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9"/>
  </p:notesMasterIdLst>
  <p:sldIdLst>
    <p:sldId id="280" r:id="rId3"/>
    <p:sldId id="369" r:id="rId4"/>
    <p:sldId id="323" r:id="rId5"/>
    <p:sldId id="370" r:id="rId6"/>
    <p:sldId id="325" r:id="rId7"/>
    <p:sldId id="329" r:id="rId8"/>
    <p:sldId id="326" r:id="rId9"/>
    <p:sldId id="371" r:id="rId10"/>
    <p:sldId id="373" r:id="rId11"/>
    <p:sldId id="372" r:id="rId12"/>
    <p:sldId id="301" r:id="rId13"/>
    <p:sldId id="327" r:id="rId14"/>
    <p:sldId id="362" r:id="rId15"/>
    <p:sldId id="383" r:id="rId16"/>
    <p:sldId id="302" r:id="rId17"/>
    <p:sldId id="303" r:id="rId18"/>
    <p:sldId id="328" r:id="rId19"/>
    <p:sldId id="304" r:id="rId20"/>
    <p:sldId id="321" r:id="rId21"/>
    <p:sldId id="305" r:id="rId22"/>
    <p:sldId id="306" r:id="rId23"/>
    <p:sldId id="268" r:id="rId24"/>
    <p:sldId id="330" r:id="rId25"/>
    <p:sldId id="256" r:id="rId26"/>
    <p:sldId id="308" r:id="rId27"/>
    <p:sldId id="365" r:id="rId28"/>
    <p:sldId id="367" r:id="rId29"/>
    <p:sldId id="331" r:id="rId30"/>
    <p:sldId id="309" r:id="rId31"/>
    <p:sldId id="324" r:id="rId32"/>
    <p:sldId id="333" r:id="rId33"/>
    <p:sldId id="307" r:id="rId34"/>
    <p:sldId id="317" r:id="rId35"/>
    <p:sldId id="318" r:id="rId36"/>
    <p:sldId id="319" r:id="rId37"/>
    <p:sldId id="374" r:id="rId38"/>
    <p:sldId id="334" r:id="rId39"/>
    <p:sldId id="341" r:id="rId40"/>
    <p:sldId id="343" r:id="rId41"/>
    <p:sldId id="322" r:id="rId42"/>
    <p:sldId id="335" r:id="rId43"/>
    <p:sldId id="271" r:id="rId44"/>
    <p:sldId id="366" r:id="rId45"/>
    <p:sldId id="336" r:id="rId46"/>
    <p:sldId id="337" r:id="rId47"/>
    <p:sldId id="338" r:id="rId48"/>
    <p:sldId id="340" r:id="rId49"/>
    <p:sldId id="384" r:id="rId50"/>
    <p:sldId id="375" r:id="rId51"/>
    <p:sldId id="345" r:id="rId52"/>
    <p:sldId id="380" r:id="rId53"/>
    <p:sldId id="382" r:id="rId54"/>
    <p:sldId id="381" r:id="rId55"/>
    <p:sldId id="378" r:id="rId56"/>
    <p:sldId id="379" r:id="rId57"/>
    <p:sldId id="377" r:id="rId58"/>
    <p:sldId id="346" r:id="rId59"/>
    <p:sldId id="376" r:id="rId60"/>
    <p:sldId id="339" r:id="rId61"/>
    <p:sldId id="349" r:id="rId62"/>
    <p:sldId id="350" r:id="rId63"/>
    <p:sldId id="351" r:id="rId64"/>
    <p:sldId id="352" r:id="rId65"/>
    <p:sldId id="353" r:id="rId66"/>
    <p:sldId id="361" r:id="rId67"/>
    <p:sldId id="359" r:id="rId68"/>
    <p:sldId id="347" r:id="rId69"/>
    <p:sldId id="348" r:id="rId70"/>
    <p:sldId id="355" r:id="rId71"/>
    <p:sldId id="356" r:id="rId72"/>
    <p:sldId id="357" r:id="rId73"/>
    <p:sldId id="358" r:id="rId74"/>
    <p:sldId id="385" r:id="rId75"/>
    <p:sldId id="386" r:id="rId76"/>
    <p:sldId id="360" r:id="rId77"/>
    <p:sldId id="299" r:id="rId78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FFCC"/>
    <a:srgbClr val="FFCCFF"/>
    <a:srgbClr val="CCECFF"/>
    <a:srgbClr val="FFFF66"/>
    <a:srgbClr val="CC0000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778" autoAdjust="0"/>
  </p:normalViewPr>
  <p:slideViewPr>
    <p:cSldViewPr>
      <p:cViewPr varScale="1">
        <p:scale>
          <a:sx n="45" d="100"/>
          <a:sy n="45" d="100"/>
        </p:scale>
        <p:origin x="182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609544-B1EC-459A-A58E-BDB76D81E496}" type="datetimeFigureOut">
              <a:rPr lang="hu-HU"/>
              <a:pPr>
                <a:defRPr/>
              </a:pPr>
              <a:t>2020. 10. 09.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E3E652-8340-444B-8BA8-C3100C3DEE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8550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/index.php?title=G%C3%A9nexpresszi%C3%B3&amp;action=edit&amp;redlink=1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u.wikipedia.org/wiki/H%C3%ADrviv%C5%91_RNS" TargetMode="External"/><Relationship Id="rId5" Type="http://schemas.openxmlformats.org/officeDocument/2006/relationships/hyperlink" Target="https://hu.wikipedia.org/wiki/RNS" TargetMode="External"/><Relationship Id="rId4" Type="http://schemas.openxmlformats.org/officeDocument/2006/relationships/hyperlink" Target="https://hu.wikipedia.org/wiki/Exon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iakép helye 1">
            <a:extLst>
              <a:ext uri="{FF2B5EF4-FFF2-40B4-BE49-F238E27FC236}">
                <a16:creationId xmlns:a16="http://schemas.microsoft.com/office/drawing/2014/main" id="{53131F2F-13A4-425C-92C1-3DB9EE2E1A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Jegyzetek helye 2">
            <a:extLst>
              <a:ext uri="{FF2B5EF4-FFF2-40B4-BE49-F238E27FC236}">
                <a16:creationId xmlns:a16="http://schemas.microsoft.com/office/drawing/2014/main" id="{46A58195-9B9F-45EB-B594-8B85F1F241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dirty="0"/>
              <a:t>Elnevezésük a sejtmaggal való kapcsolatra utal, először ugyanis itt mutatták ki jelenlétüket.</a:t>
            </a:r>
          </a:p>
        </p:txBody>
      </p:sp>
      <p:sp>
        <p:nvSpPr>
          <p:cNvPr id="74756" name="Dia számának helye 3">
            <a:extLst>
              <a:ext uri="{FF2B5EF4-FFF2-40B4-BE49-F238E27FC236}">
                <a16:creationId xmlns:a16="http://schemas.microsoft.com/office/drawing/2014/main" id="{5F7CA065-7C9B-4FA2-827A-625C0C233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5E3B68-7EBD-4D26-9231-6414877D84A1}" type="slidenum">
              <a:rPr lang="hu-HU" altLang="hu-HU" smtClean="0"/>
              <a:pPr>
                <a:spcBef>
                  <a:spcPct val="0"/>
                </a:spcBef>
              </a:pPr>
              <a:t>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78298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CF2E8C-BCB8-404F-ADF2-7D04E8802989}" type="slidenum">
              <a:rPr lang="hu-HU" altLang="hu-HU" smtClean="0"/>
              <a:pPr eaLnBrk="1" hangingPunct="1"/>
              <a:t>31</a:t>
            </a:fld>
            <a:endParaRPr lang="hu-HU" altLang="hu-HU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dirty="0"/>
              <a:t>A sejtmagot két membránból álló maghártya választja el a citoplazmától. A külső membrán közvetlen kapcsolatban van a durva felszínű </a:t>
            </a:r>
            <a:r>
              <a:rPr lang="hu-HU" altLang="hu-HU" dirty="0" err="1"/>
              <a:t>endoplazmatikus</a:t>
            </a:r>
            <a:r>
              <a:rPr lang="hu-HU" altLang="hu-HU" dirty="0"/>
              <a:t> </a:t>
            </a:r>
            <a:r>
              <a:rPr lang="hu-HU" altLang="hu-HU" dirty="0" err="1"/>
              <a:t>retikulummal</a:t>
            </a:r>
            <a:r>
              <a:rPr lang="hu-HU" altLang="hu-HU" dirty="0"/>
              <a:t> (DER), a </a:t>
            </a:r>
            <a:r>
              <a:rPr lang="hu-HU" altLang="hu-HU" dirty="0" err="1"/>
              <a:t>citoszól</a:t>
            </a:r>
            <a:r>
              <a:rPr lang="hu-HU" altLang="hu-HU" dirty="0"/>
              <a:t> felőli részéhez riboszómák is kötődnek. A belső membrán egy vékony fehérjerétegen, a </a:t>
            </a:r>
            <a:r>
              <a:rPr lang="hu-HU" altLang="hu-HU" b="1" dirty="0"/>
              <a:t>nukleáris </a:t>
            </a:r>
            <a:r>
              <a:rPr lang="hu-HU" altLang="hu-HU" b="1" dirty="0" err="1"/>
              <a:t>laminán</a:t>
            </a:r>
            <a:r>
              <a:rPr lang="hu-HU" altLang="hu-HU" dirty="0"/>
              <a:t> </a:t>
            </a:r>
            <a:r>
              <a:rPr lang="hu-HU" altLang="hu-HU" dirty="0" err="1"/>
              <a:t>leresztül</a:t>
            </a:r>
            <a:r>
              <a:rPr lang="hu-HU" altLang="hu-HU" dirty="0"/>
              <a:t> a </a:t>
            </a:r>
            <a:r>
              <a:rPr lang="hu-HU" altLang="hu-HU" dirty="0" err="1"/>
              <a:t>kromatin</a:t>
            </a:r>
            <a:r>
              <a:rPr lang="hu-HU" altLang="hu-HU" dirty="0"/>
              <a:t> széli rétegéhez kapcsolódik. A külső és belső hártya közötti üreg a </a:t>
            </a:r>
            <a:r>
              <a:rPr lang="hu-HU" altLang="hu-HU" b="1" dirty="0"/>
              <a:t>perinukleáris tér</a:t>
            </a:r>
            <a:r>
              <a:rPr lang="hu-HU" altLang="hu-HU" dirty="0"/>
              <a:t>. A membránokon keresztül folyó transzport korlátozott: kisméretű hidrofób anyagok juthatnak itt be a sejtmagba. A </a:t>
            </a:r>
            <a:r>
              <a:rPr lang="hu-HU" altLang="hu-HU" dirty="0" err="1"/>
              <a:t>nukleocitoplazmatikus</a:t>
            </a:r>
            <a:r>
              <a:rPr lang="hu-HU" altLang="hu-HU" dirty="0"/>
              <a:t> transzport döntő része a maghártya felszínén elhelyezkedő </a:t>
            </a:r>
            <a:r>
              <a:rPr lang="hu-HU" altLang="hu-HU" b="1" dirty="0"/>
              <a:t>magpóruson</a:t>
            </a:r>
            <a:r>
              <a:rPr lang="hu-HU" altLang="hu-HU" dirty="0"/>
              <a:t> keresztül történik. </a:t>
            </a:r>
          </a:p>
        </p:txBody>
      </p:sp>
    </p:spTree>
    <p:extLst>
      <p:ext uri="{BB962C8B-B14F-4D97-AF65-F5344CB8AC3E}">
        <p14:creationId xmlns:p14="http://schemas.microsoft.com/office/powerpoint/2010/main" val="134646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0320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9523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E0EE66-E1DA-49AA-BC02-DCF81C4A4C50}" type="slidenum">
              <a:rPr lang="hu-HU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73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alternatív 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splicing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Génexpresszió (a lap nem létezik)"/>
              </a:rPr>
              <a:t>génexpresszió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egyik szabályozott folyamata. Ezen folyamat során a génből kivágódhatnak bizonyos 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xon"/>
              </a:rPr>
              <a:t>exonok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 így nem vesznek részt a végső, transzláció előtt álló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messenger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RNS"/>
              </a:rPr>
              <a:t>RNS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képzésében. Ebből az következik, hogy azok a proteinek, amelyek alternatív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splicing-on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átesett 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Hírvivő RNS"/>
              </a:rPr>
              <a:t>mRNS-ről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képződtek, különbözhetnek aminosav szekvenciájukban, és ezért még biológiai funkciójukban is annak ellenére, hogy egy génről íródtak át (lásd ábra). 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0384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40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91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iakép helye 1">
            <a:extLst>
              <a:ext uri="{FF2B5EF4-FFF2-40B4-BE49-F238E27FC236}">
                <a16:creationId xmlns:a16="http://schemas.microsoft.com/office/drawing/2014/main" id="{FCC4366C-D79B-4C10-8557-58C995AD51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Jegyzetek helye 2">
            <a:extLst>
              <a:ext uri="{FF2B5EF4-FFF2-40B4-BE49-F238E27FC236}">
                <a16:creationId xmlns:a16="http://schemas.microsoft.com/office/drawing/2014/main" id="{B0D02E89-FF9E-4315-84B4-52DF4F592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 err="1"/>
              <a:t>Adenozin</a:t>
            </a:r>
            <a:r>
              <a:rPr lang="hu-HU" altLang="hu-HU" dirty="0"/>
              <a:t>, </a:t>
            </a:r>
            <a:r>
              <a:rPr lang="hu-HU" altLang="hu-HU" dirty="0" err="1"/>
              <a:t>guanozin</a:t>
            </a:r>
            <a:r>
              <a:rPr lang="hu-HU" altLang="hu-HU" dirty="0"/>
              <a:t>, </a:t>
            </a:r>
            <a:r>
              <a:rPr lang="hu-HU" altLang="hu-HU" dirty="0" err="1"/>
              <a:t>uridin</a:t>
            </a:r>
            <a:r>
              <a:rPr lang="hu-HU" altLang="hu-HU" dirty="0"/>
              <a:t>, </a:t>
            </a:r>
            <a:r>
              <a:rPr lang="hu-HU" altLang="hu-HU" dirty="0" err="1"/>
              <a:t>citidin</a:t>
            </a:r>
            <a:endParaRPr lang="hu-HU" altLang="hu-HU" dirty="0"/>
          </a:p>
          <a:p>
            <a:pPr eaLnBrk="1" hangingPunct="1">
              <a:spcBef>
                <a:spcPct val="0"/>
              </a:spcBef>
            </a:pPr>
            <a:r>
              <a:rPr lang="hu-HU" altLang="hu-HU" dirty="0"/>
              <a:t>2-deoxiadenozin, …</a:t>
            </a:r>
          </a:p>
        </p:txBody>
      </p:sp>
      <p:sp>
        <p:nvSpPr>
          <p:cNvPr id="77828" name="Dia számának helye 3">
            <a:extLst>
              <a:ext uri="{FF2B5EF4-FFF2-40B4-BE49-F238E27FC236}">
                <a16:creationId xmlns:a16="http://schemas.microsoft.com/office/drawing/2014/main" id="{33A1F472-9A90-425A-8568-5D7965D92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1B0D97-55E0-4911-8B54-D116EDF7A98C}" type="slidenum">
              <a:rPr lang="hu-HU" altLang="hu-H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6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kép helye 1">
            <a:extLst>
              <a:ext uri="{FF2B5EF4-FFF2-40B4-BE49-F238E27FC236}">
                <a16:creationId xmlns:a16="http://schemas.microsoft.com/office/drawing/2014/main" id="{345CFB73-834F-4207-AB59-41836B896D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Jegyzetek helye 2">
            <a:extLst>
              <a:ext uri="{FF2B5EF4-FFF2-40B4-BE49-F238E27FC236}">
                <a16:creationId xmlns:a16="http://schemas.microsoft.com/office/drawing/2014/main" id="{A3850510-59D8-4942-B6F6-7B8D8441D3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dirty="0" err="1"/>
              <a:t>Adenozin</a:t>
            </a:r>
            <a:r>
              <a:rPr lang="hu-HU" altLang="hu-HU" dirty="0"/>
              <a:t>, </a:t>
            </a:r>
            <a:r>
              <a:rPr lang="hu-HU" altLang="hu-HU" dirty="0" err="1"/>
              <a:t>guanozin</a:t>
            </a:r>
            <a:r>
              <a:rPr lang="hu-HU" altLang="hu-HU" dirty="0"/>
              <a:t>, </a:t>
            </a:r>
            <a:r>
              <a:rPr lang="hu-HU" altLang="hu-HU" dirty="0" err="1"/>
              <a:t>uridin</a:t>
            </a:r>
            <a:r>
              <a:rPr lang="hu-HU" altLang="hu-HU" dirty="0"/>
              <a:t>, </a:t>
            </a:r>
            <a:r>
              <a:rPr lang="hu-HU" altLang="hu-HU" dirty="0" err="1"/>
              <a:t>citidin</a:t>
            </a:r>
            <a:endParaRPr lang="hu-HU" altLang="hu-HU" dirty="0"/>
          </a:p>
        </p:txBody>
      </p:sp>
      <p:sp>
        <p:nvSpPr>
          <p:cNvPr id="79876" name="Dia számának helye 3">
            <a:extLst>
              <a:ext uri="{FF2B5EF4-FFF2-40B4-BE49-F238E27FC236}">
                <a16:creationId xmlns:a16="http://schemas.microsoft.com/office/drawing/2014/main" id="{B47BBA17-B693-4B9A-8BB9-3B23FBA93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B0E030-ACB7-44FC-8978-A22A93081777}" type="slidenum">
              <a:rPr lang="hu-HU" altLang="hu-H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49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iakép helye 1">
            <a:extLst>
              <a:ext uri="{FF2B5EF4-FFF2-40B4-BE49-F238E27FC236}">
                <a16:creationId xmlns:a16="http://schemas.microsoft.com/office/drawing/2014/main" id="{3DDA6C98-3452-4B90-BDCC-DFA428AF01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Jegyzetek helye 2">
            <a:extLst>
              <a:ext uri="{FF2B5EF4-FFF2-40B4-BE49-F238E27FC236}">
                <a16:creationId xmlns:a16="http://schemas.microsoft.com/office/drawing/2014/main" id="{626920AA-D264-4045-B21D-F0D8D45EAE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86020" name="Dia számának helye 3">
            <a:extLst>
              <a:ext uri="{FF2B5EF4-FFF2-40B4-BE49-F238E27FC236}">
                <a16:creationId xmlns:a16="http://schemas.microsoft.com/office/drawing/2014/main" id="{C77DBA13-B39B-4E40-828D-FF77F1304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1E3201-A796-49C8-BAB4-05535769F51F}" type="slidenum">
              <a:rPr lang="hu-HU" altLang="hu-H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23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1962 Nobel-díj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738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iakép helye 1">
            <a:extLst>
              <a:ext uri="{FF2B5EF4-FFF2-40B4-BE49-F238E27FC236}">
                <a16:creationId xmlns:a16="http://schemas.microsoft.com/office/drawing/2014/main" id="{0DA02766-C366-4A00-990B-8D3A4C04FC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Jegyzetek helye 2">
            <a:extLst>
              <a:ext uri="{FF2B5EF4-FFF2-40B4-BE49-F238E27FC236}">
                <a16:creationId xmlns:a16="http://schemas.microsoft.com/office/drawing/2014/main" id="{4C275327-1D8B-4624-9734-881E266F13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83972" name="Dia számának helye 3">
            <a:extLst>
              <a:ext uri="{FF2B5EF4-FFF2-40B4-BE49-F238E27FC236}">
                <a16:creationId xmlns:a16="http://schemas.microsoft.com/office/drawing/2014/main" id="{5A66403E-CBE3-4D2E-80BC-A8D471D2F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F4D76A-257C-4B97-8B99-52AEDE475170}" type="slidenum">
              <a:rPr lang="hu-HU" altLang="hu-H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5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Alakja változatos, lehet több vagy egy se 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E3E652-8340-444B-8BA8-C3100C3DEE20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3950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E86B93-0D6A-4CD9-9C34-8302A5E52845}" type="slidenum">
              <a:rPr lang="hu-HU" smtClean="0">
                <a:latin typeface="Arial" pitchFamily="34" charset="0"/>
              </a:rPr>
              <a:pPr/>
              <a:t>21</a:t>
            </a:fld>
            <a:endParaRPr lang="hu-HU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9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FF0533-F4EE-4E17-9FBB-F1970BD52C6D}" type="slidenum">
              <a:rPr lang="hu-HU" altLang="hu-HU" smtClean="0"/>
              <a:pPr eaLnBrk="1" hangingPunct="1"/>
              <a:t>23</a:t>
            </a:fld>
            <a:endParaRPr lang="hu-HU" altLang="hu-H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dirty="0"/>
              <a:t>A sejtmag (</a:t>
            </a:r>
            <a:r>
              <a:rPr lang="hu-HU" altLang="hu-HU" dirty="0" err="1"/>
              <a:t>nucleus</a:t>
            </a:r>
            <a:r>
              <a:rPr lang="hu-HU" altLang="hu-HU" dirty="0"/>
              <a:t>, karion) az </a:t>
            </a:r>
            <a:r>
              <a:rPr lang="hu-HU" altLang="hu-HU" dirty="0" err="1"/>
              <a:t>eukarióta</a:t>
            </a:r>
            <a:r>
              <a:rPr lang="hu-HU" altLang="hu-HU" dirty="0"/>
              <a:t> sejt életét irányító </a:t>
            </a:r>
            <a:r>
              <a:rPr lang="hu-HU" altLang="hu-HU" dirty="0" err="1"/>
              <a:t>organellum</a:t>
            </a:r>
            <a:r>
              <a:rPr lang="hu-HU" altLang="hu-HU" dirty="0"/>
              <a:t>: itt történik a genetikai információ tárolása és megkettőződése, átírása RNS-molekulákba, az RNS-ek érése és transzportja a citoplazmába. A sematikus képen jól elkülönült képletek figyelhetők meg a sejtmagban: maghártya, </a:t>
            </a:r>
            <a:r>
              <a:rPr lang="hu-HU" altLang="hu-HU" dirty="0" err="1"/>
              <a:t>kromatinállomány</a:t>
            </a:r>
            <a:r>
              <a:rPr lang="hu-HU" altLang="hu-HU" dirty="0"/>
              <a:t> és a </a:t>
            </a:r>
            <a:r>
              <a:rPr lang="hu-HU" altLang="hu-HU" dirty="0" err="1"/>
              <a:t>nucleolus</a:t>
            </a:r>
            <a:r>
              <a:rPr lang="hu-HU" altLang="hu-H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049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156F0-F242-48C4-8989-F09F8B2B64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C0AC2-74D3-4AAA-89E4-D788861763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9E6F-8295-4B5B-97B4-A1F49751A5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43DFCB-A77A-4A93-9E9E-444001063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6D521A1-6FE6-475B-B47B-D6EE108A4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1F37B1-E54E-4E44-B34A-60ADA1B1C8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FE5E1-4BC7-4663-B3BD-9EF84EF5CA7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1330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424C3D4-25E1-4049-A696-B82FB24DB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E3513DD-5759-4DD2-A7CF-BD982D670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A6D2A24-7B91-4AE3-A00E-CD26B50FD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A6028-C41B-478A-BBAB-DA0E69C98AB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23655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4686F-0BB6-4959-929F-36CEE19A5F2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0EB6-1857-45A5-8F5E-211E9E8509B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811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34C3C-366C-49A9-B091-A20129D72801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B07CF-DE1C-4A06-82B9-519DCBE428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4093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81679-3A37-4B04-B76C-187E9C05463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3CF9B-045E-4CE9-8F56-288ADF23787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5442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EBC-28FA-4E40-BB4A-1671DFAF3F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16E7F-105D-4964-B8C7-7982F5FC7B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5447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09E5D-77BB-4517-8374-95E21156C7C3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AC65E-1508-4CBE-B4C6-C8AFCEF5EDD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11401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AD4A4-8D76-4DCB-B10C-87C77C25BF74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2A74A-AEC9-4BDA-81C8-67552CF701B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3048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4FBF-EED3-4988-B363-4FE35A31F8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17643-5E30-45A4-9FF7-07A77C7A4D67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BC6EB-6CF0-44FD-9299-AFAA8644D23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2231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B502-587E-4190-96D4-B073B3860EF0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36DF9-7E98-4B83-AFB7-69A87C7A6C7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0187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8B78-C0FA-447A-9C48-94CAD1D9BAC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73FB-A1F5-4EE6-8985-FBDA41719E9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2666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8077-96B8-4DB2-A591-7C138C6E81D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8D77A-3DA1-4C22-94D2-F7B6668A4DC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21012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7B88-2377-4A95-AA99-12B3C77A468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3F4BD-0419-44CE-B1D1-EFD721D1EA0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74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D19D3-930A-484D-A77F-FE5DD5F5ED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EFD65-610D-4B49-8A75-3F102DFA1B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5F4CD-8893-4A4D-93D0-46677315F5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17BFD-C248-43DE-A109-36FBBAD915F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68383-1292-45DE-AE3B-3B74D99FBC7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9A848-8B30-4927-86DB-85917CA340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36C2C-442F-4FD7-BF53-DD58CE603F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513DB61-672C-40AF-AD8D-E2267513A6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05BB22-ED3E-400C-B535-CEDF137D992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2020. 10. 09.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4229A-8AB5-42AD-84FF-C85D5539A2B2}" type="slidenum">
              <a:rPr lang="hu-HU" altLang="hu-HU">
                <a:cs typeface="Arial" panose="020B0604020202020204" pitchFamily="34" charset="0"/>
              </a:rPr>
              <a:pPr/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2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pload.wikimedia.org/wikipedia/commons/d/d6/EMpylor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://upload.wikimedia.org/wikipedia/commons/7/70/Prokaryote_cell_diagram_hu.sv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upload.wikimedia.org/wikipedia/commons/e/e3/Animal_cell_structure_hu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://upload.wikimedia.org/wikipedia/commons/6/64/Plant_cell_structure_svg_hu.sv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hu.wikipedia.org/wiki/K%C3%A9p:Diagram_human_cell_nucleus_hu.sv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Sejtciklus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szures.hu/kromoszomak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060848"/>
            <a:ext cx="7775575" cy="1470025"/>
          </a:xfrm>
        </p:spPr>
        <p:txBody>
          <a:bodyPr/>
          <a:lstStyle/>
          <a:p>
            <a:pPr eaLnBrk="1" hangingPunct="1"/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sejtmag.</a:t>
            </a:r>
            <a:b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hu-HU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</a:t>
            </a:r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és az azzal kapcsolatos </a:t>
            </a:r>
            <a:r>
              <a:rPr lang="hu-HU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sejtorganellumok</a:t>
            </a:r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b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hu-HU" sz="3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35038" y="3789363"/>
            <a:ext cx="7272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Előadó: Dr. Zachar Gergely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gzachar@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gmail.com</a:t>
            </a: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2019. szeptember 25.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Készült az Egészségügyi ügyvitelszervező  szak hallgatói számára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hu-HU" sz="16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27AAFDFF-47B9-4058-9471-4B47CC7B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63" y="287338"/>
            <a:ext cx="1882775" cy="549275"/>
          </a:xfrm>
        </p:spPr>
        <p:txBody>
          <a:bodyPr/>
          <a:lstStyle/>
          <a:p>
            <a:pPr algn="l" eaLnBrk="1" hangingPunct="1"/>
            <a:r>
              <a:rPr lang="hu-HU" altLang="hu-HU" sz="2400" b="1"/>
              <a:t>RNS</a:t>
            </a:r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F2504AE6-F9E7-4E53-A010-F9E311E4C8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3429000"/>
            <a:ext cx="1920875" cy="2592388"/>
          </a:xfrm>
          <a:noFill/>
        </p:spPr>
      </p:pic>
      <p:pic>
        <p:nvPicPr>
          <p:cNvPr id="82948" name="Picture 6" descr="37">
            <a:extLst>
              <a:ext uri="{FF2B5EF4-FFF2-40B4-BE49-F238E27FC236}">
                <a16:creationId xmlns:a16="http://schemas.microsoft.com/office/drawing/2014/main" id="{6B8650CF-EB3A-4685-9CDB-22AC8E8D16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939800"/>
            <a:ext cx="2025650" cy="4978400"/>
          </a:xfrm>
          <a:noFill/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61C1D181-1B65-4E25-976A-FA29ADD0D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46063"/>
            <a:ext cx="398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2950" name="Szövegdoboz 6">
            <a:extLst>
              <a:ext uri="{FF2B5EF4-FFF2-40B4-BE49-F238E27FC236}">
                <a16:creationId xmlns:a16="http://schemas.microsoft.com/office/drawing/2014/main" id="{2C316A73-BEE4-4A47-9C77-2FCD1B9B0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92150"/>
            <a:ext cx="28797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Nukleotidok: </a:t>
            </a:r>
            <a:r>
              <a:rPr lang="hu-HU" altLang="hu-HU" sz="1800" b="1">
                <a:latin typeface="Arial" panose="020B0604020202020204" pitchFamily="34" charset="0"/>
              </a:rPr>
              <a:t>A, U, G,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            (</a:t>
            </a:r>
            <a:r>
              <a:rPr lang="el-GR" altLang="hu-HU" sz="1800">
                <a:solidFill>
                  <a:srgbClr val="FF0000"/>
                </a:solidFill>
                <a:latin typeface="Arial" panose="020B0604020202020204" pitchFamily="34" charset="0"/>
              </a:rPr>
              <a:t>β</a:t>
            </a: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-ribóz)</a:t>
            </a:r>
            <a:endParaRPr lang="hu-HU" altLang="hu-HU" sz="1800" b="1">
              <a:latin typeface="Arial" panose="020B0604020202020204" pitchFamily="3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DC738AE6-2226-4DD8-8D56-1ECE17A03D29}"/>
              </a:ext>
            </a:extLst>
          </p:cNvPr>
          <p:cNvSpPr/>
          <p:nvPr/>
        </p:nvSpPr>
        <p:spPr>
          <a:xfrm>
            <a:off x="5435600" y="620713"/>
            <a:ext cx="2736850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1448" name="Szövegdoboz 10">
            <a:extLst>
              <a:ext uri="{FF2B5EF4-FFF2-40B4-BE49-F238E27FC236}">
                <a16:creationId xmlns:a16="http://schemas.microsoft.com/office/drawing/2014/main" id="{6C0085CC-52E6-4C8F-B515-489E2ABCF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2205038"/>
            <a:ext cx="377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>
                <a:latin typeface="+mn-lt"/>
              </a:rPr>
              <a:t>Fajtái: </a:t>
            </a:r>
            <a:r>
              <a:rPr lang="hu-HU" altLang="hu-HU" sz="1800" dirty="0" err="1">
                <a:latin typeface="+mn-lt"/>
              </a:rPr>
              <a:t>mRNS</a:t>
            </a:r>
            <a:r>
              <a:rPr lang="hu-HU" altLang="hu-HU" sz="1800" dirty="0">
                <a:latin typeface="+mn-lt"/>
              </a:rPr>
              <a:t>, </a:t>
            </a:r>
            <a:r>
              <a:rPr lang="hu-HU" altLang="hu-HU" sz="1800" dirty="0" err="1">
                <a:latin typeface="+mn-lt"/>
              </a:rPr>
              <a:t>tRNS</a:t>
            </a:r>
            <a:r>
              <a:rPr lang="hu-HU" altLang="hu-HU" sz="1800" dirty="0">
                <a:latin typeface="+mn-lt"/>
              </a:rPr>
              <a:t>, </a:t>
            </a:r>
            <a:r>
              <a:rPr lang="hu-HU" altLang="hu-HU" sz="1800" dirty="0" err="1">
                <a:latin typeface="+mn-lt"/>
              </a:rPr>
              <a:t>rRNS</a:t>
            </a:r>
            <a:r>
              <a:rPr lang="hu-HU" altLang="hu-HU" sz="1800" dirty="0">
                <a:latin typeface="+mn-lt"/>
              </a:rPr>
              <a:t>, </a:t>
            </a:r>
            <a:r>
              <a:rPr lang="hu-HU" altLang="hu-HU" sz="1800" dirty="0" err="1">
                <a:latin typeface="+mn-lt"/>
              </a:rPr>
              <a:t>snRNS</a:t>
            </a:r>
            <a:r>
              <a:rPr lang="hu-HU" altLang="hu-HU" sz="1800" dirty="0">
                <a:latin typeface="+mn-lt"/>
              </a:rPr>
              <a:t>, </a:t>
            </a:r>
            <a:r>
              <a:rPr lang="hu-HU" altLang="hu-HU" sz="1800" dirty="0" err="1">
                <a:latin typeface="+mn-lt"/>
              </a:rPr>
              <a:t>siRNS</a:t>
            </a:r>
            <a:endParaRPr lang="hu-HU" altLang="hu-HU" sz="1800" dirty="0">
              <a:latin typeface="+mn-lt"/>
            </a:endParaRPr>
          </a:p>
        </p:txBody>
      </p:sp>
      <p:sp>
        <p:nvSpPr>
          <p:cNvPr id="61449" name="Szövegdoboz 13">
            <a:extLst>
              <a:ext uri="{FF2B5EF4-FFF2-40B4-BE49-F238E27FC236}">
                <a16:creationId xmlns:a16="http://schemas.microsoft.com/office/drawing/2014/main" id="{482F1837-B3B5-40B4-80BD-55540D674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2872845"/>
            <a:ext cx="3024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>
                <a:latin typeface="+mn-lt"/>
              </a:rPr>
              <a:t>Negatív töltés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>
                <a:latin typeface="+mn-lt"/>
              </a:rPr>
              <a:t>Szimpla szál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>
                <a:latin typeface="+mn-lt"/>
              </a:rPr>
              <a:t>Lineáris (de hurokképzés lehetséges)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>
                <a:latin typeface="+mn-lt"/>
              </a:rPr>
              <a:t>Polarizált (3’- és 5’</a:t>
            </a:r>
            <a:r>
              <a:rPr lang="hu-HU" altLang="hu-HU" sz="1800" dirty="0" err="1">
                <a:latin typeface="+mn-lt"/>
              </a:rPr>
              <a:t>-végek</a:t>
            </a:r>
            <a:r>
              <a:rPr lang="hu-HU" altLang="hu-HU" sz="1800" dirty="0">
                <a:latin typeface="+mn-lt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39750" y="997967"/>
            <a:ext cx="8064500" cy="544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>
                <a:latin typeface="Calibri" panose="020F0502020204030204" pitchFamily="34" charset="0"/>
              </a:rPr>
              <a:t>Az élő szervezetek sejtekből épülnek fel.</a:t>
            </a:r>
          </a:p>
          <a:p>
            <a:pPr algn="just">
              <a:lnSpc>
                <a:spcPct val="125000"/>
              </a:lnSpc>
              <a:spcBef>
                <a:spcPct val="70000"/>
              </a:spcBef>
            </a:pPr>
            <a:r>
              <a:rPr lang="hu-HU" sz="1600" dirty="0">
                <a:latin typeface="Calibri" panose="020F0502020204030204" pitchFamily="34" charset="0"/>
              </a:rPr>
              <a:t>A sejt-elméletet először </a:t>
            </a:r>
            <a:r>
              <a:rPr lang="hu-HU" sz="1600" b="1" dirty="0">
                <a:latin typeface="Calibri" panose="020F0502020204030204" pitchFamily="34" charset="0"/>
              </a:rPr>
              <a:t>1839</a:t>
            </a:r>
            <a:r>
              <a:rPr lang="hu-HU" sz="1600" dirty="0">
                <a:latin typeface="Calibri" panose="020F0502020204030204" pitchFamily="34" charset="0"/>
              </a:rPr>
              <a:t>-ben </a:t>
            </a:r>
            <a:r>
              <a:rPr lang="hu-HU" sz="1600" b="1" i="1" dirty="0" err="1">
                <a:latin typeface="Calibri" panose="020F0502020204030204" pitchFamily="34" charset="0"/>
              </a:rPr>
              <a:t>Schleiden</a:t>
            </a:r>
            <a:r>
              <a:rPr lang="hu-HU" sz="1600" dirty="0">
                <a:latin typeface="Calibri" panose="020F0502020204030204" pitchFamily="34" charset="0"/>
              </a:rPr>
              <a:t> és </a:t>
            </a:r>
            <a:r>
              <a:rPr lang="hu-HU" sz="1600" b="1" dirty="0" err="1">
                <a:latin typeface="Calibri" panose="020F0502020204030204" pitchFamily="34" charset="0"/>
              </a:rPr>
              <a:t>Schwann</a:t>
            </a:r>
            <a:r>
              <a:rPr lang="hu-HU" sz="1600" dirty="0">
                <a:latin typeface="Calibri" panose="020F0502020204030204" pitchFamily="34" charset="0"/>
              </a:rPr>
              <a:t> jegyezte le, amely elmélet szerint az élő szervezetek egy vagy több kisebb egységből állnak, ezeket az egységeket sejteknek nevezték. Minden sejt egy már létező sejtből jön létre, és a szervezet minden életfunkciója ezekben a kis egységekben történik. A sejt egyik legfontosabb szerepére, a </a:t>
            </a:r>
            <a:r>
              <a:rPr lang="hu-HU" sz="1600" b="1" dirty="0">
                <a:latin typeface="Calibri" panose="020F0502020204030204" pitchFamily="34" charset="0"/>
              </a:rPr>
              <a:t>tulajdonságainak átörökítésére</a:t>
            </a:r>
            <a:r>
              <a:rPr lang="hu-HU" sz="1600" dirty="0">
                <a:latin typeface="Calibri" panose="020F0502020204030204" pitchFamily="34" charset="0"/>
              </a:rPr>
              <a:t> is rájöttek, ezzel megállapítást nyert az a nézet, mely szerint minden információ átadódik a sejtből a következő nemzedéknek.</a:t>
            </a:r>
          </a:p>
          <a:p>
            <a:pPr algn="just">
              <a:lnSpc>
                <a:spcPct val="125000"/>
              </a:lnSpc>
              <a:spcBef>
                <a:spcPct val="70000"/>
              </a:spcBef>
            </a:pPr>
            <a:r>
              <a:rPr lang="hu-HU" sz="1600" dirty="0">
                <a:latin typeface="Calibri" panose="020F0502020204030204" pitchFamily="34" charset="0"/>
              </a:rPr>
              <a:t>A </a:t>
            </a:r>
            <a:r>
              <a:rPr lang="hu-HU" sz="1600" i="1" dirty="0">
                <a:solidFill>
                  <a:srgbClr val="009900"/>
                </a:solidFill>
                <a:latin typeface="Calibri" panose="020F0502020204030204" pitchFamily="34" charset="0"/>
              </a:rPr>
              <a:t>sejt</a:t>
            </a:r>
            <a:r>
              <a:rPr lang="hu-HU" sz="1600" dirty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</a:rPr>
              <a:t>elnevezése a latin </a:t>
            </a:r>
            <a:r>
              <a:rPr lang="hu-HU" sz="1600" i="1" dirty="0" err="1">
                <a:solidFill>
                  <a:srgbClr val="009900"/>
                </a:solidFill>
                <a:latin typeface="Calibri" panose="020F0502020204030204" pitchFamily="34" charset="0"/>
              </a:rPr>
              <a:t>cellula</a:t>
            </a:r>
            <a:r>
              <a:rPr lang="hu-HU" sz="1600" dirty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</a:rPr>
              <a:t>szóból eredeztetik, amely „kis szobát”, „cellácskát” jelent. Ezt a nevet </a:t>
            </a:r>
            <a:r>
              <a:rPr lang="hu-HU" sz="1600" b="1" dirty="0">
                <a:latin typeface="Calibri" panose="020F0502020204030204" pitchFamily="34" charset="0"/>
              </a:rPr>
              <a:t>Robert Hooke</a:t>
            </a:r>
            <a:r>
              <a:rPr lang="hu-HU" sz="1600" dirty="0">
                <a:latin typeface="Calibri" panose="020F0502020204030204" pitchFamily="34" charset="0"/>
              </a:rPr>
              <a:t> adta, amikor parafa metszetét nézte mikroszkópon át, és hasonlóságot fedezett fel a sejtek, amiket megfigyelt  és a szerzetesek hajlékai (cellái) között.</a:t>
            </a:r>
          </a:p>
          <a:p>
            <a:pPr>
              <a:lnSpc>
                <a:spcPct val="125000"/>
              </a:lnSpc>
              <a:spcBef>
                <a:spcPct val="70000"/>
              </a:spcBef>
            </a:pPr>
            <a:r>
              <a:rPr lang="hu-HU" sz="1600" dirty="0">
                <a:latin typeface="Calibri" panose="020F0502020204030204" pitchFamily="34" charset="0"/>
              </a:rPr>
              <a:t>A sejt szó mai hivatalos jelentése: </a:t>
            </a:r>
            <a:r>
              <a:rPr lang="hu-HU" sz="1600" i="1" dirty="0">
                <a:solidFill>
                  <a:srgbClr val="009900"/>
                </a:solidFill>
                <a:latin typeface="Calibri" panose="020F0502020204030204" pitchFamily="34" charset="0"/>
              </a:rPr>
              <a:t>az élet legkisebb élő egysége</a:t>
            </a:r>
            <a:r>
              <a:rPr lang="hu-HU" sz="1600" i="1" dirty="0">
                <a:latin typeface="Calibri" panose="020F0502020204030204" pitchFamily="34" charset="0"/>
              </a:rPr>
              <a:t>. </a:t>
            </a:r>
            <a:r>
              <a:rPr lang="hu-HU" sz="1600" dirty="0">
                <a:latin typeface="Calibri" panose="020F0502020204030204" pitchFamily="34" charset="0"/>
              </a:rPr>
              <a:t>A sejt </a:t>
            </a:r>
            <a:r>
              <a:rPr lang="hu-HU" sz="1600" i="1" dirty="0">
                <a:solidFill>
                  <a:srgbClr val="009900"/>
                </a:solidFill>
                <a:latin typeface="Calibri" panose="020F0502020204030204" pitchFamily="34" charset="0"/>
              </a:rPr>
              <a:t>az a legkisebb strukturális és funkcionális egység, amely még az alapvető életjelenségeket mutatja, önálló életre képes.</a:t>
            </a:r>
          </a:p>
          <a:p>
            <a:pPr algn="just">
              <a:lnSpc>
                <a:spcPct val="125000"/>
              </a:lnSpc>
            </a:pPr>
            <a:r>
              <a:rPr lang="hu-HU" sz="1600" dirty="0">
                <a:solidFill>
                  <a:srgbClr val="FF3399"/>
                </a:solidFill>
                <a:latin typeface="Calibri" panose="020F0502020204030204" pitchFamily="34" charset="0"/>
              </a:rPr>
              <a:t>Sejttan (</a:t>
            </a:r>
            <a:r>
              <a:rPr lang="hu-HU" sz="1600" dirty="0" err="1">
                <a:solidFill>
                  <a:srgbClr val="FF3399"/>
                </a:solidFill>
                <a:latin typeface="Calibri" panose="020F0502020204030204" pitchFamily="34" charset="0"/>
              </a:rPr>
              <a:t>cytologia</a:t>
            </a:r>
            <a:r>
              <a:rPr lang="hu-HU" sz="1600" dirty="0">
                <a:solidFill>
                  <a:srgbClr val="FF3399"/>
                </a:solidFill>
                <a:latin typeface="Calibri" panose="020F0502020204030204" pitchFamily="34" charset="0"/>
              </a:rPr>
              <a:t>):</a:t>
            </a:r>
            <a:r>
              <a:rPr lang="hu-HU" sz="1600" dirty="0">
                <a:latin typeface="Calibri" panose="020F0502020204030204" pitchFamily="34" charset="0"/>
              </a:rPr>
              <a:t> a sejttel, elsősorban annak szerkezetével foglalkozó klasszikus tudományág.</a:t>
            </a:r>
          </a:p>
          <a:p>
            <a:pPr algn="just">
              <a:lnSpc>
                <a:spcPct val="125000"/>
              </a:lnSpc>
            </a:pPr>
            <a:r>
              <a:rPr lang="hu-HU" sz="1600" dirty="0">
                <a:solidFill>
                  <a:srgbClr val="FF3399"/>
                </a:solidFill>
                <a:latin typeface="Calibri" panose="020F0502020204030204" pitchFamily="34" charset="0"/>
              </a:rPr>
              <a:t>Sejtbiológia:</a:t>
            </a:r>
            <a:r>
              <a:rPr lang="hu-HU" sz="1600" dirty="0">
                <a:latin typeface="Calibri" panose="020F0502020204030204" pitchFamily="34" charset="0"/>
              </a:rPr>
              <a:t> integratív tudomány, összesíti, egységbe foglalja a sejtre vonatkozó strukturális, molekuláris, biokémiai, élettani, biofizikai stb. ismereteket. </a:t>
            </a:r>
            <a:r>
              <a:rPr lang="hu-HU" sz="1600" b="1" dirty="0">
                <a:latin typeface="Calibri" panose="020F0502020204030204" pitchFamily="34" charset="0"/>
              </a:rPr>
              <a:t>Struktúra és funkció egysége</a:t>
            </a:r>
            <a:r>
              <a:rPr lang="hu-HU" sz="1600" dirty="0">
                <a:latin typeface="Calibri" panose="020F0502020204030204" pitchFamily="34" charset="0"/>
              </a:rPr>
              <a:t>.</a:t>
            </a:r>
            <a:endParaRPr lang="hu-HU" sz="1600" i="1" dirty="0">
              <a:latin typeface="Calibri" panose="020F0502020204030204" pitchFamily="34" charset="0"/>
            </a:endParaRP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3492351" y="333375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>
                <a:solidFill>
                  <a:srgbClr val="003399"/>
                </a:solidFill>
                <a:latin typeface="Calibri" panose="020F0502020204030204" pitchFamily="34" charset="0"/>
              </a:rPr>
              <a:t>A sejt általában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1628800"/>
            <a:ext cx="770485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Minden sejt egy-egy olyan strukturális és funkcionális egység, amely mutatja a legalapvetőbb életjelenségeket:</a:t>
            </a:r>
          </a:p>
          <a:p>
            <a:pPr algn="ctr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anyagokat és energiát vesz fel a környezetéből</a:t>
            </a:r>
          </a:p>
          <a:p>
            <a:pPr lvl="1" algn="just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azokat anyagcserével feldolgozza</a:t>
            </a:r>
          </a:p>
          <a:p>
            <a:pPr lvl="1" algn="just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salakanyagokat eltávolítja</a:t>
            </a:r>
          </a:p>
          <a:p>
            <a:pPr lvl="1" algn="just" eaLnBrk="1" hangingPunct="1">
              <a:lnSpc>
                <a:spcPct val="80000"/>
              </a:lnSpc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energiát alakít át, védekezik, növekszik, szaporodik, átörökíti a genetikai információit…</a:t>
            </a: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u-HU" altLang="hu-H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800100" lvl="1" indent="-34290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Minden sejt tartalmazza az összes információt, ami a szervezet felépítéséhez szükséges (DNS formájában)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87824" y="602128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A SEJTMAGBAN</a:t>
            </a:r>
          </a:p>
        </p:txBody>
      </p:sp>
    </p:spTree>
    <p:extLst>
      <p:ext uri="{BB962C8B-B14F-4D97-AF65-F5344CB8AC3E}">
        <p14:creationId xmlns:p14="http://schemas.microsoft.com/office/powerpoint/2010/main" val="26497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45" y="2200697"/>
            <a:ext cx="4614863" cy="2884487"/>
          </a:xfrm>
          <a:noFill/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07288" cy="1143000"/>
          </a:xfrm>
        </p:spPr>
        <p:txBody>
          <a:bodyPr/>
          <a:lstStyle/>
          <a:p>
            <a:pPr eaLnBrk="1" hangingPunct="1"/>
            <a:r>
              <a:rPr lang="hu-HU" altLang="hu-HU" sz="3600" dirty="0"/>
              <a:t>Csak az </a:t>
            </a:r>
            <a:r>
              <a:rPr lang="hu-HU" altLang="hu-HU" sz="3600" dirty="0" err="1"/>
              <a:t>eukariótáknak</a:t>
            </a:r>
            <a:r>
              <a:rPr lang="hu-HU" altLang="hu-HU" sz="3600" dirty="0"/>
              <a:t> van sejtmagjuk</a:t>
            </a:r>
            <a:endParaRPr lang="de-DE" altLang="hu-HU" sz="3600" dirty="0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611188" y="5582568"/>
            <a:ext cx="4080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hu-HU" sz="1800" dirty="0" err="1">
                <a:solidFill>
                  <a:prstClr val="black"/>
                </a:solidFill>
                <a:cs typeface="Arial" panose="020B0604020202020204" pitchFamily="34" charset="0"/>
              </a:rPr>
              <a:t>Prokar</a:t>
            </a:r>
            <a:r>
              <a:rPr lang="hu-HU" altLang="hu-HU" sz="1800" dirty="0" err="1">
                <a:solidFill>
                  <a:prstClr val="black"/>
                </a:solidFill>
                <a:cs typeface="Arial" panose="020B0604020202020204" pitchFamily="34" charset="0"/>
              </a:rPr>
              <a:t>ió</a:t>
            </a:r>
            <a:r>
              <a:rPr lang="de-DE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t</a:t>
            </a: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lang="de-DE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 – </a:t>
            </a: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nincs sejtmag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Baktériumok, </a:t>
            </a:r>
            <a:r>
              <a:rPr lang="hu-HU" altLang="hu-HU" sz="1800" dirty="0" err="1">
                <a:solidFill>
                  <a:prstClr val="black"/>
                </a:solidFill>
                <a:cs typeface="Arial" panose="020B0604020202020204" pitchFamily="34" charset="0"/>
              </a:rPr>
              <a:t>cyanobaktériumok</a:t>
            </a: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hu-HU" altLang="hu-HU" sz="1800" dirty="0" err="1">
                <a:solidFill>
                  <a:prstClr val="black"/>
                </a:solidFill>
                <a:cs typeface="Arial" panose="020B0604020202020204" pitchFamily="34" charset="0"/>
              </a:rPr>
              <a:t>archeák</a:t>
            </a:r>
            <a:endParaRPr lang="de-DE" altLang="hu-H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4643438" y="5589240"/>
            <a:ext cx="46640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hu-HU" sz="1800" dirty="0" err="1">
                <a:solidFill>
                  <a:prstClr val="black"/>
                </a:solidFill>
                <a:cs typeface="Arial" panose="020B0604020202020204" pitchFamily="34" charset="0"/>
              </a:rPr>
              <a:t>Eukar</a:t>
            </a: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ióta</a:t>
            </a:r>
            <a:r>
              <a:rPr lang="de-DE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 – </a:t>
            </a: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 van sejtmag</a:t>
            </a:r>
            <a:endParaRPr lang="de-DE" altLang="hu-HU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A sejtmag mérete a legtöbb sejt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esetében </a:t>
            </a:r>
            <a:r>
              <a:rPr lang="de-DE" altLang="hu-HU" sz="1800" b="1" dirty="0">
                <a:solidFill>
                  <a:srgbClr val="FF0000"/>
                </a:solidFill>
                <a:cs typeface="Arial" panose="020B0604020202020204" pitchFamily="34" charset="0"/>
              </a:rPr>
              <a:t>5-10</a:t>
            </a:r>
            <a:r>
              <a:rPr lang="hu-HU" altLang="hu-HU" sz="1800" b="1" dirty="0">
                <a:solidFill>
                  <a:srgbClr val="FF0000"/>
                </a:solidFill>
                <a:cs typeface="Arial" panose="020B0604020202020204" pitchFamily="34" charset="0"/>
              </a:rPr>
              <a:t> (akár 20)</a:t>
            </a:r>
            <a:r>
              <a:rPr lang="de-DE" altLang="hu-HU" sz="1800" b="1" dirty="0">
                <a:solidFill>
                  <a:srgbClr val="FF0000"/>
                </a:solidFill>
                <a:cs typeface="Arial" panose="020B0604020202020204" pitchFamily="34" charset="0"/>
              </a:rPr>
              <a:t> µm</a:t>
            </a: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 körül mozog</a:t>
            </a:r>
            <a:r>
              <a:rPr lang="de-DE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hu-HU" altLang="hu-HU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prstClr val="black"/>
                </a:solidFill>
                <a:cs typeface="Arial" panose="020B0604020202020204" pitchFamily="34" charset="0"/>
              </a:rPr>
              <a:t>Növények, állatok, gombák</a:t>
            </a:r>
            <a:endParaRPr lang="de-DE" altLang="hu-H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19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3518" y="1628800"/>
            <a:ext cx="4398962" cy="3741737"/>
          </a:xfrm>
          <a:noFill/>
        </p:spPr>
      </p:pic>
    </p:spTree>
    <p:extLst>
      <p:ext uri="{BB962C8B-B14F-4D97-AF65-F5344CB8AC3E}">
        <p14:creationId xmlns:p14="http://schemas.microsoft.com/office/powerpoint/2010/main" val="217356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hylogenetic Tree of Life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" y="188640"/>
            <a:ext cx="90692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059832" y="5445224"/>
            <a:ext cx="360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Last</a:t>
            </a:r>
            <a:r>
              <a:rPr lang="hu-HU" dirty="0"/>
              <a:t> </a:t>
            </a:r>
            <a:r>
              <a:rPr lang="hu-HU" dirty="0" err="1"/>
              <a:t>Universal</a:t>
            </a:r>
            <a:r>
              <a:rPr lang="hu-HU" dirty="0"/>
              <a:t> </a:t>
            </a:r>
            <a:r>
              <a:rPr lang="hu-HU" dirty="0" err="1"/>
              <a:t>Common</a:t>
            </a:r>
            <a:r>
              <a:rPr lang="hu-HU" dirty="0"/>
              <a:t> </a:t>
            </a:r>
            <a:r>
              <a:rPr lang="hu-HU" dirty="0" err="1"/>
              <a:t>Ancestor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8900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0"/>
          <p:cNvGrpSpPr>
            <a:grpSpLocks/>
          </p:cNvGrpSpPr>
          <p:nvPr/>
        </p:nvGrpSpPr>
        <p:grpSpPr bwMode="auto">
          <a:xfrm>
            <a:off x="4787900" y="4076700"/>
            <a:ext cx="4032250" cy="2509838"/>
            <a:chOff x="68" y="845"/>
            <a:chExt cx="2948" cy="2001"/>
          </a:xfrm>
        </p:grpSpPr>
        <p:pic>
          <p:nvPicPr>
            <p:cNvPr id="4102" name="Picture 5" descr="Kép:EMpylori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845"/>
              <a:ext cx="2903" cy="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Text Box 6"/>
            <p:cNvSpPr txBox="1">
              <a:spLocks noChangeArrowheads="1"/>
            </p:cNvSpPr>
            <p:nvPr/>
          </p:nvSpPr>
          <p:spPr bwMode="auto">
            <a:xfrm>
              <a:off x="68" y="2603"/>
              <a:ext cx="1301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400" b="1"/>
                <a:t>Helicobacter pylori</a:t>
              </a:r>
            </a:p>
          </p:txBody>
        </p:sp>
      </p:grpSp>
      <p:pic>
        <p:nvPicPr>
          <p:cNvPr id="4099" name="Picture 8" descr="Kép:Prokaryote cell diagram hu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2699" y="244137"/>
            <a:ext cx="4842277" cy="374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594284" y="244138"/>
            <a:ext cx="381635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24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Egysejtű (ritka esetekben többsejtű), körülhatárolt sejtmag nélküli élőlények. Ezek az ismert legősibb sejtes felépítést mutató szervezetek, és a legegyszerűbbek is; mivel az a rendkívül differenciált belső membránrendszer, amely 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eukarióták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sajátja és azok fejlett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sejtszervecskéit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alkotja, 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prokariótákban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csak nagyon kezdetleges módon található meg. </a:t>
            </a:r>
          </a:p>
          <a:p>
            <a:pPr>
              <a:lnSpc>
                <a:spcPct val="15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név a görög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prósz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(előtt) és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karyon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(mag) szavak összetételével jött létre, jelentése tehát „sejtmag előtti”. 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örökítőanyaga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b="1">
                <a:solidFill>
                  <a:srgbClr val="002060"/>
                </a:solidFill>
                <a:latin typeface="Calibri" panose="020F0502020204030204" pitchFamily="34" charset="0"/>
              </a:rPr>
              <a:t>legtöbbször gyűrű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alakú.</a:t>
            </a:r>
          </a:p>
        </p:txBody>
      </p:sp>
      <p:sp>
        <p:nvSpPr>
          <p:cNvPr id="4101" name="Rectangle 11"/>
          <p:cNvSpPr>
            <a:spLocks noChangeArrowheads="1"/>
          </p:cNvSpPr>
          <p:nvPr/>
        </p:nvSpPr>
        <p:spPr bwMode="auto">
          <a:xfrm>
            <a:off x="0" y="6615113"/>
            <a:ext cx="1581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/>
              <a:t>http://hu.wikipedia.org/wiki/Sejt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250825" y="41386"/>
            <a:ext cx="403383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4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24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eukarióták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Valódi </a:t>
            </a:r>
            <a:r>
              <a:rPr lang="hu-HU" sz="1600" b="1" i="1" u="sng" dirty="0">
                <a:solidFill>
                  <a:srgbClr val="002060"/>
                </a:solidFill>
                <a:latin typeface="Calibri" panose="020F0502020204030204" pitchFamily="34" charset="0"/>
              </a:rPr>
              <a:t>sejtmaggal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rendelkező sejtekből állnak (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eu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= valódi, </a:t>
            </a:r>
            <a:r>
              <a:rPr lang="hu-HU" sz="16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karyon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= sejtmag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mag anyagát a citoplazmától </a:t>
            </a:r>
            <a:r>
              <a:rPr lang="hu-HU" sz="1600" b="1" i="1" u="sng" dirty="0">
                <a:solidFill>
                  <a:srgbClr val="002060"/>
                </a:solidFill>
                <a:latin typeface="Calibri" panose="020F0502020204030204" pitchFamily="34" charset="0"/>
              </a:rPr>
              <a:t>maghártya</a:t>
            </a:r>
            <a:r>
              <a:rPr 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választja el. Genetikai anyagának többsége ebben a sejtmagban, </a:t>
            </a:r>
            <a:r>
              <a:rPr lang="hu-HU" sz="1600" b="1" i="1" u="sng" dirty="0">
                <a:solidFill>
                  <a:srgbClr val="002060"/>
                </a:solidFill>
                <a:latin typeface="Calibri" panose="020F0502020204030204" pitchFamily="34" charset="0"/>
              </a:rPr>
              <a:t>kromoszómák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formájában található meg. </a:t>
            </a: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sejtplazmája több, </a:t>
            </a:r>
            <a:r>
              <a:rPr lang="hu-HU" sz="1600" b="1" i="1" u="sng" dirty="0">
                <a:solidFill>
                  <a:srgbClr val="002060"/>
                </a:solidFill>
                <a:latin typeface="Calibri" panose="020F0502020204030204" pitchFamily="34" charset="0"/>
              </a:rPr>
              <a:t>membránnal határolt sejtalkotót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tartalmaz, így belső terekre különül.</a:t>
            </a:r>
          </a:p>
          <a:p>
            <a:pPr>
              <a:lnSpc>
                <a:spcPct val="12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átlagosan 10-szer nagyobbak a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prokariótáknál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, de a különbség 1000-szeres is lehet. A legszembetűnőbb különbség a két sejttípus között, hogy 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</a:t>
            </a:r>
            <a:r>
              <a:rPr lang="hu-HU" sz="1600" b="1" i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sejtszervecskék</a:t>
            </a:r>
            <a:r>
              <a:rPr lang="hu-HU" sz="16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et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, vagyis membránnal körülvett </a:t>
            </a:r>
            <a:r>
              <a:rPr lang="hu-HU" sz="16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organellumokat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tartalmaznak.</a:t>
            </a:r>
          </a:p>
          <a:p>
            <a:pPr>
              <a:lnSpc>
                <a:spcPct val="120000"/>
              </a:lnSpc>
            </a:pP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sejtek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örökítőanyaga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egy vagy több lineáris DNS-óriásmolekula.</a:t>
            </a:r>
          </a:p>
          <a:p>
            <a:pPr>
              <a:lnSpc>
                <a:spcPct val="120000"/>
              </a:lnSpc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7" descr="Kép:Animal cell structure hu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1" r="3418"/>
          <a:stretch>
            <a:fillRect/>
          </a:stretch>
        </p:blipFill>
        <p:spPr bwMode="auto">
          <a:xfrm>
            <a:off x="4381500" y="119063"/>
            <a:ext cx="4562475" cy="35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9" descr="Kép:Plant cell structure svg hu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3088" y="3716338"/>
            <a:ext cx="4554537" cy="3097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0" y="6615113"/>
            <a:ext cx="1581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/>
              <a:t>http://hu.wikipedia.org/wiki/Sejt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89244"/>
            <a:ext cx="7920880" cy="6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15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94774" y="397818"/>
            <a:ext cx="8597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prokarióta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sejt tulajdonságainak összehasonlítása</a:t>
            </a:r>
            <a:r>
              <a:rPr 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13576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686784"/>
              </p:ext>
            </p:extLst>
          </p:nvPr>
        </p:nvGraphicFramePr>
        <p:xfrm>
          <a:off x="323850" y="1016000"/>
          <a:ext cx="8496300" cy="5242560"/>
        </p:xfrm>
        <a:graphic>
          <a:graphicData uri="http://schemas.openxmlformats.org/drawingml/2006/table">
            <a:tbl>
              <a:tblPr/>
              <a:tblGrid>
                <a:gridCol w="173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Prokarióták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Eukarióták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Jellemző élőlények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Baktériumok, </a:t>
                      </a: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archeák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gombák, növények, állatok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Általános méret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~ 1-10 µm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~ 10-100 µm (a spermiumok, a farokrésztől eltekintve, kisebbek)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sejtmag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nincs igazi sejtmag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valódi sejtmag kettős membránnal körülvéve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DNS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cirkuláris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lineáris molekulák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RNS- és fehérjeszintézis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 citoplazmában zajlik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az RNS-szintézis a magban</a:t>
                      </a:r>
                      <a:b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fehérjeszintézis a citoplazmában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Riboszómák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50S+30S = 70S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60S+40S = 80S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Citoplazmatikus szerkezet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kevésbé szervezett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magasan szervezett, endomembránokkal és citoszkeletonnal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Sejtmozgás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flagellinből felépülő flagellumok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flagellumok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és </a:t>
                      </a: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tubulinból</a:t>
                      </a: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felépülő ostorok, csillók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Mitokondrium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nincs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1-től néhány tucatig (van, ahol hiányzik)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Színtestek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nincs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algákban és növényekben (zöld szemes ostoros)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Organizáció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általában egysejtűek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egysejtűek, kolóniák, magasabb rendű többsejtű szervezetek specializált sejtekkel   : </a:t>
                      </a: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EMBERI TEST!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Sejosztódás</a:t>
                      </a:r>
                      <a:endParaRPr kumimoji="0" lang="hu-HU" sz="14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hasadás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mitózis</a:t>
                      </a:r>
                      <a:br>
                        <a:rPr kumimoji="0" lang="hu-H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hu-H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meiózis</a:t>
                      </a:r>
                      <a:endParaRPr kumimoji="0" lang="hu-H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/>
          <p:cNvSpPr txBox="1">
            <a:spLocks noChangeArrowheads="1"/>
          </p:cNvSpPr>
          <p:nvPr/>
        </p:nvSpPr>
        <p:spPr bwMode="auto">
          <a:xfrm>
            <a:off x="468313" y="2924175"/>
            <a:ext cx="78486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sejtmag, </a:t>
            </a:r>
            <a:r>
              <a:rPr lang="hu-HU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magvacska</a:t>
            </a:r>
            <a:r>
              <a:rPr lang="hu-HU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, maghártya szerkezete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86C810A-2770-45E8-9576-1C6E8717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071"/>
            <a:ext cx="9144000" cy="1143000"/>
          </a:xfrm>
        </p:spPr>
        <p:txBody>
          <a:bodyPr/>
          <a:lstStyle/>
          <a:p>
            <a:pPr eaLnBrk="1" hangingPunct="1"/>
            <a:r>
              <a:rPr lang="hu-HU" altLang="hu-HU" dirty="0"/>
              <a:t>Nukleinsavak</a:t>
            </a:r>
          </a:p>
        </p:txBody>
      </p:sp>
      <p:sp>
        <p:nvSpPr>
          <p:cNvPr id="73731" name="Szövegdoboz 2">
            <a:extLst>
              <a:ext uri="{FF2B5EF4-FFF2-40B4-BE49-F238E27FC236}">
                <a16:creationId xmlns:a16="http://schemas.microsoft.com/office/drawing/2014/main" id="{EB9A542E-4E98-4015-AA4C-58756D70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687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 b="1" dirty="0">
                <a:solidFill>
                  <a:srgbClr val="993366"/>
                </a:solidFill>
                <a:latin typeface="Arial" panose="020B0604020202020204" pitchFamily="34" charset="0"/>
              </a:rPr>
              <a:t>De előbb  egy kis ismétlés …</a:t>
            </a:r>
          </a:p>
        </p:txBody>
      </p:sp>
      <p:pic>
        <p:nvPicPr>
          <p:cNvPr id="73732" name="Kép 1" descr="allati_novenyi_sejt_gal166.JPG">
            <a:extLst>
              <a:ext uri="{FF2B5EF4-FFF2-40B4-BE49-F238E27FC236}">
                <a16:creationId xmlns:a16="http://schemas.microsoft.com/office/drawing/2014/main" id="{97FE93E4-8D9A-453C-9037-7D594F7F1B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608" y="2564904"/>
            <a:ext cx="327818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5640E0F-3139-4F45-8D50-61F8F7A365E3}"/>
              </a:ext>
            </a:extLst>
          </p:cNvPr>
          <p:cNvSpPr txBox="1">
            <a:spLocks/>
          </p:cNvSpPr>
          <p:nvPr/>
        </p:nvSpPr>
        <p:spPr bwMode="auto">
          <a:xfrm>
            <a:off x="395536" y="1974722"/>
            <a:ext cx="5220072" cy="457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hu-HU" altLang="hu-HU" sz="2400" kern="0" dirty="0"/>
              <a:t>A sejtekben lezajló kémiai energiaátadás és energiatárolás vegyületei.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hu-HU" altLang="hu-HU" sz="2400" kern="0" dirty="0"/>
              <a:t>Biokémiai folyamatok résztvevői, szállítómolekulák részei.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hu-HU" altLang="hu-HU" sz="2400" kern="0" dirty="0"/>
              <a:t>A sejtek </a:t>
            </a:r>
            <a:r>
              <a:rPr lang="hu-HU" altLang="hu-HU" sz="2400" b="1" kern="0" dirty="0"/>
              <a:t>genetikai</a:t>
            </a:r>
            <a:r>
              <a:rPr lang="hu-HU" altLang="hu-HU" sz="2400" kern="0" dirty="0"/>
              <a:t> </a:t>
            </a:r>
            <a:r>
              <a:rPr lang="hu-HU" altLang="hu-HU" sz="2400" b="1" kern="0" dirty="0"/>
              <a:t>információtárolás</a:t>
            </a:r>
            <a:r>
              <a:rPr lang="hu-HU" altLang="hu-HU" sz="2400" kern="0" dirty="0"/>
              <a:t>ában, valamint a </a:t>
            </a:r>
            <a:r>
              <a:rPr lang="hu-HU" altLang="hu-HU" sz="2400" b="1" kern="0" dirty="0"/>
              <a:t>fehérjeszintézis</a:t>
            </a:r>
            <a:r>
              <a:rPr lang="hu-HU" altLang="hu-HU" sz="2400" kern="0" dirty="0"/>
              <a:t> menetének meghatározásában és irányításában nélkülözhetetlenek.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11188" y="879179"/>
            <a:ext cx="7850187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A sejtmag átmérője 10 és 20 mikrométer között változhat. </a:t>
            </a:r>
          </a:p>
          <a:p>
            <a:pPr algn="just">
              <a:lnSpc>
                <a:spcPct val="130000"/>
              </a:lnSpc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A magmembrán veszi körül, melynek két rétege egymással néhol összeér, 30-100 nm átmérőjű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pórusokat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hozva létre. Ezeken át zajlik a magi transzport, melynek fontos szerepe van a sejt működésében (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transzport a sejtmagból a citoplazmába).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Aktív fehérjeszintézist 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folytató sejtekben igen sűrűn helyezkednek el a magmembránon.</a:t>
            </a:r>
          </a:p>
          <a:p>
            <a:pPr algn="just">
              <a:lnSpc>
                <a:spcPct val="130000"/>
              </a:lnSpc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mag elvesztése 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nem feltétlenül jár a sejt halálával, azonban a sejt a továbbiakban csak speciális feladat ellátására képes (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vörösvértestek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Egy sejtben általában egy sejtmag van, de több sejtmag is megjelenhet egészséges sejtben (májsejt,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osteoclast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1691680" y="27917"/>
            <a:ext cx="6048672" cy="48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350" tIns="158700" anchor="ctr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</a:t>
            </a:r>
            <a:endParaRPr lang="hu-H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196" name="Picture 6" descr="Az emberi sejtmag felépítése">
            <a:hlinkClick r:id="rId2" tooltip="Az emberi sejtmag felépítés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13"/>
          <a:stretch>
            <a:fillRect/>
          </a:stretch>
        </p:blipFill>
        <p:spPr bwMode="auto">
          <a:xfrm>
            <a:off x="1982360" y="4356868"/>
            <a:ext cx="2851493" cy="231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Az eukarióta sejt membránrendszere. A külső magmembrán kapcsolódik a durva felszínű endoplazmatikus retikulumhoz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2988" y="4126309"/>
            <a:ext cx="3319462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 12-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808537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>
                <a:ea typeface="ヒラギノ角ゴ Pro W3"/>
                <a:cs typeface="ヒラギノ角ゴ Pro W3"/>
              </a:rPr>
              <a:t>Figure 12-8 </a:t>
            </a:r>
            <a:r>
              <a:rPr lang="en-US" sz="1100" i="1">
                <a:ea typeface="ヒラギノ角ゴ Pro W3"/>
                <a:cs typeface="ヒラギノ角ゴ Pro W3"/>
              </a:rPr>
              <a:t> Molecular Biology of the Cell</a:t>
            </a:r>
            <a:r>
              <a:rPr lang="en-US" sz="1100">
                <a:ea typeface="ヒラギノ角ゴ Pro W3"/>
                <a:cs typeface="ヒラギノ角ゴ Pro W3"/>
              </a:rPr>
              <a:t> (© Garland Science 2008)</a:t>
            </a:r>
          </a:p>
        </p:txBody>
      </p:sp>
      <p:sp>
        <p:nvSpPr>
          <p:cNvPr id="2" name="Téglalap 1"/>
          <p:cNvSpPr/>
          <p:nvPr/>
        </p:nvSpPr>
        <p:spPr>
          <a:xfrm>
            <a:off x="4988048" y="68717"/>
            <a:ext cx="4079751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A magmembrán belülre néző oldalán számos </a:t>
            </a:r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(intermedier) </a:t>
            </a:r>
            <a:r>
              <a:rPr 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filamentum</a:t>
            </a:r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látható, ezek hozzák létre a </a:t>
            </a:r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nukleáris </a:t>
            </a:r>
            <a:r>
              <a:rPr 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laminát</a:t>
            </a:r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lamina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fibrosa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), melyhez a DNS kapcsolódni képes. </a:t>
            </a:r>
          </a:p>
          <a:p>
            <a:pPr algn="just">
              <a:lnSpc>
                <a:spcPct val="130000"/>
              </a:lnSpc>
            </a:pPr>
            <a:endParaRPr lang="hu-H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endParaRPr lang="hu-H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A külső membrán folyamatosan megy át a durva felszínű </a:t>
            </a:r>
            <a:r>
              <a:rPr 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endoplazmatikus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retikulumba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). A két membrán közötti teret </a:t>
            </a:r>
            <a:r>
              <a:rPr 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perinukleáris</a:t>
            </a:r>
            <a:r>
              <a:rPr 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térnek nevezzük, mely pedig a </a:t>
            </a:r>
            <a:r>
              <a:rPr 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dirty="0">
                <a:solidFill>
                  <a:srgbClr val="002060"/>
                </a:solidFill>
                <a:latin typeface="Calibri" panose="020F0502020204030204" pitchFamily="34" charset="0"/>
              </a:rPr>
              <a:t> terével folytonos.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2771775" y="260350"/>
            <a:ext cx="4212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 mikroszkópos képe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95288" y="668140"/>
            <a:ext cx="82804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Alak:</a:t>
            </a:r>
            <a:r>
              <a:rPr lang="hu-HU" sz="1400" dirty="0">
                <a:solidFill>
                  <a:srgbClr val="002060"/>
                </a:solidFill>
              </a:rPr>
              <a:t> különböző sejttípusokban különböző és jellegzetes (kerek, megnyúlt, pálcika, lapos, karéjozott, vesealak …)</a:t>
            </a:r>
          </a:p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</a:rPr>
              <a:t>Szín: </a:t>
            </a:r>
            <a:r>
              <a:rPr lang="hu-HU" sz="1400" dirty="0">
                <a:solidFill>
                  <a:srgbClr val="002060"/>
                </a:solidFill>
              </a:rPr>
              <a:t>HE festéssel </a:t>
            </a:r>
            <a:r>
              <a:rPr lang="hu-HU" sz="1400" dirty="0" err="1">
                <a:solidFill>
                  <a:srgbClr val="002060"/>
                </a:solidFill>
              </a:rPr>
              <a:t>bazofil</a:t>
            </a:r>
            <a:r>
              <a:rPr lang="hu-HU" sz="1400" dirty="0">
                <a:solidFill>
                  <a:srgbClr val="002060"/>
                </a:solidFill>
              </a:rPr>
              <a:t> (lilás)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Nagyság:</a:t>
            </a:r>
            <a:r>
              <a:rPr lang="hu-HU" sz="1400" dirty="0">
                <a:solidFill>
                  <a:srgbClr val="002060"/>
                </a:solidFill>
              </a:rPr>
              <a:t> mag/plazma arány, nagyság funkcionális állapottól is függ, sejttípusokban különböző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Szám:</a:t>
            </a:r>
            <a:r>
              <a:rPr lang="hu-HU" sz="1400" dirty="0">
                <a:solidFill>
                  <a:srgbClr val="002060"/>
                </a:solidFill>
              </a:rPr>
              <a:t> általában 1, lehet több is (</a:t>
            </a:r>
            <a:r>
              <a:rPr lang="hu-HU" sz="1400" dirty="0" err="1">
                <a:solidFill>
                  <a:srgbClr val="002060"/>
                </a:solidFill>
              </a:rPr>
              <a:t>többmagvú</a:t>
            </a:r>
            <a:r>
              <a:rPr lang="hu-HU" sz="1400" dirty="0">
                <a:solidFill>
                  <a:srgbClr val="002060"/>
                </a:solidFill>
              </a:rPr>
              <a:t> óriássejt), magnélküli sejtek (pl. vörösvértest, lencserost)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óriássejt létrejötte:	sejtek fúziója (</a:t>
            </a:r>
            <a:r>
              <a:rPr lang="hu-HU" sz="1400" dirty="0" err="1">
                <a:solidFill>
                  <a:srgbClr val="002060"/>
                </a:solidFill>
              </a:rPr>
              <a:t>syncytium</a:t>
            </a:r>
            <a:r>
              <a:rPr lang="hu-HU" sz="1400" dirty="0">
                <a:solidFill>
                  <a:srgbClr val="002060"/>
                </a:solidFill>
              </a:rPr>
              <a:t>), pl. harántcsíkolt izomrost a sejtmag osztódik, de </a:t>
            </a:r>
            <a:r>
              <a:rPr lang="hu-HU" sz="1400" dirty="0" err="1">
                <a:solidFill>
                  <a:srgbClr val="002060"/>
                </a:solidFill>
              </a:rPr>
              <a:t>cytoplasma</a:t>
            </a:r>
            <a:r>
              <a:rPr lang="hu-HU" sz="1400" dirty="0">
                <a:solidFill>
                  <a:srgbClr val="002060"/>
                </a:solidFill>
              </a:rPr>
              <a:t> nem (</a:t>
            </a:r>
            <a:r>
              <a:rPr lang="hu-HU" sz="1400" dirty="0" err="1">
                <a:solidFill>
                  <a:srgbClr val="002060"/>
                </a:solidFill>
              </a:rPr>
              <a:t>syncytium</a:t>
            </a:r>
            <a:r>
              <a:rPr lang="hu-HU" sz="14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9220" name="Picture 6" descr="csvelő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4897438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csvelő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852738"/>
            <a:ext cx="4103687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827088" y="6381750"/>
            <a:ext cx="3457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Fejlődő fehérvérsejtek (csontvelőkenet)</a:t>
            </a:r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5508625" y="638175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Csontvelői óriássejt (</a:t>
            </a:r>
            <a:r>
              <a:rPr lang="hu-HU" sz="1400" dirty="0" err="1">
                <a:solidFill>
                  <a:srgbClr val="002060"/>
                </a:solidFill>
              </a:rPr>
              <a:t>megakaryocyta</a:t>
            </a:r>
            <a:r>
              <a:rPr lang="hu-HU" sz="1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0" y="6453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5003800" y="6381750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0" y="6453188"/>
            <a:ext cx="39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3148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41496" y="271823"/>
            <a:ext cx="3657600" cy="8382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A sejtmag részei:</a:t>
            </a: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152400" y="2276872"/>
            <a:ext cx="4419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Részei: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buFontTx/>
              <a:buAutoNum type="arabicPeriod"/>
            </a:pPr>
            <a:r>
              <a:rPr lang="hu-HU" alt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bazofilan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festődő állomány, lehet laza szerkezetű (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) és tömött (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), fő alkotóeleme a DNS</a:t>
            </a:r>
          </a:p>
          <a:p>
            <a:pPr eaLnBrk="1" hangingPunct="1">
              <a:buFontTx/>
              <a:buAutoNum type="arabicPeriod"/>
            </a:pP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magvacska (</a:t>
            </a:r>
            <a:r>
              <a:rPr lang="hu-HU" alt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):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1 v. több rögöcske,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festődés, fő komponensei a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előalakok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magburok v. maghártya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: a magot borító „hártya”, valójában kettős membrán pórusokkal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5" name="Picture 6" descr="csvelő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8692" y="188640"/>
            <a:ext cx="4209472" cy="30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0240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ajmag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0100" y="188913"/>
            <a:ext cx="5803900" cy="652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79388" y="188913"/>
            <a:ext cx="29527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 sejtmag részei:</a:t>
            </a:r>
          </a:p>
          <a:p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bazofilan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festődő állomány, lehet laza szerkezetű (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 és tömött (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), fő alkotóeleme a DNS</a:t>
            </a:r>
          </a:p>
          <a:p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magvacska (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):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1 v. több rögöcske,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bazofil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festődés, fő komponensei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előalakok</a:t>
            </a:r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magburok v. maghártya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a magot borító „hártya”, valójában kettős membrán pórusokkal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6732588" y="5084763"/>
            <a:ext cx="1223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eukromatin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7235825" y="2565400"/>
            <a:ext cx="12969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heterokromatin</a:t>
            </a:r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flipH="1" flipV="1">
            <a:off x="7019925" y="2349500"/>
            <a:ext cx="7921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1" name="Line 11"/>
          <p:cNvSpPr>
            <a:spLocks noChangeShapeType="1"/>
          </p:cNvSpPr>
          <p:nvPr/>
        </p:nvSpPr>
        <p:spPr bwMode="auto">
          <a:xfrm flipV="1">
            <a:off x="7956550" y="2276475"/>
            <a:ext cx="5762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4140200" y="4724400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magvacska</a:t>
            </a:r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 flipV="1">
            <a:off x="4859338" y="4581525"/>
            <a:ext cx="21748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3419475" y="6381750"/>
            <a:ext cx="1008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/>
              <a:t>magburok</a:t>
            </a:r>
          </a:p>
        </p:txBody>
      </p:sp>
      <p:sp>
        <p:nvSpPr>
          <p:cNvPr id="11275" name="Line 15"/>
          <p:cNvSpPr>
            <a:spLocks noChangeShapeType="1"/>
          </p:cNvSpPr>
          <p:nvPr/>
        </p:nvSpPr>
        <p:spPr bwMode="auto">
          <a:xfrm flipV="1">
            <a:off x="3995738" y="5949950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11276" name="Picture 16" descr="Névtele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652963"/>
            <a:ext cx="2592388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18"/>
          <p:cNvSpPr txBox="1">
            <a:spLocks noChangeArrowheads="1"/>
          </p:cNvSpPr>
          <p:nvPr/>
        </p:nvSpPr>
        <p:spPr bwMode="auto">
          <a:xfrm>
            <a:off x="2484438" y="62372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1278" name="Text Box 19"/>
          <p:cNvSpPr txBox="1">
            <a:spLocks noChangeArrowheads="1"/>
          </p:cNvSpPr>
          <p:nvPr/>
        </p:nvSpPr>
        <p:spPr bwMode="auto">
          <a:xfrm>
            <a:off x="8604250" y="63087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984500" y="1196975"/>
            <a:ext cx="29284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Kromatinállomány</a:t>
            </a:r>
            <a:r>
              <a:rPr 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07504" y="2259772"/>
            <a:ext cx="889384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fénymikroszkópban bázikus festékekkel erősen festődő (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basophil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hálózatos vagy tömör állomány. </a:t>
            </a:r>
          </a:p>
          <a:p>
            <a:endParaRPr 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Szerkezetének lényege, hogy a fonalszerű DNS sokszorosan feltekeredik, és így </a:t>
            </a:r>
          </a:p>
          <a:p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térbelileg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kompakt struktúra jön létre. (DNS kettős szál, 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nucleosoma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kromatinfonal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szolenoid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),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kromatinköteg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</a:p>
          <a:p>
            <a:endParaRPr 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339975" y="115888"/>
            <a:ext cx="446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 DNS kondenzálódása, </a:t>
            </a:r>
            <a:r>
              <a:rPr 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23057" y="528707"/>
            <a:ext cx="7993062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A DNS fehérjék segítségével feltekeredik, a létrejövő kompakt struktúra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A DNS legtömörítettebb állapotában 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metafáziskromoszóma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) 10.000x-re rövidül meg. A nyugvó sejtmagban a DNS a kondenzálódás különböző szintjein van.</a:t>
            </a:r>
            <a:endParaRPr lang="el-GR" sz="1400" dirty="0">
              <a:solidFill>
                <a:srgbClr val="00206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3316" name="Picture 8" descr="nucleosoma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628775"/>
            <a:ext cx="44958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Line 9"/>
          <p:cNvSpPr>
            <a:spLocks noChangeShapeType="1"/>
          </p:cNvSpPr>
          <p:nvPr/>
        </p:nvSpPr>
        <p:spPr bwMode="auto">
          <a:xfrm flipV="1">
            <a:off x="3924300" y="21336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>
            <a:off x="3851275" y="29241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539750" y="1412875"/>
            <a:ext cx="792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DNS</a:t>
            </a:r>
          </a:p>
        </p:txBody>
      </p:sp>
      <p:sp>
        <p:nvSpPr>
          <p:cNvPr id="13320" name="Text Box 14"/>
          <p:cNvSpPr txBox="1">
            <a:spLocks noChangeArrowheads="1"/>
          </p:cNvSpPr>
          <p:nvPr/>
        </p:nvSpPr>
        <p:spPr bwMode="auto">
          <a:xfrm>
            <a:off x="395288" y="1916113"/>
            <a:ext cx="1008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nyaklánc</a:t>
            </a:r>
          </a:p>
        </p:txBody>
      </p:sp>
      <p:sp>
        <p:nvSpPr>
          <p:cNvPr id="13321" name="Text Box 15"/>
          <p:cNvSpPr txBox="1">
            <a:spLocks noChangeArrowheads="1"/>
          </p:cNvSpPr>
          <p:nvPr/>
        </p:nvSpPr>
        <p:spPr bwMode="auto">
          <a:xfrm>
            <a:off x="107950" y="2708275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kromatinfonál</a:t>
            </a:r>
          </a:p>
        </p:txBody>
      </p:sp>
      <p:pic>
        <p:nvPicPr>
          <p:cNvPr id="13322" name="Picture 16" descr="euheterokromatinF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860800"/>
            <a:ext cx="35274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7"/>
          <p:cNvSpPr txBox="1">
            <a:spLocks noChangeArrowheads="1"/>
          </p:cNvSpPr>
          <p:nvPr/>
        </p:nvSpPr>
        <p:spPr bwMode="auto">
          <a:xfrm>
            <a:off x="250825" y="2205038"/>
            <a:ext cx="1187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nucleosoma</a:t>
            </a:r>
          </a:p>
        </p:txBody>
      </p:sp>
      <p:sp>
        <p:nvSpPr>
          <p:cNvPr id="13324" name="Line 18"/>
          <p:cNvSpPr>
            <a:spLocks noChangeShapeType="1"/>
          </p:cNvSpPr>
          <p:nvPr/>
        </p:nvSpPr>
        <p:spPr bwMode="auto">
          <a:xfrm flipV="1">
            <a:off x="1116013" y="2420938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25" name="Text Box 19"/>
          <p:cNvSpPr txBox="1">
            <a:spLocks noChangeArrowheads="1"/>
          </p:cNvSpPr>
          <p:nvPr/>
        </p:nvSpPr>
        <p:spPr bwMode="auto">
          <a:xfrm>
            <a:off x="5435600" y="5876925"/>
            <a:ext cx="1800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/>
              <a:t>heterokromatin</a:t>
            </a:r>
          </a:p>
          <a:p>
            <a:pPr algn="ctr">
              <a:spcBef>
                <a:spcPct val="50000"/>
              </a:spcBef>
            </a:pPr>
            <a:r>
              <a:rPr lang="hu-HU" sz="1200"/>
              <a:t>erősen kondenzált DNS, (itt nincs transzkripció)</a:t>
            </a:r>
          </a:p>
        </p:txBody>
      </p:sp>
      <p:sp>
        <p:nvSpPr>
          <p:cNvPr id="13326" name="Text Box 20"/>
          <p:cNvSpPr txBox="1">
            <a:spLocks noChangeArrowheads="1"/>
          </p:cNvSpPr>
          <p:nvPr/>
        </p:nvSpPr>
        <p:spPr bwMode="auto">
          <a:xfrm>
            <a:off x="7667625" y="6092825"/>
            <a:ext cx="1296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/>
              <a:t>eukromatin</a:t>
            </a:r>
          </a:p>
          <a:p>
            <a:pPr algn="ctr">
              <a:spcBef>
                <a:spcPct val="50000"/>
              </a:spcBef>
            </a:pPr>
            <a:r>
              <a:rPr lang="hu-HU" sz="1200"/>
              <a:t>laza DNS</a:t>
            </a:r>
          </a:p>
        </p:txBody>
      </p:sp>
      <p:sp>
        <p:nvSpPr>
          <p:cNvPr id="13327" name="Line 21"/>
          <p:cNvSpPr>
            <a:spLocks noChangeShapeType="1"/>
          </p:cNvSpPr>
          <p:nvPr/>
        </p:nvSpPr>
        <p:spPr bwMode="auto">
          <a:xfrm flipV="1">
            <a:off x="6877050" y="5157788"/>
            <a:ext cx="574675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28" name="Line 22"/>
          <p:cNvSpPr>
            <a:spLocks noChangeShapeType="1"/>
          </p:cNvSpPr>
          <p:nvPr/>
        </p:nvSpPr>
        <p:spPr bwMode="auto">
          <a:xfrm flipV="1">
            <a:off x="8316913" y="522922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29" name="Text Box 23"/>
          <p:cNvSpPr txBox="1">
            <a:spLocks noChangeArrowheads="1"/>
          </p:cNvSpPr>
          <p:nvPr/>
        </p:nvSpPr>
        <p:spPr bwMode="auto">
          <a:xfrm>
            <a:off x="539750" y="6021388"/>
            <a:ext cx="3887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Nucleosoma</a:t>
            </a:r>
            <a:r>
              <a:rPr lang="hu-HU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 8 db. erősen bázikus fehérjéből (H2A, H2B, H3, H4 </a:t>
            </a:r>
            <a:r>
              <a:rPr lang="hu-HU" sz="1200" dirty="0" err="1">
                <a:solidFill>
                  <a:srgbClr val="002060"/>
                </a:solidFill>
                <a:latin typeface="Calibri" panose="020F0502020204030204" pitchFamily="34" charset="0"/>
              </a:rPr>
              <a:t>histonból</a:t>
            </a:r>
            <a:r>
              <a:rPr lang="hu-HU" sz="1200" dirty="0">
                <a:solidFill>
                  <a:srgbClr val="002060"/>
                </a:solidFill>
                <a:latin typeface="Calibri" panose="020F0502020204030204" pitchFamily="34" charset="0"/>
              </a:rPr>
              <a:t>) felépülő lapos testecske, ennek oldalára tapad a DNS egy-egy hurokkal</a:t>
            </a:r>
          </a:p>
        </p:txBody>
      </p:sp>
      <p:pic>
        <p:nvPicPr>
          <p:cNvPr id="13330" name="Picture 24" descr="kromat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412875"/>
            <a:ext cx="25955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1" name="Line 25"/>
          <p:cNvSpPr>
            <a:spLocks noChangeShapeType="1"/>
          </p:cNvSpPr>
          <p:nvPr/>
        </p:nvSpPr>
        <p:spPr bwMode="auto">
          <a:xfrm flipV="1">
            <a:off x="1187450" y="21336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332" name="Text Box 26"/>
          <p:cNvSpPr txBox="1">
            <a:spLocks noChangeArrowheads="1"/>
          </p:cNvSpPr>
          <p:nvPr/>
        </p:nvSpPr>
        <p:spPr bwMode="auto">
          <a:xfrm>
            <a:off x="179388" y="3429000"/>
            <a:ext cx="12969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/>
              <a:t>kromatinfonál hurkok</a:t>
            </a:r>
          </a:p>
        </p:txBody>
      </p:sp>
      <p:sp>
        <p:nvSpPr>
          <p:cNvPr id="13333" name="Text Box 28"/>
          <p:cNvSpPr txBox="1">
            <a:spLocks noChangeArrowheads="1"/>
          </p:cNvSpPr>
          <p:nvPr/>
        </p:nvSpPr>
        <p:spPr bwMode="auto">
          <a:xfrm>
            <a:off x="4427538" y="1628775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EM</a:t>
            </a:r>
          </a:p>
        </p:txBody>
      </p:sp>
      <p:sp>
        <p:nvSpPr>
          <p:cNvPr id="13334" name="Text Box 29"/>
          <p:cNvSpPr txBox="1">
            <a:spLocks noChangeArrowheads="1"/>
          </p:cNvSpPr>
          <p:nvPr/>
        </p:nvSpPr>
        <p:spPr bwMode="auto">
          <a:xfrm>
            <a:off x="4427538" y="3213100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EM</a:t>
            </a:r>
          </a:p>
        </p:txBody>
      </p:sp>
      <p:sp>
        <p:nvSpPr>
          <p:cNvPr id="13335" name="Text Box 30"/>
          <p:cNvSpPr txBox="1">
            <a:spLocks noChangeArrowheads="1"/>
          </p:cNvSpPr>
          <p:nvPr/>
        </p:nvSpPr>
        <p:spPr bwMode="auto">
          <a:xfrm>
            <a:off x="5292725" y="551656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FM</a:t>
            </a:r>
          </a:p>
        </p:txBody>
      </p:sp>
      <p:sp>
        <p:nvSpPr>
          <p:cNvPr id="13336" name="Text Box 31"/>
          <p:cNvSpPr txBox="1">
            <a:spLocks noChangeArrowheads="1"/>
          </p:cNvSpPr>
          <p:nvPr/>
        </p:nvSpPr>
        <p:spPr bwMode="auto">
          <a:xfrm>
            <a:off x="4787900" y="55895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3337" name="Text Box 32"/>
          <p:cNvSpPr txBox="1">
            <a:spLocks noChangeArrowheads="1"/>
          </p:cNvSpPr>
          <p:nvPr/>
        </p:nvSpPr>
        <p:spPr bwMode="auto">
          <a:xfrm>
            <a:off x="4356100" y="3716338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3338" name="Text Box 33"/>
          <p:cNvSpPr txBox="1">
            <a:spLocks noChangeArrowheads="1"/>
          </p:cNvSpPr>
          <p:nvPr/>
        </p:nvSpPr>
        <p:spPr bwMode="auto">
          <a:xfrm>
            <a:off x="971550" y="53736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066202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9/Chromatin_chromos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322" y="620688"/>
            <a:ext cx="667203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4293096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</a:rPr>
              <a:t>A DNS kondenzáció szintjei. (1) Egyszerű DNS szál. (2) </a:t>
            </a:r>
            <a:r>
              <a:rPr lang="hu-HU" dirty="0" err="1">
                <a:latin typeface="Calibri" panose="020F0502020204030204" pitchFamily="34" charset="0"/>
              </a:rPr>
              <a:t>Kromatin</a:t>
            </a:r>
            <a:r>
              <a:rPr lang="hu-HU" dirty="0">
                <a:latin typeface="Calibri" panose="020F0502020204030204" pitchFamily="34" charset="0"/>
              </a:rPr>
              <a:t> szál ( </a:t>
            </a:r>
            <a:r>
              <a:rPr lang="hu-HU" b="1" dirty="0" err="1">
                <a:latin typeface="Calibri" panose="020F0502020204030204" pitchFamily="34" charset="0"/>
              </a:rPr>
              <a:t>hisztonokkal</a:t>
            </a:r>
            <a:r>
              <a:rPr lang="hu-HU" dirty="0">
                <a:latin typeface="Calibri" panose="020F0502020204030204" pitchFamily="34" charset="0"/>
              </a:rPr>
              <a:t>). (3) Kondenzált </a:t>
            </a:r>
            <a:r>
              <a:rPr lang="hu-HU" dirty="0" err="1">
                <a:latin typeface="Calibri" panose="020F0502020204030204" pitchFamily="34" charset="0"/>
              </a:rPr>
              <a:t>kromatin</a:t>
            </a:r>
            <a:r>
              <a:rPr lang="hu-HU" dirty="0">
                <a:latin typeface="Calibri" panose="020F0502020204030204" pitchFamily="34" charset="0"/>
              </a:rPr>
              <a:t> </a:t>
            </a:r>
            <a:r>
              <a:rPr lang="hu-HU" b="1" dirty="0" err="1">
                <a:latin typeface="Calibri" panose="020F0502020204030204" pitchFamily="34" charset="0"/>
              </a:rPr>
              <a:t>centromerrel</a:t>
            </a:r>
            <a:r>
              <a:rPr lang="hu-HU" dirty="0">
                <a:latin typeface="Calibri" panose="020F0502020204030204" pitchFamily="34" charset="0"/>
              </a:rPr>
              <a:t>. (4) Kondenzált </a:t>
            </a:r>
            <a:r>
              <a:rPr lang="hu-HU" dirty="0" err="1">
                <a:latin typeface="Calibri" panose="020F0502020204030204" pitchFamily="34" charset="0"/>
              </a:rPr>
              <a:t>kromatin</a:t>
            </a:r>
            <a:r>
              <a:rPr lang="hu-HU" dirty="0">
                <a:latin typeface="Calibri" panose="020F0502020204030204" pitchFamily="34" charset="0"/>
              </a:rPr>
              <a:t> </a:t>
            </a:r>
            <a:r>
              <a:rPr lang="hu-HU" dirty="0" err="1">
                <a:latin typeface="Calibri" panose="020F0502020204030204" pitchFamily="34" charset="0"/>
                <a:hlinkClick r:id="rId3" tooltip="Sejtciklus"/>
              </a:rPr>
              <a:t>profázisban</a:t>
            </a:r>
            <a:r>
              <a:rPr lang="hu-HU" dirty="0">
                <a:latin typeface="Calibri" panose="020F0502020204030204" pitchFamily="34" charset="0"/>
              </a:rPr>
              <a:t>. (Két DNS molekula van jelen) (5) Kromoszóma </a:t>
            </a:r>
            <a:r>
              <a:rPr lang="hu-HU" dirty="0" err="1">
                <a:latin typeface="Calibri" panose="020F0502020204030204" pitchFamily="34" charset="0"/>
                <a:hlinkClick r:id="rId3" tooltip="Sejtciklus"/>
              </a:rPr>
              <a:t>metafázisban</a:t>
            </a:r>
            <a:r>
              <a:rPr lang="hu-HU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67544" y="6407750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Forrás: </a:t>
            </a:r>
            <a:r>
              <a:rPr lang="hu-HU" sz="1100" dirty="0" err="1"/>
              <a:t>wikipedia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104244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chromosom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133850"/>
            <a:ext cx="3810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Kromoszómák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229600" cy="3124200"/>
          </a:xfrm>
        </p:spPr>
        <p:txBody>
          <a:bodyPr/>
          <a:lstStyle/>
          <a:p>
            <a:pPr eaLnBrk="1" hangingPunct="1"/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emberben 23 pár lineáris kromoszóma:</a:t>
            </a:r>
          </a:p>
          <a:p>
            <a:pPr lvl="1" eaLnBrk="1" hangingPunct="1"/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22 pár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autoszóma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+ 1 pár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gonoszóma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avagy ivari kromoszóma (X, Y)</a:t>
            </a:r>
          </a:p>
          <a:p>
            <a:pPr lvl="1" eaLnBrk="1" hangingPunct="1"/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Haploid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kromoszómakészlettel rendelkeznek a csírasejtek → 23 kromoszómát jelent</a:t>
            </a:r>
          </a:p>
          <a:p>
            <a:pPr eaLnBrk="1" hangingPunct="1"/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Diploid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kromoszómakészlettel rendelkeznek a testi sejtek → 2*22 homológ kromoszómapárt jelent, amelynek fele az apától, fele az anyától öröklődik</a:t>
            </a:r>
          </a:p>
          <a:p>
            <a:pPr eaLnBrk="1" hangingPunct="1"/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76200" y="6521450"/>
            <a:ext cx="2971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100">
                <a:hlinkClick r:id="rId3"/>
              </a:rPr>
              <a:t>http://www.genszures.hu/kromoszomak.html</a:t>
            </a:r>
            <a:r>
              <a:rPr lang="hu-HU" altLang="hu-HU" sz="1100"/>
              <a:t>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39552" y="5013176"/>
            <a:ext cx="422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</a:rPr>
              <a:t>A sejtosztódás kapcsán még lesz róluk szó!</a:t>
            </a:r>
          </a:p>
        </p:txBody>
      </p:sp>
    </p:spTree>
    <p:extLst>
      <p:ext uri="{BB962C8B-B14F-4D97-AF65-F5344CB8AC3E}">
        <p14:creationId xmlns:p14="http://schemas.microsoft.com/office/powerpoint/2010/main" val="326313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nucl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14438"/>
            <a:ext cx="4249738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643438" y="188913"/>
            <a:ext cx="439261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endParaRPr lang="hu-HU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laza szerkezetű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, a DNS funkcionális formája.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aktív, szinte folyamatosan íródnak át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mRNS-be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messenger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RNS-be) a gének információi.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Aktív fehérjeszintézist folytató sejtekben a mag szerkezete éppen ezért laza,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eukromatikus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endParaRPr lang="hu-H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endParaRPr lang="hu-H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olyan típusa, mely nem aktív (izotóppal jelölt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uridinbeépülés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nem detektálható).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Két fő típusa van, a 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konstitutív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és a 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fakultatív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endParaRPr lang="hu-H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konstitutív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sohasem íródik át, mind funkciójában, mind formájában irreverzibilisen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inaktivvá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vált. Az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1,9,16 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és az emberi Y kromoszómák tartalmaznak ilyen régiókat. Az ilyen fajtájú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inaktiváklódásnak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(gének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mRNS-be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történő átírásában) játszott szerepe fontos tényező a sejt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differenciációjában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 </a:t>
            </a:r>
          </a:p>
          <a:p>
            <a:endParaRPr lang="hu-H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i="1" dirty="0">
                <a:solidFill>
                  <a:srgbClr val="002060"/>
                </a:solidFill>
                <a:latin typeface="Calibri" panose="020F0502020204030204" pitchFamily="34" charset="0"/>
              </a:rPr>
              <a:t>fakultatív</a:t>
            </a:r>
            <a:r>
              <a:rPr lang="hu-HU" sz="1400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heterokromatinnak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megvan a képessége, hogy visszatérjen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eukromatikus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állapotba, ezzel lehetővé téve génjeinek kifejeződését. A nőkben található 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inaktív X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kromoszómájuk ilyen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kromatinból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áll. 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Fokozott igénybevételkor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eukromatin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mennyisége növekszik. Csökkent igénybevételkor inkább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heterokromatint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látunk (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vvt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sejtmag kilökődése előtt). </a:t>
            </a:r>
          </a:p>
        </p:txBody>
      </p:sp>
      <p:sp>
        <p:nvSpPr>
          <p:cNvPr id="14340" name="Line 15"/>
          <p:cNvSpPr>
            <a:spLocks noChangeShapeType="1"/>
          </p:cNvSpPr>
          <p:nvPr/>
        </p:nvSpPr>
        <p:spPr bwMode="auto">
          <a:xfrm flipH="1">
            <a:off x="2411413" y="333375"/>
            <a:ext cx="2305050" cy="187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1" name="Line 16"/>
          <p:cNvSpPr>
            <a:spLocks noChangeShapeType="1"/>
          </p:cNvSpPr>
          <p:nvPr/>
        </p:nvSpPr>
        <p:spPr bwMode="auto">
          <a:xfrm flipH="1">
            <a:off x="3276600" y="2060575"/>
            <a:ext cx="13668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342" name="Text Box 17"/>
          <p:cNvSpPr txBox="1">
            <a:spLocks noChangeArrowheads="1"/>
          </p:cNvSpPr>
          <p:nvPr/>
        </p:nvSpPr>
        <p:spPr bwMode="auto">
          <a:xfrm>
            <a:off x="231775" y="131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Kép 3" descr="Névtelen9.jpg">
            <a:extLst>
              <a:ext uri="{FF2B5EF4-FFF2-40B4-BE49-F238E27FC236}">
                <a16:creationId xmlns:a16="http://schemas.microsoft.com/office/drawing/2014/main" id="{B0C1B66D-F40F-431A-AB39-2EB27D07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40274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255E11C-5DDB-46B0-A39B-083A8C5EC1F9}"/>
              </a:ext>
            </a:extLst>
          </p:cNvPr>
          <p:cNvSpPr/>
          <p:nvPr/>
        </p:nvSpPr>
        <p:spPr>
          <a:xfrm>
            <a:off x="4643438" y="4076700"/>
            <a:ext cx="1368425" cy="108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5780" name="Szövegdoboz 5">
            <a:extLst>
              <a:ext uri="{FF2B5EF4-FFF2-40B4-BE49-F238E27FC236}">
                <a16:creationId xmlns:a16="http://schemas.microsoft.com/office/drawing/2014/main" id="{DEE166D0-87E1-4ED9-9511-A135FDD30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082800"/>
            <a:ext cx="1152525" cy="33813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foszfát</a:t>
            </a:r>
          </a:p>
        </p:txBody>
      </p:sp>
      <p:sp>
        <p:nvSpPr>
          <p:cNvPr id="75781" name="Szövegdoboz 6">
            <a:extLst>
              <a:ext uri="{FF2B5EF4-FFF2-40B4-BE49-F238E27FC236}">
                <a16:creationId xmlns:a16="http://schemas.microsoft.com/office/drawing/2014/main" id="{A340BE86-06D9-46FE-B36E-9EAAC156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714875"/>
            <a:ext cx="935037" cy="369888"/>
          </a:xfrm>
          <a:prstGeom prst="rec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b="1">
                <a:latin typeface="Arial" panose="020B0604020202020204" pitchFamily="34" charset="0"/>
              </a:rPr>
              <a:t>cuko</a:t>
            </a:r>
            <a:r>
              <a:rPr lang="hu-HU" altLang="hu-HU" sz="1800"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99658B7-5A50-4747-A458-0E9A8CE52E9D}"/>
              </a:ext>
            </a:extLst>
          </p:cNvPr>
          <p:cNvSpPr txBox="1"/>
          <p:nvPr/>
        </p:nvSpPr>
        <p:spPr>
          <a:xfrm>
            <a:off x="7235825" y="1052513"/>
            <a:ext cx="1008063" cy="369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1600" b="1" dirty="0">
                <a:latin typeface="Arial" charset="0"/>
                <a:cs typeface="Arial" charset="0"/>
              </a:rPr>
              <a:t>bázis</a:t>
            </a:r>
            <a:r>
              <a:rPr lang="hu-HU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C01A726-6E82-4567-AEA7-83C3BDB59E99}"/>
              </a:ext>
            </a:extLst>
          </p:cNvPr>
          <p:cNvSpPr txBox="1"/>
          <p:nvPr/>
        </p:nvSpPr>
        <p:spPr>
          <a:xfrm>
            <a:off x="6588125" y="3841750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400" dirty="0">
                <a:solidFill>
                  <a:srgbClr val="FF0000"/>
                </a:solidFill>
                <a:latin typeface="+mj-lt"/>
                <a:cs typeface="Arial" charset="0"/>
              </a:rPr>
              <a:t>3</a:t>
            </a:r>
            <a:r>
              <a:rPr lang="hu-HU" sz="1400" dirty="0">
                <a:latin typeface="+mj-lt"/>
                <a:cs typeface="Arial" charset="0"/>
              </a:rPr>
              <a:t>’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E452F57-3475-4FC4-B08D-8FE47F05FC66}"/>
              </a:ext>
            </a:extLst>
          </p:cNvPr>
          <p:cNvSpPr txBox="1"/>
          <p:nvPr/>
        </p:nvSpPr>
        <p:spPr>
          <a:xfrm>
            <a:off x="6227763" y="2760663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400" dirty="0">
                <a:solidFill>
                  <a:srgbClr val="FF0000"/>
                </a:solidFill>
                <a:latin typeface="+mj-lt"/>
                <a:cs typeface="Arial" charset="0"/>
              </a:rPr>
              <a:t>5’</a:t>
            </a:r>
          </a:p>
        </p:txBody>
      </p:sp>
      <p:sp>
        <p:nvSpPr>
          <p:cNvPr id="35849" name="Szövegdoboz 11">
            <a:extLst>
              <a:ext uri="{FF2B5EF4-FFF2-40B4-BE49-F238E27FC236}">
                <a16:creationId xmlns:a16="http://schemas.microsoft.com/office/drawing/2014/main" id="{D358BE6C-F61E-4228-8A15-0A46683FC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420938"/>
            <a:ext cx="47536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u-HU" sz="2000" b="1" i="1" dirty="0">
                <a:latin typeface="+mj-lt"/>
              </a:rPr>
              <a:t>Cukor  +  N-tartalmú bázis  +  foszfát  </a:t>
            </a:r>
          </a:p>
        </p:txBody>
      </p:sp>
      <p:sp>
        <p:nvSpPr>
          <p:cNvPr id="13" name="Jobb oldali kapcsos zárójel 12">
            <a:extLst>
              <a:ext uri="{FF2B5EF4-FFF2-40B4-BE49-F238E27FC236}">
                <a16:creationId xmlns:a16="http://schemas.microsoft.com/office/drawing/2014/main" id="{3E5B63DC-4764-4377-827B-B9B161EA4FC3}"/>
              </a:ext>
            </a:extLst>
          </p:cNvPr>
          <p:cNvSpPr/>
          <p:nvPr/>
        </p:nvSpPr>
        <p:spPr>
          <a:xfrm rot="5400000">
            <a:off x="1623974" y="1527213"/>
            <a:ext cx="360363" cy="3011412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5787" name="Szövegdoboz 13">
            <a:extLst>
              <a:ext uri="{FF2B5EF4-FFF2-40B4-BE49-F238E27FC236}">
                <a16:creationId xmlns:a16="http://schemas.microsoft.com/office/drawing/2014/main" id="{79EBDEFC-F457-4970-B0EE-17E10061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3212976"/>
            <a:ext cx="1511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latin typeface="Arial" panose="020B0604020202020204" pitchFamily="34" charset="0"/>
              </a:rPr>
              <a:t>Nukleozid</a:t>
            </a:r>
            <a:r>
              <a:rPr lang="hu-HU" altLang="hu-HU" sz="1800" dirty="0">
                <a:latin typeface="Arial" panose="020B0604020202020204" pitchFamily="34" charset="0"/>
              </a:rPr>
              <a:t> (monomer) </a:t>
            </a:r>
          </a:p>
        </p:txBody>
      </p:sp>
      <p:sp>
        <p:nvSpPr>
          <p:cNvPr id="15" name="Jobb oldali kapcsos zárójel 14">
            <a:extLst>
              <a:ext uri="{FF2B5EF4-FFF2-40B4-BE49-F238E27FC236}">
                <a16:creationId xmlns:a16="http://schemas.microsoft.com/office/drawing/2014/main" id="{5DC301C3-CF51-40C8-B277-6582D3609BBA}"/>
              </a:ext>
            </a:extLst>
          </p:cNvPr>
          <p:cNvSpPr/>
          <p:nvPr/>
        </p:nvSpPr>
        <p:spPr>
          <a:xfrm rot="5400000">
            <a:off x="2499490" y="2077215"/>
            <a:ext cx="400108" cy="3744911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5789" name="Szövegdoboz 15">
            <a:extLst>
              <a:ext uri="{FF2B5EF4-FFF2-40B4-BE49-F238E27FC236}">
                <a16:creationId xmlns:a16="http://schemas.microsoft.com/office/drawing/2014/main" id="{3FA4E49F-16FF-458B-A92B-7BB728EFD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292600"/>
            <a:ext cx="1512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Arial" panose="020B0604020202020204" pitchFamily="34" charset="0"/>
              </a:rPr>
              <a:t>Nukleotid</a:t>
            </a:r>
            <a:r>
              <a:rPr lang="hu-HU" altLang="hu-H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854" name="Szövegdoboz 13">
            <a:extLst>
              <a:ext uri="{FF2B5EF4-FFF2-40B4-BE49-F238E27FC236}">
                <a16:creationId xmlns:a16="http://schemas.microsoft.com/office/drawing/2014/main" id="{95907665-DBB7-4BDC-8D83-57811D8E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03213"/>
            <a:ext cx="4537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b="1" dirty="0">
                <a:latin typeface="+mj-lt"/>
              </a:rPr>
              <a:t>Az építőkövek: </a:t>
            </a:r>
            <a:r>
              <a:rPr lang="hu-HU" sz="2000" dirty="0" err="1">
                <a:latin typeface="+mj-lt"/>
              </a:rPr>
              <a:t>nukleotidok</a:t>
            </a:r>
            <a:endParaRPr lang="hu-HU" sz="2000" dirty="0">
              <a:latin typeface="+mj-lt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5E74FDF-AD7F-450E-89CC-790DAFB64422}"/>
              </a:ext>
            </a:extLst>
          </p:cNvPr>
          <p:cNvSpPr txBox="1"/>
          <p:nvPr/>
        </p:nvSpPr>
        <p:spPr>
          <a:xfrm>
            <a:off x="6300788" y="3625850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400" dirty="0">
                <a:solidFill>
                  <a:srgbClr val="FF0000"/>
                </a:solidFill>
                <a:latin typeface="+mj-lt"/>
                <a:cs typeface="Arial" charset="0"/>
              </a:rPr>
              <a:t>4’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B655B84-811D-4702-9799-0CE85C840A07}"/>
              </a:ext>
            </a:extLst>
          </p:cNvPr>
          <p:cNvSpPr txBox="1"/>
          <p:nvPr/>
        </p:nvSpPr>
        <p:spPr>
          <a:xfrm>
            <a:off x="7308850" y="3644900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400" dirty="0">
                <a:solidFill>
                  <a:srgbClr val="FF0000"/>
                </a:solidFill>
                <a:latin typeface="+mj-lt"/>
                <a:cs typeface="Arial" charset="0"/>
              </a:rPr>
              <a:t>1’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AF0F3BF-A693-41C4-A46C-9B0A782C1487}"/>
              </a:ext>
            </a:extLst>
          </p:cNvPr>
          <p:cNvSpPr txBox="1"/>
          <p:nvPr/>
        </p:nvSpPr>
        <p:spPr>
          <a:xfrm>
            <a:off x="7092950" y="3841750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400" dirty="0">
                <a:solidFill>
                  <a:srgbClr val="FF0000"/>
                </a:solidFill>
                <a:latin typeface="+mj-lt"/>
                <a:cs typeface="Arial" charset="0"/>
              </a:rPr>
              <a:t>2’</a:t>
            </a:r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3339AA49-52AD-4036-B381-E74BCABF9F43}"/>
              </a:ext>
            </a:extLst>
          </p:cNvPr>
          <p:cNvCxnSpPr>
            <a:stCxn id="22" idx="0"/>
          </p:cNvCxnSpPr>
          <p:nvPr/>
        </p:nvCxnSpPr>
        <p:spPr>
          <a:xfrm rot="5400000" flipH="1" flipV="1">
            <a:off x="5022056" y="3734594"/>
            <a:ext cx="1439863" cy="396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04C6325-A20A-44B5-8755-88248BD2A7A0}"/>
              </a:ext>
            </a:extLst>
          </p:cNvPr>
          <p:cNvSpPr txBox="1"/>
          <p:nvPr/>
        </p:nvSpPr>
        <p:spPr>
          <a:xfrm>
            <a:off x="4787900" y="4652963"/>
            <a:ext cx="15128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>
                <a:solidFill>
                  <a:srgbClr val="FF0000"/>
                </a:solidFill>
                <a:latin typeface="+mj-lt"/>
              </a:rPr>
              <a:t>észter-kötés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9FCCDD5-BD99-44A9-8D82-8CE7151D0E31}"/>
              </a:ext>
            </a:extLst>
          </p:cNvPr>
          <p:cNvSpPr txBox="1"/>
          <p:nvPr/>
        </p:nvSpPr>
        <p:spPr>
          <a:xfrm>
            <a:off x="7848600" y="3636963"/>
            <a:ext cx="13319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 err="1">
                <a:solidFill>
                  <a:srgbClr val="FF0000"/>
                </a:solidFill>
                <a:latin typeface="+mj-lt"/>
              </a:rPr>
              <a:t>N-glikozidos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kötés</a:t>
            </a:r>
          </a:p>
        </p:txBody>
      </p: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7E3F146F-01F5-485B-9E9B-84DF888DBE9F}"/>
              </a:ext>
            </a:extLst>
          </p:cNvPr>
          <p:cNvCxnSpPr/>
          <p:nvPr/>
        </p:nvCxnSpPr>
        <p:spPr>
          <a:xfrm rot="16200000" flipV="1">
            <a:off x="7631907" y="3320256"/>
            <a:ext cx="360362" cy="288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98" name="Text Box 9">
            <a:extLst>
              <a:ext uri="{FF2B5EF4-FFF2-40B4-BE49-F238E27FC236}">
                <a16:creationId xmlns:a16="http://schemas.microsoft.com/office/drawing/2014/main" id="{2D611495-5443-465C-8A28-C788498DB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368300"/>
            <a:ext cx="38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D60093"/>
                </a:solidFill>
                <a:sym typeface="Wingdings" panose="05000000000000000000" pitchFamily="2" charset="2"/>
              </a:rPr>
              <a:t></a:t>
            </a:r>
          </a:p>
        </p:txBody>
      </p:sp>
      <p:sp>
        <p:nvSpPr>
          <p:cNvPr id="75799" name="Szövegdoboz 24">
            <a:extLst>
              <a:ext uri="{FF2B5EF4-FFF2-40B4-BE49-F238E27FC236}">
                <a16:creationId xmlns:a16="http://schemas.microsoft.com/office/drawing/2014/main" id="{FE3F368F-BEFB-4225-8456-5DF28029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73688"/>
            <a:ext cx="3671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Citozin-5’-monofoszfát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8158" y="303039"/>
            <a:ext cx="4608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Magvacska (</a:t>
            </a:r>
            <a:r>
              <a:rPr lang="hu-HU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16387" name="Picture 6" descr="nucleolusEM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429000"/>
            <a:ext cx="4098925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23850" y="744974"/>
            <a:ext cx="41036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Basophil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testecske a sejtmagban, RNS-specifikus festékekkel festődik. „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Ribosoma-gyár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”: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transzkripciójának és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ribosoma-alegységek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összeszerelésének a helye. Több más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ribonukleoprotein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, SRP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, …) is itt alakul ki.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358775" y="1956447"/>
            <a:ext cx="41767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ribosomák</a:t>
            </a: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képződése:</a:t>
            </a:r>
          </a:p>
          <a:p>
            <a:pPr>
              <a:spcBef>
                <a:spcPct val="50000"/>
              </a:spcBef>
            </a:pP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haploid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készletben 5 kromoszóma tartalmaz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géneket, többszörös példányban (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nucleoulus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organisator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regio</a:t>
            </a:r>
            <a:r>
              <a:rPr lang="hu-HU" sz="1400" u="sng" dirty="0">
                <a:solidFill>
                  <a:srgbClr val="002060"/>
                </a:solidFill>
                <a:latin typeface="Calibri" panose="020F0502020204030204" pitchFamily="34" charset="0"/>
              </a:rPr>
              <a:t>: NOR).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10 kromoszóma NOR szakaszai egymás felé fordulnak.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Az átírt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3 darabra vágódik, egy további kis darab (5,4S RNS) egy másik kromoszómáról származik.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ribosoma-fehérjék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magimporttal jutnak be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cytosolból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magpórusokon keresztül,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komplexálódnak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az ott átírt RNS-sel.</a:t>
            </a:r>
          </a:p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kialakult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alegységek magexporttal szállítódnak ki a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cytosolba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395288" y="5876925"/>
            <a:ext cx="39608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Intenzív fehérjeszintézis morfológiai jele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a fénymikroszkópban: nagy magvacska és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basophil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(sok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miatt)</a:t>
            </a: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395288" y="5084763"/>
            <a:ext cx="41036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Magvacskák száma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interfázisban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1 nagy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nucleolus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, sejtosztódás elején és sejtosztódás után több kisebb (a NOR kromoszómáknak megfelelően)</a:t>
            </a: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7812088" y="6237288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EM kép</a:t>
            </a: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4932363" y="2997200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/>
              <a:t>granuláris komponens (ribonukleoprotein részecskék)</a:t>
            </a:r>
          </a:p>
        </p:txBody>
      </p:sp>
      <p:sp>
        <p:nvSpPr>
          <p:cNvPr id="16394" name="Line 14"/>
          <p:cNvSpPr>
            <a:spLocks noChangeShapeType="1"/>
          </p:cNvSpPr>
          <p:nvPr/>
        </p:nvSpPr>
        <p:spPr bwMode="auto">
          <a:xfrm>
            <a:off x="6011863" y="3357563"/>
            <a:ext cx="431800" cy="10795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7235825" y="2997200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/>
              <a:t>filamentáris komponens (RNS darabok)</a:t>
            </a:r>
          </a:p>
        </p:txBody>
      </p:sp>
      <p:sp>
        <p:nvSpPr>
          <p:cNvPr id="16396" name="Line 16"/>
          <p:cNvSpPr>
            <a:spLocks noChangeShapeType="1"/>
          </p:cNvSpPr>
          <p:nvPr/>
        </p:nvSpPr>
        <p:spPr bwMode="auto">
          <a:xfrm>
            <a:off x="8027988" y="3357563"/>
            <a:ext cx="73025" cy="11509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16397" name="Picture 17" descr="neur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320675"/>
            <a:ext cx="302418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5795963" y="2492375"/>
            <a:ext cx="1081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FM kép</a:t>
            </a: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4716463" y="1700213"/>
            <a:ext cx="10080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100"/>
              <a:t>magvacska idegsejtben</a:t>
            </a:r>
          </a:p>
        </p:txBody>
      </p:sp>
      <p:sp>
        <p:nvSpPr>
          <p:cNvPr id="16400" name="Line 20"/>
          <p:cNvSpPr>
            <a:spLocks noChangeShapeType="1"/>
          </p:cNvSpPr>
          <p:nvPr/>
        </p:nvSpPr>
        <p:spPr bwMode="auto">
          <a:xfrm flipV="1">
            <a:off x="5580063" y="1700213"/>
            <a:ext cx="1152525" cy="144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1" name="Text Box 21"/>
          <p:cNvSpPr txBox="1">
            <a:spLocks noChangeArrowheads="1"/>
          </p:cNvSpPr>
          <p:nvPr/>
        </p:nvSpPr>
        <p:spPr bwMode="auto">
          <a:xfrm>
            <a:off x="5292725" y="2565400"/>
            <a:ext cx="358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4572000" y="63087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ure 12-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463" y="458788"/>
            <a:ext cx="4808537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9144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 Sejtmaghártya</a:t>
            </a:r>
          </a:p>
        </p:txBody>
      </p:sp>
      <p:pic>
        <p:nvPicPr>
          <p:cNvPr id="2052" name="Picture 4" descr="Nuclear membrane pore, illustration - Stock Image - C023/8734 - Science  Photo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772816"/>
            <a:ext cx="5280521" cy="39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64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512" y="139091"/>
            <a:ext cx="3817938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magmembránon jól látható egy magpórus (nyíl). A magmembrán külső lemeze az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membránjával folytonos (itt a sima felszínű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látható (kettős nyíl)) </a:t>
            </a:r>
          </a:p>
          <a:p>
            <a:pPr>
              <a:lnSpc>
                <a:spcPct val="12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durva felszínű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ciszternái is láthatók a képen.</a:t>
            </a:r>
          </a:p>
          <a:p>
            <a:pPr>
              <a:lnSpc>
                <a:spcPct val="120000"/>
              </a:lnSpc>
            </a:pP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×80,000. </a:t>
            </a:r>
          </a:p>
        </p:txBody>
      </p:sp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11750" y="3029397"/>
            <a:ext cx="6298059" cy="3758231"/>
            <a:chOff x="793" y="441"/>
            <a:chExt cx="4706" cy="2627"/>
          </a:xfrm>
        </p:grpSpPr>
        <p:pic>
          <p:nvPicPr>
            <p:cNvPr id="17421" name="Picture 5" descr="ch1f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441"/>
              <a:ext cx="4083" cy="2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2" name="Text Box 6"/>
            <p:cNvSpPr txBox="1">
              <a:spLocks noChangeArrowheads="1"/>
            </p:cNvSpPr>
            <p:nvPr/>
          </p:nvSpPr>
          <p:spPr bwMode="auto">
            <a:xfrm>
              <a:off x="793" y="2840"/>
              <a:ext cx="470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800"/>
                <a:t>http://www.ncbi.nlm.nih.gov/books/bv.fcgi?highlight=smooth%20endoplasmic%20reticulum&amp;rid=bnchm.figgrp.22</a:t>
              </a:r>
            </a:p>
          </p:txBody>
        </p:sp>
      </p:grpSp>
      <p:pic>
        <p:nvPicPr>
          <p:cNvPr id="17412" name="Picture 11" descr="Ns13dP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175" y="2924969"/>
            <a:ext cx="26638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2" descr="magpo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15888"/>
            <a:ext cx="4968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3"/>
          <p:cNvSpPr txBox="1">
            <a:spLocks noChangeArrowheads="1"/>
          </p:cNvSpPr>
          <p:nvPr/>
        </p:nvSpPr>
        <p:spPr bwMode="auto">
          <a:xfrm>
            <a:off x="5478463" y="3140869"/>
            <a:ext cx="927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külső réteg</a:t>
            </a:r>
          </a:p>
        </p:txBody>
      </p:sp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5400675" y="3658394"/>
            <a:ext cx="935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belső réteg</a:t>
            </a: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5470525" y="4148931"/>
            <a:ext cx="1196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/>
              <a:t>heterokromatin</a:t>
            </a:r>
          </a:p>
        </p:txBody>
      </p:sp>
      <p:sp>
        <p:nvSpPr>
          <p:cNvPr id="17417" name="Line 16"/>
          <p:cNvSpPr>
            <a:spLocks noChangeShapeType="1"/>
          </p:cNvSpPr>
          <p:nvPr/>
        </p:nvSpPr>
        <p:spPr bwMode="auto">
          <a:xfrm flipV="1">
            <a:off x="6551613" y="4004469"/>
            <a:ext cx="14287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8" name="Line 17"/>
          <p:cNvSpPr>
            <a:spLocks noChangeShapeType="1"/>
          </p:cNvSpPr>
          <p:nvPr/>
        </p:nvSpPr>
        <p:spPr bwMode="auto">
          <a:xfrm>
            <a:off x="6335713" y="3356769"/>
            <a:ext cx="3587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19" name="Line 18"/>
          <p:cNvSpPr>
            <a:spLocks noChangeShapeType="1"/>
          </p:cNvSpPr>
          <p:nvPr/>
        </p:nvSpPr>
        <p:spPr bwMode="auto">
          <a:xfrm flipV="1">
            <a:off x="6335713" y="3717131"/>
            <a:ext cx="2873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420" name="Text Box 19"/>
          <p:cNvSpPr txBox="1">
            <a:spLocks noChangeArrowheads="1"/>
          </p:cNvSpPr>
          <p:nvPr/>
        </p:nvSpPr>
        <p:spPr bwMode="auto">
          <a:xfrm>
            <a:off x="5938838" y="4846638"/>
            <a:ext cx="28813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magpórus pereméhez 6-8 DNS molekula kapcsolódhat. Itt indul a DNS átírás (startpont)</a:t>
            </a:r>
          </a:p>
          <a:p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A póruson keresztül </a:t>
            </a:r>
            <a:r>
              <a:rPr 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és riboszóma alegységek hagyják el a sejtmagot.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987675" y="260350"/>
            <a:ext cx="352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Magburok („maghártya”)</a:t>
            </a:r>
          </a:p>
        </p:txBody>
      </p:sp>
      <p:pic>
        <p:nvPicPr>
          <p:cNvPr id="18435" name="Picture 5" descr="figure 4-0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87085"/>
            <a:ext cx="4716463" cy="367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23850" y="765175"/>
            <a:ext cx="84963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A mag széli struktúrái (kívülről befelé):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maghártya: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400" u="sng" dirty="0" err="1">
                <a:solidFill>
                  <a:srgbClr val="002060"/>
                </a:solidFill>
              </a:rPr>
              <a:t>perinuclearis</a:t>
            </a:r>
            <a:r>
              <a:rPr lang="hu-HU" sz="1400" u="sng" dirty="0">
                <a:solidFill>
                  <a:srgbClr val="002060"/>
                </a:solidFill>
              </a:rPr>
              <a:t> </a:t>
            </a:r>
            <a:r>
              <a:rPr lang="hu-HU" sz="1400" u="sng" dirty="0" err="1">
                <a:solidFill>
                  <a:srgbClr val="002060"/>
                </a:solidFill>
              </a:rPr>
              <a:t>cisterna</a:t>
            </a:r>
            <a:r>
              <a:rPr lang="hu-HU" sz="1400" dirty="0">
                <a:solidFill>
                  <a:srgbClr val="002060"/>
                </a:solidFill>
              </a:rPr>
              <a:t> (külső és belső membrán, köztük </a:t>
            </a:r>
            <a:r>
              <a:rPr lang="hu-HU" sz="1400" dirty="0" err="1">
                <a:solidFill>
                  <a:srgbClr val="002060"/>
                </a:solidFill>
              </a:rPr>
              <a:t>perinuclearis</a:t>
            </a:r>
            <a:r>
              <a:rPr lang="hu-HU" sz="1400" dirty="0">
                <a:solidFill>
                  <a:srgbClr val="002060"/>
                </a:solidFill>
              </a:rPr>
              <a:t> tér), kapcsolatban áll a durva felszínű </a:t>
            </a:r>
            <a:r>
              <a:rPr lang="hu-HU" sz="1400" dirty="0" err="1">
                <a:solidFill>
                  <a:srgbClr val="002060"/>
                </a:solidFill>
              </a:rPr>
              <a:t>endoplasmás</a:t>
            </a:r>
            <a:r>
              <a:rPr lang="hu-HU" sz="1400" dirty="0">
                <a:solidFill>
                  <a:srgbClr val="002060"/>
                </a:solidFill>
              </a:rPr>
              <a:t> </a:t>
            </a:r>
            <a:r>
              <a:rPr lang="hu-HU" sz="1400" dirty="0" err="1">
                <a:solidFill>
                  <a:srgbClr val="002060"/>
                </a:solidFill>
              </a:rPr>
              <a:t>reticulummal</a:t>
            </a:r>
            <a:r>
              <a:rPr lang="hu-HU" sz="1400" dirty="0">
                <a:solidFill>
                  <a:srgbClr val="002060"/>
                </a:solidFill>
              </a:rPr>
              <a:t>. Külső membránon </a:t>
            </a:r>
            <a:r>
              <a:rPr lang="hu-HU" sz="1400" dirty="0" err="1">
                <a:solidFill>
                  <a:srgbClr val="002060"/>
                </a:solidFill>
              </a:rPr>
              <a:t>ribosomák</a:t>
            </a:r>
            <a:r>
              <a:rPr lang="hu-HU" sz="1400" dirty="0">
                <a:solidFill>
                  <a:srgbClr val="002060"/>
                </a:solidFill>
              </a:rPr>
              <a:t>. Belső membránon kötőhelyek </a:t>
            </a:r>
            <a:r>
              <a:rPr lang="hu-HU" sz="1400" dirty="0" err="1">
                <a:solidFill>
                  <a:srgbClr val="002060"/>
                </a:solidFill>
              </a:rPr>
              <a:t>laminoknak</a:t>
            </a:r>
            <a:r>
              <a:rPr lang="hu-HU" sz="1400" dirty="0">
                <a:solidFill>
                  <a:srgbClr val="002060"/>
                </a:solidFill>
              </a:rPr>
              <a:t> és </a:t>
            </a:r>
            <a:r>
              <a:rPr lang="hu-HU" sz="1400" dirty="0" err="1">
                <a:solidFill>
                  <a:srgbClr val="002060"/>
                </a:solidFill>
              </a:rPr>
              <a:t>kromatinnak</a:t>
            </a:r>
            <a:r>
              <a:rPr lang="hu-HU" sz="1400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hu-HU" sz="1600" b="1" dirty="0" err="1">
                <a:solidFill>
                  <a:srgbClr val="002060"/>
                </a:solidFill>
              </a:rPr>
              <a:t>maglamina</a:t>
            </a:r>
            <a:r>
              <a:rPr lang="hu-HU" sz="1600" b="1" dirty="0">
                <a:solidFill>
                  <a:srgbClr val="002060"/>
                </a:solidFill>
              </a:rPr>
              <a:t>: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400" dirty="0">
                <a:solidFill>
                  <a:srgbClr val="002060"/>
                </a:solidFill>
              </a:rPr>
              <a:t>10 nm-es </a:t>
            </a:r>
            <a:r>
              <a:rPr lang="hu-HU" sz="1400" dirty="0" err="1">
                <a:solidFill>
                  <a:srgbClr val="002060"/>
                </a:solidFill>
              </a:rPr>
              <a:t>filamentumokból</a:t>
            </a:r>
            <a:r>
              <a:rPr lang="hu-HU" sz="1400" dirty="0">
                <a:solidFill>
                  <a:srgbClr val="002060"/>
                </a:solidFill>
              </a:rPr>
              <a:t> álló rácsozat (</a:t>
            </a:r>
            <a:r>
              <a:rPr lang="hu-HU" sz="1400" dirty="0" err="1">
                <a:solidFill>
                  <a:srgbClr val="002060"/>
                </a:solidFill>
              </a:rPr>
              <a:t>lamin</a:t>
            </a:r>
            <a:r>
              <a:rPr lang="hu-HU" sz="1400" dirty="0">
                <a:solidFill>
                  <a:srgbClr val="002060"/>
                </a:solidFill>
              </a:rPr>
              <a:t> fehérjékből álló ún. intermedier </a:t>
            </a:r>
            <a:r>
              <a:rPr lang="hu-HU" sz="1400" dirty="0" err="1">
                <a:solidFill>
                  <a:srgbClr val="002060"/>
                </a:solidFill>
              </a:rPr>
              <a:t>filamentumok</a:t>
            </a:r>
            <a:r>
              <a:rPr lang="hu-HU" sz="1400" dirty="0">
                <a:solidFill>
                  <a:srgbClr val="002060"/>
                </a:solidFill>
              </a:rPr>
              <a:t>). A magburok mechanikai támasztéka, lebontásakor (pl. sejtosztódáskor) a burok darabokra esik szét.</a:t>
            </a:r>
          </a:p>
          <a:p>
            <a:pPr>
              <a:spcBef>
                <a:spcPct val="50000"/>
              </a:spcBef>
            </a:pPr>
            <a:r>
              <a:rPr lang="hu-HU" sz="1600" b="1" dirty="0">
                <a:solidFill>
                  <a:srgbClr val="002060"/>
                </a:solidFill>
              </a:rPr>
              <a:t>széli </a:t>
            </a:r>
            <a:r>
              <a:rPr lang="hu-HU" sz="1600" b="1" dirty="0" err="1">
                <a:solidFill>
                  <a:srgbClr val="002060"/>
                </a:solidFill>
              </a:rPr>
              <a:t>heterokromatin</a:t>
            </a:r>
            <a:r>
              <a:rPr lang="hu-HU" sz="1400" dirty="0">
                <a:solidFill>
                  <a:srgbClr val="002060"/>
                </a:solidFill>
              </a:rPr>
              <a:t>: kromoszómák általában kihorgonyzódnak a magburokhoz, </a:t>
            </a:r>
            <a:r>
              <a:rPr lang="hu-HU" sz="1400" dirty="0" err="1">
                <a:solidFill>
                  <a:srgbClr val="002060"/>
                </a:solidFill>
              </a:rPr>
              <a:t>heterokromatikus</a:t>
            </a:r>
            <a:r>
              <a:rPr lang="hu-HU" sz="1400" dirty="0">
                <a:solidFill>
                  <a:srgbClr val="002060"/>
                </a:solidFill>
              </a:rPr>
              <a:t> részük a </a:t>
            </a:r>
            <a:r>
              <a:rPr lang="hu-HU" sz="1400" dirty="0" err="1">
                <a:solidFill>
                  <a:srgbClr val="002060"/>
                </a:solidFill>
              </a:rPr>
              <a:t>maglaminához</a:t>
            </a:r>
            <a:r>
              <a:rPr lang="hu-HU" sz="1400" dirty="0">
                <a:solidFill>
                  <a:srgbClr val="002060"/>
                </a:solidFill>
              </a:rPr>
              <a:t> tapad.</a:t>
            </a:r>
          </a:p>
        </p:txBody>
      </p:sp>
      <p:pic>
        <p:nvPicPr>
          <p:cNvPr id="18437" name="Picture 8" descr="32203nucporna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427537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7596188" y="4149725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cytoplasma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092950" y="5734050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a mag belső tere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5292725" y="4292600"/>
            <a:ext cx="151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66"/>
                </a:solidFill>
              </a:rPr>
              <a:t>külső membrán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5292725" y="5589588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66"/>
                </a:solidFill>
              </a:rPr>
              <a:t>belső membrán</a:t>
            </a:r>
          </a:p>
        </p:txBody>
      </p:sp>
      <p:sp>
        <p:nvSpPr>
          <p:cNvPr id="18442" name="Line 13"/>
          <p:cNvSpPr>
            <a:spLocks noChangeShapeType="1"/>
          </p:cNvSpPr>
          <p:nvPr/>
        </p:nvSpPr>
        <p:spPr bwMode="auto">
          <a:xfrm>
            <a:off x="6084888" y="4652963"/>
            <a:ext cx="0" cy="433387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 flipV="1">
            <a:off x="6084888" y="5157788"/>
            <a:ext cx="0" cy="504825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 flipH="1">
            <a:off x="7235825" y="4221163"/>
            <a:ext cx="0" cy="5762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5" name="Text Box 16"/>
          <p:cNvSpPr txBox="1">
            <a:spLocks noChangeArrowheads="1"/>
          </p:cNvSpPr>
          <p:nvPr/>
        </p:nvSpPr>
        <p:spPr bwMode="auto">
          <a:xfrm>
            <a:off x="6877050" y="3860800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>
                <a:solidFill>
                  <a:srgbClr val="FFFF66"/>
                </a:solidFill>
              </a:rPr>
              <a:t>pórus</a:t>
            </a: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5292725" y="6583363"/>
            <a:ext cx="3671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bg1"/>
                </a:solidFill>
              </a:rPr>
              <a:t>A magburok keresztmetszete EM felvételen</a:t>
            </a:r>
          </a:p>
        </p:txBody>
      </p:sp>
      <p:sp>
        <p:nvSpPr>
          <p:cNvPr id="18447" name="Text Box 18"/>
          <p:cNvSpPr txBox="1">
            <a:spLocks noChangeArrowheads="1"/>
          </p:cNvSpPr>
          <p:nvPr/>
        </p:nvSpPr>
        <p:spPr bwMode="auto">
          <a:xfrm>
            <a:off x="4716463" y="60928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8448" name="Text Box 19"/>
          <p:cNvSpPr txBox="1">
            <a:spLocks noChangeArrowheads="1"/>
          </p:cNvSpPr>
          <p:nvPr/>
        </p:nvSpPr>
        <p:spPr bwMode="auto">
          <a:xfrm>
            <a:off x="0" y="6381750"/>
            <a:ext cx="395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npo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052513"/>
            <a:ext cx="3770313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3455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Pórusok a magburkon</a:t>
            </a:r>
          </a:p>
        </p:txBody>
      </p:sp>
      <p:pic>
        <p:nvPicPr>
          <p:cNvPr id="19460" name="Picture 6" descr="magporusFT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38735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427984" y="188913"/>
            <a:ext cx="46799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>
                <a:solidFill>
                  <a:srgbClr val="002060"/>
                </a:solidFill>
              </a:rPr>
              <a:t>A DNS a magburok által körülvett térbe záródik be. A </a:t>
            </a:r>
            <a:r>
              <a:rPr lang="hu-HU" sz="1400" dirty="0" err="1">
                <a:solidFill>
                  <a:srgbClr val="002060"/>
                </a:solidFill>
              </a:rPr>
              <a:t>cytoplasmával</a:t>
            </a:r>
            <a:r>
              <a:rPr lang="hu-HU" sz="1400" dirty="0">
                <a:solidFill>
                  <a:srgbClr val="002060"/>
                </a:solidFill>
              </a:rPr>
              <a:t> </a:t>
            </a:r>
            <a:r>
              <a:rPr lang="hu-HU" sz="1400" dirty="0" err="1">
                <a:solidFill>
                  <a:srgbClr val="002060"/>
                </a:solidFill>
              </a:rPr>
              <a:t>a</a:t>
            </a:r>
            <a:r>
              <a:rPr lang="hu-HU" sz="1400" dirty="0">
                <a:solidFill>
                  <a:srgbClr val="002060"/>
                </a:solidFill>
              </a:rPr>
              <a:t> közlekedést ellenőrzött kapuk, a magpórusok biztosítják.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827088" y="6381750"/>
            <a:ext cx="3024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>
                <a:solidFill>
                  <a:srgbClr val="002060"/>
                </a:solidFill>
              </a:rPr>
              <a:t>Fagyasztva-tört preparátum, EM felv.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4572000" y="6453188"/>
            <a:ext cx="457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 dirty="0" err="1">
                <a:solidFill>
                  <a:srgbClr val="002060"/>
                </a:solidFill>
              </a:rPr>
              <a:t>Póruskomplexek</a:t>
            </a:r>
            <a:r>
              <a:rPr lang="hu-HU" sz="1200" b="1" dirty="0">
                <a:solidFill>
                  <a:srgbClr val="002060"/>
                </a:solidFill>
              </a:rPr>
              <a:t> a magburok lapszerinti metszetén, EM felv.</a:t>
            </a:r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 flipH="1">
            <a:off x="2843213" y="2997200"/>
            <a:ext cx="215900" cy="3603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 flipH="1">
            <a:off x="6084888" y="2708275"/>
            <a:ext cx="215900" cy="4333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179388" y="6021388"/>
            <a:ext cx="468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4427538" y="6021388"/>
            <a:ext cx="43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magporuss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1052513"/>
            <a:ext cx="35369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0" descr="magporussc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836613"/>
            <a:ext cx="373380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Line 11"/>
          <p:cNvSpPr>
            <a:spLocks noChangeShapeType="1"/>
          </p:cNvSpPr>
          <p:nvPr/>
        </p:nvSpPr>
        <p:spPr bwMode="auto">
          <a:xfrm flipV="1">
            <a:off x="3924300" y="1700213"/>
            <a:ext cx="1584325" cy="730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5" name="Line 13"/>
          <p:cNvSpPr>
            <a:spLocks noChangeShapeType="1"/>
          </p:cNvSpPr>
          <p:nvPr/>
        </p:nvSpPr>
        <p:spPr bwMode="auto">
          <a:xfrm flipV="1">
            <a:off x="4356100" y="4581525"/>
            <a:ext cx="1800225" cy="1428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900113" y="333375"/>
            <a:ext cx="352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póruskomplex</a:t>
            </a:r>
            <a:r>
              <a:rPr 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szerkezete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364163" y="260350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 b="1"/>
              <a:t>A pórusok 8 széli komplexből állnak</a:t>
            </a:r>
            <a:r>
              <a:rPr lang="hu-HU" sz="1200"/>
              <a:t>, </a:t>
            </a:r>
            <a:r>
              <a:rPr lang="hu-HU" sz="1200" b="1"/>
              <a:t>középen csatorna</a:t>
            </a:r>
            <a:r>
              <a:rPr lang="hu-HU" sz="1200"/>
              <a:t>,  EM kép, negatív festés</a:t>
            </a:r>
          </a:p>
        </p:txBody>
      </p: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5076825" y="6381750"/>
            <a:ext cx="3887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/>
              <a:t>Pásztázó EM felvétel a magburok belső oldaláról</a:t>
            </a:r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611188" y="5516563"/>
            <a:ext cx="396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Számuk:</a:t>
            </a:r>
            <a:r>
              <a:rPr lang="hu-HU" sz="1200"/>
              <a:t> több száz v. ezer/sejtmag</a:t>
            </a:r>
          </a:p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Nagyság:</a:t>
            </a:r>
            <a:r>
              <a:rPr lang="hu-HU" sz="1200"/>
              <a:t> 50 nm átmérő, centrális csatorna 10 (-25) nm</a:t>
            </a:r>
          </a:p>
          <a:p>
            <a:pPr>
              <a:spcBef>
                <a:spcPct val="50000"/>
              </a:spcBef>
            </a:pPr>
            <a:r>
              <a:rPr lang="hu-HU" sz="1200" b="1">
                <a:solidFill>
                  <a:schemeClr val="accent2"/>
                </a:solidFill>
              </a:rPr>
              <a:t>össztömeg:</a:t>
            </a:r>
            <a:r>
              <a:rPr lang="hu-HU" sz="1200"/>
              <a:t> 125 millió Da, 30 különböző fehérje építi fel </a:t>
            </a:r>
          </a:p>
        </p:txBody>
      </p:sp>
      <p:sp>
        <p:nvSpPr>
          <p:cNvPr id="20490" name="Text Box 18"/>
          <p:cNvSpPr txBox="1">
            <a:spLocks noChangeArrowheads="1"/>
          </p:cNvSpPr>
          <p:nvPr/>
        </p:nvSpPr>
        <p:spPr bwMode="auto">
          <a:xfrm>
            <a:off x="1547813" y="4797425"/>
            <a:ext cx="433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20491" name="Text Box 19"/>
          <p:cNvSpPr txBox="1">
            <a:spLocks noChangeArrowheads="1"/>
          </p:cNvSpPr>
          <p:nvPr/>
        </p:nvSpPr>
        <p:spPr bwMode="auto">
          <a:xfrm>
            <a:off x="1547813" y="2852738"/>
            <a:ext cx="360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20492" name="Text Box 20"/>
          <p:cNvSpPr txBox="1">
            <a:spLocks noChangeArrowheads="1"/>
          </p:cNvSpPr>
          <p:nvPr/>
        </p:nvSpPr>
        <p:spPr bwMode="auto">
          <a:xfrm>
            <a:off x="8532813" y="3213100"/>
            <a:ext cx="360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jcs.biologists.org/content/joces/125/3/570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8560"/>
            <a:ext cx="8063607" cy="48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 3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" y="116632"/>
            <a:ext cx="524416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667789" y="54868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Szuperrezolúciós mikroszkópia</a:t>
            </a:r>
          </a:p>
        </p:txBody>
      </p:sp>
    </p:spTree>
    <p:extLst>
      <p:ext uri="{BB962C8B-B14F-4D97-AF65-F5344CB8AC3E}">
        <p14:creationId xmlns:p14="http://schemas.microsoft.com/office/powerpoint/2010/main" val="1273751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2888"/>
            <a:ext cx="9144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5943600" y="2057400"/>
            <a:ext cx="27432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6248400" y="5715000"/>
            <a:ext cx="2895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6096000" y="1905000"/>
            <a:ext cx="3048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Diffúzióval szabadon átjárható a pórus kismérerű molekulák esetén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6096000" y="5638800"/>
            <a:ext cx="2819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/>
              <a:t>Nagyméretű molekulák esetén </a:t>
            </a:r>
            <a:r>
              <a:rPr lang="hu-HU" altLang="hu-HU" b="1" dirty="0"/>
              <a:t>aktív transzport </a:t>
            </a:r>
            <a:r>
              <a:rPr lang="hu-HU" altLang="hu-HU" dirty="0"/>
              <a:t>történik a póruson (import/export)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4495800" cy="1143000"/>
          </a:xfrm>
        </p:spPr>
        <p:txBody>
          <a:bodyPr/>
          <a:lstStyle/>
          <a:p>
            <a:pPr eaLnBrk="1" hangingPunct="1"/>
            <a:r>
              <a:rPr lang="hu-HU" altLang="hu-HU" sz="3200"/>
              <a:t>Magpórus komplex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8465604" y="6138346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194459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Transzport a magpóruson keresztül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Magfehérjék a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cytoplasmából</a:t>
            </a: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magba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(ilyenek: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replikációban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, transzkripcióban, transzkripció-szabályozásban, RNS-processzálásban, DNS-kondenzálásban szerepet játszó, valamint RNS-kötő fehérjék)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RNS kifelé a magból a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hozzákötődő fehérjékkel és a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nukleocitoplazmatikus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transzport szükségessége: RNS-ek a sejtmagban, fehérjék viszont a citoplazmában </a:t>
            </a: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szintetizálódnak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30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399" y="0"/>
            <a:ext cx="8686800" cy="4906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a legtöbb magfehérje tartalmaz egy bázikus aminosavakban gazdag régiót (nukleáris lokalizációs szignál (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NLS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)), amely jelként szolgál a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sejtmagba történő importálásra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ezt a régiót ún. ingázó </a:t>
            </a: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szállítófehérjék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(pl. 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importin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) ismerik fel, hozzákötődnek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komplex részévé válik a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Ran-fehérje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→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guaninnukleotid-kötő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fehérje (G-protein)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GTP-t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kötve aktív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GDP-t kötve inaktív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IMPORT: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Importin/NLS/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Ran-GDP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dokkol a pórus-komplexum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citopl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. felszínén, majd átjut a póruson, vagyis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transzlokálódik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a sejtmagba → importin és fehérje felszabadul,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Ran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fehérjén a GDP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GTP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-re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cserélődik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EXPORT: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kifelé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transzlokálódó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fehérjék nukleáris export szignált (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NES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) tartalmaznak, 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exportin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fehérjével és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Ran-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GTP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-vel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képeznek komplexet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09" y="2780928"/>
            <a:ext cx="907900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89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4">
            <a:extLst>
              <a:ext uri="{FF2B5EF4-FFF2-40B4-BE49-F238E27FC236}">
                <a16:creationId xmlns:a16="http://schemas.microsoft.com/office/drawing/2014/main" id="{B253B72B-5D5C-4AB9-BCE1-D79FE843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817688"/>
            <a:ext cx="4113213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 descr="5">
            <a:extLst>
              <a:ext uri="{FF2B5EF4-FFF2-40B4-BE49-F238E27FC236}">
                <a16:creationId xmlns:a16="http://schemas.microsoft.com/office/drawing/2014/main" id="{F8663056-AAF6-4007-BB24-AD861E1C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22450"/>
            <a:ext cx="41036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6">
            <a:extLst>
              <a:ext uri="{FF2B5EF4-FFF2-40B4-BE49-F238E27FC236}">
                <a16:creationId xmlns:a16="http://schemas.microsoft.com/office/drawing/2014/main" id="{402442FC-D9E7-44A5-8BC1-1BEE8806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227638"/>
            <a:ext cx="1217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hu-HU" sz="2400">
                <a:latin typeface="Arial" panose="020B0604020202020204" pitchFamily="34" charset="0"/>
              </a:rPr>
              <a:t>β</a:t>
            </a:r>
            <a:r>
              <a:rPr lang="hu-HU" altLang="hu-HU" sz="2400">
                <a:latin typeface="Arial" panose="020B0604020202020204" pitchFamily="34" charset="0"/>
              </a:rPr>
              <a:t>- ribóz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Arial" panose="020B0604020202020204" pitchFamily="34" charset="0"/>
              </a:rPr>
              <a:t>(RNS)</a:t>
            </a:r>
            <a:endParaRPr lang="el-GR" altLang="hu-HU" sz="2000">
              <a:latin typeface="Arial" panose="020B0604020202020204" pitchFamily="34" charset="0"/>
            </a:endParaRPr>
          </a:p>
        </p:txBody>
      </p:sp>
      <p:sp>
        <p:nvSpPr>
          <p:cNvPr id="76805" name="Text Box 7">
            <a:extLst>
              <a:ext uri="{FF2B5EF4-FFF2-40B4-BE49-F238E27FC236}">
                <a16:creationId xmlns:a16="http://schemas.microsoft.com/office/drawing/2014/main" id="{2FBD33AD-125A-4A13-B449-8EB636D09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75" y="5229225"/>
            <a:ext cx="2400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hu-HU" sz="2400">
                <a:latin typeface="Arial" panose="020B0604020202020204" pitchFamily="34" charset="0"/>
              </a:rPr>
              <a:t>β</a:t>
            </a:r>
            <a:r>
              <a:rPr lang="hu-HU" altLang="hu-HU" sz="2400">
                <a:latin typeface="Arial" panose="020B0604020202020204" pitchFamily="34" charset="0"/>
              </a:rPr>
              <a:t>-2-dezoxi-ribóz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latin typeface="Arial" panose="020B0604020202020204" pitchFamily="34" charset="0"/>
              </a:rPr>
              <a:t>(DNS)</a:t>
            </a:r>
            <a:endParaRPr lang="el-GR" altLang="hu-HU" sz="2000">
              <a:latin typeface="Arial" panose="020B0604020202020204" pitchFamily="34" charset="0"/>
            </a:endParaRPr>
          </a:p>
        </p:txBody>
      </p:sp>
      <p:sp>
        <p:nvSpPr>
          <p:cNvPr id="76806" name="Text Box 9">
            <a:extLst>
              <a:ext uri="{FF2B5EF4-FFF2-40B4-BE49-F238E27FC236}">
                <a16:creationId xmlns:a16="http://schemas.microsoft.com/office/drawing/2014/main" id="{F6A535CD-168C-45FC-904B-D48FA51C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70827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1’</a:t>
            </a:r>
          </a:p>
        </p:txBody>
      </p:sp>
      <p:sp>
        <p:nvSpPr>
          <p:cNvPr id="76807" name="Text Box 10">
            <a:extLst>
              <a:ext uri="{FF2B5EF4-FFF2-40B4-BE49-F238E27FC236}">
                <a16:creationId xmlns:a16="http://schemas.microsoft.com/office/drawing/2014/main" id="{3F338D88-EE13-4296-B8D5-CAFC7DFB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475" y="270827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1’</a:t>
            </a:r>
          </a:p>
        </p:txBody>
      </p:sp>
      <p:sp>
        <p:nvSpPr>
          <p:cNvPr id="76808" name="Text Box 11">
            <a:extLst>
              <a:ext uri="{FF2B5EF4-FFF2-40B4-BE49-F238E27FC236}">
                <a16:creationId xmlns:a16="http://schemas.microsoft.com/office/drawing/2014/main" id="{B4B6CE1D-BFE4-45F1-9986-E58317E0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8" y="392588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2’</a:t>
            </a:r>
          </a:p>
        </p:txBody>
      </p:sp>
      <p:sp>
        <p:nvSpPr>
          <p:cNvPr id="76809" name="Text Box 12">
            <a:extLst>
              <a:ext uri="{FF2B5EF4-FFF2-40B4-BE49-F238E27FC236}">
                <a16:creationId xmlns:a16="http://schemas.microsoft.com/office/drawing/2014/main" id="{77A5A463-E884-40CF-BAF5-AE4C35899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860800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2’</a:t>
            </a:r>
          </a:p>
        </p:txBody>
      </p:sp>
      <p:sp>
        <p:nvSpPr>
          <p:cNvPr id="76810" name="Text Box 13">
            <a:extLst>
              <a:ext uri="{FF2B5EF4-FFF2-40B4-BE49-F238E27FC236}">
                <a16:creationId xmlns:a16="http://schemas.microsoft.com/office/drawing/2014/main" id="{1A1287DD-DDC0-49A3-827B-AEF27F3B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998913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3’</a:t>
            </a:r>
          </a:p>
        </p:txBody>
      </p:sp>
      <p:sp>
        <p:nvSpPr>
          <p:cNvPr id="76811" name="Text Box 14">
            <a:extLst>
              <a:ext uri="{FF2B5EF4-FFF2-40B4-BE49-F238E27FC236}">
                <a16:creationId xmlns:a16="http://schemas.microsoft.com/office/drawing/2014/main" id="{86B754FC-E581-4BAF-B765-81E5E96FB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998913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3’</a:t>
            </a:r>
          </a:p>
        </p:txBody>
      </p:sp>
      <p:sp>
        <p:nvSpPr>
          <p:cNvPr id="76812" name="Text Box 15">
            <a:extLst>
              <a:ext uri="{FF2B5EF4-FFF2-40B4-BE49-F238E27FC236}">
                <a16:creationId xmlns:a16="http://schemas.microsoft.com/office/drawing/2014/main" id="{528EF412-850A-45A2-BC75-983D2739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85273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4’</a:t>
            </a:r>
          </a:p>
        </p:txBody>
      </p:sp>
      <p:sp>
        <p:nvSpPr>
          <p:cNvPr id="76813" name="Text Box 16">
            <a:extLst>
              <a:ext uri="{FF2B5EF4-FFF2-40B4-BE49-F238E27FC236}">
                <a16:creationId xmlns:a16="http://schemas.microsoft.com/office/drawing/2014/main" id="{356BBF17-E4D7-4F89-BD6F-B8AEF202B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285273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4’</a:t>
            </a:r>
          </a:p>
        </p:txBody>
      </p:sp>
      <p:sp>
        <p:nvSpPr>
          <p:cNvPr id="76814" name="Text Box 17">
            <a:extLst>
              <a:ext uri="{FF2B5EF4-FFF2-40B4-BE49-F238E27FC236}">
                <a16:creationId xmlns:a16="http://schemas.microsoft.com/office/drawing/2014/main" id="{F2BB8C52-D55D-496D-863A-4D4FD87D2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177323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5’</a:t>
            </a:r>
          </a:p>
        </p:txBody>
      </p:sp>
      <p:sp>
        <p:nvSpPr>
          <p:cNvPr id="76815" name="Text Box 18">
            <a:extLst>
              <a:ext uri="{FF2B5EF4-FFF2-40B4-BE49-F238E27FC236}">
                <a16:creationId xmlns:a16="http://schemas.microsoft.com/office/drawing/2014/main" id="{3F0D53B1-FF80-402F-BCCD-E4B213D0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3" y="176688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olidFill>
                  <a:srgbClr val="FF0000"/>
                </a:solidFill>
                <a:latin typeface="Arial" panose="020B0604020202020204" pitchFamily="34" charset="0"/>
              </a:rPr>
              <a:t>5’</a:t>
            </a:r>
          </a:p>
        </p:txBody>
      </p:sp>
      <p:sp>
        <p:nvSpPr>
          <p:cNvPr id="76816" name="Rectangle 19">
            <a:extLst>
              <a:ext uri="{FF2B5EF4-FFF2-40B4-BE49-F238E27FC236}">
                <a16:creationId xmlns:a16="http://schemas.microsoft.com/office/drawing/2014/main" id="{925F12E4-1440-47FF-9D00-FDDE57BB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hu-HU" altLang="hu-HU" sz="3200"/>
              <a:t>Nukleotidok felépítése: cukrok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766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Génexpresszió</a:t>
            </a:r>
            <a:r>
              <a:rPr lang="hu-HU" dirty="0"/>
              <a:t>= a gén kifejeződése=a fehérje szintézise, amit az adott gén kódol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123728" y="1446847"/>
            <a:ext cx="4491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Részei:</a:t>
            </a:r>
          </a:p>
          <a:p>
            <a:endParaRPr lang="hu-HU" dirty="0"/>
          </a:p>
          <a:p>
            <a:r>
              <a:rPr lang="hu-HU" dirty="0"/>
              <a:t>Transzkripció= RNS átíródása DNS-ről</a:t>
            </a:r>
          </a:p>
          <a:p>
            <a:endParaRPr lang="hu-HU" dirty="0"/>
          </a:p>
          <a:p>
            <a:r>
              <a:rPr lang="hu-HU" dirty="0"/>
              <a:t>Transzláció= Fehérje szintézise </a:t>
            </a:r>
            <a:r>
              <a:rPr lang="hu-HU" dirty="0" err="1"/>
              <a:t>mRNS-ről</a:t>
            </a:r>
            <a:endParaRPr lang="hu-H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32543" y="1632743"/>
            <a:ext cx="52578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Centrális dogma</a:t>
            </a: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1910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A sejt lineáris kémiai kódban (DNS) őrzi az öröklődő infót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DNS: nemcsak tárolja az információt , hanem lehetővé teszi annak szabályozott érvényre jutását, kifejeződését (</a:t>
            </a:r>
            <a:r>
              <a:rPr lang="hu-HU" altLang="hu-HU" sz="1900" dirty="0" err="1">
                <a:solidFill>
                  <a:srgbClr val="002060"/>
                </a:solidFill>
                <a:latin typeface="Calibri" panose="020F0502020204030204" pitchFamily="34" charset="0"/>
              </a:rPr>
              <a:t>expresszióját</a:t>
            </a: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1900" dirty="0" err="1">
                <a:solidFill>
                  <a:srgbClr val="002060"/>
                </a:solidFill>
                <a:latin typeface="Calibri" panose="020F0502020204030204" pitchFamily="34" charset="0"/>
              </a:rPr>
              <a:t>replikáció</a:t>
            </a: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: genetikai kód </a:t>
            </a:r>
            <a:r>
              <a:rPr lang="hu-HU" altLang="hu-HU" sz="1900" dirty="0" err="1">
                <a:solidFill>
                  <a:srgbClr val="002060"/>
                </a:solidFill>
                <a:latin typeface="Calibri" panose="020F0502020204030204" pitchFamily="34" charset="0"/>
              </a:rPr>
              <a:t>duplikációja</a:t>
            </a: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900" dirty="0" err="1">
                <a:solidFill>
                  <a:srgbClr val="002060"/>
                </a:solidFill>
                <a:latin typeface="Calibri" panose="020F0502020204030204" pitchFamily="34" charset="0"/>
              </a:rPr>
              <a:t>szemikonzervatív</a:t>
            </a: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 módon, sejtosztódásnál lesz róla szó)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1900" dirty="0">
                <a:solidFill>
                  <a:srgbClr val="002060"/>
                </a:solidFill>
                <a:latin typeface="Calibri" panose="020F0502020204030204" pitchFamily="34" charset="0"/>
              </a:rPr>
              <a:t>az információ lefordítása minden sejtben azonos úton történik</a:t>
            </a:r>
          </a:p>
        </p:txBody>
      </p:sp>
    </p:spTree>
    <p:extLst>
      <p:ext uri="{BB962C8B-B14F-4D97-AF65-F5344CB8AC3E}">
        <p14:creationId xmlns:p14="http://schemas.microsoft.com/office/powerpoint/2010/main" val="624973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627337" y="1052513"/>
            <a:ext cx="4752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 (RNS-szintézis)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11188" y="1989138"/>
            <a:ext cx="8135937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RNS szintézise DNS mentén: meghatározott információ „átírása” a DNS-ről egy RNS darabra.</a:t>
            </a:r>
          </a:p>
          <a:p>
            <a:pPr>
              <a:spcBef>
                <a:spcPct val="50000"/>
              </a:spcBef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génexpresszió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1. fázisa, a fehérjét kódoló gén információja mobilis RNS-ként (processzálás után) kijut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és ott a fehérjeszintézishez (transzláció) szolgáltatja a mintát</a:t>
            </a:r>
          </a:p>
          <a:p>
            <a:pPr>
              <a:spcBef>
                <a:spcPct val="50000"/>
              </a:spcBef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rRNS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transzkripció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mindkét RNS (fehérjékhez kötve) a transzláció fontos segédeszköze a </a:t>
            </a:r>
            <a:r>
              <a:rPr 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cytoplasmában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. További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kis RNS-ek transzkripciója</a:t>
            </a:r>
            <a:r>
              <a:rPr 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1663" y="287338"/>
            <a:ext cx="1882775" cy="549275"/>
          </a:xfrm>
        </p:spPr>
        <p:txBody>
          <a:bodyPr/>
          <a:lstStyle/>
          <a:p>
            <a:pPr algn="l" eaLnBrk="1" hangingPunct="1"/>
            <a:r>
              <a:rPr lang="hu-HU" altLang="hu-HU" sz="2400" b="1" dirty="0"/>
              <a:t>RNS</a:t>
            </a:r>
          </a:p>
        </p:txBody>
      </p:sp>
      <p:pic>
        <p:nvPicPr>
          <p:cNvPr id="942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3429000"/>
            <a:ext cx="1920875" cy="2592388"/>
          </a:xfrm>
          <a:noFill/>
        </p:spPr>
      </p:pic>
      <p:pic>
        <p:nvPicPr>
          <p:cNvPr id="94212" name="Picture 6" descr="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939800"/>
            <a:ext cx="2025650" cy="4978400"/>
          </a:xfr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5750" y="246063"/>
            <a:ext cx="398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4214" name="Szövegdoboz 6"/>
          <p:cNvSpPr txBox="1">
            <a:spLocks noChangeArrowheads="1"/>
          </p:cNvSpPr>
          <p:nvPr/>
        </p:nvSpPr>
        <p:spPr bwMode="auto">
          <a:xfrm>
            <a:off x="5580063" y="692150"/>
            <a:ext cx="28797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Nukleotidok: </a:t>
            </a:r>
            <a:r>
              <a:rPr lang="hu-HU" altLang="hu-HU" sz="1800" b="1">
                <a:latin typeface="Arial" panose="020B0604020202020204" pitchFamily="34" charset="0"/>
              </a:rPr>
              <a:t>A, U, G,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            (</a:t>
            </a:r>
            <a:r>
              <a:rPr lang="el-GR" altLang="hu-HU" sz="1800">
                <a:solidFill>
                  <a:srgbClr val="FF0000"/>
                </a:solidFill>
                <a:latin typeface="Arial" panose="020B0604020202020204" pitchFamily="34" charset="0"/>
              </a:rPr>
              <a:t>β</a:t>
            </a: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-ribóz)</a:t>
            </a:r>
            <a:endParaRPr lang="hu-HU" altLang="hu-HU" sz="1800" b="1">
              <a:latin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435600" y="620713"/>
            <a:ext cx="2736850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1448" name="Szövegdoboz 10"/>
          <p:cNvSpPr txBox="1">
            <a:spLocks noChangeArrowheads="1"/>
          </p:cNvSpPr>
          <p:nvPr/>
        </p:nvSpPr>
        <p:spPr bwMode="auto">
          <a:xfrm>
            <a:off x="4970463" y="2205038"/>
            <a:ext cx="3779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Fajtái: mRNS, tRNS, rRNS, snRNS</a:t>
            </a:r>
          </a:p>
        </p:txBody>
      </p:sp>
      <p:sp>
        <p:nvSpPr>
          <p:cNvPr id="61449" name="Szövegdoboz 13"/>
          <p:cNvSpPr txBox="1">
            <a:spLocks noChangeArrowheads="1"/>
          </p:cNvSpPr>
          <p:nvPr/>
        </p:nvSpPr>
        <p:spPr bwMode="auto">
          <a:xfrm>
            <a:off x="5003800" y="2708275"/>
            <a:ext cx="3024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Negatív töltés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Szimpla szál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Lineáris (de hurokképzés lehetséges)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u-HU" altLang="hu-HU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Polarizált (3’- és 5’-végek)</a:t>
            </a:r>
          </a:p>
        </p:txBody>
      </p:sp>
    </p:spTree>
    <p:extLst>
      <p:ext uri="{BB962C8B-B14F-4D97-AF65-F5344CB8AC3E}">
        <p14:creationId xmlns:p14="http://schemas.microsoft.com/office/powerpoint/2010/main" val="1200622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A transzkripció jellemzői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csak az egyik szál hordozza az értelmes genetikai információt, a fehérjekódoló szakaszokat → kódoló/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kodogén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/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sense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/értelmes szál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kódoló szálon start- és stop jelek határozzák meg a fehérjét kódoló szakasz elejét és végét 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transzkripció kezdete: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promóter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(gén előtti DNS szakasz) → RNS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polimeráz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illeszkedését szolgálja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transzkripciós faktorok → DNS szakaszokhoz kapcsolódó fehérjék, ezek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pozicionálják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az RNS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polimerázt</a:t>
            </a: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első lépésben primer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transzkriptum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keletkezik, amely további módosításokon esik keresztül</a:t>
            </a: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https://www.youtube.com/watch?v=WsofH466lqk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hu-HU" altLang="hu-HU" sz="1800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42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0"/>
            <a:ext cx="41148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Transzkripció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4581128"/>
            <a:ext cx="41148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DNS szál mentén RNS szintetizálódik a bázis-komplementaritás szabályai szerint (G-C, A-U, C-G, T-A) 5’→3’ irányban</a:t>
            </a:r>
          </a:p>
          <a:p>
            <a:pPr eaLnBrk="1" hangingPunct="1">
              <a:lnSpc>
                <a:spcPct val="80000"/>
              </a:lnSpc>
            </a:pP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RNS szintetizálódik (egyetlen láncú,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thymin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helyett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uracyl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dezoxiribóz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helyett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ribóz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a szintézist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RNS-polimeráz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enzim végzi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5604" name="Picture 4" descr="transzkripc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4656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RNSpolimeráz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6480" y="800490"/>
            <a:ext cx="3474336" cy="378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0825" y="6092825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chemeClr val="hlink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298028" y="4007643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solidFill>
                  <a:schemeClr val="hlink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145813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500188" y="76200"/>
            <a:ext cx="61198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Az RNS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transzkriptum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átalakítása=processzálás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69875" y="704116"/>
            <a:ext cx="7127875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CC0000"/>
                </a:solidFill>
              </a:rPr>
              <a:t>Végmódosítások: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chemeClr val="accent2"/>
                </a:solidFill>
              </a:rPr>
              <a:t>5’ végen sapka</a:t>
            </a:r>
            <a:r>
              <a:rPr lang="hu-HU" altLang="hu-HU" sz="1600" dirty="0"/>
              <a:t> (</a:t>
            </a:r>
            <a:r>
              <a:rPr lang="hu-HU" altLang="hu-HU" sz="1600" dirty="0" err="1"/>
              <a:t>cap</a:t>
            </a:r>
            <a:r>
              <a:rPr lang="hu-HU" altLang="hu-HU" sz="1600" dirty="0"/>
              <a:t>) kötődik rá: </a:t>
            </a:r>
            <a:r>
              <a:rPr lang="hu-HU" altLang="hu-HU" sz="1600" dirty="0" err="1"/>
              <a:t>guanin-nukleotida</a:t>
            </a:r>
            <a:r>
              <a:rPr lang="hu-HU" altLang="hu-HU" sz="1600" dirty="0"/>
              <a:t>, fordított helyzetben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chemeClr val="accent2"/>
                </a:solidFill>
              </a:rPr>
              <a:t>3’ végen</a:t>
            </a:r>
            <a:r>
              <a:rPr lang="hu-HU" altLang="hu-HU" sz="1600" dirty="0"/>
              <a:t> nagyszámú </a:t>
            </a:r>
            <a:r>
              <a:rPr lang="hu-HU" altLang="hu-HU" sz="1600" dirty="0" err="1"/>
              <a:t>adenin-nukleotida</a:t>
            </a:r>
            <a:r>
              <a:rPr lang="hu-HU" altLang="hu-HU" sz="1600" dirty="0"/>
              <a:t> szintetizálódik (</a:t>
            </a:r>
            <a:r>
              <a:rPr lang="hu-HU" altLang="hu-HU" sz="1600" dirty="0" err="1"/>
              <a:t>polyA-</a:t>
            </a:r>
            <a:r>
              <a:rPr lang="hu-HU" altLang="hu-HU" sz="1600" dirty="0"/>
              <a:t> vagy </a:t>
            </a:r>
            <a:r>
              <a:rPr lang="hu-HU" altLang="hu-HU" sz="1600" dirty="0" err="1">
                <a:solidFill>
                  <a:schemeClr val="accent2"/>
                </a:solidFill>
              </a:rPr>
              <a:t>polyadenyl-farok</a:t>
            </a:r>
            <a:r>
              <a:rPr lang="hu-HU" altLang="hu-HU" sz="160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r>
              <a:rPr lang="hu-HU" altLang="hu-HU" sz="1600" b="1" dirty="0" err="1">
                <a:solidFill>
                  <a:srgbClr val="CC0000"/>
                </a:solidFill>
              </a:rPr>
              <a:t>Intronok</a:t>
            </a:r>
            <a:r>
              <a:rPr lang="hu-HU" altLang="hu-HU" sz="1600" b="1" dirty="0">
                <a:solidFill>
                  <a:srgbClr val="CC0000"/>
                </a:solidFill>
              </a:rPr>
              <a:t> kivágása (</a:t>
            </a:r>
            <a:r>
              <a:rPr lang="hu-HU" altLang="hu-HU" sz="1600" b="1" dirty="0" err="1">
                <a:solidFill>
                  <a:srgbClr val="CC0000"/>
                </a:solidFill>
              </a:rPr>
              <a:t>splicing</a:t>
            </a:r>
            <a:r>
              <a:rPr lang="hu-HU" altLang="hu-HU" sz="1600" b="1" dirty="0">
                <a:solidFill>
                  <a:srgbClr val="CC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 err="1">
                <a:solidFill>
                  <a:schemeClr val="accent2"/>
                </a:solidFill>
              </a:rPr>
              <a:t>Intronok</a:t>
            </a:r>
            <a:r>
              <a:rPr lang="hu-HU" altLang="hu-HU" sz="1600" dirty="0">
                <a:solidFill>
                  <a:schemeClr val="accent2"/>
                </a:solidFill>
              </a:rPr>
              <a:t>:</a:t>
            </a:r>
            <a:r>
              <a:rPr lang="hu-HU" altLang="hu-HU" sz="1600" dirty="0"/>
              <a:t> felesleges RNS-szakaszok, ezek kivágódnak, majd lebontódnak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 err="1">
                <a:solidFill>
                  <a:schemeClr val="accent2"/>
                </a:solidFill>
              </a:rPr>
              <a:t>Exonok</a:t>
            </a:r>
            <a:r>
              <a:rPr lang="hu-HU" altLang="hu-HU" sz="1600" dirty="0">
                <a:solidFill>
                  <a:schemeClr val="accent2"/>
                </a:solidFill>
              </a:rPr>
              <a:t>:</a:t>
            </a:r>
            <a:r>
              <a:rPr lang="hu-HU" altLang="hu-HU" sz="1600" dirty="0"/>
              <a:t> megmaradó szakaszok, összekötésük után ezek alkotják a </a:t>
            </a:r>
            <a:r>
              <a:rPr lang="hu-HU" altLang="hu-HU" sz="1600" dirty="0" err="1"/>
              <a:t>mRNS-t</a:t>
            </a: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/>
              <a:t>A </a:t>
            </a:r>
            <a:r>
              <a:rPr lang="hu-HU" altLang="hu-HU" sz="1600" dirty="0" err="1"/>
              <a:t>splicingban</a:t>
            </a:r>
            <a:r>
              <a:rPr lang="hu-HU" altLang="hu-HU" sz="1600" dirty="0"/>
              <a:t> kis RNS-protein komplexek (</a:t>
            </a:r>
            <a:r>
              <a:rPr lang="hu-HU" altLang="hu-HU" sz="1600" dirty="0" err="1"/>
              <a:t>spliceosomák</a:t>
            </a:r>
            <a:r>
              <a:rPr lang="hu-HU" altLang="hu-HU" sz="1600" dirty="0"/>
              <a:t>) játszanak szerepet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endParaRPr lang="hu-HU" altLang="hu-HU" sz="1600" dirty="0"/>
          </a:p>
          <a:p>
            <a:pPr eaLnBrk="1" hangingPunct="1">
              <a:spcBef>
                <a:spcPct val="50000"/>
              </a:spcBef>
            </a:pPr>
            <a:r>
              <a:rPr lang="hu-HU" altLang="hu-HU" sz="1600" dirty="0">
                <a:solidFill>
                  <a:srgbClr val="CC0000"/>
                </a:solidFill>
              </a:rPr>
              <a:t>A </a:t>
            </a:r>
            <a:r>
              <a:rPr lang="hu-HU" altLang="hu-HU" sz="1600" dirty="0" err="1">
                <a:solidFill>
                  <a:srgbClr val="CC0000"/>
                </a:solidFill>
              </a:rPr>
              <a:t>mRNS-hez</a:t>
            </a:r>
            <a:r>
              <a:rPr lang="hu-HU" altLang="hu-HU" sz="1600" dirty="0">
                <a:solidFill>
                  <a:srgbClr val="CC0000"/>
                </a:solidFill>
              </a:rPr>
              <a:t> fehérjék kötődnek</a:t>
            </a:r>
          </a:p>
        </p:txBody>
      </p:sp>
      <p:pic>
        <p:nvPicPr>
          <p:cNvPr id="26628" name="Picture 7" descr="végmó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553724"/>
            <a:ext cx="5647928" cy="215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int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068" y="1844825"/>
            <a:ext cx="6448731" cy="12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8532813" y="6092825"/>
            <a:ext cx="360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hlink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1596717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133600" y="304800"/>
            <a:ext cx="482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/>
              <a:t>A transzkripció szabályozása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4925" y="923563"/>
            <a:ext cx="8713788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dirty="0"/>
              <a:t>A </a:t>
            </a:r>
            <a:r>
              <a:rPr lang="hu-HU" altLang="hu-HU" sz="1400" dirty="0" err="1"/>
              <a:t>génexpresszió</a:t>
            </a:r>
            <a:r>
              <a:rPr lang="hu-HU" altLang="hu-HU" sz="1400" dirty="0"/>
              <a:t> szabályozása az élet egyik legfontosabb, központi mozzanata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CC0000"/>
                </a:solidFill>
              </a:rPr>
              <a:t>Szerepe:</a:t>
            </a:r>
            <a:r>
              <a:rPr lang="hu-HU" altLang="hu-HU" sz="1400" dirty="0"/>
              <a:t> 	a szervezet kifejlődésekor (</a:t>
            </a:r>
            <a:r>
              <a:rPr lang="hu-HU" altLang="hu-HU" dirty="0"/>
              <a:t>differenciálódás</a:t>
            </a:r>
            <a:r>
              <a:rPr lang="hu-HU" altLang="hu-HU" sz="1400" dirty="0"/>
              <a:t>: bizonyos fehérjék megjelennek, mások letiltódnak)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dirty="0"/>
              <a:t>	felnőtt szervezetben a környezethez való adaptálódás, sejtosztódás, külső jelekre válasz …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CC0000"/>
                </a:solidFill>
              </a:rPr>
              <a:t>Szabályozás több szinten</a:t>
            </a:r>
            <a:r>
              <a:rPr lang="hu-HU" altLang="hu-HU" sz="1400" dirty="0"/>
              <a:t>, </a:t>
            </a:r>
            <a:r>
              <a:rPr lang="hu-HU" altLang="hu-HU" sz="1400" b="1" dirty="0"/>
              <a:t>egyik legfontosabb szint a transzkripció.</a:t>
            </a:r>
          </a:p>
        </p:txBody>
      </p:sp>
      <p:pic>
        <p:nvPicPr>
          <p:cNvPr id="27652" name="Picture 6" descr="génr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2670175"/>
            <a:ext cx="51816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323850" y="3644900"/>
            <a:ext cx="3743325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1400" u="sng" dirty="0">
                <a:solidFill>
                  <a:srgbClr val="CC0000"/>
                </a:solidFill>
              </a:rPr>
              <a:t>Génregulációs helyek</a:t>
            </a:r>
            <a:r>
              <a:rPr lang="hu-HU" altLang="hu-HU" sz="1400" dirty="0"/>
              <a:t> (génkontroll-régiók) a DNS-láncon. Ide </a:t>
            </a:r>
            <a:r>
              <a:rPr lang="hu-HU" altLang="hu-HU" sz="1400" u="sng" dirty="0">
                <a:solidFill>
                  <a:srgbClr val="CC0000"/>
                </a:solidFill>
              </a:rPr>
              <a:t>génregulációs fehérjék</a:t>
            </a:r>
            <a:r>
              <a:rPr lang="hu-HU" altLang="hu-HU" sz="1400" dirty="0"/>
              <a:t> (specifikus transzkripciós faktorok) kötődhetnek. Ezek együttese hat a </a:t>
            </a:r>
            <a:r>
              <a:rPr lang="hu-HU" altLang="hu-HU" sz="1400" dirty="0" err="1"/>
              <a:t>promoter</a:t>
            </a:r>
            <a:r>
              <a:rPr lang="hu-HU" altLang="hu-HU" sz="1400" dirty="0"/>
              <a:t> régióhoz kötődő fehérjék, az ún. </a:t>
            </a:r>
            <a:r>
              <a:rPr lang="hu-HU" altLang="hu-HU" sz="1400" u="sng" dirty="0">
                <a:solidFill>
                  <a:srgbClr val="CC0000"/>
                </a:solidFill>
              </a:rPr>
              <a:t>általános transzkripciós faktorok</a:t>
            </a:r>
            <a:r>
              <a:rPr lang="hu-HU" altLang="hu-HU" sz="1400" dirty="0"/>
              <a:t> és az </a:t>
            </a:r>
            <a:r>
              <a:rPr lang="hu-HU" altLang="hu-HU" sz="1400" u="sng" dirty="0" err="1">
                <a:solidFill>
                  <a:srgbClr val="CC0000"/>
                </a:solidFill>
              </a:rPr>
              <a:t>RNS-polimeráz</a:t>
            </a:r>
            <a:r>
              <a:rPr lang="hu-HU" altLang="hu-HU" sz="1400" dirty="0"/>
              <a:t> komplexére. Kedvező kölcsönhatás esetén az </a:t>
            </a:r>
            <a:r>
              <a:rPr lang="hu-HU" altLang="hu-HU" sz="1400" dirty="0" err="1"/>
              <a:t>RNS-polimeráz</a:t>
            </a:r>
            <a:r>
              <a:rPr lang="hu-HU" altLang="hu-HU" sz="1400" dirty="0"/>
              <a:t> megindul, és a start-bázistól kezdve RNS-t (primer </a:t>
            </a:r>
            <a:r>
              <a:rPr lang="hu-HU" altLang="hu-HU" sz="1400" dirty="0" err="1"/>
              <a:t>transzkriptumot</a:t>
            </a:r>
            <a:r>
              <a:rPr lang="hu-HU" altLang="hu-HU" sz="1400" dirty="0"/>
              <a:t>) szintetizál.</a:t>
            </a:r>
          </a:p>
          <a:p>
            <a:pPr algn="r" eaLnBrk="1" hangingPunct="1">
              <a:spcBef>
                <a:spcPct val="50000"/>
              </a:spcBef>
            </a:pPr>
            <a:endParaRPr lang="hu-HU" altLang="hu-HU" dirty="0"/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8388350" y="6381750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244390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c-operons Diagram |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0" y="548680"/>
            <a:ext cx="8244148" cy="62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0"/>
            <a:ext cx="828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Lac</a:t>
            </a:r>
            <a:r>
              <a:rPr lang="hu-HU" sz="2400" dirty="0"/>
              <a:t> </a:t>
            </a:r>
            <a:r>
              <a:rPr lang="hu-HU" sz="2400" dirty="0" err="1"/>
              <a:t>operon</a:t>
            </a:r>
            <a:r>
              <a:rPr lang="hu-HU" sz="2400" dirty="0"/>
              <a:t> (</a:t>
            </a:r>
            <a:r>
              <a:rPr lang="hu-HU" sz="2400" dirty="0" err="1"/>
              <a:t>laktózbontó</a:t>
            </a:r>
            <a:r>
              <a:rPr lang="hu-HU" sz="2400" dirty="0"/>
              <a:t> enzim szintézisének szabályozása</a:t>
            </a:r>
          </a:p>
        </p:txBody>
      </p:sp>
    </p:spTree>
    <p:extLst>
      <p:ext uri="{BB962C8B-B14F-4D97-AF65-F5344CB8AC3E}">
        <p14:creationId xmlns:p14="http://schemas.microsoft.com/office/powerpoint/2010/main" val="725941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ientific Illustration Cell Biology Animation Medical Dna Rna Polymerase Transcription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52736"/>
            <a:ext cx="7581319" cy="42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971600" y="580526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Sebesség: 10-100 </a:t>
            </a:r>
            <a:r>
              <a:rPr lang="hu-HU" dirty="0" err="1"/>
              <a:t>nukleotid</a:t>
            </a:r>
            <a:r>
              <a:rPr lang="hu-HU" dirty="0"/>
              <a:t>/mp</a:t>
            </a:r>
          </a:p>
        </p:txBody>
      </p:sp>
    </p:spTree>
    <p:extLst>
      <p:ext uri="{BB962C8B-B14F-4D97-AF65-F5344CB8AC3E}">
        <p14:creationId xmlns:p14="http://schemas.microsoft.com/office/powerpoint/2010/main" val="3267435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5A94E0F-21FE-40F3-8B77-246D2ADE3C6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/>
              <a:t>Nukleotidok felépítése: bázisok</a:t>
            </a:r>
          </a:p>
        </p:txBody>
      </p:sp>
      <p:sp>
        <p:nvSpPr>
          <p:cNvPr id="78851" name="Text Box 15">
            <a:extLst>
              <a:ext uri="{FF2B5EF4-FFF2-40B4-BE49-F238E27FC236}">
                <a16:creationId xmlns:a16="http://schemas.microsoft.com/office/drawing/2014/main" id="{A209BC16-C35E-4EB1-BFAC-949DA2D52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268413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panose="020B0604020202020204" pitchFamily="34" charset="0"/>
              </a:rPr>
              <a:t>Purinok</a:t>
            </a:r>
          </a:p>
        </p:txBody>
      </p:sp>
      <p:sp>
        <p:nvSpPr>
          <p:cNvPr id="78852" name="Text Box 16">
            <a:extLst>
              <a:ext uri="{FF2B5EF4-FFF2-40B4-BE49-F238E27FC236}">
                <a16:creationId xmlns:a16="http://schemas.microsoft.com/office/drawing/2014/main" id="{035EFDCC-B6D4-473A-9E81-1F2C65479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382713"/>
            <a:ext cx="1985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panose="020B0604020202020204" pitchFamily="34" charset="0"/>
              </a:rPr>
              <a:t>Pirimidinek</a:t>
            </a:r>
          </a:p>
        </p:txBody>
      </p:sp>
      <p:sp>
        <p:nvSpPr>
          <p:cNvPr id="78853" name="Rectangle 17">
            <a:extLst>
              <a:ext uri="{FF2B5EF4-FFF2-40B4-BE49-F238E27FC236}">
                <a16:creationId xmlns:a16="http://schemas.microsoft.com/office/drawing/2014/main" id="{7B45AFDA-B17F-43BD-B55A-EA55C9CB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84313"/>
            <a:ext cx="73025" cy="5329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78854" name="Text Box 18">
            <a:extLst>
              <a:ext uri="{FF2B5EF4-FFF2-40B4-BE49-F238E27FC236}">
                <a16:creationId xmlns:a16="http://schemas.microsoft.com/office/drawing/2014/main" id="{35292825-A992-4553-B9FF-BACBF3B9F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192713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latin typeface="Arial" panose="020B0604020202020204" pitchFamily="34" charset="0"/>
              </a:rPr>
              <a:t>Adenin</a:t>
            </a:r>
          </a:p>
        </p:txBody>
      </p:sp>
      <p:sp>
        <p:nvSpPr>
          <p:cNvPr id="78855" name="Text Box 19">
            <a:extLst>
              <a:ext uri="{FF2B5EF4-FFF2-40B4-BE49-F238E27FC236}">
                <a16:creationId xmlns:a16="http://schemas.microsoft.com/office/drawing/2014/main" id="{F19E69E3-C210-4555-AC9C-C975799FA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5156200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latin typeface="Arial" panose="020B0604020202020204" pitchFamily="34" charset="0"/>
              </a:rPr>
              <a:t>Guanin</a:t>
            </a:r>
          </a:p>
        </p:txBody>
      </p:sp>
      <p:sp>
        <p:nvSpPr>
          <p:cNvPr id="78856" name="Text Box 20">
            <a:extLst>
              <a:ext uri="{FF2B5EF4-FFF2-40B4-BE49-F238E27FC236}">
                <a16:creationId xmlns:a16="http://schemas.microsoft.com/office/drawing/2014/main" id="{F6E7E295-8844-47F7-962D-F99B8C35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4651374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dirty="0" err="1">
                <a:latin typeface="Arial" panose="020B0604020202020204" pitchFamily="34" charset="0"/>
              </a:rPr>
              <a:t>Citozin</a:t>
            </a:r>
            <a:endParaRPr lang="hu-HU" altLang="hu-HU" sz="2000" b="1" dirty="0">
              <a:latin typeface="Arial" panose="020B0604020202020204" pitchFamily="34" charset="0"/>
            </a:endParaRPr>
          </a:p>
        </p:txBody>
      </p:sp>
      <p:sp>
        <p:nvSpPr>
          <p:cNvPr id="78857" name="Text Box 23">
            <a:extLst>
              <a:ext uri="{FF2B5EF4-FFF2-40B4-BE49-F238E27FC236}">
                <a16:creationId xmlns:a16="http://schemas.microsoft.com/office/drawing/2014/main" id="{92B5A417-2199-4B7C-B406-37874198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4651375"/>
            <a:ext cx="2195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latin typeface="Arial" panose="020B0604020202020204" pitchFamily="34" charset="0"/>
              </a:rPr>
              <a:t>Timin (DNA)</a:t>
            </a:r>
          </a:p>
        </p:txBody>
      </p:sp>
      <p:sp>
        <p:nvSpPr>
          <p:cNvPr id="78858" name="Text Box 24">
            <a:extLst>
              <a:ext uri="{FF2B5EF4-FFF2-40B4-BE49-F238E27FC236}">
                <a16:creationId xmlns:a16="http://schemas.microsoft.com/office/drawing/2014/main" id="{05AE5946-C3C4-43BF-AFFB-0FE24E5F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7" y="6397350"/>
            <a:ext cx="2195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dirty="0" err="1">
                <a:latin typeface="Arial" panose="020B0604020202020204" pitchFamily="34" charset="0"/>
              </a:rPr>
              <a:t>Uracil</a:t>
            </a:r>
            <a:r>
              <a:rPr lang="hu-HU" altLang="hu-HU" sz="2000" b="1" dirty="0">
                <a:latin typeface="Arial" panose="020B0604020202020204" pitchFamily="34" charset="0"/>
              </a:rPr>
              <a:t> (RNA)</a:t>
            </a:r>
          </a:p>
        </p:txBody>
      </p:sp>
      <p:pic>
        <p:nvPicPr>
          <p:cNvPr id="78859" name="Picture 19">
            <a:extLst>
              <a:ext uri="{FF2B5EF4-FFF2-40B4-BE49-F238E27FC236}">
                <a16:creationId xmlns:a16="http://schemas.microsoft.com/office/drawing/2014/main" id="{527DFD9C-8817-4DF3-9B8B-86AC82C3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525" y="1870075"/>
            <a:ext cx="18732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20">
            <a:extLst>
              <a:ext uri="{FF2B5EF4-FFF2-40B4-BE49-F238E27FC236}">
                <a16:creationId xmlns:a16="http://schemas.microsoft.com/office/drawing/2014/main" id="{9B5BEE3B-EDD7-4AC2-B1D1-17F2DD9C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916113"/>
            <a:ext cx="18383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21">
            <a:extLst>
              <a:ext uri="{FF2B5EF4-FFF2-40B4-BE49-F238E27FC236}">
                <a16:creationId xmlns:a16="http://schemas.microsoft.com/office/drawing/2014/main" id="{4D9D46A8-D205-4DBE-930B-03FEBDF84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459163"/>
            <a:ext cx="172878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22">
            <a:extLst>
              <a:ext uri="{FF2B5EF4-FFF2-40B4-BE49-F238E27FC236}">
                <a16:creationId xmlns:a16="http://schemas.microsoft.com/office/drawing/2014/main" id="{EE9761A7-6EC6-4144-957D-BFCA51C6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3457575"/>
            <a:ext cx="172878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23">
            <a:extLst>
              <a:ext uri="{FF2B5EF4-FFF2-40B4-BE49-F238E27FC236}">
                <a16:creationId xmlns:a16="http://schemas.microsoft.com/office/drawing/2014/main" id="{C61C1872-4EDB-4D43-83D1-F01950510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409950"/>
            <a:ext cx="12065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24">
            <a:extLst>
              <a:ext uri="{FF2B5EF4-FFF2-40B4-BE49-F238E27FC236}">
                <a16:creationId xmlns:a16="http://schemas.microsoft.com/office/drawing/2014/main" id="{A6F894A6-70FD-497F-AA5E-E8D0921D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588" y="3333750"/>
            <a:ext cx="14351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25">
            <a:extLst>
              <a:ext uri="{FF2B5EF4-FFF2-40B4-BE49-F238E27FC236}">
                <a16:creationId xmlns:a16="http://schemas.microsoft.com/office/drawing/2014/main" id="{DBA639C4-201D-4422-8C02-9E5C4FCF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745" y="5083175"/>
            <a:ext cx="11049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5EF42CC7-008D-4603-A337-83B20E16EB2D}"/>
              </a:ext>
            </a:extLst>
          </p:cNvPr>
          <p:cNvCxnSpPr/>
          <p:nvPr/>
        </p:nvCxnSpPr>
        <p:spPr>
          <a:xfrm flipH="1">
            <a:off x="0" y="3284538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7" name="Szövegdoboz 19">
            <a:extLst>
              <a:ext uri="{FF2B5EF4-FFF2-40B4-BE49-F238E27FC236}">
                <a16:creationId xmlns:a16="http://schemas.microsoft.com/office/drawing/2014/main" id="{FEFC7DD3-CE7E-4E12-838A-A149E03F3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150"/>
            <a:ext cx="5329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Csoportosítás: purin vázas vagy pirimidin vázas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017732" y="63878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RNS-ben: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6077042" y="467891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DNS-ben: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>
          <a:xfrm>
            <a:off x="60040" y="332656"/>
            <a:ext cx="9252520" cy="1143000"/>
          </a:xfrm>
        </p:spPr>
        <p:txBody>
          <a:bodyPr/>
          <a:lstStyle/>
          <a:p>
            <a:pPr algn="l" eaLnBrk="1" hangingPunct="1"/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Transzláció: fordítás nukleinsav nyelvről fehérje nyelvre</a:t>
            </a:r>
            <a:b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b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Szükséges struktúrák:</a:t>
            </a:r>
            <a:b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hu-HU" altLang="hu-HU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1.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a génről RNS-re lemásolt információ az összeszerelendő aminosavak szekvenciájára (sorrendiségére). (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kodonok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start-kodon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: AUG, 3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stop-kodon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, egy aminosavat több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kodon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is kódolhat, kezdőpont 5’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-vég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fontos adapter molekula, egyik végén a rá specifikus aminosavat köti, másik végén a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mRNS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kodonját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kötő komplementer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bázistriplet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(antikodon) van. </a:t>
            </a:r>
            <a:r>
              <a:rPr lang="hu-HU" altLang="hu-HU" sz="1800" dirty="0">
                <a:latin typeface="Calibri" panose="020F0502020204030204" pitchFamily="34" charset="0"/>
              </a:rPr>
              <a:t>( </a:t>
            </a:r>
            <a:r>
              <a:rPr lang="hu-HU" altLang="hu-HU" sz="1800" dirty="0" err="1">
                <a:latin typeface="Calibri" panose="020F0502020204030204" pitchFamily="34" charset="0"/>
              </a:rPr>
              <a:t>Arginin</a:t>
            </a:r>
            <a:r>
              <a:rPr lang="hu-HU" altLang="hu-HU" sz="1800" dirty="0">
                <a:latin typeface="Calibri" panose="020F0502020204030204" pitchFamily="34" charset="0"/>
              </a:rPr>
              <a:t>: </a:t>
            </a:r>
            <a:r>
              <a:rPr lang="hu-HU" sz="1800" dirty="0"/>
              <a:t>CGU, CGC, CGA, CGG, AGA, és AGG)</a:t>
            </a: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3. </a:t>
            </a:r>
            <a:r>
              <a:rPr lang="hu-HU" altLang="hu-HU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a fehérjeszintézis „munkaasztala”, két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makromekuláris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alegységből áll, (nagy alegység:3 RNS + 49 fehérje, kis alegység: 1 RNS + 33 fehérje), a két alegység a transzlációban kapcsolódik össze. Három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tRNS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 kötőhely (A-, P- és E-hely), </a:t>
            </a:r>
            <a:r>
              <a:rPr lang="hu-HU" altLang="hu-HU" sz="1800" dirty="0" err="1">
                <a:solidFill>
                  <a:srgbClr val="002060"/>
                </a:solidFill>
                <a:latin typeface="Calibri" panose="020F0502020204030204" pitchFamily="34" charset="0"/>
              </a:rPr>
              <a:t>mRNS-kötőhely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4. aminosavak: </a:t>
            </a:r>
            <a:r>
              <a:rPr lang="hu-HU" alt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fehérjelánc-építő alegységek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https://www.youtube.com/watch?v=5bLEDd-PSTQ</a:t>
            </a:r>
            <a:endParaRPr lang="hu-HU" altLang="hu-HU" sz="18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1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9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Fehérjék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r>
              <a:rPr lang="hu-HU" dirty="0"/>
              <a:t>A nukleinsavakhoz hasonlóan szekvenciális makromolekulák</a:t>
            </a:r>
          </a:p>
          <a:p>
            <a:r>
              <a:rPr lang="hu-HU" dirty="0"/>
              <a:t>Alapegység: aminosav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20 féle aminosav</a:t>
            </a:r>
          </a:p>
        </p:txBody>
      </p:sp>
      <p:pic>
        <p:nvPicPr>
          <p:cNvPr id="6146" name="Picture 2" descr="KÃ©ptalÃ¡lat a kÃ¶vetkezÅre: âprotein amino acidsâ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60081"/>
            <a:ext cx="3984377" cy="28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236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222"/>
            <a:ext cx="8388932" cy="6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76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4" descr="KÃ©ptalÃ¡lat a kÃ¶vetkezÅre: âprotein amino acids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1" y="5120"/>
            <a:ext cx="8789641" cy="659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45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772400" cy="1470025"/>
          </a:xfrm>
        </p:spPr>
        <p:txBody>
          <a:bodyPr/>
          <a:lstStyle/>
          <a:p>
            <a:br>
              <a:rPr lang="hu-HU" dirty="0"/>
            </a:br>
            <a:r>
              <a:rPr lang="hu-HU" dirty="0"/>
              <a:t>RNS-fehérje „szótár”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6007" y="2086000"/>
            <a:ext cx="9036496" cy="2855168"/>
          </a:xfrm>
        </p:spPr>
        <p:txBody>
          <a:bodyPr/>
          <a:lstStyle/>
          <a:p>
            <a:r>
              <a:rPr lang="hu-HU" sz="2800" dirty="0"/>
              <a:t>4 féle bázis (A,U,G,C)		20 féle aminosav (+stop)</a:t>
            </a:r>
          </a:p>
          <a:p>
            <a:pPr algn="l"/>
            <a:r>
              <a:rPr lang="hu-HU" sz="2800" dirty="0"/>
              <a:t>1 betűs „szavak”: 4 variáció (A,U,G,C)</a:t>
            </a:r>
          </a:p>
          <a:p>
            <a:pPr algn="l"/>
            <a:r>
              <a:rPr lang="hu-HU" sz="2800" dirty="0"/>
              <a:t>2 betűs „szavak”: 4</a:t>
            </a:r>
            <a:r>
              <a:rPr lang="hu-HU" sz="2800" baseline="30000" dirty="0"/>
              <a:t>2</a:t>
            </a:r>
            <a:r>
              <a:rPr lang="hu-HU" sz="2800" dirty="0"/>
              <a:t>=16 variáció (AU, UG, CC, stb.) </a:t>
            </a:r>
          </a:p>
          <a:p>
            <a:pPr algn="l"/>
            <a:r>
              <a:rPr lang="hu-HU" sz="2800" dirty="0"/>
              <a:t>3 betűs „szavak”: 4</a:t>
            </a:r>
            <a:r>
              <a:rPr lang="hu-HU" sz="2800" baseline="30000" dirty="0"/>
              <a:t>3</a:t>
            </a:r>
            <a:r>
              <a:rPr lang="hu-HU" sz="2800" dirty="0"/>
              <a:t>=64 variáció (AUA, UGC, CAC, stb.) </a:t>
            </a:r>
          </a:p>
          <a:p>
            <a:pPr algn="l"/>
            <a:endParaRPr lang="hu-HU" sz="2800" dirty="0"/>
          </a:p>
          <a:p>
            <a:endParaRPr lang="hu-HU" sz="2800" dirty="0"/>
          </a:p>
          <a:p>
            <a:endParaRPr lang="hu-HU" sz="28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923928" y="2348880"/>
            <a:ext cx="93610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918095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126007" y="3429000"/>
            <a:ext cx="83529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126007" y="2852936"/>
            <a:ext cx="62646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971600" y="515719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1 aminosavat kódoló „szó”: </a:t>
            </a:r>
            <a:r>
              <a:rPr lang="hu-HU" sz="2800" dirty="0" err="1"/>
              <a:t>Kodon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816504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Kodontáblázat</a:t>
            </a:r>
            <a:endParaRPr lang="hu-HU" dirty="0"/>
          </a:p>
        </p:txBody>
      </p:sp>
      <p:pic>
        <p:nvPicPr>
          <p:cNvPr id="5122" name="Picture 2" descr="http://www.bioinfo.pte.hu/bgrd/genes/ko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67296"/>
            <a:ext cx="5998046" cy="52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0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Ã©ptalÃ¡lat a kÃ¶vetkezÅre: ât RNA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51" y="160840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hu-HU" dirty="0" err="1"/>
              <a:t>tRNS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79" y="1268760"/>
            <a:ext cx="4093046" cy="49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5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339975" y="404813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32772" name="Picture 6" descr="riboür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744" y="783817"/>
            <a:ext cx="2033736" cy="207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ribokomplet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68" y="2921780"/>
            <a:ext cx="3168600" cy="224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6" descr="translciklu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724" y="1484784"/>
            <a:ext cx="5474651" cy="523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17"/>
          <p:cNvSpPr txBox="1">
            <a:spLocks noChangeArrowheads="1"/>
          </p:cNvSpPr>
          <p:nvPr/>
        </p:nvSpPr>
        <p:spPr bwMode="auto">
          <a:xfrm>
            <a:off x="1" y="5157059"/>
            <a:ext cx="341987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transzláció ismétlődő alapmozzanata: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egy aminosav hozzákötése a </a:t>
            </a:r>
            <a:r>
              <a:rPr lang="hu-HU" altLang="hu-HU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peptidlánchoz</a:t>
            </a:r>
            <a:r>
              <a:rPr lang="hu-HU" alt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hu-HU" alt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 lánc hosszabbodása: </a:t>
            </a:r>
            <a:r>
              <a:rPr lang="hu-HU" altLang="hu-HU" sz="1400" dirty="0" err="1">
                <a:solidFill>
                  <a:srgbClr val="002060"/>
                </a:solidFill>
                <a:latin typeface="Calibri" panose="020F0502020204030204" pitchFamily="34" charset="0"/>
              </a:rPr>
              <a:t>elongáció</a:t>
            </a:r>
            <a:r>
              <a:rPr lang="hu-HU" altLang="hu-HU" sz="1400" dirty="0">
                <a:solidFill>
                  <a:srgbClr val="002060"/>
                </a:solidFill>
                <a:latin typeface="Calibri" panose="020F0502020204030204" pitchFamily="34" charset="0"/>
              </a:rPr>
              <a:t>). A 3 lépésből álló ciklus minden hozzákötendő aminosav esetében ismétlődik.</a:t>
            </a:r>
          </a:p>
        </p:txBody>
      </p:sp>
      <p:sp>
        <p:nvSpPr>
          <p:cNvPr id="32779" name="Text Box 19"/>
          <p:cNvSpPr txBox="1">
            <a:spLocks noChangeArrowheads="1"/>
          </p:cNvSpPr>
          <p:nvPr/>
        </p:nvSpPr>
        <p:spPr bwMode="auto">
          <a:xfrm>
            <a:off x="5076825" y="5661025"/>
            <a:ext cx="215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000" b="1"/>
              <a:t>3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-46648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solidFill>
                  <a:srgbClr val="002060"/>
                </a:solidFill>
                <a:latin typeface="Calibri" panose="020F0502020204030204" pitchFamily="34" charset="0"/>
              </a:rPr>
              <a:t>A komplett fehérjeszintetizáló gépezet</a:t>
            </a:r>
          </a:p>
        </p:txBody>
      </p:sp>
      <p:sp>
        <p:nvSpPr>
          <p:cNvPr id="32782" name="Text Box 22"/>
          <p:cNvSpPr txBox="1">
            <a:spLocks noChangeArrowheads="1"/>
          </p:cNvSpPr>
          <p:nvPr/>
        </p:nvSpPr>
        <p:spPr bwMode="auto">
          <a:xfrm>
            <a:off x="3056668" y="1781379"/>
            <a:ext cx="431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1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3" name="Text Box 23"/>
          <p:cNvSpPr txBox="1">
            <a:spLocks noChangeArrowheads="1"/>
          </p:cNvSpPr>
          <p:nvPr/>
        </p:nvSpPr>
        <p:spPr bwMode="auto">
          <a:xfrm>
            <a:off x="4500563" y="6308725"/>
            <a:ext cx="433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1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4" name="Text Box 24"/>
          <p:cNvSpPr txBox="1">
            <a:spLocks noChangeArrowheads="1"/>
          </p:cNvSpPr>
          <p:nvPr/>
        </p:nvSpPr>
        <p:spPr bwMode="auto">
          <a:xfrm>
            <a:off x="464281" y="4013404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1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2785" name="Text Box 25"/>
          <p:cNvSpPr txBox="1">
            <a:spLocks noChangeArrowheads="1"/>
          </p:cNvSpPr>
          <p:nvPr/>
        </p:nvSpPr>
        <p:spPr bwMode="auto">
          <a:xfrm>
            <a:off x="5015264" y="559379"/>
            <a:ext cx="4033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Polyribosoma</a:t>
            </a:r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1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mRNS-en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több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ribosoma</a:t>
            </a: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 „dolgozik”.</a:t>
            </a:r>
          </a:p>
        </p:txBody>
      </p:sp>
      <p:sp>
        <p:nvSpPr>
          <p:cNvPr id="32786" name="Text Box 19"/>
          <p:cNvSpPr txBox="1">
            <a:spLocks noChangeArrowheads="1"/>
          </p:cNvSpPr>
          <p:nvPr/>
        </p:nvSpPr>
        <p:spPr bwMode="auto">
          <a:xfrm>
            <a:off x="537305" y="485733"/>
            <a:ext cx="22288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dirty="0" err="1"/>
              <a:t>peptidil-</a:t>
            </a:r>
            <a:r>
              <a:rPr lang="hu-HU" altLang="hu-HU" sz="1400" dirty="0"/>
              <a:t> </a:t>
            </a:r>
            <a:r>
              <a:rPr lang="hu-HU" altLang="hu-HU" sz="1400" dirty="0" err="1"/>
              <a:t>tRNS</a:t>
            </a:r>
            <a:r>
              <a:rPr lang="hu-HU" altLang="hu-HU" sz="1400" dirty="0"/>
              <a:t> kötőhely</a:t>
            </a:r>
          </a:p>
        </p:txBody>
      </p:sp>
      <p:sp>
        <p:nvSpPr>
          <p:cNvPr id="32787" name="Text Box 20"/>
          <p:cNvSpPr txBox="1">
            <a:spLocks noChangeArrowheads="1"/>
          </p:cNvSpPr>
          <p:nvPr/>
        </p:nvSpPr>
        <p:spPr bwMode="auto">
          <a:xfrm>
            <a:off x="2770307" y="359325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dirty="0" err="1"/>
              <a:t>aminoacil-</a:t>
            </a:r>
            <a:r>
              <a:rPr lang="hu-HU" altLang="hu-HU" sz="1400" dirty="0"/>
              <a:t> </a:t>
            </a:r>
            <a:r>
              <a:rPr lang="hu-HU" altLang="hu-HU" sz="1400" dirty="0" err="1"/>
              <a:t>tRNS</a:t>
            </a:r>
            <a:r>
              <a:rPr lang="hu-HU" altLang="hu-HU" sz="1400" dirty="0"/>
              <a:t> kötőhely</a:t>
            </a:r>
          </a:p>
        </p:txBody>
      </p:sp>
      <p:sp>
        <p:nvSpPr>
          <p:cNvPr id="32788" name="Text Box 22"/>
          <p:cNvSpPr txBox="1">
            <a:spLocks noChangeArrowheads="1"/>
          </p:cNvSpPr>
          <p:nvPr/>
        </p:nvSpPr>
        <p:spPr bwMode="auto">
          <a:xfrm>
            <a:off x="-40172" y="1174750"/>
            <a:ext cx="11418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dirty="0" err="1"/>
              <a:t>exit</a:t>
            </a:r>
            <a:r>
              <a:rPr lang="hu-HU" altLang="hu-HU" sz="1400" dirty="0"/>
              <a:t> (kilépés)</a:t>
            </a:r>
          </a:p>
        </p:txBody>
      </p:sp>
    </p:spTree>
    <p:extLst>
      <p:ext uri="{BB962C8B-B14F-4D97-AF65-F5344CB8AC3E}">
        <p14:creationId xmlns:p14="http://schemas.microsoft.com/office/powerpoint/2010/main" val="3869770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umbs.gfycat.com/BlandRichAlbertosaurus-sm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03531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622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A géntől a fehérjéig</a:t>
            </a:r>
          </a:p>
        </p:txBody>
      </p:sp>
      <p:sp>
        <p:nvSpPr>
          <p:cNvPr id="1028" name="AutoShape 6"/>
          <p:cNvSpPr>
            <a:spLocks/>
          </p:cNvSpPr>
          <p:nvPr/>
        </p:nvSpPr>
        <p:spPr bwMode="auto">
          <a:xfrm>
            <a:off x="7010400" y="2362200"/>
            <a:ext cx="533400" cy="1600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29" name="AutoShape 7"/>
          <p:cNvSpPr>
            <a:spLocks/>
          </p:cNvSpPr>
          <p:nvPr/>
        </p:nvSpPr>
        <p:spPr bwMode="auto">
          <a:xfrm>
            <a:off x="7162800" y="54864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5108273" y="2349690"/>
            <a:ext cx="2133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transzkripció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5’ sapkaképződés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3’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poliadeniláció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RNS </a:t>
            </a:r>
            <a:r>
              <a:rPr lang="hu-HU" altLang="hu-HU" dirty="0" err="1">
                <a:solidFill>
                  <a:srgbClr val="002060"/>
                </a:solidFill>
                <a:latin typeface="Calibri" panose="020F0502020204030204" pitchFamily="34" charset="0"/>
              </a:rPr>
              <a:t>splicing</a:t>
            </a:r>
            <a:endParaRPr lang="hu-HU" altLang="hu-H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7620000" y="28194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sejtmagban történik</a:t>
            </a: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5181600" y="5486400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transzláció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7467600" y="553085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citoplazmában történik</a:t>
            </a:r>
          </a:p>
        </p:txBody>
      </p:sp>
      <p:sp>
        <p:nvSpPr>
          <p:cNvPr id="1034" name="Line 12"/>
          <p:cNvSpPr>
            <a:spLocks noChangeShapeType="1"/>
          </p:cNvSpPr>
          <p:nvPr/>
        </p:nvSpPr>
        <p:spPr bwMode="auto">
          <a:xfrm>
            <a:off x="6781800" y="38862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6858000" y="4114800"/>
            <a:ext cx="1819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>
                <a:solidFill>
                  <a:srgbClr val="002060"/>
                </a:solidFill>
                <a:latin typeface="Calibri" panose="020F0502020204030204" pitchFamily="34" charset="0"/>
              </a:rPr>
              <a:t>RNS transzport a magpóruson keresztül</a:t>
            </a:r>
          </a:p>
        </p:txBody>
      </p:sp>
      <p:pic>
        <p:nvPicPr>
          <p:cNvPr id="102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876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09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1">
            <a:extLst>
              <a:ext uri="{FF2B5EF4-FFF2-40B4-BE49-F238E27FC236}">
                <a16:creationId xmlns:a16="http://schemas.microsoft.com/office/drawing/2014/main" id="{36D1981B-A308-49C6-BDA9-91652005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67100" cy="561975"/>
          </a:xfrm>
        </p:spPr>
        <p:txBody>
          <a:bodyPr/>
          <a:lstStyle/>
          <a:p>
            <a:pPr algn="l" eaLnBrk="1" hangingPunct="1"/>
            <a:r>
              <a:rPr lang="hu-HU" altLang="hu-HU" sz="2400" b="1"/>
              <a:t>Néhány fontos nukleotid</a:t>
            </a:r>
          </a:p>
        </p:txBody>
      </p:sp>
      <p:pic>
        <p:nvPicPr>
          <p:cNvPr id="84995" name="Picture 5">
            <a:extLst>
              <a:ext uri="{FF2B5EF4-FFF2-40B4-BE49-F238E27FC236}">
                <a16:creationId xmlns:a16="http://schemas.microsoft.com/office/drawing/2014/main" id="{7DA01687-DBEA-4257-9C42-C989634781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3527425" cy="1960562"/>
          </a:xfrm>
          <a:noFill/>
        </p:spPr>
      </p:pic>
      <p:pic>
        <p:nvPicPr>
          <p:cNvPr id="84996" name="Picture 7">
            <a:extLst>
              <a:ext uri="{FF2B5EF4-FFF2-40B4-BE49-F238E27FC236}">
                <a16:creationId xmlns:a16="http://schemas.microsoft.com/office/drawing/2014/main" id="{3A00C970-74C1-4CAD-8CC7-B3475D22913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175" y="836613"/>
            <a:ext cx="2006600" cy="2867025"/>
          </a:xfrm>
          <a:noFill/>
        </p:spPr>
      </p:pic>
      <p:pic>
        <p:nvPicPr>
          <p:cNvPr id="84997" name="Picture 10">
            <a:extLst>
              <a:ext uri="{FF2B5EF4-FFF2-40B4-BE49-F238E27FC236}">
                <a16:creationId xmlns:a16="http://schemas.microsoft.com/office/drawing/2014/main" id="{1E643370-3B30-45F3-B3D6-1596D3BDBF5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6688" y="620713"/>
            <a:ext cx="2135187" cy="3095625"/>
          </a:xfrm>
          <a:noFill/>
        </p:spPr>
      </p:pic>
      <p:sp>
        <p:nvSpPr>
          <p:cNvPr id="84998" name="Text Box 13">
            <a:extLst>
              <a:ext uri="{FF2B5EF4-FFF2-40B4-BE49-F238E27FC236}">
                <a16:creationId xmlns:a16="http://schemas.microsoft.com/office/drawing/2014/main" id="{A56F16EC-C433-4B87-9873-8FE6A14F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789363"/>
            <a:ext cx="23764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 err="1">
                <a:latin typeface="Arial" panose="020B0604020202020204" pitchFamily="34" charset="0"/>
              </a:rPr>
              <a:t>Nikotinamid-adenin-dinukleotid</a:t>
            </a:r>
            <a:r>
              <a:rPr lang="hu-HU" altLang="hu-HU" sz="1800" b="1" dirty="0">
                <a:latin typeface="Arial" panose="020B0604020202020204" pitchFamily="34" charset="0"/>
              </a:rPr>
              <a:t> (NAD)</a:t>
            </a:r>
            <a:endParaRPr lang="hu-HU" altLang="hu-HU" sz="1800" dirty="0">
              <a:latin typeface="Arial" panose="020B0604020202020204" pitchFamily="34" charset="0"/>
            </a:endParaRPr>
          </a:p>
        </p:txBody>
      </p:sp>
      <p:sp>
        <p:nvSpPr>
          <p:cNvPr id="84999" name="Text Box 14">
            <a:extLst>
              <a:ext uri="{FF2B5EF4-FFF2-40B4-BE49-F238E27FC236}">
                <a16:creationId xmlns:a16="http://schemas.microsoft.com/office/drawing/2014/main" id="{5BF32F4D-65A5-4175-AF64-38C698436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795713"/>
            <a:ext cx="2376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latin typeface="Arial" panose="020B0604020202020204" pitchFamily="34" charset="0"/>
              </a:rPr>
              <a:t>Adenozin-trifoszfát</a:t>
            </a:r>
            <a:r>
              <a:rPr lang="hu-HU" altLang="hu-HU" sz="1800">
                <a:latin typeface="Arial" panose="020B0604020202020204" pitchFamily="34" charset="0"/>
              </a:rPr>
              <a:t> (</a:t>
            </a:r>
            <a:r>
              <a:rPr lang="hu-HU" altLang="hu-HU" sz="1800" b="1">
                <a:latin typeface="Arial" panose="020B0604020202020204" pitchFamily="34" charset="0"/>
              </a:rPr>
              <a:t>ATP</a:t>
            </a:r>
            <a:r>
              <a:rPr lang="hu-HU" altLang="hu-HU" sz="1800"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85000" name="Text Box 15">
            <a:extLst>
              <a:ext uri="{FF2B5EF4-FFF2-40B4-BE49-F238E27FC236}">
                <a16:creationId xmlns:a16="http://schemas.microsoft.com/office/drawing/2014/main" id="{0F92E4CE-E1D6-4ED3-9A87-1B11A386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789363"/>
            <a:ext cx="2376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latin typeface="Arial" panose="020B0604020202020204" pitchFamily="34" charset="0"/>
              </a:rPr>
              <a:t>Ciklikus adenozin-monofoszfát (cAMP)</a:t>
            </a:r>
            <a:r>
              <a:rPr lang="hu-HU" altLang="hu-HU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5001" name="Szövegdoboz 8">
            <a:extLst>
              <a:ext uri="{FF2B5EF4-FFF2-40B4-BE49-F238E27FC236}">
                <a16:creationId xmlns:a16="http://schemas.microsoft.com/office/drawing/2014/main" id="{CB6DA9BA-669B-4242-B38E-712E1CB23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86537"/>
            <a:ext cx="3529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itchFamily="34" charset="0"/>
              </a:rPr>
              <a:t>kémiai energia „hordozó”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latin typeface="Arial" panose="020B0604020202020204" pitchFamily="34" charset="0"/>
              </a:rPr>
              <a:t>szignál </a:t>
            </a:r>
            <a:r>
              <a:rPr lang="hu-HU" altLang="hu-HU" sz="1400" dirty="0" err="1">
                <a:latin typeface="Arial" pitchFamily="34" charset="0"/>
              </a:rPr>
              <a:t>transzdukció</a:t>
            </a:r>
            <a:r>
              <a:rPr lang="hu-HU" altLang="hu-HU" sz="1200" dirty="0">
                <a:latin typeface="Arial" panose="020B0604020202020204" pitchFamily="34" charset="0"/>
              </a:rPr>
              <a:t> (jelátvitel)→</a:t>
            </a:r>
            <a:r>
              <a:rPr lang="hu-HU" altLang="hu-HU" sz="1200" dirty="0" err="1">
                <a:latin typeface="Arial" panose="020B0604020202020204" pitchFamily="34" charset="0"/>
              </a:rPr>
              <a:t>szubsztrát</a:t>
            </a:r>
            <a:endParaRPr lang="hu-HU" altLang="hu-HU" sz="1200" dirty="0">
              <a:latin typeface="Arial" panose="020B0604020202020204" pitchFamily="34" charset="0"/>
            </a:endParaRPr>
          </a:p>
        </p:txBody>
      </p:sp>
      <p:sp>
        <p:nvSpPr>
          <p:cNvPr id="85002" name="Szövegdoboz 10">
            <a:extLst>
              <a:ext uri="{FF2B5EF4-FFF2-40B4-BE49-F238E27FC236}">
                <a16:creationId xmlns:a16="http://schemas.microsoft.com/office/drawing/2014/main" id="{1AA4D7E1-2678-4438-96F4-31F23A8E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556" y="5946994"/>
            <a:ext cx="25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hu-HU"/>
            </a:defPPr>
            <a:lvl1pPr eaLnBrk="1" hangingPunct="1">
              <a:buFontTx/>
              <a:buNone/>
              <a:defRPr sz="14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hu-HU" altLang="hu-HU" dirty="0"/>
              <a:t>másodlagos </a:t>
            </a:r>
            <a:r>
              <a:rPr lang="hu-HU" altLang="hu-HU" dirty="0" err="1"/>
              <a:t>messenger</a:t>
            </a:r>
            <a:r>
              <a:rPr lang="hu-HU" altLang="hu-HU" dirty="0"/>
              <a:t>  </a:t>
            </a:r>
            <a:r>
              <a:rPr lang="hu-HU" altLang="hu-HU" dirty="0" err="1"/>
              <a:t>intracelluláris</a:t>
            </a:r>
            <a:r>
              <a:rPr lang="hu-HU" altLang="hu-HU" dirty="0"/>
              <a:t> szignál </a:t>
            </a:r>
            <a:r>
              <a:rPr lang="hu-HU" altLang="hu-HU" dirty="0" err="1"/>
              <a:t>transzdukciókban</a:t>
            </a:r>
            <a:endParaRPr lang="hu-HU" altLang="hu-HU" dirty="0"/>
          </a:p>
        </p:txBody>
      </p:sp>
      <p:pic>
        <p:nvPicPr>
          <p:cNvPr id="85003" name="Picture 2">
            <a:extLst>
              <a:ext uri="{FF2B5EF4-FFF2-40B4-BE49-F238E27FC236}">
                <a16:creationId xmlns:a16="http://schemas.microsoft.com/office/drawing/2014/main" id="{8AC9F537-8845-40B1-97B4-610AA2EB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797425"/>
            <a:ext cx="2800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63BA0EBE-264A-409B-8F51-6FC7D7F6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6063"/>
            <a:ext cx="39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5005" name="Szövegdoboz 13">
            <a:extLst>
              <a:ext uri="{FF2B5EF4-FFF2-40B4-BE49-F238E27FC236}">
                <a16:creationId xmlns:a16="http://schemas.microsoft.com/office/drawing/2014/main" id="{CB0B5D89-C165-4154-B344-A9C603D8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49" y="5338763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Funkciók:</a:t>
            </a:r>
          </a:p>
        </p:txBody>
      </p:sp>
      <p:sp>
        <p:nvSpPr>
          <p:cNvPr id="85006" name="Szövegdoboz 14">
            <a:extLst>
              <a:ext uri="{FF2B5EF4-FFF2-40B4-BE49-F238E27FC236}">
                <a16:creationId xmlns:a16="http://schemas.microsoft.com/office/drawing/2014/main" id="{06DEFD59-E6E4-410F-8EFE-927C19B1C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445125"/>
            <a:ext cx="5762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100">
                <a:latin typeface="Arial" panose="020B0604020202020204" pitchFamily="34" charset="0"/>
              </a:rPr>
              <a:t>ox</a:t>
            </a:r>
          </a:p>
        </p:txBody>
      </p:sp>
      <p:sp>
        <p:nvSpPr>
          <p:cNvPr id="85007" name="Szövegdoboz 15">
            <a:extLst>
              <a:ext uri="{FF2B5EF4-FFF2-40B4-BE49-F238E27FC236}">
                <a16:creationId xmlns:a16="http://schemas.microsoft.com/office/drawing/2014/main" id="{4584D30C-8B13-43D2-AD16-3D5F45E6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5445125"/>
            <a:ext cx="5762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100">
                <a:latin typeface="Arial" panose="020B0604020202020204" pitchFamily="34" charset="0"/>
              </a:rPr>
              <a:t>red</a:t>
            </a:r>
          </a:p>
        </p:txBody>
      </p:sp>
      <p:sp>
        <p:nvSpPr>
          <p:cNvPr id="85008" name="Szövegdoboz 16">
            <a:extLst>
              <a:ext uri="{FF2B5EF4-FFF2-40B4-BE49-F238E27FC236}">
                <a16:creationId xmlns:a16="http://schemas.microsoft.com/office/drawing/2014/main" id="{0939712B-B4B6-4E96-B816-AC7366FE8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021388"/>
            <a:ext cx="24114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Mitokondrium, hidrogénszállítás anyagcsere-folyamatokban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2180003D-5F3A-43DB-82DC-26373B04EE1F}"/>
              </a:ext>
            </a:extLst>
          </p:cNvPr>
          <p:cNvSpPr/>
          <p:nvPr/>
        </p:nvSpPr>
        <p:spPr>
          <a:xfrm>
            <a:off x="7956550" y="5732463"/>
            <a:ext cx="360363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Szabad riboszómák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32201" y="1116440"/>
            <a:ext cx="486959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8100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707904" y="764704"/>
            <a:ext cx="4720952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/>
              <a:t>Két alegység: </a:t>
            </a:r>
          </a:p>
          <a:p>
            <a:pPr eaLnBrk="1" hangingPunct="1"/>
            <a:r>
              <a:rPr lang="hu-HU" altLang="hu-HU" dirty="0" err="1"/>
              <a:t>prokarióták</a:t>
            </a:r>
            <a:r>
              <a:rPr lang="hu-HU" altLang="hu-HU" dirty="0"/>
              <a:t>: 30S + 50S = 70S</a:t>
            </a:r>
          </a:p>
          <a:p>
            <a:pPr eaLnBrk="1" hangingPunct="1"/>
            <a:r>
              <a:rPr lang="hu-HU" altLang="hu-HU" dirty="0" err="1"/>
              <a:t>eukarióták</a:t>
            </a:r>
            <a:r>
              <a:rPr lang="hu-HU" altLang="hu-HU" dirty="0"/>
              <a:t>: 40S + 60S =80S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Az </a:t>
            </a:r>
            <a:r>
              <a:rPr lang="hu-HU" altLang="hu-HU" dirty="0" err="1"/>
              <a:t>mRNS</a:t>
            </a:r>
            <a:r>
              <a:rPr lang="hu-HU" altLang="hu-HU" dirty="0"/>
              <a:t> molekulához egyszerre több riboszóma is kapcsolódik (</a:t>
            </a:r>
            <a:r>
              <a:rPr lang="hu-HU" altLang="hu-HU" dirty="0" err="1"/>
              <a:t>poliszóma</a:t>
            </a:r>
            <a:r>
              <a:rPr lang="hu-HU" altLang="hu-HU" dirty="0"/>
              <a:t>, </a:t>
            </a:r>
            <a:r>
              <a:rPr lang="hu-HU" altLang="hu-HU" dirty="0" err="1"/>
              <a:t>poliriboszóma</a:t>
            </a:r>
            <a:r>
              <a:rPr lang="hu-HU" altLang="hu-HU" dirty="0"/>
              <a:t>).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Sejt saját (membránon belüli) fehérjéit szintetizálják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400" dirty="0"/>
          </a:p>
        </p:txBody>
      </p:sp>
    </p:spTree>
    <p:extLst>
      <p:ext uri="{BB962C8B-B14F-4D97-AF65-F5344CB8AC3E}">
        <p14:creationId xmlns:p14="http://schemas.microsoft.com/office/powerpoint/2010/main" val="34858256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Membránhoz kötött riboszómák: Durva felszínű </a:t>
            </a:r>
            <a:r>
              <a:rPr lang="hu-HU" altLang="hu-HU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közvetlen érintkezésben van a sejtmag maghártyájával; a maghártya két membránlemeze közötti tér az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endoplazmatikus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retikulum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üregrendszerében folytatódik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membránjaiban a sejt 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bioszintézisét végző enzimek 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nagy része megtalálható → az ER membránjai a sejt szintetizáló rendszerét adják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az ER membránjaihoz kapcsolódhatnak 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riboszómák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→ a fehérjeszintézis helyei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az ER membránjaihoz a riboszómák speciális helyeken és sajátos mintázatban kapcsolódnak; emiatt az ilyen ER az elektronmikroszkópban szemcsés vagy 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durva felszínűnek 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tűnik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 durva felszínű ER (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dER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, RER) riboszómái szintetizálják azokat a fehérjéket, amelyeket a sejt "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exportra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" termel, vagyis amelyek végül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exocitózissal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ki fognak jutni a sejt külső felszínére vagy el is hagyják a sejtet → ez a sejtalkotó igen nagy mennyiségben található 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szekréciót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végző sejtekben (pl.: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pancreas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). 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 sejt saját használatra szánt fehérjéit a citoplazmában 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szabad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on található 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riboszómák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termelik</a:t>
            </a:r>
          </a:p>
          <a:p>
            <a:pPr eaLnBrk="1" hangingPunct="1">
              <a:lnSpc>
                <a:spcPct val="80000"/>
              </a:lnSpc>
            </a:pPr>
            <a:endParaRPr lang="hu-HU" altLang="hu-HU" sz="17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az ER másik típusának membránján nem találhatók riboszómák, ezért az az elektronmikroszkópban sima felszínűnek tűnik (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sER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) → itt képződnek új </a:t>
            </a:r>
            <a:r>
              <a:rPr lang="hu-HU" altLang="hu-HU" sz="17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lipid</a:t>
            </a:r>
            <a:r>
              <a:rPr lang="hu-HU" altLang="hu-HU" sz="17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molekulák, így a membránok </a:t>
            </a:r>
            <a:r>
              <a:rPr lang="hu-HU" altLang="hu-HU" sz="1700" dirty="0" err="1">
                <a:solidFill>
                  <a:srgbClr val="002060"/>
                </a:solidFill>
                <a:latin typeface="Calibri" panose="020F0502020204030204" pitchFamily="34" charset="0"/>
              </a:rPr>
              <a:t>foszfolipidjei</a:t>
            </a:r>
            <a:r>
              <a:rPr lang="hu-HU" altLang="hu-HU" sz="1700" dirty="0">
                <a:solidFill>
                  <a:srgbClr val="002060"/>
                </a:solidFill>
                <a:latin typeface="Calibri" panose="020F0502020204030204" pitchFamily="34" charset="0"/>
              </a:rPr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3503416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619250" y="333375"/>
            <a:ext cx="626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hu-HU" sz="2000" b="1">
              <a:latin typeface="Comic Sans MS" pitchFamily="66" charset="0"/>
            </a:endParaRP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539750" y="1268413"/>
            <a:ext cx="25923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hu-HU" sz="1200"/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381000" y="805566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Szerkezete: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csőszerű és lapos zsákszerű elemek (</a:t>
            </a:r>
            <a:r>
              <a:rPr lang="hu-HU" alt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tubulusok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ill. </a:t>
            </a:r>
            <a:r>
              <a:rPr lang="hu-HU" alt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cisternák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 egymással összefüggő rendszere a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cytoplasmában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. Az elemek membránból és általa határolt belső térből állnak. 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Elektronmikroszkóp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pal fedezte fel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Porter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és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Palade</a:t>
            </a:r>
            <a:endParaRPr lang="hu-HU" altLang="hu-HU" sz="16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Kétféle változat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hu-HU" altLang="hu-HU" sz="1600" u="sng" dirty="0">
                <a:solidFill>
                  <a:srgbClr val="002060"/>
                </a:solidFill>
                <a:latin typeface="Calibri" panose="020F0502020204030204" pitchFamily="34" charset="0"/>
              </a:rPr>
              <a:t>durva felszínű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ER: (a membránokon </a:t>
            </a:r>
            <a:r>
              <a:rPr lang="hu-HU" altLang="hu-HU" sz="1600" dirty="0" err="1">
                <a:solidFill>
                  <a:srgbClr val="002060"/>
                </a:solidFill>
                <a:latin typeface="Calibri" panose="020F0502020204030204" pitchFamily="34" charset="0"/>
              </a:rPr>
              <a:t>ribosomák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) és </a:t>
            </a:r>
            <a:r>
              <a:rPr lang="hu-HU" altLang="hu-HU" sz="1600" u="sng" dirty="0">
                <a:solidFill>
                  <a:srgbClr val="002060"/>
                </a:solidFill>
                <a:latin typeface="Calibri" panose="020F0502020204030204" pitchFamily="34" charset="0"/>
              </a:rPr>
              <a:t>sima felszínű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ER.</a:t>
            </a:r>
          </a:p>
        </p:txBody>
      </p:sp>
      <p:pic>
        <p:nvPicPr>
          <p:cNvPr id="37893" name="Picture 8" descr="dER_s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6840537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Line 9"/>
          <p:cNvSpPr>
            <a:spLocks noChangeShapeType="1"/>
          </p:cNvSpPr>
          <p:nvPr/>
        </p:nvSpPr>
        <p:spPr bwMode="auto">
          <a:xfrm>
            <a:off x="2700338" y="1989138"/>
            <a:ext cx="287337" cy="16557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895" name="Line 10"/>
          <p:cNvSpPr>
            <a:spLocks noChangeShapeType="1"/>
          </p:cNvSpPr>
          <p:nvPr/>
        </p:nvSpPr>
        <p:spPr bwMode="auto">
          <a:xfrm>
            <a:off x="6588125" y="1989138"/>
            <a:ext cx="0" cy="12239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1736725" y="0"/>
            <a:ext cx="557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reticulum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(ER)</a:t>
            </a:r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364163" y="616585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/>
              <a:t>EM kép</a:t>
            </a:r>
          </a:p>
        </p:txBody>
      </p:sp>
      <p:sp>
        <p:nvSpPr>
          <p:cNvPr id="37898" name="Text Box 13"/>
          <p:cNvSpPr txBox="1">
            <a:spLocks noChangeArrowheads="1"/>
          </p:cNvSpPr>
          <p:nvPr/>
        </p:nvSpPr>
        <p:spPr bwMode="auto">
          <a:xfrm>
            <a:off x="684213" y="6308725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24212721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5292725" y="908050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219200" y="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/>
              <a:t>A durva felszínű </a:t>
            </a:r>
            <a:r>
              <a:rPr lang="hu-HU" altLang="hu-HU" sz="2400" dirty="0" err="1"/>
              <a:t>endoplazmás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reticulum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dER</a:t>
            </a:r>
            <a:r>
              <a:rPr lang="hu-HU" altLang="hu-HU" sz="2400" dirty="0"/>
              <a:t>)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755650" y="836613"/>
            <a:ext cx="784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hu-HU" sz="1600" u="sng"/>
          </a:p>
        </p:txBody>
      </p:sp>
      <p:pic>
        <p:nvPicPr>
          <p:cNvPr id="38917" name="Picture 7" descr="d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630064"/>
            <a:ext cx="4246562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4572000" y="6237288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EM kép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5030788" y="990600"/>
            <a:ext cx="39608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/>
              <a:t>Erősen fejlett forma: sok párhuzamos cisterna: ergastoplasma (hasnyálmirigysejt részlete)</a:t>
            </a: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304800" y="1066800"/>
            <a:ext cx="37449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/>
              <a:t>Kevésbé fejlett forma: néhány cisterna és tubulus hálózata (lutein sejt részlete)</a:t>
            </a:r>
          </a:p>
        </p:txBody>
      </p:sp>
      <p:pic>
        <p:nvPicPr>
          <p:cNvPr id="38921" name="Picture 13" descr="rER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42799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 Box 14"/>
          <p:cNvSpPr txBox="1">
            <a:spLocks noChangeArrowheads="1"/>
          </p:cNvSpPr>
          <p:nvPr/>
        </p:nvSpPr>
        <p:spPr bwMode="auto">
          <a:xfrm>
            <a:off x="3276600" y="62372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EM kép</a:t>
            </a:r>
          </a:p>
        </p:txBody>
      </p:sp>
      <p:sp>
        <p:nvSpPr>
          <p:cNvPr id="38923" name="Text Box 15"/>
          <p:cNvSpPr txBox="1">
            <a:spLocks noChangeArrowheads="1"/>
          </p:cNvSpPr>
          <p:nvPr/>
        </p:nvSpPr>
        <p:spPr bwMode="auto">
          <a:xfrm>
            <a:off x="179388" y="62372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38924" name="Text Box 16"/>
          <p:cNvSpPr txBox="1">
            <a:spLocks noChangeArrowheads="1"/>
          </p:cNvSpPr>
          <p:nvPr/>
        </p:nvSpPr>
        <p:spPr bwMode="auto">
          <a:xfrm>
            <a:off x="8532813" y="6237288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37228073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vekt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167" y="4365105"/>
            <a:ext cx="6360033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/>
              <a:t>A </a:t>
            </a:r>
            <a:r>
              <a:rPr lang="hu-HU" altLang="hu-HU" sz="3200" dirty="0" err="1"/>
              <a:t>dER</a:t>
            </a:r>
            <a:r>
              <a:rPr lang="hu-HU" altLang="hu-HU" sz="3200" dirty="0"/>
              <a:t> szerepe</a:t>
            </a:r>
          </a:p>
        </p:txBody>
      </p:sp>
      <p:sp>
        <p:nvSpPr>
          <p:cNvPr id="39940" name="Text Box 8"/>
          <p:cNvSpPr>
            <a:spLocks noGrp="1" noChangeArrowheads="1"/>
          </p:cNvSpPr>
          <p:nvPr>
            <p:ph type="body" idx="1"/>
          </p:nvPr>
        </p:nvSpPr>
        <p:spPr>
          <a:xfrm>
            <a:off x="0" y="442337"/>
            <a:ext cx="9144000" cy="45259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u-HU" altLang="hu-HU" sz="1800" b="1" dirty="0" err="1">
                <a:solidFill>
                  <a:srgbClr val="FF0066"/>
                </a:solidFill>
              </a:rPr>
              <a:t>Kotranszlációs</a:t>
            </a:r>
            <a:r>
              <a:rPr lang="hu-HU" altLang="hu-HU" sz="1800" b="1" dirty="0">
                <a:solidFill>
                  <a:srgbClr val="FF0066"/>
                </a:solidFill>
              </a:rPr>
              <a:t> transzport (vektoriális transzláció)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u-HU" altLang="hu-HU" sz="1800" b="1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a szabad </a:t>
            </a:r>
            <a:r>
              <a:rPr lang="hu-HU" altLang="hu-HU" sz="1800" dirty="0" err="1"/>
              <a:t>ribosomán</a:t>
            </a:r>
            <a:r>
              <a:rPr lang="hu-HU" altLang="hu-HU" sz="1800" dirty="0"/>
              <a:t> megindul a fehérjeszintézis, első 15-35 aminosavnyi szakasz: </a:t>
            </a:r>
            <a:r>
              <a:rPr lang="hu-HU" altLang="hu-HU" sz="1800" dirty="0" err="1"/>
              <a:t>ER-lokalizációs</a:t>
            </a:r>
            <a:r>
              <a:rPr lang="hu-HU" altLang="hu-HU" sz="1800" dirty="0"/>
              <a:t> jel (</a:t>
            </a:r>
            <a:r>
              <a:rPr lang="hu-HU" altLang="hu-HU" sz="1800" b="1" dirty="0" err="1"/>
              <a:t>szignálszekvencia</a:t>
            </a:r>
            <a:r>
              <a:rPr lang="hu-HU" altLang="hu-HU" sz="18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a jelet egy </a:t>
            </a:r>
            <a:r>
              <a:rPr lang="hu-HU" altLang="hu-HU" sz="1800" dirty="0" err="1"/>
              <a:t>ribonukleoprotein</a:t>
            </a:r>
            <a:r>
              <a:rPr lang="hu-HU" altLang="hu-HU" sz="1800" dirty="0"/>
              <a:t> komplex (</a:t>
            </a:r>
            <a:r>
              <a:rPr lang="hu-HU" altLang="hu-HU" sz="1800" dirty="0" err="1"/>
              <a:t>signal</a:t>
            </a:r>
            <a:r>
              <a:rPr lang="hu-HU" altLang="hu-HU" sz="1800" dirty="0"/>
              <a:t> </a:t>
            </a:r>
            <a:r>
              <a:rPr lang="hu-HU" altLang="hu-HU" sz="1800" dirty="0" err="1"/>
              <a:t>recognition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particle</a:t>
            </a:r>
            <a:r>
              <a:rPr lang="hu-HU" altLang="hu-HU" sz="1800" dirty="0"/>
              <a:t>: </a:t>
            </a:r>
            <a:r>
              <a:rPr lang="hu-HU" altLang="hu-HU" sz="1800" b="1" dirty="0"/>
              <a:t>SRP</a:t>
            </a:r>
            <a:r>
              <a:rPr lang="hu-HU" altLang="hu-HU" sz="1800" dirty="0"/>
              <a:t>) ismeri fel, hozzákötődik, leállítja a transzlációt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SRP maga is jelként szerepel, az azt felismerő receptor a </a:t>
            </a:r>
            <a:r>
              <a:rPr lang="hu-HU" altLang="hu-HU" sz="1800" dirty="0" err="1"/>
              <a:t>dER</a:t>
            </a:r>
            <a:r>
              <a:rPr lang="hu-HU" altLang="hu-HU" sz="1800" dirty="0"/>
              <a:t> integráns membránfehérjéje (</a:t>
            </a:r>
            <a:r>
              <a:rPr lang="hu-HU" altLang="hu-HU" sz="1800" b="1" dirty="0" err="1"/>
              <a:t>SRP-receptor</a:t>
            </a:r>
            <a:r>
              <a:rPr lang="hu-HU" altLang="hu-HU" sz="1800" dirty="0"/>
              <a:t>). A </a:t>
            </a:r>
            <a:r>
              <a:rPr lang="hu-HU" altLang="hu-HU" sz="1800" dirty="0" err="1"/>
              <a:t>ribosoma-SRP</a:t>
            </a:r>
            <a:r>
              <a:rPr lang="hu-HU" altLang="hu-HU" sz="1800" dirty="0"/>
              <a:t> komplex ezzel a </a:t>
            </a:r>
            <a:r>
              <a:rPr lang="hu-HU" altLang="hu-HU" sz="1800" dirty="0" err="1"/>
              <a:t>dER</a:t>
            </a:r>
            <a:r>
              <a:rPr lang="hu-HU" altLang="hu-HU" sz="1800" dirty="0"/>
              <a:t> membránjához kötődik.</a:t>
            </a:r>
          </a:p>
          <a:p>
            <a:pPr eaLnBrk="1" hangingPunct="1">
              <a:lnSpc>
                <a:spcPct val="80000"/>
              </a:lnSpc>
            </a:pPr>
            <a:endParaRPr lang="hu-HU" altLang="hu-HU" sz="1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Az SRP leválik, folytatódik a transzláció, a </a:t>
            </a:r>
            <a:r>
              <a:rPr lang="hu-HU" altLang="hu-HU" sz="1800" b="1" dirty="0" err="1"/>
              <a:t>peptidlánc</a:t>
            </a:r>
            <a:r>
              <a:rPr lang="hu-HU" altLang="hu-HU" sz="1800" b="1" dirty="0"/>
              <a:t> az ER membrán csatornáján csúszik át</a:t>
            </a:r>
            <a:r>
              <a:rPr lang="hu-HU" altLang="hu-HU" sz="1800" dirty="0"/>
              <a:t>. A </a:t>
            </a:r>
            <a:r>
              <a:rPr lang="hu-HU" altLang="hu-HU" sz="1800" dirty="0" err="1"/>
              <a:t>ribosomát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</a:t>
            </a:r>
            <a:r>
              <a:rPr lang="hu-HU" altLang="hu-HU" sz="1800" dirty="0"/>
              <a:t> csatorna köti a membránhoz.</a:t>
            </a:r>
          </a:p>
          <a:p>
            <a:pPr eaLnBrk="1" hangingPunct="1">
              <a:lnSpc>
                <a:spcPct val="80000"/>
              </a:lnSpc>
            </a:pPr>
            <a:r>
              <a:rPr lang="hu-HU" altLang="hu-HU" sz="1800" dirty="0"/>
              <a:t>A transzláció végén:a </a:t>
            </a:r>
            <a:r>
              <a:rPr lang="hu-HU" altLang="hu-HU" sz="1800" dirty="0" err="1"/>
              <a:t>szignálpeptidet</a:t>
            </a:r>
            <a:r>
              <a:rPr lang="hu-HU" altLang="hu-HU" sz="1800" dirty="0"/>
              <a:t> egy enzim levágja, a csatorna szétesik. </a:t>
            </a:r>
          </a:p>
        </p:txBody>
      </p:sp>
    </p:spTree>
    <p:extLst>
      <p:ext uri="{BB962C8B-B14F-4D97-AF65-F5344CB8AC3E}">
        <p14:creationId xmlns:p14="http://schemas.microsoft.com/office/powerpoint/2010/main" val="25268382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400"/>
              <a:t>A kotranszlációs transzport eredménye</a:t>
            </a:r>
          </a:p>
        </p:txBody>
      </p:sp>
      <p:pic>
        <p:nvPicPr>
          <p:cNvPr id="40963" name="Picture 4" descr="solubpro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304800" y="1905000"/>
            <a:ext cx="4267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66"/>
                </a:solidFill>
              </a:rPr>
              <a:t>Export és lizoszomális fehérjék</a:t>
            </a:r>
            <a:r>
              <a:rPr lang="hu-HU" altLang="hu-HU">
                <a:solidFill>
                  <a:srgbClr val="000000"/>
                </a:solidFill>
              </a:rPr>
              <a:t> estén a peptidlánc teljesen bekerül az ER lumenébe</a:t>
            </a:r>
          </a:p>
        </p:txBody>
      </p:sp>
      <p:pic>
        <p:nvPicPr>
          <p:cNvPr id="40965" name="Picture 5" descr="integ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4572000" y="1905000"/>
            <a:ext cx="4572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66"/>
                </a:solidFill>
              </a:rPr>
              <a:t>integráns</a:t>
            </a:r>
            <a:r>
              <a:rPr lang="hu-HU" altLang="hu-HU" b="1">
                <a:solidFill>
                  <a:srgbClr val="D60093"/>
                </a:solidFill>
              </a:rPr>
              <a:t> </a:t>
            </a:r>
            <a:r>
              <a:rPr lang="hu-HU" altLang="hu-HU">
                <a:solidFill>
                  <a:srgbClr val="FF0066"/>
                </a:solidFill>
              </a:rPr>
              <a:t>membránfehérjék</a:t>
            </a:r>
            <a:r>
              <a:rPr lang="hu-HU" altLang="hu-HU">
                <a:solidFill>
                  <a:srgbClr val="000000"/>
                </a:solidFill>
              </a:rPr>
              <a:t> esetén a lánc áthaladását a lánc egy hidrofób szakasza, a stop-transzfer szakasz akasztja meg. Ezzel a fehérje a membránban marad.</a:t>
            </a:r>
          </a:p>
          <a:p>
            <a:pPr eaLnBrk="1" hangingPunct="1">
              <a:spcBef>
                <a:spcPct val="50000"/>
              </a:spcBef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76200" y="5276850"/>
            <a:ext cx="81470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rgbClr val="FF0066"/>
                </a:solidFill>
              </a:rPr>
              <a:t>Módosulások a dER-ben</a:t>
            </a:r>
            <a:r>
              <a:rPr lang="hu-HU" altLang="hu-HU" sz="1400">
                <a:solidFill>
                  <a:srgbClr val="FF0066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N-glikozilálás kezdete (mannózban gazdag cukorlánc rákapcsolása)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OH-csoportok felvitele (egyes fehérjéknél)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Diszulfidhidak (S-S) kialakítása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400">
                <a:solidFill>
                  <a:srgbClr val="000000"/>
                </a:solidFill>
              </a:rPr>
              <a:t> Tekeredés, ellenőrzés, korrigálás chaperonokkal</a:t>
            </a:r>
          </a:p>
        </p:txBody>
      </p:sp>
      <p:sp>
        <p:nvSpPr>
          <p:cNvPr id="40968" name="Line 10"/>
          <p:cNvSpPr>
            <a:spLocks noChangeShapeType="1"/>
          </p:cNvSpPr>
          <p:nvPr/>
        </p:nvSpPr>
        <p:spPr bwMode="auto">
          <a:xfrm flipH="1">
            <a:off x="1752600" y="9906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solidFill>
                <a:srgbClr val="000000"/>
              </a:solidFill>
            </a:endParaRPr>
          </a:p>
        </p:txBody>
      </p:sp>
      <p:sp>
        <p:nvSpPr>
          <p:cNvPr id="40969" name="Line 11"/>
          <p:cNvSpPr>
            <a:spLocks noChangeShapeType="1"/>
          </p:cNvSpPr>
          <p:nvPr/>
        </p:nvSpPr>
        <p:spPr bwMode="auto">
          <a:xfrm>
            <a:off x="6019800" y="1066800"/>
            <a:ext cx="1524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422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958" y="23346"/>
            <a:ext cx="7948042" cy="683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-684584" y="4797152"/>
            <a:ext cx="61198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eukarióta</a:t>
            </a: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gének szerkezete </a:t>
            </a:r>
          </a:p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és a </a:t>
            </a:r>
          </a:p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primer </a:t>
            </a:r>
            <a:r>
              <a:rPr 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transzkriptum</a:t>
            </a:r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átalakulása</a:t>
            </a:r>
          </a:p>
        </p:txBody>
      </p:sp>
    </p:spTree>
    <p:extLst>
      <p:ext uri="{BB962C8B-B14F-4D97-AF65-F5344CB8AC3E}">
        <p14:creationId xmlns:p14="http://schemas.microsoft.com/office/powerpoint/2010/main" val="16017775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A </a:t>
            </a:r>
            <a:r>
              <a:rPr lang="hu-HU" altLang="hu-HU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peptidlánc</a:t>
            </a:r>
            <a:r>
              <a:rPr lang="hu-HU" altLang="hu-HU" sz="3200" dirty="0">
                <a:solidFill>
                  <a:srgbClr val="002060"/>
                </a:solidFill>
                <a:latin typeface="Calibri" panose="020F0502020204030204" pitchFamily="34" charset="0"/>
              </a:rPr>
              <a:t> sorsa → protein </a:t>
            </a:r>
            <a:r>
              <a:rPr lang="hu-HU" altLang="hu-HU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sorting</a:t>
            </a:r>
            <a:endParaRPr lang="hu-HU" altLang="hu-HU" sz="3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747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 végső térbeli szerkezet felvétele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(feltekeredés) </a:t>
            </a:r>
          </a:p>
          <a:p>
            <a:pPr lvl="1" eaLnBrk="1" hangingPunct="1">
              <a:lnSpc>
                <a:spcPct val="80000"/>
              </a:lnSpc>
            </a:pPr>
            <a:r>
              <a:rPr lang="hu-HU" altLang="hu-HU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spontán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: az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aminosavsorrend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meghatározza a végső, harmadlagos szerkezetet!)</a:t>
            </a:r>
            <a:endParaRPr lang="hu-HU" altLang="hu-HU" sz="2000" u="sng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hu-HU" altLang="hu-HU" sz="2000" u="sng" dirty="0">
                <a:solidFill>
                  <a:srgbClr val="002060"/>
                </a:solidFill>
                <a:latin typeface="Calibri" panose="020F0502020204030204" pitchFamily="34" charset="0"/>
              </a:rPr>
              <a:t>segítséggel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chaperonok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: belső üreggel rendelkező nagy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fehérjekomplexek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, belső terük segíti a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peptidlánc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helyes végső szerkezetének kialakulását</a:t>
            </a:r>
          </a:p>
          <a:p>
            <a:pPr lvl="1" eaLnBrk="1" hangingPunct="1">
              <a:lnSpc>
                <a:spcPct val="80000"/>
              </a:lnSpc>
            </a:pPr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Hibás szerkezetű fehérjék lebontása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felismerő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fehérjekomplexek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megjelölik a hibás fehérjéket egy kisméretű fehérjével (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ubiquitinnel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 → lebontásra ítéli a fehérjebontó komplexben, a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proteasomában</a:t>
            </a:r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Kémiai módosítások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poszttranszlációs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módosítások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). Pl. reaktív csoportok (pl. OH) felvitele, célzott fehérjehasítás, szénhidrátláncok rákapcsolása, …</a:t>
            </a:r>
          </a:p>
          <a:p>
            <a:pPr eaLnBrk="1" hangingPunct="1">
              <a:lnSpc>
                <a:spcPct val="80000"/>
              </a:lnSpc>
            </a:pPr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Fehérjék </a:t>
            </a:r>
            <a:r>
              <a:rPr lang="hu-HU" altLang="hu-H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célbajuttatása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(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sorting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targeting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 lokalizációs jelek (egy vagy több, néhány aminosavból álló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peptidszakaszok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peptidláncra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kerülésével a megfelelő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sejtorganellumba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kerülhet a fehérje, a jelet a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célorganellumokban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receptorfehérjék</a:t>
            </a:r>
            <a:r>
              <a:rPr lang="hu-HU" altLang="hu-HU" sz="2000" dirty="0">
                <a:solidFill>
                  <a:srgbClr val="002060"/>
                </a:solidFill>
                <a:latin typeface="Calibri" panose="020F0502020204030204" pitchFamily="34" charset="0"/>
              </a:rPr>
              <a:t> ismerik fel, transzportmechanizmusban játszanak szerepet</a:t>
            </a:r>
          </a:p>
          <a:p>
            <a:pPr eaLnBrk="1" hangingPunct="1">
              <a:lnSpc>
                <a:spcPct val="80000"/>
              </a:lnSpc>
            </a:pPr>
            <a:endParaRPr lang="hu-HU" altLang="hu-H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77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exocytú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29272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395288" y="2997200"/>
            <a:ext cx="28797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b="1" dirty="0">
                <a:solidFill>
                  <a:srgbClr val="002060"/>
                </a:solidFill>
                <a:latin typeface="Calibri" panose="020F0502020204030204" pitchFamily="34" charset="0"/>
              </a:rPr>
              <a:t>Résztvevő fehérjék: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export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(szekréciós) fehérjék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 err="1">
                <a:solidFill>
                  <a:srgbClr val="002060"/>
                </a:solidFill>
                <a:latin typeface="Calibri" panose="020F0502020204030204" pitchFamily="34" charset="0"/>
              </a:rPr>
              <a:t>lysosomális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fehérjék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integráns</a:t>
            </a:r>
            <a:r>
              <a:rPr lang="hu-HU" altLang="hu-HU" sz="1600" u="sng" dirty="0">
                <a:solidFill>
                  <a:srgbClr val="002060"/>
                </a:solidFill>
                <a:latin typeface="Calibri" panose="020F0502020204030204" pitchFamily="34" charset="0"/>
              </a:rPr>
              <a:t> membránfehérjék</a:t>
            </a:r>
          </a:p>
          <a:p>
            <a:pPr eaLnBrk="1" hangingPunct="1">
              <a:buFontTx/>
              <a:buChar char="•"/>
            </a:pP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ER-Golgi</a:t>
            </a:r>
            <a:r>
              <a:rPr lang="hu-HU" alt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1600" b="1" u="sng" dirty="0">
                <a:solidFill>
                  <a:srgbClr val="002060"/>
                </a:solidFill>
                <a:latin typeface="Calibri" panose="020F0502020204030204" pitchFamily="34" charset="0"/>
              </a:rPr>
              <a:t>rezidens</a:t>
            </a:r>
            <a:r>
              <a:rPr lang="hu-HU" altLang="hu-HU" sz="1600" dirty="0">
                <a:solidFill>
                  <a:srgbClr val="002060"/>
                </a:solidFill>
                <a:latin typeface="Calibri" panose="020F0502020204030204" pitchFamily="34" charset="0"/>
              </a:rPr>
              <a:t> fehérjék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0" y="76200"/>
            <a:ext cx="906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Az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endoplazmás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reticulum</a:t>
            </a:r>
            <a:r>
              <a:rPr lang="hu-HU" altLang="hu-HU" sz="2800" dirty="0">
                <a:solidFill>
                  <a:srgbClr val="002060"/>
                </a:solidFill>
                <a:latin typeface="Calibri" panose="020F0502020204030204" pitchFamily="34" charset="0"/>
              </a:rPr>
              <a:t> → Golgi-apparátus útvonal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7524750" y="5229225"/>
            <a:ext cx="503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376243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hu-HU" altLang="hu-HU" sz="3200"/>
              <a:t>Golgi-apparátus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38862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hu-HU" altLang="hu-HU" sz="1400" b="1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hu-HU" altLang="hu-HU" sz="1400" b="1" dirty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u-HU" altLang="hu-HU" sz="1400" b="1" dirty="0"/>
              <a:t>Felfedezője: </a:t>
            </a:r>
            <a:r>
              <a:rPr lang="hu-HU" altLang="hu-HU" sz="1400" b="1" dirty="0">
                <a:solidFill>
                  <a:srgbClr val="D60093"/>
                </a:solidFill>
              </a:rPr>
              <a:t>Camillo Golgi</a:t>
            </a:r>
            <a:r>
              <a:rPr lang="hu-HU" altLang="hu-HU" sz="1400" dirty="0"/>
              <a:t> (1843-1926), 1898-ban ezüstözési technikával idegsejtekben hálózatot mutatott ki („</a:t>
            </a:r>
            <a:r>
              <a:rPr lang="hu-HU" altLang="hu-HU" sz="1400" dirty="0" err="1"/>
              <a:t>apparato</a:t>
            </a:r>
            <a:r>
              <a:rPr lang="hu-HU" altLang="hu-HU" sz="1400" dirty="0"/>
              <a:t> </a:t>
            </a:r>
            <a:r>
              <a:rPr lang="hu-HU" altLang="hu-HU" sz="1400" dirty="0" err="1"/>
              <a:t>reticolare</a:t>
            </a:r>
            <a:r>
              <a:rPr lang="hu-HU" altLang="hu-HU" sz="1400" dirty="0"/>
              <a:t> </a:t>
            </a:r>
            <a:r>
              <a:rPr lang="hu-HU" altLang="hu-HU" sz="1400" dirty="0" err="1"/>
              <a:t>interno</a:t>
            </a:r>
            <a:r>
              <a:rPr lang="hu-HU" altLang="hu-HU" sz="1400" dirty="0"/>
              <a:t>”). Nobel-díj 1906.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hu-HU" altLang="hu-HU" sz="1400" dirty="0"/>
          </a:p>
        </p:txBody>
      </p:sp>
      <p:pic>
        <p:nvPicPr>
          <p:cNvPr id="41988" name="Picture 9" descr="GolgiF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013" y="4038600"/>
            <a:ext cx="38877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11"/>
          <p:cNvSpPr>
            <a:spLocks noChangeShapeType="1"/>
          </p:cNvSpPr>
          <p:nvPr/>
        </p:nvSpPr>
        <p:spPr bwMode="auto">
          <a:xfrm flipV="1">
            <a:off x="7129463" y="5575300"/>
            <a:ext cx="0" cy="10080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0" name="Line 12"/>
          <p:cNvSpPr>
            <a:spLocks noChangeShapeType="1"/>
          </p:cNvSpPr>
          <p:nvPr/>
        </p:nvSpPr>
        <p:spPr bwMode="auto">
          <a:xfrm flipV="1">
            <a:off x="4321175" y="5432425"/>
            <a:ext cx="0" cy="11525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3962400" y="6583363"/>
            <a:ext cx="719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hálózat</a:t>
            </a:r>
          </a:p>
        </p:txBody>
      </p:sp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6553200" y="6583363"/>
            <a:ext cx="1152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dictyosoma</a:t>
            </a:r>
          </a:p>
        </p:txBody>
      </p:sp>
      <p:sp>
        <p:nvSpPr>
          <p:cNvPr id="41993" name="Text Box 23"/>
          <p:cNvSpPr txBox="1">
            <a:spLocks noChangeArrowheads="1"/>
          </p:cNvSpPr>
          <p:nvPr/>
        </p:nvSpPr>
        <p:spPr bwMode="auto">
          <a:xfrm>
            <a:off x="3673475" y="6151563"/>
            <a:ext cx="360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pic>
        <p:nvPicPr>
          <p:cNvPr id="41994" name="Picture 6" descr="Camillo_Golgi_%28Nobel_1906%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1371600"/>
            <a:ext cx="1400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20" descr="GolgiI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9591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6096000" y="2743200"/>
            <a:ext cx="2895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/>
              <a:t>Golgi-apparátus immuncitokémiai kimutatása tenyésztett kötőszöveti sejtben, Golgi-rezidens fehérje elleni ellenanyaggal</a:t>
            </a:r>
          </a:p>
        </p:txBody>
      </p:sp>
      <p:sp>
        <p:nvSpPr>
          <p:cNvPr id="41997" name="Text Box 10"/>
          <p:cNvSpPr txBox="1">
            <a:spLocks noChangeArrowheads="1"/>
          </p:cNvSpPr>
          <p:nvPr/>
        </p:nvSpPr>
        <p:spPr bwMode="auto">
          <a:xfrm>
            <a:off x="382588" y="4179888"/>
            <a:ext cx="350361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Fénymikroszkópban a Golgi-apparátus ezüstözéssel, ozmium-kezeléssel feltüntethető hálózat a sejtmag környezetében. Egyedi elemei a dictyosomák.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/>
              <a:t>Két idegsejt spinális ganglionból, Aoyama ezüstimpregnáció.</a:t>
            </a:r>
          </a:p>
        </p:txBody>
      </p:sp>
      <p:sp>
        <p:nvSpPr>
          <p:cNvPr id="41998" name="Rectangle 16"/>
          <p:cNvSpPr>
            <a:spLocks noChangeArrowheads="1"/>
          </p:cNvSpPr>
          <p:nvPr/>
        </p:nvSpPr>
        <p:spPr bwMode="auto">
          <a:xfrm>
            <a:off x="76200" y="1066800"/>
            <a:ext cx="5257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5676900" y="25400"/>
            <a:ext cx="34290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42000" name="Rectangle 18"/>
          <p:cNvSpPr>
            <a:spLocks noChangeArrowheads="1"/>
          </p:cNvSpPr>
          <p:nvPr/>
        </p:nvSpPr>
        <p:spPr bwMode="auto">
          <a:xfrm>
            <a:off x="152400" y="3708400"/>
            <a:ext cx="8001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274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3D24A823-5283-4B1D-8192-58EDFE9E3CA8}"/>
              </a:ext>
            </a:extLst>
          </p:cNvPr>
          <p:cNvSpPr txBox="1"/>
          <p:nvPr/>
        </p:nvSpPr>
        <p:spPr>
          <a:xfrm>
            <a:off x="468313" y="333375"/>
            <a:ext cx="489585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b="1" dirty="0">
                <a:latin typeface="+mj-lt"/>
              </a:rPr>
              <a:t>Polimer szerkezetek:</a:t>
            </a:r>
            <a:endParaRPr lang="hu-HU" b="1" dirty="0">
              <a:latin typeface="+mj-lt"/>
            </a:endParaRPr>
          </a:p>
          <a:p>
            <a:pPr eaLnBrk="1" hangingPunct="1">
              <a:defRPr/>
            </a:pPr>
            <a:r>
              <a:rPr lang="hu-HU" b="1" dirty="0" err="1">
                <a:latin typeface="+mj-lt"/>
              </a:rPr>
              <a:t>Nukleotidokból</a:t>
            </a:r>
            <a:r>
              <a:rPr lang="hu-HU" b="1" dirty="0">
                <a:latin typeface="+mj-lt"/>
              </a:rPr>
              <a:t> felépülő</a:t>
            </a:r>
            <a:br>
              <a:rPr lang="hu-HU" b="1" dirty="0">
                <a:latin typeface="+mj-lt"/>
              </a:rPr>
            </a:br>
            <a:r>
              <a:rPr lang="hu-HU" b="1" dirty="0">
                <a:latin typeface="+mj-lt"/>
              </a:rPr>
              <a:t>makromolekulák</a:t>
            </a:r>
          </a:p>
        </p:txBody>
      </p:sp>
      <p:pic>
        <p:nvPicPr>
          <p:cNvPr id="80899" name="Picture 4" descr="24">
            <a:extLst>
              <a:ext uri="{FF2B5EF4-FFF2-40B4-BE49-F238E27FC236}">
                <a16:creationId xmlns:a16="http://schemas.microsoft.com/office/drawing/2014/main" id="{66E0B6CF-7A9F-42BB-89C9-7CF0F6E58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150" y="-26988"/>
            <a:ext cx="46418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Szövegdoboz 8">
            <a:extLst>
              <a:ext uri="{FF2B5EF4-FFF2-40B4-BE49-F238E27FC236}">
                <a16:creationId xmlns:a16="http://schemas.microsoft.com/office/drawing/2014/main" id="{9B521C05-7AD7-489A-9388-F570CF75C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7" y="1397545"/>
            <a:ext cx="417671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Elsődleges szerkezet: bázissorrend határozza meg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     </a:t>
            </a:r>
            <a:r>
              <a:rPr lang="hu-HU" altLang="hu-HU" sz="1800" dirty="0" err="1">
                <a:latin typeface="Arial" panose="020B0604020202020204" pitchFamily="34" charset="0"/>
              </a:rPr>
              <a:t>Foszfodiészter</a:t>
            </a:r>
            <a:r>
              <a:rPr lang="hu-HU" altLang="hu-HU" sz="1800" dirty="0">
                <a:latin typeface="Arial" panose="020B0604020202020204" pitchFamily="34" charset="0"/>
              </a:rPr>
              <a:t> kötés (5’-3’)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     Polimer polaritás: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(5’ végen szabad foszfát csoport;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3’ végen szabad </a:t>
            </a:r>
            <a:r>
              <a:rPr lang="hu-HU" altLang="hu-HU" sz="1400" dirty="0" err="1">
                <a:latin typeface="Arial" panose="020B0604020202020204" pitchFamily="34" charset="0"/>
              </a:rPr>
              <a:t>hidroxil</a:t>
            </a:r>
            <a:r>
              <a:rPr lang="hu-HU" altLang="hu-HU" sz="1400" dirty="0">
                <a:latin typeface="Arial" panose="020B0604020202020204" pitchFamily="34" charset="0"/>
              </a:rPr>
              <a:t> csoport)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Arial" panose="020B0604020202020204" pitchFamily="34" charset="0"/>
            </a:endParaRPr>
          </a:p>
        </p:txBody>
      </p:sp>
      <p:sp>
        <p:nvSpPr>
          <p:cNvPr id="80901" name="Szövegdoboz 9">
            <a:extLst>
              <a:ext uri="{FF2B5EF4-FFF2-40B4-BE49-F238E27FC236}">
                <a16:creationId xmlns:a16="http://schemas.microsoft.com/office/drawing/2014/main" id="{7BA62BEB-A95D-4833-9B5B-45CDF40D3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57" y="3394869"/>
            <a:ext cx="3600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Polimer fajták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   DNS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Arial" panose="020B0604020202020204" pitchFamily="34" charset="0"/>
              </a:rPr>
              <a:t>   RNS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5C75F1C-D19D-4CCD-8172-820B7C48A8E6}"/>
              </a:ext>
            </a:extLst>
          </p:cNvPr>
          <p:cNvSpPr txBox="1"/>
          <p:nvPr/>
        </p:nvSpPr>
        <p:spPr>
          <a:xfrm>
            <a:off x="4572000" y="0"/>
            <a:ext cx="1800225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dirty="0">
                <a:latin typeface="+mj-lt"/>
              </a:rPr>
              <a:t>Cukor-foszfát váz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CD8FE4D-6A8E-42B6-8515-50629C24DF4F}"/>
              </a:ext>
            </a:extLst>
          </p:cNvPr>
          <p:cNvSpPr txBox="1"/>
          <p:nvPr/>
        </p:nvSpPr>
        <p:spPr>
          <a:xfrm>
            <a:off x="6732588" y="0"/>
            <a:ext cx="1008062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dirty="0">
                <a:latin typeface="+mj-lt"/>
              </a:rPr>
              <a:t>bázisok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4E3C9D9-0D75-4E88-881C-5A9D36871A40}"/>
              </a:ext>
            </a:extLst>
          </p:cNvPr>
          <p:cNvSpPr txBox="1"/>
          <p:nvPr/>
        </p:nvSpPr>
        <p:spPr>
          <a:xfrm>
            <a:off x="8101013" y="5805488"/>
            <a:ext cx="1008062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1600" dirty="0" err="1">
                <a:latin typeface="+mj-lt"/>
              </a:rPr>
              <a:t>nukleotid</a:t>
            </a:r>
            <a:endParaRPr lang="hu-HU" sz="1600" dirty="0">
              <a:latin typeface="+mj-lt"/>
            </a:endParaRPr>
          </a:p>
        </p:txBody>
      </p:sp>
      <p:sp>
        <p:nvSpPr>
          <p:cNvPr id="80905" name="Szövegdoboz 14">
            <a:extLst>
              <a:ext uri="{FF2B5EF4-FFF2-40B4-BE49-F238E27FC236}">
                <a16:creationId xmlns:a16="http://schemas.microsoft.com/office/drawing/2014/main" id="{1EB05DDF-6CA5-4E36-9758-09A8FDE66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333375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5’ vég</a:t>
            </a:r>
          </a:p>
        </p:txBody>
      </p:sp>
      <p:sp>
        <p:nvSpPr>
          <p:cNvPr id="80906" name="Szövegdoboz 15">
            <a:extLst>
              <a:ext uri="{FF2B5EF4-FFF2-40B4-BE49-F238E27FC236}">
                <a16:creationId xmlns:a16="http://schemas.microsoft.com/office/drawing/2014/main" id="{549C2C4C-7CBB-41DA-96F8-8B112727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237288"/>
            <a:ext cx="935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Arial" panose="020B0604020202020204" pitchFamily="34" charset="0"/>
              </a:rPr>
              <a:t>3’ vég</a:t>
            </a: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5633F837-E3CA-46C6-9B50-ED1F1B2B6ACE}"/>
              </a:ext>
            </a:extLst>
          </p:cNvPr>
          <p:cNvCxnSpPr/>
          <p:nvPr/>
        </p:nvCxnSpPr>
        <p:spPr>
          <a:xfrm rot="5400000">
            <a:off x="5651501" y="620712"/>
            <a:ext cx="144462" cy="144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A7084EB3-92F2-4C39-A53C-3BBAB2391870}"/>
              </a:ext>
            </a:extLst>
          </p:cNvPr>
          <p:cNvCxnSpPr/>
          <p:nvPr/>
        </p:nvCxnSpPr>
        <p:spPr>
          <a:xfrm flipV="1">
            <a:off x="5076825" y="5876925"/>
            <a:ext cx="647700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9" name="Szövegdoboz 20">
            <a:extLst>
              <a:ext uri="{FF2B5EF4-FFF2-40B4-BE49-F238E27FC236}">
                <a16:creationId xmlns:a16="http://schemas.microsoft.com/office/drawing/2014/main" id="{4F3EF40B-D03F-4452-B461-A6EAFD00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539" y="3331193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Foszfodiészter</a:t>
            </a:r>
            <a:r>
              <a:rPr lang="hu-HU" altLang="hu-HU" sz="1800" b="1" dirty="0">
                <a:solidFill>
                  <a:srgbClr val="FF0000"/>
                </a:solidFill>
                <a:latin typeface="Arial" panose="020B0604020202020204" pitchFamily="34" charset="0"/>
              </a:rPr>
              <a:t>-kötés</a:t>
            </a:r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C946AE93-2BDA-4FB7-A198-DBD2DE1426A8}"/>
              </a:ext>
            </a:extLst>
          </p:cNvPr>
          <p:cNvCxnSpPr>
            <a:cxnSpLocks/>
          </p:cNvCxnSpPr>
          <p:nvPr/>
        </p:nvCxnSpPr>
        <p:spPr>
          <a:xfrm flipV="1">
            <a:off x="4033044" y="2420939"/>
            <a:ext cx="899319" cy="9739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églalap 24">
            <a:extLst>
              <a:ext uri="{FF2B5EF4-FFF2-40B4-BE49-F238E27FC236}">
                <a16:creationId xmlns:a16="http://schemas.microsoft.com/office/drawing/2014/main" id="{9DE2CBEC-34F4-4937-AFB1-1806C172A6BC}"/>
              </a:ext>
            </a:extLst>
          </p:cNvPr>
          <p:cNvSpPr/>
          <p:nvPr/>
        </p:nvSpPr>
        <p:spPr>
          <a:xfrm>
            <a:off x="396875" y="549275"/>
            <a:ext cx="7143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0912" name="Text Box 9">
            <a:extLst>
              <a:ext uri="{FF2B5EF4-FFF2-40B4-BE49-F238E27FC236}">
                <a16:creationId xmlns:a16="http://schemas.microsoft.com/office/drawing/2014/main" id="{F763F1FD-1940-4828-B907-5D225CE7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31" y="1389254"/>
            <a:ext cx="38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D60093"/>
                </a:solidFill>
                <a:sym typeface="Wingdings" panose="05000000000000000000" pitchFamily="2" charset="2"/>
              </a:rPr>
              <a:t></a:t>
            </a:r>
          </a:p>
        </p:txBody>
      </p:sp>
      <p:sp>
        <p:nvSpPr>
          <p:cNvPr id="80913" name="Text Box 9">
            <a:extLst>
              <a:ext uri="{FF2B5EF4-FFF2-40B4-BE49-F238E27FC236}">
                <a16:creationId xmlns:a16="http://schemas.microsoft.com/office/drawing/2014/main" id="{1A263E00-316C-46C1-859E-54E1C358D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7" y="3394869"/>
            <a:ext cx="385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D60093"/>
                </a:solidFill>
                <a:sym typeface="Wingdings" panose="05000000000000000000" pitchFamily="2" charset="2"/>
              </a:rPr>
              <a:t>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C7570430-3C7D-4ECD-88D3-461A0CA62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836738"/>
            <a:ext cx="39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4471BD06-64FD-403A-8C97-B330EF6F9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353718"/>
            <a:ext cx="398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/>
              <a:t>A Golgi-apparátus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28600" y="953520"/>
            <a:ext cx="8686800" cy="593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350" tIns="6665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Golgi apparátus voltaképpen egymásra rétegzett lapos membránzsákokból (</a:t>
            </a:r>
            <a:r>
              <a:rPr lang="hu-HU" altLang="hu-HU" sz="1400" dirty="0" err="1"/>
              <a:t>diktioszómákból</a:t>
            </a:r>
            <a:r>
              <a:rPr lang="hu-HU" altLang="hu-HU" sz="1400" dirty="0"/>
              <a:t>) áll, és ez a 4-5 membránzsák, a sejtmag felé kissé ívben meg is hajlik, domborulata pedig a plazmamembrán felé néz. </a:t>
            </a:r>
          </a:p>
          <a:p>
            <a:pPr eaLnBrk="1" hangingPunct="1">
              <a:lnSpc>
                <a:spcPct val="150000"/>
              </a:lnSpc>
            </a:pP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Ez a membránrendszer kapcsolatban van az ER membránrendszerével olyan módon, hogy az ER által termelt fehérjék </a:t>
            </a:r>
            <a:r>
              <a:rPr lang="hu-HU" altLang="hu-HU" sz="1400" dirty="0" err="1"/>
              <a:t>vezikuláris</a:t>
            </a:r>
            <a:r>
              <a:rPr lang="hu-HU" altLang="hu-HU" sz="1400" dirty="0"/>
              <a:t> transzporttal bejutnak a Golgi apparátus üregébe, majd ott megkezdik az átalakulásaikat a Golgi apparátus ciszternáiban meghatározott irányban haladva. Egyes darabjaik (pl. a </a:t>
            </a:r>
            <a:r>
              <a:rPr lang="hu-HU" altLang="hu-HU" sz="1400" dirty="0" err="1"/>
              <a:t>szignálpeptidjeik</a:t>
            </a:r>
            <a:r>
              <a:rPr lang="hu-HU" altLang="hu-HU" sz="1400" dirty="0"/>
              <a:t>) lehasadnak, egyes aminosavaikhoz szénhidrátok vagy azok rövidebb-hosszabb láncai kapcsolódnak. </a:t>
            </a:r>
          </a:p>
          <a:p>
            <a:pPr eaLnBrk="1" hangingPunct="1">
              <a:lnSpc>
                <a:spcPct val="150000"/>
              </a:lnSpc>
            </a:pP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Golgi-készülék külső membránzsákjaiból a megváltozott fehérjék kis hólyagocskákba csomagolódnak, amelyeket szekréciós </a:t>
            </a:r>
            <a:r>
              <a:rPr lang="hu-HU" altLang="hu-HU" sz="1400" dirty="0" err="1"/>
              <a:t>vezikuláknak</a:t>
            </a:r>
            <a:r>
              <a:rPr lang="hu-HU" altLang="hu-HU" sz="1400" dirty="0"/>
              <a:t> neveznek. Ezeknek tartalma a sejtből </a:t>
            </a:r>
            <a:r>
              <a:rPr lang="hu-HU" altLang="hu-HU" sz="1400" dirty="0" err="1"/>
              <a:t>exocitózissal</a:t>
            </a:r>
            <a:r>
              <a:rPr lang="hu-HU" altLang="hu-HU" sz="1400" dirty="0"/>
              <a:t> ürül. A szekréciós </a:t>
            </a:r>
            <a:r>
              <a:rPr lang="hu-HU" altLang="hu-HU" sz="1400" dirty="0" err="1"/>
              <a:t>vezikula</a:t>
            </a:r>
            <a:r>
              <a:rPr lang="hu-HU" altLang="hu-HU" sz="1400" dirty="0"/>
              <a:t> membránja már össze tud olvadni a plazmamembránnal, membránja teljes felszínével a plazmamembrán felületét növeli. </a:t>
            </a:r>
          </a:p>
          <a:p>
            <a:pPr eaLnBrk="1" hangingPunct="1">
              <a:lnSpc>
                <a:spcPct val="150000"/>
              </a:lnSpc>
            </a:pPr>
            <a:endParaRPr lang="hu-HU" altLang="hu-HU" sz="1400" dirty="0"/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molekulák egy része, miután elhagyta a Golgi apparátust megkötődik a plazmamembránban; ezért találunk a plazmamembrán külső oldalán szénhidrátláncokat hordozó </a:t>
            </a:r>
            <a:r>
              <a:rPr lang="hu-HU" altLang="hu-HU" sz="1400" dirty="0" err="1"/>
              <a:t>gliko-</a:t>
            </a:r>
            <a:r>
              <a:rPr lang="hu-HU" altLang="hu-HU" sz="1400" dirty="0"/>
              <a:t> és </a:t>
            </a:r>
            <a:r>
              <a:rPr lang="hu-HU" altLang="hu-HU" sz="1400" dirty="0" err="1"/>
              <a:t>mukoproteineket</a:t>
            </a:r>
            <a:r>
              <a:rPr lang="hu-HU" altLang="hu-HU" sz="1400" dirty="0"/>
              <a:t>, </a:t>
            </a:r>
            <a:r>
              <a:rPr lang="hu-HU" altLang="hu-HU" sz="1400" dirty="0" err="1"/>
              <a:t>glikolipideket</a:t>
            </a:r>
            <a:r>
              <a:rPr lang="hu-HU" altLang="hu-HU" sz="1400" dirty="0"/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hu-HU" altLang="hu-HU" sz="1400" dirty="0"/>
              <a:t>A Golgi apparátusból retrográd transzport is lehetséges az </a:t>
            </a:r>
            <a:r>
              <a:rPr lang="hu-HU" altLang="hu-HU" sz="1400" dirty="0" err="1"/>
              <a:t>endoplazmás</a:t>
            </a:r>
            <a:r>
              <a:rPr lang="hu-HU" altLang="hu-HU" sz="1400" dirty="0"/>
              <a:t> </a:t>
            </a:r>
            <a:r>
              <a:rPr lang="hu-HU" altLang="hu-HU" sz="1400" dirty="0" err="1"/>
              <a:t>retikulum</a:t>
            </a:r>
            <a:r>
              <a:rPr lang="hu-HU" altLang="hu-HU" sz="1400" dirty="0"/>
              <a:t> irányába.</a:t>
            </a:r>
          </a:p>
        </p:txBody>
      </p:sp>
    </p:spTree>
    <p:extLst>
      <p:ext uri="{BB962C8B-B14F-4D97-AF65-F5344CB8AC3E}">
        <p14:creationId xmlns:p14="http://schemas.microsoft.com/office/powerpoint/2010/main" val="1647135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GolgiEM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175" y="1052513"/>
            <a:ext cx="4532313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GolgiEM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403225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990600" y="2286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b="1"/>
              <a:t>A Golgi-komplex elektronmikroszkópos képe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381000" y="5791200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cis-cisterna</a:t>
            </a:r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2590800" y="5867400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trans-cisterna</a:t>
            </a:r>
          </a:p>
        </p:txBody>
      </p:sp>
      <p:sp>
        <p:nvSpPr>
          <p:cNvPr id="44039" name="Line 10"/>
          <p:cNvSpPr>
            <a:spLocks noChangeShapeType="1"/>
          </p:cNvSpPr>
          <p:nvPr/>
        </p:nvSpPr>
        <p:spPr bwMode="auto">
          <a:xfrm flipH="1" flipV="1">
            <a:off x="2987675" y="5014913"/>
            <a:ext cx="360363" cy="9350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0" name="Line 11"/>
          <p:cNvSpPr>
            <a:spLocks noChangeShapeType="1"/>
          </p:cNvSpPr>
          <p:nvPr/>
        </p:nvSpPr>
        <p:spPr bwMode="auto">
          <a:xfrm flipV="1">
            <a:off x="990600" y="4724400"/>
            <a:ext cx="1060450" cy="1046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1" name="Text Box 12"/>
          <p:cNvSpPr txBox="1">
            <a:spLocks noChangeArrowheads="1"/>
          </p:cNvSpPr>
          <p:nvPr/>
        </p:nvSpPr>
        <p:spPr bwMode="auto">
          <a:xfrm>
            <a:off x="1979613" y="1989138"/>
            <a:ext cx="230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trans-Golgi hálózat (TGN)</a:t>
            </a:r>
          </a:p>
        </p:txBody>
      </p:sp>
      <p:sp>
        <p:nvSpPr>
          <p:cNvPr id="44042" name="Line 13"/>
          <p:cNvSpPr>
            <a:spLocks noChangeShapeType="1"/>
          </p:cNvSpPr>
          <p:nvPr/>
        </p:nvSpPr>
        <p:spPr bwMode="auto">
          <a:xfrm flipH="1">
            <a:off x="3377691" y="2381250"/>
            <a:ext cx="503238" cy="22320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1524000" y="6248400"/>
            <a:ext cx="1511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cis-Golgi hálózat</a:t>
            </a:r>
          </a:p>
        </p:txBody>
      </p:sp>
      <p:sp>
        <p:nvSpPr>
          <p:cNvPr id="44044" name="Line 15"/>
          <p:cNvSpPr>
            <a:spLocks noChangeShapeType="1"/>
          </p:cNvSpPr>
          <p:nvPr/>
        </p:nvSpPr>
        <p:spPr bwMode="auto">
          <a:xfrm flipV="1">
            <a:off x="2268538" y="4876800"/>
            <a:ext cx="0" cy="12160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5" name="Text Box 16"/>
          <p:cNvSpPr txBox="1">
            <a:spLocks noChangeArrowheads="1"/>
          </p:cNvSpPr>
          <p:nvPr/>
        </p:nvSpPr>
        <p:spPr bwMode="auto">
          <a:xfrm>
            <a:off x="3581400" y="55626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dER</a:t>
            </a:r>
          </a:p>
        </p:txBody>
      </p:sp>
      <p:sp>
        <p:nvSpPr>
          <p:cNvPr id="44046" name="Line 17"/>
          <p:cNvSpPr>
            <a:spLocks noChangeShapeType="1"/>
          </p:cNvSpPr>
          <p:nvPr/>
        </p:nvSpPr>
        <p:spPr bwMode="auto">
          <a:xfrm flipH="1" flipV="1">
            <a:off x="3419475" y="5229225"/>
            <a:ext cx="360363" cy="431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49" name="Text Box 20"/>
          <p:cNvSpPr txBox="1">
            <a:spLocks noChangeArrowheads="1"/>
          </p:cNvSpPr>
          <p:nvPr/>
        </p:nvSpPr>
        <p:spPr bwMode="auto">
          <a:xfrm>
            <a:off x="3059113" y="6308725"/>
            <a:ext cx="144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Golgi-vesiculák</a:t>
            </a: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 flipV="1">
            <a:off x="4356100" y="5589588"/>
            <a:ext cx="2087563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4051" name="Text Box 22"/>
          <p:cNvSpPr txBox="1">
            <a:spLocks noChangeArrowheads="1"/>
          </p:cNvSpPr>
          <p:nvPr/>
        </p:nvSpPr>
        <p:spPr bwMode="auto">
          <a:xfrm>
            <a:off x="250825" y="5157788"/>
            <a:ext cx="360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44052" name="Text Box 23"/>
          <p:cNvSpPr txBox="1">
            <a:spLocks noChangeArrowheads="1"/>
          </p:cNvSpPr>
          <p:nvPr/>
        </p:nvSpPr>
        <p:spPr bwMode="auto">
          <a:xfrm>
            <a:off x="8604250" y="6308725"/>
            <a:ext cx="360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C0066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1539348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Golgivázla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636838"/>
            <a:ext cx="5616575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244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hu-HU" sz="1200"/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827088" y="5084763"/>
            <a:ext cx="15128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Osztályozás,</a:t>
            </a:r>
            <a:r>
              <a:rPr lang="hu-HU" altLang="hu-HU" sz="1200"/>
              <a:t> </a:t>
            </a:r>
            <a:r>
              <a:rPr lang="hu-HU" altLang="hu-HU" sz="1200" b="1"/>
              <a:t>szulfát csoportok</a:t>
            </a:r>
            <a:r>
              <a:rPr lang="hu-HU" altLang="hu-HU" sz="1200"/>
              <a:t> rákapcsolása</a:t>
            </a:r>
          </a:p>
        </p:txBody>
      </p:sp>
      <p:sp>
        <p:nvSpPr>
          <p:cNvPr id="45061" name="Line 7"/>
          <p:cNvSpPr>
            <a:spLocks noChangeShapeType="1"/>
          </p:cNvSpPr>
          <p:nvPr/>
        </p:nvSpPr>
        <p:spPr bwMode="auto">
          <a:xfrm flipH="1">
            <a:off x="1979613" y="4508500"/>
            <a:ext cx="10080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323850" y="476250"/>
            <a:ext cx="28082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1200"/>
              <a:t>Osztályozás: </a:t>
            </a:r>
            <a:r>
              <a:rPr lang="hu-HU" altLang="hu-HU" sz="1200" b="1"/>
              <a:t>dER fehérjék vissza</a:t>
            </a:r>
            <a:r>
              <a:rPr lang="hu-HU" altLang="hu-HU" sz="1200"/>
              <a:t>, többi előre.</a:t>
            </a:r>
          </a:p>
          <a:p>
            <a:pPr algn="r" eaLnBrk="1" hangingPunct="1">
              <a:spcBef>
                <a:spcPct val="50000"/>
              </a:spcBef>
            </a:pPr>
            <a:r>
              <a:rPr lang="hu-HU" altLang="hu-HU" sz="1200"/>
              <a:t>Lysosomális fehérjéken a mannóz foszforilációja (</a:t>
            </a:r>
            <a:r>
              <a:rPr lang="hu-HU" altLang="hu-HU" sz="1200" b="1"/>
              <a:t>Man-6-P jel</a:t>
            </a:r>
            <a:r>
              <a:rPr lang="hu-HU" altLang="hu-HU" sz="1200"/>
              <a:t>)</a:t>
            </a:r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>
            <a:off x="2700338" y="1484313"/>
            <a:ext cx="5032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6659563" y="249237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D60093"/>
                </a:solidFill>
              </a:rPr>
              <a:t>cis oldal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6588125" y="4581525"/>
            <a:ext cx="1366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D60093"/>
                </a:solidFill>
              </a:rPr>
              <a:t>trans oldal</a:t>
            </a:r>
          </a:p>
        </p:txBody>
      </p:sp>
      <p:sp>
        <p:nvSpPr>
          <p:cNvPr id="45066" name="Line 13"/>
          <p:cNvSpPr>
            <a:spLocks noChangeShapeType="1"/>
          </p:cNvSpPr>
          <p:nvPr/>
        </p:nvSpPr>
        <p:spPr bwMode="auto">
          <a:xfrm flipH="1" flipV="1">
            <a:off x="2051050" y="2349500"/>
            <a:ext cx="108108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7" name="Text Box 14"/>
          <p:cNvSpPr txBox="1">
            <a:spLocks noChangeArrowheads="1"/>
          </p:cNvSpPr>
          <p:nvPr/>
        </p:nvSpPr>
        <p:spPr bwMode="auto">
          <a:xfrm>
            <a:off x="684213" y="2060575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/>
              <a:t>Felesleges </a:t>
            </a:r>
            <a:r>
              <a:rPr lang="hu-HU" altLang="hu-HU" sz="1200" b="1"/>
              <a:t>mannózok eltávolítása</a:t>
            </a:r>
          </a:p>
        </p:txBody>
      </p:sp>
      <p:sp>
        <p:nvSpPr>
          <p:cNvPr id="45068" name="Text Box 15"/>
          <p:cNvSpPr txBox="1">
            <a:spLocks noChangeArrowheads="1"/>
          </p:cNvSpPr>
          <p:nvPr/>
        </p:nvSpPr>
        <p:spPr bwMode="auto">
          <a:xfrm>
            <a:off x="611188" y="3357563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/>
              <a:t>acetilglukózamin</a:t>
            </a:r>
            <a:r>
              <a:rPr lang="hu-HU" altLang="hu-HU" sz="1200"/>
              <a:t> rákapcsolás</a:t>
            </a:r>
          </a:p>
        </p:txBody>
      </p:sp>
      <p:sp>
        <p:nvSpPr>
          <p:cNvPr id="45069" name="Text Box 16"/>
          <p:cNvSpPr txBox="1">
            <a:spLocks noChangeArrowheads="1"/>
          </p:cNvSpPr>
          <p:nvPr/>
        </p:nvSpPr>
        <p:spPr bwMode="auto">
          <a:xfrm>
            <a:off x="0" y="4005263"/>
            <a:ext cx="20875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u-HU" altLang="hu-HU" sz="1200" b="1"/>
              <a:t>galaktóz, sziálsav</a:t>
            </a:r>
            <a:r>
              <a:rPr lang="hu-HU" altLang="hu-HU" sz="1200"/>
              <a:t> rákapcsolás</a:t>
            </a:r>
          </a:p>
          <a:p>
            <a:pPr algn="r" eaLnBrk="1" hangingPunct="1">
              <a:spcBef>
                <a:spcPct val="50000"/>
              </a:spcBef>
            </a:pPr>
            <a:r>
              <a:rPr lang="hu-HU" altLang="hu-HU" sz="1200" b="1"/>
              <a:t>glükozaminoglikánok </a:t>
            </a:r>
            <a:r>
              <a:rPr lang="hu-HU" altLang="hu-HU" sz="1200"/>
              <a:t>szintézise)</a:t>
            </a:r>
          </a:p>
        </p:txBody>
      </p:sp>
      <p:sp>
        <p:nvSpPr>
          <p:cNvPr id="45070" name="Line 17"/>
          <p:cNvSpPr>
            <a:spLocks noChangeShapeType="1"/>
          </p:cNvSpPr>
          <p:nvPr/>
        </p:nvSpPr>
        <p:spPr bwMode="auto">
          <a:xfrm flipV="1">
            <a:off x="2195513" y="3933825"/>
            <a:ext cx="11525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1" name="Line 18"/>
          <p:cNvSpPr>
            <a:spLocks noChangeShapeType="1"/>
          </p:cNvSpPr>
          <p:nvPr/>
        </p:nvSpPr>
        <p:spPr bwMode="auto">
          <a:xfrm>
            <a:off x="1979613" y="3644900"/>
            <a:ext cx="12969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4643438" y="4724400"/>
            <a:ext cx="0" cy="6492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3" name="Text Box 20"/>
          <p:cNvSpPr txBox="1">
            <a:spLocks noChangeArrowheads="1"/>
          </p:cNvSpPr>
          <p:nvPr/>
        </p:nvSpPr>
        <p:spPr bwMode="auto">
          <a:xfrm>
            <a:off x="3995738" y="5445125"/>
            <a:ext cx="1296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200" b="1">
                <a:solidFill>
                  <a:schemeClr val="hlink"/>
                </a:solidFill>
              </a:rPr>
              <a:t>exportfehérjék</a:t>
            </a: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40425" y="4724400"/>
            <a:ext cx="0" cy="6492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5" name="Text Box 22"/>
          <p:cNvSpPr txBox="1">
            <a:spLocks noChangeArrowheads="1"/>
          </p:cNvSpPr>
          <p:nvPr/>
        </p:nvSpPr>
        <p:spPr bwMode="auto">
          <a:xfrm>
            <a:off x="5364163" y="5445125"/>
            <a:ext cx="1655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>
                <a:solidFill>
                  <a:schemeClr val="hlink"/>
                </a:solidFill>
              </a:rPr>
              <a:t>membránfehérjék</a:t>
            </a:r>
          </a:p>
        </p:txBody>
      </p:sp>
      <p:sp>
        <p:nvSpPr>
          <p:cNvPr id="45076" name="Line 23"/>
          <p:cNvSpPr>
            <a:spLocks noChangeShapeType="1"/>
          </p:cNvSpPr>
          <p:nvPr/>
        </p:nvSpPr>
        <p:spPr bwMode="auto">
          <a:xfrm>
            <a:off x="8101013" y="4652963"/>
            <a:ext cx="0" cy="647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77" name="Text Box 24"/>
          <p:cNvSpPr txBox="1">
            <a:spLocks noChangeArrowheads="1"/>
          </p:cNvSpPr>
          <p:nvPr/>
        </p:nvSpPr>
        <p:spPr bwMode="auto">
          <a:xfrm>
            <a:off x="7308850" y="5373688"/>
            <a:ext cx="1681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1200" b="1">
                <a:solidFill>
                  <a:schemeClr val="hlink"/>
                </a:solidFill>
              </a:rPr>
              <a:t>lysosomális fehérjék</a:t>
            </a:r>
          </a:p>
        </p:txBody>
      </p:sp>
      <p:sp>
        <p:nvSpPr>
          <p:cNvPr id="45078" name="Text Box 25"/>
          <p:cNvSpPr txBox="1">
            <a:spLocks noChangeArrowheads="1"/>
          </p:cNvSpPr>
          <p:nvPr/>
        </p:nvSpPr>
        <p:spPr bwMode="auto">
          <a:xfrm>
            <a:off x="4500563" y="5734050"/>
            <a:ext cx="1655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sejtmembrán felé</a:t>
            </a:r>
          </a:p>
        </p:txBody>
      </p:sp>
      <p:sp>
        <p:nvSpPr>
          <p:cNvPr id="45079" name="Text Box 26"/>
          <p:cNvSpPr txBox="1">
            <a:spLocks noChangeArrowheads="1"/>
          </p:cNvSpPr>
          <p:nvPr/>
        </p:nvSpPr>
        <p:spPr bwMode="auto">
          <a:xfrm>
            <a:off x="7451725" y="5661025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lysosoma felé</a:t>
            </a:r>
          </a:p>
        </p:txBody>
      </p:sp>
      <p:sp>
        <p:nvSpPr>
          <p:cNvPr id="45080" name="Text Box 27"/>
          <p:cNvSpPr txBox="1">
            <a:spLocks noChangeArrowheads="1"/>
          </p:cNvSpPr>
          <p:nvPr/>
        </p:nvSpPr>
        <p:spPr bwMode="auto">
          <a:xfrm>
            <a:off x="5508625" y="765175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/>
              <a:t>dER</a:t>
            </a:r>
          </a:p>
        </p:txBody>
      </p:sp>
      <p:sp>
        <p:nvSpPr>
          <p:cNvPr id="45081" name="Line 28"/>
          <p:cNvSpPr>
            <a:spLocks noChangeShapeType="1"/>
          </p:cNvSpPr>
          <p:nvPr/>
        </p:nvSpPr>
        <p:spPr bwMode="auto">
          <a:xfrm>
            <a:off x="5795963" y="2205038"/>
            <a:ext cx="0" cy="5762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82" name="Text Box 29"/>
          <p:cNvSpPr txBox="1">
            <a:spLocks noChangeArrowheads="1"/>
          </p:cNvSpPr>
          <p:nvPr/>
        </p:nvSpPr>
        <p:spPr bwMode="auto">
          <a:xfrm>
            <a:off x="4356100" y="1844675"/>
            <a:ext cx="3024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/>
              <a:t>dER → Golgi vesiculáris transzport</a:t>
            </a:r>
          </a:p>
        </p:txBody>
      </p:sp>
      <p:sp>
        <p:nvSpPr>
          <p:cNvPr id="45083" name="Line 30"/>
          <p:cNvSpPr>
            <a:spLocks noChangeShapeType="1"/>
          </p:cNvSpPr>
          <p:nvPr/>
        </p:nvSpPr>
        <p:spPr bwMode="auto">
          <a:xfrm>
            <a:off x="5795963" y="1268413"/>
            <a:ext cx="0" cy="5048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84" name="Rectangle 32"/>
          <p:cNvSpPr>
            <a:spLocks noChangeArrowheads="1"/>
          </p:cNvSpPr>
          <p:nvPr/>
        </p:nvSpPr>
        <p:spPr bwMode="auto">
          <a:xfrm>
            <a:off x="250825" y="6021388"/>
            <a:ext cx="3600450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45085" name="Text Box 33"/>
          <p:cNvSpPr txBox="1">
            <a:spLocks noChangeArrowheads="1"/>
          </p:cNvSpPr>
          <p:nvPr/>
        </p:nvSpPr>
        <p:spPr bwMode="auto">
          <a:xfrm>
            <a:off x="250825" y="6021388"/>
            <a:ext cx="3600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000" b="1" dirty="0" err="1"/>
              <a:t>glikoziláció</a:t>
            </a:r>
            <a:r>
              <a:rPr lang="hu-HU" altLang="hu-HU" sz="1000" b="1" dirty="0"/>
              <a:t> (</a:t>
            </a:r>
            <a:r>
              <a:rPr lang="hu-HU" altLang="hu-HU" sz="1000" b="1" dirty="0" err="1"/>
              <a:t>N-glikoziláció</a:t>
            </a:r>
            <a:r>
              <a:rPr lang="hu-HU" altLang="hu-HU" sz="1000" b="1" dirty="0"/>
              <a:t> befejező </a:t>
            </a:r>
            <a:r>
              <a:rPr lang="hu-HU" altLang="hu-HU" sz="1000" b="1" dirty="0" err="1"/>
              <a:t>szasza</a:t>
            </a:r>
            <a:r>
              <a:rPr lang="hu-HU" altLang="hu-HU" sz="1000" b="1" dirty="0"/>
              <a:t>, </a:t>
            </a:r>
            <a:r>
              <a:rPr lang="hu-HU" altLang="hu-HU" sz="1000" b="1" dirty="0" err="1"/>
              <a:t>O-glikoziláció</a:t>
            </a:r>
            <a:r>
              <a:rPr lang="hu-HU" altLang="hu-HU" sz="1000" b="1" dirty="0"/>
              <a:t>: sejtburok, </a:t>
            </a:r>
            <a:r>
              <a:rPr lang="hu-HU" altLang="hu-HU" sz="1000" b="1" dirty="0" err="1"/>
              <a:t>glikoproteinek</a:t>
            </a:r>
            <a:r>
              <a:rPr lang="hu-HU" altLang="hu-HU" sz="1000" b="1" dirty="0"/>
              <a:t>, </a:t>
            </a:r>
            <a:r>
              <a:rPr lang="hu-HU" altLang="hu-HU" sz="1000" b="1" dirty="0" err="1"/>
              <a:t>glikolipidek</a:t>
            </a:r>
            <a:r>
              <a:rPr lang="hu-HU" altLang="hu-HU" sz="1000" b="1" dirty="0"/>
              <a:t>, nyákanyag), </a:t>
            </a:r>
            <a:r>
              <a:rPr lang="hu-HU" altLang="hu-HU" sz="1000" b="1" dirty="0" err="1"/>
              <a:t>glükozaminoglikánok</a:t>
            </a:r>
            <a:r>
              <a:rPr lang="hu-HU" altLang="hu-HU" sz="1000" b="1" dirty="0"/>
              <a:t>, </a:t>
            </a:r>
            <a:r>
              <a:rPr lang="hu-HU" altLang="hu-HU" sz="1000" b="1" dirty="0" err="1"/>
              <a:t>proteoglikánok</a:t>
            </a:r>
            <a:r>
              <a:rPr lang="hu-HU" altLang="hu-HU" sz="1000" b="1" dirty="0"/>
              <a:t> szintézise (</a:t>
            </a:r>
            <a:r>
              <a:rPr lang="hu-HU" altLang="hu-HU" sz="1000" b="1" dirty="0" err="1"/>
              <a:t>extracelluláris</a:t>
            </a:r>
            <a:r>
              <a:rPr lang="hu-HU" altLang="hu-HU" sz="1000" b="1" dirty="0"/>
              <a:t> mátrix)</a:t>
            </a:r>
            <a:endParaRPr lang="hu-HU" altLang="hu-HU" b="1" dirty="0"/>
          </a:p>
        </p:txBody>
      </p:sp>
      <p:sp>
        <p:nvSpPr>
          <p:cNvPr id="45086" name="Text Box 34"/>
          <p:cNvSpPr txBox="1">
            <a:spLocks noChangeArrowheads="1"/>
          </p:cNvSpPr>
          <p:nvPr/>
        </p:nvSpPr>
        <p:spPr bwMode="auto">
          <a:xfrm>
            <a:off x="4211638" y="188913"/>
            <a:ext cx="4627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/>
              <a:t>A Golgi-apparátus szerepe</a:t>
            </a:r>
          </a:p>
        </p:txBody>
      </p:sp>
      <p:sp>
        <p:nvSpPr>
          <p:cNvPr id="45087" name="Text Box 35"/>
          <p:cNvSpPr txBox="1">
            <a:spLocks noChangeArrowheads="1"/>
          </p:cNvSpPr>
          <p:nvPr/>
        </p:nvSpPr>
        <p:spPr bwMode="auto">
          <a:xfrm>
            <a:off x="8532813" y="25654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chemeClr val="accent2"/>
                </a:solidFill>
                <a:sym typeface="Wingdings" pitchFamily="2" charset="2"/>
              </a:rPr>
              <a:t></a:t>
            </a:r>
          </a:p>
        </p:txBody>
      </p:sp>
    </p:spTree>
    <p:extLst>
      <p:ext uri="{BB962C8B-B14F-4D97-AF65-F5344CB8AC3E}">
        <p14:creationId xmlns:p14="http://schemas.microsoft.com/office/powerpoint/2010/main" val="42447444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ronavirus Re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7932"/>
            <a:ext cx="7272808" cy="641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-1881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Hogyan </a:t>
            </a:r>
            <a:r>
              <a:rPr lang="hu-HU" dirty="0" err="1"/>
              <a:t>hekkeli</a:t>
            </a:r>
            <a:r>
              <a:rPr lang="hu-HU" dirty="0"/>
              <a:t> meg a koronavírus (Sars-Cov19) a sejt transzlációs rendszerét:</a:t>
            </a:r>
          </a:p>
        </p:txBody>
      </p:sp>
    </p:spTree>
    <p:extLst>
      <p:ext uri="{BB962C8B-B14F-4D97-AF65-F5344CB8AC3E}">
        <p14:creationId xmlns:p14="http://schemas.microsoft.com/office/powerpoint/2010/main" val="15178207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" y="1133474"/>
            <a:ext cx="9105573" cy="53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288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99592" y="871845"/>
            <a:ext cx="4440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latin typeface="Calibri" panose="020F0502020204030204" pitchFamily="34" charset="0"/>
              </a:rPr>
              <a:t>Köszönöm a figyelmet!</a:t>
            </a:r>
          </a:p>
        </p:txBody>
      </p:sp>
      <p:pic>
        <p:nvPicPr>
          <p:cNvPr id="3" name="Picture 4" descr="majmag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099758" cy="4612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77639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39750" y="1700213"/>
            <a:ext cx="792003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accent2"/>
                </a:solidFill>
                <a:latin typeface="Calibri" pitchFamily="34" charset="0"/>
              </a:rPr>
              <a:t>Felhasznált források:</a:t>
            </a:r>
          </a:p>
          <a:p>
            <a:pPr>
              <a:spcBef>
                <a:spcPct val="50000"/>
              </a:spcBef>
              <a:defRPr/>
            </a:pPr>
            <a:endParaRPr lang="hu-HU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rgbClr val="CC0066"/>
                </a:solidFill>
                <a:latin typeface="Calibri" pitchFamily="34" charset="0"/>
                <a:sym typeface="Wingdings" pitchFamily="2" charset="2"/>
              </a:rPr>
              <a:t></a:t>
            </a:r>
            <a:r>
              <a:rPr lang="hu-HU" dirty="0">
                <a:latin typeface="Calibri" pitchFamily="34" charset="0"/>
                <a:sym typeface="Wingdings" pitchFamily="2" charset="2"/>
              </a:rPr>
              <a:t>  </a:t>
            </a:r>
            <a:r>
              <a:rPr lang="hu-HU" dirty="0" err="1">
                <a:latin typeface="Calibri" pitchFamily="34" charset="0"/>
              </a:rPr>
              <a:t>Röhlich</a:t>
            </a:r>
            <a:r>
              <a:rPr lang="hu-HU" dirty="0">
                <a:latin typeface="Calibri" pitchFamily="34" charset="0"/>
              </a:rPr>
              <a:t>: Szövettan, 3. kiadás, Semmelweis Kiadó Budapest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hu-HU" dirty="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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Alberts</a:t>
            </a:r>
            <a:r>
              <a:rPr lang="hu-HU" dirty="0">
                <a:latin typeface="Calibri" pitchFamily="34" charset="0"/>
              </a:rPr>
              <a:t> – Johnson – Lewis – </a:t>
            </a:r>
            <a:r>
              <a:rPr lang="hu-HU" dirty="0" err="1">
                <a:latin typeface="Calibri" pitchFamily="34" charset="0"/>
              </a:rPr>
              <a:t>Raff</a:t>
            </a:r>
            <a:r>
              <a:rPr lang="hu-HU" dirty="0">
                <a:latin typeface="Calibri" pitchFamily="34" charset="0"/>
              </a:rPr>
              <a:t> – Roberts – Walter: </a:t>
            </a:r>
            <a:r>
              <a:rPr lang="hu-HU" dirty="0" err="1">
                <a:latin typeface="Calibri" pitchFamily="34" charset="0"/>
              </a:rPr>
              <a:t>Molecular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biology</a:t>
            </a:r>
            <a:endParaRPr lang="hu-HU" dirty="0">
              <a:latin typeface="Calibri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hu-HU" dirty="0">
                <a:latin typeface="Calibri" pitchFamily="34" charset="0"/>
              </a:rPr>
              <a:t>				 of </a:t>
            </a:r>
            <a:r>
              <a:rPr lang="hu-HU" dirty="0" err="1">
                <a:latin typeface="Calibri" pitchFamily="34" charset="0"/>
              </a:rPr>
              <a:t>the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cell</a:t>
            </a:r>
            <a:r>
              <a:rPr lang="hu-HU" dirty="0">
                <a:latin typeface="Calibri" pitchFamily="34" charset="0"/>
              </a:rPr>
              <a:t>. 5. kiadás, </a:t>
            </a:r>
            <a:r>
              <a:rPr lang="hu-HU" dirty="0" err="1">
                <a:latin typeface="Calibri" pitchFamily="34" charset="0"/>
              </a:rPr>
              <a:t>Garland</a:t>
            </a:r>
            <a:r>
              <a:rPr lang="hu-HU" dirty="0">
                <a:latin typeface="Calibri" pitchFamily="34" charset="0"/>
              </a:rPr>
              <a:t> Science</a:t>
            </a:r>
          </a:p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rgbClr val="FF9900"/>
                </a:solidFill>
                <a:latin typeface="Calibri" pitchFamily="34" charset="0"/>
                <a:sym typeface="Wingdings" pitchFamily="2" charset="2"/>
              </a:rPr>
              <a:t>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Röhlich</a:t>
            </a:r>
            <a:r>
              <a:rPr lang="hu-HU" dirty="0">
                <a:latin typeface="Calibri" pitchFamily="34" charset="0"/>
              </a:rPr>
              <a:t> professzor </a:t>
            </a:r>
            <a:r>
              <a:rPr lang="hu-HU" dirty="0" err="1">
                <a:latin typeface="Calibri" pitchFamily="34" charset="0"/>
              </a:rPr>
              <a:t>prep</a:t>
            </a:r>
            <a:r>
              <a:rPr lang="hu-HU" dirty="0">
                <a:latin typeface="Calibri" pitchFamily="34" charset="0"/>
              </a:rPr>
              <a:t>. és/vagy felvétel, ill. rajz </a:t>
            </a:r>
          </a:p>
          <a:p>
            <a:pPr>
              <a:spcBef>
                <a:spcPct val="50000"/>
              </a:spcBef>
              <a:buFont typeface="Wingdings" pitchFamily="2" charset="2"/>
              <a:buChar char="®"/>
              <a:defRPr/>
            </a:pPr>
            <a:r>
              <a:rPr lang="hu-HU" dirty="0" err="1">
                <a:latin typeface="Calibri" pitchFamily="34" charset="0"/>
              </a:rPr>
              <a:t>Campbell</a:t>
            </a:r>
            <a:r>
              <a:rPr lang="hu-HU" dirty="0">
                <a:latin typeface="Calibri" pitchFamily="34" charset="0"/>
              </a:rPr>
              <a:t> – </a:t>
            </a:r>
            <a:r>
              <a:rPr lang="hu-HU" dirty="0" err="1">
                <a:latin typeface="Calibri" pitchFamily="34" charset="0"/>
              </a:rPr>
              <a:t>Reece</a:t>
            </a:r>
            <a:r>
              <a:rPr lang="hu-HU" dirty="0">
                <a:latin typeface="Calibri" pitchFamily="34" charset="0"/>
              </a:rPr>
              <a:t>: </a:t>
            </a:r>
            <a:r>
              <a:rPr lang="hu-HU" dirty="0" err="1">
                <a:latin typeface="Calibri" pitchFamily="34" charset="0"/>
              </a:rPr>
              <a:t>Biologie</a:t>
            </a:r>
            <a:r>
              <a:rPr lang="hu-HU" dirty="0">
                <a:latin typeface="Calibri" pitchFamily="34" charset="0"/>
              </a:rPr>
              <a:t>, Spektrum – Fischer</a:t>
            </a:r>
          </a:p>
          <a:p>
            <a:pPr>
              <a:spcBef>
                <a:spcPct val="50000"/>
              </a:spcBef>
              <a:defRPr/>
            </a:pP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hu-HU" dirty="0">
                <a:latin typeface="Calibri" pitchFamily="34" charset="0"/>
              </a:rPr>
              <a:t>Dr. </a:t>
            </a:r>
            <a:r>
              <a:rPr lang="hu-HU" dirty="0" err="1">
                <a:latin typeface="Calibri" pitchFamily="34" charset="0"/>
              </a:rPr>
              <a:t>Röhlich</a:t>
            </a:r>
            <a:r>
              <a:rPr lang="hu-HU" dirty="0">
                <a:latin typeface="Calibri" pitchFamily="34" charset="0"/>
              </a:rPr>
              <a:t> Pál prof. emeritus, Dr. Botos Erzsébet előadásai</a:t>
            </a:r>
          </a:p>
          <a:p>
            <a:pPr>
              <a:spcBef>
                <a:spcPct val="50000"/>
              </a:spcBef>
              <a:buFont typeface="Wingdings" pitchFamily="2" charset="2"/>
              <a:buChar char="®"/>
              <a:defRPr/>
            </a:pPr>
            <a:endParaRPr lang="hu-HU" dirty="0">
              <a:latin typeface="Calibri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hu-H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7" descr="26">
            <a:extLst>
              <a:ext uri="{FF2B5EF4-FFF2-40B4-BE49-F238E27FC236}">
                <a16:creationId xmlns:a16="http://schemas.microsoft.com/office/drawing/2014/main" id="{833F7DA2-78C8-4231-AF4A-A2C641C8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563" y="1484313"/>
            <a:ext cx="197643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95FE8ECC-17CA-4D8F-9615-64CC59BCAF36}"/>
              </a:ext>
            </a:extLst>
          </p:cNvPr>
          <p:cNvSpPr txBox="1"/>
          <p:nvPr/>
        </p:nvSpPr>
        <p:spPr>
          <a:xfrm>
            <a:off x="468313" y="404813"/>
            <a:ext cx="3095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b="1" dirty="0">
                <a:latin typeface="+mn-lt"/>
              </a:rPr>
              <a:t>DNS</a:t>
            </a:r>
          </a:p>
        </p:txBody>
      </p:sp>
      <p:sp>
        <p:nvSpPr>
          <p:cNvPr id="60420" name="Szövegdoboz 3">
            <a:extLst>
              <a:ext uri="{FF2B5EF4-FFF2-40B4-BE49-F238E27FC236}">
                <a16:creationId xmlns:a16="http://schemas.microsoft.com/office/drawing/2014/main" id="{39CA870E-32D8-4CFB-8537-84E3ED09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25538"/>
            <a:ext cx="3960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Nukleotidok: </a:t>
            </a:r>
            <a:r>
              <a:rPr lang="hu-HU" altLang="hu-HU" sz="1800" b="1">
                <a:latin typeface="+mn-lt"/>
              </a:rPr>
              <a:t>A, T, C, G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solidFill>
                  <a:srgbClr val="FF0000"/>
                </a:solidFill>
                <a:latin typeface="+mn-lt"/>
              </a:rPr>
              <a:t>    (</a:t>
            </a:r>
            <a:r>
              <a:rPr lang="el-GR" altLang="hu-HU" sz="1800">
                <a:solidFill>
                  <a:srgbClr val="FF0000"/>
                </a:solidFill>
                <a:latin typeface="+mn-lt"/>
              </a:rPr>
              <a:t>β</a:t>
            </a:r>
            <a:r>
              <a:rPr lang="hu-HU" altLang="hu-HU" sz="1800">
                <a:solidFill>
                  <a:srgbClr val="FF0000"/>
                </a:solidFill>
                <a:latin typeface="+mn-lt"/>
              </a:rPr>
              <a:t>-2-dezoxi-ribóz)</a:t>
            </a:r>
          </a:p>
        </p:txBody>
      </p:sp>
      <p:sp>
        <p:nvSpPr>
          <p:cNvPr id="60421" name="Szövegdoboz 4">
            <a:extLst>
              <a:ext uri="{FF2B5EF4-FFF2-40B4-BE49-F238E27FC236}">
                <a16:creationId xmlns:a16="http://schemas.microsoft.com/office/drawing/2014/main" id="{E9753496-480C-4E81-B50A-ED7E35268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2078038"/>
            <a:ext cx="3311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Másodlagos szerkezet: kettőshélix</a:t>
            </a:r>
          </a:p>
        </p:txBody>
      </p:sp>
      <p:sp>
        <p:nvSpPr>
          <p:cNvPr id="60422" name="Szövegdoboz 5">
            <a:extLst>
              <a:ext uri="{FF2B5EF4-FFF2-40B4-BE49-F238E27FC236}">
                <a16:creationId xmlns:a16="http://schemas.microsoft.com/office/drawing/2014/main" id="{A42F70FB-9335-41CE-A006-17EB823DD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08275"/>
            <a:ext cx="3311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Komplementaritás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>
                <a:latin typeface="+mn-lt"/>
              </a:rPr>
              <a:t>H-kötés</a:t>
            </a:r>
          </a:p>
        </p:txBody>
      </p:sp>
      <p:pic>
        <p:nvPicPr>
          <p:cNvPr id="81927" name="Picture 4" descr="25">
            <a:extLst>
              <a:ext uri="{FF2B5EF4-FFF2-40B4-BE49-F238E27FC236}">
                <a16:creationId xmlns:a16="http://schemas.microsoft.com/office/drawing/2014/main" id="{A19A220E-09EF-49D9-AEEB-07F235A5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484313"/>
            <a:ext cx="35115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Szövegdoboz 20">
            <a:extLst>
              <a:ext uri="{FF2B5EF4-FFF2-40B4-BE49-F238E27FC236}">
                <a16:creationId xmlns:a16="http://schemas.microsoft.com/office/drawing/2014/main" id="{EAC2389B-3C78-422F-B7BA-398C2BE9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141663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>
                <a:latin typeface="+mn-lt"/>
              </a:rPr>
              <a:t>A</a:t>
            </a:r>
          </a:p>
        </p:txBody>
      </p:sp>
      <p:sp>
        <p:nvSpPr>
          <p:cNvPr id="60425" name="Szövegdoboz 21">
            <a:extLst>
              <a:ext uri="{FF2B5EF4-FFF2-40B4-BE49-F238E27FC236}">
                <a16:creationId xmlns:a16="http://schemas.microsoft.com/office/drawing/2014/main" id="{3EDE3E55-88B3-4611-92AB-D1B7BC9DC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141663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>
                <a:latin typeface="+mn-lt"/>
              </a:rPr>
              <a:t>T</a:t>
            </a:r>
          </a:p>
        </p:txBody>
      </p:sp>
      <p:sp>
        <p:nvSpPr>
          <p:cNvPr id="60426" name="Szövegdoboz 22">
            <a:extLst>
              <a:ext uri="{FF2B5EF4-FFF2-40B4-BE49-F238E27FC236}">
                <a16:creationId xmlns:a16="http://schemas.microsoft.com/office/drawing/2014/main" id="{D68F32EA-8B6E-4AFC-A8BD-9A9BC4FC8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3614738"/>
            <a:ext cx="576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>
                <a:latin typeface="+mn-lt"/>
              </a:rPr>
              <a:t>C</a:t>
            </a:r>
          </a:p>
        </p:txBody>
      </p:sp>
      <p:sp>
        <p:nvSpPr>
          <p:cNvPr id="60427" name="Szövegdoboz 23">
            <a:extLst>
              <a:ext uri="{FF2B5EF4-FFF2-40B4-BE49-F238E27FC236}">
                <a16:creationId xmlns:a16="http://schemas.microsoft.com/office/drawing/2014/main" id="{84938D38-6F92-4D6E-8038-BAF0251A9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614738"/>
            <a:ext cx="576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2400">
                <a:latin typeface="+mn-lt"/>
              </a:rPr>
              <a:t>G</a:t>
            </a:r>
          </a:p>
        </p:txBody>
      </p: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DE48DD59-6E04-4078-BAB8-A23312C217CA}"/>
              </a:ext>
            </a:extLst>
          </p:cNvPr>
          <p:cNvCxnSpPr/>
          <p:nvPr/>
        </p:nvCxnSpPr>
        <p:spPr>
          <a:xfrm>
            <a:off x="1908175" y="3284538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>
            <a:extLst>
              <a:ext uri="{FF2B5EF4-FFF2-40B4-BE49-F238E27FC236}">
                <a16:creationId xmlns:a16="http://schemas.microsoft.com/office/drawing/2014/main" id="{BF420AAC-99B6-4EBF-8550-00020B52C348}"/>
              </a:ext>
            </a:extLst>
          </p:cNvPr>
          <p:cNvCxnSpPr/>
          <p:nvPr/>
        </p:nvCxnSpPr>
        <p:spPr>
          <a:xfrm>
            <a:off x="1908175" y="3429000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E71E9151-609A-463D-86BE-9DCF987B664A}"/>
              </a:ext>
            </a:extLst>
          </p:cNvPr>
          <p:cNvCxnSpPr/>
          <p:nvPr/>
        </p:nvCxnSpPr>
        <p:spPr>
          <a:xfrm>
            <a:off x="1908175" y="3716338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>
            <a:extLst>
              <a:ext uri="{FF2B5EF4-FFF2-40B4-BE49-F238E27FC236}">
                <a16:creationId xmlns:a16="http://schemas.microsoft.com/office/drawing/2014/main" id="{ECB6452A-679F-4BB1-9299-D650CF520E7B}"/>
              </a:ext>
            </a:extLst>
          </p:cNvPr>
          <p:cNvCxnSpPr/>
          <p:nvPr/>
        </p:nvCxnSpPr>
        <p:spPr>
          <a:xfrm>
            <a:off x="1908175" y="3860800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3E60E430-60D6-4E16-903F-43726674434D}"/>
              </a:ext>
            </a:extLst>
          </p:cNvPr>
          <p:cNvCxnSpPr/>
          <p:nvPr/>
        </p:nvCxnSpPr>
        <p:spPr>
          <a:xfrm>
            <a:off x="1908175" y="4005263"/>
            <a:ext cx="287338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3" name="Szövegdoboz 44">
            <a:extLst>
              <a:ext uri="{FF2B5EF4-FFF2-40B4-BE49-F238E27FC236}">
                <a16:creationId xmlns:a16="http://schemas.microsoft.com/office/drawing/2014/main" id="{C0F6F3F0-1605-4A1B-8690-C33BF6B4A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437063"/>
            <a:ext cx="2087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 err="1">
                <a:latin typeface="+mn-lt"/>
              </a:rPr>
              <a:t>Antiparalell</a:t>
            </a:r>
            <a:r>
              <a:rPr lang="hu-HU" altLang="hu-HU" sz="1800" dirty="0">
                <a:latin typeface="+mn-lt"/>
              </a:rPr>
              <a:t> lefutás (3’-5’ vs. 5’-3’)</a:t>
            </a:r>
          </a:p>
        </p:txBody>
      </p:sp>
      <p:sp>
        <p:nvSpPr>
          <p:cNvPr id="60435" name="Szövegdoboz 46">
            <a:extLst>
              <a:ext uri="{FF2B5EF4-FFF2-40B4-BE49-F238E27FC236}">
                <a16:creationId xmlns:a16="http://schemas.microsoft.com/office/drawing/2014/main" id="{2F7DBF22-7A81-478D-94FC-133E6EF6E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2" y="4960938"/>
            <a:ext cx="6138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>
                <a:latin typeface="+mn-lt"/>
              </a:rPr>
              <a:t>Lineáris vagy körkörös (pl. </a:t>
            </a:r>
            <a:r>
              <a:rPr lang="hu-HU" altLang="hu-HU" sz="1800" dirty="0" err="1">
                <a:latin typeface="+mn-lt"/>
              </a:rPr>
              <a:t>prokarióták</a:t>
            </a:r>
            <a:r>
              <a:rPr lang="hu-HU" altLang="hu-HU" sz="1800" dirty="0">
                <a:latin typeface="+mn-lt"/>
              </a:rPr>
              <a:t> gyűrű alakú DNS-e)</a:t>
            </a:r>
          </a:p>
        </p:txBody>
      </p:sp>
      <p:sp>
        <p:nvSpPr>
          <p:cNvPr id="60436" name="Szövegdoboz 47">
            <a:extLst>
              <a:ext uri="{FF2B5EF4-FFF2-40B4-BE49-F238E27FC236}">
                <a16:creationId xmlns:a16="http://schemas.microsoft.com/office/drawing/2014/main" id="{C3BC5C56-EF16-425A-9DB2-59A333C93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5435600"/>
            <a:ext cx="44637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800" dirty="0" err="1">
                <a:latin typeface="+mn-lt"/>
              </a:rPr>
              <a:t>Szemikonzervatív</a:t>
            </a:r>
            <a:r>
              <a:rPr lang="hu-HU" altLang="hu-HU" sz="1800" dirty="0">
                <a:latin typeface="+mn-lt"/>
              </a:rPr>
              <a:t> másolódásra képes</a:t>
            </a:r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DCE1AF5C-A4E1-4272-B085-32F27683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●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9E7DCDA2-C7CF-43E1-97E9-69A2FDC52355}"/>
              </a:ext>
            </a:extLst>
          </p:cNvPr>
          <p:cNvSpPr/>
          <p:nvPr/>
        </p:nvSpPr>
        <p:spPr>
          <a:xfrm>
            <a:off x="539750" y="1052513"/>
            <a:ext cx="2519363" cy="86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1" name="Ellipszis 50">
            <a:extLst>
              <a:ext uri="{FF2B5EF4-FFF2-40B4-BE49-F238E27FC236}">
                <a16:creationId xmlns:a16="http://schemas.microsoft.com/office/drawing/2014/main" id="{107BCFE0-697C-4DDA-A720-F5E8F6D1B2BD}"/>
              </a:ext>
            </a:extLst>
          </p:cNvPr>
          <p:cNvSpPr/>
          <p:nvPr/>
        </p:nvSpPr>
        <p:spPr>
          <a:xfrm>
            <a:off x="7308850" y="1341438"/>
            <a:ext cx="215900" cy="2159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1944" name="Szövegdoboz 51">
            <a:extLst>
              <a:ext uri="{FF2B5EF4-FFF2-40B4-BE49-F238E27FC236}">
                <a16:creationId xmlns:a16="http://schemas.microsoft.com/office/drawing/2014/main" id="{739878CC-1A30-4DD9-8C95-C33BF378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126841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81945" name="Szövegdoboz 52">
            <a:extLst>
              <a:ext uri="{FF2B5EF4-FFF2-40B4-BE49-F238E27FC236}">
                <a16:creationId xmlns:a16="http://schemas.microsoft.com/office/drawing/2014/main" id="{3AB59DE8-A9B2-4E7F-9EF6-B46038783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196975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81946" name="Szövegdoboz 53">
            <a:extLst>
              <a:ext uri="{FF2B5EF4-FFF2-40B4-BE49-F238E27FC236}">
                <a16:creationId xmlns:a16="http://schemas.microsoft.com/office/drawing/2014/main" id="{68DCCBD8-AF90-4215-8726-60C5320AB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350" y="1196975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5" name="Ellipszis 54">
            <a:extLst>
              <a:ext uri="{FF2B5EF4-FFF2-40B4-BE49-F238E27FC236}">
                <a16:creationId xmlns:a16="http://schemas.microsoft.com/office/drawing/2014/main" id="{1611CE76-441F-4228-B15D-02AD14F03339}"/>
              </a:ext>
            </a:extLst>
          </p:cNvPr>
          <p:cNvSpPr/>
          <p:nvPr/>
        </p:nvSpPr>
        <p:spPr>
          <a:xfrm>
            <a:off x="7956550" y="1341438"/>
            <a:ext cx="215900" cy="2159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6" name="Ellipszis 55">
            <a:extLst>
              <a:ext uri="{FF2B5EF4-FFF2-40B4-BE49-F238E27FC236}">
                <a16:creationId xmlns:a16="http://schemas.microsoft.com/office/drawing/2014/main" id="{E533C975-5C04-428C-9022-8E17B3DEBAD0}"/>
              </a:ext>
            </a:extLst>
          </p:cNvPr>
          <p:cNvSpPr/>
          <p:nvPr/>
        </p:nvSpPr>
        <p:spPr>
          <a:xfrm>
            <a:off x="8388350" y="1341438"/>
            <a:ext cx="215900" cy="2159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0445" name="Szövegdoboz 56">
            <a:extLst>
              <a:ext uri="{FF2B5EF4-FFF2-40B4-BE49-F238E27FC236}">
                <a16:creationId xmlns:a16="http://schemas.microsoft.com/office/drawing/2014/main" id="{36B2E176-5C4C-4A10-BBD8-93504F00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4581525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400">
                <a:solidFill>
                  <a:srgbClr val="FF0000"/>
                </a:solidFill>
                <a:latin typeface="+mn-lt"/>
              </a:rPr>
              <a:t>3’ vég</a:t>
            </a:r>
          </a:p>
        </p:txBody>
      </p:sp>
      <p:sp>
        <p:nvSpPr>
          <p:cNvPr id="81950" name="Szövegdoboz 57">
            <a:extLst>
              <a:ext uri="{FF2B5EF4-FFF2-40B4-BE49-F238E27FC236}">
                <a16:creationId xmlns:a16="http://schemas.microsoft.com/office/drawing/2014/main" id="{ECF2FF9B-23FF-4586-98C1-5AA928C52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681163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FF0000"/>
                </a:solidFill>
                <a:latin typeface="Arial" panose="020B0604020202020204" pitchFamily="34" charset="0"/>
              </a:rPr>
              <a:t>3’ vég</a:t>
            </a:r>
          </a:p>
        </p:txBody>
      </p:sp>
      <p:sp>
        <p:nvSpPr>
          <p:cNvPr id="81951" name="Szövegdoboz 58">
            <a:extLst>
              <a:ext uri="{FF2B5EF4-FFF2-40B4-BE49-F238E27FC236}">
                <a16:creationId xmlns:a16="http://schemas.microsoft.com/office/drawing/2014/main" id="{9698331C-39B4-41D4-8C20-8D35F8F7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849813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FF0000"/>
                </a:solidFill>
                <a:latin typeface="Arial" panose="020B0604020202020204" pitchFamily="34" charset="0"/>
              </a:rPr>
              <a:t>5’ vég</a:t>
            </a:r>
          </a:p>
        </p:txBody>
      </p:sp>
      <p:sp>
        <p:nvSpPr>
          <p:cNvPr id="60448" name="Szövegdoboz 59">
            <a:extLst>
              <a:ext uri="{FF2B5EF4-FFF2-40B4-BE49-F238E27FC236}">
                <a16:creationId xmlns:a16="http://schemas.microsoft.com/office/drawing/2014/main" id="{A64C057A-DCE9-45C2-B11F-941BA50E7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412875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400">
                <a:solidFill>
                  <a:srgbClr val="FF0000"/>
                </a:solidFill>
                <a:latin typeface="+mn-lt"/>
              </a:rPr>
              <a:t>5’ vég</a:t>
            </a:r>
          </a:p>
        </p:txBody>
      </p:sp>
      <p:sp>
        <p:nvSpPr>
          <p:cNvPr id="60449" name="Szövegdoboz 60">
            <a:extLst>
              <a:ext uri="{FF2B5EF4-FFF2-40B4-BE49-F238E27FC236}">
                <a16:creationId xmlns:a16="http://schemas.microsoft.com/office/drawing/2014/main" id="{7C0B92C9-E1EF-4CAD-8151-A065DA31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700213"/>
            <a:ext cx="10795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1600">
                <a:latin typeface="+mn-lt"/>
              </a:rPr>
              <a:t>H-kötés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64D4622-345C-412C-B5EB-4AAF57764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8640"/>
            <a:ext cx="6096000" cy="6096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91366"/>
            <a:ext cx="2448272" cy="32102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652614"/>
            <a:ext cx="2597088" cy="263202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7544" y="635098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Watson		1958		Crick			Franklin</a:t>
            </a:r>
          </a:p>
        </p:txBody>
      </p:sp>
    </p:spTree>
    <p:extLst>
      <p:ext uri="{BB962C8B-B14F-4D97-AF65-F5344CB8AC3E}">
        <p14:creationId xmlns:p14="http://schemas.microsoft.com/office/powerpoint/2010/main" val="3394401205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10290</TotalTime>
  <Words>4873</Words>
  <Application>Microsoft Office PowerPoint</Application>
  <PresentationFormat>Diavetítés a képernyőre (4:3 oldalarány)</PresentationFormat>
  <Paragraphs>647</Paragraphs>
  <Slides>76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76</vt:i4>
      </vt:variant>
    </vt:vector>
  </HeadingPairs>
  <TitlesOfParts>
    <vt:vector size="82" baseType="lpstr">
      <vt:lpstr>Arial</vt:lpstr>
      <vt:lpstr>Calibri</vt:lpstr>
      <vt:lpstr>Comic Sans MS</vt:lpstr>
      <vt:lpstr>Wingdings</vt:lpstr>
      <vt:lpstr>Alapértelmezett terv</vt:lpstr>
      <vt:lpstr>Office-téma</vt:lpstr>
      <vt:lpstr>A sejtmag. Génexpresszió és az azzal kapcsolatos sejtorganellumok. </vt:lpstr>
      <vt:lpstr>Nukleinsavak</vt:lpstr>
      <vt:lpstr>PowerPoint-bemutató</vt:lpstr>
      <vt:lpstr>Nukleotidok felépítése: cukrok</vt:lpstr>
      <vt:lpstr>Nukleotidok felépítése: bázisok</vt:lpstr>
      <vt:lpstr>Néhány fontos nukleotid</vt:lpstr>
      <vt:lpstr>PowerPoint-bemutató</vt:lpstr>
      <vt:lpstr>PowerPoint-bemutató</vt:lpstr>
      <vt:lpstr>PowerPoint-bemutató</vt:lpstr>
      <vt:lpstr>RNS</vt:lpstr>
      <vt:lpstr>PowerPoint-bemutató</vt:lpstr>
      <vt:lpstr>PowerPoint-bemutató</vt:lpstr>
      <vt:lpstr>Csak az eukariótáknak van sejtmagjuk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sejtmag részei:</vt:lpstr>
      <vt:lpstr>PowerPoint-bemutató</vt:lpstr>
      <vt:lpstr>PowerPoint-bemutató</vt:lpstr>
      <vt:lpstr>PowerPoint-bemutató</vt:lpstr>
      <vt:lpstr>PowerPoint-bemutató</vt:lpstr>
      <vt:lpstr>Kromoszómák</vt:lpstr>
      <vt:lpstr>PowerPoint-bemutató</vt:lpstr>
      <vt:lpstr>PowerPoint-bemutató</vt:lpstr>
      <vt:lpstr> Sejtmaghártya</vt:lpstr>
      <vt:lpstr>PowerPoint-bemutató</vt:lpstr>
      <vt:lpstr>PowerPoint-bemutató</vt:lpstr>
      <vt:lpstr>PowerPoint-bemutató</vt:lpstr>
      <vt:lpstr>PowerPoint-bemutató</vt:lpstr>
      <vt:lpstr>PowerPoint-bemutató</vt:lpstr>
      <vt:lpstr>Magpórus komplex</vt:lpstr>
      <vt:lpstr>Transzport a magpóruson keresztül</vt:lpstr>
      <vt:lpstr>PowerPoint-bemutató</vt:lpstr>
      <vt:lpstr>PowerPoint-bemutató</vt:lpstr>
      <vt:lpstr>Centrális dogma</vt:lpstr>
      <vt:lpstr>PowerPoint-bemutató</vt:lpstr>
      <vt:lpstr>RNS</vt:lpstr>
      <vt:lpstr>A transzkripció jellemzői</vt:lpstr>
      <vt:lpstr>Transzkripció</vt:lpstr>
      <vt:lpstr>PowerPoint-bemutató</vt:lpstr>
      <vt:lpstr>PowerPoint-bemutató</vt:lpstr>
      <vt:lpstr>PowerPoint-bemutató</vt:lpstr>
      <vt:lpstr>PowerPoint-bemutató</vt:lpstr>
      <vt:lpstr>Transzláció: fordítás nukleinsav nyelvről fehérje nyelvre  Szükséges struktúrák: </vt:lpstr>
      <vt:lpstr>Fehérjék</vt:lpstr>
      <vt:lpstr>PowerPoint-bemutató</vt:lpstr>
      <vt:lpstr>PowerPoint-bemutató</vt:lpstr>
      <vt:lpstr> RNS-fehérje „szótár”</vt:lpstr>
      <vt:lpstr>Kodontáblázat</vt:lpstr>
      <vt:lpstr>tRNS</vt:lpstr>
      <vt:lpstr>PowerPoint-bemutató</vt:lpstr>
      <vt:lpstr>PowerPoint-bemutató</vt:lpstr>
      <vt:lpstr>A géntől a fehérjéig</vt:lpstr>
      <vt:lpstr>Szabad riboszómák</vt:lpstr>
      <vt:lpstr>Membránhoz kötött riboszómák: Durva felszínű endoplazmás retikulum (dER)</vt:lpstr>
      <vt:lpstr>PowerPoint-bemutató</vt:lpstr>
      <vt:lpstr>PowerPoint-bemutató</vt:lpstr>
      <vt:lpstr>A dER szerepe</vt:lpstr>
      <vt:lpstr>A kotranszlációs transzport eredménye</vt:lpstr>
      <vt:lpstr>PowerPoint-bemutató</vt:lpstr>
      <vt:lpstr>A peptidlánc sorsa → protein sorting</vt:lpstr>
      <vt:lpstr>PowerPoint-bemutató</vt:lpstr>
      <vt:lpstr>Golgi-apparátus</vt:lpstr>
      <vt:lpstr>A Golgi-apparátus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RP</dc:creator>
  <cp:lastModifiedBy>Kriszta</cp:lastModifiedBy>
  <cp:revision>144</cp:revision>
  <dcterms:created xsi:type="dcterms:W3CDTF">2008-09-08T07:40:34Z</dcterms:created>
  <dcterms:modified xsi:type="dcterms:W3CDTF">2020-10-09T10:51:02Z</dcterms:modified>
</cp:coreProperties>
</file>