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8"/>
  </p:notesMasterIdLst>
  <p:sldIdLst>
    <p:sldId id="256" r:id="rId2"/>
    <p:sldId id="490" r:id="rId3"/>
    <p:sldId id="437" r:id="rId4"/>
    <p:sldId id="492" r:id="rId5"/>
    <p:sldId id="475" r:id="rId6"/>
    <p:sldId id="294" r:id="rId7"/>
    <p:sldId id="464" r:id="rId8"/>
    <p:sldId id="258" r:id="rId9"/>
    <p:sldId id="264" r:id="rId10"/>
    <p:sldId id="480" r:id="rId11"/>
    <p:sldId id="402" r:id="rId12"/>
    <p:sldId id="432" r:id="rId13"/>
    <p:sldId id="500" r:id="rId14"/>
    <p:sldId id="501" r:id="rId15"/>
    <p:sldId id="400" r:id="rId16"/>
    <p:sldId id="403" r:id="rId17"/>
    <p:sldId id="404" r:id="rId18"/>
    <p:sldId id="495" r:id="rId19"/>
    <p:sldId id="502" r:id="rId20"/>
    <p:sldId id="496" r:id="rId21"/>
    <p:sldId id="347" r:id="rId22"/>
    <p:sldId id="497" r:id="rId23"/>
    <p:sldId id="498" r:id="rId24"/>
    <p:sldId id="499" r:id="rId25"/>
    <p:sldId id="405" r:id="rId26"/>
    <p:sldId id="477" r:id="rId27"/>
    <p:sldId id="407" r:id="rId28"/>
    <p:sldId id="409" r:id="rId29"/>
    <p:sldId id="410" r:id="rId30"/>
    <p:sldId id="411" r:id="rId31"/>
    <p:sldId id="418" r:id="rId32"/>
    <p:sldId id="412" r:id="rId33"/>
    <p:sldId id="421" r:id="rId34"/>
    <p:sldId id="413" r:id="rId35"/>
    <p:sldId id="414" r:id="rId36"/>
    <p:sldId id="415" r:id="rId37"/>
    <p:sldId id="416" r:id="rId38"/>
    <p:sldId id="423" r:id="rId39"/>
    <p:sldId id="426" r:id="rId40"/>
    <p:sldId id="428" r:id="rId41"/>
    <p:sldId id="429" r:id="rId42"/>
    <p:sldId id="427" r:id="rId43"/>
    <p:sldId id="439" r:id="rId44"/>
    <p:sldId id="441" r:id="rId45"/>
    <p:sldId id="442" r:id="rId46"/>
    <p:sldId id="443" r:id="rId47"/>
    <p:sldId id="444" r:id="rId48"/>
    <p:sldId id="433" r:id="rId49"/>
    <p:sldId id="434" r:id="rId50"/>
    <p:sldId id="436" r:id="rId51"/>
    <p:sldId id="471" r:id="rId52"/>
    <p:sldId id="314" r:id="rId53"/>
    <p:sldId id="469" r:id="rId54"/>
    <p:sldId id="481" r:id="rId55"/>
    <p:sldId id="447" r:id="rId56"/>
    <p:sldId id="467" r:id="rId57"/>
    <p:sldId id="468" r:id="rId58"/>
    <p:sldId id="504" r:id="rId59"/>
    <p:sldId id="448" r:id="rId60"/>
    <p:sldId id="451" r:id="rId61"/>
    <p:sldId id="452" r:id="rId62"/>
    <p:sldId id="449" r:id="rId63"/>
    <p:sldId id="450" r:id="rId64"/>
    <p:sldId id="453" r:id="rId65"/>
    <p:sldId id="446" r:id="rId66"/>
    <p:sldId id="455" r:id="rId67"/>
    <p:sldId id="456" r:id="rId68"/>
    <p:sldId id="454" r:id="rId69"/>
    <p:sldId id="398" r:id="rId70"/>
    <p:sldId id="261" r:id="rId71"/>
    <p:sldId id="283" r:id="rId72"/>
    <p:sldId id="465" r:id="rId73"/>
    <p:sldId id="285" r:id="rId74"/>
    <p:sldId id="280" r:id="rId75"/>
    <p:sldId id="491" r:id="rId76"/>
    <p:sldId id="281" r:id="rId77"/>
    <p:sldId id="282" r:id="rId78"/>
    <p:sldId id="286" r:id="rId79"/>
    <p:sldId id="430" r:id="rId80"/>
    <p:sldId id="287" r:id="rId81"/>
    <p:sldId id="288" r:id="rId82"/>
    <p:sldId id="263" r:id="rId83"/>
    <p:sldId id="485" r:id="rId84"/>
    <p:sldId id="257" r:id="rId85"/>
    <p:sldId id="290" r:id="rId86"/>
    <p:sldId id="293" r:id="rId87"/>
    <p:sldId id="472" r:id="rId88"/>
    <p:sldId id="473" r:id="rId89"/>
    <p:sldId id="474" r:id="rId90"/>
    <p:sldId id="503" r:id="rId91"/>
    <p:sldId id="484" r:id="rId92"/>
    <p:sldId id="460" r:id="rId93"/>
    <p:sldId id="458" r:id="rId94"/>
    <p:sldId id="260" r:id="rId95"/>
    <p:sldId id="292" r:id="rId96"/>
    <p:sldId id="478" r:id="rId9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75" autoAdjust="0"/>
    <p:restoredTop sz="86227" autoAdjust="0"/>
  </p:normalViewPr>
  <p:slideViewPr>
    <p:cSldViewPr snapToGrid="0">
      <p:cViewPr varScale="1">
        <p:scale>
          <a:sx n="51" d="100"/>
          <a:sy n="51" d="100"/>
        </p:scale>
        <p:origin x="1112"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1D028A-C9CE-4AAC-9FEF-EBBBD0C50846}" type="datetimeFigureOut">
              <a:rPr lang="hu-HU" smtClean="0"/>
              <a:t>2020. 12. 18.</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0CD078-AFB0-462C-81F7-5A79F049C2C9}" type="slidenum">
              <a:rPr lang="hu-HU" smtClean="0"/>
              <a:t>‹#›</a:t>
            </a:fld>
            <a:endParaRPr lang="hu-HU"/>
          </a:p>
        </p:txBody>
      </p:sp>
    </p:spTree>
    <p:extLst>
      <p:ext uri="{BB962C8B-B14F-4D97-AF65-F5344CB8AC3E}">
        <p14:creationId xmlns:p14="http://schemas.microsoft.com/office/powerpoint/2010/main" val="126944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mindfulnessegyesulet.hu/mi-az-mbct/"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transzcendentalis-meditacio.hu/"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QCnfAzAIhVw"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n.wikipedia.org/wiki/Default_mode_network"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news-medical.net/life-sciences/Telomere-Shortening-and-Stress.aspx"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szivkoherencia.hu/dr-joe-dispenza-egeszsegileg-1-6-resz/"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bzu2.com/samadhi-how-to-spiritually-exit-the-matrix/"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tankonyvtar.hu/en/tartalom/tamop425/2011_0001_524_Elettan/ch10s08.htm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mindfulnessegyesulet.hu/mi-az-mbct/"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mindfulnessegyesulet.hu/mi-az-mbct/"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mindfulnessegyesulet.hu/mi-az-mbct/"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Heal</a:t>
            </a:r>
            <a:r>
              <a:rPr lang="hu-HU" dirty="0"/>
              <a:t> </a:t>
            </a:r>
            <a:r>
              <a:rPr lang="hu-HU" dirty="0" err="1"/>
              <a:t>the</a:t>
            </a:r>
            <a:r>
              <a:rPr lang="hu-HU" dirty="0"/>
              <a:t> </a:t>
            </a:r>
            <a:r>
              <a:rPr lang="hu-HU" dirty="0" err="1"/>
              <a:t>spirit</a:t>
            </a:r>
            <a:r>
              <a:rPr lang="hu-HU" dirty="0"/>
              <a:t>/body and mind</a:t>
            </a:r>
          </a:p>
          <a:p>
            <a:r>
              <a:rPr lang="hu-HU" dirty="0" err="1"/>
              <a:t>Cardiac</a:t>
            </a:r>
            <a:r>
              <a:rPr lang="hu-HU" dirty="0"/>
              <a:t> </a:t>
            </a:r>
            <a:r>
              <a:rPr lang="hu-HU" dirty="0" err="1"/>
              <a:t>arhythmia</a:t>
            </a:r>
            <a:r>
              <a:rPr lang="hu-HU" dirty="0"/>
              <a:t>, </a:t>
            </a:r>
            <a:r>
              <a:rPr lang="hu-HU" dirty="0" err="1"/>
              <a:t>allegies</a:t>
            </a:r>
            <a:r>
              <a:rPr lang="hu-HU" dirty="0"/>
              <a:t>, </a:t>
            </a:r>
            <a:r>
              <a:rPr lang="hu-HU" dirty="0" err="1"/>
              <a:t>depression</a:t>
            </a:r>
            <a:r>
              <a:rPr lang="hu-HU" dirty="0"/>
              <a:t>, </a:t>
            </a:r>
            <a:r>
              <a:rPr lang="hu-HU" dirty="0" err="1"/>
              <a:t>bronchial</a:t>
            </a:r>
            <a:r>
              <a:rPr lang="hu-HU" dirty="0"/>
              <a:t> </a:t>
            </a:r>
            <a:r>
              <a:rPr lang="hu-HU" dirty="0" err="1"/>
              <a:t>asthma</a:t>
            </a:r>
            <a:r>
              <a:rPr lang="hu-HU" dirty="0"/>
              <a:t>, diabetes, </a:t>
            </a:r>
            <a:r>
              <a:rPr lang="hu-HU" dirty="0" err="1"/>
              <a:t>constipation</a:t>
            </a:r>
            <a:r>
              <a:rPr lang="hu-HU" dirty="0"/>
              <a:t>, </a:t>
            </a:r>
            <a:r>
              <a:rPr lang="hu-HU" dirty="0" err="1"/>
              <a:t>infertility</a:t>
            </a:r>
            <a:endParaRPr lang="hu-HU" dirty="0"/>
          </a:p>
          <a:p>
            <a:endParaRPr lang="hu-HU" dirty="0"/>
          </a:p>
          <a:p>
            <a:pPr marL="0" marR="0" lvl="0" indent="0" algn="l" defTabSz="914400" rtl="0" eaLnBrk="1" fontAlgn="auto" latinLnBrk="0" hangingPunct="1">
              <a:lnSpc>
                <a:spcPct val="100000"/>
              </a:lnSpc>
              <a:spcBef>
                <a:spcPts val="0"/>
              </a:spcBef>
              <a:spcAft>
                <a:spcPts val="0"/>
              </a:spcAft>
              <a:buClrTx/>
              <a:buSzTx/>
              <a:buFontTx/>
              <a:buNone/>
              <a:tabLst/>
              <a:defRPr/>
            </a:pPr>
            <a:r>
              <a:rPr lang="hu-HU" dirty="0"/>
              <a:t>Dr. Richard Davidson: </a:t>
            </a:r>
            <a:r>
              <a:rPr lang="hu-HU" dirty="0" err="1"/>
              <a:t>Happer</a:t>
            </a:r>
            <a:r>
              <a:rPr lang="hu-HU" dirty="0"/>
              <a:t>, </a:t>
            </a:r>
            <a:r>
              <a:rPr lang="hu-HU" dirty="0" err="1"/>
              <a:t>concentrate</a:t>
            </a:r>
            <a:r>
              <a:rPr lang="hu-HU" dirty="0"/>
              <a:t> more </a:t>
            </a:r>
            <a:r>
              <a:rPr lang="hu-HU" dirty="0" err="1"/>
              <a:t>effectively</a:t>
            </a:r>
            <a:r>
              <a:rPr lang="hu-HU" dirty="0"/>
              <a:t>, </a:t>
            </a:r>
            <a:r>
              <a:rPr lang="hu-HU" dirty="0" err="1"/>
              <a:t>change</a:t>
            </a:r>
            <a:r>
              <a:rPr lang="hu-HU" dirty="0"/>
              <a:t> </a:t>
            </a:r>
            <a:r>
              <a:rPr lang="hu-HU" dirty="0" err="1"/>
              <a:t>your</a:t>
            </a:r>
            <a:r>
              <a:rPr lang="hu-HU" dirty="0"/>
              <a:t> </a:t>
            </a:r>
            <a:r>
              <a:rPr lang="hu-HU" dirty="0" err="1"/>
              <a:t>brain</a:t>
            </a:r>
            <a:r>
              <a:rPr lang="hu-HU" dirty="0"/>
              <a:t> in </a:t>
            </a:r>
            <a:r>
              <a:rPr lang="hu-HU" dirty="0" err="1"/>
              <a:t>way</a:t>
            </a:r>
            <a:r>
              <a:rPr lang="hu-HU" dirty="0"/>
              <a:t> </a:t>
            </a:r>
            <a:r>
              <a:rPr lang="hu-HU" dirty="0" err="1"/>
              <a:t>that</a:t>
            </a:r>
            <a:r>
              <a:rPr lang="hu-HU" dirty="0"/>
              <a:t> </a:t>
            </a:r>
            <a:r>
              <a:rPr lang="hu-HU" dirty="0" err="1"/>
              <a:t>supports</a:t>
            </a:r>
            <a:r>
              <a:rPr lang="hu-HU" dirty="0"/>
              <a:t> </a:t>
            </a:r>
            <a:r>
              <a:rPr lang="hu-HU" dirty="0" err="1"/>
              <a:t>that</a:t>
            </a:r>
            <a:r>
              <a:rPr lang="hu-HU" dirty="0"/>
              <a:t>, </a:t>
            </a:r>
            <a:r>
              <a:rPr lang="hu-HU" dirty="0" err="1"/>
              <a:t>participants</a:t>
            </a:r>
            <a:r>
              <a:rPr lang="hu-HU" dirty="0"/>
              <a:t> </a:t>
            </a:r>
            <a:r>
              <a:rPr lang="hu-HU" dirty="0" err="1"/>
              <a:t>reported</a:t>
            </a:r>
            <a:r>
              <a:rPr lang="hu-HU" dirty="0"/>
              <a:t> less </a:t>
            </a:r>
            <a:r>
              <a:rPr lang="hu-HU" dirty="0" err="1"/>
              <a:t>anxiety</a:t>
            </a:r>
            <a:r>
              <a:rPr lang="hu-HU" dirty="0"/>
              <a:t> and more </a:t>
            </a:r>
            <a:r>
              <a:rPr lang="hu-HU" dirty="0" err="1"/>
              <a:t>happiness</a:t>
            </a:r>
            <a:endParaRPr lang="hu-HU" dirty="0"/>
          </a:p>
          <a:p>
            <a:pPr marL="0" marR="0" lvl="0" indent="0" algn="l" defTabSz="914400" rtl="0" eaLnBrk="1" fontAlgn="auto" latinLnBrk="0" hangingPunct="1">
              <a:lnSpc>
                <a:spcPct val="100000"/>
              </a:lnSpc>
              <a:spcBef>
                <a:spcPts val="0"/>
              </a:spcBef>
              <a:spcAft>
                <a:spcPts val="0"/>
              </a:spcAft>
              <a:buClrTx/>
              <a:buSzTx/>
              <a:buFontTx/>
              <a:buNone/>
              <a:tabLst/>
              <a:defRPr/>
            </a:pPr>
            <a:r>
              <a:rPr lang="hu-HU" dirty="0" err="1"/>
              <a:t>Dr</a:t>
            </a:r>
            <a:r>
              <a:rPr lang="hu-HU" dirty="0"/>
              <a:t> Sarah </a:t>
            </a:r>
            <a:r>
              <a:rPr lang="hu-HU" dirty="0" err="1"/>
              <a:t>Lazar</a:t>
            </a:r>
            <a:r>
              <a:rPr lang="hu-HU" dirty="0"/>
              <a:t>, </a:t>
            </a:r>
            <a:r>
              <a:rPr lang="hu-HU" dirty="0" err="1"/>
              <a:t>boston</a:t>
            </a:r>
            <a:endParaRPr lang="hu-HU" dirty="0"/>
          </a:p>
          <a:p>
            <a:pPr marL="0" marR="0" lvl="0" indent="0" algn="l" defTabSz="914400" rtl="0" eaLnBrk="1" fontAlgn="auto" latinLnBrk="0" hangingPunct="1">
              <a:lnSpc>
                <a:spcPct val="100000"/>
              </a:lnSpc>
              <a:spcBef>
                <a:spcPts val="0"/>
              </a:spcBef>
              <a:spcAft>
                <a:spcPts val="0"/>
              </a:spcAft>
              <a:buClrTx/>
              <a:buSzTx/>
              <a:buFontTx/>
              <a:buNone/>
              <a:tabLst/>
              <a:defRPr/>
            </a:pPr>
            <a:r>
              <a:rPr lang="hu-HU" dirty="0"/>
              <a:t>Dr. Herbert </a:t>
            </a:r>
            <a:r>
              <a:rPr lang="hu-HU" dirty="0" err="1"/>
              <a:t>Benson</a:t>
            </a:r>
            <a:endParaRPr lang="hu-H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hu-HU" dirty="0"/>
          </a:p>
          <a:p>
            <a:endParaRPr lang="hu-HU" dirty="0"/>
          </a:p>
          <a:p>
            <a:endParaRPr lang="hu-HU" dirty="0"/>
          </a:p>
        </p:txBody>
      </p:sp>
      <p:sp>
        <p:nvSpPr>
          <p:cNvPr id="4" name="Dia számának helye 3"/>
          <p:cNvSpPr>
            <a:spLocks noGrp="1"/>
          </p:cNvSpPr>
          <p:nvPr>
            <p:ph type="sldNum" sz="quarter" idx="5"/>
          </p:nvPr>
        </p:nvSpPr>
        <p:spPr/>
        <p:txBody>
          <a:bodyPr/>
          <a:lstStyle/>
          <a:p>
            <a:fld id="{FA0CD078-AFB0-462C-81F7-5A79F049C2C9}" type="slidenum">
              <a:rPr lang="hu-HU" smtClean="0"/>
              <a:t>6</a:t>
            </a:fld>
            <a:endParaRPr lang="hu-HU"/>
          </a:p>
        </p:txBody>
      </p:sp>
    </p:spTree>
    <p:extLst>
      <p:ext uri="{BB962C8B-B14F-4D97-AF65-F5344CB8AC3E}">
        <p14:creationId xmlns:p14="http://schemas.microsoft.com/office/powerpoint/2010/main" val="3558482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hlinkClick r:id="rId3"/>
              </a:rPr>
              <a:t>http://mindfulnessegyesulet.hu/mi-az-mbct/</a:t>
            </a:r>
            <a:endParaRPr lang="hu-HU" dirty="0"/>
          </a:p>
        </p:txBody>
      </p:sp>
      <p:sp>
        <p:nvSpPr>
          <p:cNvPr id="4" name="Dia számának helye 3"/>
          <p:cNvSpPr>
            <a:spLocks noGrp="1"/>
          </p:cNvSpPr>
          <p:nvPr>
            <p:ph type="sldNum" sz="quarter" idx="5"/>
          </p:nvPr>
        </p:nvSpPr>
        <p:spPr/>
        <p:txBody>
          <a:bodyPr/>
          <a:lstStyle/>
          <a:p>
            <a:fld id="{FA0CD078-AFB0-462C-81F7-5A79F049C2C9}" type="slidenum">
              <a:rPr lang="hu-HU" smtClean="0"/>
              <a:t>61</a:t>
            </a:fld>
            <a:endParaRPr lang="hu-HU"/>
          </a:p>
        </p:txBody>
      </p:sp>
    </p:spTree>
    <p:extLst>
      <p:ext uri="{BB962C8B-B14F-4D97-AF65-F5344CB8AC3E}">
        <p14:creationId xmlns:p14="http://schemas.microsoft.com/office/powerpoint/2010/main" val="1000037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hlinkClick r:id="rId3"/>
              </a:rPr>
              <a:t>https://transzcendentalis-meditacio.hu/</a:t>
            </a:r>
            <a:endParaRPr lang="hu-HU" dirty="0"/>
          </a:p>
        </p:txBody>
      </p:sp>
      <p:sp>
        <p:nvSpPr>
          <p:cNvPr id="4" name="Dia számának helye 3"/>
          <p:cNvSpPr>
            <a:spLocks noGrp="1"/>
          </p:cNvSpPr>
          <p:nvPr>
            <p:ph type="sldNum" sz="quarter" idx="5"/>
          </p:nvPr>
        </p:nvSpPr>
        <p:spPr/>
        <p:txBody>
          <a:bodyPr/>
          <a:lstStyle/>
          <a:p>
            <a:fld id="{FA0CD078-AFB0-462C-81F7-5A79F049C2C9}" type="slidenum">
              <a:rPr lang="hu-HU" smtClean="0"/>
              <a:t>62</a:t>
            </a:fld>
            <a:endParaRPr lang="hu-HU"/>
          </a:p>
        </p:txBody>
      </p:sp>
    </p:spTree>
    <p:extLst>
      <p:ext uri="{BB962C8B-B14F-4D97-AF65-F5344CB8AC3E}">
        <p14:creationId xmlns:p14="http://schemas.microsoft.com/office/powerpoint/2010/main" val="48910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Forrás: </a:t>
            </a:r>
            <a:endParaRPr lang="hu-HU" sz="1200" b="0" i="0" u="none" strike="noStrike" kern="1200" baseline="0" dirty="0">
              <a:solidFill>
                <a:schemeClr val="tx1"/>
              </a:solidFill>
              <a:latin typeface="+mn-lt"/>
              <a:ea typeface="+mn-ea"/>
              <a:cs typeface="+mn-cs"/>
            </a:endParaRPr>
          </a:p>
          <a:p>
            <a:endParaRPr lang="hu-HU" sz="1200" b="0" i="0" u="none" strike="noStrike" kern="1200" baseline="0" dirty="0">
              <a:solidFill>
                <a:schemeClr val="tx1"/>
              </a:solidFill>
              <a:latin typeface="+mn-lt"/>
              <a:ea typeface="+mn-ea"/>
              <a:cs typeface="+mn-cs"/>
            </a:endParaRPr>
          </a:p>
          <a:p>
            <a:r>
              <a:rPr lang="hu-HU" sz="1200" b="0" i="0" u="none" strike="noStrike" kern="1200" baseline="0" dirty="0">
                <a:solidFill>
                  <a:schemeClr val="tx1"/>
                </a:solidFill>
                <a:latin typeface="+mn-lt"/>
                <a:ea typeface="+mn-ea"/>
                <a:cs typeface="+mn-cs"/>
              </a:rPr>
              <a:t> </a:t>
            </a:r>
            <a:r>
              <a:rPr lang="hu-HU" sz="1200" b="1" i="0" u="none" strike="noStrike" kern="1200" baseline="0" dirty="0">
                <a:solidFill>
                  <a:schemeClr val="tx1"/>
                </a:solidFill>
                <a:latin typeface="+mn-lt"/>
                <a:ea typeface="+mn-ea"/>
                <a:cs typeface="+mn-cs"/>
              </a:rPr>
              <a:t>Transzcendentális Meditáció </a:t>
            </a:r>
            <a:endParaRPr lang="hu-HU" sz="1200" b="0" i="0" u="none" strike="noStrike" kern="1200" baseline="0" dirty="0">
              <a:solidFill>
                <a:schemeClr val="tx1"/>
              </a:solidFill>
              <a:latin typeface="+mn-lt"/>
              <a:ea typeface="+mn-ea"/>
              <a:cs typeface="+mn-cs"/>
            </a:endParaRPr>
          </a:p>
          <a:p>
            <a:r>
              <a:rPr lang="hu-HU" sz="1200" b="1" i="0" u="none" strike="noStrike" kern="1200" baseline="0" dirty="0">
                <a:solidFill>
                  <a:schemeClr val="tx1"/>
                </a:solidFill>
                <a:latin typeface="+mn-lt"/>
                <a:ea typeface="+mn-ea"/>
                <a:cs typeface="+mn-cs"/>
              </a:rPr>
              <a:t>Tudományos kutatások c. letölthető pdf könyv</a:t>
            </a:r>
            <a:endParaRPr lang="hu-HU" dirty="0"/>
          </a:p>
        </p:txBody>
      </p:sp>
      <p:sp>
        <p:nvSpPr>
          <p:cNvPr id="4" name="Dia számának helye 3"/>
          <p:cNvSpPr>
            <a:spLocks noGrp="1"/>
          </p:cNvSpPr>
          <p:nvPr>
            <p:ph type="sldNum" sz="quarter" idx="5"/>
          </p:nvPr>
        </p:nvSpPr>
        <p:spPr/>
        <p:txBody>
          <a:bodyPr/>
          <a:lstStyle/>
          <a:p>
            <a:fld id="{FA0CD078-AFB0-462C-81F7-5A79F049C2C9}" type="slidenum">
              <a:rPr lang="hu-HU" smtClean="0"/>
              <a:t>63</a:t>
            </a:fld>
            <a:endParaRPr lang="hu-HU"/>
          </a:p>
        </p:txBody>
      </p:sp>
    </p:spTree>
    <p:extLst>
      <p:ext uri="{BB962C8B-B14F-4D97-AF65-F5344CB8AC3E}">
        <p14:creationId xmlns:p14="http://schemas.microsoft.com/office/powerpoint/2010/main" val="1354835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https://www.forbes.com/sites/alicegwalton/2017/10/05/different-types-of-meditation-change-the-brain-in-different-ways-study-finds/?sh=3654ca051f1e</a:t>
            </a:r>
          </a:p>
        </p:txBody>
      </p:sp>
      <p:sp>
        <p:nvSpPr>
          <p:cNvPr id="4" name="Dia számának helye 3"/>
          <p:cNvSpPr>
            <a:spLocks noGrp="1"/>
          </p:cNvSpPr>
          <p:nvPr>
            <p:ph type="sldNum" sz="quarter" idx="5"/>
          </p:nvPr>
        </p:nvSpPr>
        <p:spPr/>
        <p:txBody>
          <a:bodyPr/>
          <a:lstStyle/>
          <a:p>
            <a:fld id="{FA0CD078-AFB0-462C-81F7-5A79F049C2C9}" type="slidenum">
              <a:rPr lang="hu-HU" smtClean="0"/>
              <a:t>70</a:t>
            </a:fld>
            <a:endParaRPr lang="hu-HU"/>
          </a:p>
        </p:txBody>
      </p:sp>
    </p:spTree>
    <p:extLst>
      <p:ext uri="{BB962C8B-B14F-4D97-AF65-F5344CB8AC3E}">
        <p14:creationId xmlns:p14="http://schemas.microsoft.com/office/powerpoint/2010/main" val="2379204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https://napiboldogsag.com/2013/08/13/a-boldog-agy-titka-a-pozitiv-gondolkodas/</a:t>
            </a:r>
          </a:p>
        </p:txBody>
      </p:sp>
      <p:sp>
        <p:nvSpPr>
          <p:cNvPr id="4" name="Dia számának helye 3"/>
          <p:cNvSpPr>
            <a:spLocks noGrp="1"/>
          </p:cNvSpPr>
          <p:nvPr>
            <p:ph type="sldNum" sz="quarter" idx="5"/>
          </p:nvPr>
        </p:nvSpPr>
        <p:spPr/>
        <p:txBody>
          <a:bodyPr/>
          <a:lstStyle/>
          <a:p>
            <a:fld id="{FA0CD078-AFB0-462C-81F7-5A79F049C2C9}" type="slidenum">
              <a:rPr lang="hu-HU" smtClean="0"/>
              <a:t>73</a:t>
            </a:fld>
            <a:endParaRPr lang="hu-HU"/>
          </a:p>
        </p:txBody>
      </p:sp>
    </p:spTree>
    <p:extLst>
      <p:ext uri="{BB962C8B-B14F-4D97-AF65-F5344CB8AC3E}">
        <p14:creationId xmlns:p14="http://schemas.microsoft.com/office/powerpoint/2010/main" val="2881105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err="1"/>
              <a:t>amigdala</a:t>
            </a:r>
            <a:r>
              <a:rPr lang="hu-HU" dirty="0"/>
              <a:t>: üss vagy fuss</a:t>
            </a:r>
            <a:r>
              <a:rPr lang="hu-HU" baseline="0" dirty="0"/>
              <a:t> válasz</a:t>
            </a:r>
            <a:endParaRPr lang="hu-HU" dirty="0"/>
          </a:p>
        </p:txBody>
      </p:sp>
      <p:sp>
        <p:nvSpPr>
          <p:cNvPr id="4" name="Slide Number Placeholder 3"/>
          <p:cNvSpPr>
            <a:spLocks noGrp="1"/>
          </p:cNvSpPr>
          <p:nvPr>
            <p:ph type="sldNum" sz="quarter" idx="10"/>
          </p:nvPr>
        </p:nvSpPr>
        <p:spPr/>
        <p:txBody>
          <a:bodyPr/>
          <a:lstStyle/>
          <a:p>
            <a:fld id="{BFEC4F23-7361-4D70-BDF4-98D90DC9287A}" type="slidenum">
              <a:rPr lang="hu-HU" smtClean="0"/>
              <a:t>74</a:t>
            </a:fld>
            <a:endParaRPr lang="hu-HU"/>
          </a:p>
        </p:txBody>
      </p:sp>
    </p:spTree>
    <p:extLst>
      <p:ext uri="{BB962C8B-B14F-4D97-AF65-F5344CB8AC3E}">
        <p14:creationId xmlns:p14="http://schemas.microsoft.com/office/powerpoint/2010/main" val="1929185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https://napiboldogsag.com/2013/08/13/a-boldog-agy-titka-a-pozitiv-gondolkodas/</a:t>
            </a:r>
          </a:p>
        </p:txBody>
      </p:sp>
      <p:sp>
        <p:nvSpPr>
          <p:cNvPr id="4" name="Dia számának helye 3"/>
          <p:cNvSpPr>
            <a:spLocks noGrp="1"/>
          </p:cNvSpPr>
          <p:nvPr>
            <p:ph type="sldNum" sz="quarter" idx="5"/>
          </p:nvPr>
        </p:nvSpPr>
        <p:spPr/>
        <p:txBody>
          <a:bodyPr/>
          <a:lstStyle/>
          <a:p>
            <a:fld id="{FA0CD078-AFB0-462C-81F7-5A79F049C2C9}" type="slidenum">
              <a:rPr lang="hu-HU" smtClean="0"/>
              <a:t>77</a:t>
            </a:fld>
            <a:endParaRPr lang="hu-HU"/>
          </a:p>
        </p:txBody>
      </p:sp>
    </p:spTree>
    <p:extLst>
      <p:ext uri="{BB962C8B-B14F-4D97-AF65-F5344CB8AC3E}">
        <p14:creationId xmlns:p14="http://schemas.microsoft.com/office/powerpoint/2010/main" val="2955885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https://www.origo.hu/tudomany/20011106egyevokanalnyi.html</a:t>
            </a:r>
          </a:p>
        </p:txBody>
      </p:sp>
      <p:sp>
        <p:nvSpPr>
          <p:cNvPr id="4" name="Dia számának helye 3"/>
          <p:cNvSpPr>
            <a:spLocks noGrp="1"/>
          </p:cNvSpPr>
          <p:nvPr>
            <p:ph type="sldNum" sz="quarter" idx="5"/>
          </p:nvPr>
        </p:nvSpPr>
        <p:spPr/>
        <p:txBody>
          <a:bodyPr/>
          <a:lstStyle/>
          <a:p>
            <a:fld id="{FA0CD078-AFB0-462C-81F7-5A79F049C2C9}" type="slidenum">
              <a:rPr lang="hu-HU" smtClean="0"/>
              <a:t>78</a:t>
            </a:fld>
            <a:endParaRPr lang="hu-HU"/>
          </a:p>
        </p:txBody>
      </p:sp>
    </p:spTree>
    <p:extLst>
      <p:ext uri="{BB962C8B-B14F-4D97-AF65-F5344CB8AC3E}">
        <p14:creationId xmlns:p14="http://schemas.microsoft.com/office/powerpoint/2010/main" val="2015973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https://www.origo.hu/tudomany/20190315-az-agy-felelemkozpontja-is-vedhet-minket-az-illuziok-ellen.html</a:t>
            </a:r>
          </a:p>
        </p:txBody>
      </p:sp>
      <p:sp>
        <p:nvSpPr>
          <p:cNvPr id="4" name="Dia számának helye 3"/>
          <p:cNvSpPr>
            <a:spLocks noGrp="1"/>
          </p:cNvSpPr>
          <p:nvPr>
            <p:ph type="sldNum" sz="quarter" idx="5"/>
          </p:nvPr>
        </p:nvSpPr>
        <p:spPr/>
        <p:txBody>
          <a:bodyPr/>
          <a:lstStyle/>
          <a:p>
            <a:fld id="{FA0CD078-AFB0-462C-81F7-5A79F049C2C9}" type="slidenum">
              <a:rPr lang="hu-HU" smtClean="0"/>
              <a:t>80</a:t>
            </a:fld>
            <a:endParaRPr lang="hu-HU"/>
          </a:p>
        </p:txBody>
      </p:sp>
    </p:spTree>
    <p:extLst>
      <p:ext uri="{BB962C8B-B14F-4D97-AF65-F5344CB8AC3E}">
        <p14:creationId xmlns:p14="http://schemas.microsoft.com/office/powerpoint/2010/main" val="3062306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https://neurocritic.blogspot.com/2017/12/amygdala-stimulation-in-absence-of.html</a:t>
            </a:r>
          </a:p>
        </p:txBody>
      </p:sp>
      <p:sp>
        <p:nvSpPr>
          <p:cNvPr id="4" name="Dia számának helye 3"/>
          <p:cNvSpPr>
            <a:spLocks noGrp="1"/>
          </p:cNvSpPr>
          <p:nvPr>
            <p:ph type="sldNum" sz="quarter" idx="5"/>
          </p:nvPr>
        </p:nvSpPr>
        <p:spPr/>
        <p:txBody>
          <a:bodyPr/>
          <a:lstStyle/>
          <a:p>
            <a:fld id="{FA0CD078-AFB0-462C-81F7-5A79F049C2C9}" type="slidenum">
              <a:rPr lang="hu-HU" smtClean="0"/>
              <a:t>81</a:t>
            </a:fld>
            <a:endParaRPr lang="hu-HU"/>
          </a:p>
        </p:txBody>
      </p:sp>
    </p:spTree>
    <p:extLst>
      <p:ext uri="{BB962C8B-B14F-4D97-AF65-F5344CB8AC3E}">
        <p14:creationId xmlns:p14="http://schemas.microsoft.com/office/powerpoint/2010/main" val="3780958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Ras</a:t>
            </a:r>
            <a:r>
              <a:rPr lang="hu-HU" dirty="0"/>
              <a:t>: </a:t>
            </a:r>
            <a:r>
              <a:rPr lang="hu-HU" dirty="0">
                <a:hlinkClick r:id="rId3"/>
              </a:rPr>
              <a:t>https://www.youtube.com/watch?v=QCnfAzAIhVw</a:t>
            </a:r>
            <a:endParaRPr lang="hu-HU" dirty="0"/>
          </a:p>
        </p:txBody>
      </p:sp>
      <p:sp>
        <p:nvSpPr>
          <p:cNvPr id="4" name="Dia számának helye 3"/>
          <p:cNvSpPr>
            <a:spLocks noGrp="1"/>
          </p:cNvSpPr>
          <p:nvPr>
            <p:ph type="sldNum" sz="quarter" idx="5"/>
          </p:nvPr>
        </p:nvSpPr>
        <p:spPr/>
        <p:txBody>
          <a:bodyPr/>
          <a:lstStyle/>
          <a:p>
            <a:fld id="{FA0CD078-AFB0-462C-81F7-5A79F049C2C9}" type="slidenum">
              <a:rPr lang="hu-HU" smtClean="0"/>
              <a:t>15</a:t>
            </a:fld>
            <a:endParaRPr lang="hu-HU"/>
          </a:p>
        </p:txBody>
      </p:sp>
    </p:spTree>
    <p:extLst>
      <p:ext uri="{BB962C8B-B14F-4D97-AF65-F5344CB8AC3E}">
        <p14:creationId xmlns:p14="http://schemas.microsoft.com/office/powerpoint/2010/main" val="3770083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hlinkClick r:id="rId3"/>
              </a:rPr>
              <a:t>https://en.wikipedia.org/wiki/Default_mode_network</a:t>
            </a:r>
            <a:endParaRPr lang="hu-HU" dirty="0"/>
          </a:p>
        </p:txBody>
      </p:sp>
      <p:sp>
        <p:nvSpPr>
          <p:cNvPr id="4" name="Dia számának helye 3"/>
          <p:cNvSpPr>
            <a:spLocks noGrp="1"/>
          </p:cNvSpPr>
          <p:nvPr>
            <p:ph type="sldNum" sz="quarter" idx="5"/>
          </p:nvPr>
        </p:nvSpPr>
        <p:spPr/>
        <p:txBody>
          <a:bodyPr/>
          <a:lstStyle/>
          <a:p>
            <a:fld id="{FA0CD078-AFB0-462C-81F7-5A79F049C2C9}" type="slidenum">
              <a:rPr lang="hu-HU" smtClean="0"/>
              <a:t>82</a:t>
            </a:fld>
            <a:endParaRPr lang="hu-HU"/>
          </a:p>
        </p:txBody>
      </p:sp>
    </p:spTree>
    <p:extLst>
      <p:ext uri="{BB962C8B-B14F-4D97-AF65-F5344CB8AC3E}">
        <p14:creationId xmlns:p14="http://schemas.microsoft.com/office/powerpoint/2010/main" val="14205103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FA0CD078-AFB0-462C-81F7-5A79F049C2C9}" type="slidenum">
              <a:rPr lang="hu-HU" smtClean="0"/>
              <a:t>84</a:t>
            </a:fld>
            <a:endParaRPr lang="hu-HU"/>
          </a:p>
        </p:txBody>
      </p:sp>
    </p:spTree>
    <p:extLst>
      <p:ext uri="{BB962C8B-B14F-4D97-AF65-F5344CB8AC3E}">
        <p14:creationId xmlns:p14="http://schemas.microsoft.com/office/powerpoint/2010/main" val="30129606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hlinkClick r:id="rId3"/>
              </a:rPr>
              <a:t>https://www.news-medical.net/life-sciences/Telomere-Shortening-and-Stress.aspx</a:t>
            </a:r>
            <a:endParaRPr lang="hu-HU" dirty="0"/>
          </a:p>
          <a:p>
            <a:endParaRPr lang="hu-HU" dirty="0"/>
          </a:p>
        </p:txBody>
      </p:sp>
      <p:sp>
        <p:nvSpPr>
          <p:cNvPr id="4" name="Dia számának helye 3"/>
          <p:cNvSpPr>
            <a:spLocks noGrp="1"/>
          </p:cNvSpPr>
          <p:nvPr>
            <p:ph type="sldNum" sz="quarter" idx="5"/>
          </p:nvPr>
        </p:nvSpPr>
        <p:spPr/>
        <p:txBody>
          <a:bodyPr/>
          <a:lstStyle/>
          <a:p>
            <a:fld id="{FA0CD078-AFB0-462C-81F7-5A79F049C2C9}" type="slidenum">
              <a:rPr lang="hu-HU" smtClean="0"/>
              <a:t>85</a:t>
            </a:fld>
            <a:endParaRPr lang="hu-HU"/>
          </a:p>
        </p:txBody>
      </p:sp>
    </p:spTree>
    <p:extLst>
      <p:ext uri="{BB962C8B-B14F-4D97-AF65-F5344CB8AC3E}">
        <p14:creationId xmlns:p14="http://schemas.microsoft.com/office/powerpoint/2010/main" val="4181645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FA0CD078-AFB0-462C-81F7-5A79F049C2C9}" type="slidenum">
              <a:rPr lang="hu-HU" smtClean="0"/>
              <a:t>90</a:t>
            </a:fld>
            <a:endParaRPr lang="hu-HU"/>
          </a:p>
        </p:txBody>
      </p:sp>
    </p:spTree>
    <p:extLst>
      <p:ext uri="{BB962C8B-B14F-4D97-AF65-F5344CB8AC3E}">
        <p14:creationId xmlns:p14="http://schemas.microsoft.com/office/powerpoint/2010/main" val="28968113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hlinkClick r:id="rId3"/>
              </a:rPr>
              <a:t>https://szivkoherencia.hu/dr-joe-dispenza-egeszsegileg-1-6-resz/</a:t>
            </a:r>
            <a:endParaRPr lang="hu-HU" dirty="0"/>
          </a:p>
        </p:txBody>
      </p:sp>
      <p:sp>
        <p:nvSpPr>
          <p:cNvPr id="4" name="Dia számának helye 3"/>
          <p:cNvSpPr>
            <a:spLocks noGrp="1"/>
          </p:cNvSpPr>
          <p:nvPr>
            <p:ph type="sldNum" sz="quarter" idx="5"/>
          </p:nvPr>
        </p:nvSpPr>
        <p:spPr/>
        <p:txBody>
          <a:bodyPr/>
          <a:lstStyle/>
          <a:p>
            <a:fld id="{FA0CD078-AFB0-462C-81F7-5A79F049C2C9}" type="slidenum">
              <a:rPr lang="hu-HU" smtClean="0"/>
              <a:t>94</a:t>
            </a:fld>
            <a:endParaRPr lang="hu-HU"/>
          </a:p>
        </p:txBody>
      </p:sp>
    </p:spTree>
    <p:extLst>
      <p:ext uri="{BB962C8B-B14F-4D97-AF65-F5344CB8AC3E}">
        <p14:creationId xmlns:p14="http://schemas.microsoft.com/office/powerpoint/2010/main" val="1143415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How Your Thoughts Are Connected To Your Future | Dr. Joe </a:t>
            </a:r>
            <a:r>
              <a:rPr lang="en-US" sz="1200" b="0" i="0" kern="1200" dirty="0" err="1">
                <a:solidFill>
                  <a:schemeClr val="tx1"/>
                </a:solidFill>
                <a:effectLst/>
                <a:latin typeface="+mn-lt"/>
                <a:ea typeface="+mn-ea"/>
                <a:cs typeface="+mn-cs"/>
              </a:rPr>
              <a:t>Dispenza</a:t>
            </a:r>
            <a:endParaRPr lang="en-US" sz="1200" b="0" i="0" kern="1200" dirty="0">
              <a:solidFill>
                <a:schemeClr val="tx1"/>
              </a:solidFill>
              <a:effectLst/>
              <a:latin typeface="+mn-lt"/>
              <a:ea typeface="+mn-ea"/>
              <a:cs typeface="+mn-cs"/>
            </a:endParaRPr>
          </a:p>
          <a:p>
            <a:endParaRPr lang="hu-HU" dirty="0"/>
          </a:p>
        </p:txBody>
      </p:sp>
      <p:sp>
        <p:nvSpPr>
          <p:cNvPr id="4" name="Dia számának helye 3"/>
          <p:cNvSpPr>
            <a:spLocks noGrp="1"/>
          </p:cNvSpPr>
          <p:nvPr>
            <p:ph type="sldNum" sz="quarter" idx="5"/>
          </p:nvPr>
        </p:nvSpPr>
        <p:spPr/>
        <p:txBody>
          <a:bodyPr/>
          <a:lstStyle/>
          <a:p>
            <a:fld id="{FA0CD078-AFB0-462C-81F7-5A79F049C2C9}" type="slidenum">
              <a:rPr lang="hu-HU" smtClean="0"/>
              <a:t>95</a:t>
            </a:fld>
            <a:endParaRPr lang="hu-HU"/>
          </a:p>
        </p:txBody>
      </p:sp>
    </p:spTree>
    <p:extLst>
      <p:ext uri="{BB962C8B-B14F-4D97-AF65-F5344CB8AC3E}">
        <p14:creationId xmlns:p14="http://schemas.microsoft.com/office/powerpoint/2010/main" val="1395597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C7E42832-0ACF-4A38-9E5E-9424F13626C1}" type="slidenum">
              <a:rPr lang="hu-HU" smtClean="0"/>
              <a:t>19</a:t>
            </a:fld>
            <a:endParaRPr lang="hu-HU"/>
          </a:p>
        </p:txBody>
      </p:sp>
    </p:spTree>
    <p:extLst>
      <p:ext uri="{BB962C8B-B14F-4D97-AF65-F5344CB8AC3E}">
        <p14:creationId xmlns:p14="http://schemas.microsoft.com/office/powerpoint/2010/main" val="4011218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hlinkClick r:id="rId3"/>
              </a:rPr>
              <a:t>https://www.abzu2.com/samadhi-how-to-spiritually-exit-the-matrix/</a:t>
            </a:r>
            <a:endParaRPr lang="hu-HU" dirty="0"/>
          </a:p>
        </p:txBody>
      </p:sp>
      <p:sp>
        <p:nvSpPr>
          <p:cNvPr id="4" name="Dia számának helye 3"/>
          <p:cNvSpPr>
            <a:spLocks noGrp="1"/>
          </p:cNvSpPr>
          <p:nvPr>
            <p:ph type="sldNum" sz="quarter" idx="5"/>
          </p:nvPr>
        </p:nvSpPr>
        <p:spPr/>
        <p:txBody>
          <a:bodyPr/>
          <a:lstStyle/>
          <a:p>
            <a:fld id="{FA0CD078-AFB0-462C-81F7-5A79F049C2C9}" type="slidenum">
              <a:rPr lang="hu-HU" smtClean="0"/>
              <a:t>28</a:t>
            </a:fld>
            <a:endParaRPr lang="hu-HU"/>
          </a:p>
        </p:txBody>
      </p:sp>
    </p:spTree>
    <p:extLst>
      <p:ext uri="{BB962C8B-B14F-4D97-AF65-F5344CB8AC3E}">
        <p14:creationId xmlns:p14="http://schemas.microsoft.com/office/powerpoint/2010/main" val="2402138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hlinkClick r:id="rId3"/>
              </a:rPr>
              <a:t>https://www.tankonyvtar.hu/en/tartalom/tamop425/2011_0001_524_Elettan/ch10s08.html</a:t>
            </a:r>
            <a:endParaRPr lang="hu-HU" dirty="0"/>
          </a:p>
          <a:p>
            <a:endParaRPr lang="hu-HU" dirty="0"/>
          </a:p>
        </p:txBody>
      </p:sp>
      <p:sp>
        <p:nvSpPr>
          <p:cNvPr id="4" name="Dia számának helye 3"/>
          <p:cNvSpPr>
            <a:spLocks noGrp="1"/>
          </p:cNvSpPr>
          <p:nvPr>
            <p:ph type="sldNum" sz="quarter" idx="5"/>
          </p:nvPr>
        </p:nvSpPr>
        <p:spPr/>
        <p:txBody>
          <a:bodyPr/>
          <a:lstStyle/>
          <a:p>
            <a:fld id="{FA0CD078-AFB0-462C-81F7-5A79F049C2C9}" type="slidenum">
              <a:rPr lang="hu-HU" smtClean="0"/>
              <a:t>32</a:t>
            </a:fld>
            <a:endParaRPr lang="hu-HU"/>
          </a:p>
        </p:txBody>
      </p:sp>
    </p:spTree>
    <p:extLst>
      <p:ext uri="{BB962C8B-B14F-4D97-AF65-F5344CB8AC3E}">
        <p14:creationId xmlns:p14="http://schemas.microsoft.com/office/powerpoint/2010/main" val="1101615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FA0CD078-AFB0-462C-81F7-5A79F049C2C9}" type="slidenum">
              <a:rPr lang="hu-HU" smtClean="0"/>
              <a:t>46</a:t>
            </a:fld>
            <a:endParaRPr lang="hu-HU"/>
          </a:p>
        </p:txBody>
      </p:sp>
    </p:spTree>
    <p:extLst>
      <p:ext uri="{BB962C8B-B14F-4D97-AF65-F5344CB8AC3E}">
        <p14:creationId xmlns:p14="http://schemas.microsoft.com/office/powerpoint/2010/main" val="342575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hlinkClick r:id="rId3"/>
              </a:rPr>
              <a:t>http://mindfulnessegyesulet.hu/mi-az-mbct/</a:t>
            </a:r>
            <a:endParaRPr lang="hu-HU" dirty="0"/>
          </a:p>
        </p:txBody>
      </p:sp>
      <p:sp>
        <p:nvSpPr>
          <p:cNvPr id="4" name="Dia számának helye 3"/>
          <p:cNvSpPr>
            <a:spLocks noGrp="1"/>
          </p:cNvSpPr>
          <p:nvPr>
            <p:ph type="sldNum" sz="quarter" idx="5"/>
          </p:nvPr>
        </p:nvSpPr>
        <p:spPr/>
        <p:txBody>
          <a:bodyPr/>
          <a:lstStyle/>
          <a:p>
            <a:fld id="{FA0CD078-AFB0-462C-81F7-5A79F049C2C9}" type="slidenum">
              <a:rPr lang="hu-HU" smtClean="0"/>
              <a:t>55</a:t>
            </a:fld>
            <a:endParaRPr lang="hu-HU"/>
          </a:p>
        </p:txBody>
      </p:sp>
    </p:spTree>
    <p:extLst>
      <p:ext uri="{BB962C8B-B14F-4D97-AF65-F5344CB8AC3E}">
        <p14:creationId xmlns:p14="http://schemas.microsoft.com/office/powerpoint/2010/main" val="3359225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hlinkClick r:id="rId3"/>
              </a:rPr>
              <a:t>http://mindfulnessegyesulet.hu/mi-az-mbct/</a:t>
            </a:r>
            <a:endParaRPr lang="hu-HU" dirty="0"/>
          </a:p>
        </p:txBody>
      </p:sp>
      <p:sp>
        <p:nvSpPr>
          <p:cNvPr id="4" name="Dia számának helye 3"/>
          <p:cNvSpPr>
            <a:spLocks noGrp="1"/>
          </p:cNvSpPr>
          <p:nvPr>
            <p:ph type="sldNum" sz="quarter" idx="5"/>
          </p:nvPr>
        </p:nvSpPr>
        <p:spPr/>
        <p:txBody>
          <a:bodyPr/>
          <a:lstStyle/>
          <a:p>
            <a:fld id="{FA0CD078-AFB0-462C-81F7-5A79F049C2C9}" type="slidenum">
              <a:rPr lang="hu-HU" smtClean="0"/>
              <a:t>59</a:t>
            </a:fld>
            <a:endParaRPr lang="hu-HU"/>
          </a:p>
        </p:txBody>
      </p:sp>
    </p:spTree>
    <p:extLst>
      <p:ext uri="{BB962C8B-B14F-4D97-AF65-F5344CB8AC3E}">
        <p14:creationId xmlns:p14="http://schemas.microsoft.com/office/powerpoint/2010/main" val="775160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hlinkClick r:id="rId3"/>
              </a:rPr>
              <a:t>http://mindfulnessegyesulet.hu/mi-az-mbct/</a:t>
            </a:r>
            <a:endParaRPr lang="hu-HU" dirty="0"/>
          </a:p>
        </p:txBody>
      </p:sp>
      <p:sp>
        <p:nvSpPr>
          <p:cNvPr id="4" name="Dia számának helye 3"/>
          <p:cNvSpPr>
            <a:spLocks noGrp="1"/>
          </p:cNvSpPr>
          <p:nvPr>
            <p:ph type="sldNum" sz="quarter" idx="5"/>
          </p:nvPr>
        </p:nvSpPr>
        <p:spPr/>
        <p:txBody>
          <a:bodyPr/>
          <a:lstStyle/>
          <a:p>
            <a:fld id="{FA0CD078-AFB0-462C-81F7-5A79F049C2C9}" type="slidenum">
              <a:rPr lang="hu-HU" smtClean="0"/>
              <a:t>60</a:t>
            </a:fld>
            <a:endParaRPr lang="hu-HU"/>
          </a:p>
        </p:txBody>
      </p:sp>
    </p:spTree>
    <p:extLst>
      <p:ext uri="{BB962C8B-B14F-4D97-AF65-F5344CB8AC3E}">
        <p14:creationId xmlns:p14="http://schemas.microsoft.com/office/powerpoint/2010/main" val="3448979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hu-HU"/>
              <a:t>Mintacím szerkesztése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endParaRPr lang="en-US" dirty="0"/>
          </a:p>
        </p:txBody>
      </p:sp>
      <p:sp>
        <p:nvSpPr>
          <p:cNvPr id="4" name="Date Placeholder 3"/>
          <p:cNvSpPr>
            <a:spLocks noGrp="1"/>
          </p:cNvSpPr>
          <p:nvPr>
            <p:ph type="dt" sz="half" idx="10"/>
          </p:nvPr>
        </p:nvSpPr>
        <p:spPr/>
        <p:txBody>
          <a:bodyPr/>
          <a:lstStyle/>
          <a:p>
            <a:fld id="{563B0E40-86BD-413E-A5E4-0A4256E63E60}" type="datetimeFigureOut">
              <a:rPr lang="hu-HU" smtClean="0"/>
              <a:t>2020. 12. 18.</a:t>
            </a:fld>
            <a:endParaRPr lang="hu-HU"/>
          </a:p>
        </p:txBody>
      </p:sp>
      <p:sp>
        <p:nvSpPr>
          <p:cNvPr id="5" name="Footer Placeholder 4"/>
          <p:cNvSpPr>
            <a:spLocks noGrp="1"/>
          </p:cNvSpPr>
          <p:nvPr>
            <p:ph type="ftr" sz="quarter" idx="11"/>
          </p:nvPr>
        </p:nvSpPr>
        <p:spPr>
          <a:xfrm>
            <a:off x="2416500" y="329307"/>
            <a:ext cx="4973915" cy="309201"/>
          </a:xfrm>
        </p:spPr>
        <p:txBody>
          <a:bodyPr/>
          <a:lstStyle/>
          <a:p>
            <a:endParaRPr lang="hu-HU"/>
          </a:p>
        </p:txBody>
      </p:sp>
      <p:sp>
        <p:nvSpPr>
          <p:cNvPr id="6" name="Slide Number Placeholder 5"/>
          <p:cNvSpPr>
            <a:spLocks noGrp="1"/>
          </p:cNvSpPr>
          <p:nvPr>
            <p:ph type="sldNum" sz="quarter" idx="12"/>
          </p:nvPr>
        </p:nvSpPr>
        <p:spPr>
          <a:xfrm>
            <a:off x="1437664" y="798973"/>
            <a:ext cx="811019" cy="503578"/>
          </a:xfrm>
        </p:spPr>
        <p:txBody>
          <a:bodyPr/>
          <a:lstStyle/>
          <a:p>
            <a:fld id="{476409BF-A01F-435E-A852-6BF86AE45BD6}" type="slidenum">
              <a:rPr lang="hu-HU" smtClean="0"/>
              <a:t>‹#›</a:t>
            </a:fld>
            <a:endParaRPr lang="hu-HU"/>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23429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Vertical Text Placeholder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563B0E40-86BD-413E-A5E4-0A4256E63E60}" type="datetimeFigureOut">
              <a:rPr lang="hu-HU" smtClean="0"/>
              <a:t>2020. 12. 18.</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476409BF-A01F-435E-A852-6BF86AE45BD6}" type="slidenum">
              <a:rPr lang="hu-HU" smtClean="0"/>
              <a:t>‹#›</a:t>
            </a:fld>
            <a:endParaRPr lang="hu-HU"/>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57409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hu-HU"/>
              <a:t>Mintacím szerkesztése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563B0E40-86BD-413E-A5E4-0A4256E63E60}" type="datetimeFigureOut">
              <a:rPr lang="hu-HU" smtClean="0"/>
              <a:t>2020. 12. 18.</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476409BF-A01F-435E-A852-6BF86AE45BD6}" type="slidenum">
              <a:rPr lang="hu-HU" smtClean="0"/>
              <a:t>‹#›</a:t>
            </a:fld>
            <a:endParaRPr lang="hu-HU"/>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71116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01 Content_2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6836125" y="0"/>
            <a:ext cx="5355875"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4" name="Text Placeholder 12">
            <a:extLst>
              <a:ext uri="{FF2B5EF4-FFF2-40B4-BE49-F238E27FC236}">
                <a16:creationId xmlns:a16="http://schemas.microsoft.com/office/drawing/2014/main" id="{C7F0E85E-786D-44FC-A9C8-8853277D7C38}"/>
              </a:ext>
            </a:extLst>
          </p:cNvPr>
          <p:cNvSpPr>
            <a:spLocks noGrp="1"/>
          </p:cNvSpPr>
          <p:nvPr>
            <p:ph type="body" sz="quarter" idx="12"/>
          </p:nvPr>
        </p:nvSpPr>
        <p:spPr>
          <a:xfrm>
            <a:off x="4386558"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647700"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6891564" cy="830997"/>
          </a:xfrm>
        </p:spPr>
        <p:txBody>
          <a:bodyPr vert="horz" wrap="square" lIns="0" tIns="45720" rIns="91440" bIns="45720" rtlCol="0" anchor="t">
            <a:noAutofit/>
          </a:bodyPr>
          <a:lstStyle>
            <a:lvl1pPr>
              <a:defRPr lang="en-GB" sz="2400">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906451" y="1981200"/>
            <a:ext cx="548640" cy="548640"/>
          </a:xfrm>
        </p:spPr>
        <p:txBody>
          <a:bodyPr lIns="0" tIns="0" rIns="0" bIns="0" anchor="ctr">
            <a:noAutofit/>
          </a:bodyPr>
          <a:lstStyle>
            <a:lvl1pPr marL="0" indent="0" algn="ctr">
              <a:buNone/>
              <a:defRPr sz="1400"/>
            </a:lvl1pPr>
          </a:lstStyle>
          <a:p>
            <a:pPr lvl="0"/>
            <a:r>
              <a:rPr lang="en-US" noProof="0"/>
              <a:t>Icon</a:t>
            </a:r>
          </a:p>
        </p:txBody>
      </p:sp>
      <p:sp>
        <p:nvSpPr>
          <p:cNvPr id="17" name="Content Placeholder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5645309" y="1981200"/>
            <a:ext cx="548640" cy="548640"/>
          </a:xfrm>
        </p:spPr>
        <p:txBody>
          <a:bodyPr lIns="0" tIns="0" rIns="0" bIns="0" anchor="ctr">
            <a:noAutofit/>
          </a:bodyPr>
          <a:lstStyle>
            <a:lvl1pPr marL="0" indent="0" algn="ctr">
              <a:buNone/>
              <a:defRPr sz="1400"/>
            </a:lvl1pPr>
          </a:lstStyle>
          <a:p>
            <a:pPr lvl="0"/>
            <a:r>
              <a:rPr lang="en-US" noProof="0"/>
              <a:t>Icon</a:t>
            </a:r>
          </a:p>
        </p:txBody>
      </p:sp>
      <p:sp>
        <p:nvSpPr>
          <p:cNvPr id="18" name="Slide Number Placeholder 7">
            <a:extLst>
              <a:ext uri="{FF2B5EF4-FFF2-40B4-BE49-F238E27FC236}">
                <a16:creationId xmlns:a16="http://schemas.microsoft.com/office/drawing/2014/main" id="{8728750D-82C7-4A8D-A7C7-554934667964}"/>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4068819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idx="1"/>
          </p:nvPr>
        </p:nvSpPr>
        <p:spPr/>
        <p:txBody>
          <a:bodyPr ancho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563B0E40-86BD-413E-A5E4-0A4256E63E60}" type="datetimeFigureOut">
              <a:rPr lang="hu-HU" smtClean="0"/>
              <a:t>2020. 12. 18.</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476409BF-A01F-435E-A852-6BF86AE45BD6}" type="slidenum">
              <a:rPr lang="hu-HU" smtClean="0"/>
              <a:t>‹#›</a:t>
            </a:fld>
            <a:endParaRPr lang="hu-HU"/>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32075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hu-HU"/>
              <a:t>Mintacím szerkesztése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563B0E40-86BD-413E-A5E4-0A4256E63E60}" type="datetimeFigureOut">
              <a:rPr lang="hu-HU" smtClean="0"/>
              <a:t>2020. 12. 18.</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476409BF-A01F-435E-A852-6BF86AE45BD6}" type="slidenum">
              <a:rPr lang="hu-HU" smtClean="0"/>
              <a:t>‹#›</a:t>
            </a:fld>
            <a:endParaRPr lang="hu-HU"/>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32102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hu-HU"/>
              <a:t>Mintacím szerkesztése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Date Placeholder 4"/>
          <p:cNvSpPr>
            <a:spLocks noGrp="1"/>
          </p:cNvSpPr>
          <p:nvPr>
            <p:ph type="dt" sz="half" idx="10"/>
          </p:nvPr>
        </p:nvSpPr>
        <p:spPr/>
        <p:txBody>
          <a:bodyPr/>
          <a:lstStyle/>
          <a:p>
            <a:fld id="{563B0E40-86BD-413E-A5E4-0A4256E63E60}" type="datetimeFigureOut">
              <a:rPr lang="hu-HU" smtClean="0"/>
              <a:t>2020. 12. 18.</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476409BF-A01F-435E-A852-6BF86AE45BD6}" type="slidenum">
              <a:rPr lang="hu-HU" smtClean="0"/>
              <a:t>‹#›</a:t>
            </a:fld>
            <a:endParaRPr lang="hu-HU"/>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96518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hu-HU"/>
              <a:t>Mintacím szerkesztése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p:cNvSpPr>
            <a:spLocks noGrp="1"/>
          </p:cNvSpPr>
          <p:nvPr>
            <p:ph sz="half" idx="2"/>
          </p:nvPr>
        </p:nvSpPr>
        <p:spPr>
          <a:xfrm>
            <a:off x="1447191" y="2824269"/>
            <a:ext cx="4645152" cy="2644457"/>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p:cNvSpPr>
            <a:spLocks noGrp="1"/>
          </p:cNvSpPr>
          <p:nvPr>
            <p:ph sz="quarter" idx="4"/>
          </p:nvPr>
        </p:nvSpPr>
        <p:spPr>
          <a:xfrm>
            <a:off x="6412362" y="2821491"/>
            <a:ext cx="4645152" cy="2637371"/>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Date Placeholder 6"/>
          <p:cNvSpPr>
            <a:spLocks noGrp="1"/>
          </p:cNvSpPr>
          <p:nvPr>
            <p:ph type="dt" sz="half" idx="10"/>
          </p:nvPr>
        </p:nvSpPr>
        <p:spPr/>
        <p:txBody>
          <a:bodyPr/>
          <a:lstStyle/>
          <a:p>
            <a:fld id="{563B0E40-86BD-413E-A5E4-0A4256E63E60}" type="datetimeFigureOut">
              <a:rPr lang="hu-HU" smtClean="0"/>
              <a:t>2020. 12. 18.</a:t>
            </a:fld>
            <a:endParaRPr lang="hu-HU"/>
          </a:p>
        </p:txBody>
      </p:sp>
      <p:sp>
        <p:nvSpPr>
          <p:cNvPr id="8" name="Footer Placeholder 7"/>
          <p:cNvSpPr>
            <a:spLocks noGrp="1"/>
          </p:cNvSpPr>
          <p:nvPr>
            <p:ph type="ftr" sz="quarter" idx="11"/>
          </p:nvPr>
        </p:nvSpPr>
        <p:spPr/>
        <p:txBody>
          <a:bodyPr/>
          <a:lstStyle/>
          <a:p>
            <a:endParaRPr lang="hu-HU"/>
          </a:p>
        </p:txBody>
      </p:sp>
      <p:sp>
        <p:nvSpPr>
          <p:cNvPr id="9" name="Slide Number Placeholder 8"/>
          <p:cNvSpPr>
            <a:spLocks noGrp="1"/>
          </p:cNvSpPr>
          <p:nvPr>
            <p:ph type="sldNum" sz="quarter" idx="12"/>
          </p:nvPr>
        </p:nvSpPr>
        <p:spPr/>
        <p:txBody>
          <a:bodyPr/>
          <a:lstStyle/>
          <a:p>
            <a:fld id="{476409BF-A01F-435E-A852-6BF86AE45BD6}" type="slidenum">
              <a:rPr lang="hu-HU" smtClean="0"/>
              <a:t>‹#›</a:t>
            </a:fld>
            <a:endParaRPr lang="hu-HU"/>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93273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Date Placeholder 2"/>
          <p:cNvSpPr>
            <a:spLocks noGrp="1"/>
          </p:cNvSpPr>
          <p:nvPr>
            <p:ph type="dt" sz="half" idx="10"/>
          </p:nvPr>
        </p:nvSpPr>
        <p:spPr/>
        <p:txBody>
          <a:bodyPr/>
          <a:lstStyle/>
          <a:p>
            <a:fld id="{563B0E40-86BD-413E-A5E4-0A4256E63E60}" type="datetimeFigureOut">
              <a:rPr lang="hu-HU" smtClean="0"/>
              <a:t>2020. 12. 18.</a:t>
            </a:fld>
            <a:endParaRPr lang="hu-HU"/>
          </a:p>
        </p:txBody>
      </p:sp>
      <p:sp>
        <p:nvSpPr>
          <p:cNvPr id="4" name="Footer Placeholder 3"/>
          <p:cNvSpPr>
            <a:spLocks noGrp="1"/>
          </p:cNvSpPr>
          <p:nvPr>
            <p:ph type="ftr" sz="quarter" idx="11"/>
          </p:nvPr>
        </p:nvSpPr>
        <p:spPr/>
        <p:txBody>
          <a:bodyPr/>
          <a:lstStyle/>
          <a:p>
            <a:endParaRPr lang="hu-HU"/>
          </a:p>
        </p:txBody>
      </p:sp>
      <p:sp>
        <p:nvSpPr>
          <p:cNvPr id="5" name="Slide Number Placeholder 4"/>
          <p:cNvSpPr>
            <a:spLocks noGrp="1"/>
          </p:cNvSpPr>
          <p:nvPr>
            <p:ph type="sldNum" sz="quarter" idx="12"/>
          </p:nvPr>
        </p:nvSpPr>
        <p:spPr/>
        <p:txBody>
          <a:bodyPr/>
          <a:lstStyle/>
          <a:p>
            <a:fld id="{476409BF-A01F-435E-A852-6BF86AE45BD6}" type="slidenum">
              <a:rPr lang="hu-HU" smtClean="0"/>
              <a:t>‹#›</a:t>
            </a:fld>
            <a:endParaRPr lang="hu-HU"/>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62594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3B0E40-86BD-413E-A5E4-0A4256E63E60}" type="datetimeFigureOut">
              <a:rPr lang="hu-HU" smtClean="0"/>
              <a:t>2020. 12. 18.</a:t>
            </a:fld>
            <a:endParaRPr lang="hu-HU"/>
          </a:p>
        </p:txBody>
      </p:sp>
      <p:sp>
        <p:nvSpPr>
          <p:cNvPr id="3" name="Footer Placeholder 2"/>
          <p:cNvSpPr>
            <a:spLocks noGrp="1"/>
          </p:cNvSpPr>
          <p:nvPr>
            <p:ph type="ftr" sz="quarter" idx="11"/>
          </p:nvPr>
        </p:nvSpPr>
        <p:spPr/>
        <p:txBody>
          <a:bodyPr/>
          <a:lstStyle/>
          <a:p>
            <a:endParaRPr lang="hu-HU"/>
          </a:p>
        </p:txBody>
      </p:sp>
      <p:sp>
        <p:nvSpPr>
          <p:cNvPr id="4" name="Slide Number Placeholder 3"/>
          <p:cNvSpPr>
            <a:spLocks noGrp="1"/>
          </p:cNvSpPr>
          <p:nvPr>
            <p:ph type="sldNum" sz="quarter" idx="12"/>
          </p:nvPr>
        </p:nvSpPr>
        <p:spPr/>
        <p:txBody>
          <a:bodyPr/>
          <a:lstStyle/>
          <a:p>
            <a:fld id="{476409BF-A01F-435E-A852-6BF86AE45BD6}" type="slidenum">
              <a:rPr lang="hu-HU" smtClean="0"/>
              <a:t>‹#›</a:t>
            </a:fld>
            <a:endParaRPr lang="hu-HU"/>
          </a:p>
        </p:txBody>
      </p:sp>
    </p:spTree>
    <p:extLst>
      <p:ext uri="{BB962C8B-B14F-4D97-AF65-F5344CB8AC3E}">
        <p14:creationId xmlns:p14="http://schemas.microsoft.com/office/powerpoint/2010/main" val="38510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hu-HU"/>
              <a:t>Mintacím szerkesztése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ate Placeholder 4"/>
          <p:cNvSpPr>
            <a:spLocks noGrp="1"/>
          </p:cNvSpPr>
          <p:nvPr>
            <p:ph type="dt" sz="half" idx="10"/>
          </p:nvPr>
        </p:nvSpPr>
        <p:spPr/>
        <p:txBody>
          <a:bodyPr/>
          <a:lstStyle/>
          <a:p>
            <a:fld id="{563B0E40-86BD-413E-A5E4-0A4256E63E60}" type="datetimeFigureOut">
              <a:rPr lang="hu-HU" smtClean="0"/>
              <a:t>2020. 12. 18.</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476409BF-A01F-435E-A852-6BF86AE45BD6}" type="slidenum">
              <a:rPr lang="hu-HU" smtClean="0"/>
              <a:t>‹#›</a:t>
            </a:fld>
            <a:endParaRPr lang="hu-HU"/>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89391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hu-HU"/>
              <a:t>Mintacím szerkesztése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a:t>Kép beszúrásához kattintson az ikonra</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563B0E40-86BD-413E-A5E4-0A4256E63E60}" type="datetimeFigureOut">
              <a:rPr lang="hu-HU" smtClean="0"/>
              <a:t>2020. 12. 18.</a:t>
            </a:fld>
            <a:endParaRPr lang="hu-HU"/>
          </a:p>
        </p:txBody>
      </p:sp>
      <p:sp>
        <p:nvSpPr>
          <p:cNvPr id="6" name="Footer Placeholder 5"/>
          <p:cNvSpPr>
            <a:spLocks noGrp="1"/>
          </p:cNvSpPr>
          <p:nvPr>
            <p:ph type="ftr" sz="quarter" idx="11"/>
          </p:nvPr>
        </p:nvSpPr>
        <p:spPr>
          <a:xfrm>
            <a:off x="1447382" y="318640"/>
            <a:ext cx="5541004" cy="320931"/>
          </a:xfrm>
        </p:spPr>
        <p:txBody>
          <a:bodyPr/>
          <a:lstStyle/>
          <a:p>
            <a:endParaRPr lang="hu-HU"/>
          </a:p>
        </p:txBody>
      </p:sp>
      <p:sp>
        <p:nvSpPr>
          <p:cNvPr id="7" name="Slide Number Placeholder 6"/>
          <p:cNvSpPr>
            <a:spLocks noGrp="1"/>
          </p:cNvSpPr>
          <p:nvPr>
            <p:ph type="sldNum" sz="quarter" idx="12"/>
          </p:nvPr>
        </p:nvSpPr>
        <p:spPr/>
        <p:txBody>
          <a:bodyPr/>
          <a:lstStyle/>
          <a:p>
            <a:fld id="{476409BF-A01F-435E-A852-6BF86AE45BD6}" type="slidenum">
              <a:rPr lang="hu-HU" smtClean="0"/>
              <a:t>‹#›</a:t>
            </a:fld>
            <a:endParaRPr lang="hu-HU"/>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28232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hu-HU"/>
              <a:t>Mintacím szerkesztése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563B0E40-86BD-413E-A5E4-0A4256E63E60}" type="datetimeFigureOut">
              <a:rPr lang="hu-HU" smtClean="0"/>
              <a:t>2020. 12. 18.</a:t>
            </a:fld>
            <a:endParaRPr lang="hu-HU"/>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hu-HU"/>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476409BF-A01F-435E-A852-6BF86AE45BD6}" type="slidenum">
              <a:rPr lang="hu-HU" smtClean="0"/>
              <a:t>‹#›</a:t>
            </a:fld>
            <a:endParaRPr lang="hu-HU"/>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95642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7.xml"/><Relationship Id="rId5" Type="http://schemas.openxmlformats.org/officeDocument/2006/relationships/image" Target="../media/image20.emf"/><Relationship Id="rId4" Type="http://schemas.openxmlformats.org/officeDocument/2006/relationships/image" Target="../media/image19.emf"/></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7.emf"/><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hyperlink" Target="https://www.youtube.com/watch?v=QCnfAzAIhVw" TargetMode="External"/><Relationship Id="rId4" Type="http://schemas.openxmlformats.org/officeDocument/2006/relationships/image" Target="../media/image24.emf"/></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7.xml"/><Relationship Id="rId4" Type="http://schemas.openxmlformats.org/officeDocument/2006/relationships/image" Target="../media/image27.emf"/></Relationships>
</file>

<file path=ppt/slides/_rels/slide1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7.xml"/><Relationship Id="rId5" Type="http://schemas.openxmlformats.org/officeDocument/2006/relationships/image" Target="../media/image30.emf"/><Relationship Id="rId4" Type="http://schemas.openxmlformats.org/officeDocument/2006/relationships/image" Target="../media/image15.emf"/></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7.xml"/><Relationship Id="rId4" Type="http://schemas.openxmlformats.org/officeDocument/2006/relationships/image" Target="../media/image38.emf"/></Relationships>
</file>

<file path=ppt/slides/_rels/slide2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emf"/><Relationship Id="rId1" Type="http://schemas.openxmlformats.org/officeDocument/2006/relationships/slideLayout" Target="../slideLayouts/slideLayout7.xml"/><Relationship Id="rId5" Type="http://schemas.openxmlformats.org/officeDocument/2006/relationships/image" Target="../media/image46.emf"/><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emf"/><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emf"/><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60.emf"/><Relationship Id="rId1" Type="http://schemas.openxmlformats.org/officeDocument/2006/relationships/slideLayout" Target="../slideLayouts/slideLayout7.xml"/><Relationship Id="rId4" Type="http://schemas.openxmlformats.org/officeDocument/2006/relationships/image" Target="../media/image61.emf"/></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63.emf"/><Relationship Id="rId1" Type="http://schemas.openxmlformats.org/officeDocument/2006/relationships/slideLayout" Target="../slideLayouts/slideLayout7.xml"/><Relationship Id="rId4" Type="http://schemas.openxmlformats.org/officeDocument/2006/relationships/image" Target="../media/image64.emf"/></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6.xml"/><Relationship Id="rId4" Type="http://schemas.openxmlformats.org/officeDocument/2006/relationships/image" Target="../media/image69.emf"/></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71.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74.em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5.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slideLayout" Target="../slideLayouts/slideLayout6.xml"/><Relationship Id="rId4" Type="http://schemas.openxmlformats.org/officeDocument/2006/relationships/image" Target="../media/image78.jpeg"/></Relationships>
</file>

<file path=ppt/slides/_rels/slide46.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47.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84.emf"/><Relationship Id="rId4" Type="http://schemas.openxmlformats.org/officeDocument/2006/relationships/image" Target="../media/image83.emf"/></Relationships>
</file>

<file path=ppt/slides/_rels/slide48.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ncbi.nlm.nih.gov/pubmed/13350824" TargetMode="External"/><Relationship Id="rId2" Type="http://schemas.openxmlformats.org/officeDocument/2006/relationships/hyperlink" Target="https://www.ncbi.nlm.nih.gov/pubmed/14387061" TargetMode="External"/><Relationship Id="rId1" Type="http://schemas.openxmlformats.org/officeDocument/2006/relationships/slideLayout" Target="../slideLayouts/slideLayout7.xml"/><Relationship Id="rId4" Type="http://schemas.openxmlformats.org/officeDocument/2006/relationships/hyperlink" Target="https://www.ncbi.nlm.nih.gov/pubmed/6013341"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hyperlink" Target="https://www.tandfonline.com/doi/abs/10.1080/00332747.1974.11023785?journalCode=upsy20" TargetMode="External"/><Relationship Id="rId2" Type="http://schemas.openxmlformats.org/officeDocument/2006/relationships/image" Target="../media/image88.jpeg"/><Relationship Id="rId1" Type="http://schemas.openxmlformats.org/officeDocument/2006/relationships/slideLayout" Target="../slideLayouts/slideLayout12.xml"/><Relationship Id="rId5" Type="http://schemas.openxmlformats.org/officeDocument/2006/relationships/image" Target="../media/image90.svg"/><Relationship Id="rId4" Type="http://schemas.openxmlformats.org/officeDocument/2006/relationships/image" Target="../media/image89.png"/></Relationships>
</file>

<file path=ppt/slides/_rels/slide53.xml.rels><?xml version="1.0" encoding="UTF-8" standalone="yes"?>
<Relationships xmlns="http://schemas.openxmlformats.org/package/2006/relationships"><Relationship Id="rId8" Type="http://schemas.openxmlformats.org/officeDocument/2006/relationships/hyperlink" Target="https://www.ncbi.nlm.nih.gov/pubmed/?term=Chad-Friedman%20E%5BAuthor%5D&amp;cauthor=true&amp;cauthor_uid=29616846" TargetMode="External"/><Relationship Id="rId13" Type="http://schemas.openxmlformats.org/officeDocument/2006/relationships/hyperlink" Target="https://www.ncbi.nlm.nih.gov/pubmed/?term=Dusek%20JA%5BAuthor%5D&amp;cauthor=true&amp;cauthor_uid=29616846" TargetMode="External"/><Relationship Id="rId3" Type="http://schemas.openxmlformats.org/officeDocument/2006/relationships/hyperlink" Target="https://www.ncbi.nlm.nih.gov/pubmed/?term=Bhasin%20MK%5BAuthor%5D&amp;cauthor=true&amp;cauthor_uid=29616846" TargetMode="External"/><Relationship Id="rId7" Type="http://schemas.openxmlformats.org/officeDocument/2006/relationships/hyperlink" Target="https://www.ncbi.nlm.nih.gov/pubmed/?term=Niles%20H%5BAuthor%5D&amp;cauthor=true&amp;cauthor_uid=29616846" TargetMode="External"/><Relationship Id="rId12" Type="http://schemas.openxmlformats.org/officeDocument/2006/relationships/hyperlink" Target="https://www.ncbi.nlm.nih.gov/pubmed/?term=Fricchione%20GL%5BAuthor%5D&amp;cauthor=true&amp;cauthor_uid=29616846" TargetMode="External"/><Relationship Id="rId2" Type="http://schemas.openxmlformats.org/officeDocument/2006/relationships/hyperlink" Target="https://www.ncbi.nlm.nih.gov/pubmed/29616846" TargetMode="External"/><Relationship Id="rId16" Type="http://schemas.openxmlformats.org/officeDocument/2006/relationships/hyperlink" Target="https://www.ncbi.nlm.nih.gov/pubmed/?term=Libermann%20TA%5BAuthor%5D&amp;cauthor=true&amp;cauthor_uid=29616846" TargetMode="External"/><Relationship Id="rId1" Type="http://schemas.openxmlformats.org/officeDocument/2006/relationships/slideLayout" Target="../slideLayouts/slideLayout7.xml"/><Relationship Id="rId6" Type="http://schemas.openxmlformats.org/officeDocument/2006/relationships/hyperlink" Target="https://www.ncbi.nlm.nih.gov/pubmed/?term=Joseph%20MG%5BAuthor%5D&amp;cauthor=true&amp;cauthor_uid=29616846" TargetMode="External"/><Relationship Id="rId11" Type="http://schemas.openxmlformats.org/officeDocument/2006/relationships/hyperlink" Target="https://www.ncbi.nlm.nih.gov/pubmed/?term=Mahoney%20BA%5BAuthor%5D&amp;cauthor=true&amp;cauthor_uid=29616846" TargetMode="External"/><Relationship Id="rId5" Type="http://schemas.openxmlformats.org/officeDocument/2006/relationships/hyperlink" Target="https://www.ncbi.nlm.nih.gov/pubmed/?term=Huffman%20JC%5BAuthor%5D&amp;cauthor=true&amp;cauthor_uid=29616846" TargetMode="External"/><Relationship Id="rId15" Type="http://schemas.openxmlformats.org/officeDocument/2006/relationships/hyperlink" Target="https://www.ncbi.nlm.nih.gov/pubmed/?term=Zusman%20RM%5BAuthor%5D&amp;cauthor=true&amp;cauthor_uid=29616846" TargetMode="External"/><Relationship Id="rId10" Type="http://schemas.openxmlformats.org/officeDocument/2006/relationships/hyperlink" Target="https://www.ncbi.nlm.nih.gov/pubmed/?term=Buczynski-Kelley%20B%5BAuthor%5D&amp;cauthor=true&amp;cauthor_uid=29616846" TargetMode="External"/><Relationship Id="rId4" Type="http://schemas.openxmlformats.org/officeDocument/2006/relationships/hyperlink" Target="https://www.ncbi.nlm.nih.gov/pubmed/?term=Denninger%20JW%5BAuthor%5D&amp;cauthor=true&amp;cauthor_uid=29616846" TargetMode="External"/><Relationship Id="rId9" Type="http://schemas.openxmlformats.org/officeDocument/2006/relationships/hyperlink" Target="https://www.ncbi.nlm.nih.gov/pubmed/?term=Goldman%20R%5BAuthor%5D&amp;cauthor=true&amp;cauthor_uid=29616846" TargetMode="External"/><Relationship Id="rId14" Type="http://schemas.openxmlformats.org/officeDocument/2006/relationships/hyperlink" Target="https://www.ncbi.nlm.nih.gov/pubmed/?term=Benson%20H%5BAuthor%5D&amp;cauthor=true&amp;cauthor_uid=29616846"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8" Type="http://schemas.openxmlformats.org/officeDocument/2006/relationships/hyperlink" Target="https://www.ncbi.nlm.nih.gov/pubmed/?term=Ott%20U%5BAuthor%5D&amp;cauthor=true&amp;cauthor_uid=26168376" TargetMode="External"/><Relationship Id="rId3" Type="http://schemas.openxmlformats.org/officeDocument/2006/relationships/hyperlink" Target="https://www.ncbi.nlm.nih.gov/pubmed/?term=H%C3%B6lzel%20BK%5BAuthor%5D&amp;cauthor=true&amp;cauthor_uid=26168376" TargetMode="External"/><Relationship Id="rId7" Type="http://schemas.openxmlformats.org/officeDocument/2006/relationships/hyperlink" Target="https://www.ncbi.nlm.nih.gov/pubmed/?term=Vago%20DR%5BAuthor%5D&amp;cauthor=true&amp;cauthor_uid=26168376" TargetMode="External"/><Relationship Id="rId2" Type="http://schemas.openxmlformats.org/officeDocument/2006/relationships/hyperlink" Target="https://www.ncbi.nlm.nih.gov/pubmed/26168376" TargetMode="External"/><Relationship Id="rId1" Type="http://schemas.openxmlformats.org/officeDocument/2006/relationships/slideLayout" Target="../slideLayouts/slideLayout7.xml"/><Relationship Id="rId6" Type="http://schemas.openxmlformats.org/officeDocument/2006/relationships/hyperlink" Target="https://www.ncbi.nlm.nih.gov/pubmed/?term=Schuman-Olivier%20Z%5BAuthor%5D&amp;cauthor=true&amp;cauthor_uid=26168376" TargetMode="External"/><Relationship Id="rId5" Type="http://schemas.openxmlformats.org/officeDocument/2006/relationships/hyperlink" Target="https://www.ncbi.nlm.nih.gov/pubmed/?term=Gard%20T%5BAuthor%5D&amp;cauthor=true&amp;cauthor_uid=26168376" TargetMode="External"/><Relationship Id="rId10" Type="http://schemas.openxmlformats.org/officeDocument/2006/relationships/image" Target="../media/image92.JPG"/><Relationship Id="rId4" Type="http://schemas.openxmlformats.org/officeDocument/2006/relationships/hyperlink" Target="https://www.ncbi.nlm.nih.gov/pubmed/?term=Lazar%20SW%5BAuthor%5D&amp;cauthor=true&amp;cauthor_uid=26168376" TargetMode="External"/><Relationship Id="rId9" Type="http://schemas.openxmlformats.org/officeDocument/2006/relationships/image" Target="../media/image91.JPG"/></Relationships>
</file>

<file path=ppt/slides/_rels/slide57.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7QYOiRsKAyg"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hyperlink" Target="https://www.youtube.com/watch?v=Aw71zanwMnY"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71.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hyperlink" Target="https://www.ncbi.nlm.nih.gov/pubmed/?term=Igarashi%20N%5BAuthor%5D&amp;cauthor=true&amp;cauthor_uid=28676757" TargetMode="External"/><Relationship Id="rId3" Type="http://schemas.openxmlformats.org/officeDocument/2006/relationships/hyperlink" Target="https://www.ncbi.nlm.nih.gov/pubmed/28676757" TargetMode="External"/><Relationship Id="rId7" Type="http://schemas.openxmlformats.org/officeDocument/2006/relationships/hyperlink" Target="https://www.ncbi.nlm.nih.gov/pubmed/?term=Sato%20JR%5BAuthor%5D&amp;cauthor=true&amp;cauthor_uid=28676757" TargetMode="External"/><Relationship Id="rId12" Type="http://schemas.openxmlformats.org/officeDocument/2006/relationships/hyperlink" Target="https://www.ncbi.nlm.nih.gov/pubmed/?term=Kozasa%20EH%5BAuthor%5D&amp;cauthor=true&amp;cauthor_uid=28676757" TargetMode="External"/><Relationship Id="rId2" Type="http://schemas.openxmlformats.org/officeDocument/2006/relationships/image" Target="../media/image103.emf"/><Relationship Id="rId1" Type="http://schemas.openxmlformats.org/officeDocument/2006/relationships/slideLayout" Target="../slideLayouts/slideLayout7.xml"/><Relationship Id="rId6" Type="http://schemas.openxmlformats.org/officeDocument/2006/relationships/hyperlink" Target="https://www.ncbi.nlm.nih.gov/pubmed/?term=Lazar%20S%5BAuthor%5D&amp;cauthor=true&amp;cauthor_uid=28676757" TargetMode="External"/><Relationship Id="rId11" Type="http://schemas.openxmlformats.org/officeDocument/2006/relationships/hyperlink" Target="https://www.ncbi.nlm.nih.gov/pubmed/?term=Amaro%20E%20Jr%5BAuthor%5D&amp;cauthor=true&amp;cauthor_uid=28676757" TargetMode="External"/><Relationship Id="rId5" Type="http://schemas.openxmlformats.org/officeDocument/2006/relationships/hyperlink" Target="https://www.ncbi.nlm.nih.gov/pubmed/?term=Balardin%20JB%5BAuthor%5D&amp;cauthor=true&amp;cauthor_uid=28676757" TargetMode="External"/><Relationship Id="rId10" Type="http://schemas.openxmlformats.org/officeDocument/2006/relationships/hyperlink" Target="https://www.ncbi.nlm.nih.gov/pubmed/?term=Lacerda%20SS%5BAuthor%5D&amp;cauthor=true&amp;cauthor_uid=28676757" TargetMode="External"/><Relationship Id="rId4" Type="http://schemas.openxmlformats.org/officeDocument/2006/relationships/hyperlink" Target="https://www.ncbi.nlm.nih.gov/pubmed/?term=Afonso%20RF%5BAuthor%5D&amp;cauthor=true&amp;cauthor_uid=28676757" TargetMode="External"/><Relationship Id="rId9" Type="http://schemas.openxmlformats.org/officeDocument/2006/relationships/hyperlink" Target="https://www.ncbi.nlm.nih.gov/pubmed/?term=Santaella%20DF%5BAuthor%5D&amp;cauthor=true&amp;cauthor_uid=28676757"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png"/><Relationship Id="rId4" Type="http://schemas.openxmlformats.org/officeDocument/2006/relationships/image" Target="../media/image105.jpeg"/></Relationships>
</file>

<file path=ppt/slides/_rels/slide7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hyperlink" Target="http://www.uiowa.edu/"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11.jpg"/></Relationships>
</file>

<file path=ppt/slides/_rels/slide79.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hyperlink" Target="https://en.wikipedia.org/wiki/Functional_magnetic_resonance_imaging"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15.jpeg"/><Relationship Id="rId5" Type="http://schemas.openxmlformats.org/officeDocument/2006/relationships/hyperlink" Target="https://en.wikipedia.org/wiki/Default_mode_network#cite_note-2" TargetMode="External"/><Relationship Id="rId4" Type="http://schemas.openxmlformats.org/officeDocument/2006/relationships/hyperlink" Target="https://en.wikipedia.org/wiki/Default_mode_network#cite_note-pmid24099851-1" TargetMode="External"/></Relationships>
</file>

<file path=ppt/slides/_rels/slide83.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hyperlink" Target="https://www.sciencedaily.com/releases/2017/06/170615213301.htm" TargetMode="External"/><Relationship Id="rId2" Type="http://schemas.openxmlformats.org/officeDocument/2006/relationships/hyperlink" Target="https://impressmagazin.hu/a-meditacio-es-a-joga-vissza-tudja-forditani-a-stressz-altal-okozott-elvaltozasokat-a-dns-ben/?fbclid=IwAR2aToOH3t_uNpT-EbCMZYjax0Imkj7YsVs0_hg52JTIRIuuzwzE3EtbG_8" TargetMode="External"/><Relationship Id="rId1" Type="http://schemas.openxmlformats.org/officeDocument/2006/relationships/slideLayout" Target="../slideLayouts/slideLayout7.xml"/><Relationship Id="rId4" Type="http://schemas.openxmlformats.org/officeDocument/2006/relationships/hyperlink" Target="http://impressmagazin.hu/hangulatjavito-bach-viragok-depresszio-ellen-antidepresszans/"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www.ncbi.nlm.nih.gov/pubmed/?term=Conklin%20QA%5BAuthor%5D&amp;cauthor=true&amp;cauthor_uid=30553080" TargetMode="External"/><Relationship Id="rId7" Type="http://schemas.openxmlformats.org/officeDocument/2006/relationships/image" Target="../media/image118.jpeg"/><Relationship Id="rId2" Type="http://schemas.openxmlformats.org/officeDocument/2006/relationships/hyperlink" Target="https://www.ncbi.nlm.nih.gov/pubmed/30553080" TargetMode="External"/><Relationship Id="rId1" Type="http://schemas.openxmlformats.org/officeDocument/2006/relationships/slideLayout" Target="../slideLayouts/slideLayout7.xml"/><Relationship Id="rId6" Type="http://schemas.openxmlformats.org/officeDocument/2006/relationships/hyperlink" Target="https://www.ncbi.nlm.nih.gov/pubmed/?term=Epel%20ES%5BAuthor%5D&amp;cauthor=true&amp;cauthor_uid=30553080" TargetMode="External"/><Relationship Id="rId5" Type="http://schemas.openxmlformats.org/officeDocument/2006/relationships/hyperlink" Target="https://www.ncbi.nlm.nih.gov/pubmed/?term=Saron%20CD%5BAuthor%5D&amp;cauthor=true&amp;cauthor_uid=30553080" TargetMode="External"/><Relationship Id="rId4" Type="http://schemas.openxmlformats.org/officeDocument/2006/relationships/hyperlink" Target="https://www.ncbi.nlm.nih.gov/pubmed/?term=Crosswell%20AD%5BAuthor%5D&amp;cauthor=true&amp;cauthor_uid=30553080"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www.ncbi.nlm.nih.gov/pubmed/30233111" TargetMode="External"/><Relationship Id="rId2" Type="http://schemas.openxmlformats.org/officeDocument/2006/relationships/image" Target="../media/image119.gif"/><Relationship Id="rId1" Type="http://schemas.openxmlformats.org/officeDocument/2006/relationships/slideLayout" Target="../slideLayouts/slideLayout7.xml"/><Relationship Id="rId5" Type="http://schemas.openxmlformats.org/officeDocument/2006/relationships/hyperlink" Target="https://www.ncbi.nlm.nih.gov/pubmed/?term=Abraham%20J%5BAuthor%5D&amp;cauthor=true&amp;cauthor_uid=30233111" TargetMode="External"/><Relationship Id="rId4" Type="http://schemas.openxmlformats.org/officeDocument/2006/relationships/hyperlink" Target="https://www.ncbi.nlm.nih.gov/pubmed/?term=Rathore%20M%5BAuthor%5D&amp;cauthor=true&amp;cauthor_uid=30233111" TargetMode="External"/></Relationships>
</file>

<file path=ppt/slides/_rels/slide89.xml.rels><?xml version="1.0" encoding="UTF-8" standalone="yes"?>
<Relationships xmlns="http://schemas.openxmlformats.org/package/2006/relationships"><Relationship Id="rId8" Type="http://schemas.openxmlformats.org/officeDocument/2006/relationships/hyperlink" Target="https://www.ncbi.nlm.nih.gov/pubmed/?term=Toorens%20E%5BAuthor%5D&amp;cauthor=true&amp;cauthor_uid=28634520" TargetMode="External"/><Relationship Id="rId3" Type="http://schemas.openxmlformats.org/officeDocument/2006/relationships/hyperlink" Target="https://www.ncbi.nlm.nih.gov/pubmed/?term=Thimmapuram%20J%5BAuthor%5D&amp;cauthor=true&amp;cauthor_uid=28634520" TargetMode="External"/><Relationship Id="rId7" Type="http://schemas.openxmlformats.org/officeDocument/2006/relationships/hyperlink" Target="https://www.ncbi.nlm.nih.gov/pubmed/?term=Risques%20R%5BAuthor%5D&amp;cauthor=true&amp;cauthor_uid=28634520" TargetMode="External"/><Relationship Id="rId2" Type="http://schemas.openxmlformats.org/officeDocument/2006/relationships/hyperlink" Target="https://www.ncbi.nlm.nih.gov/pubmed/28634520" TargetMode="External"/><Relationship Id="rId1" Type="http://schemas.openxmlformats.org/officeDocument/2006/relationships/slideLayout" Target="../slideLayouts/slideLayout7.xml"/><Relationship Id="rId6" Type="http://schemas.openxmlformats.org/officeDocument/2006/relationships/hyperlink" Target="https://www.ncbi.nlm.nih.gov/pubmed/?term=Grim%20R%5BAuthor%5D&amp;cauthor=true&amp;cauthor_uid=28634520" TargetMode="External"/><Relationship Id="rId5" Type="http://schemas.openxmlformats.org/officeDocument/2006/relationships/hyperlink" Target="https://www.ncbi.nlm.nih.gov/pubmed/?term=Sibliss%20K%5BAuthor%5D&amp;cauthor=true&amp;cauthor_uid=28634520" TargetMode="External"/><Relationship Id="rId4" Type="http://schemas.openxmlformats.org/officeDocument/2006/relationships/hyperlink" Target="https://www.ncbi.nlm.nih.gov/pubmed/?term=Pargament%20R%5BAuthor%5D&amp;cauthor=true&amp;cauthor_uid=2863452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2.emf"/><Relationship Id="rId5" Type="http://schemas.openxmlformats.org/officeDocument/2006/relationships/hyperlink" Target="https://alexandra.hu/szerzo/ricard-matthieu" TargetMode="External"/><Relationship Id="rId4" Type="http://schemas.openxmlformats.org/officeDocument/2006/relationships/image" Target="../media/image11.jpeg"/></Relationships>
</file>

<file path=ppt/slides/_rels/slide9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hyperlink" Target="https://www.youtube.com/watch?v=5reo3dXOicU"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5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21C37D2-6852-4425-B01B-8F90A81E7522}"/>
              </a:ext>
            </a:extLst>
          </p:cNvPr>
          <p:cNvSpPr>
            <a:spLocks noGrp="1"/>
          </p:cNvSpPr>
          <p:nvPr>
            <p:ph type="ctrTitle"/>
          </p:nvPr>
        </p:nvSpPr>
        <p:spPr>
          <a:xfrm>
            <a:off x="729049" y="1451569"/>
            <a:ext cx="9910118" cy="1460314"/>
          </a:xfrm>
        </p:spPr>
        <p:txBody>
          <a:bodyPr>
            <a:normAutofit/>
          </a:bodyPr>
          <a:lstStyle/>
          <a:p>
            <a:r>
              <a:rPr lang="hu-HU" sz="3600" dirty="0"/>
              <a:t>A meditáció tudománya</a:t>
            </a:r>
          </a:p>
        </p:txBody>
      </p:sp>
      <p:pic>
        <p:nvPicPr>
          <p:cNvPr id="10242" name="Picture 2" descr="Képtalálat a következőre: „lotus pose”">
            <a:extLst>
              <a:ext uri="{FF2B5EF4-FFF2-40B4-BE49-F238E27FC236}">
                <a16:creationId xmlns:a16="http://schemas.microsoft.com/office/drawing/2014/main" id="{68866B5E-F3C7-409F-B89E-E5F9D47F63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991"/>
          <a:stretch/>
        </p:blipFill>
        <p:spPr bwMode="auto">
          <a:xfrm>
            <a:off x="239974" y="3635391"/>
            <a:ext cx="2667692" cy="256445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Képtalálat a következőre: „brain”">
            <a:extLst>
              <a:ext uri="{FF2B5EF4-FFF2-40B4-BE49-F238E27FC236}">
                <a16:creationId xmlns:a16="http://schemas.microsoft.com/office/drawing/2014/main" id="{A25D7B45-BA17-4233-9447-1B6CE325A6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2150" y="399364"/>
            <a:ext cx="4518256" cy="4518256"/>
          </a:xfrm>
          <a:prstGeom prst="rect">
            <a:avLst/>
          </a:prstGeom>
          <a:noFill/>
          <a:extLst>
            <a:ext uri="{909E8E84-426E-40DD-AFC4-6F175D3DCCD1}">
              <a14:hiddenFill xmlns:a14="http://schemas.microsoft.com/office/drawing/2010/main">
                <a:solidFill>
                  <a:srgbClr val="FFFFFF"/>
                </a:solidFill>
              </a14:hiddenFill>
            </a:ext>
          </a:extLst>
        </p:spPr>
      </p:pic>
      <p:sp>
        <p:nvSpPr>
          <p:cNvPr id="4" name="Alcím 3">
            <a:extLst>
              <a:ext uri="{FF2B5EF4-FFF2-40B4-BE49-F238E27FC236}">
                <a16:creationId xmlns:a16="http://schemas.microsoft.com/office/drawing/2014/main" id="{E513488E-1004-4A3B-914A-8736E5E640BE}"/>
              </a:ext>
            </a:extLst>
          </p:cNvPr>
          <p:cNvSpPr>
            <a:spLocks noGrp="1"/>
          </p:cNvSpPr>
          <p:nvPr>
            <p:ph type="subTitle" idx="1"/>
          </p:nvPr>
        </p:nvSpPr>
        <p:spPr>
          <a:xfrm>
            <a:off x="3113334" y="4917620"/>
            <a:ext cx="8637072" cy="977621"/>
          </a:xfrm>
        </p:spPr>
        <p:txBody>
          <a:bodyPr/>
          <a:lstStyle/>
          <a:p>
            <a:r>
              <a:rPr lang="hu-HU" dirty="0"/>
              <a:t>H.-</a:t>
            </a:r>
            <a:r>
              <a:rPr lang="hu-HU" dirty="0" err="1"/>
              <a:t>Minkó</a:t>
            </a:r>
            <a:r>
              <a:rPr lang="hu-HU" dirty="0"/>
              <a:t> Krisztina</a:t>
            </a:r>
          </a:p>
          <a:p>
            <a:r>
              <a:rPr lang="hu-HU" dirty="0"/>
              <a:t>Vígh Béla professzor úr nyomdokain…</a:t>
            </a:r>
          </a:p>
          <a:p>
            <a:endParaRPr lang="hu-HU" dirty="0"/>
          </a:p>
        </p:txBody>
      </p:sp>
      <p:pic>
        <p:nvPicPr>
          <p:cNvPr id="6" name="Picture 2" descr="sitting meditation">
            <a:extLst>
              <a:ext uri="{FF2B5EF4-FFF2-40B4-BE49-F238E27FC236}">
                <a16:creationId xmlns:a16="http://schemas.microsoft.com/office/drawing/2014/main" id="{A98BDBED-EDAD-4A18-8DC5-A55D9D30E0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1221" y="100208"/>
            <a:ext cx="3784905" cy="2130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447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descr="A képen szöveg látható&#10;&#10;Automatikusan generált leírás">
            <a:extLst>
              <a:ext uri="{FF2B5EF4-FFF2-40B4-BE49-F238E27FC236}">
                <a16:creationId xmlns:a16="http://schemas.microsoft.com/office/drawing/2014/main" id="{2C19D659-9A3C-4922-8329-6F585ABCA7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1444" y="3960730"/>
            <a:ext cx="6815117" cy="2065832"/>
          </a:xfrm>
          <a:prstGeom prst="rect">
            <a:avLst/>
          </a:prstGeom>
        </p:spPr>
      </p:pic>
      <p:pic>
        <p:nvPicPr>
          <p:cNvPr id="5" name="Kép 4" descr="A képen szöveg látható&#10;&#10;Automatikusan generált leírás">
            <a:extLst>
              <a:ext uri="{FF2B5EF4-FFF2-40B4-BE49-F238E27FC236}">
                <a16:creationId xmlns:a16="http://schemas.microsoft.com/office/drawing/2014/main" id="{D90A25BC-3D7C-43BF-8465-DBD0EAE913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088" y="296882"/>
            <a:ext cx="3788571" cy="5147953"/>
          </a:xfrm>
          <a:prstGeom prst="rect">
            <a:avLst/>
          </a:prstGeom>
        </p:spPr>
      </p:pic>
      <p:sp>
        <p:nvSpPr>
          <p:cNvPr id="6" name="Szövegdoboz 5">
            <a:extLst>
              <a:ext uri="{FF2B5EF4-FFF2-40B4-BE49-F238E27FC236}">
                <a16:creationId xmlns:a16="http://schemas.microsoft.com/office/drawing/2014/main" id="{D7268134-9D19-424E-A256-FB92DA02C145}"/>
              </a:ext>
            </a:extLst>
          </p:cNvPr>
          <p:cNvSpPr txBox="1"/>
          <p:nvPr/>
        </p:nvSpPr>
        <p:spPr>
          <a:xfrm>
            <a:off x="557893" y="6191786"/>
            <a:ext cx="6101442" cy="369332"/>
          </a:xfrm>
          <a:prstGeom prst="rect">
            <a:avLst/>
          </a:prstGeom>
          <a:noFill/>
        </p:spPr>
        <p:txBody>
          <a:bodyPr wrap="square">
            <a:spAutoFit/>
          </a:bodyPr>
          <a:lstStyle/>
          <a:p>
            <a:r>
              <a:rPr lang="hu-HU" dirty="0">
                <a:solidFill>
                  <a:schemeClr val="bg1"/>
                </a:solidFill>
              </a:rPr>
              <a:t>https://hvgkonyvek.hu/konyv/a-meditacio-tudomanya</a:t>
            </a:r>
          </a:p>
        </p:txBody>
      </p:sp>
    </p:spTree>
    <p:extLst>
      <p:ext uri="{BB962C8B-B14F-4D97-AF65-F5344CB8AC3E}">
        <p14:creationId xmlns:p14="http://schemas.microsoft.com/office/powerpoint/2010/main" val="2635431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37B9AE9-88AC-4AC1-A4BF-28D9295F0BD1}"/>
              </a:ext>
            </a:extLst>
          </p:cNvPr>
          <p:cNvSpPr>
            <a:spLocks noGrp="1"/>
          </p:cNvSpPr>
          <p:nvPr>
            <p:ph type="title"/>
          </p:nvPr>
        </p:nvSpPr>
        <p:spPr/>
        <p:txBody>
          <a:bodyPr/>
          <a:lstStyle/>
          <a:p>
            <a:r>
              <a:rPr lang="hu-HU" dirty="0"/>
              <a:t>A meditációról</a:t>
            </a:r>
          </a:p>
        </p:txBody>
      </p:sp>
      <p:pic>
        <p:nvPicPr>
          <p:cNvPr id="4" name="Kép 3">
            <a:extLst>
              <a:ext uri="{FF2B5EF4-FFF2-40B4-BE49-F238E27FC236}">
                <a16:creationId xmlns:a16="http://schemas.microsoft.com/office/drawing/2014/main" id="{FEB881FD-10AA-4E47-B0E2-7F4F937AE2A9}"/>
              </a:ext>
            </a:extLst>
          </p:cNvPr>
          <p:cNvPicPr>
            <a:picLocks noChangeAspect="1"/>
          </p:cNvPicPr>
          <p:nvPr/>
        </p:nvPicPr>
        <p:blipFill>
          <a:blip r:embed="rId2"/>
          <a:stretch>
            <a:fillRect/>
          </a:stretch>
        </p:blipFill>
        <p:spPr>
          <a:xfrm>
            <a:off x="3057299" y="2134950"/>
            <a:ext cx="6077401" cy="4217536"/>
          </a:xfrm>
          <a:prstGeom prst="rect">
            <a:avLst/>
          </a:prstGeom>
        </p:spPr>
      </p:pic>
      <p:sp>
        <p:nvSpPr>
          <p:cNvPr id="5" name="Szövegdoboz 4">
            <a:extLst>
              <a:ext uri="{FF2B5EF4-FFF2-40B4-BE49-F238E27FC236}">
                <a16:creationId xmlns:a16="http://schemas.microsoft.com/office/drawing/2014/main" id="{1FD22392-4C5A-460B-9D70-E28460B8E53A}"/>
              </a:ext>
            </a:extLst>
          </p:cNvPr>
          <p:cNvSpPr txBox="1"/>
          <p:nvPr/>
        </p:nvSpPr>
        <p:spPr>
          <a:xfrm flipH="1">
            <a:off x="8580119" y="6346371"/>
            <a:ext cx="3524795" cy="369332"/>
          </a:xfrm>
          <a:prstGeom prst="rect">
            <a:avLst/>
          </a:prstGeom>
          <a:noFill/>
        </p:spPr>
        <p:txBody>
          <a:bodyPr wrap="square" rtlCol="0">
            <a:spAutoFit/>
          </a:bodyPr>
          <a:lstStyle/>
          <a:p>
            <a:pPr algn="r"/>
            <a:r>
              <a:rPr lang="hu-HU" dirty="0">
                <a:solidFill>
                  <a:schemeClr val="bg1">
                    <a:lumMod val="95000"/>
                  </a:schemeClr>
                </a:solidFill>
              </a:rPr>
              <a:t>Csala Barbara előadásából</a:t>
            </a:r>
          </a:p>
        </p:txBody>
      </p:sp>
    </p:spTree>
    <p:extLst>
      <p:ext uri="{BB962C8B-B14F-4D97-AF65-F5344CB8AC3E}">
        <p14:creationId xmlns:p14="http://schemas.microsoft.com/office/powerpoint/2010/main" val="1506058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8E096E3D-C6D9-41CA-AA2D-822C2C9E9D75}"/>
              </a:ext>
            </a:extLst>
          </p:cNvPr>
          <p:cNvPicPr>
            <a:picLocks noChangeAspect="1"/>
          </p:cNvPicPr>
          <p:nvPr/>
        </p:nvPicPr>
        <p:blipFill>
          <a:blip r:embed="rId2"/>
          <a:stretch>
            <a:fillRect/>
          </a:stretch>
        </p:blipFill>
        <p:spPr>
          <a:xfrm>
            <a:off x="1088456" y="379146"/>
            <a:ext cx="10015088" cy="5727418"/>
          </a:xfrm>
          <a:prstGeom prst="rect">
            <a:avLst/>
          </a:prstGeom>
        </p:spPr>
      </p:pic>
      <p:sp>
        <p:nvSpPr>
          <p:cNvPr id="3" name="Szövegdoboz 2">
            <a:extLst>
              <a:ext uri="{FF2B5EF4-FFF2-40B4-BE49-F238E27FC236}">
                <a16:creationId xmlns:a16="http://schemas.microsoft.com/office/drawing/2014/main" id="{4C2A79BC-0213-4C3F-B9F5-3B7BCA9076F2}"/>
              </a:ext>
            </a:extLst>
          </p:cNvPr>
          <p:cNvSpPr txBox="1"/>
          <p:nvPr/>
        </p:nvSpPr>
        <p:spPr>
          <a:xfrm flipH="1">
            <a:off x="8580119" y="6346371"/>
            <a:ext cx="3524795" cy="369332"/>
          </a:xfrm>
          <a:prstGeom prst="rect">
            <a:avLst/>
          </a:prstGeom>
          <a:noFill/>
        </p:spPr>
        <p:txBody>
          <a:bodyPr wrap="square" rtlCol="0">
            <a:spAutoFit/>
          </a:bodyPr>
          <a:lstStyle/>
          <a:p>
            <a:pPr algn="r"/>
            <a:r>
              <a:rPr lang="hu-HU" dirty="0">
                <a:solidFill>
                  <a:schemeClr val="bg1">
                    <a:lumMod val="95000"/>
                  </a:schemeClr>
                </a:solidFill>
              </a:rPr>
              <a:t>Csala Barbara előadásából</a:t>
            </a:r>
          </a:p>
        </p:txBody>
      </p:sp>
    </p:spTree>
    <p:extLst>
      <p:ext uri="{BB962C8B-B14F-4D97-AF65-F5344CB8AC3E}">
        <p14:creationId xmlns:p14="http://schemas.microsoft.com/office/powerpoint/2010/main" val="1553450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id="{DA723B38-DE75-4F11-AB3E-087EF2DCB882}"/>
              </a:ext>
            </a:extLst>
          </p:cNvPr>
          <p:cNvPicPr>
            <a:picLocks noChangeAspect="1"/>
          </p:cNvPicPr>
          <p:nvPr/>
        </p:nvPicPr>
        <p:blipFill>
          <a:blip r:embed="rId2"/>
          <a:stretch>
            <a:fillRect/>
          </a:stretch>
        </p:blipFill>
        <p:spPr>
          <a:xfrm>
            <a:off x="159269" y="62631"/>
            <a:ext cx="3547469" cy="5285984"/>
          </a:xfrm>
          <a:prstGeom prst="rect">
            <a:avLst/>
          </a:prstGeom>
        </p:spPr>
      </p:pic>
      <p:pic>
        <p:nvPicPr>
          <p:cNvPr id="5" name="Kép 4">
            <a:extLst>
              <a:ext uri="{FF2B5EF4-FFF2-40B4-BE49-F238E27FC236}">
                <a16:creationId xmlns:a16="http://schemas.microsoft.com/office/drawing/2014/main" id="{235A612B-CDFA-4FB5-9AFC-B05AA514C6B1}"/>
              </a:ext>
            </a:extLst>
          </p:cNvPr>
          <p:cNvPicPr>
            <a:picLocks noChangeAspect="1"/>
          </p:cNvPicPr>
          <p:nvPr/>
        </p:nvPicPr>
        <p:blipFill>
          <a:blip r:embed="rId3"/>
          <a:stretch>
            <a:fillRect/>
          </a:stretch>
        </p:blipFill>
        <p:spPr>
          <a:xfrm>
            <a:off x="3203502" y="137786"/>
            <a:ext cx="2969389" cy="4096011"/>
          </a:xfrm>
          <a:prstGeom prst="rect">
            <a:avLst/>
          </a:prstGeom>
        </p:spPr>
      </p:pic>
      <p:pic>
        <p:nvPicPr>
          <p:cNvPr id="7" name="Kép 6">
            <a:extLst>
              <a:ext uri="{FF2B5EF4-FFF2-40B4-BE49-F238E27FC236}">
                <a16:creationId xmlns:a16="http://schemas.microsoft.com/office/drawing/2014/main" id="{13BD4286-0024-4BC6-B408-4A062957F209}"/>
              </a:ext>
            </a:extLst>
          </p:cNvPr>
          <p:cNvPicPr>
            <a:picLocks noChangeAspect="1"/>
          </p:cNvPicPr>
          <p:nvPr/>
        </p:nvPicPr>
        <p:blipFill>
          <a:blip r:embed="rId4"/>
          <a:stretch>
            <a:fillRect/>
          </a:stretch>
        </p:blipFill>
        <p:spPr>
          <a:xfrm>
            <a:off x="6172891" y="212943"/>
            <a:ext cx="2868270" cy="3977013"/>
          </a:xfrm>
          <a:prstGeom prst="rect">
            <a:avLst/>
          </a:prstGeom>
        </p:spPr>
      </p:pic>
      <p:pic>
        <p:nvPicPr>
          <p:cNvPr id="9" name="Kép 8">
            <a:extLst>
              <a:ext uri="{FF2B5EF4-FFF2-40B4-BE49-F238E27FC236}">
                <a16:creationId xmlns:a16="http://schemas.microsoft.com/office/drawing/2014/main" id="{14DDC132-9567-4D99-98E7-EB62AC748ADF}"/>
              </a:ext>
            </a:extLst>
          </p:cNvPr>
          <p:cNvPicPr>
            <a:picLocks noChangeAspect="1"/>
          </p:cNvPicPr>
          <p:nvPr/>
        </p:nvPicPr>
        <p:blipFill>
          <a:blip r:embed="rId5"/>
          <a:stretch>
            <a:fillRect/>
          </a:stretch>
        </p:blipFill>
        <p:spPr>
          <a:xfrm>
            <a:off x="9114174" y="212943"/>
            <a:ext cx="3077826" cy="4189955"/>
          </a:xfrm>
          <a:prstGeom prst="rect">
            <a:avLst/>
          </a:prstGeom>
        </p:spPr>
      </p:pic>
    </p:spTree>
    <p:extLst>
      <p:ext uri="{BB962C8B-B14F-4D97-AF65-F5344CB8AC3E}">
        <p14:creationId xmlns:p14="http://schemas.microsoft.com/office/powerpoint/2010/main" val="459229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id="{DA723B38-DE75-4F11-AB3E-087EF2DCB882}"/>
              </a:ext>
            </a:extLst>
          </p:cNvPr>
          <p:cNvPicPr>
            <a:picLocks noChangeAspect="1"/>
          </p:cNvPicPr>
          <p:nvPr/>
        </p:nvPicPr>
        <p:blipFill>
          <a:blip r:embed="rId2"/>
          <a:stretch>
            <a:fillRect/>
          </a:stretch>
        </p:blipFill>
        <p:spPr>
          <a:xfrm>
            <a:off x="159269" y="137786"/>
            <a:ext cx="4417523" cy="6582427"/>
          </a:xfrm>
          <a:prstGeom prst="rect">
            <a:avLst/>
          </a:prstGeom>
        </p:spPr>
      </p:pic>
      <p:pic>
        <p:nvPicPr>
          <p:cNvPr id="11" name="Kép 10">
            <a:extLst>
              <a:ext uri="{FF2B5EF4-FFF2-40B4-BE49-F238E27FC236}">
                <a16:creationId xmlns:a16="http://schemas.microsoft.com/office/drawing/2014/main" id="{F59E4BBC-6C57-48F5-89EB-9E2A0AF6FC8C}"/>
              </a:ext>
            </a:extLst>
          </p:cNvPr>
          <p:cNvPicPr>
            <a:picLocks noChangeAspect="1"/>
          </p:cNvPicPr>
          <p:nvPr/>
        </p:nvPicPr>
        <p:blipFill>
          <a:blip r:embed="rId3"/>
          <a:stretch>
            <a:fillRect/>
          </a:stretch>
        </p:blipFill>
        <p:spPr>
          <a:xfrm>
            <a:off x="4059224" y="375781"/>
            <a:ext cx="4611686" cy="6244223"/>
          </a:xfrm>
          <a:prstGeom prst="rect">
            <a:avLst/>
          </a:prstGeom>
        </p:spPr>
      </p:pic>
      <p:pic>
        <p:nvPicPr>
          <p:cNvPr id="13" name="Kép 12">
            <a:extLst>
              <a:ext uri="{FF2B5EF4-FFF2-40B4-BE49-F238E27FC236}">
                <a16:creationId xmlns:a16="http://schemas.microsoft.com/office/drawing/2014/main" id="{4991C6A5-257B-40F6-BBE4-8FA474468DA4}"/>
              </a:ext>
            </a:extLst>
          </p:cNvPr>
          <p:cNvPicPr>
            <a:picLocks noChangeAspect="1"/>
          </p:cNvPicPr>
          <p:nvPr/>
        </p:nvPicPr>
        <p:blipFill>
          <a:blip r:embed="rId4"/>
          <a:stretch>
            <a:fillRect/>
          </a:stretch>
        </p:blipFill>
        <p:spPr>
          <a:xfrm>
            <a:off x="8760874" y="5185775"/>
            <a:ext cx="3431126" cy="1534438"/>
          </a:xfrm>
          <a:prstGeom prst="rect">
            <a:avLst/>
          </a:prstGeom>
        </p:spPr>
      </p:pic>
    </p:spTree>
    <p:extLst>
      <p:ext uri="{BB962C8B-B14F-4D97-AF65-F5344CB8AC3E}">
        <p14:creationId xmlns:p14="http://schemas.microsoft.com/office/powerpoint/2010/main" val="4156704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ED9F717-BACD-4F3A-9987-5E20528F609E}"/>
              </a:ext>
            </a:extLst>
          </p:cNvPr>
          <p:cNvSpPr>
            <a:spLocks noGrp="1"/>
          </p:cNvSpPr>
          <p:nvPr>
            <p:ph type="title"/>
          </p:nvPr>
        </p:nvSpPr>
        <p:spPr/>
        <p:txBody>
          <a:bodyPr/>
          <a:lstStyle/>
          <a:p>
            <a:r>
              <a:rPr lang="hu-HU" dirty="0"/>
              <a:t>Mit mond Vígh professzor úr a rádzsa jógáról?</a:t>
            </a:r>
          </a:p>
        </p:txBody>
      </p:sp>
      <p:sp>
        <p:nvSpPr>
          <p:cNvPr id="3" name="Szövegdoboz 2">
            <a:extLst>
              <a:ext uri="{FF2B5EF4-FFF2-40B4-BE49-F238E27FC236}">
                <a16:creationId xmlns:a16="http://schemas.microsoft.com/office/drawing/2014/main" id="{EACC718D-0D9F-4B12-9AF6-BF14A6E206E4}"/>
              </a:ext>
            </a:extLst>
          </p:cNvPr>
          <p:cNvSpPr txBox="1"/>
          <p:nvPr/>
        </p:nvSpPr>
        <p:spPr>
          <a:xfrm>
            <a:off x="783771" y="2895600"/>
            <a:ext cx="45719" cy="369332"/>
          </a:xfrm>
          <a:prstGeom prst="rect">
            <a:avLst/>
          </a:prstGeom>
          <a:noFill/>
        </p:spPr>
        <p:txBody>
          <a:bodyPr wrap="square" rtlCol="0">
            <a:spAutoFit/>
          </a:bodyPr>
          <a:lstStyle/>
          <a:p>
            <a:endParaRPr lang="hu-HU" dirty="0"/>
          </a:p>
        </p:txBody>
      </p:sp>
      <p:pic>
        <p:nvPicPr>
          <p:cNvPr id="4" name="Kép 3">
            <a:extLst>
              <a:ext uri="{FF2B5EF4-FFF2-40B4-BE49-F238E27FC236}">
                <a16:creationId xmlns:a16="http://schemas.microsoft.com/office/drawing/2014/main" id="{7E8A12B6-888F-4EBF-A903-6A54EA13932E}"/>
              </a:ext>
            </a:extLst>
          </p:cNvPr>
          <p:cNvPicPr>
            <a:picLocks noChangeAspect="1"/>
          </p:cNvPicPr>
          <p:nvPr/>
        </p:nvPicPr>
        <p:blipFill>
          <a:blip r:embed="rId3"/>
          <a:stretch>
            <a:fillRect/>
          </a:stretch>
        </p:blipFill>
        <p:spPr>
          <a:xfrm>
            <a:off x="2393210" y="2070493"/>
            <a:ext cx="7405576" cy="1958000"/>
          </a:xfrm>
          <a:prstGeom prst="rect">
            <a:avLst/>
          </a:prstGeom>
        </p:spPr>
      </p:pic>
      <p:pic>
        <p:nvPicPr>
          <p:cNvPr id="5" name="Kép 4">
            <a:extLst>
              <a:ext uri="{FF2B5EF4-FFF2-40B4-BE49-F238E27FC236}">
                <a16:creationId xmlns:a16="http://schemas.microsoft.com/office/drawing/2014/main" id="{58F4F17E-9865-4DDA-BDE2-254F67E7F43C}"/>
              </a:ext>
            </a:extLst>
          </p:cNvPr>
          <p:cNvPicPr>
            <a:picLocks noChangeAspect="1"/>
          </p:cNvPicPr>
          <p:nvPr/>
        </p:nvPicPr>
        <p:blipFill>
          <a:blip r:embed="rId4"/>
          <a:stretch>
            <a:fillRect/>
          </a:stretch>
        </p:blipFill>
        <p:spPr>
          <a:xfrm>
            <a:off x="193589" y="4614325"/>
            <a:ext cx="7251751" cy="1424500"/>
          </a:xfrm>
          <a:prstGeom prst="rect">
            <a:avLst/>
          </a:prstGeom>
        </p:spPr>
      </p:pic>
      <p:sp>
        <p:nvSpPr>
          <p:cNvPr id="6" name="Téglalap 5">
            <a:extLst>
              <a:ext uri="{FF2B5EF4-FFF2-40B4-BE49-F238E27FC236}">
                <a16:creationId xmlns:a16="http://schemas.microsoft.com/office/drawing/2014/main" id="{F96A5F83-5AA9-4A5F-AAF0-FA89D71523BB}"/>
              </a:ext>
            </a:extLst>
          </p:cNvPr>
          <p:cNvSpPr/>
          <p:nvPr/>
        </p:nvSpPr>
        <p:spPr>
          <a:xfrm>
            <a:off x="3626925" y="4245232"/>
            <a:ext cx="4938147" cy="369332"/>
          </a:xfrm>
          <a:prstGeom prst="rect">
            <a:avLst/>
          </a:prstGeom>
        </p:spPr>
        <p:txBody>
          <a:bodyPr wrap="none">
            <a:spAutoFit/>
          </a:bodyPr>
          <a:lstStyle/>
          <a:p>
            <a:r>
              <a:rPr lang="hu-HU" dirty="0">
                <a:hlinkClick r:id="rId5"/>
              </a:rPr>
              <a:t>https://www.youtube.com/watch?v=QCnfAzAIhVw</a:t>
            </a:r>
            <a:endParaRPr lang="hu-HU" dirty="0"/>
          </a:p>
        </p:txBody>
      </p:sp>
      <p:sp>
        <p:nvSpPr>
          <p:cNvPr id="7" name="Téglalap 6">
            <a:extLst>
              <a:ext uri="{FF2B5EF4-FFF2-40B4-BE49-F238E27FC236}">
                <a16:creationId xmlns:a16="http://schemas.microsoft.com/office/drawing/2014/main" id="{BB7CCD7D-C1D5-42D1-9247-C9A701466E95}"/>
              </a:ext>
            </a:extLst>
          </p:cNvPr>
          <p:cNvSpPr/>
          <p:nvPr/>
        </p:nvSpPr>
        <p:spPr>
          <a:xfrm>
            <a:off x="7697812" y="4853152"/>
            <a:ext cx="4201948" cy="1200329"/>
          </a:xfrm>
          <a:prstGeom prst="rect">
            <a:avLst/>
          </a:prstGeom>
        </p:spPr>
        <p:txBody>
          <a:bodyPr wrap="square">
            <a:spAutoFit/>
          </a:bodyPr>
          <a:lstStyle/>
          <a:p>
            <a:r>
              <a:rPr lang="hu-HU" dirty="0">
                <a:solidFill>
                  <a:srgbClr val="1D2129"/>
                </a:solidFill>
                <a:latin typeface="Helvetica" panose="020B0604020202020204" pitchFamily="34" charset="0"/>
              </a:rPr>
              <a:t>„</a:t>
            </a:r>
            <a:r>
              <a:rPr lang="hu-HU" dirty="0" err="1">
                <a:solidFill>
                  <a:srgbClr val="1D2129"/>
                </a:solidFill>
                <a:latin typeface="Helvetica" panose="020B0604020202020204" pitchFamily="34" charset="0"/>
              </a:rPr>
              <a:t>Bhagavad</a:t>
            </a:r>
            <a:r>
              <a:rPr lang="hu-HU" dirty="0">
                <a:solidFill>
                  <a:srgbClr val="1D2129"/>
                </a:solidFill>
                <a:latin typeface="Helvetica" panose="020B0604020202020204" pitchFamily="34" charset="0"/>
              </a:rPr>
              <a:t> </a:t>
            </a:r>
            <a:r>
              <a:rPr lang="hu-HU" dirty="0" err="1">
                <a:solidFill>
                  <a:srgbClr val="1D2129"/>
                </a:solidFill>
                <a:latin typeface="Helvetica" panose="020B0604020202020204" pitchFamily="34" charset="0"/>
              </a:rPr>
              <a:t>Gítára</a:t>
            </a:r>
            <a:r>
              <a:rPr lang="hu-HU" dirty="0">
                <a:solidFill>
                  <a:srgbClr val="1D2129"/>
                </a:solidFill>
                <a:latin typeface="Helvetica" panose="020B0604020202020204" pitchFamily="34" charset="0"/>
              </a:rPr>
              <a:t> úgy tekintenek, mint a </a:t>
            </a:r>
            <a:r>
              <a:rPr lang="hu-HU" dirty="0" err="1">
                <a:solidFill>
                  <a:srgbClr val="1D2129"/>
                </a:solidFill>
                <a:latin typeface="Helvetica" panose="020B0604020202020204" pitchFamily="34" charset="0"/>
              </a:rPr>
              <a:t>Krisnások</a:t>
            </a:r>
            <a:r>
              <a:rPr lang="hu-HU" dirty="0">
                <a:solidFill>
                  <a:srgbClr val="1D2129"/>
                </a:solidFill>
                <a:latin typeface="Helvetica" panose="020B0604020202020204" pitchFamily="34" charset="0"/>
              </a:rPr>
              <a:t> olvasókönyvére, miközben egy konkrét </a:t>
            </a:r>
            <a:r>
              <a:rPr lang="hu-HU" dirty="0" err="1">
                <a:solidFill>
                  <a:srgbClr val="1D2129"/>
                </a:solidFill>
                <a:latin typeface="Helvetica" panose="020B0604020202020204" pitchFamily="34" charset="0"/>
              </a:rPr>
              <a:t>user</a:t>
            </a:r>
            <a:r>
              <a:rPr lang="hu-HU" dirty="0">
                <a:solidFill>
                  <a:srgbClr val="1D2129"/>
                </a:solidFill>
                <a:latin typeface="Helvetica" panose="020B0604020202020204" pitchFamily="34" charset="0"/>
              </a:rPr>
              <a:t> </a:t>
            </a:r>
            <a:r>
              <a:rPr lang="hu-HU" dirty="0" err="1">
                <a:solidFill>
                  <a:srgbClr val="1D2129"/>
                </a:solidFill>
                <a:latin typeface="Helvetica" panose="020B0604020202020204" pitchFamily="34" charset="0"/>
              </a:rPr>
              <a:t>manual</a:t>
            </a:r>
            <a:r>
              <a:rPr lang="hu-HU" dirty="0">
                <a:solidFill>
                  <a:srgbClr val="1D2129"/>
                </a:solidFill>
                <a:latin typeface="Helvetica" panose="020B0604020202020204" pitchFamily="34" charset="0"/>
              </a:rPr>
              <a:t> az élethez, csak kéne tudni értelmezni.” B.K.</a:t>
            </a:r>
            <a:endParaRPr lang="hu-HU" dirty="0"/>
          </a:p>
        </p:txBody>
      </p:sp>
    </p:spTree>
    <p:extLst>
      <p:ext uri="{BB962C8B-B14F-4D97-AF65-F5344CB8AC3E}">
        <p14:creationId xmlns:p14="http://schemas.microsoft.com/office/powerpoint/2010/main" val="2162433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5A101483-2B06-46AB-8DE7-D80E93681B96}"/>
              </a:ext>
            </a:extLst>
          </p:cNvPr>
          <p:cNvPicPr>
            <a:picLocks noChangeAspect="1"/>
          </p:cNvPicPr>
          <p:nvPr/>
        </p:nvPicPr>
        <p:blipFill>
          <a:blip r:embed="rId2"/>
          <a:stretch>
            <a:fillRect/>
          </a:stretch>
        </p:blipFill>
        <p:spPr>
          <a:xfrm>
            <a:off x="479249" y="419146"/>
            <a:ext cx="7361626" cy="632500"/>
          </a:xfrm>
          <a:prstGeom prst="rect">
            <a:avLst/>
          </a:prstGeom>
        </p:spPr>
      </p:pic>
      <p:pic>
        <p:nvPicPr>
          <p:cNvPr id="3" name="Kép 2">
            <a:extLst>
              <a:ext uri="{FF2B5EF4-FFF2-40B4-BE49-F238E27FC236}">
                <a16:creationId xmlns:a16="http://schemas.microsoft.com/office/drawing/2014/main" id="{7546B326-820D-4EBE-8EE8-581B97499CD0}"/>
              </a:ext>
            </a:extLst>
          </p:cNvPr>
          <p:cNvPicPr>
            <a:picLocks noChangeAspect="1"/>
          </p:cNvPicPr>
          <p:nvPr/>
        </p:nvPicPr>
        <p:blipFill>
          <a:blip r:embed="rId3"/>
          <a:stretch>
            <a:fillRect/>
          </a:stretch>
        </p:blipFill>
        <p:spPr>
          <a:xfrm>
            <a:off x="4036531" y="1208878"/>
            <a:ext cx="7273726" cy="2222000"/>
          </a:xfrm>
          <a:prstGeom prst="rect">
            <a:avLst/>
          </a:prstGeom>
        </p:spPr>
      </p:pic>
      <p:sp>
        <p:nvSpPr>
          <p:cNvPr id="4" name="Szövegdoboz 3">
            <a:extLst>
              <a:ext uri="{FF2B5EF4-FFF2-40B4-BE49-F238E27FC236}">
                <a16:creationId xmlns:a16="http://schemas.microsoft.com/office/drawing/2014/main" id="{D3DFE5B2-DE43-4078-97F0-FE1716D68B54}"/>
              </a:ext>
            </a:extLst>
          </p:cNvPr>
          <p:cNvSpPr txBox="1"/>
          <p:nvPr/>
        </p:nvSpPr>
        <p:spPr>
          <a:xfrm flipH="1">
            <a:off x="274319" y="5325956"/>
            <a:ext cx="11035938" cy="646331"/>
          </a:xfrm>
          <a:prstGeom prst="rect">
            <a:avLst/>
          </a:prstGeom>
          <a:noFill/>
        </p:spPr>
        <p:txBody>
          <a:bodyPr wrap="square" rtlCol="0">
            <a:spAutoFit/>
          </a:bodyPr>
          <a:lstStyle/>
          <a:p>
            <a:r>
              <a:rPr lang="hu-HU" dirty="0"/>
              <a:t>Minden elmélet ….agyunk homloklebenyének terméke, s ennek idegkapcsolási mintái ismerhetők fel mindegyikben.</a:t>
            </a:r>
          </a:p>
          <a:p>
            <a:r>
              <a:rPr lang="hu-HU" dirty="0"/>
              <a:t>A homloklebeny pedig már csak elraktározott fogalmakkal és a hozzá kötött érzelmi jegyekkel dolgozik</a:t>
            </a:r>
          </a:p>
        </p:txBody>
      </p:sp>
      <p:pic>
        <p:nvPicPr>
          <p:cNvPr id="5" name="Kép 4">
            <a:extLst>
              <a:ext uri="{FF2B5EF4-FFF2-40B4-BE49-F238E27FC236}">
                <a16:creationId xmlns:a16="http://schemas.microsoft.com/office/drawing/2014/main" id="{5B8E6BCA-BBB3-43F8-902F-3250178DB0DE}"/>
              </a:ext>
            </a:extLst>
          </p:cNvPr>
          <p:cNvPicPr>
            <a:picLocks noChangeAspect="1"/>
          </p:cNvPicPr>
          <p:nvPr/>
        </p:nvPicPr>
        <p:blipFill>
          <a:blip r:embed="rId4"/>
          <a:stretch>
            <a:fillRect/>
          </a:stretch>
        </p:blipFill>
        <p:spPr>
          <a:xfrm>
            <a:off x="274319" y="3745342"/>
            <a:ext cx="7317676" cy="1408000"/>
          </a:xfrm>
          <a:prstGeom prst="rect">
            <a:avLst/>
          </a:prstGeom>
        </p:spPr>
      </p:pic>
    </p:spTree>
    <p:extLst>
      <p:ext uri="{BB962C8B-B14F-4D97-AF65-F5344CB8AC3E}">
        <p14:creationId xmlns:p14="http://schemas.microsoft.com/office/powerpoint/2010/main" val="2268669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D7A4D8AB-F1FD-42AC-B002-A3AC61B9BC87}"/>
              </a:ext>
            </a:extLst>
          </p:cNvPr>
          <p:cNvPicPr>
            <a:picLocks noChangeAspect="1"/>
          </p:cNvPicPr>
          <p:nvPr/>
        </p:nvPicPr>
        <p:blipFill>
          <a:blip r:embed="rId2"/>
          <a:stretch>
            <a:fillRect/>
          </a:stretch>
        </p:blipFill>
        <p:spPr>
          <a:xfrm>
            <a:off x="423509" y="416092"/>
            <a:ext cx="7273726" cy="2150500"/>
          </a:xfrm>
          <a:prstGeom prst="rect">
            <a:avLst/>
          </a:prstGeom>
        </p:spPr>
      </p:pic>
      <p:pic>
        <p:nvPicPr>
          <p:cNvPr id="3" name="Kép 2">
            <a:extLst>
              <a:ext uri="{FF2B5EF4-FFF2-40B4-BE49-F238E27FC236}">
                <a16:creationId xmlns:a16="http://schemas.microsoft.com/office/drawing/2014/main" id="{CB51DB86-B0C6-464A-A181-845AFA8F1DD7}"/>
              </a:ext>
            </a:extLst>
          </p:cNvPr>
          <p:cNvPicPr>
            <a:picLocks noChangeAspect="1"/>
          </p:cNvPicPr>
          <p:nvPr/>
        </p:nvPicPr>
        <p:blipFill>
          <a:blip r:embed="rId3"/>
          <a:stretch>
            <a:fillRect/>
          </a:stretch>
        </p:blipFill>
        <p:spPr>
          <a:xfrm>
            <a:off x="636780" y="2683951"/>
            <a:ext cx="7317676" cy="1072500"/>
          </a:xfrm>
          <a:prstGeom prst="rect">
            <a:avLst/>
          </a:prstGeom>
        </p:spPr>
      </p:pic>
      <p:pic>
        <p:nvPicPr>
          <p:cNvPr id="4" name="Kép 3">
            <a:extLst>
              <a:ext uri="{FF2B5EF4-FFF2-40B4-BE49-F238E27FC236}">
                <a16:creationId xmlns:a16="http://schemas.microsoft.com/office/drawing/2014/main" id="{BE13F576-6979-44A8-8A01-E880B7BA62A2}"/>
              </a:ext>
            </a:extLst>
          </p:cNvPr>
          <p:cNvPicPr>
            <a:picLocks noChangeAspect="1"/>
          </p:cNvPicPr>
          <p:nvPr/>
        </p:nvPicPr>
        <p:blipFill rotWithShape="1">
          <a:blip r:embed="rId4"/>
          <a:srcRect t="18035" r="74386"/>
          <a:stretch/>
        </p:blipFill>
        <p:spPr>
          <a:xfrm>
            <a:off x="9027695" y="416092"/>
            <a:ext cx="2414337" cy="5361544"/>
          </a:xfrm>
          <a:prstGeom prst="rect">
            <a:avLst/>
          </a:prstGeom>
        </p:spPr>
      </p:pic>
      <p:pic>
        <p:nvPicPr>
          <p:cNvPr id="5" name="Kép 4">
            <a:extLst>
              <a:ext uri="{FF2B5EF4-FFF2-40B4-BE49-F238E27FC236}">
                <a16:creationId xmlns:a16="http://schemas.microsoft.com/office/drawing/2014/main" id="{DB4954AF-E2D2-479A-9557-AAA1869D9779}"/>
              </a:ext>
            </a:extLst>
          </p:cNvPr>
          <p:cNvPicPr>
            <a:picLocks noChangeAspect="1"/>
          </p:cNvPicPr>
          <p:nvPr/>
        </p:nvPicPr>
        <p:blipFill>
          <a:blip r:embed="rId5"/>
          <a:stretch>
            <a:fillRect/>
          </a:stretch>
        </p:blipFill>
        <p:spPr>
          <a:xfrm>
            <a:off x="203642" y="3965250"/>
            <a:ext cx="7405576" cy="2068000"/>
          </a:xfrm>
          <a:prstGeom prst="rect">
            <a:avLst/>
          </a:prstGeom>
        </p:spPr>
      </p:pic>
    </p:spTree>
    <p:extLst>
      <p:ext uri="{BB962C8B-B14F-4D97-AF65-F5344CB8AC3E}">
        <p14:creationId xmlns:p14="http://schemas.microsoft.com/office/powerpoint/2010/main" val="152486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id="{48CAFAE9-4ACE-4F84-A6E9-594084CF6029}"/>
              </a:ext>
            </a:extLst>
          </p:cNvPr>
          <p:cNvSpPr txBox="1"/>
          <p:nvPr/>
        </p:nvSpPr>
        <p:spPr>
          <a:xfrm flipH="1">
            <a:off x="339757" y="95961"/>
            <a:ext cx="6679622" cy="6001643"/>
          </a:xfrm>
          <a:prstGeom prst="rect">
            <a:avLst/>
          </a:prstGeom>
          <a:noFill/>
        </p:spPr>
        <p:txBody>
          <a:bodyPr wrap="square" rtlCol="0">
            <a:spAutoFit/>
          </a:bodyPr>
          <a:lstStyle/>
          <a:p>
            <a:r>
              <a:rPr lang="hu-HU" sz="2400" b="1" dirty="0"/>
              <a:t>Az agyi tevékenység fokozatai a jóga szerint:</a:t>
            </a:r>
          </a:p>
          <a:p>
            <a:endParaRPr lang="hu-HU" dirty="0"/>
          </a:p>
          <a:p>
            <a:r>
              <a:rPr lang="hu-HU" b="1" dirty="0" err="1"/>
              <a:t>Csitta</a:t>
            </a:r>
            <a:r>
              <a:rPr lang="hu-HU" b="1" dirty="0"/>
              <a:t>: </a:t>
            </a:r>
            <a:r>
              <a:rPr lang="hu-HU" dirty="0"/>
              <a:t>elme</a:t>
            </a:r>
          </a:p>
          <a:p>
            <a:r>
              <a:rPr lang="hu-HU" b="1" dirty="0"/>
              <a:t>Manasz: </a:t>
            </a:r>
            <a:r>
              <a:rPr lang="hu-HU" dirty="0"/>
              <a:t>gondolatokat rendszerező, összehasonlító, értékelő tevékenység</a:t>
            </a:r>
          </a:p>
          <a:p>
            <a:r>
              <a:rPr lang="hu-HU" b="1" dirty="0" err="1"/>
              <a:t>Buddhi</a:t>
            </a:r>
            <a:r>
              <a:rPr lang="hu-HU" b="1" dirty="0"/>
              <a:t>: </a:t>
            </a:r>
            <a:r>
              <a:rPr lang="hu-HU" dirty="0"/>
              <a:t>legmagasabb értelem (Buddha </a:t>
            </a:r>
            <a:r>
              <a:rPr lang="hu-HU" dirty="0">
                <a:sym typeface="Wingdings" panose="05000000000000000000" pitchFamily="2" charset="2"/>
              </a:rPr>
              <a:t> agy)</a:t>
            </a:r>
          </a:p>
          <a:p>
            <a:endParaRPr lang="hu-HU" dirty="0">
              <a:sym typeface="Wingdings" panose="05000000000000000000" pitchFamily="2" charset="2"/>
            </a:endParaRPr>
          </a:p>
          <a:p>
            <a:endParaRPr lang="hu-HU" dirty="0">
              <a:sym typeface="Wingdings" panose="05000000000000000000" pitchFamily="2" charset="2"/>
            </a:endParaRPr>
          </a:p>
          <a:p>
            <a:r>
              <a:rPr lang="hu-HU" b="1" dirty="0" err="1">
                <a:sym typeface="Wingdings" panose="05000000000000000000" pitchFamily="2" charset="2"/>
              </a:rPr>
              <a:t>Vritti</a:t>
            </a:r>
            <a:r>
              <a:rPr lang="hu-HU" b="1" dirty="0">
                <a:sym typeface="Wingdings" panose="05000000000000000000" pitchFamily="2" charset="2"/>
              </a:rPr>
              <a:t>: </a:t>
            </a:r>
            <a:r>
              <a:rPr lang="hu-HU" dirty="0">
                <a:sym typeface="Wingdings" panose="05000000000000000000" pitchFamily="2" charset="2"/>
              </a:rPr>
              <a:t>elmeműködés gondolatainak forgása (szó szerint örvényt jelent)</a:t>
            </a:r>
          </a:p>
          <a:p>
            <a:endParaRPr lang="hu-HU" dirty="0">
              <a:sym typeface="Wingdings" panose="05000000000000000000" pitchFamily="2" charset="2"/>
            </a:endParaRPr>
          </a:p>
          <a:p>
            <a:r>
              <a:rPr lang="hu-HU" dirty="0">
                <a:sym typeface="Wingdings" panose="05000000000000000000" pitchFamily="2" charset="2"/>
              </a:rPr>
              <a:t>A gondolati tevékenységet elsősorban a figyelem szempontjából osztályozzák és a következő érdekes rendszerezést alakítják ki:</a:t>
            </a:r>
          </a:p>
          <a:p>
            <a:endParaRPr lang="hu-HU" dirty="0">
              <a:sym typeface="Wingdings" panose="05000000000000000000" pitchFamily="2" charset="2"/>
            </a:endParaRPr>
          </a:p>
          <a:p>
            <a:r>
              <a:rPr lang="hu-HU" b="1" dirty="0" err="1">
                <a:sym typeface="Wingdings" panose="05000000000000000000" pitchFamily="2" charset="2"/>
              </a:rPr>
              <a:t>Mudha</a:t>
            </a:r>
            <a:r>
              <a:rPr lang="hu-HU" b="1" dirty="0">
                <a:sym typeface="Wingdings" panose="05000000000000000000" pitchFamily="2" charset="2"/>
              </a:rPr>
              <a:t>: </a:t>
            </a:r>
            <a:r>
              <a:rPr lang="hu-HU" dirty="0">
                <a:sym typeface="Wingdings" panose="05000000000000000000" pitchFamily="2" charset="2"/>
              </a:rPr>
              <a:t>tompult, figyelem nélküli állapot</a:t>
            </a:r>
          </a:p>
          <a:p>
            <a:r>
              <a:rPr lang="hu-HU" b="1" dirty="0" err="1">
                <a:sym typeface="Wingdings" panose="05000000000000000000" pitchFamily="2" charset="2"/>
              </a:rPr>
              <a:t>Ksipta</a:t>
            </a:r>
            <a:r>
              <a:rPr lang="hu-HU" b="1" dirty="0">
                <a:sym typeface="Wingdings" panose="05000000000000000000" pitchFamily="2" charset="2"/>
              </a:rPr>
              <a:t>: </a:t>
            </a:r>
            <a:r>
              <a:rPr lang="hu-HU" dirty="0">
                <a:sym typeface="Wingdings" panose="05000000000000000000" pitchFamily="2" charset="2"/>
              </a:rPr>
              <a:t>szétszórt figyelem</a:t>
            </a:r>
          </a:p>
          <a:p>
            <a:r>
              <a:rPr lang="hu-HU" b="1" dirty="0" err="1">
                <a:sym typeface="Wingdings" panose="05000000000000000000" pitchFamily="2" charset="2"/>
              </a:rPr>
              <a:t>Viksipta</a:t>
            </a:r>
            <a:r>
              <a:rPr lang="hu-HU" b="1" dirty="0">
                <a:sym typeface="Wingdings" panose="05000000000000000000" pitchFamily="2" charset="2"/>
              </a:rPr>
              <a:t>: </a:t>
            </a:r>
            <a:r>
              <a:rPr lang="hu-HU" dirty="0">
                <a:sym typeface="Wingdings" panose="05000000000000000000" pitchFamily="2" charset="2"/>
              </a:rPr>
              <a:t>irányított figyelem</a:t>
            </a:r>
          </a:p>
          <a:p>
            <a:r>
              <a:rPr lang="hu-HU" b="1" dirty="0">
                <a:sym typeface="Wingdings" panose="05000000000000000000" pitchFamily="2" charset="2"/>
              </a:rPr>
              <a:t>Ékágra: </a:t>
            </a:r>
            <a:r>
              <a:rPr lang="hu-HU" dirty="0">
                <a:sym typeface="Wingdings" panose="05000000000000000000" pitchFamily="2" charset="2"/>
              </a:rPr>
              <a:t>összpontosított figyelem</a:t>
            </a:r>
          </a:p>
          <a:p>
            <a:r>
              <a:rPr lang="hu-HU" b="1" dirty="0" err="1">
                <a:sym typeface="Wingdings" panose="05000000000000000000" pitchFamily="2" charset="2"/>
              </a:rPr>
              <a:t>Niruddha</a:t>
            </a:r>
            <a:r>
              <a:rPr lang="hu-HU" b="1" dirty="0">
                <a:sym typeface="Wingdings" panose="05000000000000000000" pitchFamily="2" charset="2"/>
              </a:rPr>
              <a:t>: </a:t>
            </a:r>
            <a:r>
              <a:rPr lang="hu-HU" dirty="0">
                <a:sym typeface="Wingdings" panose="05000000000000000000" pitchFamily="2" charset="2"/>
              </a:rPr>
              <a:t>állandósult figyelem-összpontosítás</a:t>
            </a:r>
          </a:p>
          <a:p>
            <a:endParaRPr lang="hu-HU" b="1" dirty="0">
              <a:sym typeface="Wingdings" panose="05000000000000000000" pitchFamily="2" charset="2"/>
            </a:endParaRPr>
          </a:p>
          <a:p>
            <a:r>
              <a:rPr lang="hu-HU" b="1" dirty="0">
                <a:sym typeface="Wingdings" panose="05000000000000000000" pitchFamily="2" charset="2"/>
              </a:rPr>
              <a:t>A rendszer középpontjában a figyelem áll.</a:t>
            </a:r>
          </a:p>
        </p:txBody>
      </p:sp>
      <p:pic>
        <p:nvPicPr>
          <p:cNvPr id="4" name="Picture 4" descr="Képtalálat a következőre: „5 koshas”">
            <a:extLst>
              <a:ext uri="{FF2B5EF4-FFF2-40B4-BE49-F238E27FC236}">
                <a16:creationId xmlns:a16="http://schemas.microsoft.com/office/drawing/2014/main" id="{91A4C780-9546-42D4-9FE3-098033E714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7802" y="288099"/>
            <a:ext cx="5073692" cy="336132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Movies That Motivate | The Adventures of Motivatorman!: Tip#1151: Why Keanu  Reeves is an Inspirational, Awesome Human Being - Little Buddha - Speed -  The Devil's Advocate">
            <a:extLst>
              <a:ext uri="{FF2B5EF4-FFF2-40B4-BE49-F238E27FC236}">
                <a16:creationId xmlns:a16="http://schemas.microsoft.com/office/drawing/2014/main" id="{54161270-26D6-42F1-A5E9-F6B130CD37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379" y="3709375"/>
            <a:ext cx="4645794" cy="2328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665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66979ED9-DC18-416B-8C5F-2BE8A39F40B9}"/>
              </a:ext>
            </a:extLst>
          </p:cNvPr>
          <p:cNvPicPr>
            <a:picLocks noChangeAspect="1"/>
          </p:cNvPicPr>
          <p:nvPr/>
        </p:nvPicPr>
        <p:blipFill>
          <a:blip r:embed="rId3"/>
          <a:stretch>
            <a:fillRect/>
          </a:stretch>
        </p:blipFill>
        <p:spPr>
          <a:xfrm>
            <a:off x="300218" y="2071054"/>
            <a:ext cx="5581651" cy="4488000"/>
          </a:xfrm>
          <a:prstGeom prst="rect">
            <a:avLst/>
          </a:prstGeom>
        </p:spPr>
      </p:pic>
      <p:pic>
        <p:nvPicPr>
          <p:cNvPr id="6148" name="Picture 4" descr="Képtalálat a következőre: „5 koshas”">
            <a:extLst>
              <a:ext uri="{FF2B5EF4-FFF2-40B4-BE49-F238E27FC236}">
                <a16:creationId xmlns:a16="http://schemas.microsoft.com/office/drawing/2014/main" id="{B3726336-E9C3-4CF9-B35F-528562D4E2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3246" y="2381973"/>
            <a:ext cx="6096000" cy="4038600"/>
          </a:xfrm>
          <a:prstGeom prst="rect">
            <a:avLst/>
          </a:prstGeom>
          <a:noFill/>
          <a:extLst>
            <a:ext uri="{909E8E84-426E-40DD-AFC4-6F175D3DCCD1}">
              <a14:hiddenFill xmlns:a14="http://schemas.microsoft.com/office/drawing/2010/main">
                <a:solidFill>
                  <a:srgbClr val="FFFFFF"/>
                </a:solidFill>
              </a14:hiddenFill>
            </a:ext>
          </a:extLst>
        </p:spPr>
      </p:pic>
      <p:sp>
        <p:nvSpPr>
          <p:cNvPr id="7" name="Szövegdoboz 6">
            <a:extLst>
              <a:ext uri="{FF2B5EF4-FFF2-40B4-BE49-F238E27FC236}">
                <a16:creationId xmlns:a16="http://schemas.microsoft.com/office/drawing/2014/main" id="{BB3BDCE3-70D4-4C04-B49A-F3396B856BA3}"/>
              </a:ext>
            </a:extLst>
          </p:cNvPr>
          <p:cNvSpPr txBox="1"/>
          <p:nvPr/>
        </p:nvSpPr>
        <p:spPr>
          <a:xfrm flipH="1">
            <a:off x="6257418" y="384493"/>
            <a:ext cx="5487655" cy="1815882"/>
          </a:xfrm>
          <a:prstGeom prst="rect">
            <a:avLst/>
          </a:prstGeom>
          <a:noFill/>
        </p:spPr>
        <p:txBody>
          <a:bodyPr wrap="square" rtlCol="0">
            <a:spAutoFit/>
          </a:bodyPr>
          <a:lstStyle/>
          <a:p>
            <a:r>
              <a:rPr lang="hu-HU" sz="1600" dirty="0"/>
              <a:t>Az Annamaja </a:t>
            </a:r>
            <a:r>
              <a:rPr lang="hu-HU" sz="1600" dirty="0" err="1"/>
              <a:t>kósa</a:t>
            </a:r>
            <a:r>
              <a:rPr lang="hu-HU" sz="1600" dirty="0"/>
              <a:t> az első burok, az </a:t>
            </a:r>
            <a:r>
              <a:rPr lang="hu-HU" sz="1600" b="1" dirty="0" err="1"/>
              <a:t>anna</a:t>
            </a:r>
            <a:r>
              <a:rPr lang="hu-HU" sz="1600" dirty="0" err="1"/>
              <a:t>-ból</a:t>
            </a:r>
            <a:r>
              <a:rPr lang="hu-HU" sz="1600" dirty="0"/>
              <a:t>, táplálékból áll (maja szó jelentése: abból áll). Ez a fizikai test. A </a:t>
            </a:r>
            <a:r>
              <a:rPr lang="hu-HU" sz="1600" dirty="0" err="1"/>
              <a:t>Pránamaja</a:t>
            </a:r>
            <a:r>
              <a:rPr lang="hu-HU" sz="1600" dirty="0"/>
              <a:t> </a:t>
            </a:r>
            <a:r>
              <a:rPr lang="hu-HU" sz="1600" dirty="0" err="1"/>
              <a:t>kósa</a:t>
            </a:r>
            <a:r>
              <a:rPr lang="hu-HU" sz="1600" dirty="0"/>
              <a:t> a második réteg a </a:t>
            </a:r>
            <a:r>
              <a:rPr lang="hu-HU" sz="1600" b="1" dirty="0" err="1"/>
              <a:t>práná</a:t>
            </a:r>
            <a:r>
              <a:rPr lang="hu-HU" sz="1600" dirty="0" err="1"/>
              <a:t>ból</a:t>
            </a:r>
            <a:r>
              <a:rPr lang="hu-HU" sz="1600" dirty="0"/>
              <a:t> áll. </a:t>
            </a:r>
            <a:r>
              <a:rPr lang="hu-HU" sz="1600" dirty="0" err="1"/>
              <a:t>Manomaja</a:t>
            </a:r>
            <a:r>
              <a:rPr lang="hu-HU" sz="1600" dirty="0"/>
              <a:t> </a:t>
            </a:r>
            <a:r>
              <a:rPr lang="hu-HU" sz="1600" dirty="0" err="1"/>
              <a:t>kósa</a:t>
            </a:r>
            <a:r>
              <a:rPr lang="hu-HU" sz="1600" dirty="0"/>
              <a:t> a harmadik réteg a </a:t>
            </a:r>
            <a:r>
              <a:rPr lang="hu-HU" sz="1600" b="1" dirty="0" err="1"/>
              <a:t>manas</a:t>
            </a:r>
            <a:r>
              <a:rPr lang="hu-HU" sz="1600" dirty="0"/>
              <a:t>, az elme rétege. </a:t>
            </a:r>
            <a:r>
              <a:rPr lang="hu-HU" sz="1600" dirty="0" err="1"/>
              <a:t>Vijnanamaja</a:t>
            </a:r>
            <a:r>
              <a:rPr lang="hu-HU" sz="1600" dirty="0"/>
              <a:t> </a:t>
            </a:r>
            <a:r>
              <a:rPr lang="hu-HU" sz="1600" dirty="0" err="1"/>
              <a:t>kósa</a:t>
            </a:r>
            <a:r>
              <a:rPr lang="hu-HU" sz="1600" dirty="0"/>
              <a:t> a negyedik réteg a </a:t>
            </a:r>
            <a:r>
              <a:rPr lang="hu-HU" sz="1600" b="1" dirty="0"/>
              <a:t>belső tudás, vagy intuíció </a:t>
            </a:r>
            <a:r>
              <a:rPr lang="hu-HU" sz="1600" dirty="0"/>
              <a:t>rétege. Az </a:t>
            </a:r>
            <a:r>
              <a:rPr lang="hu-HU" sz="1600" dirty="0" err="1"/>
              <a:t>Anandamaja</a:t>
            </a:r>
            <a:r>
              <a:rPr lang="hu-HU" sz="1600" dirty="0"/>
              <a:t> </a:t>
            </a:r>
            <a:r>
              <a:rPr lang="hu-HU" sz="1600" dirty="0" err="1"/>
              <a:t>kósa</a:t>
            </a:r>
            <a:r>
              <a:rPr lang="hu-HU" sz="1600" dirty="0"/>
              <a:t> a </a:t>
            </a:r>
            <a:r>
              <a:rPr lang="hu-HU" sz="1600" b="1" dirty="0"/>
              <a:t>magasztos élmény és boldogság </a:t>
            </a:r>
            <a:r>
              <a:rPr lang="hu-HU" sz="1600" dirty="0"/>
              <a:t>megtapasztalásának rétege.</a:t>
            </a:r>
          </a:p>
        </p:txBody>
      </p:sp>
      <p:sp>
        <p:nvSpPr>
          <p:cNvPr id="8" name="Szövegdoboz 7">
            <a:extLst>
              <a:ext uri="{FF2B5EF4-FFF2-40B4-BE49-F238E27FC236}">
                <a16:creationId xmlns:a16="http://schemas.microsoft.com/office/drawing/2014/main" id="{21BAB647-F7A4-463A-B129-A7B30AE50473}"/>
              </a:ext>
            </a:extLst>
          </p:cNvPr>
          <p:cNvSpPr txBox="1"/>
          <p:nvPr/>
        </p:nvSpPr>
        <p:spPr>
          <a:xfrm flipH="1">
            <a:off x="593714" y="535789"/>
            <a:ext cx="4908572" cy="1354217"/>
          </a:xfrm>
          <a:prstGeom prst="rect">
            <a:avLst/>
          </a:prstGeom>
          <a:noFill/>
        </p:spPr>
        <p:txBody>
          <a:bodyPr wrap="square" rtlCol="0">
            <a:spAutoFit/>
          </a:bodyPr>
          <a:lstStyle/>
          <a:p>
            <a:r>
              <a:rPr lang="hu-HU" sz="2800" b="1" dirty="0">
                <a:solidFill>
                  <a:srgbClr val="002060"/>
                </a:solidFill>
              </a:rPr>
              <a:t>Az öt réteg</a:t>
            </a:r>
          </a:p>
          <a:p>
            <a:endParaRPr lang="hu-HU" b="1" dirty="0"/>
          </a:p>
          <a:p>
            <a:r>
              <a:rPr lang="hu-HU" dirty="0"/>
              <a:t>A </a:t>
            </a:r>
            <a:r>
              <a:rPr lang="hu-HU" dirty="0" err="1"/>
              <a:t>szvara</a:t>
            </a:r>
            <a:r>
              <a:rPr lang="hu-HU" dirty="0"/>
              <a:t> jóga úgy írja le az embert, mint a létezés öt </a:t>
            </a:r>
            <a:r>
              <a:rPr lang="hu-HU" dirty="0" err="1"/>
              <a:t>rétege</a:t>
            </a:r>
            <a:r>
              <a:rPr lang="hu-HU" dirty="0"/>
              <a:t> ez a </a:t>
            </a:r>
            <a:r>
              <a:rPr lang="hu-HU" dirty="0" err="1"/>
              <a:t>panycsa</a:t>
            </a:r>
            <a:r>
              <a:rPr lang="hu-HU" dirty="0"/>
              <a:t> (5)  </a:t>
            </a:r>
            <a:r>
              <a:rPr lang="hu-HU" dirty="0" err="1"/>
              <a:t>kósa</a:t>
            </a:r>
            <a:r>
              <a:rPr lang="hu-HU" dirty="0"/>
              <a:t> (réteg). </a:t>
            </a:r>
            <a:endParaRPr lang="hu-HU" b="1" dirty="0"/>
          </a:p>
        </p:txBody>
      </p:sp>
    </p:spTree>
    <p:extLst>
      <p:ext uri="{BB962C8B-B14F-4D97-AF65-F5344CB8AC3E}">
        <p14:creationId xmlns:p14="http://schemas.microsoft.com/office/powerpoint/2010/main" val="4250440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descr="A képen szöveg látható&#10;&#10;Automatikusan generált leírás">
            <a:extLst>
              <a:ext uri="{FF2B5EF4-FFF2-40B4-BE49-F238E27FC236}">
                <a16:creationId xmlns:a16="http://schemas.microsoft.com/office/drawing/2014/main" id="{05E72F5F-F2E5-4AA4-83D7-A221B4BED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3845578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a:extLst>
              <a:ext uri="{FF2B5EF4-FFF2-40B4-BE49-F238E27FC236}">
                <a16:creationId xmlns:a16="http://schemas.microsoft.com/office/drawing/2014/main" id="{8AD67222-E7C2-4773-967A-68F035B52A47}"/>
              </a:ext>
            </a:extLst>
          </p:cNvPr>
          <p:cNvSpPr txBox="1"/>
          <p:nvPr/>
        </p:nvSpPr>
        <p:spPr>
          <a:xfrm>
            <a:off x="926257" y="646518"/>
            <a:ext cx="8637104" cy="4832092"/>
          </a:xfrm>
          <a:prstGeom prst="rect">
            <a:avLst/>
          </a:prstGeom>
          <a:noFill/>
        </p:spPr>
        <p:txBody>
          <a:bodyPr wrap="square" rtlCol="0">
            <a:spAutoFit/>
          </a:bodyPr>
          <a:lstStyle/>
          <a:p>
            <a:r>
              <a:rPr lang="hu-HU" sz="2800" b="1" dirty="0" err="1"/>
              <a:t>Mudha</a:t>
            </a:r>
            <a:r>
              <a:rPr lang="hu-HU" sz="2800" b="1" dirty="0"/>
              <a:t>:</a:t>
            </a:r>
          </a:p>
          <a:p>
            <a:r>
              <a:rPr lang="hu-HU" dirty="0" err="1"/>
              <a:t>Figyelmnélküliség</a:t>
            </a:r>
            <a:r>
              <a:rPr lang="hu-HU" dirty="0"/>
              <a:t>, amikor semmilyen benyomásra nem figyelünk oda, amikor fáradtan meredünk magunk elé, álomtalan alvás (</a:t>
            </a:r>
            <a:r>
              <a:rPr lang="hu-HU" dirty="0" err="1"/>
              <a:t>szusupti</a:t>
            </a:r>
            <a:r>
              <a:rPr lang="hu-HU" dirty="0"/>
              <a:t>), vagy eszméletlenség</a:t>
            </a:r>
          </a:p>
          <a:p>
            <a:endParaRPr lang="hu-HU" dirty="0"/>
          </a:p>
          <a:p>
            <a:r>
              <a:rPr lang="hu-HU" sz="2800" b="1" dirty="0" err="1"/>
              <a:t>Ksipta</a:t>
            </a:r>
            <a:r>
              <a:rPr lang="hu-HU" sz="2800" b="1" dirty="0"/>
              <a:t>: </a:t>
            </a:r>
            <a:r>
              <a:rPr lang="hu-HU" dirty="0"/>
              <a:t>a figyelem minden határozott összefüggés, cél nélkül, az éppen eléje kerülő tárgyra irányul. Ez szinte a figyelem alapállása, semmilyen akarati erőfeszítést nem igényel, szinte pihentető. Például </a:t>
            </a:r>
            <a:r>
              <a:rPr lang="hu-HU" dirty="0" err="1"/>
              <a:t>sétáláskor,egyik</a:t>
            </a:r>
            <a:r>
              <a:rPr lang="hu-HU" dirty="0"/>
              <a:t> kép a másik után ragadja meg figyelmünket anélkül, hogy bármelyik is különösebben érdekelné.</a:t>
            </a:r>
          </a:p>
          <a:p>
            <a:r>
              <a:rPr lang="hu-HU" dirty="0"/>
              <a:t>Pihentető jellege csak viszonylagos, végül ez is elfárasztja az idegrendszert. Kimerítheti agyunk figyelem energiáját.</a:t>
            </a:r>
          </a:p>
          <a:p>
            <a:r>
              <a:rPr lang="hu-HU" dirty="0"/>
              <a:t>A figyelem többfelé való irányítása nem növeli, hanem csökkenti az észrevevést. Ebből indul ki a jóga, amikor a </a:t>
            </a:r>
            <a:r>
              <a:rPr lang="hu-HU" dirty="0" err="1"/>
              <a:t>fiygelmet</a:t>
            </a:r>
            <a:r>
              <a:rPr lang="hu-HU" dirty="0"/>
              <a:t> egy dologra akarja irányítani, többfelé koncentrálni nem lehet.</a:t>
            </a:r>
          </a:p>
          <a:p>
            <a:r>
              <a:rPr lang="hu-HU" dirty="0"/>
              <a:t>A modern tudomány által leírt alfa agyhullámok esetén lehetünk ilyen állapotban,  testi állapot közben: behunyt szem, csapongó gondolatok, mozdulatlanság, ellazult izomzat.</a:t>
            </a:r>
          </a:p>
          <a:p>
            <a:endParaRPr lang="hu-HU" dirty="0"/>
          </a:p>
          <a:p>
            <a:r>
              <a:rPr lang="hu-HU" dirty="0"/>
              <a:t>Mindegyik jelzi a </a:t>
            </a:r>
            <a:r>
              <a:rPr lang="hu-HU" dirty="0" err="1"/>
              <a:t>retikuláris</a:t>
            </a:r>
            <a:r>
              <a:rPr lang="hu-HU" dirty="0"/>
              <a:t> ébresztő rendszer fokozódó aktivitását. </a:t>
            </a:r>
          </a:p>
        </p:txBody>
      </p:sp>
    </p:spTree>
    <p:extLst>
      <p:ext uri="{BB962C8B-B14F-4D97-AF65-F5344CB8AC3E}">
        <p14:creationId xmlns:p14="http://schemas.microsoft.com/office/powerpoint/2010/main" val="236363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thalamus-Trepel-ARAS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143000"/>
            <a:ext cx="51816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16"/>
          <p:cNvSpPr txBox="1">
            <a:spLocks noChangeArrowheads="1"/>
          </p:cNvSpPr>
          <p:nvPr/>
        </p:nvSpPr>
        <p:spPr bwMode="auto">
          <a:xfrm>
            <a:off x="1524000" y="228600"/>
            <a:ext cx="9144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lgn="ctr" eaLnBrk="1" hangingPunct="1"/>
            <a:r>
              <a:rPr lang="hu-HU" altLang="hu-HU" sz="2800" dirty="0">
                <a:latin typeface="Calibri" panose="020F0502020204030204" pitchFamily="34" charset="0"/>
                <a:cs typeface="Calibri" panose="020F0502020204030204" pitchFamily="34" charset="0"/>
              </a:rPr>
              <a:t>Az RAS aktiválása az egész agykéreg </a:t>
            </a:r>
            <a:r>
              <a:rPr lang="hu-HU" altLang="hu-HU" sz="2800" dirty="0" err="1">
                <a:latin typeface="Calibri" panose="020F0502020204030204" pitchFamily="34" charset="0"/>
                <a:cs typeface="Calibri" panose="020F0502020204030204" pitchFamily="34" charset="0"/>
              </a:rPr>
              <a:t>aspecifikus</a:t>
            </a:r>
            <a:r>
              <a:rPr lang="hu-HU" altLang="hu-HU" sz="2800" dirty="0">
                <a:latin typeface="Calibri" panose="020F0502020204030204" pitchFamily="34" charset="0"/>
                <a:cs typeface="Calibri" panose="020F0502020204030204" pitchFamily="34" charset="0"/>
              </a:rPr>
              <a:t> aktiválásához vezet az „éber állapot” fenntartására </a:t>
            </a:r>
            <a:endParaRPr lang="hu-HU" altLang="hu-HU" sz="2800" dirty="0">
              <a:solidFill>
                <a:srgbClr val="FF0000"/>
              </a:solidFill>
              <a:latin typeface="Calibri" panose="020F0502020204030204" pitchFamily="34" charset="0"/>
              <a:cs typeface="Calibri" panose="020F0502020204030204" pitchFamily="34" charset="0"/>
            </a:endParaRPr>
          </a:p>
        </p:txBody>
      </p:sp>
      <p:sp>
        <p:nvSpPr>
          <p:cNvPr id="17412" name="Text Box 17"/>
          <p:cNvSpPr txBox="1">
            <a:spLocks noChangeArrowheads="1"/>
          </p:cNvSpPr>
          <p:nvPr/>
        </p:nvSpPr>
        <p:spPr bwMode="auto">
          <a:xfrm>
            <a:off x="6705600" y="2057400"/>
            <a:ext cx="327660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spcBef>
                <a:spcPct val="50000"/>
              </a:spcBef>
            </a:pPr>
            <a:r>
              <a:rPr lang="hu-HU" altLang="hu-HU" sz="1600">
                <a:latin typeface="Calibri" panose="020F0502020204030204" pitchFamily="34" charset="0"/>
                <a:cs typeface="Calibri" panose="020F0502020204030204" pitchFamily="34" charset="0"/>
              </a:rPr>
              <a:t>Specifikus Thalamusmagok útján</a:t>
            </a:r>
          </a:p>
        </p:txBody>
      </p:sp>
      <p:sp>
        <p:nvSpPr>
          <p:cNvPr id="17413" name="Text Box 18"/>
          <p:cNvSpPr txBox="1">
            <a:spLocks noChangeArrowheads="1"/>
          </p:cNvSpPr>
          <p:nvPr/>
        </p:nvSpPr>
        <p:spPr bwMode="auto">
          <a:xfrm>
            <a:off x="990600" y="1905000"/>
            <a:ext cx="34290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r>
              <a:rPr lang="hu-HU" altLang="hu-HU" dirty="0">
                <a:latin typeface="Calibri" panose="020F0502020204030204" pitchFamily="34" charset="0"/>
                <a:cs typeface="Calibri" panose="020F0502020204030204" pitchFamily="34" charset="0"/>
              </a:rPr>
              <a:t>Hogyan? </a:t>
            </a:r>
          </a:p>
          <a:p>
            <a:pPr eaLnBrk="1" hangingPunct="1"/>
            <a:r>
              <a:rPr lang="hu-HU" altLang="hu-HU" dirty="0">
                <a:latin typeface="Calibri" panose="020F0502020204030204" pitchFamily="34" charset="0"/>
                <a:cs typeface="Calibri" panose="020F0502020204030204" pitchFamily="34" charset="0"/>
              </a:rPr>
              <a:t>Az érző pályák és a </a:t>
            </a:r>
            <a:r>
              <a:rPr lang="hu-HU" altLang="hu-HU" dirty="0" err="1">
                <a:latin typeface="Calibri" panose="020F0502020204030204" pitchFamily="34" charset="0"/>
                <a:cs typeface="Calibri" panose="020F0502020204030204" pitchFamily="34" charset="0"/>
              </a:rPr>
              <a:t>form</a:t>
            </a:r>
            <a:r>
              <a:rPr lang="hu-HU" altLang="hu-HU" dirty="0">
                <a:latin typeface="Calibri" panose="020F0502020204030204" pitchFamily="34" charset="0"/>
                <a:cs typeface="Calibri" panose="020F0502020204030204" pitchFamily="34" charset="0"/>
              </a:rPr>
              <a:t>. </a:t>
            </a:r>
            <a:r>
              <a:rPr lang="hu-HU" altLang="hu-HU" dirty="0" err="1">
                <a:latin typeface="Calibri" panose="020F0502020204030204" pitchFamily="34" charset="0"/>
                <a:cs typeface="Calibri" panose="020F0502020204030204" pitchFamily="34" charset="0"/>
              </a:rPr>
              <a:t>ret</a:t>
            </a:r>
            <a:r>
              <a:rPr lang="hu-HU" altLang="hu-HU" dirty="0">
                <a:latin typeface="Calibri" panose="020F0502020204030204" pitchFamily="34" charset="0"/>
                <a:cs typeface="Calibri" panose="020F0502020204030204" pitchFamily="34" charset="0"/>
              </a:rPr>
              <a:t>. </a:t>
            </a:r>
          </a:p>
          <a:p>
            <a:pPr eaLnBrk="1" hangingPunct="1"/>
            <a:r>
              <a:rPr lang="hu-HU" altLang="hu-HU" dirty="0">
                <a:latin typeface="Calibri" panose="020F0502020204030204" pitchFamily="34" charset="0"/>
                <a:cs typeface="Calibri" panose="020F0502020204030204" pitchFamily="34" charset="0"/>
              </a:rPr>
              <a:t>(NA és </a:t>
            </a:r>
            <a:r>
              <a:rPr lang="hu-HU" altLang="hu-HU" dirty="0" err="1">
                <a:latin typeface="Calibri" panose="020F0502020204030204" pitchFamily="34" charset="0"/>
                <a:cs typeface="Calibri" panose="020F0502020204030204" pitchFamily="34" charset="0"/>
              </a:rPr>
              <a:t>serotonin</a:t>
            </a:r>
            <a:r>
              <a:rPr lang="hu-HU" altLang="hu-HU" dirty="0">
                <a:latin typeface="Calibri" panose="020F0502020204030204" pitchFamily="34" charset="0"/>
                <a:cs typeface="Calibri" panose="020F0502020204030204" pitchFamily="34" charset="0"/>
              </a:rPr>
              <a:t>) sejtjei  aktiválja az </a:t>
            </a:r>
            <a:r>
              <a:rPr lang="hu-HU" altLang="hu-HU" dirty="0" err="1">
                <a:latin typeface="Calibri" panose="020F0502020204030204" pitchFamily="34" charset="0"/>
                <a:cs typeface="Calibri" panose="020F0502020204030204" pitchFamily="34" charset="0"/>
              </a:rPr>
              <a:t>ARAS-t</a:t>
            </a:r>
            <a:r>
              <a:rPr lang="hu-HU" altLang="hu-HU" dirty="0">
                <a:latin typeface="Calibri" panose="020F0502020204030204" pitchFamily="34" charset="0"/>
                <a:cs typeface="Calibri" panose="020F0502020204030204" pitchFamily="34" charset="0"/>
              </a:rPr>
              <a:t>, és az tovább az </a:t>
            </a:r>
            <a:r>
              <a:rPr lang="hu-HU" altLang="hu-HU" dirty="0" err="1">
                <a:latin typeface="Calibri" panose="020F0502020204030204" pitchFamily="34" charset="0"/>
                <a:cs typeface="Calibri" panose="020F0502020204030204" pitchFamily="34" charset="0"/>
              </a:rPr>
              <a:t>Aspecifikus</a:t>
            </a:r>
            <a:r>
              <a:rPr lang="hu-HU" altLang="hu-HU" dirty="0">
                <a:latin typeface="Calibri" panose="020F0502020204030204" pitchFamily="34" charset="0"/>
                <a:cs typeface="Calibri" panose="020F0502020204030204" pitchFamily="34" charset="0"/>
              </a:rPr>
              <a:t> </a:t>
            </a:r>
            <a:r>
              <a:rPr lang="hu-HU" altLang="hu-HU" dirty="0" err="1">
                <a:latin typeface="Calibri" panose="020F0502020204030204" pitchFamily="34" charset="0"/>
                <a:cs typeface="Calibri" panose="020F0502020204030204" pitchFamily="34" charset="0"/>
              </a:rPr>
              <a:t>thalamust</a:t>
            </a:r>
            <a:r>
              <a:rPr lang="hu-HU" altLang="hu-HU" dirty="0">
                <a:latin typeface="Calibri" panose="020F0502020204030204" pitchFamily="34" charset="0"/>
                <a:cs typeface="Calibri" panose="020F0502020204030204" pitchFamily="34" charset="0"/>
              </a:rPr>
              <a:t>, amely a Specifikus </a:t>
            </a:r>
            <a:r>
              <a:rPr lang="hu-HU" altLang="hu-HU" dirty="0" err="1">
                <a:latin typeface="Calibri" panose="020F0502020204030204" pitchFamily="34" charset="0"/>
                <a:cs typeface="Calibri" panose="020F0502020204030204" pitchFamily="34" charset="0"/>
              </a:rPr>
              <a:t>thalamusmagokkal</a:t>
            </a:r>
            <a:r>
              <a:rPr lang="hu-HU" altLang="hu-HU" dirty="0">
                <a:latin typeface="Calibri" panose="020F0502020204030204" pitchFamily="34" charset="0"/>
                <a:cs typeface="Calibri" panose="020F0502020204030204" pitchFamily="34" charset="0"/>
              </a:rPr>
              <a:t> való kapcsolata kapcsán az egész kérget aktiválja (</a:t>
            </a:r>
            <a:r>
              <a:rPr lang="hu-HU" altLang="hu-HU" dirty="0" err="1">
                <a:latin typeface="Calibri" panose="020F0502020204030204" pitchFamily="34" charset="0"/>
                <a:cs typeface="Calibri" panose="020F0502020204030204" pitchFamily="34" charset="0"/>
              </a:rPr>
              <a:t>quasi</a:t>
            </a:r>
            <a:r>
              <a:rPr lang="hu-HU" altLang="hu-HU" dirty="0">
                <a:latin typeface="Calibri" panose="020F0502020204030204" pitchFamily="34" charset="0"/>
                <a:cs typeface="Calibri" panose="020F0502020204030204" pitchFamily="34" charset="0"/>
              </a:rPr>
              <a:t> „</a:t>
            </a:r>
            <a:r>
              <a:rPr lang="hu-HU" altLang="hu-HU" dirty="0" err="1">
                <a:latin typeface="Calibri" panose="020F0502020204030204" pitchFamily="34" charset="0"/>
                <a:cs typeface="Calibri" panose="020F0502020204030204" pitchFamily="34" charset="0"/>
              </a:rPr>
              <a:t>előingerületi</a:t>
            </a:r>
            <a:r>
              <a:rPr lang="hu-HU" altLang="hu-HU" dirty="0">
                <a:latin typeface="Calibri" panose="020F0502020204030204" pitchFamily="34" charset="0"/>
                <a:cs typeface="Calibri" panose="020F0502020204030204" pitchFamily="34" charset="0"/>
              </a:rPr>
              <a:t>” állapotba hozza), hogy éber    állapotban tartsa</a:t>
            </a:r>
          </a:p>
        </p:txBody>
      </p:sp>
      <p:sp>
        <p:nvSpPr>
          <p:cNvPr id="17414" name="Text Box 20"/>
          <p:cNvSpPr txBox="1">
            <a:spLocks noChangeArrowheads="1"/>
          </p:cNvSpPr>
          <p:nvPr/>
        </p:nvSpPr>
        <p:spPr bwMode="auto">
          <a:xfrm>
            <a:off x="7086600" y="5715001"/>
            <a:ext cx="3810000" cy="36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lnSpc>
                <a:spcPct val="70000"/>
              </a:lnSpc>
              <a:spcBef>
                <a:spcPct val="50000"/>
              </a:spcBef>
            </a:pPr>
            <a:r>
              <a:rPr lang="hu-HU" altLang="hu-HU" sz="1800" dirty="0">
                <a:latin typeface="Calibri" panose="020F0502020204030204" pitchFamily="34" charset="0"/>
                <a:cs typeface="Calibri" panose="020F0502020204030204" pitchFamily="34" charset="0"/>
              </a:rPr>
              <a:t>NA</a:t>
            </a:r>
            <a:r>
              <a:rPr lang="hu-HU" altLang="hu-HU" sz="2400" dirty="0">
                <a:latin typeface="Calibri" panose="020F0502020204030204" pitchFamily="34" charset="0"/>
                <a:cs typeface="Calibri" panose="020F0502020204030204" pitchFamily="34" charset="0"/>
              </a:rPr>
              <a:t> </a:t>
            </a:r>
            <a:r>
              <a:rPr lang="hu-HU" altLang="hu-HU" sz="1600" dirty="0">
                <a:latin typeface="Calibri" panose="020F0502020204030204" pitchFamily="34" charset="0"/>
                <a:cs typeface="Calibri" panose="020F0502020204030204" pitchFamily="34" charset="0"/>
              </a:rPr>
              <a:t>aktivál:           </a:t>
            </a:r>
            <a:r>
              <a:rPr lang="hu-HU" altLang="hu-HU" sz="1600" dirty="0" err="1">
                <a:latin typeface="Calibri" panose="020F0502020204030204" pitchFamily="34" charset="0"/>
                <a:cs typeface="Calibri" panose="020F0502020204030204" pitchFamily="34" charset="0"/>
              </a:rPr>
              <a:t>Serotonin</a:t>
            </a:r>
            <a:r>
              <a:rPr lang="hu-HU" altLang="hu-HU" sz="1600" dirty="0">
                <a:latin typeface="Calibri" panose="020F0502020204030204" pitchFamily="34" charset="0"/>
                <a:cs typeface="Calibri" panose="020F0502020204030204" pitchFamily="34" charset="0"/>
              </a:rPr>
              <a:t> gátol </a:t>
            </a:r>
          </a:p>
        </p:txBody>
      </p:sp>
      <p:sp>
        <p:nvSpPr>
          <p:cNvPr id="17415" name="Oval 23"/>
          <p:cNvSpPr>
            <a:spLocks noChangeArrowheads="1"/>
          </p:cNvSpPr>
          <p:nvPr/>
        </p:nvSpPr>
        <p:spPr bwMode="auto">
          <a:xfrm>
            <a:off x="6781800" y="4495800"/>
            <a:ext cx="152400" cy="152400"/>
          </a:xfrm>
          <a:prstGeom prst="ellipse">
            <a:avLst/>
          </a:prstGeom>
          <a:solidFill>
            <a:schemeClr val="bg1"/>
          </a:solidFill>
          <a:ln w="9525">
            <a:solidFill>
              <a:srgbClr val="FF0000"/>
            </a:solidFill>
            <a:round/>
            <a:headEnd/>
            <a:tailEnd/>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lgn="ctr" eaLnBrk="1" hangingPunct="1"/>
            <a:r>
              <a:rPr lang="hu-HU" altLang="hu-HU">
                <a:solidFill>
                  <a:srgbClr val="FF0000"/>
                </a:solidFill>
                <a:latin typeface="Calibri" panose="020F0502020204030204" pitchFamily="34" charset="0"/>
                <a:cs typeface="Calibri" panose="020F0502020204030204" pitchFamily="34" charset="0"/>
              </a:rPr>
              <a:t>+</a:t>
            </a:r>
          </a:p>
        </p:txBody>
      </p:sp>
      <p:sp>
        <p:nvSpPr>
          <p:cNvPr id="17416" name="Oval 26"/>
          <p:cNvSpPr>
            <a:spLocks noChangeArrowheads="1"/>
          </p:cNvSpPr>
          <p:nvPr/>
        </p:nvSpPr>
        <p:spPr bwMode="auto">
          <a:xfrm>
            <a:off x="8686800" y="4495800"/>
            <a:ext cx="152400" cy="152400"/>
          </a:xfrm>
          <a:prstGeom prst="ellipse">
            <a:avLst/>
          </a:prstGeom>
          <a:solidFill>
            <a:schemeClr val="bg1"/>
          </a:solidFill>
          <a:ln w="9525">
            <a:solidFill>
              <a:srgbClr val="FF0000"/>
            </a:solidFill>
            <a:round/>
            <a:headEnd/>
            <a:tailEnd/>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lgn="ctr" eaLnBrk="1" hangingPunct="1"/>
            <a:r>
              <a:rPr lang="hu-HU" altLang="hu-HU">
                <a:solidFill>
                  <a:srgbClr val="FF0000"/>
                </a:solidFill>
                <a:latin typeface="Calibri" panose="020F0502020204030204" pitchFamily="34" charset="0"/>
                <a:cs typeface="Calibri" panose="020F0502020204030204" pitchFamily="34" charset="0"/>
              </a:rPr>
              <a:t>-</a:t>
            </a:r>
          </a:p>
        </p:txBody>
      </p:sp>
      <p:sp>
        <p:nvSpPr>
          <p:cNvPr id="17417" name="Oval 27"/>
          <p:cNvSpPr>
            <a:spLocks noChangeArrowheads="1"/>
          </p:cNvSpPr>
          <p:nvPr/>
        </p:nvSpPr>
        <p:spPr bwMode="auto">
          <a:xfrm>
            <a:off x="7772400" y="4495800"/>
            <a:ext cx="152400" cy="152400"/>
          </a:xfrm>
          <a:prstGeom prst="ellipse">
            <a:avLst/>
          </a:prstGeom>
          <a:solidFill>
            <a:schemeClr val="bg1"/>
          </a:solidFill>
          <a:ln w="9525">
            <a:solidFill>
              <a:srgbClr val="FF0000"/>
            </a:solidFill>
            <a:round/>
            <a:headEnd/>
            <a:tailEnd/>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lgn="ctr" eaLnBrk="1" hangingPunct="1"/>
            <a:r>
              <a:rPr lang="hu-HU" altLang="hu-HU">
                <a:solidFill>
                  <a:srgbClr val="FF0000"/>
                </a:solidFill>
                <a:latin typeface="Calibri" panose="020F0502020204030204" pitchFamily="34" charset="0"/>
                <a:cs typeface="Calibri" panose="020F0502020204030204" pitchFamily="34" charset="0"/>
              </a:rPr>
              <a:t>+</a:t>
            </a:r>
          </a:p>
        </p:txBody>
      </p:sp>
      <p:sp>
        <p:nvSpPr>
          <p:cNvPr id="17418" name="Oval 28"/>
          <p:cNvSpPr>
            <a:spLocks noChangeArrowheads="1"/>
          </p:cNvSpPr>
          <p:nvPr/>
        </p:nvSpPr>
        <p:spPr bwMode="auto">
          <a:xfrm>
            <a:off x="7391400" y="3124200"/>
            <a:ext cx="152400" cy="152400"/>
          </a:xfrm>
          <a:prstGeom prst="ellipse">
            <a:avLst/>
          </a:prstGeom>
          <a:solidFill>
            <a:schemeClr val="bg1"/>
          </a:solidFill>
          <a:ln w="9525">
            <a:solidFill>
              <a:srgbClr val="FF0000"/>
            </a:solidFill>
            <a:round/>
            <a:headEnd/>
            <a:tailEnd/>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lgn="ctr" eaLnBrk="1" hangingPunct="1"/>
            <a:r>
              <a:rPr lang="hu-HU" altLang="hu-HU">
                <a:solidFill>
                  <a:srgbClr val="FF0000"/>
                </a:solidFill>
                <a:latin typeface="Calibri" panose="020F0502020204030204" pitchFamily="34" charset="0"/>
                <a:cs typeface="Calibri" panose="020F0502020204030204" pitchFamily="34" charset="0"/>
              </a:rPr>
              <a:t>+</a:t>
            </a:r>
          </a:p>
        </p:txBody>
      </p:sp>
      <p:sp>
        <p:nvSpPr>
          <p:cNvPr id="17419" name="Oval 29"/>
          <p:cNvSpPr>
            <a:spLocks noChangeArrowheads="1"/>
          </p:cNvSpPr>
          <p:nvPr/>
        </p:nvSpPr>
        <p:spPr bwMode="auto">
          <a:xfrm>
            <a:off x="7772400" y="3124200"/>
            <a:ext cx="152400" cy="152400"/>
          </a:xfrm>
          <a:prstGeom prst="ellipse">
            <a:avLst/>
          </a:prstGeom>
          <a:solidFill>
            <a:schemeClr val="bg1"/>
          </a:solidFill>
          <a:ln w="9525">
            <a:solidFill>
              <a:srgbClr val="FF0000"/>
            </a:solidFill>
            <a:round/>
            <a:headEnd/>
            <a:tailEnd/>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lgn="ctr" eaLnBrk="1" hangingPunct="1"/>
            <a:r>
              <a:rPr lang="hu-HU" altLang="hu-HU">
                <a:solidFill>
                  <a:srgbClr val="FF0000"/>
                </a:solidFill>
                <a:latin typeface="Calibri" panose="020F0502020204030204" pitchFamily="34" charset="0"/>
                <a:cs typeface="Calibri" panose="020F0502020204030204" pitchFamily="34" charset="0"/>
              </a:rPr>
              <a:t>+</a:t>
            </a:r>
          </a:p>
        </p:txBody>
      </p:sp>
      <p:sp>
        <p:nvSpPr>
          <p:cNvPr id="17420" name="Oval 30"/>
          <p:cNvSpPr>
            <a:spLocks noChangeArrowheads="1"/>
          </p:cNvSpPr>
          <p:nvPr/>
        </p:nvSpPr>
        <p:spPr bwMode="auto">
          <a:xfrm>
            <a:off x="8153400" y="3124200"/>
            <a:ext cx="152400" cy="152400"/>
          </a:xfrm>
          <a:prstGeom prst="ellipse">
            <a:avLst/>
          </a:prstGeom>
          <a:solidFill>
            <a:schemeClr val="bg1"/>
          </a:solidFill>
          <a:ln w="9525">
            <a:solidFill>
              <a:srgbClr val="FF0000"/>
            </a:solidFill>
            <a:round/>
            <a:headEnd/>
            <a:tailEnd/>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lgn="ctr" eaLnBrk="1" hangingPunct="1"/>
            <a:r>
              <a:rPr lang="hu-HU" altLang="hu-HU">
                <a:solidFill>
                  <a:srgbClr val="FF0000"/>
                </a:solidFill>
                <a:latin typeface="Calibri" panose="020F0502020204030204" pitchFamily="34" charset="0"/>
                <a:cs typeface="Calibri" panose="020F0502020204030204" pitchFamily="34" charset="0"/>
              </a:rPr>
              <a:t>+</a:t>
            </a:r>
          </a:p>
        </p:txBody>
      </p:sp>
      <p:sp>
        <p:nvSpPr>
          <p:cNvPr id="17421" name="Oval 31"/>
          <p:cNvSpPr>
            <a:spLocks noChangeArrowheads="1"/>
          </p:cNvSpPr>
          <p:nvPr/>
        </p:nvSpPr>
        <p:spPr bwMode="auto">
          <a:xfrm>
            <a:off x="8458200" y="1752600"/>
            <a:ext cx="152400" cy="152400"/>
          </a:xfrm>
          <a:prstGeom prst="ellipse">
            <a:avLst/>
          </a:prstGeom>
          <a:solidFill>
            <a:schemeClr val="bg1"/>
          </a:solidFill>
          <a:ln w="9525">
            <a:solidFill>
              <a:srgbClr val="FF0000"/>
            </a:solidFill>
            <a:round/>
            <a:headEnd/>
            <a:tailEnd/>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lgn="ctr" eaLnBrk="1" hangingPunct="1"/>
            <a:r>
              <a:rPr lang="hu-HU" altLang="hu-HU">
                <a:solidFill>
                  <a:srgbClr val="FF0000"/>
                </a:solidFill>
                <a:latin typeface="Calibri" panose="020F0502020204030204" pitchFamily="34" charset="0"/>
                <a:cs typeface="Calibri" panose="020F0502020204030204" pitchFamily="34" charset="0"/>
              </a:rPr>
              <a:t>+</a:t>
            </a:r>
          </a:p>
        </p:txBody>
      </p:sp>
      <p:sp>
        <p:nvSpPr>
          <p:cNvPr id="17422" name="Oval 32"/>
          <p:cNvSpPr>
            <a:spLocks noChangeArrowheads="1"/>
          </p:cNvSpPr>
          <p:nvPr/>
        </p:nvSpPr>
        <p:spPr bwMode="auto">
          <a:xfrm>
            <a:off x="8763000" y="1828800"/>
            <a:ext cx="152400" cy="152400"/>
          </a:xfrm>
          <a:prstGeom prst="ellipse">
            <a:avLst/>
          </a:prstGeom>
          <a:solidFill>
            <a:schemeClr val="bg1"/>
          </a:solidFill>
          <a:ln w="9525">
            <a:solidFill>
              <a:srgbClr val="FF0000"/>
            </a:solidFill>
            <a:round/>
            <a:headEnd/>
            <a:tailEnd/>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lgn="ctr" eaLnBrk="1" hangingPunct="1"/>
            <a:r>
              <a:rPr lang="hu-HU" altLang="hu-HU">
                <a:solidFill>
                  <a:srgbClr val="FF0000"/>
                </a:solidFill>
                <a:latin typeface="Calibri" panose="020F0502020204030204" pitchFamily="34" charset="0"/>
                <a:cs typeface="Calibri" panose="020F0502020204030204" pitchFamily="34" charset="0"/>
              </a:rPr>
              <a:t>+</a:t>
            </a:r>
          </a:p>
        </p:txBody>
      </p:sp>
      <p:sp>
        <p:nvSpPr>
          <p:cNvPr id="17423" name="Oval 33"/>
          <p:cNvSpPr>
            <a:spLocks noChangeArrowheads="1"/>
          </p:cNvSpPr>
          <p:nvPr/>
        </p:nvSpPr>
        <p:spPr bwMode="auto">
          <a:xfrm>
            <a:off x="8077200" y="1752600"/>
            <a:ext cx="152400" cy="152400"/>
          </a:xfrm>
          <a:prstGeom prst="ellipse">
            <a:avLst/>
          </a:prstGeom>
          <a:solidFill>
            <a:schemeClr val="bg1"/>
          </a:solidFill>
          <a:ln w="9525">
            <a:solidFill>
              <a:srgbClr val="FF0000"/>
            </a:solidFill>
            <a:round/>
            <a:headEnd/>
            <a:tailEnd/>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lgn="ctr" eaLnBrk="1" hangingPunct="1"/>
            <a:r>
              <a:rPr lang="hu-HU" altLang="hu-HU">
                <a:solidFill>
                  <a:srgbClr val="FF0000"/>
                </a:solidFill>
                <a:latin typeface="Calibri" panose="020F0502020204030204" pitchFamily="34" charset="0"/>
                <a:cs typeface="Calibri" panose="020F0502020204030204" pitchFamily="34" charset="0"/>
              </a:rPr>
              <a:t>+</a:t>
            </a:r>
          </a:p>
        </p:txBody>
      </p:sp>
      <p:sp>
        <p:nvSpPr>
          <p:cNvPr id="17424" name="Oval 34"/>
          <p:cNvSpPr>
            <a:spLocks noChangeArrowheads="1"/>
          </p:cNvSpPr>
          <p:nvPr/>
        </p:nvSpPr>
        <p:spPr bwMode="auto">
          <a:xfrm>
            <a:off x="7772400" y="1752600"/>
            <a:ext cx="152400" cy="152400"/>
          </a:xfrm>
          <a:prstGeom prst="ellipse">
            <a:avLst/>
          </a:prstGeom>
          <a:solidFill>
            <a:schemeClr val="bg1"/>
          </a:solidFill>
          <a:ln w="9525">
            <a:solidFill>
              <a:srgbClr val="FF0000"/>
            </a:solidFill>
            <a:round/>
            <a:headEnd/>
            <a:tailEnd/>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lgn="ctr" eaLnBrk="1" hangingPunct="1"/>
            <a:r>
              <a:rPr lang="hu-HU" altLang="hu-HU">
                <a:solidFill>
                  <a:srgbClr val="FF0000"/>
                </a:solidFill>
                <a:latin typeface="Calibri" panose="020F0502020204030204" pitchFamily="34" charset="0"/>
                <a:cs typeface="Calibri" panose="020F0502020204030204" pitchFamily="34" charset="0"/>
              </a:rPr>
              <a:t>+</a:t>
            </a:r>
          </a:p>
        </p:txBody>
      </p:sp>
      <p:sp>
        <p:nvSpPr>
          <p:cNvPr id="17425" name="Oval 35"/>
          <p:cNvSpPr>
            <a:spLocks noChangeArrowheads="1"/>
          </p:cNvSpPr>
          <p:nvPr/>
        </p:nvSpPr>
        <p:spPr bwMode="auto">
          <a:xfrm>
            <a:off x="7315200" y="1752600"/>
            <a:ext cx="152400" cy="152400"/>
          </a:xfrm>
          <a:prstGeom prst="ellipse">
            <a:avLst/>
          </a:prstGeom>
          <a:solidFill>
            <a:schemeClr val="bg1"/>
          </a:solidFill>
          <a:ln w="9525">
            <a:solidFill>
              <a:srgbClr val="FF0000"/>
            </a:solidFill>
            <a:round/>
            <a:headEnd/>
            <a:tailEnd/>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lgn="ctr" eaLnBrk="1" hangingPunct="1"/>
            <a:r>
              <a:rPr lang="hu-HU" altLang="hu-HU">
                <a:solidFill>
                  <a:srgbClr val="FF0000"/>
                </a:solidFill>
                <a:latin typeface="Calibri" panose="020F0502020204030204" pitchFamily="34" charset="0"/>
                <a:cs typeface="Calibri" panose="020F0502020204030204" pitchFamily="34" charset="0"/>
              </a:rPr>
              <a:t>+</a:t>
            </a:r>
          </a:p>
        </p:txBody>
      </p:sp>
      <p:sp>
        <p:nvSpPr>
          <p:cNvPr id="17426" name="Rectangle 37"/>
          <p:cNvSpPr>
            <a:spLocks noChangeArrowheads="1"/>
          </p:cNvSpPr>
          <p:nvPr/>
        </p:nvSpPr>
        <p:spPr bwMode="auto">
          <a:xfrm>
            <a:off x="7315200" y="1371601"/>
            <a:ext cx="14478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r>
              <a:rPr lang="hu-HU" altLang="hu-HU" sz="1800">
                <a:latin typeface="Calibri" panose="020F0502020204030204" pitchFamily="34" charset="0"/>
                <a:cs typeface="Calibri" panose="020F0502020204030204" pitchFamily="34" charset="0"/>
              </a:rPr>
              <a:t>Egész cortex</a:t>
            </a:r>
            <a:endParaRPr lang="hu-HU" altLang="hu-HU" sz="1600">
              <a:latin typeface="Calibri" panose="020F0502020204030204" pitchFamily="34" charset="0"/>
              <a:cs typeface="Calibri" panose="020F0502020204030204" pitchFamily="34" charset="0"/>
            </a:endParaRPr>
          </a:p>
        </p:txBody>
      </p:sp>
      <p:sp>
        <p:nvSpPr>
          <p:cNvPr id="17427" name="Rectangle 38"/>
          <p:cNvSpPr>
            <a:spLocks noChangeArrowheads="1"/>
          </p:cNvSpPr>
          <p:nvPr/>
        </p:nvSpPr>
        <p:spPr bwMode="auto">
          <a:xfrm>
            <a:off x="7467600" y="2590800"/>
            <a:ext cx="1219200" cy="4696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lnSpc>
                <a:spcPct val="75000"/>
              </a:lnSpc>
            </a:pPr>
            <a:r>
              <a:rPr lang="hu-HU" altLang="hu-HU" sz="1600">
                <a:latin typeface="Calibri" panose="020F0502020204030204" pitchFamily="34" charset="0"/>
                <a:cs typeface="Calibri" panose="020F0502020204030204" pitchFamily="34" charset="0"/>
              </a:rPr>
              <a:t>Aspecifikus thalamus</a:t>
            </a:r>
          </a:p>
        </p:txBody>
      </p:sp>
      <p:sp>
        <p:nvSpPr>
          <p:cNvPr id="17428" name="Rectangle 40"/>
          <p:cNvSpPr>
            <a:spLocks noChangeArrowheads="1"/>
          </p:cNvSpPr>
          <p:nvPr/>
        </p:nvSpPr>
        <p:spPr bwMode="auto">
          <a:xfrm>
            <a:off x="6858000" y="3835052"/>
            <a:ext cx="1981200" cy="4696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lgn="ctr" eaLnBrk="1" hangingPunct="1">
              <a:lnSpc>
                <a:spcPct val="75000"/>
              </a:lnSpc>
            </a:pPr>
            <a:r>
              <a:rPr lang="hu-HU" altLang="hu-HU" sz="1600" dirty="0">
                <a:latin typeface="Calibri" panose="020F0502020204030204" pitchFamily="34" charset="0"/>
                <a:cs typeface="Calibri" panose="020F0502020204030204" pitchFamily="34" charset="0"/>
              </a:rPr>
              <a:t>ARAS           Ébresztő      </a:t>
            </a:r>
            <a:r>
              <a:rPr lang="hu-HU" altLang="hu-HU" sz="1600" dirty="0" err="1">
                <a:latin typeface="Calibri" panose="020F0502020204030204" pitchFamily="34" charset="0"/>
                <a:cs typeface="Calibri" panose="020F0502020204030204" pitchFamily="34" charset="0"/>
              </a:rPr>
              <a:t>Formatio</a:t>
            </a:r>
            <a:r>
              <a:rPr lang="hu-HU" altLang="hu-HU" sz="1600" dirty="0">
                <a:latin typeface="Calibri" panose="020F0502020204030204" pitchFamily="34" charset="0"/>
                <a:cs typeface="Calibri" panose="020F0502020204030204" pitchFamily="34" charset="0"/>
              </a:rPr>
              <a:t> </a:t>
            </a:r>
            <a:r>
              <a:rPr lang="hu-HU" altLang="hu-HU" sz="1600" dirty="0" err="1">
                <a:latin typeface="Calibri" panose="020F0502020204030204" pitchFamily="34" charset="0"/>
                <a:cs typeface="Calibri" panose="020F0502020204030204" pitchFamily="34" charset="0"/>
              </a:rPr>
              <a:t>reticularis</a:t>
            </a:r>
            <a:endParaRPr lang="hu-HU" altLang="hu-HU" sz="1600" dirty="0">
              <a:latin typeface="Calibri" panose="020F0502020204030204" pitchFamily="34" charset="0"/>
              <a:cs typeface="Calibri" panose="020F0502020204030204" pitchFamily="34" charset="0"/>
            </a:endParaRPr>
          </a:p>
        </p:txBody>
      </p:sp>
      <p:sp>
        <p:nvSpPr>
          <p:cNvPr id="17429" name="Oval 41"/>
          <p:cNvSpPr>
            <a:spLocks noChangeArrowheads="1"/>
          </p:cNvSpPr>
          <p:nvPr/>
        </p:nvSpPr>
        <p:spPr bwMode="auto">
          <a:xfrm>
            <a:off x="8305800" y="5791200"/>
            <a:ext cx="152400" cy="152400"/>
          </a:xfrm>
          <a:prstGeom prst="ellipse">
            <a:avLst/>
          </a:prstGeom>
          <a:solidFill>
            <a:schemeClr val="bg1"/>
          </a:solidFill>
          <a:ln w="9525">
            <a:solidFill>
              <a:srgbClr val="FF0000"/>
            </a:solidFill>
            <a:round/>
            <a:headEnd/>
            <a:tailEnd/>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lgn="ctr" eaLnBrk="1" hangingPunct="1"/>
            <a:r>
              <a:rPr lang="hu-HU" altLang="hu-HU">
                <a:solidFill>
                  <a:srgbClr val="FF0000"/>
                </a:solidFill>
                <a:latin typeface="Calibri" panose="020F0502020204030204" pitchFamily="34" charset="0"/>
                <a:cs typeface="Calibri" panose="020F0502020204030204" pitchFamily="34" charset="0"/>
              </a:rPr>
              <a:t>+</a:t>
            </a:r>
          </a:p>
        </p:txBody>
      </p:sp>
      <p:sp>
        <p:nvSpPr>
          <p:cNvPr id="17430" name="Oval 42"/>
          <p:cNvSpPr>
            <a:spLocks noChangeArrowheads="1"/>
          </p:cNvSpPr>
          <p:nvPr/>
        </p:nvSpPr>
        <p:spPr bwMode="auto">
          <a:xfrm>
            <a:off x="10134600" y="5791200"/>
            <a:ext cx="152400" cy="152400"/>
          </a:xfrm>
          <a:prstGeom prst="ellipse">
            <a:avLst/>
          </a:prstGeom>
          <a:solidFill>
            <a:schemeClr val="bg1"/>
          </a:solidFill>
          <a:ln w="9525">
            <a:solidFill>
              <a:srgbClr val="FF0000"/>
            </a:solidFill>
            <a:round/>
            <a:headEnd/>
            <a:tailEnd/>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lgn="ctr" eaLnBrk="1" hangingPunct="1"/>
            <a:r>
              <a:rPr lang="hu-HU" altLang="hu-HU">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020693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zövegdoboz 4">
            <a:extLst>
              <a:ext uri="{FF2B5EF4-FFF2-40B4-BE49-F238E27FC236}">
                <a16:creationId xmlns:a16="http://schemas.microsoft.com/office/drawing/2014/main" id="{B4442143-B07C-429E-BCA2-EF7F1E136A64}"/>
              </a:ext>
            </a:extLst>
          </p:cNvPr>
          <p:cNvSpPr txBox="1"/>
          <p:nvPr/>
        </p:nvSpPr>
        <p:spPr>
          <a:xfrm>
            <a:off x="990182" y="646147"/>
            <a:ext cx="8637104" cy="8987076"/>
          </a:xfrm>
          <a:prstGeom prst="rect">
            <a:avLst/>
          </a:prstGeom>
          <a:noFill/>
        </p:spPr>
        <p:txBody>
          <a:bodyPr wrap="square" rtlCol="0">
            <a:spAutoFit/>
          </a:bodyPr>
          <a:lstStyle/>
          <a:p>
            <a:r>
              <a:rPr lang="hu-HU" sz="2800" b="1" dirty="0" err="1"/>
              <a:t>Viksipta</a:t>
            </a:r>
            <a:r>
              <a:rPr lang="hu-HU" sz="2800" b="1" dirty="0"/>
              <a:t>: </a:t>
            </a:r>
          </a:p>
          <a:p>
            <a:endParaRPr lang="hu-HU" sz="2800" b="1" dirty="0"/>
          </a:p>
          <a:p>
            <a:r>
              <a:rPr lang="hu-HU" dirty="0"/>
              <a:t>figyelemirányítás</a:t>
            </a:r>
          </a:p>
          <a:p>
            <a:r>
              <a:rPr lang="hu-HU" dirty="0"/>
              <a:t>A figyelem összpontosítása, képre, gondolatra</a:t>
            </a:r>
          </a:p>
          <a:p>
            <a:r>
              <a:rPr lang="hu-HU" dirty="0" err="1"/>
              <a:t>Pl</a:t>
            </a:r>
            <a:r>
              <a:rPr lang="hu-HU" dirty="0"/>
              <a:t>: sétálásból átmegyünk bevásárlási tervekkel folytatott keresgélésbe, kirakatnézegetésbe</a:t>
            </a:r>
          </a:p>
          <a:p>
            <a:r>
              <a:rPr lang="hu-HU" dirty="0"/>
              <a:t>A szétszórtság megmarad, de időnként valami határozott cél vezérli figyelmünket</a:t>
            </a:r>
          </a:p>
          <a:p>
            <a:r>
              <a:rPr lang="hu-HU" dirty="0"/>
              <a:t>A gondolatok megváltoznak, </a:t>
            </a:r>
            <a:r>
              <a:rPr lang="hu-HU" dirty="0" err="1"/>
              <a:t>ksiptában</a:t>
            </a:r>
            <a:r>
              <a:rPr lang="hu-HU" dirty="0"/>
              <a:t> egymást kergetik:</a:t>
            </a:r>
          </a:p>
          <a:p>
            <a:r>
              <a:rPr lang="hu-HU" dirty="0"/>
              <a:t>Út-vasút-mozdony-füst-kémény-ház-kert-fa</a:t>
            </a:r>
          </a:p>
          <a:p>
            <a:r>
              <a:rPr lang="hu-HU" dirty="0" err="1"/>
              <a:t>Viksiptában</a:t>
            </a:r>
            <a:r>
              <a:rPr lang="hu-HU" dirty="0"/>
              <a:t> a gondolat sorképzés irányítottá válik:</a:t>
            </a:r>
          </a:p>
          <a:p>
            <a:r>
              <a:rPr lang="hu-HU" dirty="0"/>
              <a:t>Kalap-kalap formája-kalap színe-kalapszalag-női kalap-férfi kalap-kalap ára</a:t>
            </a:r>
          </a:p>
          <a:p>
            <a:r>
              <a:rPr lang="hu-HU" dirty="0"/>
              <a:t>A figyelem még elkalandozik, de újra visszatér a vezérfogalom.</a:t>
            </a:r>
          </a:p>
          <a:p>
            <a:endParaRPr lang="hu-HU" dirty="0"/>
          </a:p>
          <a:p>
            <a:r>
              <a:rPr lang="hu-HU" dirty="0"/>
              <a:t>Modern tudomány által leírt hasonló állapot: éber pihenőállapot után figyeli (tájékozódási) reakciók. Megjelennek a béta-hullámok. Tájékozódó mozgások, mérsékelt vészreakció, kifejezett figyelem</a:t>
            </a:r>
          </a:p>
          <a:p>
            <a:endParaRPr lang="hu-HU" dirty="0"/>
          </a:p>
          <a:p>
            <a:endParaRPr lang="hu-HU" dirty="0"/>
          </a:p>
          <a:p>
            <a:endParaRPr lang="hu-HU" dirty="0"/>
          </a:p>
          <a:p>
            <a:endParaRPr lang="hu-HU" dirty="0"/>
          </a:p>
          <a:p>
            <a:endParaRPr lang="hu-HU" dirty="0"/>
          </a:p>
          <a:p>
            <a:endParaRPr lang="hu-HU" dirty="0"/>
          </a:p>
          <a:p>
            <a:endParaRPr lang="hu-HU" dirty="0"/>
          </a:p>
          <a:p>
            <a:endParaRPr lang="hu-HU" dirty="0"/>
          </a:p>
          <a:p>
            <a:endParaRPr lang="hu-HU" dirty="0"/>
          </a:p>
          <a:p>
            <a:endParaRPr lang="hu-HU" dirty="0"/>
          </a:p>
          <a:p>
            <a:endParaRPr lang="hu-HU" dirty="0"/>
          </a:p>
          <a:p>
            <a:endParaRPr lang="hu-HU" dirty="0"/>
          </a:p>
          <a:p>
            <a:endParaRPr lang="hu-HU" dirty="0"/>
          </a:p>
          <a:p>
            <a:endParaRPr lang="hu-HU" dirty="0"/>
          </a:p>
          <a:p>
            <a:endParaRPr lang="hu-HU" dirty="0"/>
          </a:p>
        </p:txBody>
      </p:sp>
    </p:spTree>
    <p:extLst>
      <p:ext uri="{BB962C8B-B14F-4D97-AF65-F5344CB8AC3E}">
        <p14:creationId xmlns:p14="http://schemas.microsoft.com/office/powerpoint/2010/main" val="24780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id="{76106AEA-E2BC-412C-B459-66BCA0EB1B39}"/>
              </a:ext>
            </a:extLst>
          </p:cNvPr>
          <p:cNvSpPr txBox="1"/>
          <p:nvPr/>
        </p:nvSpPr>
        <p:spPr>
          <a:xfrm flipH="1">
            <a:off x="448166" y="614709"/>
            <a:ext cx="11295668" cy="5786199"/>
          </a:xfrm>
          <a:prstGeom prst="rect">
            <a:avLst/>
          </a:prstGeom>
          <a:noFill/>
        </p:spPr>
        <p:txBody>
          <a:bodyPr wrap="square" rtlCol="0">
            <a:spAutoFit/>
          </a:bodyPr>
          <a:lstStyle/>
          <a:p>
            <a:r>
              <a:rPr lang="hu-HU" sz="2800" b="1" dirty="0"/>
              <a:t>Ékágra:</a:t>
            </a:r>
          </a:p>
          <a:p>
            <a:r>
              <a:rPr lang="hu-HU" dirty="0"/>
              <a:t>Figyelem-összpontosítás</a:t>
            </a:r>
          </a:p>
          <a:p>
            <a:r>
              <a:rPr lang="hu-HU" dirty="0"/>
              <a:t>Egyhegyűség (szanszkrit jelentés)</a:t>
            </a:r>
          </a:p>
          <a:p>
            <a:r>
              <a:rPr lang="hu-HU" dirty="0"/>
              <a:t>A figyelem egyetlen képre, vagy gondolatra összpontosul</a:t>
            </a:r>
          </a:p>
          <a:p>
            <a:r>
              <a:rPr lang="hu-HU" dirty="0"/>
              <a:t>Séta közben régi kedves ismerősünk arca bukkan fel a tömegben</a:t>
            </a:r>
          </a:p>
          <a:p>
            <a:r>
              <a:rPr lang="hu-HU" dirty="0"/>
              <a:t>Ez jellemzi a precíz fizikai munkát is (pl. cérna befűzése tűbe, céllövés), aki ezt az állapotot nem tudja elérni az tökéletes alkotó munkára nem képes.</a:t>
            </a:r>
          </a:p>
          <a:p>
            <a:endParaRPr lang="hu-HU" dirty="0"/>
          </a:p>
          <a:p>
            <a:r>
              <a:rPr lang="hu-HU" dirty="0"/>
              <a:t>Ritkán jön létre magától, eléréséhez erőfeszítés szükséges, fenntartásához </a:t>
            </a:r>
            <a:r>
              <a:rPr lang="hu-HU" dirty="0" err="1"/>
              <a:t>méginkább</a:t>
            </a:r>
            <a:r>
              <a:rPr lang="hu-HU" dirty="0"/>
              <a:t>. Elsősorban a meditációban hozhatjuk létre a figyelemnek ezt a magas fokát.</a:t>
            </a:r>
          </a:p>
          <a:p>
            <a:r>
              <a:rPr lang="hu-HU" dirty="0"/>
              <a:t>Modern tudományos fogalmakkal leírva: </a:t>
            </a:r>
            <a:r>
              <a:rPr lang="hu-HU" dirty="0" err="1"/>
              <a:t>retikuláris</a:t>
            </a:r>
            <a:r>
              <a:rPr lang="hu-HU" dirty="0"/>
              <a:t> éberség készenléti állapota, béta-hullámok egyeduralma jellemző (</a:t>
            </a:r>
            <a:r>
              <a:rPr lang="hu-HU" dirty="0" err="1"/>
              <a:t>deszinkronizáció</a:t>
            </a:r>
            <a:r>
              <a:rPr lang="hu-HU" dirty="0"/>
              <a:t>) kísérleti állatban támadó, vagy védekező magatartás, vegetatív idegrendszer vészreakciója</a:t>
            </a:r>
          </a:p>
          <a:p>
            <a:r>
              <a:rPr lang="hu-HU" dirty="0"/>
              <a:t>Amihez hasonlíthatjuk: figyelmes olvasás, matematikai feladatok megoldása, nő az izomtónus, </a:t>
            </a:r>
          </a:p>
          <a:p>
            <a:r>
              <a:rPr lang="hu-HU" dirty="0"/>
              <a:t>Meditációs mérések során: először alfa-hullámok: éber pihenő állapot, elmélyült meditáció: tarkólebeny fölött gyors elektromos tevékenység váltja fel az alfa hullámokat: </a:t>
            </a:r>
            <a:r>
              <a:rPr lang="hu-HU" b="1" dirty="0"/>
              <a:t>akaratlagosan előidézett </a:t>
            </a:r>
            <a:r>
              <a:rPr lang="hu-HU" b="1" dirty="0" err="1"/>
              <a:t>hipernormális</a:t>
            </a:r>
            <a:r>
              <a:rPr lang="hu-HU" b="1" dirty="0"/>
              <a:t> éberségi állapot.</a:t>
            </a:r>
          </a:p>
          <a:p>
            <a:r>
              <a:rPr lang="hu-HU" b="1" dirty="0"/>
              <a:t> Mozgás, vagy egyéb aktivitás nem kíséri az éberség fokozódását</a:t>
            </a:r>
          </a:p>
          <a:p>
            <a:endParaRPr lang="hu-HU" b="1" dirty="0"/>
          </a:p>
          <a:p>
            <a:r>
              <a:rPr lang="hu-HU" dirty="0"/>
              <a:t>Meditációt vizsgáló laborkörülmények </a:t>
            </a:r>
            <a:r>
              <a:rPr lang="hu-HU" dirty="0" err="1"/>
              <a:t>fontosak</a:t>
            </a:r>
            <a:endParaRPr lang="hu-HU" dirty="0"/>
          </a:p>
          <a:p>
            <a:endParaRPr lang="hu-HU" dirty="0"/>
          </a:p>
          <a:p>
            <a:endParaRPr lang="hu-HU" dirty="0"/>
          </a:p>
        </p:txBody>
      </p:sp>
    </p:spTree>
    <p:extLst>
      <p:ext uri="{BB962C8B-B14F-4D97-AF65-F5344CB8AC3E}">
        <p14:creationId xmlns:p14="http://schemas.microsoft.com/office/powerpoint/2010/main" val="1141851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a:extLst>
              <a:ext uri="{FF2B5EF4-FFF2-40B4-BE49-F238E27FC236}">
                <a16:creationId xmlns:a16="http://schemas.microsoft.com/office/drawing/2014/main" id="{F091512C-04E0-4828-8EC8-BA48F2828B86}"/>
              </a:ext>
            </a:extLst>
          </p:cNvPr>
          <p:cNvSpPr txBox="1"/>
          <p:nvPr/>
        </p:nvSpPr>
        <p:spPr>
          <a:xfrm flipH="1">
            <a:off x="65371" y="197651"/>
            <a:ext cx="12061257" cy="7325082"/>
          </a:xfrm>
          <a:prstGeom prst="rect">
            <a:avLst/>
          </a:prstGeom>
          <a:noFill/>
        </p:spPr>
        <p:txBody>
          <a:bodyPr wrap="square" rtlCol="0">
            <a:spAutoFit/>
          </a:bodyPr>
          <a:lstStyle/>
          <a:p>
            <a:r>
              <a:rPr lang="hu-HU" sz="2800" b="1" dirty="0" err="1"/>
              <a:t>Niruddha</a:t>
            </a:r>
            <a:endParaRPr lang="hu-HU" sz="2800" b="1" dirty="0"/>
          </a:p>
          <a:p>
            <a:endParaRPr lang="hu-HU" sz="2800" b="1" dirty="0"/>
          </a:p>
          <a:p>
            <a:r>
              <a:rPr lang="hu-HU" dirty="0"/>
              <a:t>Állandósult figyelem-összpontosítás, a „</a:t>
            </a:r>
            <a:r>
              <a:rPr lang="hu-HU" dirty="0" err="1"/>
              <a:t>leküzdöttség</a:t>
            </a:r>
            <a:r>
              <a:rPr lang="hu-HU" dirty="0"/>
              <a:t>” állapota, ritka </a:t>
            </a:r>
            <a:r>
              <a:rPr lang="hu-HU" dirty="0" err="1"/>
              <a:t>figyelmi</a:t>
            </a:r>
            <a:r>
              <a:rPr lang="hu-HU" dirty="0"/>
              <a:t> állapot</a:t>
            </a:r>
          </a:p>
          <a:p>
            <a:r>
              <a:rPr lang="hu-HU" dirty="0"/>
              <a:t>Hétköznapi életben például a figyelmes tanulásban fordul elő, hogy valaki hosszabb ideig megfeledkezik a környezetéről, ilyenkor lehet legjobban megérteni és megjegyezni a tananyagot </a:t>
            </a:r>
          </a:p>
          <a:p>
            <a:r>
              <a:rPr lang="hu-HU" dirty="0"/>
              <a:t>Rajzoláskor csak a formával és annak rögzítésével azonosulunk, művészi produkciók</a:t>
            </a:r>
          </a:p>
          <a:p>
            <a:r>
              <a:rPr lang="hu-HU" dirty="0"/>
              <a:t>Nemcsak pillanatokra, hanem hosszú percekre elfelejtkezünk a környezetünkről</a:t>
            </a:r>
          </a:p>
          <a:p>
            <a:r>
              <a:rPr lang="hu-HU" dirty="0"/>
              <a:t>Az igazán nehéz az amikor nem valamilyen folyamatra, hanem egyetlen fogalomra, érzetre figyelünk.</a:t>
            </a:r>
          </a:p>
          <a:p>
            <a:r>
              <a:rPr lang="hu-HU" dirty="0"/>
              <a:t>Létrejöhet kellemes, vagy kellemetlen szervérzet esetén is (nemi működés, fájdalom) ekkor egyetlen érzet annyira kitölti a tudatot, hogy szinte semmi mást nem vagyunk képesek felfogni. (állatoknál pl. párzáskor)</a:t>
            </a:r>
          </a:p>
          <a:p>
            <a:r>
              <a:rPr lang="hu-HU" dirty="0"/>
              <a:t>Hasonlóképpen gondolatainkba is elmerülhetünk.</a:t>
            </a:r>
          </a:p>
          <a:p>
            <a:r>
              <a:rPr lang="hu-HU" b="1" dirty="0"/>
              <a:t>A jóga szerint bármilyen tárgy, érzet, vagy fogalom tökéletes mibenlétét csak a figyelem </a:t>
            </a:r>
            <a:r>
              <a:rPr lang="hu-HU" b="1" dirty="0" err="1"/>
              <a:t>niruddha</a:t>
            </a:r>
            <a:r>
              <a:rPr lang="hu-HU" b="1" dirty="0"/>
              <a:t> állapotában lehet megérteni. De a jógi nemcsak a megfigyelt tárgya érti meg tökéletesen, hanem </a:t>
            </a:r>
            <a:r>
              <a:rPr lang="hu-HU" b="1" dirty="0" err="1"/>
              <a:t>figyelmi</a:t>
            </a:r>
            <a:r>
              <a:rPr lang="hu-HU" b="1" dirty="0"/>
              <a:t> működésének lényegét is.</a:t>
            </a:r>
          </a:p>
          <a:p>
            <a:r>
              <a:rPr lang="hu-HU" dirty="0"/>
              <a:t>A modern nyugati elméletek nem ismernek ehhez hasonló állapotot, hacsak az </a:t>
            </a:r>
            <a:r>
              <a:rPr lang="hu-HU" dirty="0" err="1"/>
              <a:t>ékágrával</a:t>
            </a:r>
            <a:r>
              <a:rPr lang="hu-HU" dirty="0"/>
              <a:t> azonosított „készenléti állapot” magas fokával nem vesszük ezt a fogalmat azonosnak.</a:t>
            </a:r>
          </a:p>
          <a:p>
            <a:r>
              <a:rPr lang="hu-HU" dirty="0"/>
              <a:t>Éberség és figyelem magas foka. Az éberség a felszálló </a:t>
            </a:r>
            <a:r>
              <a:rPr lang="hu-HU" dirty="0" err="1"/>
              <a:t>retikuláris</a:t>
            </a:r>
            <a:r>
              <a:rPr lang="hu-HU" dirty="0"/>
              <a:t> izgalommal egyenes arányban nő. </a:t>
            </a:r>
          </a:p>
          <a:p>
            <a:r>
              <a:rPr lang="hu-HU" dirty="0"/>
              <a:t>A figyelem az egyszerű </a:t>
            </a:r>
            <a:r>
              <a:rPr lang="hu-HU" dirty="0" err="1"/>
              <a:t>retikuláris</a:t>
            </a:r>
            <a:r>
              <a:rPr lang="hu-HU" dirty="0"/>
              <a:t> aktivitásnál bonyolultabb pszichikus jelenség, amiben az alsó agytörzs </a:t>
            </a:r>
            <a:r>
              <a:rPr lang="hu-HU" dirty="0" err="1"/>
              <a:t>retikuláris</a:t>
            </a:r>
            <a:r>
              <a:rPr lang="hu-HU" dirty="0"/>
              <a:t> rendszerén kívül részt vesz a felső agytörzs is (</a:t>
            </a:r>
            <a:r>
              <a:rPr lang="hu-HU" dirty="0" err="1"/>
              <a:t>talamusz</a:t>
            </a:r>
            <a:r>
              <a:rPr lang="hu-HU" dirty="0"/>
              <a:t> speciális magjai), valamint az agykéreg. Feltehető, hogy a jóga most </a:t>
            </a:r>
            <a:r>
              <a:rPr lang="hu-HU" dirty="0" err="1"/>
              <a:t>felsorplt</a:t>
            </a:r>
            <a:r>
              <a:rPr lang="hu-HU" dirty="0"/>
              <a:t> figyelem-fokozatai ennek az agyi együttesnek egyes speciális működési állapotait jelölik.</a:t>
            </a:r>
          </a:p>
          <a:p>
            <a:endParaRPr lang="hu-HU" b="1" dirty="0"/>
          </a:p>
          <a:p>
            <a:endParaRPr lang="hu-HU" dirty="0"/>
          </a:p>
          <a:p>
            <a:endParaRPr lang="hu-HU" dirty="0"/>
          </a:p>
          <a:p>
            <a:endParaRPr lang="hu-HU" dirty="0"/>
          </a:p>
          <a:p>
            <a:endParaRPr lang="hu-HU" dirty="0"/>
          </a:p>
        </p:txBody>
      </p:sp>
    </p:spTree>
    <p:extLst>
      <p:ext uri="{BB962C8B-B14F-4D97-AF65-F5344CB8AC3E}">
        <p14:creationId xmlns:p14="http://schemas.microsoft.com/office/powerpoint/2010/main" val="18070693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2508266F-A818-4D55-83C5-2E31D9047872}"/>
              </a:ext>
            </a:extLst>
          </p:cNvPr>
          <p:cNvPicPr>
            <a:picLocks noChangeAspect="1"/>
          </p:cNvPicPr>
          <p:nvPr/>
        </p:nvPicPr>
        <p:blipFill>
          <a:blip r:embed="rId2"/>
          <a:stretch>
            <a:fillRect/>
          </a:stretch>
        </p:blipFill>
        <p:spPr>
          <a:xfrm>
            <a:off x="916230" y="2665344"/>
            <a:ext cx="9564476" cy="1786339"/>
          </a:xfrm>
          <a:prstGeom prst="rect">
            <a:avLst/>
          </a:prstGeom>
        </p:spPr>
      </p:pic>
      <p:sp>
        <p:nvSpPr>
          <p:cNvPr id="3" name="Szövegdoboz 2">
            <a:extLst>
              <a:ext uri="{FF2B5EF4-FFF2-40B4-BE49-F238E27FC236}">
                <a16:creationId xmlns:a16="http://schemas.microsoft.com/office/drawing/2014/main" id="{8A9384BE-C64F-40AC-938F-80122BAE2C9F}"/>
              </a:ext>
            </a:extLst>
          </p:cNvPr>
          <p:cNvSpPr txBox="1"/>
          <p:nvPr/>
        </p:nvSpPr>
        <p:spPr>
          <a:xfrm flipH="1">
            <a:off x="5359667" y="2665344"/>
            <a:ext cx="6061166" cy="646331"/>
          </a:xfrm>
          <a:prstGeom prst="rect">
            <a:avLst/>
          </a:prstGeom>
          <a:noFill/>
        </p:spPr>
        <p:txBody>
          <a:bodyPr wrap="square" rtlCol="0">
            <a:spAutoFit/>
          </a:bodyPr>
          <a:lstStyle/>
          <a:p>
            <a:r>
              <a:rPr lang="hu-HU" dirty="0"/>
              <a:t>Az elme visszavonása az érzékektől (jóga </a:t>
            </a:r>
            <a:r>
              <a:rPr lang="hu-HU" dirty="0" err="1"/>
              <a:t>nidrá</a:t>
            </a:r>
            <a:r>
              <a:rPr lang="hu-HU" dirty="0"/>
              <a:t>)</a:t>
            </a:r>
          </a:p>
          <a:p>
            <a:endParaRPr lang="hu-HU" dirty="0"/>
          </a:p>
        </p:txBody>
      </p:sp>
    </p:spTree>
    <p:extLst>
      <p:ext uri="{BB962C8B-B14F-4D97-AF65-F5344CB8AC3E}">
        <p14:creationId xmlns:p14="http://schemas.microsoft.com/office/powerpoint/2010/main" val="52554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EDF4BD6E-1098-40DA-B24E-758D247C1A49}"/>
              </a:ext>
            </a:extLst>
          </p:cNvPr>
          <p:cNvPicPr>
            <a:picLocks noChangeAspect="1"/>
          </p:cNvPicPr>
          <p:nvPr/>
        </p:nvPicPr>
        <p:blipFill>
          <a:blip r:embed="rId2"/>
          <a:stretch>
            <a:fillRect/>
          </a:stretch>
        </p:blipFill>
        <p:spPr>
          <a:xfrm>
            <a:off x="2127895" y="976339"/>
            <a:ext cx="7207801" cy="1710500"/>
          </a:xfrm>
          <a:prstGeom prst="rect">
            <a:avLst/>
          </a:prstGeom>
        </p:spPr>
      </p:pic>
      <p:pic>
        <p:nvPicPr>
          <p:cNvPr id="5" name="Kép 4">
            <a:extLst>
              <a:ext uri="{FF2B5EF4-FFF2-40B4-BE49-F238E27FC236}">
                <a16:creationId xmlns:a16="http://schemas.microsoft.com/office/drawing/2014/main" id="{669C76F2-1EB3-4CA2-81A5-0F058373CD13}"/>
              </a:ext>
            </a:extLst>
          </p:cNvPr>
          <p:cNvPicPr>
            <a:picLocks noChangeAspect="1"/>
          </p:cNvPicPr>
          <p:nvPr/>
        </p:nvPicPr>
        <p:blipFill>
          <a:blip r:embed="rId3"/>
          <a:stretch>
            <a:fillRect/>
          </a:stretch>
        </p:blipFill>
        <p:spPr>
          <a:xfrm>
            <a:off x="2050982" y="2897333"/>
            <a:ext cx="7361626" cy="907500"/>
          </a:xfrm>
          <a:prstGeom prst="rect">
            <a:avLst/>
          </a:prstGeom>
        </p:spPr>
      </p:pic>
      <p:pic>
        <p:nvPicPr>
          <p:cNvPr id="6" name="Kép 5">
            <a:extLst>
              <a:ext uri="{FF2B5EF4-FFF2-40B4-BE49-F238E27FC236}">
                <a16:creationId xmlns:a16="http://schemas.microsoft.com/office/drawing/2014/main" id="{701D1356-AF2C-494A-8F04-31F3836B42E8}"/>
              </a:ext>
            </a:extLst>
          </p:cNvPr>
          <p:cNvPicPr>
            <a:picLocks noChangeAspect="1"/>
          </p:cNvPicPr>
          <p:nvPr/>
        </p:nvPicPr>
        <p:blipFill>
          <a:blip r:embed="rId4"/>
          <a:stretch>
            <a:fillRect/>
          </a:stretch>
        </p:blipFill>
        <p:spPr>
          <a:xfrm>
            <a:off x="2050982" y="4165780"/>
            <a:ext cx="7229776" cy="1050500"/>
          </a:xfrm>
          <a:prstGeom prst="rect">
            <a:avLst/>
          </a:prstGeom>
        </p:spPr>
      </p:pic>
    </p:spTree>
    <p:extLst>
      <p:ext uri="{BB962C8B-B14F-4D97-AF65-F5344CB8AC3E}">
        <p14:creationId xmlns:p14="http://schemas.microsoft.com/office/powerpoint/2010/main" val="143742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0E4BB0A1-E9DD-4D73-9F7D-9704AE7B7F79}"/>
              </a:ext>
            </a:extLst>
          </p:cNvPr>
          <p:cNvPicPr>
            <a:picLocks noChangeAspect="1"/>
          </p:cNvPicPr>
          <p:nvPr/>
        </p:nvPicPr>
        <p:blipFill>
          <a:blip r:embed="rId2"/>
          <a:stretch>
            <a:fillRect/>
          </a:stretch>
        </p:blipFill>
        <p:spPr>
          <a:xfrm>
            <a:off x="2536049" y="844274"/>
            <a:ext cx="7295701" cy="1375000"/>
          </a:xfrm>
          <a:prstGeom prst="rect">
            <a:avLst/>
          </a:prstGeom>
        </p:spPr>
      </p:pic>
      <p:pic>
        <p:nvPicPr>
          <p:cNvPr id="4" name="Kép 3">
            <a:extLst>
              <a:ext uri="{FF2B5EF4-FFF2-40B4-BE49-F238E27FC236}">
                <a16:creationId xmlns:a16="http://schemas.microsoft.com/office/drawing/2014/main" id="{B6B63DFF-F494-4109-B5A1-C88B3A182E68}"/>
              </a:ext>
            </a:extLst>
          </p:cNvPr>
          <p:cNvPicPr>
            <a:picLocks noChangeAspect="1"/>
          </p:cNvPicPr>
          <p:nvPr/>
        </p:nvPicPr>
        <p:blipFill>
          <a:blip r:embed="rId3"/>
          <a:stretch>
            <a:fillRect/>
          </a:stretch>
        </p:blipFill>
        <p:spPr>
          <a:xfrm>
            <a:off x="2536049" y="2644235"/>
            <a:ext cx="7383601" cy="2777500"/>
          </a:xfrm>
          <a:prstGeom prst="rect">
            <a:avLst/>
          </a:prstGeom>
        </p:spPr>
      </p:pic>
    </p:spTree>
    <p:extLst>
      <p:ext uri="{BB962C8B-B14F-4D97-AF65-F5344CB8AC3E}">
        <p14:creationId xmlns:p14="http://schemas.microsoft.com/office/powerpoint/2010/main" val="6625606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éptalálat a következőre: „samadhi”">
            <a:extLst>
              <a:ext uri="{FF2B5EF4-FFF2-40B4-BE49-F238E27FC236}">
                <a16:creationId xmlns:a16="http://schemas.microsoft.com/office/drawing/2014/main" id="{A4D0C47B-116A-435F-8187-6607BAF63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Szövegdoboz 2">
            <a:extLst>
              <a:ext uri="{FF2B5EF4-FFF2-40B4-BE49-F238E27FC236}">
                <a16:creationId xmlns:a16="http://schemas.microsoft.com/office/drawing/2014/main" id="{6BB15F44-4DBF-43D5-B41E-01F3360A6E17}"/>
              </a:ext>
            </a:extLst>
          </p:cNvPr>
          <p:cNvSpPr txBox="1"/>
          <p:nvPr/>
        </p:nvSpPr>
        <p:spPr>
          <a:xfrm flipH="1">
            <a:off x="557348" y="5475515"/>
            <a:ext cx="1935481" cy="1077218"/>
          </a:xfrm>
          <a:prstGeom prst="rect">
            <a:avLst/>
          </a:prstGeom>
          <a:noFill/>
        </p:spPr>
        <p:txBody>
          <a:bodyPr wrap="square" rtlCol="0">
            <a:spAutoFit/>
          </a:bodyPr>
          <a:lstStyle/>
          <a:p>
            <a:r>
              <a:rPr lang="hu-HU" sz="3200" dirty="0">
                <a:solidFill>
                  <a:schemeClr val="bg1">
                    <a:lumMod val="95000"/>
                  </a:schemeClr>
                </a:solidFill>
              </a:rPr>
              <a:t>„mindent elértem”</a:t>
            </a:r>
          </a:p>
        </p:txBody>
      </p:sp>
      <p:sp>
        <p:nvSpPr>
          <p:cNvPr id="4" name="Szövegdoboz 3">
            <a:extLst>
              <a:ext uri="{FF2B5EF4-FFF2-40B4-BE49-F238E27FC236}">
                <a16:creationId xmlns:a16="http://schemas.microsoft.com/office/drawing/2014/main" id="{C6E3FB6E-9C92-43E6-A855-7BEE248B58FD}"/>
              </a:ext>
            </a:extLst>
          </p:cNvPr>
          <p:cNvSpPr txBox="1"/>
          <p:nvPr/>
        </p:nvSpPr>
        <p:spPr>
          <a:xfrm flipH="1">
            <a:off x="9777548" y="5361916"/>
            <a:ext cx="2055224" cy="1077218"/>
          </a:xfrm>
          <a:prstGeom prst="rect">
            <a:avLst/>
          </a:prstGeom>
          <a:noFill/>
        </p:spPr>
        <p:txBody>
          <a:bodyPr wrap="square" rtlCol="0">
            <a:spAutoFit/>
          </a:bodyPr>
          <a:lstStyle/>
          <a:p>
            <a:r>
              <a:rPr lang="hu-HU" sz="3200" dirty="0">
                <a:solidFill>
                  <a:schemeClr val="bg1">
                    <a:lumMod val="95000"/>
                  </a:schemeClr>
                </a:solidFill>
              </a:rPr>
              <a:t>„pozitív létélmény”</a:t>
            </a:r>
          </a:p>
        </p:txBody>
      </p:sp>
      <p:sp>
        <p:nvSpPr>
          <p:cNvPr id="6" name="Szövegdoboz 5">
            <a:extLst>
              <a:ext uri="{FF2B5EF4-FFF2-40B4-BE49-F238E27FC236}">
                <a16:creationId xmlns:a16="http://schemas.microsoft.com/office/drawing/2014/main" id="{6699AC97-83E5-41E8-B663-4C98963D68D8}"/>
              </a:ext>
            </a:extLst>
          </p:cNvPr>
          <p:cNvSpPr txBox="1"/>
          <p:nvPr/>
        </p:nvSpPr>
        <p:spPr>
          <a:xfrm flipH="1">
            <a:off x="9777548" y="435428"/>
            <a:ext cx="2188029" cy="1077218"/>
          </a:xfrm>
          <a:prstGeom prst="rect">
            <a:avLst/>
          </a:prstGeom>
          <a:noFill/>
        </p:spPr>
        <p:txBody>
          <a:bodyPr wrap="square" rtlCol="0">
            <a:spAutoFit/>
          </a:bodyPr>
          <a:lstStyle/>
          <a:p>
            <a:r>
              <a:rPr lang="hu-HU" sz="3200" dirty="0">
                <a:solidFill>
                  <a:schemeClr val="bg1">
                    <a:lumMod val="95000"/>
                  </a:schemeClr>
                </a:solidFill>
              </a:rPr>
              <a:t>„teljes létélmény”</a:t>
            </a:r>
          </a:p>
        </p:txBody>
      </p:sp>
      <p:sp>
        <p:nvSpPr>
          <p:cNvPr id="7" name="Szövegdoboz 6">
            <a:extLst>
              <a:ext uri="{FF2B5EF4-FFF2-40B4-BE49-F238E27FC236}">
                <a16:creationId xmlns:a16="http://schemas.microsoft.com/office/drawing/2014/main" id="{8FA11A5A-90E6-4A28-A5C2-063848F10C94}"/>
              </a:ext>
            </a:extLst>
          </p:cNvPr>
          <p:cNvSpPr txBox="1"/>
          <p:nvPr/>
        </p:nvSpPr>
        <p:spPr>
          <a:xfrm flipH="1">
            <a:off x="350519" y="305267"/>
            <a:ext cx="2283823" cy="584775"/>
          </a:xfrm>
          <a:prstGeom prst="rect">
            <a:avLst/>
          </a:prstGeom>
          <a:noFill/>
        </p:spPr>
        <p:txBody>
          <a:bodyPr wrap="square" rtlCol="0">
            <a:spAutoFit/>
          </a:bodyPr>
          <a:lstStyle/>
          <a:p>
            <a:r>
              <a:rPr lang="hu-HU" sz="3200" dirty="0" err="1">
                <a:solidFill>
                  <a:schemeClr val="bg1">
                    <a:lumMod val="95000"/>
                  </a:schemeClr>
                </a:solidFill>
              </a:rPr>
              <a:t>szamádhi</a:t>
            </a:r>
            <a:endParaRPr lang="hu-HU" sz="3200" dirty="0">
              <a:solidFill>
                <a:schemeClr val="bg1">
                  <a:lumMod val="95000"/>
                </a:schemeClr>
              </a:solidFill>
            </a:endParaRPr>
          </a:p>
        </p:txBody>
      </p:sp>
      <p:sp>
        <p:nvSpPr>
          <p:cNvPr id="8" name="Szövegdoboz 7">
            <a:extLst>
              <a:ext uri="{FF2B5EF4-FFF2-40B4-BE49-F238E27FC236}">
                <a16:creationId xmlns:a16="http://schemas.microsoft.com/office/drawing/2014/main" id="{015EE8CE-F8D7-4562-8428-938175AFCCA9}"/>
              </a:ext>
            </a:extLst>
          </p:cNvPr>
          <p:cNvSpPr txBox="1"/>
          <p:nvPr/>
        </p:nvSpPr>
        <p:spPr>
          <a:xfrm flipH="1">
            <a:off x="3361504" y="5981468"/>
            <a:ext cx="5767255" cy="584775"/>
          </a:xfrm>
          <a:prstGeom prst="rect">
            <a:avLst/>
          </a:prstGeom>
          <a:noFill/>
        </p:spPr>
        <p:txBody>
          <a:bodyPr wrap="square" rtlCol="0">
            <a:spAutoFit/>
          </a:bodyPr>
          <a:lstStyle/>
          <a:p>
            <a:r>
              <a:rPr lang="hu-HU" sz="3200" dirty="0">
                <a:solidFill>
                  <a:schemeClr val="bg1">
                    <a:lumMod val="95000"/>
                  </a:schemeClr>
                </a:solidFill>
              </a:rPr>
              <a:t>„</a:t>
            </a:r>
            <a:r>
              <a:rPr lang="hu-HU" sz="3200" dirty="0" err="1">
                <a:solidFill>
                  <a:schemeClr val="bg1">
                    <a:lumMod val="95000"/>
                  </a:schemeClr>
                </a:solidFill>
              </a:rPr>
              <a:t>to</a:t>
            </a:r>
            <a:r>
              <a:rPr lang="hu-HU" sz="3200" dirty="0">
                <a:solidFill>
                  <a:schemeClr val="bg1">
                    <a:lumMod val="95000"/>
                  </a:schemeClr>
                </a:solidFill>
              </a:rPr>
              <a:t> </a:t>
            </a:r>
            <a:r>
              <a:rPr lang="hu-HU" sz="3200" dirty="0" err="1">
                <a:solidFill>
                  <a:schemeClr val="bg1">
                    <a:lumMod val="95000"/>
                  </a:schemeClr>
                </a:solidFill>
              </a:rPr>
              <a:t>learn</a:t>
            </a:r>
            <a:r>
              <a:rPr lang="hu-HU" sz="3200" dirty="0">
                <a:solidFill>
                  <a:schemeClr val="bg1">
                    <a:lumMod val="95000"/>
                  </a:schemeClr>
                </a:solidFill>
              </a:rPr>
              <a:t> </a:t>
            </a:r>
            <a:r>
              <a:rPr lang="hu-HU" sz="3200" dirty="0" err="1">
                <a:solidFill>
                  <a:schemeClr val="bg1">
                    <a:lumMod val="95000"/>
                  </a:schemeClr>
                </a:solidFill>
              </a:rPr>
              <a:t>to</a:t>
            </a:r>
            <a:r>
              <a:rPr lang="hu-HU" sz="3200" dirty="0">
                <a:solidFill>
                  <a:schemeClr val="bg1">
                    <a:lumMod val="95000"/>
                  </a:schemeClr>
                </a:solidFill>
              </a:rPr>
              <a:t> </a:t>
            </a:r>
            <a:r>
              <a:rPr lang="hu-HU" sz="3200" dirty="0" err="1">
                <a:solidFill>
                  <a:schemeClr val="bg1">
                    <a:lumMod val="95000"/>
                  </a:schemeClr>
                </a:solidFill>
              </a:rPr>
              <a:t>die</a:t>
            </a:r>
            <a:r>
              <a:rPr lang="hu-HU" sz="3200" dirty="0">
                <a:solidFill>
                  <a:schemeClr val="bg1">
                    <a:lumMod val="95000"/>
                  </a:schemeClr>
                </a:solidFill>
              </a:rPr>
              <a:t> </a:t>
            </a:r>
            <a:r>
              <a:rPr lang="hu-HU" sz="3200" dirty="0" err="1">
                <a:solidFill>
                  <a:schemeClr val="bg1">
                    <a:lumMod val="95000"/>
                  </a:schemeClr>
                </a:solidFill>
              </a:rPr>
              <a:t>before</a:t>
            </a:r>
            <a:r>
              <a:rPr lang="hu-HU" sz="3200" dirty="0">
                <a:solidFill>
                  <a:schemeClr val="bg1">
                    <a:lumMod val="95000"/>
                  </a:schemeClr>
                </a:solidFill>
              </a:rPr>
              <a:t> </a:t>
            </a:r>
            <a:r>
              <a:rPr lang="hu-HU" sz="3200" dirty="0" err="1">
                <a:solidFill>
                  <a:schemeClr val="bg1">
                    <a:lumMod val="95000"/>
                  </a:schemeClr>
                </a:solidFill>
              </a:rPr>
              <a:t>you</a:t>
            </a:r>
            <a:r>
              <a:rPr lang="hu-HU" sz="3200" dirty="0">
                <a:solidFill>
                  <a:schemeClr val="bg1">
                    <a:lumMod val="95000"/>
                  </a:schemeClr>
                </a:solidFill>
              </a:rPr>
              <a:t> </a:t>
            </a:r>
            <a:r>
              <a:rPr lang="hu-HU" sz="3200" dirty="0" err="1">
                <a:solidFill>
                  <a:schemeClr val="bg1">
                    <a:lumMod val="95000"/>
                  </a:schemeClr>
                </a:solidFill>
              </a:rPr>
              <a:t>die</a:t>
            </a:r>
            <a:r>
              <a:rPr lang="hu-HU" sz="3200" dirty="0">
                <a:solidFill>
                  <a:schemeClr val="bg1">
                    <a:lumMod val="95000"/>
                  </a:schemeClr>
                </a:solidFill>
              </a:rPr>
              <a:t>”</a:t>
            </a:r>
          </a:p>
        </p:txBody>
      </p:sp>
      <p:sp>
        <p:nvSpPr>
          <p:cNvPr id="5" name="Szövegdoboz 4">
            <a:extLst>
              <a:ext uri="{FF2B5EF4-FFF2-40B4-BE49-F238E27FC236}">
                <a16:creationId xmlns:a16="http://schemas.microsoft.com/office/drawing/2014/main" id="{CAF3C2FD-F6ED-439F-9799-4F0555B586BD}"/>
              </a:ext>
            </a:extLst>
          </p:cNvPr>
          <p:cNvSpPr txBox="1"/>
          <p:nvPr/>
        </p:nvSpPr>
        <p:spPr>
          <a:xfrm flipH="1">
            <a:off x="5060076" y="291757"/>
            <a:ext cx="2698469" cy="584775"/>
          </a:xfrm>
          <a:prstGeom prst="rect">
            <a:avLst/>
          </a:prstGeom>
          <a:noFill/>
        </p:spPr>
        <p:txBody>
          <a:bodyPr wrap="square" rtlCol="0">
            <a:spAutoFit/>
          </a:bodyPr>
          <a:lstStyle/>
          <a:p>
            <a:r>
              <a:rPr lang="hu-HU" sz="3200" dirty="0">
                <a:solidFill>
                  <a:schemeClr val="bg1">
                    <a:lumMod val="95000"/>
                  </a:schemeClr>
                </a:solidFill>
              </a:rPr>
              <a:t>a lét öröme </a:t>
            </a:r>
            <a:r>
              <a:rPr lang="hu-HU" sz="3200" dirty="0">
                <a:solidFill>
                  <a:schemeClr val="bg1">
                    <a:lumMod val="95000"/>
                  </a:schemeClr>
                </a:solidFill>
                <a:sym typeface="Wingdings" panose="05000000000000000000" pitchFamily="2" charset="2"/>
              </a:rPr>
              <a:t></a:t>
            </a:r>
            <a:endParaRPr lang="hu-HU" sz="3200" dirty="0">
              <a:solidFill>
                <a:schemeClr val="bg1">
                  <a:lumMod val="95000"/>
                </a:schemeClr>
              </a:solidFill>
            </a:endParaRPr>
          </a:p>
        </p:txBody>
      </p:sp>
    </p:spTree>
    <p:extLst>
      <p:ext uri="{BB962C8B-B14F-4D97-AF65-F5344CB8AC3E}">
        <p14:creationId xmlns:p14="http://schemas.microsoft.com/office/powerpoint/2010/main" val="16169357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DBD79FD5-DC02-418C-AF16-93B28F5D75A6}"/>
              </a:ext>
            </a:extLst>
          </p:cNvPr>
          <p:cNvPicPr>
            <a:picLocks noChangeAspect="1"/>
          </p:cNvPicPr>
          <p:nvPr/>
        </p:nvPicPr>
        <p:blipFill>
          <a:blip r:embed="rId2"/>
          <a:stretch>
            <a:fillRect/>
          </a:stretch>
        </p:blipFill>
        <p:spPr>
          <a:xfrm>
            <a:off x="1224061" y="2307500"/>
            <a:ext cx="10109688" cy="3021250"/>
          </a:xfrm>
          <a:prstGeom prst="rect">
            <a:avLst/>
          </a:prstGeom>
        </p:spPr>
      </p:pic>
    </p:spTree>
    <p:extLst>
      <p:ext uri="{BB962C8B-B14F-4D97-AF65-F5344CB8AC3E}">
        <p14:creationId xmlns:p14="http://schemas.microsoft.com/office/powerpoint/2010/main" val="3718434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id="{49E7F6DD-D803-483B-B147-660C6FAEDDF6}"/>
              </a:ext>
            </a:extLst>
          </p:cNvPr>
          <p:cNvPicPr>
            <a:picLocks noChangeAspect="1"/>
          </p:cNvPicPr>
          <p:nvPr/>
        </p:nvPicPr>
        <p:blipFill>
          <a:blip r:embed="rId2"/>
          <a:stretch>
            <a:fillRect/>
          </a:stretch>
        </p:blipFill>
        <p:spPr>
          <a:xfrm>
            <a:off x="1524000" y="360157"/>
            <a:ext cx="9301511" cy="5888243"/>
          </a:xfrm>
          <a:prstGeom prst="rect">
            <a:avLst/>
          </a:prstGeom>
        </p:spPr>
      </p:pic>
      <p:sp>
        <p:nvSpPr>
          <p:cNvPr id="4" name="Szövegdoboz 3">
            <a:extLst>
              <a:ext uri="{FF2B5EF4-FFF2-40B4-BE49-F238E27FC236}">
                <a16:creationId xmlns:a16="http://schemas.microsoft.com/office/drawing/2014/main" id="{FE25ECAC-A0BA-45AB-9F95-61EDABAD22B4}"/>
              </a:ext>
            </a:extLst>
          </p:cNvPr>
          <p:cNvSpPr txBox="1"/>
          <p:nvPr/>
        </p:nvSpPr>
        <p:spPr>
          <a:xfrm flipH="1">
            <a:off x="8580119" y="6346371"/>
            <a:ext cx="3524795" cy="369332"/>
          </a:xfrm>
          <a:prstGeom prst="rect">
            <a:avLst/>
          </a:prstGeom>
          <a:noFill/>
        </p:spPr>
        <p:txBody>
          <a:bodyPr wrap="square" rtlCol="0">
            <a:spAutoFit/>
          </a:bodyPr>
          <a:lstStyle/>
          <a:p>
            <a:pPr algn="r"/>
            <a:r>
              <a:rPr lang="hu-HU" dirty="0">
                <a:solidFill>
                  <a:schemeClr val="bg1">
                    <a:lumMod val="95000"/>
                  </a:schemeClr>
                </a:solidFill>
              </a:rPr>
              <a:t>Csala Barbara előadásából</a:t>
            </a:r>
          </a:p>
        </p:txBody>
      </p:sp>
    </p:spTree>
    <p:extLst>
      <p:ext uri="{BB962C8B-B14F-4D97-AF65-F5344CB8AC3E}">
        <p14:creationId xmlns:p14="http://schemas.microsoft.com/office/powerpoint/2010/main" val="25234719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00E69104-B9DB-40A9-9367-1B20CC2EA537}"/>
              </a:ext>
            </a:extLst>
          </p:cNvPr>
          <p:cNvPicPr>
            <a:picLocks noChangeAspect="1"/>
          </p:cNvPicPr>
          <p:nvPr/>
        </p:nvPicPr>
        <p:blipFill>
          <a:blip r:embed="rId2"/>
          <a:stretch>
            <a:fillRect/>
          </a:stretch>
        </p:blipFill>
        <p:spPr>
          <a:xfrm>
            <a:off x="103402" y="0"/>
            <a:ext cx="7405576" cy="2227500"/>
          </a:xfrm>
          <a:prstGeom prst="rect">
            <a:avLst/>
          </a:prstGeom>
        </p:spPr>
      </p:pic>
      <p:pic>
        <p:nvPicPr>
          <p:cNvPr id="3" name="Kép 3" descr="brain regions.jpg">
            <a:extLst>
              <a:ext uri="{FF2B5EF4-FFF2-40B4-BE49-F238E27FC236}">
                <a16:creationId xmlns:a16="http://schemas.microsoft.com/office/drawing/2014/main" id="{7D8301AA-48A7-4DC7-BCC8-DF08FB70D6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947" y="2571883"/>
            <a:ext cx="5763671" cy="4195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Képtalálat a következőre: „thalamus”">
            <a:extLst>
              <a:ext uri="{FF2B5EF4-FFF2-40B4-BE49-F238E27FC236}">
                <a16:creationId xmlns:a16="http://schemas.microsoft.com/office/drawing/2014/main" id="{B8E50DD2-02BC-424B-9186-668C1DB384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2159" y="3589153"/>
            <a:ext cx="6362700" cy="3057401"/>
          </a:xfrm>
          <a:prstGeom prst="rect">
            <a:avLst/>
          </a:prstGeom>
          <a:noFill/>
          <a:extLst>
            <a:ext uri="{909E8E84-426E-40DD-AFC4-6F175D3DCCD1}">
              <a14:hiddenFill xmlns:a14="http://schemas.microsoft.com/office/drawing/2010/main">
                <a:solidFill>
                  <a:srgbClr val="FFFFFF"/>
                </a:solidFill>
              </a14:hiddenFill>
            </a:ext>
          </a:extLst>
        </p:spPr>
      </p:pic>
      <p:pic>
        <p:nvPicPr>
          <p:cNvPr id="4" name="Kép 3">
            <a:extLst>
              <a:ext uri="{FF2B5EF4-FFF2-40B4-BE49-F238E27FC236}">
                <a16:creationId xmlns:a16="http://schemas.microsoft.com/office/drawing/2014/main" id="{A7B59485-D367-463D-BB8B-39CAF46EC1C3}"/>
              </a:ext>
            </a:extLst>
          </p:cNvPr>
          <p:cNvPicPr>
            <a:picLocks noChangeAspect="1"/>
          </p:cNvPicPr>
          <p:nvPr/>
        </p:nvPicPr>
        <p:blipFill>
          <a:blip r:embed="rId5"/>
          <a:stretch>
            <a:fillRect/>
          </a:stretch>
        </p:blipFill>
        <p:spPr>
          <a:xfrm>
            <a:off x="5577839" y="2427465"/>
            <a:ext cx="6279233" cy="961722"/>
          </a:xfrm>
          <a:prstGeom prst="rect">
            <a:avLst/>
          </a:prstGeom>
        </p:spPr>
      </p:pic>
    </p:spTree>
    <p:extLst>
      <p:ext uri="{BB962C8B-B14F-4D97-AF65-F5344CB8AC3E}">
        <p14:creationId xmlns:p14="http://schemas.microsoft.com/office/powerpoint/2010/main" val="5632331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68BD3B98-072A-4E56-B16E-F8FA947C1940}"/>
              </a:ext>
            </a:extLst>
          </p:cNvPr>
          <p:cNvPicPr>
            <a:picLocks noChangeAspect="1"/>
          </p:cNvPicPr>
          <p:nvPr/>
        </p:nvPicPr>
        <p:blipFill rotWithShape="1">
          <a:blip r:embed="rId2"/>
          <a:srcRect b="41348"/>
          <a:stretch/>
        </p:blipFill>
        <p:spPr>
          <a:xfrm>
            <a:off x="155889" y="171490"/>
            <a:ext cx="7185826" cy="2990408"/>
          </a:xfrm>
          <a:prstGeom prst="rect">
            <a:avLst/>
          </a:prstGeom>
        </p:spPr>
      </p:pic>
      <p:pic>
        <p:nvPicPr>
          <p:cNvPr id="3" name="Inhaltsplatzhalter 3" descr="Benning12_7-12.jpg">
            <a:extLst>
              <a:ext uri="{FF2B5EF4-FFF2-40B4-BE49-F238E27FC236}">
                <a16:creationId xmlns:a16="http://schemas.microsoft.com/office/drawing/2014/main" id="{BDB8952C-B5EF-4CAD-B9F8-9CADF4B66C6D}"/>
              </a:ext>
            </a:extLst>
          </p:cNvPr>
          <p:cNvPicPr>
            <a:picLocks noChangeAspect="1"/>
          </p:cNvPicPr>
          <p:nvPr/>
        </p:nvPicPr>
        <p:blipFill>
          <a:blip r:embed="rId3" cstate="print"/>
          <a:srcRect b="32546"/>
          <a:stretch>
            <a:fillRect/>
          </a:stretch>
        </p:blipFill>
        <p:spPr>
          <a:xfrm>
            <a:off x="7341715" y="1978451"/>
            <a:ext cx="4746891" cy="4110842"/>
          </a:xfrm>
          <a:prstGeom prst="rect">
            <a:avLst/>
          </a:prstGeom>
        </p:spPr>
      </p:pic>
    </p:spTree>
    <p:extLst>
      <p:ext uri="{BB962C8B-B14F-4D97-AF65-F5344CB8AC3E}">
        <p14:creationId xmlns:p14="http://schemas.microsoft.com/office/powerpoint/2010/main" val="2814645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id="{36C0C131-B13D-438E-86D1-35727819F3E1}"/>
              </a:ext>
            </a:extLst>
          </p:cNvPr>
          <p:cNvPicPr>
            <a:picLocks noChangeAspect="1"/>
          </p:cNvPicPr>
          <p:nvPr/>
        </p:nvPicPr>
        <p:blipFill rotWithShape="1">
          <a:blip r:embed="rId3"/>
          <a:srcRect b="47860"/>
          <a:stretch/>
        </p:blipFill>
        <p:spPr>
          <a:xfrm>
            <a:off x="511941" y="330481"/>
            <a:ext cx="7489059" cy="2231777"/>
          </a:xfrm>
          <a:prstGeom prst="rect">
            <a:avLst/>
          </a:prstGeom>
        </p:spPr>
      </p:pic>
      <p:pic>
        <p:nvPicPr>
          <p:cNvPr id="4" name="Grafik 4" descr="Benning12_7-01.jpg">
            <a:extLst>
              <a:ext uri="{FF2B5EF4-FFF2-40B4-BE49-F238E27FC236}">
                <a16:creationId xmlns:a16="http://schemas.microsoft.com/office/drawing/2014/main" id="{EBC095AA-24E0-4E14-8440-2697B0CCE257}"/>
              </a:ext>
            </a:extLst>
          </p:cNvPr>
          <p:cNvPicPr>
            <a:picLocks noChangeAspect="1"/>
          </p:cNvPicPr>
          <p:nvPr/>
        </p:nvPicPr>
        <p:blipFill>
          <a:blip r:embed="rId4" cstate="print"/>
          <a:srcRect l="50000" b="9178"/>
          <a:stretch>
            <a:fillRect/>
          </a:stretch>
        </p:blipFill>
        <p:spPr>
          <a:xfrm>
            <a:off x="7038474" y="2298770"/>
            <a:ext cx="4641585" cy="4228748"/>
          </a:xfrm>
          <a:prstGeom prst="rect">
            <a:avLst/>
          </a:prstGeom>
        </p:spPr>
      </p:pic>
      <p:sp>
        <p:nvSpPr>
          <p:cNvPr id="5" name="Téglalap 4">
            <a:extLst>
              <a:ext uri="{FF2B5EF4-FFF2-40B4-BE49-F238E27FC236}">
                <a16:creationId xmlns:a16="http://schemas.microsoft.com/office/drawing/2014/main" id="{D6572CE5-39F7-4E87-9369-5F15715708A8}"/>
              </a:ext>
            </a:extLst>
          </p:cNvPr>
          <p:cNvSpPr/>
          <p:nvPr/>
        </p:nvSpPr>
        <p:spPr>
          <a:xfrm>
            <a:off x="454388" y="4964577"/>
            <a:ext cx="6096000" cy="923330"/>
          </a:xfrm>
          <a:prstGeom prst="rect">
            <a:avLst/>
          </a:prstGeom>
        </p:spPr>
        <p:txBody>
          <a:bodyPr>
            <a:spAutoFit/>
          </a:bodyPr>
          <a:lstStyle/>
          <a:p>
            <a:r>
              <a:rPr lang="hu-HU" dirty="0">
                <a:solidFill>
                  <a:srgbClr val="545454"/>
                </a:solidFill>
              </a:rPr>
              <a:t>A </a:t>
            </a:r>
            <a:r>
              <a:rPr lang="hu-HU" dirty="0" err="1">
                <a:solidFill>
                  <a:srgbClr val="545454"/>
                </a:solidFill>
              </a:rPr>
              <a:t>lateralis</a:t>
            </a:r>
            <a:r>
              <a:rPr lang="hu-HU" dirty="0">
                <a:solidFill>
                  <a:srgbClr val="545454"/>
                </a:solidFill>
              </a:rPr>
              <a:t> és a hátsó </a:t>
            </a:r>
            <a:r>
              <a:rPr lang="hu-HU" b="1" dirty="0" err="1">
                <a:solidFill>
                  <a:srgbClr val="6A6A6A"/>
                </a:solidFill>
              </a:rPr>
              <a:t>hypothalamus</a:t>
            </a:r>
            <a:r>
              <a:rPr lang="hu-HU" dirty="0">
                <a:solidFill>
                  <a:srgbClr val="545454"/>
                </a:solidFill>
              </a:rPr>
              <a:t> területén lévő egyes </a:t>
            </a:r>
            <a:r>
              <a:rPr lang="hu-HU" dirty="0" err="1">
                <a:solidFill>
                  <a:srgbClr val="545454"/>
                </a:solidFill>
              </a:rPr>
              <a:t>areák</a:t>
            </a:r>
            <a:r>
              <a:rPr lang="hu-HU" dirty="0">
                <a:solidFill>
                  <a:srgbClr val="545454"/>
                </a:solidFill>
              </a:rPr>
              <a:t> („magok”) .... az agy „</a:t>
            </a:r>
            <a:r>
              <a:rPr lang="hu-HU" b="1" dirty="0">
                <a:solidFill>
                  <a:srgbClr val="6A6A6A"/>
                </a:solidFill>
              </a:rPr>
              <a:t>jutalmazási</a:t>
            </a:r>
            <a:r>
              <a:rPr lang="hu-HU" dirty="0">
                <a:solidFill>
                  <a:srgbClr val="545454"/>
                </a:solidFill>
              </a:rPr>
              <a:t> rendszer”-ének (angol kifejezéssel </a:t>
            </a:r>
            <a:r>
              <a:rPr lang="hu-HU" dirty="0" err="1">
                <a:solidFill>
                  <a:srgbClr val="545454"/>
                </a:solidFill>
              </a:rPr>
              <a:t>reward</a:t>
            </a:r>
            <a:r>
              <a:rPr lang="hu-HU" dirty="0">
                <a:solidFill>
                  <a:srgbClr val="545454"/>
                </a:solidFill>
              </a:rPr>
              <a:t> </a:t>
            </a:r>
            <a:r>
              <a:rPr lang="hu-HU" dirty="0" err="1">
                <a:solidFill>
                  <a:srgbClr val="545454"/>
                </a:solidFill>
              </a:rPr>
              <a:t>system</a:t>
            </a:r>
            <a:r>
              <a:rPr lang="hu-HU" dirty="0">
                <a:solidFill>
                  <a:srgbClr val="545454"/>
                </a:solidFill>
              </a:rPr>
              <a:t>) nevezték el.</a:t>
            </a:r>
            <a:endParaRPr lang="hu-HU" dirty="0"/>
          </a:p>
        </p:txBody>
      </p:sp>
      <p:pic>
        <p:nvPicPr>
          <p:cNvPr id="6" name="Picture 2" descr="Képtalálat a következőre: „hypothalamus function”">
            <a:extLst>
              <a:ext uri="{FF2B5EF4-FFF2-40B4-BE49-F238E27FC236}">
                <a16:creationId xmlns:a16="http://schemas.microsoft.com/office/drawing/2014/main" id="{FF37A5FA-C0CE-4ADE-AD83-FBB382148F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7396" y="2732802"/>
            <a:ext cx="4047036" cy="2231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3703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28200465-0FE2-4006-B5A3-BA7F83DAFD18}"/>
              </a:ext>
            </a:extLst>
          </p:cNvPr>
          <p:cNvPicPr>
            <a:picLocks noChangeAspect="1"/>
          </p:cNvPicPr>
          <p:nvPr/>
        </p:nvPicPr>
        <p:blipFill>
          <a:blip r:embed="rId2"/>
          <a:stretch>
            <a:fillRect/>
          </a:stretch>
        </p:blipFill>
        <p:spPr>
          <a:xfrm>
            <a:off x="92530" y="283029"/>
            <a:ext cx="7383601" cy="1925000"/>
          </a:xfrm>
          <a:prstGeom prst="rect">
            <a:avLst/>
          </a:prstGeom>
        </p:spPr>
      </p:pic>
      <p:pic>
        <p:nvPicPr>
          <p:cNvPr id="9218" name="Picture 2" descr="Képtalálat a következőre: „shavasan”">
            <a:extLst>
              <a:ext uri="{FF2B5EF4-FFF2-40B4-BE49-F238E27FC236}">
                <a16:creationId xmlns:a16="http://schemas.microsoft.com/office/drawing/2014/main" id="{324BE497-C44E-44B2-B922-FAA11C4986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714" y="2795793"/>
            <a:ext cx="5744159" cy="321672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Képtalálat a következőre: „lotus pose”">
            <a:extLst>
              <a:ext uri="{FF2B5EF4-FFF2-40B4-BE49-F238E27FC236}">
                <a16:creationId xmlns:a16="http://schemas.microsoft.com/office/drawing/2014/main" id="{612ED1D9-2C39-4184-8821-508F315134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5853" y="1034142"/>
            <a:ext cx="4863617" cy="5540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0766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260334A0-88B4-4183-B530-3EEBE7FBEB93}"/>
              </a:ext>
            </a:extLst>
          </p:cNvPr>
          <p:cNvPicPr>
            <a:picLocks noChangeAspect="1"/>
          </p:cNvPicPr>
          <p:nvPr/>
        </p:nvPicPr>
        <p:blipFill>
          <a:blip r:embed="rId2"/>
          <a:stretch>
            <a:fillRect/>
          </a:stretch>
        </p:blipFill>
        <p:spPr>
          <a:xfrm>
            <a:off x="4530622" y="148590"/>
            <a:ext cx="7405576" cy="2596000"/>
          </a:xfrm>
          <a:prstGeom prst="rect">
            <a:avLst/>
          </a:prstGeom>
        </p:spPr>
      </p:pic>
      <p:pic>
        <p:nvPicPr>
          <p:cNvPr id="4098" name="Picture 2" descr="Képtalálat a következőre: „sri yantra”">
            <a:extLst>
              <a:ext uri="{FF2B5EF4-FFF2-40B4-BE49-F238E27FC236}">
                <a16:creationId xmlns:a16="http://schemas.microsoft.com/office/drawing/2014/main" id="{AAEDDECC-6E2F-4577-AF95-3ECE3D0FBC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2980" y="2863910"/>
            <a:ext cx="2354580" cy="235458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Képtalálat a következőre: „forest flowers”">
            <a:extLst>
              <a:ext uri="{FF2B5EF4-FFF2-40B4-BE49-F238E27FC236}">
                <a16:creationId xmlns:a16="http://schemas.microsoft.com/office/drawing/2014/main" id="{DAEFE103-8533-4511-825E-5068EE335C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913" y="2863910"/>
            <a:ext cx="4363067" cy="359543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Képtalálat a következőre: „forest flowers”">
            <a:extLst>
              <a:ext uri="{FF2B5EF4-FFF2-40B4-BE49-F238E27FC236}">
                <a16:creationId xmlns:a16="http://schemas.microsoft.com/office/drawing/2014/main" id="{BAC09967-5EB6-4407-982C-98E55CA1F2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7080" y="2744590"/>
            <a:ext cx="4953000" cy="371475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Képtalálat a következőre: „forest flowers”">
            <a:extLst>
              <a:ext uri="{FF2B5EF4-FFF2-40B4-BE49-F238E27FC236}">
                <a16:creationId xmlns:a16="http://schemas.microsoft.com/office/drawing/2014/main" id="{397F9B70-EBB5-4425-AC72-DF7F98873F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956" y="168592"/>
            <a:ext cx="4162784" cy="3260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4933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E15DD631-F4AE-4CBD-B457-C95591CCCFD7}"/>
              </a:ext>
            </a:extLst>
          </p:cNvPr>
          <p:cNvPicPr>
            <a:picLocks noChangeAspect="1"/>
          </p:cNvPicPr>
          <p:nvPr/>
        </p:nvPicPr>
        <p:blipFill>
          <a:blip r:embed="rId2"/>
          <a:stretch>
            <a:fillRect/>
          </a:stretch>
        </p:blipFill>
        <p:spPr>
          <a:xfrm>
            <a:off x="264575" y="165271"/>
            <a:ext cx="7493476" cy="1380500"/>
          </a:xfrm>
          <a:prstGeom prst="rect">
            <a:avLst/>
          </a:prstGeom>
        </p:spPr>
      </p:pic>
      <p:pic>
        <p:nvPicPr>
          <p:cNvPr id="3" name="Picture 4" descr="Képtalálat a következőre: „forest flowers”">
            <a:extLst>
              <a:ext uri="{FF2B5EF4-FFF2-40B4-BE49-F238E27FC236}">
                <a16:creationId xmlns:a16="http://schemas.microsoft.com/office/drawing/2014/main" id="{D4D0FF70-6F18-4BA1-AD24-0B885E8933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1313" y="2407049"/>
            <a:ext cx="4363067" cy="3595430"/>
          </a:xfrm>
          <a:prstGeom prst="rect">
            <a:avLst/>
          </a:prstGeom>
          <a:noFill/>
          <a:extLst>
            <a:ext uri="{909E8E84-426E-40DD-AFC4-6F175D3DCCD1}">
              <a14:hiddenFill xmlns:a14="http://schemas.microsoft.com/office/drawing/2010/main">
                <a:solidFill>
                  <a:srgbClr val="FFFFFF"/>
                </a:solidFill>
              </a14:hiddenFill>
            </a:ext>
          </a:extLst>
        </p:spPr>
      </p:pic>
      <p:pic>
        <p:nvPicPr>
          <p:cNvPr id="4" name="Kép 3">
            <a:extLst>
              <a:ext uri="{FF2B5EF4-FFF2-40B4-BE49-F238E27FC236}">
                <a16:creationId xmlns:a16="http://schemas.microsoft.com/office/drawing/2014/main" id="{13EF908F-4A61-425E-976A-F8889D8F74C3}"/>
              </a:ext>
            </a:extLst>
          </p:cNvPr>
          <p:cNvPicPr>
            <a:picLocks noChangeAspect="1"/>
          </p:cNvPicPr>
          <p:nvPr/>
        </p:nvPicPr>
        <p:blipFill>
          <a:blip r:embed="rId4"/>
          <a:stretch>
            <a:fillRect/>
          </a:stretch>
        </p:blipFill>
        <p:spPr>
          <a:xfrm>
            <a:off x="4693567" y="1257892"/>
            <a:ext cx="7361626" cy="1116500"/>
          </a:xfrm>
          <a:prstGeom prst="rect">
            <a:avLst/>
          </a:prstGeom>
        </p:spPr>
      </p:pic>
    </p:spTree>
    <p:extLst>
      <p:ext uri="{BB962C8B-B14F-4D97-AF65-F5344CB8AC3E}">
        <p14:creationId xmlns:p14="http://schemas.microsoft.com/office/powerpoint/2010/main" val="29166851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E6CB7E52-6E2E-45EA-8085-DDB2DFC19ADD}"/>
              </a:ext>
            </a:extLst>
          </p:cNvPr>
          <p:cNvPicPr>
            <a:picLocks noChangeAspect="1"/>
          </p:cNvPicPr>
          <p:nvPr/>
        </p:nvPicPr>
        <p:blipFill rotWithShape="1">
          <a:blip r:embed="rId2"/>
          <a:srcRect b="44540"/>
          <a:stretch/>
        </p:blipFill>
        <p:spPr>
          <a:xfrm>
            <a:off x="129594" y="2737459"/>
            <a:ext cx="7273726" cy="2071162"/>
          </a:xfrm>
          <a:prstGeom prst="rect">
            <a:avLst/>
          </a:prstGeom>
        </p:spPr>
      </p:pic>
      <p:pic>
        <p:nvPicPr>
          <p:cNvPr id="3" name="Picture 4" descr="Képtalálat a következőre: „forest flowers”">
            <a:extLst>
              <a:ext uri="{FF2B5EF4-FFF2-40B4-BE49-F238E27FC236}">
                <a16:creationId xmlns:a16="http://schemas.microsoft.com/office/drawing/2014/main" id="{8D81ECD2-8C32-4D9F-8FCD-B46D5DE0D1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1143" y="1265624"/>
            <a:ext cx="4551263" cy="3750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8873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AE4D1BB0-BBDF-4A8A-B23F-3DE139E981A2}"/>
              </a:ext>
            </a:extLst>
          </p:cNvPr>
          <p:cNvPicPr>
            <a:picLocks noChangeAspect="1"/>
          </p:cNvPicPr>
          <p:nvPr/>
        </p:nvPicPr>
        <p:blipFill>
          <a:blip r:embed="rId2"/>
          <a:stretch>
            <a:fillRect/>
          </a:stretch>
        </p:blipFill>
        <p:spPr>
          <a:xfrm>
            <a:off x="372518" y="267371"/>
            <a:ext cx="7273726" cy="2986500"/>
          </a:xfrm>
          <a:prstGeom prst="rect">
            <a:avLst/>
          </a:prstGeom>
        </p:spPr>
      </p:pic>
      <p:pic>
        <p:nvPicPr>
          <p:cNvPr id="3" name="Picture 4" descr="Képtalálat a következőre: „forest flowers”">
            <a:extLst>
              <a:ext uri="{FF2B5EF4-FFF2-40B4-BE49-F238E27FC236}">
                <a16:creationId xmlns:a16="http://schemas.microsoft.com/office/drawing/2014/main" id="{72851246-7789-4B0F-8392-4156D75B4A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9271" y="735215"/>
            <a:ext cx="3890211" cy="3205767"/>
          </a:xfrm>
          <a:prstGeom prst="rect">
            <a:avLst/>
          </a:prstGeom>
          <a:noFill/>
          <a:extLst>
            <a:ext uri="{909E8E84-426E-40DD-AFC4-6F175D3DCCD1}">
              <a14:hiddenFill xmlns:a14="http://schemas.microsoft.com/office/drawing/2010/main">
                <a:solidFill>
                  <a:srgbClr val="FFFFFF"/>
                </a:solidFill>
              </a14:hiddenFill>
            </a:ext>
          </a:extLst>
        </p:spPr>
      </p:pic>
      <p:pic>
        <p:nvPicPr>
          <p:cNvPr id="4" name="Kép 3">
            <a:extLst>
              <a:ext uri="{FF2B5EF4-FFF2-40B4-BE49-F238E27FC236}">
                <a16:creationId xmlns:a16="http://schemas.microsoft.com/office/drawing/2014/main" id="{E01A22F9-23FA-42AA-BC0D-8FF3AABA99B8}"/>
              </a:ext>
            </a:extLst>
          </p:cNvPr>
          <p:cNvPicPr>
            <a:picLocks noChangeAspect="1"/>
          </p:cNvPicPr>
          <p:nvPr/>
        </p:nvPicPr>
        <p:blipFill>
          <a:blip r:embed="rId4"/>
          <a:stretch>
            <a:fillRect/>
          </a:stretch>
        </p:blipFill>
        <p:spPr>
          <a:xfrm>
            <a:off x="352006" y="3765944"/>
            <a:ext cx="7273726" cy="2271500"/>
          </a:xfrm>
          <a:prstGeom prst="rect">
            <a:avLst/>
          </a:prstGeom>
        </p:spPr>
      </p:pic>
    </p:spTree>
    <p:extLst>
      <p:ext uri="{BB962C8B-B14F-4D97-AF65-F5344CB8AC3E}">
        <p14:creationId xmlns:p14="http://schemas.microsoft.com/office/powerpoint/2010/main" val="20515862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96D1F719-1602-4184-94D8-2ED01F8403D3}"/>
              </a:ext>
            </a:extLst>
          </p:cNvPr>
          <p:cNvPicPr>
            <a:picLocks noChangeAspect="1"/>
          </p:cNvPicPr>
          <p:nvPr/>
        </p:nvPicPr>
        <p:blipFill>
          <a:blip r:embed="rId2"/>
          <a:stretch>
            <a:fillRect/>
          </a:stretch>
        </p:blipFill>
        <p:spPr>
          <a:xfrm>
            <a:off x="412521" y="338100"/>
            <a:ext cx="7295701" cy="5115000"/>
          </a:xfrm>
          <a:prstGeom prst="rect">
            <a:avLst/>
          </a:prstGeom>
        </p:spPr>
      </p:pic>
      <p:pic>
        <p:nvPicPr>
          <p:cNvPr id="7170" name="Picture 2" descr="Képtalálat a következőre: „umbilical cord”">
            <a:extLst>
              <a:ext uri="{FF2B5EF4-FFF2-40B4-BE49-F238E27FC236}">
                <a16:creationId xmlns:a16="http://schemas.microsoft.com/office/drawing/2014/main" id="{51DBB60E-6B7C-4191-854F-2C2F92F0B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6779" y="1963654"/>
            <a:ext cx="4037096" cy="4037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2710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80F6159-84B6-4744-86C7-3710A4C717C2}"/>
              </a:ext>
            </a:extLst>
          </p:cNvPr>
          <p:cNvSpPr>
            <a:spLocks noGrp="1"/>
          </p:cNvSpPr>
          <p:nvPr>
            <p:ph type="title"/>
          </p:nvPr>
        </p:nvSpPr>
        <p:spPr/>
        <p:txBody>
          <a:bodyPr/>
          <a:lstStyle/>
          <a:p>
            <a:r>
              <a:rPr lang="hu-HU" dirty="0" err="1"/>
              <a:t>Dháraná</a:t>
            </a:r>
            <a:endParaRPr lang="hu-HU" dirty="0"/>
          </a:p>
        </p:txBody>
      </p:sp>
      <p:pic>
        <p:nvPicPr>
          <p:cNvPr id="3" name="Kép 2">
            <a:extLst>
              <a:ext uri="{FF2B5EF4-FFF2-40B4-BE49-F238E27FC236}">
                <a16:creationId xmlns:a16="http://schemas.microsoft.com/office/drawing/2014/main" id="{5C9E7BD3-02AA-4BD8-940D-137F14C1A039}"/>
              </a:ext>
            </a:extLst>
          </p:cNvPr>
          <p:cNvPicPr>
            <a:picLocks noChangeAspect="1"/>
          </p:cNvPicPr>
          <p:nvPr/>
        </p:nvPicPr>
        <p:blipFill>
          <a:blip r:embed="rId2"/>
          <a:stretch>
            <a:fillRect/>
          </a:stretch>
        </p:blipFill>
        <p:spPr>
          <a:xfrm>
            <a:off x="378044" y="1949576"/>
            <a:ext cx="7317676" cy="1551000"/>
          </a:xfrm>
          <a:prstGeom prst="rect">
            <a:avLst/>
          </a:prstGeom>
        </p:spPr>
      </p:pic>
      <p:pic>
        <p:nvPicPr>
          <p:cNvPr id="4" name="Kép 3">
            <a:extLst>
              <a:ext uri="{FF2B5EF4-FFF2-40B4-BE49-F238E27FC236}">
                <a16:creationId xmlns:a16="http://schemas.microsoft.com/office/drawing/2014/main" id="{4E36145A-F28E-4B95-A05E-9701D7BF7614}"/>
              </a:ext>
            </a:extLst>
          </p:cNvPr>
          <p:cNvPicPr>
            <a:picLocks noChangeAspect="1"/>
          </p:cNvPicPr>
          <p:nvPr/>
        </p:nvPicPr>
        <p:blipFill>
          <a:blip r:embed="rId3"/>
          <a:stretch>
            <a:fillRect/>
          </a:stretch>
        </p:blipFill>
        <p:spPr>
          <a:xfrm>
            <a:off x="294905" y="3500576"/>
            <a:ext cx="7207801" cy="621500"/>
          </a:xfrm>
          <a:prstGeom prst="rect">
            <a:avLst/>
          </a:prstGeom>
        </p:spPr>
      </p:pic>
      <p:pic>
        <p:nvPicPr>
          <p:cNvPr id="5" name="Kép 4">
            <a:extLst>
              <a:ext uri="{FF2B5EF4-FFF2-40B4-BE49-F238E27FC236}">
                <a16:creationId xmlns:a16="http://schemas.microsoft.com/office/drawing/2014/main" id="{32F99191-90B7-4826-8E22-BE9EA899C1D1}"/>
              </a:ext>
            </a:extLst>
          </p:cNvPr>
          <p:cNvPicPr>
            <a:picLocks noChangeAspect="1"/>
          </p:cNvPicPr>
          <p:nvPr/>
        </p:nvPicPr>
        <p:blipFill>
          <a:blip r:embed="rId4"/>
          <a:stretch>
            <a:fillRect/>
          </a:stretch>
        </p:blipFill>
        <p:spPr>
          <a:xfrm>
            <a:off x="4741330" y="4264160"/>
            <a:ext cx="7229776" cy="1985500"/>
          </a:xfrm>
          <a:prstGeom prst="rect">
            <a:avLst/>
          </a:prstGeom>
        </p:spPr>
      </p:pic>
    </p:spTree>
    <p:extLst>
      <p:ext uri="{BB962C8B-B14F-4D97-AF65-F5344CB8AC3E}">
        <p14:creationId xmlns:p14="http://schemas.microsoft.com/office/powerpoint/2010/main" val="968755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e all make thousands of choices everyday, but the most important choice we  can make is to commit to HAPP… | Mindfulness techniques, Finding happiness,  Healthy mind">
            <a:extLst>
              <a:ext uri="{FF2B5EF4-FFF2-40B4-BE49-F238E27FC236}">
                <a16:creationId xmlns:a16="http://schemas.microsoft.com/office/drawing/2014/main" id="{CB60CEF5-E9DB-4CF5-BA4C-BE6F8C5E71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171" y="374073"/>
            <a:ext cx="4188829" cy="55833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x – It's a Healthy Choice! | Monterey Bay Holistic Alliance">
            <a:extLst>
              <a:ext uri="{FF2B5EF4-FFF2-40B4-BE49-F238E27FC236}">
                <a16:creationId xmlns:a16="http://schemas.microsoft.com/office/drawing/2014/main" id="{958251F6-2B90-45F0-91C0-F79BF6BDB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0343" y="1288473"/>
            <a:ext cx="3024486" cy="4530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2797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E1D7793-B7BE-4F04-AE88-965B37254D3D}"/>
              </a:ext>
            </a:extLst>
          </p:cNvPr>
          <p:cNvSpPr>
            <a:spLocks noGrp="1"/>
          </p:cNvSpPr>
          <p:nvPr>
            <p:ph type="title"/>
          </p:nvPr>
        </p:nvSpPr>
        <p:spPr/>
        <p:txBody>
          <a:bodyPr/>
          <a:lstStyle/>
          <a:p>
            <a:r>
              <a:rPr lang="hu-HU" dirty="0" err="1"/>
              <a:t>Dzsapa</a:t>
            </a:r>
            <a:endParaRPr lang="hu-HU" dirty="0"/>
          </a:p>
        </p:txBody>
      </p:sp>
      <p:pic>
        <p:nvPicPr>
          <p:cNvPr id="3" name="Kép 2">
            <a:extLst>
              <a:ext uri="{FF2B5EF4-FFF2-40B4-BE49-F238E27FC236}">
                <a16:creationId xmlns:a16="http://schemas.microsoft.com/office/drawing/2014/main" id="{A58FF041-E20C-475B-AE6D-7EB807E9913C}"/>
              </a:ext>
            </a:extLst>
          </p:cNvPr>
          <p:cNvPicPr>
            <a:picLocks noChangeAspect="1"/>
          </p:cNvPicPr>
          <p:nvPr/>
        </p:nvPicPr>
        <p:blipFill>
          <a:blip r:embed="rId2"/>
          <a:stretch>
            <a:fillRect/>
          </a:stretch>
        </p:blipFill>
        <p:spPr>
          <a:xfrm>
            <a:off x="815598" y="2503300"/>
            <a:ext cx="7229776" cy="3223000"/>
          </a:xfrm>
          <a:prstGeom prst="rect">
            <a:avLst/>
          </a:prstGeom>
        </p:spPr>
      </p:pic>
    </p:spTree>
    <p:extLst>
      <p:ext uri="{BB962C8B-B14F-4D97-AF65-F5344CB8AC3E}">
        <p14:creationId xmlns:p14="http://schemas.microsoft.com/office/powerpoint/2010/main" val="19027314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719286F0-FF86-4182-ACFE-78D74F54EDF5}"/>
              </a:ext>
            </a:extLst>
          </p:cNvPr>
          <p:cNvPicPr>
            <a:picLocks noChangeAspect="1"/>
          </p:cNvPicPr>
          <p:nvPr/>
        </p:nvPicPr>
        <p:blipFill>
          <a:blip r:embed="rId2"/>
          <a:stretch>
            <a:fillRect/>
          </a:stretch>
        </p:blipFill>
        <p:spPr>
          <a:xfrm>
            <a:off x="288297" y="2836400"/>
            <a:ext cx="7251751" cy="3014000"/>
          </a:xfrm>
          <a:prstGeom prst="rect">
            <a:avLst/>
          </a:prstGeom>
        </p:spPr>
      </p:pic>
      <p:sp>
        <p:nvSpPr>
          <p:cNvPr id="3" name="Cím 1">
            <a:extLst>
              <a:ext uri="{FF2B5EF4-FFF2-40B4-BE49-F238E27FC236}">
                <a16:creationId xmlns:a16="http://schemas.microsoft.com/office/drawing/2014/main" id="{F40C1C82-E587-4BE2-89EC-043F1E24AE73}"/>
              </a:ext>
            </a:extLst>
          </p:cNvPr>
          <p:cNvSpPr txBox="1">
            <a:spLocks/>
          </p:cNvSpPr>
          <p:nvPr/>
        </p:nvSpPr>
        <p:spPr>
          <a:xfrm>
            <a:off x="452958" y="723193"/>
            <a:ext cx="9603275" cy="1049235"/>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hu-HU" dirty="0"/>
              <a:t>„</a:t>
            </a:r>
            <a:r>
              <a:rPr lang="hu-HU" dirty="0" err="1"/>
              <a:t>Desa-bandas</a:t>
            </a:r>
            <a:r>
              <a:rPr lang="hu-HU" dirty="0"/>
              <a:t> </a:t>
            </a:r>
            <a:r>
              <a:rPr lang="hu-HU" dirty="0" err="1"/>
              <a:t>csittaszja</a:t>
            </a:r>
            <a:r>
              <a:rPr lang="hu-HU" dirty="0"/>
              <a:t> </a:t>
            </a:r>
            <a:r>
              <a:rPr lang="hu-HU" dirty="0" err="1"/>
              <a:t>dháraná</a:t>
            </a:r>
            <a:r>
              <a:rPr lang="hu-HU" dirty="0"/>
              <a:t>”</a:t>
            </a:r>
          </a:p>
        </p:txBody>
      </p:sp>
      <p:pic>
        <p:nvPicPr>
          <p:cNvPr id="4" name="Picture 4" descr="Képtalálat a következőre: „forest flowers”">
            <a:extLst>
              <a:ext uri="{FF2B5EF4-FFF2-40B4-BE49-F238E27FC236}">
                <a16:creationId xmlns:a16="http://schemas.microsoft.com/office/drawing/2014/main" id="{D1969801-DEF6-4644-B7DE-5703855FAD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3492" y="740591"/>
            <a:ext cx="3890211" cy="3205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8718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6781CE55-884A-4432-BFA9-5F65798B6130}"/>
              </a:ext>
            </a:extLst>
          </p:cNvPr>
          <p:cNvPicPr>
            <a:picLocks noChangeAspect="1"/>
          </p:cNvPicPr>
          <p:nvPr/>
        </p:nvPicPr>
        <p:blipFill>
          <a:blip r:embed="rId2"/>
          <a:stretch>
            <a:fillRect/>
          </a:stretch>
        </p:blipFill>
        <p:spPr>
          <a:xfrm>
            <a:off x="348926" y="1806135"/>
            <a:ext cx="7295701" cy="4125000"/>
          </a:xfrm>
          <a:prstGeom prst="rect">
            <a:avLst/>
          </a:prstGeom>
        </p:spPr>
      </p:pic>
      <p:sp>
        <p:nvSpPr>
          <p:cNvPr id="3" name="Cím 1">
            <a:extLst>
              <a:ext uri="{FF2B5EF4-FFF2-40B4-BE49-F238E27FC236}">
                <a16:creationId xmlns:a16="http://schemas.microsoft.com/office/drawing/2014/main" id="{104767B9-9F84-4AA6-89A7-CECF46552EDB}"/>
              </a:ext>
            </a:extLst>
          </p:cNvPr>
          <p:cNvSpPr txBox="1">
            <a:spLocks/>
          </p:cNvSpPr>
          <p:nvPr/>
        </p:nvSpPr>
        <p:spPr>
          <a:xfrm>
            <a:off x="939951" y="756900"/>
            <a:ext cx="9603275" cy="1049235"/>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hu-HU"/>
              <a:t>Dháraná</a:t>
            </a:r>
            <a:endParaRPr lang="hu-HU" dirty="0"/>
          </a:p>
        </p:txBody>
      </p:sp>
      <p:pic>
        <p:nvPicPr>
          <p:cNvPr id="8196" name="Picture 4" descr="Képtalálat a következőre: „ras reticular activating system brain”">
            <a:extLst>
              <a:ext uri="{FF2B5EF4-FFF2-40B4-BE49-F238E27FC236}">
                <a16:creationId xmlns:a16="http://schemas.microsoft.com/office/drawing/2014/main" id="{0D67A588-5FF3-4F3D-8286-1640C2FC6C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3074" y="2340142"/>
            <a:ext cx="3810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0521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6728ADD-A228-45C1-BD5F-268635425230}"/>
              </a:ext>
            </a:extLst>
          </p:cNvPr>
          <p:cNvSpPr>
            <a:spLocks noGrp="1"/>
          </p:cNvSpPr>
          <p:nvPr>
            <p:ph type="title"/>
          </p:nvPr>
        </p:nvSpPr>
        <p:spPr/>
        <p:txBody>
          <a:bodyPr/>
          <a:lstStyle/>
          <a:p>
            <a:r>
              <a:rPr lang="hu-HU" dirty="0" err="1"/>
              <a:t>Dhjána</a:t>
            </a:r>
            <a:endParaRPr lang="hu-HU" dirty="0"/>
          </a:p>
        </p:txBody>
      </p:sp>
      <p:pic>
        <p:nvPicPr>
          <p:cNvPr id="3" name="Kép 2">
            <a:extLst>
              <a:ext uri="{FF2B5EF4-FFF2-40B4-BE49-F238E27FC236}">
                <a16:creationId xmlns:a16="http://schemas.microsoft.com/office/drawing/2014/main" id="{491CB0DA-0074-4AC3-9E6B-E4A54D72E025}"/>
              </a:ext>
            </a:extLst>
          </p:cNvPr>
          <p:cNvPicPr>
            <a:picLocks noChangeAspect="1"/>
          </p:cNvPicPr>
          <p:nvPr/>
        </p:nvPicPr>
        <p:blipFill rotWithShape="1">
          <a:blip r:embed="rId2"/>
          <a:srcRect b="28937"/>
          <a:stretch/>
        </p:blipFill>
        <p:spPr>
          <a:xfrm>
            <a:off x="424462" y="2215992"/>
            <a:ext cx="7339651" cy="2927425"/>
          </a:xfrm>
          <a:prstGeom prst="rect">
            <a:avLst/>
          </a:prstGeom>
        </p:spPr>
      </p:pic>
      <p:pic>
        <p:nvPicPr>
          <p:cNvPr id="4" name="Picture 4" descr="Képtalálat a következőre: „forest flowers”">
            <a:extLst>
              <a:ext uri="{FF2B5EF4-FFF2-40B4-BE49-F238E27FC236}">
                <a16:creationId xmlns:a16="http://schemas.microsoft.com/office/drawing/2014/main" id="{34B501B8-72EE-4570-BF9E-5437D289CA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7713" y="2076822"/>
            <a:ext cx="3890211" cy="3205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5883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9626F8B-E69B-49DF-92EB-F88EA761C317}"/>
              </a:ext>
            </a:extLst>
          </p:cNvPr>
          <p:cNvSpPr>
            <a:spLocks noGrp="1"/>
          </p:cNvSpPr>
          <p:nvPr>
            <p:ph type="title"/>
          </p:nvPr>
        </p:nvSpPr>
        <p:spPr/>
        <p:txBody>
          <a:bodyPr/>
          <a:lstStyle/>
          <a:p>
            <a:r>
              <a:rPr lang="hu-HU" dirty="0" err="1"/>
              <a:t>Dhjána</a:t>
            </a:r>
            <a:endParaRPr lang="hu-HU" dirty="0"/>
          </a:p>
        </p:txBody>
      </p:sp>
      <p:pic>
        <p:nvPicPr>
          <p:cNvPr id="3" name="Kép 2">
            <a:extLst>
              <a:ext uri="{FF2B5EF4-FFF2-40B4-BE49-F238E27FC236}">
                <a16:creationId xmlns:a16="http://schemas.microsoft.com/office/drawing/2014/main" id="{A641CA90-276B-42F8-B01D-F8FD40B16EE4}"/>
              </a:ext>
            </a:extLst>
          </p:cNvPr>
          <p:cNvPicPr>
            <a:picLocks noChangeAspect="1"/>
          </p:cNvPicPr>
          <p:nvPr/>
        </p:nvPicPr>
        <p:blipFill>
          <a:blip r:embed="rId2"/>
          <a:stretch>
            <a:fillRect/>
          </a:stretch>
        </p:blipFill>
        <p:spPr>
          <a:xfrm>
            <a:off x="323891" y="3469545"/>
            <a:ext cx="7295701" cy="1969000"/>
          </a:xfrm>
          <a:prstGeom prst="rect">
            <a:avLst/>
          </a:prstGeom>
        </p:spPr>
      </p:pic>
      <p:pic>
        <p:nvPicPr>
          <p:cNvPr id="5" name="Kép 4">
            <a:extLst>
              <a:ext uri="{FF2B5EF4-FFF2-40B4-BE49-F238E27FC236}">
                <a16:creationId xmlns:a16="http://schemas.microsoft.com/office/drawing/2014/main" id="{193D541A-3847-4344-AB88-1BC03DE1D401}"/>
              </a:ext>
            </a:extLst>
          </p:cNvPr>
          <p:cNvPicPr>
            <a:picLocks noChangeAspect="1"/>
          </p:cNvPicPr>
          <p:nvPr/>
        </p:nvPicPr>
        <p:blipFill rotWithShape="1">
          <a:blip r:embed="rId3"/>
          <a:srcRect t="69333"/>
          <a:stretch/>
        </p:blipFill>
        <p:spPr>
          <a:xfrm>
            <a:off x="323891" y="2141861"/>
            <a:ext cx="7339651" cy="1263316"/>
          </a:xfrm>
          <a:prstGeom prst="rect">
            <a:avLst/>
          </a:prstGeom>
        </p:spPr>
      </p:pic>
    </p:spTree>
    <p:extLst>
      <p:ext uri="{BB962C8B-B14F-4D97-AF65-F5344CB8AC3E}">
        <p14:creationId xmlns:p14="http://schemas.microsoft.com/office/powerpoint/2010/main" val="33587560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9626F8B-E69B-49DF-92EB-F88EA761C317}"/>
              </a:ext>
            </a:extLst>
          </p:cNvPr>
          <p:cNvSpPr>
            <a:spLocks noGrp="1"/>
          </p:cNvSpPr>
          <p:nvPr>
            <p:ph type="title"/>
          </p:nvPr>
        </p:nvSpPr>
        <p:spPr/>
        <p:txBody>
          <a:bodyPr/>
          <a:lstStyle/>
          <a:p>
            <a:r>
              <a:rPr lang="hu-HU" dirty="0" err="1"/>
              <a:t>ánanda</a:t>
            </a:r>
            <a:endParaRPr lang="hu-HU" dirty="0"/>
          </a:p>
        </p:txBody>
      </p:sp>
      <p:pic>
        <p:nvPicPr>
          <p:cNvPr id="4" name="Kép 3">
            <a:extLst>
              <a:ext uri="{FF2B5EF4-FFF2-40B4-BE49-F238E27FC236}">
                <a16:creationId xmlns:a16="http://schemas.microsoft.com/office/drawing/2014/main" id="{EB58BE9C-FF29-46E9-ACBB-FDC733D788BF}"/>
              </a:ext>
            </a:extLst>
          </p:cNvPr>
          <p:cNvPicPr>
            <a:picLocks noChangeAspect="1"/>
          </p:cNvPicPr>
          <p:nvPr/>
        </p:nvPicPr>
        <p:blipFill>
          <a:blip r:embed="rId2"/>
          <a:stretch>
            <a:fillRect/>
          </a:stretch>
        </p:blipFill>
        <p:spPr>
          <a:xfrm>
            <a:off x="206827" y="2008667"/>
            <a:ext cx="7251751" cy="3217500"/>
          </a:xfrm>
          <a:prstGeom prst="rect">
            <a:avLst/>
          </a:prstGeom>
        </p:spPr>
      </p:pic>
      <p:pic>
        <p:nvPicPr>
          <p:cNvPr id="5" name="Kép 4">
            <a:extLst>
              <a:ext uri="{FF2B5EF4-FFF2-40B4-BE49-F238E27FC236}">
                <a16:creationId xmlns:a16="http://schemas.microsoft.com/office/drawing/2014/main" id="{E89672B8-191B-4EC3-87E6-ACECBB4B183C}"/>
              </a:ext>
            </a:extLst>
          </p:cNvPr>
          <p:cNvPicPr>
            <a:picLocks noChangeAspect="1"/>
          </p:cNvPicPr>
          <p:nvPr/>
        </p:nvPicPr>
        <p:blipFill rotWithShape="1">
          <a:blip r:embed="rId3"/>
          <a:srcRect t="44427"/>
          <a:stretch/>
        </p:blipFill>
        <p:spPr>
          <a:xfrm>
            <a:off x="206827" y="5381080"/>
            <a:ext cx="7229776" cy="889447"/>
          </a:xfrm>
          <a:prstGeom prst="rect">
            <a:avLst/>
          </a:prstGeom>
        </p:spPr>
      </p:pic>
      <p:pic>
        <p:nvPicPr>
          <p:cNvPr id="9218" name="Picture 2" descr="Képtalálat a következőre: „anandamaya kosha”">
            <a:extLst>
              <a:ext uri="{FF2B5EF4-FFF2-40B4-BE49-F238E27FC236}">
                <a16:creationId xmlns:a16="http://schemas.microsoft.com/office/drawing/2014/main" id="{D825C056-379C-422A-85D0-2D8251373D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8202" y="2009760"/>
            <a:ext cx="3226218" cy="4043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4521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B6489300-4E66-4FFD-A6BB-0A44DE288DA4}"/>
              </a:ext>
            </a:extLst>
          </p:cNvPr>
          <p:cNvPicPr>
            <a:picLocks noChangeAspect="1"/>
          </p:cNvPicPr>
          <p:nvPr/>
        </p:nvPicPr>
        <p:blipFill rotWithShape="1">
          <a:blip r:embed="rId3"/>
          <a:srcRect l="-1" r="324" b="66775"/>
          <a:stretch/>
        </p:blipFill>
        <p:spPr>
          <a:xfrm>
            <a:off x="3715203" y="1037817"/>
            <a:ext cx="7339651" cy="1631873"/>
          </a:xfrm>
          <a:prstGeom prst="rect">
            <a:avLst/>
          </a:prstGeom>
        </p:spPr>
      </p:pic>
      <p:sp>
        <p:nvSpPr>
          <p:cNvPr id="4" name="Cím 1">
            <a:extLst>
              <a:ext uri="{FF2B5EF4-FFF2-40B4-BE49-F238E27FC236}">
                <a16:creationId xmlns:a16="http://schemas.microsoft.com/office/drawing/2014/main" id="{2AA8B745-6601-4988-AF46-E8BCF193EEBA}"/>
              </a:ext>
            </a:extLst>
          </p:cNvPr>
          <p:cNvSpPr txBox="1">
            <a:spLocks/>
          </p:cNvSpPr>
          <p:nvPr/>
        </p:nvSpPr>
        <p:spPr>
          <a:xfrm>
            <a:off x="1451579" y="804519"/>
            <a:ext cx="9603275" cy="1049235"/>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hu-HU" dirty="0" err="1"/>
              <a:t>ánanda</a:t>
            </a:r>
            <a:endParaRPr lang="hu-HU" dirty="0"/>
          </a:p>
        </p:txBody>
      </p:sp>
      <p:pic>
        <p:nvPicPr>
          <p:cNvPr id="10242" name="Picture 2" descr="Képtalálat a következőre: „when meditate?”">
            <a:extLst>
              <a:ext uri="{FF2B5EF4-FFF2-40B4-BE49-F238E27FC236}">
                <a16:creationId xmlns:a16="http://schemas.microsoft.com/office/drawing/2014/main" id="{1B94A7F6-7CD1-4C3A-8CAA-D9FCF73E33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1102" y="2669690"/>
            <a:ext cx="8924227" cy="3839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735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359C4F73-BCD9-4C08-B963-7DD99D1C6F78}"/>
              </a:ext>
            </a:extLst>
          </p:cNvPr>
          <p:cNvPicPr>
            <a:picLocks noChangeAspect="1"/>
          </p:cNvPicPr>
          <p:nvPr/>
        </p:nvPicPr>
        <p:blipFill>
          <a:blip r:embed="rId2"/>
          <a:stretch>
            <a:fillRect/>
          </a:stretch>
        </p:blipFill>
        <p:spPr>
          <a:xfrm>
            <a:off x="186415" y="2682159"/>
            <a:ext cx="7251751" cy="918500"/>
          </a:xfrm>
          <a:prstGeom prst="rect">
            <a:avLst/>
          </a:prstGeom>
        </p:spPr>
      </p:pic>
      <p:pic>
        <p:nvPicPr>
          <p:cNvPr id="3" name="Kép 2">
            <a:extLst>
              <a:ext uri="{FF2B5EF4-FFF2-40B4-BE49-F238E27FC236}">
                <a16:creationId xmlns:a16="http://schemas.microsoft.com/office/drawing/2014/main" id="{D18746AC-A499-4DCF-8831-81BF407B4A83}"/>
              </a:ext>
            </a:extLst>
          </p:cNvPr>
          <p:cNvPicPr>
            <a:picLocks noChangeAspect="1"/>
          </p:cNvPicPr>
          <p:nvPr/>
        </p:nvPicPr>
        <p:blipFill>
          <a:blip r:embed="rId3"/>
          <a:stretch>
            <a:fillRect/>
          </a:stretch>
        </p:blipFill>
        <p:spPr>
          <a:xfrm>
            <a:off x="6096000" y="257441"/>
            <a:ext cx="5733526" cy="1939631"/>
          </a:xfrm>
          <a:prstGeom prst="rect">
            <a:avLst/>
          </a:prstGeom>
        </p:spPr>
      </p:pic>
      <p:sp>
        <p:nvSpPr>
          <p:cNvPr id="4" name="Cím 1">
            <a:extLst>
              <a:ext uri="{FF2B5EF4-FFF2-40B4-BE49-F238E27FC236}">
                <a16:creationId xmlns:a16="http://schemas.microsoft.com/office/drawing/2014/main" id="{6CD0DB08-1761-40A5-A1FD-AC2DBE52B201}"/>
              </a:ext>
            </a:extLst>
          </p:cNvPr>
          <p:cNvSpPr txBox="1">
            <a:spLocks/>
          </p:cNvSpPr>
          <p:nvPr/>
        </p:nvSpPr>
        <p:spPr>
          <a:xfrm>
            <a:off x="1451579" y="804519"/>
            <a:ext cx="9603275" cy="1049235"/>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hu-HU" dirty="0" err="1"/>
              <a:t>Szamádhi</a:t>
            </a:r>
            <a:endParaRPr lang="hu-HU" dirty="0"/>
          </a:p>
        </p:txBody>
      </p:sp>
      <p:pic>
        <p:nvPicPr>
          <p:cNvPr id="5" name="Kép 4">
            <a:extLst>
              <a:ext uri="{FF2B5EF4-FFF2-40B4-BE49-F238E27FC236}">
                <a16:creationId xmlns:a16="http://schemas.microsoft.com/office/drawing/2014/main" id="{BFEF8FBB-58E8-4F70-9724-3A2A2778FA5D}"/>
              </a:ext>
            </a:extLst>
          </p:cNvPr>
          <p:cNvPicPr>
            <a:picLocks noChangeAspect="1"/>
          </p:cNvPicPr>
          <p:nvPr/>
        </p:nvPicPr>
        <p:blipFill>
          <a:blip r:embed="rId4"/>
          <a:stretch>
            <a:fillRect/>
          </a:stretch>
        </p:blipFill>
        <p:spPr>
          <a:xfrm>
            <a:off x="186414" y="3792276"/>
            <a:ext cx="7251750" cy="887772"/>
          </a:xfrm>
          <a:prstGeom prst="rect">
            <a:avLst/>
          </a:prstGeom>
        </p:spPr>
      </p:pic>
      <p:pic>
        <p:nvPicPr>
          <p:cNvPr id="6" name="Kép 5">
            <a:extLst>
              <a:ext uri="{FF2B5EF4-FFF2-40B4-BE49-F238E27FC236}">
                <a16:creationId xmlns:a16="http://schemas.microsoft.com/office/drawing/2014/main" id="{74D21103-3CCB-43A6-97EB-F48CB3A7602C}"/>
              </a:ext>
            </a:extLst>
          </p:cNvPr>
          <p:cNvPicPr>
            <a:picLocks noChangeAspect="1"/>
          </p:cNvPicPr>
          <p:nvPr/>
        </p:nvPicPr>
        <p:blipFill>
          <a:blip r:embed="rId5"/>
          <a:stretch>
            <a:fillRect/>
          </a:stretch>
        </p:blipFill>
        <p:spPr>
          <a:xfrm>
            <a:off x="186414" y="4781191"/>
            <a:ext cx="6948311" cy="1181422"/>
          </a:xfrm>
          <a:prstGeom prst="rect">
            <a:avLst/>
          </a:prstGeom>
        </p:spPr>
      </p:pic>
      <p:pic>
        <p:nvPicPr>
          <p:cNvPr id="7" name="Picture 2" descr="Képtalálat a következőre: „samadhi”">
            <a:extLst>
              <a:ext uri="{FF2B5EF4-FFF2-40B4-BE49-F238E27FC236}">
                <a16:creationId xmlns:a16="http://schemas.microsoft.com/office/drawing/2014/main" id="{3AA898CA-DFCA-4B0D-8729-5BFB7715BF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4305" y="4195747"/>
            <a:ext cx="4275221" cy="2404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38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F490B36F-1F95-4512-9B5D-BA43466EA2E3}"/>
              </a:ext>
            </a:extLst>
          </p:cNvPr>
          <p:cNvPicPr>
            <a:picLocks noChangeAspect="1"/>
          </p:cNvPicPr>
          <p:nvPr/>
        </p:nvPicPr>
        <p:blipFill>
          <a:blip r:embed="rId2"/>
          <a:stretch>
            <a:fillRect/>
          </a:stretch>
        </p:blipFill>
        <p:spPr>
          <a:xfrm>
            <a:off x="977401" y="435429"/>
            <a:ext cx="10237198" cy="5778194"/>
          </a:xfrm>
          <a:prstGeom prst="rect">
            <a:avLst/>
          </a:prstGeom>
        </p:spPr>
      </p:pic>
      <p:sp>
        <p:nvSpPr>
          <p:cNvPr id="3" name="Szövegdoboz 2">
            <a:extLst>
              <a:ext uri="{FF2B5EF4-FFF2-40B4-BE49-F238E27FC236}">
                <a16:creationId xmlns:a16="http://schemas.microsoft.com/office/drawing/2014/main" id="{2931A02B-72E7-4622-B3DA-3F4DD1F2874F}"/>
              </a:ext>
            </a:extLst>
          </p:cNvPr>
          <p:cNvSpPr txBox="1"/>
          <p:nvPr/>
        </p:nvSpPr>
        <p:spPr>
          <a:xfrm flipH="1">
            <a:off x="8580119" y="6346371"/>
            <a:ext cx="3524795" cy="369332"/>
          </a:xfrm>
          <a:prstGeom prst="rect">
            <a:avLst/>
          </a:prstGeom>
          <a:noFill/>
        </p:spPr>
        <p:txBody>
          <a:bodyPr wrap="square" rtlCol="0">
            <a:spAutoFit/>
          </a:bodyPr>
          <a:lstStyle/>
          <a:p>
            <a:pPr algn="r"/>
            <a:r>
              <a:rPr lang="hu-HU" dirty="0">
                <a:solidFill>
                  <a:schemeClr val="bg1">
                    <a:lumMod val="95000"/>
                  </a:schemeClr>
                </a:solidFill>
              </a:rPr>
              <a:t>Csala Barbara előadásából</a:t>
            </a:r>
          </a:p>
        </p:txBody>
      </p:sp>
    </p:spTree>
    <p:extLst>
      <p:ext uri="{BB962C8B-B14F-4D97-AF65-F5344CB8AC3E}">
        <p14:creationId xmlns:p14="http://schemas.microsoft.com/office/powerpoint/2010/main" val="17293478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844D00B9-85FF-4E06-816E-ED5A920C3C44}"/>
              </a:ext>
            </a:extLst>
          </p:cNvPr>
          <p:cNvPicPr>
            <a:picLocks noChangeAspect="1"/>
          </p:cNvPicPr>
          <p:nvPr/>
        </p:nvPicPr>
        <p:blipFill>
          <a:blip r:embed="rId2"/>
          <a:stretch>
            <a:fillRect/>
          </a:stretch>
        </p:blipFill>
        <p:spPr>
          <a:xfrm>
            <a:off x="1755937" y="511250"/>
            <a:ext cx="8680126" cy="5835500"/>
          </a:xfrm>
          <a:prstGeom prst="rect">
            <a:avLst/>
          </a:prstGeom>
        </p:spPr>
      </p:pic>
      <p:sp>
        <p:nvSpPr>
          <p:cNvPr id="3" name="Szövegdoboz 2">
            <a:extLst>
              <a:ext uri="{FF2B5EF4-FFF2-40B4-BE49-F238E27FC236}">
                <a16:creationId xmlns:a16="http://schemas.microsoft.com/office/drawing/2014/main" id="{99ED6DCC-920D-42BC-98F7-A337177728E8}"/>
              </a:ext>
            </a:extLst>
          </p:cNvPr>
          <p:cNvSpPr txBox="1"/>
          <p:nvPr/>
        </p:nvSpPr>
        <p:spPr>
          <a:xfrm flipH="1">
            <a:off x="8580119" y="6346371"/>
            <a:ext cx="3524795" cy="369332"/>
          </a:xfrm>
          <a:prstGeom prst="rect">
            <a:avLst/>
          </a:prstGeom>
          <a:noFill/>
        </p:spPr>
        <p:txBody>
          <a:bodyPr wrap="square" rtlCol="0">
            <a:spAutoFit/>
          </a:bodyPr>
          <a:lstStyle/>
          <a:p>
            <a:pPr algn="r"/>
            <a:r>
              <a:rPr lang="hu-HU" dirty="0">
                <a:solidFill>
                  <a:schemeClr val="bg1">
                    <a:lumMod val="95000"/>
                  </a:schemeClr>
                </a:solidFill>
              </a:rPr>
              <a:t>Csala Barbara előadásából</a:t>
            </a:r>
          </a:p>
        </p:txBody>
      </p:sp>
    </p:spTree>
    <p:extLst>
      <p:ext uri="{BB962C8B-B14F-4D97-AF65-F5344CB8AC3E}">
        <p14:creationId xmlns:p14="http://schemas.microsoft.com/office/powerpoint/2010/main" val="677216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773021C6-B5EE-47F3-8525-78C8905BB6AF}"/>
              </a:ext>
            </a:extLst>
          </p:cNvPr>
          <p:cNvSpPr txBox="1"/>
          <p:nvPr/>
        </p:nvSpPr>
        <p:spPr>
          <a:xfrm flipH="1">
            <a:off x="440723" y="205993"/>
            <a:ext cx="6219156" cy="2523768"/>
          </a:xfrm>
          <a:prstGeom prst="rect">
            <a:avLst/>
          </a:prstGeom>
          <a:noFill/>
        </p:spPr>
        <p:txBody>
          <a:bodyPr wrap="square" rtlCol="0">
            <a:spAutoFit/>
          </a:bodyPr>
          <a:lstStyle/>
          <a:p>
            <a:r>
              <a:rPr lang="hu-HU" sz="2800" dirty="0"/>
              <a:t>Keresőszó: </a:t>
            </a:r>
            <a:r>
              <a:rPr lang="hu-HU" sz="2800" dirty="0" err="1"/>
              <a:t>meditation</a:t>
            </a:r>
            <a:endParaRPr lang="hu-HU" sz="2800" dirty="0"/>
          </a:p>
          <a:p>
            <a:endParaRPr lang="hu-HU" sz="2800" dirty="0"/>
          </a:p>
          <a:p>
            <a:r>
              <a:rPr lang="hu-HU" sz="2800" dirty="0"/>
              <a:t>2019 december: 5731 publikáció a </a:t>
            </a:r>
            <a:r>
              <a:rPr lang="hu-HU" sz="2800" dirty="0" err="1"/>
              <a:t>pubmeden</a:t>
            </a:r>
            <a:endParaRPr lang="hu-HU" sz="2800" dirty="0"/>
          </a:p>
          <a:p>
            <a:r>
              <a:rPr lang="hu-HU" sz="2800" dirty="0"/>
              <a:t>2020 december: 7406!!!</a:t>
            </a:r>
          </a:p>
          <a:p>
            <a:endParaRPr lang="hu-HU" dirty="0"/>
          </a:p>
        </p:txBody>
      </p:sp>
      <p:sp>
        <p:nvSpPr>
          <p:cNvPr id="4" name="Téglalap 3">
            <a:extLst>
              <a:ext uri="{FF2B5EF4-FFF2-40B4-BE49-F238E27FC236}">
                <a16:creationId xmlns:a16="http://schemas.microsoft.com/office/drawing/2014/main" id="{2C0CBB5E-FD46-4625-8B39-FDC329706C0F}"/>
              </a:ext>
            </a:extLst>
          </p:cNvPr>
          <p:cNvSpPr/>
          <p:nvPr/>
        </p:nvSpPr>
        <p:spPr>
          <a:xfrm>
            <a:off x="5848676" y="1129781"/>
            <a:ext cx="6096000" cy="2031325"/>
          </a:xfrm>
          <a:prstGeom prst="rect">
            <a:avLst/>
          </a:prstGeom>
        </p:spPr>
        <p:txBody>
          <a:bodyPr>
            <a:spAutoFit/>
          </a:bodyPr>
          <a:lstStyle/>
          <a:p>
            <a:br>
              <a:rPr lang="en-US" dirty="0">
                <a:solidFill>
                  <a:srgbClr val="000000"/>
                </a:solidFill>
                <a:latin typeface="arial" panose="020B0604020202020204" pitchFamily="34" charset="0"/>
              </a:rPr>
            </a:br>
            <a:r>
              <a:rPr lang="en-US" dirty="0">
                <a:solidFill>
                  <a:srgbClr val="000000"/>
                </a:solidFill>
                <a:latin typeface="arial" panose="020B0604020202020204" pitchFamily="34" charset="0"/>
              </a:rPr>
              <a:t>5721.</a:t>
            </a:r>
          </a:p>
          <a:p>
            <a:r>
              <a:rPr lang="en-US" dirty="0">
                <a:solidFill>
                  <a:srgbClr val="642A8F"/>
                </a:solidFill>
                <a:latin typeface="arial" panose="020B0604020202020204" pitchFamily="34" charset="0"/>
                <a:hlinkClick r:id="rId2"/>
              </a:rPr>
              <a:t>[The psychology of </a:t>
            </a:r>
            <a:r>
              <a:rPr lang="en-US" b="1" dirty="0">
                <a:solidFill>
                  <a:srgbClr val="642A8F"/>
                </a:solidFill>
                <a:latin typeface="arial" panose="020B0604020202020204" pitchFamily="34" charset="0"/>
                <a:hlinkClick r:id="rId2"/>
              </a:rPr>
              <a:t>meditation</a:t>
            </a:r>
            <a:r>
              <a:rPr lang="en-US" dirty="0">
                <a:solidFill>
                  <a:srgbClr val="642A8F"/>
                </a:solidFill>
                <a:latin typeface="arial" panose="020B0604020202020204" pitchFamily="34" charset="0"/>
                <a:hlinkClick r:id="rId2"/>
              </a:rPr>
              <a:t> illustrated by the Indian teachings as model].</a:t>
            </a:r>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HELD F.</a:t>
            </a:r>
          </a:p>
          <a:p>
            <a:r>
              <a:rPr lang="en-US" dirty="0">
                <a:solidFill>
                  <a:srgbClr val="000000"/>
                </a:solidFill>
                <a:latin typeface="arial" panose="020B0604020202020204" pitchFamily="34" charset="0"/>
              </a:rPr>
              <a:t>Z </a:t>
            </a:r>
            <a:r>
              <a:rPr lang="en-US" dirty="0" err="1">
                <a:solidFill>
                  <a:srgbClr val="000000"/>
                </a:solidFill>
                <a:latin typeface="arial" panose="020B0604020202020204" pitchFamily="34" charset="0"/>
              </a:rPr>
              <a:t>Psychother</a:t>
            </a:r>
            <a:r>
              <a:rPr lang="en-US" dirty="0">
                <a:solidFill>
                  <a:srgbClr val="000000"/>
                </a:solidFill>
                <a:latin typeface="arial" panose="020B0604020202020204" pitchFamily="34" charset="0"/>
              </a:rPr>
              <a:t> Med Psychol. 1955 May;5(3):122-33. German. No abstract available.</a:t>
            </a:r>
            <a:endParaRPr lang="en-US" b="0" i="0" dirty="0">
              <a:solidFill>
                <a:srgbClr val="000000"/>
              </a:solidFill>
              <a:effectLst/>
              <a:latin typeface="arial" panose="020B0604020202020204" pitchFamily="34" charset="0"/>
            </a:endParaRPr>
          </a:p>
        </p:txBody>
      </p:sp>
      <p:sp>
        <p:nvSpPr>
          <p:cNvPr id="6" name="Rectangle 2">
            <a:extLst>
              <a:ext uri="{FF2B5EF4-FFF2-40B4-BE49-F238E27FC236}">
                <a16:creationId xmlns:a16="http://schemas.microsoft.com/office/drawing/2014/main" id="{55B2E008-B6BB-463F-BAE4-849D5467F257}"/>
              </a:ext>
            </a:extLst>
          </p:cNvPr>
          <p:cNvSpPr>
            <a:spLocks noChangeArrowheads="1"/>
          </p:cNvSpPr>
          <p:nvPr/>
        </p:nvSpPr>
        <p:spPr bwMode="auto">
          <a:xfrm>
            <a:off x="255372" y="3967828"/>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hu-HU" altLang="hu-HU"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br>
            <a:r>
              <a:rPr kumimoji="0" lang="hu-HU" altLang="hu-HU"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5719.</a:t>
            </a:r>
            <a:endParaRPr kumimoji="0" lang="hu-HU" altLang="hu-HU"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b="0" i="0" u="none" strike="noStrike" cap="none" normalizeH="0" baseline="0" dirty="0">
                <a:ln>
                  <a:noFill/>
                </a:ln>
                <a:solidFill>
                  <a:srgbClr val="642A8F"/>
                </a:solidFill>
                <a:effectLst/>
                <a:latin typeface="Arial" panose="020B0604020202020204" pitchFamily="34" charset="0"/>
                <a:cs typeface="Arial" panose="020B0604020202020204" pitchFamily="34" charset="0"/>
                <a:hlinkClick r:id="rId3"/>
              </a:rPr>
              <a:t>[</a:t>
            </a:r>
            <a:r>
              <a:rPr kumimoji="0" lang="hu-HU" altLang="hu-HU" b="0" i="0" u="none" strike="noStrike" cap="none" normalizeH="0" baseline="0" dirty="0" err="1">
                <a:ln>
                  <a:noFill/>
                </a:ln>
                <a:solidFill>
                  <a:srgbClr val="642A8F"/>
                </a:solidFill>
                <a:effectLst/>
                <a:latin typeface="Arial" panose="020B0604020202020204" pitchFamily="34" charset="0"/>
                <a:cs typeface="Arial" panose="020B0604020202020204" pitchFamily="34" charset="0"/>
                <a:hlinkClick r:id="rId3"/>
              </a:rPr>
              <a:t>Transcending</a:t>
            </a:r>
            <a:r>
              <a:rPr kumimoji="0" lang="hu-HU" altLang="hu-HU" b="0" i="0" u="none" strike="noStrike" cap="none" normalizeH="0" baseline="0" dirty="0">
                <a:ln>
                  <a:noFill/>
                </a:ln>
                <a:solidFill>
                  <a:srgbClr val="642A8F"/>
                </a:solidFill>
                <a:effectLst/>
                <a:latin typeface="Arial" panose="020B0604020202020204" pitchFamily="34" charset="0"/>
                <a:cs typeface="Arial" panose="020B0604020202020204" pitchFamily="34" charset="0"/>
                <a:hlinkClick r:id="rId3"/>
              </a:rPr>
              <a:t> </a:t>
            </a:r>
            <a:r>
              <a:rPr kumimoji="0" lang="hu-HU" altLang="hu-HU" b="0" i="0" u="none" strike="noStrike" cap="none" normalizeH="0" baseline="0" dirty="0" err="1">
                <a:ln>
                  <a:noFill/>
                </a:ln>
                <a:solidFill>
                  <a:srgbClr val="642A8F"/>
                </a:solidFill>
                <a:effectLst/>
                <a:latin typeface="Arial" panose="020B0604020202020204" pitchFamily="34" charset="0"/>
                <a:cs typeface="Arial" panose="020B0604020202020204" pitchFamily="34" charset="0"/>
                <a:hlinkClick r:id="rId3"/>
              </a:rPr>
              <a:t>meditations</a:t>
            </a:r>
            <a:r>
              <a:rPr kumimoji="0" lang="hu-HU" altLang="hu-HU" b="0" i="0" u="none" strike="noStrike" cap="none" normalizeH="0" baseline="0" dirty="0">
                <a:ln>
                  <a:noFill/>
                </a:ln>
                <a:solidFill>
                  <a:srgbClr val="642A8F"/>
                </a:solidFill>
                <a:effectLst/>
                <a:latin typeface="Arial" panose="020B0604020202020204" pitchFamily="34" charset="0"/>
                <a:cs typeface="Arial" panose="020B0604020202020204" pitchFamily="34" charset="0"/>
                <a:hlinkClick r:id="rId3"/>
              </a:rPr>
              <a:t>. I. </a:t>
            </a:r>
            <a:r>
              <a:rPr kumimoji="0" lang="hu-HU" altLang="hu-HU" b="0" i="0" u="none" strike="noStrike" cap="none" normalizeH="0" baseline="0" dirty="0" err="1">
                <a:ln>
                  <a:noFill/>
                </a:ln>
                <a:solidFill>
                  <a:srgbClr val="642A8F"/>
                </a:solidFill>
                <a:effectLst/>
                <a:latin typeface="Arial" panose="020B0604020202020204" pitchFamily="34" charset="0"/>
                <a:cs typeface="Arial" panose="020B0604020202020204" pitchFamily="34" charset="0"/>
                <a:hlinkClick r:id="rId3"/>
              </a:rPr>
              <a:t>Cancer</a:t>
            </a:r>
            <a:r>
              <a:rPr kumimoji="0" lang="hu-HU" altLang="hu-HU" b="0" i="0" u="none" strike="noStrike" cap="none" normalizeH="0" baseline="0" dirty="0">
                <a:ln>
                  <a:noFill/>
                </a:ln>
                <a:solidFill>
                  <a:srgbClr val="642A8F"/>
                </a:solidFill>
                <a:effectLst/>
                <a:latin typeface="Arial" panose="020B0604020202020204" pitchFamily="34" charset="0"/>
                <a:cs typeface="Arial" panose="020B0604020202020204" pitchFamily="34" charset="0"/>
                <a:hlinkClick r:id="rId3"/>
              </a:rPr>
              <a:t> of </a:t>
            </a:r>
            <a:r>
              <a:rPr kumimoji="0" lang="hu-HU" altLang="hu-HU" b="0" i="0" u="none" strike="noStrike" cap="none" normalizeH="0" baseline="0" dirty="0" err="1">
                <a:ln>
                  <a:noFill/>
                </a:ln>
                <a:solidFill>
                  <a:srgbClr val="642A8F"/>
                </a:solidFill>
                <a:effectLst/>
                <a:latin typeface="Arial" panose="020B0604020202020204" pitchFamily="34" charset="0"/>
                <a:cs typeface="Arial" panose="020B0604020202020204" pitchFamily="34" charset="0"/>
                <a:hlinkClick r:id="rId3"/>
              </a:rPr>
              <a:t>the</a:t>
            </a:r>
            <a:r>
              <a:rPr kumimoji="0" lang="hu-HU" altLang="hu-HU" b="0" i="0" u="none" strike="noStrike" cap="none" normalizeH="0" baseline="0" dirty="0">
                <a:ln>
                  <a:noFill/>
                </a:ln>
                <a:solidFill>
                  <a:srgbClr val="642A8F"/>
                </a:solidFill>
                <a:effectLst/>
                <a:latin typeface="Arial" panose="020B0604020202020204" pitchFamily="34" charset="0"/>
                <a:cs typeface="Arial" panose="020B0604020202020204" pitchFamily="34" charset="0"/>
                <a:hlinkClick r:id="rId3"/>
              </a:rPr>
              <a:t> </a:t>
            </a:r>
            <a:r>
              <a:rPr kumimoji="0" lang="hu-HU" altLang="hu-HU" b="0" i="0" u="none" strike="noStrike" cap="none" normalizeH="0" baseline="0" dirty="0" err="1">
                <a:ln>
                  <a:noFill/>
                </a:ln>
                <a:solidFill>
                  <a:srgbClr val="642A8F"/>
                </a:solidFill>
                <a:effectLst/>
                <a:latin typeface="Arial" panose="020B0604020202020204" pitchFamily="34" charset="0"/>
                <a:cs typeface="Arial" panose="020B0604020202020204" pitchFamily="34" charset="0"/>
                <a:hlinkClick r:id="rId3"/>
              </a:rPr>
              <a:t>larynx</a:t>
            </a:r>
            <a:r>
              <a:rPr kumimoji="0" lang="hu-HU" altLang="hu-HU" b="0" i="0" u="none" strike="noStrike" cap="none" normalizeH="0" baseline="0" dirty="0">
                <a:ln>
                  <a:noFill/>
                </a:ln>
                <a:solidFill>
                  <a:srgbClr val="642A8F"/>
                </a:solidFill>
                <a:effectLst/>
                <a:latin typeface="Arial" panose="020B0604020202020204" pitchFamily="34" charset="0"/>
                <a:cs typeface="Arial" panose="020B0604020202020204" pitchFamily="34" charset="0"/>
                <a:hlinkClick r:id="rId3"/>
              </a:rPr>
              <a:t>].</a:t>
            </a:r>
            <a:endParaRPr kumimoji="0" lang="hu-HU" altLang="hu-HU"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b="0" i="0" u="none" strike="noStrike" cap="none" normalizeH="0" baseline="0" dirty="0">
                <a:ln>
                  <a:noFill/>
                </a:ln>
                <a:solidFill>
                  <a:srgbClr val="000000"/>
                </a:solidFill>
                <a:effectLst/>
                <a:latin typeface="Arial" panose="020B0604020202020204" pitchFamily="34" charset="0"/>
                <a:cs typeface="Arial" panose="020B0604020202020204" pitchFamily="34" charset="0"/>
              </a:rPr>
              <a:t>NUNEZ PEREZ G.</a:t>
            </a:r>
            <a:endParaRPr kumimoji="0" lang="hu-HU" altLang="hu-HU"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Rev</a:t>
            </a:r>
            <a:r>
              <a:rPr kumimoji="0" lang="hu-HU" altLang="hu-HU"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hu-HU" altLang="hu-HU"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Esp</a:t>
            </a:r>
            <a:r>
              <a:rPr kumimoji="0" lang="hu-HU" altLang="hu-HU"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hu-HU" altLang="hu-HU"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Otoneurooftalmol</a:t>
            </a:r>
            <a:r>
              <a:rPr kumimoji="0" lang="hu-HU" altLang="hu-HU"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hu-HU" altLang="hu-HU"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Neurocir</a:t>
            </a:r>
            <a:r>
              <a:rPr kumimoji="0" lang="hu-HU" altLang="hu-HU"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1956 May-Jun;15(85):321-5. </a:t>
            </a:r>
            <a:r>
              <a:rPr kumimoji="0" lang="hu-HU" altLang="hu-HU"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Spanish</a:t>
            </a:r>
            <a:r>
              <a:rPr kumimoji="0" lang="hu-HU" altLang="hu-HU"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No </a:t>
            </a:r>
            <a:r>
              <a:rPr kumimoji="0" lang="hu-HU" altLang="hu-HU"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abstract</a:t>
            </a:r>
            <a:r>
              <a:rPr kumimoji="0" lang="hu-HU" altLang="hu-HU"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hu-HU" altLang="hu-HU"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available</a:t>
            </a:r>
            <a:r>
              <a:rPr kumimoji="0" lang="hu-HU" altLang="hu-HU"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endParaRPr kumimoji="0" lang="hu-HU" altLang="hu-HU"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b="0" i="0" u="none" strike="noStrike" cap="none" normalizeH="0" baseline="0" dirty="0">
                <a:ln>
                  <a:noFill/>
                </a:ln>
                <a:solidFill>
                  <a:srgbClr val="575757"/>
                </a:solidFill>
                <a:effectLst/>
                <a:latin typeface="Arial" panose="020B0604020202020204" pitchFamily="34" charset="0"/>
                <a:cs typeface="Arial" panose="020B0604020202020204" pitchFamily="34" charset="0"/>
              </a:rPr>
              <a:t>PMID:</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hu-HU" altLang="hu-HU" b="0" i="0" u="none" strike="noStrike" cap="none" normalizeH="0" baseline="0" dirty="0">
                <a:ln>
                  <a:noFill/>
                </a:ln>
                <a:solidFill>
                  <a:srgbClr val="575757"/>
                </a:solidFill>
                <a:effectLst/>
                <a:latin typeface="Arial" panose="020B0604020202020204" pitchFamily="34" charset="0"/>
                <a:cs typeface="Arial" panose="020B0604020202020204" pitchFamily="34" charset="0"/>
              </a:rPr>
              <a:t> 13350824</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hu-HU" altLang="hu-HU" sz="1800" b="0" i="0" u="none" strike="noStrike" cap="none" normalizeH="0" baseline="0" dirty="0">
              <a:ln>
                <a:noFill/>
              </a:ln>
              <a:solidFill>
                <a:schemeClr val="tx1"/>
              </a:solidFill>
              <a:effectLst/>
              <a:latin typeface="Arial" panose="020B0604020202020204" pitchFamily="34" charset="0"/>
            </a:endParaRPr>
          </a:p>
        </p:txBody>
      </p:sp>
      <p:sp>
        <p:nvSpPr>
          <p:cNvPr id="7" name="Téglalap 6">
            <a:extLst>
              <a:ext uri="{FF2B5EF4-FFF2-40B4-BE49-F238E27FC236}">
                <a16:creationId xmlns:a16="http://schemas.microsoft.com/office/drawing/2014/main" id="{EA164FE6-9BF0-421C-B9DE-9B39A2153400}"/>
              </a:ext>
            </a:extLst>
          </p:cNvPr>
          <p:cNvSpPr/>
          <p:nvPr/>
        </p:nvSpPr>
        <p:spPr>
          <a:xfrm>
            <a:off x="255372" y="4399174"/>
            <a:ext cx="10705071" cy="1477328"/>
          </a:xfrm>
          <a:prstGeom prst="rect">
            <a:avLst/>
          </a:prstGeom>
        </p:spPr>
        <p:txBody>
          <a:bodyPr wrap="square">
            <a:spAutoFit/>
          </a:bodyPr>
          <a:lstStyle/>
          <a:p>
            <a:br>
              <a:rPr lang="hu-HU" dirty="0">
                <a:solidFill>
                  <a:srgbClr val="000000"/>
                </a:solidFill>
                <a:latin typeface="arial" panose="020B0604020202020204" pitchFamily="34" charset="0"/>
              </a:rPr>
            </a:br>
            <a:r>
              <a:rPr lang="hu-HU" dirty="0">
                <a:solidFill>
                  <a:srgbClr val="000000"/>
                </a:solidFill>
                <a:latin typeface="arial" panose="020B0604020202020204" pitchFamily="34" charset="0"/>
              </a:rPr>
              <a:t>5701.</a:t>
            </a:r>
          </a:p>
          <a:p>
            <a:r>
              <a:rPr lang="hu-HU" dirty="0">
                <a:solidFill>
                  <a:srgbClr val="642A8F"/>
                </a:solidFill>
                <a:latin typeface="arial" panose="020B0604020202020204" pitchFamily="34" charset="0"/>
                <a:hlinkClick r:id="rId4"/>
              </a:rPr>
              <a:t>An </a:t>
            </a:r>
            <a:r>
              <a:rPr lang="hu-HU" dirty="0" err="1">
                <a:solidFill>
                  <a:srgbClr val="642A8F"/>
                </a:solidFill>
                <a:latin typeface="arial" panose="020B0604020202020204" pitchFamily="34" charset="0"/>
                <a:hlinkClick r:id="rId4"/>
              </a:rPr>
              <a:t>electroencephalographic</a:t>
            </a:r>
            <a:r>
              <a:rPr lang="hu-HU" dirty="0">
                <a:solidFill>
                  <a:srgbClr val="642A8F"/>
                </a:solidFill>
                <a:latin typeface="arial" panose="020B0604020202020204" pitchFamily="34" charset="0"/>
                <a:hlinkClick r:id="rId4"/>
              </a:rPr>
              <a:t> </a:t>
            </a:r>
            <a:r>
              <a:rPr lang="hu-HU" dirty="0" err="1">
                <a:solidFill>
                  <a:srgbClr val="642A8F"/>
                </a:solidFill>
                <a:latin typeface="arial" panose="020B0604020202020204" pitchFamily="34" charset="0"/>
                <a:hlinkClick r:id="rId4"/>
              </a:rPr>
              <a:t>study</a:t>
            </a:r>
            <a:r>
              <a:rPr lang="hu-HU" dirty="0">
                <a:solidFill>
                  <a:srgbClr val="642A8F"/>
                </a:solidFill>
                <a:latin typeface="arial" panose="020B0604020202020204" pitchFamily="34" charset="0"/>
                <a:hlinkClick r:id="rId4"/>
              </a:rPr>
              <a:t> </a:t>
            </a:r>
            <a:r>
              <a:rPr lang="hu-HU" dirty="0" err="1">
                <a:solidFill>
                  <a:srgbClr val="642A8F"/>
                </a:solidFill>
                <a:latin typeface="arial" panose="020B0604020202020204" pitchFamily="34" charset="0"/>
                <a:hlinkClick r:id="rId4"/>
              </a:rPr>
              <a:t>on</a:t>
            </a:r>
            <a:r>
              <a:rPr lang="hu-HU" dirty="0">
                <a:solidFill>
                  <a:srgbClr val="642A8F"/>
                </a:solidFill>
                <a:latin typeface="arial" panose="020B0604020202020204" pitchFamily="34" charset="0"/>
                <a:hlinkClick r:id="rId4"/>
              </a:rPr>
              <a:t> </a:t>
            </a:r>
            <a:r>
              <a:rPr lang="hu-HU" dirty="0" err="1">
                <a:solidFill>
                  <a:srgbClr val="642A8F"/>
                </a:solidFill>
                <a:latin typeface="arial" panose="020B0604020202020204" pitchFamily="34" charset="0"/>
                <a:hlinkClick r:id="rId4"/>
              </a:rPr>
              <a:t>the</a:t>
            </a:r>
            <a:r>
              <a:rPr lang="hu-HU" dirty="0">
                <a:solidFill>
                  <a:srgbClr val="642A8F"/>
                </a:solidFill>
                <a:latin typeface="arial" panose="020B0604020202020204" pitchFamily="34" charset="0"/>
                <a:hlinkClick r:id="rId4"/>
              </a:rPr>
              <a:t> zen </a:t>
            </a:r>
            <a:r>
              <a:rPr lang="hu-HU" b="1" dirty="0" err="1">
                <a:solidFill>
                  <a:srgbClr val="642A8F"/>
                </a:solidFill>
                <a:latin typeface="arial" panose="020B0604020202020204" pitchFamily="34" charset="0"/>
                <a:hlinkClick r:id="rId4"/>
              </a:rPr>
              <a:t>meditation</a:t>
            </a:r>
            <a:r>
              <a:rPr lang="hu-HU" dirty="0">
                <a:solidFill>
                  <a:srgbClr val="642A8F"/>
                </a:solidFill>
                <a:latin typeface="arial" panose="020B0604020202020204" pitchFamily="34" charset="0"/>
                <a:hlinkClick r:id="rId4"/>
              </a:rPr>
              <a:t> (</a:t>
            </a:r>
            <a:r>
              <a:rPr lang="hu-HU" dirty="0" err="1">
                <a:solidFill>
                  <a:srgbClr val="642A8F"/>
                </a:solidFill>
                <a:latin typeface="arial" panose="020B0604020202020204" pitchFamily="34" charset="0"/>
                <a:hlinkClick r:id="rId4"/>
              </a:rPr>
              <a:t>Zazen</a:t>
            </a:r>
            <a:r>
              <a:rPr lang="hu-HU" dirty="0">
                <a:solidFill>
                  <a:srgbClr val="642A8F"/>
                </a:solidFill>
                <a:latin typeface="arial" panose="020B0604020202020204" pitchFamily="34" charset="0"/>
                <a:hlinkClick r:id="rId4"/>
              </a:rPr>
              <a:t>).</a:t>
            </a:r>
            <a:endParaRPr lang="hu-HU" dirty="0">
              <a:solidFill>
                <a:srgbClr val="000000"/>
              </a:solidFill>
              <a:latin typeface="arial" panose="020B0604020202020204" pitchFamily="34" charset="0"/>
            </a:endParaRPr>
          </a:p>
          <a:p>
            <a:r>
              <a:rPr lang="hu-HU" dirty="0" err="1">
                <a:solidFill>
                  <a:srgbClr val="000000"/>
                </a:solidFill>
                <a:latin typeface="arial" panose="020B0604020202020204" pitchFamily="34" charset="0"/>
              </a:rPr>
              <a:t>Kasamatsu</a:t>
            </a:r>
            <a:r>
              <a:rPr lang="hu-HU" dirty="0">
                <a:solidFill>
                  <a:srgbClr val="000000"/>
                </a:solidFill>
                <a:latin typeface="arial" panose="020B0604020202020204" pitchFamily="34" charset="0"/>
              </a:rPr>
              <a:t> A, </a:t>
            </a:r>
            <a:r>
              <a:rPr lang="hu-HU" dirty="0" err="1">
                <a:solidFill>
                  <a:srgbClr val="000000"/>
                </a:solidFill>
                <a:latin typeface="arial" panose="020B0604020202020204" pitchFamily="34" charset="0"/>
              </a:rPr>
              <a:t>Hirai</a:t>
            </a:r>
            <a:r>
              <a:rPr lang="hu-HU" dirty="0">
                <a:solidFill>
                  <a:srgbClr val="000000"/>
                </a:solidFill>
                <a:latin typeface="arial" panose="020B0604020202020204" pitchFamily="34" charset="0"/>
              </a:rPr>
              <a:t> T.</a:t>
            </a:r>
          </a:p>
          <a:p>
            <a:r>
              <a:rPr lang="hu-HU" dirty="0" err="1">
                <a:solidFill>
                  <a:srgbClr val="000000"/>
                </a:solidFill>
                <a:latin typeface="arial" panose="020B0604020202020204" pitchFamily="34" charset="0"/>
              </a:rPr>
              <a:t>Folia</a:t>
            </a:r>
            <a:r>
              <a:rPr lang="hu-HU" dirty="0">
                <a:solidFill>
                  <a:srgbClr val="000000"/>
                </a:solidFill>
                <a:latin typeface="arial" panose="020B0604020202020204" pitchFamily="34" charset="0"/>
              </a:rPr>
              <a:t> </a:t>
            </a:r>
            <a:r>
              <a:rPr lang="hu-HU" dirty="0" err="1">
                <a:solidFill>
                  <a:srgbClr val="000000"/>
                </a:solidFill>
                <a:latin typeface="arial" panose="020B0604020202020204" pitchFamily="34" charset="0"/>
              </a:rPr>
              <a:t>Psychiatr</a:t>
            </a:r>
            <a:r>
              <a:rPr lang="hu-HU" dirty="0">
                <a:solidFill>
                  <a:srgbClr val="000000"/>
                </a:solidFill>
                <a:latin typeface="arial" panose="020B0604020202020204" pitchFamily="34" charset="0"/>
              </a:rPr>
              <a:t> </a:t>
            </a:r>
            <a:r>
              <a:rPr lang="hu-HU" dirty="0" err="1">
                <a:solidFill>
                  <a:srgbClr val="000000"/>
                </a:solidFill>
                <a:latin typeface="arial" panose="020B0604020202020204" pitchFamily="34" charset="0"/>
              </a:rPr>
              <a:t>Neurol</a:t>
            </a:r>
            <a:r>
              <a:rPr lang="hu-HU" dirty="0">
                <a:solidFill>
                  <a:srgbClr val="000000"/>
                </a:solidFill>
                <a:latin typeface="arial" panose="020B0604020202020204" pitchFamily="34" charset="0"/>
              </a:rPr>
              <a:t> </a:t>
            </a:r>
            <a:r>
              <a:rPr lang="hu-HU" dirty="0" err="1">
                <a:solidFill>
                  <a:srgbClr val="000000"/>
                </a:solidFill>
                <a:latin typeface="arial" panose="020B0604020202020204" pitchFamily="34" charset="0"/>
              </a:rPr>
              <a:t>Jpn</a:t>
            </a:r>
            <a:r>
              <a:rPr lang="hu-HU" dirty="0">
                <a:solidFill>
                  <a:srgbClr val="000000"/>
                </a:solidFill>
                <a:latin typeface="arial" panose="020B0604020202020204" pitchFamily="34" charset="0"/>
              </a:rPr>
              <a:t>. 1966;20(4):315-36. No </a:t>
            </a:r>
            <a:r>
              <a:rPr lang="hu-HU" dirty="0" err="1">
                <a:solidFill>
                  <a:srgbClr val="000000"/>
                </a:solidFill>
                <a:latin typeface="arial" panose="020B0604020202020204" pitchFamily="34" charset="0"/>
              </a:rPr>
              <a:t>abstract</a:t>
            </a:r>
            <a:r>
              <a:rPr lang="hu-HU" dirty="0">
                <a:solidFill>
                  <a:srgbClr val="000000"/>
                </a:solidFill>
                <a:latin typeface="arial" panose="020B0604020202020204" pitchFamily="34" charset="0"/>
              </a:rPr>
              <a:t> </a:t>
            </a:r>
            <a:r>
              <a:rPr lang="hu-HU" dirty="0" err="1">
                <a:solidFill>
                  <a:srgbClr val="000000"/>
                </a:solidFill>
                <a:latin typeface="arial" panose="020B0604020202020204" pitchFamily="34" charset="0"/>
              </a:rPr>
              <a:t>available</a:t>
            </a:r>
            <a:r>
              <a:rPr lang="hu-HU" dirty="0">
                <a:solidFill>
                  <a:srgbClr val="000000"/>
                </a:solidFill>
                <a:latin typeface="arial" panose="020B0604020202020204" pitchFamily="34" charset="0"/>
              </a:rPr>
              <a:t>.</a:t>
            </a:r>
            <a:endParaRPr lang="hu-HU"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3117270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8DDCC03-19BB-47B2-A174-1BE1E90F4947}"/>
              </a:ext>
            </a:extLst>
          </p:cNvPr>
          <p:cNvSpPr>
            <a:spLocks noGrp="1"/>
          </p:cNvSpPr>
          <p:nvPr>
            <p:ph type="title"/>
          </p:nvPr>
        </p:nvSpPr>
        <p:spPr/>
        <p:txBody>
          <a:bodyPr/>
          <a:lstStyle/>
          <a:p>
            <a:r>
              <a:rPr lang="hu-HU" dirty="0"/>
              <a:t>Hogyan vezet a stressz betegségekhez?</a:t>
            </a:r>
          </a:p>
        </p:txBody>
      </p:sp>
      <p:pic>
        <p:nvPicPr>
          <p:cNvPr id="3" name="Kép 2">
            <a:extLst>
              <a:ext uri="{FF2B5EF4-FFF2-40B4-BE49-F238E27FC236}">
                <a16:creationId xmlns:a16="http://schemas.microsoft.com/office/drawing/2014/main" id="{6CA803D0-F2B3-4336-B968-A0ACA7422C24}"/>
              </a:ext>
            </a:extLst>
          </p:cNvPr>
          <p:cNvPicPr>
            <a:picLocks noChangeAspect="1"/>
          </p:cNvPicPr>
          <p:nvPr/>
        </p:nvPicPr>
        <p:blipFill>
          <a:blip r:embed="rId2"/>
          <a:stretch>
            <a:fillRect/>
          </a:stretch>
        </p:blipFill>
        <p:spPr>
          <a:xfrm>
            <a:off x="2642727" y="1861562"/>
            <a:ext cx="6906546" cy="4648534"/>
          </a:xfrm>
          <a:prstGeom prst="rect">
            <a:avLst/>
          </a:prstGeom>
        </p:spPr>
      </p:pic>
      <p:sp>
        <p:nvSpPr>
          <p:cNvPr id="4" name="Szövegdoboz 3">
            <a:extLst>
              <a:ext uri="{FF2B5EF4-FFF2-40B4-BE49-F238E27FC236}">
                <a16:creationId xmlns:a16="http://schemas.microsoft.com/office/drawing/2014/main" id="{E1BCD7BA-8C26-4B01-AF12-9FAE3C114D88}"/>
              </a:ext>
            </a:extLst>
          </p:cNvPr>
          <p:cNvSpPr txBox="1"/>
          <p:nvPr/>
        </p:nvSpPr>
        <p:spPr>
          <a:xfrm flipH="1">
            <a:off x="9886404" y="6186930"/>
            <a:ext cx="2120538" cy="646331"/>
          </a:xfrm>
          <a:prstGeom prst="rect">
            <a:avLst/>
          </a:prstGeom>
          <a:noFill/>
        </p:spPr>
        <p:txBody>
          <a:bodyPr wrap="square" rtlCol="0">
            <a:spAutoFit/>
          </a:bodyPr>
          <a:lstStyle/>
          <a:p>
            <a:r>
              <a:rPr lang="hu-HU" dirty="0">
                <a:solidFill>
                  <a:schemeClr val="bg1">
                    <a:lumMod val="95000"/>
                  </a:schemeClr>
                </a:solidFill>
              </a:rPr>
              <a:t>Ross and Thomas 2010</a:t>
            </a:r>
          </a:p>
        </p:txBody>
      </p:sp>
    </p:spTree>
    <p:extLst>
      <p:ext uri="{BB962C8B-B14F-4D97-AF65-F5344CB8AC3E}">
        <p14:creationId xmlns:p14="http://schemas.microsoft.com/office/powerpoint/2010/main" val="37395348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A072B75-98D9-4B1A-89CA-0C1185AF623E}"/>
              </a:ext>
            </a:extLst>
          </p:cNvPr>
          <p:cNvSpPr>
            <a:spLocks noGrp="1"/>
          </p:cNvSpPr>
          <p:nvPr>
            <p:ph type="title"/>
          </p:nvPr>
        </p:nvSpPr>
        <p:spPr/>
        <p:txBody>
          <a:bodyPr/>
          <a:lstStyle/>
          <a:p>
            <a:r>
              <a:rPr lang="hu-HU" dirty="0" err="1"/>
              <a:t>Relaxation</a:t>
            </a:r>
            <a:r>
              <a:rPr lang="hu-HU" dirty="0"/>
              <a:t> </a:t>
            </a:r>
            <a:r>
              <a:rPr lang="hu-HU" dirty="0" err="1"/>
              <a:t>response</a:t>
            </a:r>
            <a:br>
              <a:rPr lang="hu-HU" dirty="0"/>
            </a:br>
            <a:r>
              <a:rPr lang="hu-HU" dirty="0"/>
              <a:t>Dr. Herbert </a:t>
            </a:r>
            <a:r>
              <a:rPr lang="hu-HU" dirty="0" err="1"/>
              <a:t>Benson</a:t>
            </a:r>
            <a:endParaRPr lang="hu-HU" dirty="0"/>
          </a:p>
        </p:txBody>
      </p:sp>
      <p:sp>
        <p:nvSpPr>
          <p:cNvPr id="3" name="Téglalap 2">
            <a:extLst>
              <a:ext uri="{FF2B5EF4-FFF2-40B4-BE49-F238E27FC236}">
                <a16:creationId xmlns:a16="http://schemas.microsoft.com/office/drawing/2014/main" id="{2AE722AF-B901-4E68-8333-310FE2B140A5}"/>
              </a:ext>
            </a:extLst>
          </p:cNvPr>
          <p:cNvSpPr/>
          <p:nvPr/>
        </p:nvSpPr>
        <p:spPr>
          <a:xfrm>
            <a:off x="753761" y="2413856"/>
            <a:ext cx="10441459" cy="369332"/>
          </a:xfrm>
          <a:prstGeom prst="rect">
            <a:avLst/>
          </a:prstGeom>
        </p:spPr>
        <p:txBody>
          <a:bodyPr wrap="square">
            <a:spAutoFit/>
          </a:bodyPr>
          <a:lstStyle/>
          <a:p>
            <a:r>
              <a:rPr lang="en-US" dirty="0">
                <a:solidFill>
                  <a:srgbClr val="000000"/>
                </a:solidFill>
              </a:rPr>
              <a:t>The relaxation response (RR) is a physiological state that is the counterpart to the stress response. </a:t>
            </a:r>
            <a:endParaRPr lang="hu-HU" dirty="0"/>
          </a:p>
        </p:txBody>
      </p:sp>
    </p:spTree>
    <p:extLst>
      <p:ext uri="{BB962C8B-B14F-4D97-AF65-F5344CB8AC3E}">
        <p14:creationId xmlns:p14="http://schemas.microsoft.com/office/powerpoint/2010/main" val="16411311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C2A7DCB-B005-424A-8446-ACA533D0BC8B}"/>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41522"/>
          <a:stretch/>
        </p:blipFill>
        <p:spPr>
          <a:xfrm>
            <a:off x="7430105" y="116679"/>
            <a:ext cx="6022699" cy="6865444"/>
          </a:xfrm>
        </p:spPr>
      </p:pic>
      <p:grpSp>
        <p:nvGrpSpPr>
          <p:cNvPr id="11" name="Group 10">
            <a:extLst>
              <a:ext uri="{FF2B5EF4-FFF2-40B4-BE49-F238E27FC236}">
                <a16:creationId xmlns:a16="http://schemas.microsoft.com/office/drawing/2014/main" id="{AB025618-C830-4992-9CD3-D9E49BC79E67}"/>
              </a:ext>
              <a:ext uri="{C183D7F6-B498-43B3-948B-1728B52AA6E4}">
                <adec:decorative xmlns:adec="http://schemas.microsoft.com/office/drawing/2017/decorative" val="1"/>
              </a:ext>
            </a:extLst>
          </p:cNvPr>
          <p:cNvGrpSpPr/>
          <p:nvPr/>
        </p:nvGrpSpPr>
        <p:grpSpPr>
          <a:xfrm>
            <a:off x="2595846" y="0"/>
            <a:ext cx="7195853" cy="6858000"/>
            <a:chOff x="1826589" y="0"/>
            <a:chExt cx="7388298" cy="6858000"/>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593294" y="480800"/>
            <a:ext cx="8389105" cy="830997"/>
          </a:xfrm>
        </p:spPr>
        <p:txBody>
          <a:bodyPr/>
          <a:lstStyle/>
          <a:p>
            <a:r>
              <a:rPr lang="hu-HU" sz="2800" dirty="0"/>
              <a:t>AZ ELLAZULÁSI REFLEX</a:t>
            </a:r>
            <a:endParaRPr lang="en-US" sz="2800" dirty="0"/>
          </a:p>
        </p:txBody>
      </p:sp>
      <p:sp>
        <p:nvSpPr>
          <p:cNvPr id="14" name="Rectangle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Slide Number Placeholder 5" descr="Slide number">
            <a:extLst>
              <a:ext uri="{FF2B5EF4-FFF2-40B4-BE49-F238E27FC236}">
                <a16:creationId xmlns:a16="http://schemas.microsoft.com/office/drawing/2014/main" id="{11457662-C1A5-4B93-8E30-88025E27C462}"/>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52</a:t>
            </a:fld>
            <a:endParaRPr lang="en-US" sz="1200" dirty="0">
              <a:solidFill>
                <a:schemeClr val="bg1"/>
              </a:solidFill>
            </a:endParaRPr>
          </a:p>
        </p:txBody>
      </p:sp>
      <p:sp>
        <p:nvSpPr>
          <p:cNvPr id="17" name="Text Placeholder 15" descr="slide content">
            <a:extLst>
              <a:ext uri="{FF2B5EF4-FFF2-40B4-BE49-F238E27FC236}">
                <a16:creationId xmlns:a16="http://schemas.microsoft.com/office/drawing/2014/main" id="{5336101E-D654-46D8-A983-BF46C5D86583}"/>
              </a:ext>
            </a:extLst>
          </p:cNvPr>
          <p:cNvSpPr>
            <a:spLocks noGrp="1"/>
          </p:cNvSpPr>
          <p:nvPr>
            <p:ph type="body" sz="quarter" idx="11"/>
          </p:nvPr>
        </p:nvSpPr>
        <p:spPr>
          <a:xfrm>
            <a:off x="1310599" y="1179178"/>
            <a:ext cx="8285555" cy="4248073"/>
          </a:xfrm>
        </p:spPr>
        <p:txBody>
          <a:bodyPr/>
          <a:lstStyle/>
          <a:p>
            <a:r>
              <a:rPr lang="hu-HU" sz="2400" dirty="0"/>
              <a:t>70-es években Herbert </a:t>
            </a:r>
            <a:r>
              <a:rPr lang="hu-HU" sz="2400" dirty="0" err="1"/>
              <a:t>Benson</a:t>
            </a:r>
            <a:r>
              <a:rPr lang="hu-HU" sz="2400" dirty="0"/>
              <a:t> (</a:t>
            </a:r>
            <a:r>
              <a:rPr lang="hu-HU" sz="2400" i="1" dirty="0"/>
              <a:t>Harvard </a:t>
            </a:r>
            <a:r>
              <a:rPr lang="hu-HU" sz="2400" i="1" dirty="0" err="1"/>
              <a:t>Medical</a:t>
            </a:r>
            <a:r>
              <a:rPr lang="hu-HU" sz="2400" i="1" dirty="0"/>
              <a:t> </a:t>
            </a:r>
            <a:r>
              <a:rPr lang="hu-HU" sz="2400" i="1" dirty="0" err="1"/>
              <a:t>Scool</a:t>
            </a:r>
            <a:r>
              <a:rPr lang="hu-HU" sz="2400" dirty="0"/>
              <a:t>) kutatta a meditáció hatását, és </a:t>
            </a:r>
            <a:r>
              <a:rPr lang="hu-HU" sz="2400" dirty="0">
                <a:hlinkClick r:id="rId3"/>
              </a:rPr>
              <a:t>bevezette az ellazulási reflex fogalmát</a:t>
            </a:r>
            <a:r>
              <a:rPr lang="hu-HU" sz="2400" dirty="0"/>
              <a:t>:</a:t>
            </a:r>
            <a:br>
              <a:rPr lang="hu-HU" sz="2400" dirty="0"/>
            </a:br>
            <a:br>
              <a:rPr lang="hu-HU" sz="2400" dirty="0"/>
            </a:br>
            <a:r>
              <a:rPr lang="hu-HU" sz="2400" dirty="0"/>
              <a:t>„</a:t>
            </a:r>
            <a:r>
              <a:rPr lang="hu-HU" sz="2400" i="1" dirty="0"/>
              <a:t>az </a:t>
            </a:r>
            <a:r>
              <a:rPr lang="hu-HU" sz="2400" b="1" i="1" dirty="0"/>
              <a:t>ellazulási reflex </a:t>
            </a:r>
            <a:r>
              <a:rPr lang="hu-HU" sz="2400" i="1" dirty="0"/>
              <a:t>kiváltásához szükséges 2 lépés a következő:</a:t>
            </a:r>
          </a:p>
          <a:p>
            <a:pPr marL="342900" indent="-342900">
              <a:buFont typeface="Arial" panose="020B0604020202020204" pitchFamily="34" charset="0"/>
              <a:buChar char="•"/>
            </a:pPr>
            <a:r>
              <a:rPr lang="hu-HU" sz="2400" i="1" dirty="0"/>
              <a:t>Egy szó, mondat, vagy mozdulat ismétlése.</a:t>
            </a:r>
          </a:p>
          <a:p>
            <a:pPr marL="342900" indent="-342900">
              <a:buFont typeface="Arial" panose="020B0604020202020204" pitchFamily="34" charset="0"/>
              <a:buChar char="•"/>
            </a:pPr>
            <a:r>
              <a:rPr lang="hu-HU" sz="2400" i="1" dirty="0"/>
              <a:t>A betolakodó gondolatok passzív félretolása és visszatérés az ismétléshez.</a:t>
            </a:r>
          </a:p>
          <a:p>
            <a:r>
              <a:rPr lang="hu-HU" sz="2400" i="1" dirty="0"/>
              <a:t>Ennek végzésére bármilyen relaxációs technika alkalmas, pl. rekeszizomlégzés, </a:t>
            </a:r>
            <a:r>
              <a:rPr lang="hu-HU" sz="2400" i="1" dirty="0" err="1"/>
              <a:t>csikung</a:t>
            </a:r>
            <a:r>
              <a:rPr lang="hu-HU" sz="2400" i="1" dirty="0"/>
              <a:t>, </a:t>
            </a:r>
            <a:r>
              <a:rPr lang="hu-HU" sz="2400" i="1" dirty="0" err="1"/>
              <a:t>tajcsi</a:t>
            </a:r>
            <a:r>
              <a:rPr lang="hu-HU" sz="2400" i="1" dirty="0"/>
              <a:t>, jóga, de még a kötés-horgolás is</a:t>
            </a:r>
            <a:r>
              <a:rPr lang="hu-HU" sz="2400" dirty="0"/>
              <a:t>.” </a:t>
            </a:r>
            <a:br>
              <a:rPr lang="hu-HU" sz="2400" dirty="0"/>
            </a:br>
            <a:r>
              <a:rPr lang="hu-HU" sz="2400" dirty="0"/>
              <a:t>/</a:t>
            </a:r>
            <a:r>
              <a:rPr lang="hu-HU" sz="2400" dirty="0" err="1"/>
              <a:t>Benson</a:t>
            </a:r>
            <a:r>
              <a:rPr lang="hu-HU" sz="2400" dirty="0"/>
              <a:t>-Henry Intézet/</a:t>
            </a:r>
          </a:p>
          <a:p>
            <a:pPr marL="342900" indent="-342900">
              <a:buFont typeface="Arial" panose="020B0604020202020204" pitchFamily="34" charset="0"/>
              <a:buChar char="•"/>
            </a:pPr>
            <a:endParaRPr lang="hu-HU" sz="2400" dirty="0"/>
          </a:p>
          <a:p>
            <a:pPr lvl="1"/>
            <a:endParaRPr lang="hu-HU" sz="40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p:txBody>
      </p:sp>
      <p:pic>
        <p:nvPicPr>
          <p:cNvPr id="13" name="Content Placeholder 79" descr="Open Book">
            <a:extLst>
              <a:ext uri="{FF2B5EF4-FFF2-40B4-BE49-F238E27FC236}">
                <a16:creationId xmlns:a16="http://schemas.microsoft.com/office/drawing/2014/main" id="{EBEE0E99-191F-4498-9399-4BA8BCD3E66F}"/>
              </a:ext>
            </a:extLst>
          </p:cNvPr>
          <p:cNvPicPr>
            <a:picLocks noGrp="1" noChangeAspect="1"/>
          </p:cNvPicPr>
          <p:nvPr>
            <p:ph sz="quarter" idx="13"/>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1944" y="1691666"/>
            <a:ext cx="548640" cy="548640"/>
          </a:xfrm>
        </p:spPr>
      </p:pic>
      <p:sp>
        <p:nvSpPr>
          <p:cNvPr id="2" name="Szövegdoboz 1">
            <a:extLst>
              <a:ext uri="{FF2B5EF4-FFF2-40B4-BE49-F238E27FC236}">
                <a16:creationId xmlns:a16="http://schemas.microsoft.com/office/drawing/2014/main" id="{509838FA-5DBD-4BD3-A462-5FED219D7B01}"/>
              </a:ext>
            </a:extLst>
          </p:cNvPr>
          <p:cNvSpPr txBox="1"/>
          <p:nvPr/>
        </p:nvSpPr>
        <p:spPr>
          <a:xfrm>
            <a:off x="8394731" y="6447200"/>
            <a:ext cx="2977978" cy="369332"/>
          </a:xfrm>
          <a:prstGeom prst="rect">
            <a:avLst/>
          </a:prstGeom>
          <a:noFill/>
        </p:spPr>
        <p:txBody>
          <a:bodyPr wrap="square" rtlCol="0">
            <a:spAutoFit/>
          </a:bodyPr>
          <a:lstStyle/>
          <a:p>
            <a:r>
              <a:rPr lang="hu-HU" dirty="0"/>
              <a:t>Dr. Bükki Tamás előadásából </a:t>
            </a:r>
          </a:p>
        </p:txBody>
      </p:sp>
    </p:spTree>
    <p:extLst>
      <p:ext uri="{BB962C8B-B14F-4D97-AF65-F5344CB8AC3E}">
        <p14:creationId xmlns:p14="http://schemas.microsoft.com/office/powerpoint/2010/main" val="30628479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2245FFED-C661-4FCF-A1AD-6396F428DA56}"/>
              </a:ext>
            </a:extLst>
          </p:cNvPr>
          <p:cNvSpPr/>
          <p:nvPr/>
        </p:nvSpPr>
        <p:spPr>
          <a:xfrm>
            <a:off x="308918" y="134358"/>
            <a:ext cx="11059297" cy="5047536"/>
          </a:xfrm>
          <a:prstGeom prst="rect">
            <a:avLst/>
          </a:prstGeom>
        </p:spPr>
        <p:txBody>
          <a:bodyPr wrap="square">
            <a:spAutoFit/>
          </a:bodyPr>
          <a:lstStyle/>
          <a:p>
            <a:r>
              <a:rPr lang="hu-HU" sz="1600" dirty="0" err="1"/>
              <a:t>Abstract</a:t>
            </a:r>
            <a:endParaRPr lang="hu-HU" sz="1600" dirty="0"/>
          </a:p>
          <a:p>
            <a:r>
              <a:rPr lang="en-US" dirty="0"/>
              <a:t>Objective: Mind–body practices that elicit the relaxation response (RR) have been demonstrated to reduce</a:t>
            </a:r>
          </a:p>
          <a:p>
            <a:r>
              <a:rPr lang="en-US" dirty="0"/>
              <a:t>blood pressure (BP) in essential hypertension (HTN) and may be an adjunct to antihypertensive drug therapy.</a:t>
            </a:r>
          </a:p>
          <a:p>
            <a:r>
              <a:rPr lang="en-US" dirty="0"/>
              <a:t>However, the molecular mechanisms by which the RR reduces BP remain undefined.</a:t>
            </a:r>
          </a:p>
          <a:p>
            <a:r>
              <a:rPr lang="en-US" dirty="0"/>
              <a:t>Design: Genomic determinants associated with responsiveness to an 8-week RR-based mind–body intervention</a:t>
            </a:r>
          </a:p>
          <a:p>
            <a:r>
              <a:rPr lang="en-US" dirty="0"/>
              <a:t>for lowering HTN in 13 stage 1 hypertensive patients classified as BP responders and 11 as </a:t>
            </a:r>
            <a:r>
              <a:rPr lang="en-US" dirty="0" err="1"/>
              <a:t>nonresponders</a:t>
            </a:r>
            <a:endParaRPr lang="en-US" dirty="0"/>
          </a:p>
          <a:p>
            <a:r>
              <a:rPr lang="hu-HU" dirty="0" err="1"/>
              <a:t>were</a:t>
            </a:r>
            <a:r>
              <a:rPr lang="hu-HU" dirty="0"/>
              <a:t> </a:t>
            </a:r>
            <a:r>
              <a:rPr lang="hu-HU" dirty="0" err="1"/>
              <a:t>identified</a:t>
            </a:r>
            <a:r>
              <a:rPr lang="hu-HU" dirty="0"/>
              <a:t>.</a:t>
            </a:r>
          </a:p>
          <a:p>
            <a:r>
              <a:rPr lang="en-US" dirty="0"/>
              <a:t>Results: </a:t>
            </a:r>
            <a:r>
              <a:rPr lang="en-US" b="1" dirty="0"/>
              <a:t>Transcriptome analysis in peripheral blood mononuclear cells identified 1771 genes regulated by </a:t>
            </a:r>
            <a:r>
              <a:rPr lang="en-US" b="1" dirty="0" err="1"/>
              <a:t>theRR</a:t>
            </a:r>
            <a:r>
              <a:rPr lang="en-US" b="1" dirty="0"/>
              <a:t> in responders. </a:t>
            </a:r>
            <a:r>
              <a:rPr lang="en-US" dirty="0"/>
              <a:t>Biological process- and pathway-based analysis of transcriptome data demonstrated enrichment</a:t>
            </a:r>
            <a:r>
              <a:rPr lang="hu-HU" dirty="0"/>
              <a:t> </a:t>
            </a:r>
            <a:r>
              <a:rPr lang="en-US" dirty="0"/>
              <a:t>in the following gene categories: </a:t>
            </a:r>
            <a:r>
              <a:rPr lang="en-US" b="1" dirty="0"/>
              <a:t>immune regulatory pathways and metabolism (among downregulated</a:t>
            </a:r>
            <a:r>
              <a:rPr lang="hu-HU" b="1" dirty="0"/>
              <a:t> </a:t>
            </a:r>
            <a:r>
              <a:rPr lang="hu-HU" b="1" dirty="0" err="1"/>
              <a:t>genes</a:t>
            </a:r>
            <a:r>
              <a:rPr lang="hu-HU" b="1" dirty="0"/>
              <a:t>); </a:t>
            </a:r>
            <a:r>
              <a:rPr lang="hu-HU" b="1" dirty="0" err="1"/>
              <a:t>glucose</a:t>
            </a:r>
            <a:r>
              <a:rPr lang="hu-HU" b="1" dirty="0"/>
              <a:t> </a:t>
            </a:r>
            <a:r>
              <a:rPr lang="hu-HU" b="1" dirty="0" err="1"/>
              <a:t>metabolism</a:t>
            </a:r>
            <a:r>
              <a:rPr lang="hu-HU" b="1" dirty="0"/>
              <a:t>, </a:t>
            </a:r>
            <a:r>
              <a:rPr lang="hu-HU" b="1" dirty="0" err="1"/>
              <a:t>cardiovascular</a:t>
            </a:r>
            <a:r>
              <a:rPr lang="hu-HU" b="1" dirty="0"/>
              <a:t> </a:t>
            </a:r>
            <a:r>
              <a:rPr lang="hu-HU" b="1" dirty="0" err="1"/>
              <a:t>system</a:t>
            </a:r>
            <a:r>
              <a:rPr lang="hu-HU" b="1" dirty="0"/>
              <a:t> </a:t>
            </a:r>
            <a:r>
              <a:rPr lang="hu-HU" b="1" dirty="0" err="1"/>
              <a:t>development</a:t>
            </a:r>
            <a:r>
              <a:rPr lang="hu-HU" b="1" dirty="0"/>
              <a:t>, and </a:t>
            </a:r>
            <a:r>
              <a:rPr lang="hu-HU" b="1" dirty="0" err="1"/>
              <a:t>circadian</a:t>
            </a:r>
            <a:r>
              <a:rPr lang="hu-HU" b="1" dirty="0"/>
              <a:t> </a:t>
            </a:r>
            <a:r>
              <a:rPr lang="hu-HU" b="1" dirty="0" err="1"/>
              <a:t>rhythm</a:t>
            </a:r>
            <a:r>
              <a:rPr lang="hu-HU" b="1" dirty="0"/>
              <a:t> (</a:t>
            </a:r>
            <a:r>
              <a:rPr lang="hu-HU" b="1" dirty="0" err="1"/>
              <a:t>among</a:t>
            </a:r>
            <a:r>
              <a:rPr lang="hu-HU" b="1" dirty="0"/>
              <a:t> </a:t>
            </a:r>
            <a:r>
              <a:rPr lang="hu-HU" b="1" dirty="0" err="1"/>
              <a:t>upregulated</a:t>
            </a:r>
            <a:r>
              <a:rPr lang="hu-HU" b="1" dirty="0"/>
              <a:t> </a:t>
            </a:r>
            <a:r>
              <a:rPr lang="en-US" b="1" dirty="0"/>
              <a:t>genes). </a:t>
            </a:r>
            <a:r>
              <a:rPr lang="en-US" dirty="0"/>
              <a:t>Further in silico estimation of cell abundance from the microarray data showed </a:t>
            </a:r>
            <a:r>
              <a:rPr lang="en-US" b="1" dirty="0"/>
              <a:t>enrichment of the anti-inflammatory</a:t>
            </a:r>
            <a:r>
              <a:rPr lang="hu-HU" b="1" dirty="0"/>
              <a:t> </a:t>
            </a:r>
            <a:r>
              <a:rPr lang="en-US" b="1" dirty="0"/>
              <a:t>M2 subtype of macrophages in BP responders. Nuclear factor-kB, vascular endothelial growth</a:t>
            </a:r>
            <a:r>
              <a:rPr lang="hu-HU" b="1" dirty="0"/>
              <a:t> </a:t>
            </a:r>
            <a:r>
              <a:rPr lang="en-US" b="1" dirty="0"/>
              <a:t>factor, and insulin were critical molecules emerging from interactive network analysis.</a:t>
            </a:r>
          </a:p>
          <a:p>
            <a:r>
              <a:rPr lang="en-US" dirty="0"/>
              <a:t>Conclusions: These findings provide the first insights into the molecular mechanisms that are associated with the beneficial effects of the RR on HTN.</a:t>
            </a:r>
          </a:p>
          <a:p>
            <a:endParaRPr lang="hu-HU" dirty="0"/>
          </a:p>
        </p:txBody>
      </p:sp>
      <p:sp>
        <p:nvSpPr>
          <p:cNvPr id="3" name="Téglalap 2">
            <a:extLst>
              <a:ext uri="{FF2B5EF4-FFF2-40B4-BE49-F238E27FC236}">
                <a16:creationId xmlns:a16="http://schemas.microsoft.com/office/drawing/2014/main" id="{4FD18937-77BF-48B5-A057-68F77799D23D}"/>
              </a:ext>
            </a:extLst>
          </p:cNvPr>
          <p:cNvSpPr/>
          <p:nvPr/>
        </p:nvSpPr>
        <p:spPr>
          <a:xfrm>
            <a:off x="308918" y="5210596"/>
            <a:ext cx="11479428" cy="1754326"/>
          </a:xfrm>
          <a:prstGeom prst="rect">
            <a:avLst/>
          </a:prstGeom>
        </p:spPr>
        <p:txBody>
          <a:bodyPr wrap="square">
            <a:spAutoFit/>
          </a:bodyPr>
          <a:lstStyle/>
          <a:p>
            <a:r>
              <a:rPr lang="hu-HU" u="sng" dirty="0">
                <a:solidFill>
                  <a:srgbClr val="660066"/>
                </a:solidFill>
                <a:latin typeface="arial" panose="020B0604020202020204" pitchFamily="34" charset="0"/>
                <a:hlinkClick r:id="rId2" tooltip="Journal of alternative and complementary medicine (New York, N.Y.)."/>
              </a:rPr>
              <a:t>J </a:t>
            </a:r>
            <a:r>
              <a:rPr lang="hu-HU" u="sng" dirty="0" err="1">
                <a:solidFill>
                  <a:srgbClr val="660066"/>
                </a:solidFill>
                <a:latin typeface="arial" panose="020B0604020202020204" pitchFamily="34" charset="0"/>
                <a:hlinkClick r:id="rId2" tooltip="Journal of alternative and complementary medicine (New York, N.Y.)."/>
              </a:rPr>
              <a:t>Altern</a:t>
            </a:r>
            <a:r>
              <a:rPr lang="hu-HU" u="sng" dirty="0">
                <a:solidFill>
                  <a:srgbClr val="660066"/>
                </a:solidFill>
                <a:latin typeface="arial" panose="020B0604020202020204" pitchFamily="34" charset="0"/>
                <a:hlinkClick r:id="rId2" tooltip="Journal of alternative and complementary medicine (New York, N.Y.)."/>
              </a:rPr>
              <a:t> </a:t>
            </a:r>
            <a:r>
              <a:rPr lang="hu-HU" u="sng" dirty="0" err="1">
                <a:solidFill>
                  <a:srgbClr val="660066"/>
                </a:solidFill>
                <a:latin typeface="arial" panose="020B0604020202020204" pitchFamily="34" charset="0"/>
                <a:hlinkClick r:id="rId2" tooltip="Journal of alternative and complementary medicine (New York, N.Y.)."/>
              </a:rPr>
              <a:t>Complement</a:t>
            </a:r>
            <a:r>
              <a:rPr lang="hu-HU" u="sng" dirty="0">
                <a:solidFill>
                  <a:srgbClr val="660066"/>
                </a:solidFill>
                <a:latin typeface="arial" panose="020B0604020202020204" pitchFamily="34" charset="0"/>
                <a:hlinkClick r:id="rId2" tooltip="Journal of alternative and complementary medicine (New York, N.Y.)."/>
              </a:rPr>
              <a:t> </a:t>
            </a:r>
            <a:r>
              <a:rPr lang="hu-HU" u="sng" dirty="0" err="1">
                <a:solidFill>
                  <a:srgbClr val="660066"/>
                </a:solidFill>
                <a:latin typeface="arial" panose="020B0604020202020204" pitchFamily="34" charset="0"/>
                <a:hlinkClick r:id="rId2" tooltip="Journal of alternative and complementary medicine (New York, N.Y.)."/>
              </a:rPr>
              <a:t>Med</a:t>
            </a:r>
            <a:r>
              <a:rPr lang="hu-HU" u="sng" dirty="0">
                <a:solidFill>
                  <a:srgbClr val="660066"/>
                </a:solidFill>
                <a:latin typeface="arial" panose="020B0604020202020204" pitchFamily="34" charset="0"/>
                <a:hlinkClick r:id="rId2" tooltip="Journal of alternative and complementary medicine (New York, N.Y.)."/>
              </a:rPr>
              <a:t>.</a:t>
            </a:r>
            <a:r>
              <a:rPr lang="hu-HU" dirty="0">
                <a:solidFill>
                  <a:srgbClr val="000000"/>
                </a:solidFill>
                <a:latin typeface="arial" panose="020B0604020202020204" pitchFamily="34" charset="0"/>
              </a:rPr>
              <a:t> 2018 May;24(5):486-504. </a:t>
            </a:r>
            <a:r>
              <a:rPr lang="hu-HU" dirty="0" err="1">
                <a:solidFill>
                  <a:srgbClr val="000000"/>
                </a:solidFill>
                <a:latin typeface="arial" panose="020B0604020202020204" pitchFamily="34" charset="0"/>
              </a:rPr>
              <a:t>doi</a:t>
            </a:r>
            <a:r>
              <a:rPr lang="hu-HU" dirty="0">
                <a:solidFill>
                  <a:srgbClr val="000000"/>
                </a:solidFill>
                <a:latin typeface="arial" panose="020B0604020202020204" pitchFamily="34" charset="0"/>
              </a:rPr>
              <a:t>: 10.1089/acm.2017.0053. </a:t>
            </a:r>
            <a:r>
              <a:rPr lang="hu-HU" dirty="0" err="1">
                <a:solidFill>
                  <a:srgbClr val="000000"/>
                </a:solidFill>
                <a:latin typeface="arial" panose="020B0604020202020204" pitchFamily="34" charset="0"/>
              </a:rPr>
              <a:t>Epub</a:t>
            </a:r>
            <a:r>
              <a:rPr lang="hu-HU" dirty="0">
                <a:solidFill>
                  <a:srgbClr val="000000"/>
                </a:solidFill>
                <a:latin typeface="arial" panose="020B0604020202020204" pitchFamily="34" charset="0"/>
              </a:rPr>
              <a:t> 2018 </a:t>
            </a:r>
            <a:r>
              <a:rPr lang="hu-HU" dirty="0" err="1">
                <a:solidFill>
                  <a:srgbClr val="000000"/>
                </a:solidFill>
                <a:latin typeface="arial" panose="020B0604020202020204" pitchFamily="34" charset="0"/>
              </a:rPr>
              <a:t>Apr</a:t>
            </a:r>
            <a:r>
              <a:rPr lang="hu-HU" dirty="0">
                <a:solidFill>
                  <a:srgbClr val="000000"/>
                </a:solidFill>
                <a:latin typeface="arial" panose="020B0604020202020204" pitchFamily="34" charset="0"/>
              </a:rPr>
              <a:t> 4.</a:t>
            </a:r>
          </a:p>
          <a:p>
            <a:r>
              <a:rPr lang="hu-HU" b="1" dirty="0" err="1">
                <a:solidFill>
                  <a:srgbClr val="000000"/>
                </a:solidFill>
                <a:latin typeface="arial" panose="020B0604020202020204" pitchFamily="34" charset="0"/>
              </a:rPr>
              <a:t>Specific</a:t>
            </a:r>
            <a:r>
              <a:rPr lang="hu-HU" b="1" dirty="0">
                <a:solidFill>
                  <a:srgbClr val="000000"/>
                </a:solidFill>
                <a:latin typeface="arial" panose="020B0604020202020204" pitchFamily="34" charset="0"/>
              </a:rPr>
              <a:t> </a:t>
            </a:r>
            <a:r>
              <a:rPr lang="hu-HU" b="1" dirty="0" err="1">
                <a:solidFill>
                  <a:srgbClr val="000000"/>
                </a:solidFill>
                <a:latin typeface="arial" panose="020B0604020202020204" pitchFamily="34" charset="0"/>
              </a:rPr>
              <a:t>Transcriptome</a:t>
            </a:r>
            <a:r>
              <a:rPr lang="hu-HU" b="1" dirty="0">
                <a:solidFill>
                  <a:srgbClr val="000000"/>
                </a:solidFill>
                <a:latin typeface="arial" panose="020B0604020202020204" pitchFamily="34" charset="0"/>
              </a:rPr>
              <a:t> </a:t>
            </a:r>
            <a:r>
              <a:rPr lang="hu-HU" b="1" dirty="0" err="1">
                <a:solidFill>
                  <a:srgbClr val="000000"/>
                </a:solidFill>
                <a:latin typeface="arial" panose="020B0604020202020204" pitchFamily="34" charset="0"/>
              </a:rPr>
              <a:t>Changes</a:t>
            </a:r>
            <a:r>
              <a:rPr lang="hu-HU" b="1" dirty="0">
                <a:solidFill>
                  <a:srgbClr val="000000"/>
                </a:solidFill>
                <a:latin typeface="arial" panose="020B0604020202020204" pitchFamily="34" charset="0"/>
              </a:rPr>
              <a:t> </a:t>
            </a:r>
            <a:r>
              <a:rPr lang="hu-HU" b="1" dirty="0" err="1">
                <a:solidFill>
                  <a:srgbClr val="000000"/>
                </a:solidFill>
                <a:latin typeface="arial" panose="020B0604020202020204" pitchFamily="34" charset="0"/>
              </a:rPr>
              <a:t>Associated</a:t>
            </a:r>
            <a:r>
              <a:rPr lang="hu-HU" b="1" dirty="0">
                <a:solidFill>
                  <a:srgbClr val="000000"/>
                </a:solidFill>
                <a:latin typeface="arial" panose="020B0604020202020204" pitchFamily="34" charset="0"/>
              </a:rPr>
              <a:t> </a:t>
            </a:r>
            <a:r>
              <a:rPr lang="hu-HU" b="1" dirty="0" err="1">
                <a:solidFill>
                  <a:srgbClr val="000000"/>
                </a:solidFill>
                <a:latin typeface="arial" panose="020B0604020202020204" pitchFamily="34" charset="0"/>
              </a:rPr>
              <a:t>with</a:t>
            </a:r>
            <a:r>
              <a:rPr lang="hu-HU" b="1" dirty="0">
                <a:solidFill>
                  <a:srgbClr val="000000"/>
                </a:solidFill>
                <a:latin typeface="arial" panose="020B0604020202020204" pitchFamily="34" charset="0"/>
              </a:rPr>
              <a:t> </a:t>
            </a:r>
            <a:r>
              <a:rPr lang="hu-HU" b="1" dirty="0" err="1">
                <a:solidFill>
                  <a:srgbClr val="000000"/>
                </a:solidFill>
                <a:latin typeface="arial" panose="020B0604020202020204" pitchFamily="34" charset="0"/>
              </a:rPr>
              <a:t>Blood</a:t>
            </a:r>
            <a:r>
              <a:rPr lang="hu-HU" b="1" dirty="0">
                <a:solidFill>
                  <a:srgbClr val="000000"/>
                </a:solidFill>
                <a:latin typeface="arial" panose="020B0604020202020204" pitchFamily="34" charset="0"/>
              </a:rPr>
              <a:t> </a:t>
            </a:r>
            <a:r>
              <a:rPr lang="hu-HU" b="1" dirty="0" err="1">
                <a:solidFill>
                  <a:srgbClr val="000000"/>
                </a:solidFill>
                <a:latin typeface="arial" panose="020B0604020202020204" pitchFamily="34" charset="0"/>
              </a:rPr>
              <a:t>Pressure</a:t>
            </a:r>
            <a:r>
              <a:rPr lang="hu-HU" b="1" dirty="0">
                <a:solidFill>
                  <a:srgbClr val="000000"/>
                </a:solidFill>
                <a:latin typeface="arial" panose="020B0604020202020204" pitchFamily="34" charset="0"/>
              </a:rPr>
              <a:t> </a:t>
            </a:r>
            <a:r>
              <a:rPr lang="hu-HU" b="1" dirty="0" err="1">
                <a:solidFill>
                  <a:srgbClr val="000000"/>
                </a:solidFill>
                <a:latin typeface="arial" panose="020B0604020202020204" pitchFamily="34" charset="0"/>
              </a:rPr>
              <a:t>Reduction</a:t>
            </a:r>
            <a:r>
              <a:rPr lang="hu-HU" b="1" dirty="0">
                <a:solidFill>
                  <a:srgbClr val="000000"/>
                </a:solidFill>
                <a:latin typeface="arial" panose="020B0604020202020204" pitchFamily="34" charset="0"/>
              </a:rPr>
              <a:t> in </a:t>
            </a:r>
            <a:r>
              <a:rPr lang="hu-HU" b="1" dirty="0" err="1">
                <a:solidFill>
                  <a:srgbClr val="000000"/>
                </a:solidFill>
                <a:latin typeface="arial" panose="020B0604020202020204" pitchFamily="34" charset="0"/>
              </a:rPr>
              <a:t>Hypertensive</a:t>
            </a:r>
            <a:r>
              <a:rPr lang="hu-HU" b="1" dirty="0">
                <a:solidFill>
                  <a:srgbClr val="000000"/>
                </a:solidFill>
                <a:latin typeface="arial" panose="020B0604020202020204" pitchFamily="34" charset="0"/>
              </a:rPr>
              <a:t> </a:t>
            </a:r>
            <a:r>
              <a:rPr lang="hu-HU" b="1" dirty="0" err="1">
                <a:solidFill>
                  <a:srgbClr val="000000"/>
                </a:solidFill>
                <a:latin typeface="arial" panose="020B0604020202020204" pitchFamily="34" charset="0"/>
              </a:rPr>
              <a:t>Patients</a:t>
            </a:r>
            <a:r>
              <a:rPr lang="hu-HU" b="1" dirty="0">
                <a:solidFill>
                  <a:srgbClr val="000000"/>
                </a:solidFill>
                <a:latin typeface="arial" panose="020B0604020202020204" pitchFamily="34" charset="0"/>
              </a:rPr>
              <a:t> </a:t>
            </a:r>
            <a:r>
              <a:rPr lang="hu-HU" b="1" dirty="0" err="1">
                <a:solidFill>
                  <a:srgbClr val="000000"/>
                </a:solidFill>
                <a:latin typeface="arial" panose="020B0604020202020204" pitchFamily="34" charset="0"/>
              </a:rPr>
              <a:t>After</a:t>
            </a:r>
            <a:r>
              <a:rPr lang="hu-HU" b="1" dirty="0">
                <a:solidFill>
                  <a:srgbClr val="000000"/>
                </a:solidFill>
                <a:latin typeface="arial" panose="020B0604020202020204" pitchFamily="34" charset="0"/>
              </a:rPr>
              <a:t> </a:t>
            </a:r>
            <a:r>
              <a:rPr lang="hu-HU" b="1" dirty="0" err="1">
                <a:solidFill>
                  <a:srgbClr val="000000"/>
                </a:solidFill>
                <a:latin typeface="arial" panose="020B0604020202020204" pitchFamily="34" charset="0"/>
              </a:rPr>
              <a:t>Relaxation</a:t>
            </a:r>
            <a:r>
              <a:rPr lang="hu-HU" b="1" dirty="0">
                <a:solidFill>
                  <a:srgbClr val="000000"/>
                </a:solidFill>
                <a:latin typeface="arial" panose="020B0604020202020204" pitchFamily="34" charset="0"/>
              </a:rPr>
              <a:t> </a:t>
            </a:r>
            <a:r>
              <a:rPr lang="hu-HU" b="1" dirty="0" err="1">
                <a:solidFill>
                  <a:srgbClr val="000000"/>
                </a:solidFill>
                <a:latin typeface="arial" panose="020B0604020202020204" pitchFamily="34" charset="0"/>
              </a:rPr>
              <a:t>Response</a:t>
            </a:r>
            <a:r>
              <a:rPr lang="hu-HU" b="1" dirty="0">
                <a:solidFill>
                  <a:srgbClr val="000000"/>
                </a:solidFill>
                <a:latin typeface="arial" panose="020B0604020202020204" pitchFamily="34" charset="0"/>
              </a:rPr>
              <a:t> </a:t>
            </a:r>
            <a:r>
              <a:rPr lang="hu-HU" b="1" dirty="0" err="1">
                <a:solidFill>
                  <a:srgbClr val="000000"/>
                </a:solidFill>
                <a:latin typeface="arial" panose="020B0604020202020204" pitchFamily="34" charset="0"/>
              </a:rPr>
              <a:t>Training</a:t>
            </a:r>
            <a:r>
              <a:rPr lang="hu-HU" b="1" dirty="0">
                <a:solidFill>
                  <a:srgbClr val="000000"/>
                </a:solidFill>
                <a:latin typeface="arial" panose="020B0604020202020204" pitchFamily="34" charset="0"/>
              </a:rPr>
              <a:t>.</a:t>
            </a:r>
          </a:p>
          <a:p>
            <a:r>
              <a:rPr lang="hu-HU" u="sng" dirty="0" err="1">
                <a:solidFill>
                  <a:srgbClr val="660066"/>
                </a:solidFill>
                <a:latin typeface="arial" panose="020B0604020202020204" pitchFamily="34" charset="0"/>
                <a:hlinkClick r:id="rId3"/>
              </a:rPr>
              <a:t>Bhasin</a:t>
            </a:r>
            <a:r>
              <a:rPr lang="hu-HU" u="sng" dirty="0">
                <a:solidFill>
                  <a:srgbClr val="660066"/>
                </a:solidFill>
                <a:latin typeface="arial" panose="020B0604020202020204" pitchFamily="34" charset="0"/>
                <a:hlinkClick r:id="rId3"/>
              </a:rPr>
              <a:t> MK</a:t>
            </a:r>
            <a:r>
              <a:rPr lang="hu-HU" baseline="30000" dirty="0">
                <a:solidFill>
                  <a:srgbClr val="000000"/>
                </a:solidFill>
                <a:latin typeface="arial" panose="020B0604020202020204" pitchFamily="34" charset="0"/>
              </a:rPr>
              <a:t>1,2,3</a:t>
            </a:r>
            <a:r>
              <a:rPr lang="hu-HU" dirty="0">
                <a:solidFill>
                  <a:srgbClr val="000000"/>
                </a:solidFill>
                <a:latin typeface="arial" panose="020B0604020202020204" pitchFamily="34" charset="0"/>
              </a:rPr>
              <a:t>, </a:t>
            </a:r>
            <a:r>
              <a:rPr lang="hu-HU" u="sng" dirty="0" err="1">
                <a:solidFill>
                  <a:srgbClr val="660066"/>
                </a:solidFill>
                <a:latin typeface="arial" panose="020B0604020202020204" pitchFamily="34" charset="0"/>
                <a:hlinkClick r:id="rId4"/>
              </a:rPr>
              <a:t>Denninger</a:t>
            </a:r>
            <a:r>
              <a:rPr lang="hu-HU" u="sng" dirty="0">
                <a:solidFill>
                  <a:srgbClr val="660066"/>
                </a:solidFill>
                <a:latin typeface="arial" panose="020B0604020202020204" pitchFamily="34" charset="0"/>
                <a:hlinkClick r:id="rId4"/>
              </a:rPr>
              <a:t> JW</a:t>
            </a:r>
            <a:r>
              <a:rPr lang="hu-HU" baseline="30000" dirty="0">
                <a:solidFill>
                  <a:srgbClr val="000000"/>
                </a:solidFill>
                <a:latin typeface="arial" panose="020B0604020202020204" pitchFamily="34" charset="0"/>
              </a:rPr>
              <a:t>1,4</a:t>
            </a:r>
            <a:r>
              <a:rPr lang="hu-HU" dirty="0">
                <a:solidFill>
                  <a:srgbClr val="000000"/>
                </a:solidFill>
                <a:latin typeface="arial" panose="020B0604020202020204" pitchFamily="34" charset="0"/>
              </a:rPr>
              <a:t>, </a:t>
            </a:r>
            <a:r>
              <a:rPr lang="hu-HU" u="sng" dirty="0" err="1">
                <a:solidFill>
                  <a:srgbClr val="660066"/>
                </a:solidFill>
                <a:latin typeface="arial" panose="020B0604020202020204" pitchFamily="34" charset="0"/>
                <a:hlinkClick r:id="rId5"/>
              </a:rPr>
              <a:t>Huffman</a:t>
            </a:r>
            <a:r>
              <a:rPr lang="hu-HU" u="sng" dirty="0">
                <a:solidFill>
                  <a:srgbClr val="660066"/>
                </a:solidFill>
                <a:latin typeface="arial" panose="020B0604020202020204" pitchFamily="34" charset="0"/>
                <a:hlinkClick r:id="rId5"/>
              </a:rPr>
              <a:t> JC</a:t>
            </a:r>
            <a:r>
              <a:rPr lang="hu-HU" baseline="30000" dirty="0">
                <a:solidFill>
                  <a:srgbClr val="000000"/>
                </a:solidFill>
                <a:latin typeface="arial" panose="020B0604020202020204" pitchFamily="34" charset="0"/>
              </a:rPr>
              <a:t>4</a:t>
            </a:r>
            <a:r>
              <a:rPr lang="hu-HU" dirty="0">
                <a:solidFill>
                  <a:srgbClr val="000000"/>
                </a:solidFill>
                <a:latin typeface="arial" panose="020B0604020202020204" pitchFamily="34" charset="0"/>
              </a:rPr>
              <a:t>, </a:t>
            </a:r>
            <a:r>
              <a:rPr lang="hu-HU" u="sng" dirty="0">
                <a:solidFill>
                  <a:srgbClr val="660066"/>
                </a:solidFill>
                <a:latin typeface="arial" panose="020B0604020202020204" pitchFamily="34" charset="0"/>
                <a:hlinkClick r:id="rId6"/>
              </a:rPr>
              <a:t>Joseph MG</a:t>
            </a:r>
            <a:r>
              <a:rPr lang="hu-HU" baseline="30000" dirty="0">
                <a:solidFill>
                  <a:srgbClr val="000000"/>
                </a:solidFill>
                <a:latin typeface="arial" panose="020B0604020202020204" pitchFamily="34" charset="0"/>
              </a:rPr>
              <a:t>3</a:t>
            </a:r>
            <a:r>
              <a:rPr lang="hu-HU" dirty="0">
                <a:solidFill>
                  <a:srgbClr val="000000"/>
                </a:solidFill>
                <a:latin typeface="arial" panose="020B0604020202020204" pitchFamily="34" charset="0"/>
              </a:rPr>
              <a:t>, </a:t>
            </a:r>
            <a:r>
              <a:rPr lang="hu-HU" u="sng" dirty="0" err="1">
                <a:solidFill>
                  <a:srgbClr val="660066"/>
                </a:solidFill>
                <a:latin typeface="arial" panose="020B0604020202020204" pitchFamily="34" charset="0"/>
                <a:hlinkClick r:id="rId7"/>
              </a:rPr>
              <a:t>Niles</a:t>
            </a:r>
            <a:r>
              <a:rPr lang="hu-HU" u="sng" dirty="0">
                <a:solidFill>
                  <a:srgbClr val="660066"/>
                </a:solidFill>
                <a:latin typeface="arial" panose="020B0604020202020204" pitchFamily="34" charset="0"/>
                <a:hlinkClick r:id="rId7"/>
              </a:rPr>
              <a:t> H</a:t>
            </a:r>
            <a:r>
              <a:rPr lang="hu-HU" baseline="30000" dirty="0">
                <a:solidFill>
                  <a:srgbClr val="000000"/>
                </a:solidFill>
                <a:latin typeface="arial" panose="020B0604020202020204" pitchFamily="34" charset="0"/>
              </a:rPr>
              <a:t>1</a:t>
            </a:r>
            <a:r>
              <a:rPr lang="hu-HU" dirty="0">
                <a:solidFill>
                  <a:srgbClr val="000000"/>
                </a:solidFill>
                <a:latin typeface="arial" panose="020B0604020202020204" pitchFamily="34" charset="0"/>
              </a:rPr>
              <a:t>, </a:t>
            </a:r>
            <a:r>
              <a:rPr lang="hu-HU" u="sng" dirty="0" err="1">
                <a:solidFill>
                  <a:srgbClr val="660066"/>
                </a:solidFill>
                <a:latin typeface="arial" panose="020B0604020202020204" pitchFamily="34" charset="0"/>
                <a:hlinkClick r:id="rId8"/>
              </a:rPr>
              <a:t>Chad</a:t>
            </a:r>
            <a:r>
              <a:rPr lang="hu-HU" u="sng" dirty="0">
                <a:solidFill>
                  <a:srgbClr val="660066"/>
                </a:solidFill>
                <a:latin typeface="arial" panose="020B0604020202020204" pitchFamily="34" charset="0"/>
                <a:hlinkClick r:id="rId8"/>
              </a:rPr>
              <a:t>-Friedman E</a:t>
            </a:r>
            <a:r>
              <a:rPr lang="hu-HU" baseline="30000" dirty="0">
                <a:solidFill>
                  <a:srgbClr val="000000"/>
                </a:solidFill>
                <a:latin typeface="arial" panose="020B0604020202020204" pitchFamily="34" charset="0"/>
              </a:rPr>
              <a:t>1,2</a:t>
            </a:r>
            <a:r>
              <a:rPr lang="hu-HU" dirty="0">
                <a:solidFill>
                  <a:srgbClr val="000000"/>
                </a:solidFill>
                <a:latin typeface="arial" panose="020B0604020202020204" pitchFamily="34" charset="0"/>
              </a:rPr>
              <a:t>, </a:t>
            </a:r>
            <a:r>
              <a:rPr lang="hu-HU" u="sng" dirty="0">
                <a:solidFill>
                  <a:srgbClr val="660066"/>
                </a:solidFill>
                <a:latin typeface="arial" panose="020B0604020202020204" pitchFamily="34" charset="0"/>
                <a:hlinkClick r:id="rId9"/>
              </a:rPr>
              <a:t>Goldman R</a:t>
            </a:r>
            <a:r>
              <a:rPr lang="hu-HU" baseline="30000" dirty="0">
                <a:solidFill>
                  <a:srgbClr val="000000"/>
                </a:solidFill>
                <a:latin typeface="arial" panose="020B0604020202020204" pitchFamily="34" charset="0"/>
              </a:rPr>
              <a:t>1</a:t>
            </a:r>
            <a:r>
              <a:rPr lang="hu-HU" dirty="0">
                <a:solidFill>
                  <a:srgbClr val="000000"/>
                </a:solidFill>
                <a:latin typeface="arial" panose="020B0604020202020204" pitchFamily="34" charset="0"/>
              </a:rPr>
              <a:t>, </a:t>
            </a:r>
            <a:r>
              <a:rPr lang="hu-HU" u="sng" dirty="0" err="1">
                <a:solidFill>
                  <a:srgbClr val="660066"/>
                </a:solidFill>
                <a:latin typeface="arial" panose="020B0604020202020204" pitchFamily="34" charset="0"/>
                <a:hlinkClick r:id="rId10"/>
              </a:rPr>
              <a:t>Buczynski-Kelley</a:t>
            </a:r>
            <a:r>
              <a:rPr lang="hu-HU" u="sng" dirty="0">
                <a:solidFill>
                  <a:srgbClr val="660066"/>
                </a:solidFill>
                <a:latin typeface="arial" panose="020B0604020202020204" pitchFamily="34" charset="0"/>
                <a:hlinkClick r:id="rId10"/>
              </a:rPr>
              <a:t> B</a:t>
            </a:r>
            <a:r>
              <a:rPr lang="hu-HU" baseline="30000" dirty="0">
                <a:solidFill>
                  <a:srgbClr val="000000"/>
                </a:solidFill>
                <a:latin typeface="arial" panose="020B0604020202020204" pitchFamily="34" charset="0"/>
              </a:rPr>
              <a:t>5</a:t>
            </a:r>
            <a:r>
              <a:rPr lang="hu-HU" dirty="0">
                <a:solidFill>
                  <a:srgbClr val="000000"/>
                </a:solidFill>
                <a:latin typeface="arial" panose="020B0604020202020204" pitchFamily="34" charset="0"/>
              </a:rPr>
              <a:t>, </a:t>
            </a:r>
            <a:r>
              <a:rPr lang="hu-HU" u="sng" dirty="0" err="1">
                <a:solidFill>
                  <a:srgbClr val="660066"/>
                </a:solidFill>
                <a:latin typeface="arial" panose="020B0604020202020204" pitchFamily="34" charset="0"/>
                <a:hlinkClick r:id="rId11"/>
              </a:rPr>
              <a:t>Mahoney</a:t>
            </a:r>
            <a:r>
              <a:rPr lang="hu-HU" u="sng" dirty="0">
                <a:solidFill>
                  <a:srgbClr val="660066"/>
                </a:solidFill>
                <a:latin typeface="arial" panose="020B0604020202020204" pitchFamily="34" charset="0"/>
                <a:hlinkClick r:id="rId11"/>
              </a:rPr>
              <a:t> BA</a:t>
            </a:r>
            <a:r>
              <a:rPr lang="hu-HU" baseline="30000" dirty="0">
                <a:solidFill>
                  <a:srgbClr val="000000"/>
                </a:solidFill>
                <a:latin typeface="arial" panose="020B0604020202020204" pitchFamily="34" charset="0"/>
              </a:rPr>
              <a:t>5</a:t>
            </a:r>
            <a:r>
              <a:rPr lang="hu-HU" dirty="0">
                <a:solidFill>
                  <a:srgbClr val="000000"/>
                </a:solidFill>
                <a:latin typeface="arial" panose="020B0604020202020204" pitchFamily="34" charset="0"/>
              </a:rPr>
              <a:t>, </a:t>
            </a:r>
            <a:r>
              <a:rPr lang="hu-HU" u="sng" dirty="0" err="1">
                <a:solidFill>
                  <a:srgbClr val="660066"/>
                </a:solidFill>
                <a:latin typeface="arial" panose="020B0604020202020204" pitchFamily="34" charset="0"/>
                <a:hlinkClick r:id="rId12"/>
              </a:rPr>
              <a:t>Fricchione</a:t>
            </a:r>
            <a:r>
              <a:rPr lang="hu-HU" u="sng" dirty="0">
                <a:solidFill>
                  <a:srgbClr val="660066"/>
                </a:solidFill>
                <a:latin typeface="arial" panose="020B0604020202020204" pitchFamily="34" charset="0"/>
                <a:hlinkClick r:id="rId12"/>
              </a:rPr>
              <a:t> GL</a:t>
            </a:r>
            <a:r>
              <a:rPr lang="hu-HU" baseline="30000" dirty="0">
                <a:solidFill>
                  <a:srgbClr val="000000"/>
                </a:solidFill>
                <a:latin typeface="arial" panose="020B0604020202020204" pitchFamily="34" charset="0"/>
              </a:rPr>
              <a:t>1,4</a:t>
            </a:r>
            <a:r>
              <a:rPr lang="hu-HU" dirty="0">
                <a:solidFill>
                  <a:srgbClr val="000000"/>
                </a:solidFill>
                <a:latin typeface="arial" panose="020B0604020202020204" pitchFamily="34" charset="0"/>
              </a:rPr>
              <a:t>, </a:t>
            </a:r>
            <a:r>
              <a:rPr lang="hu-HU" u="sng" dirty="0" err="1">
                <a:solidFill>
                  <a:srgbClr val="660066"/>
                </a:solidFill>
                <a:latin typeface="arial" panose="020B0604020202020204" pitchFamily="34" charset="0"/>
                <a:hlinkClick r:id="rId13"/>
              </a:rPr>
              <a:t>Dusek</a:t>
            </a:r>
            <a:r>
              <a:rPr lang="hu-HU" u="sng" dirty="0">
                <a:solidFill>
                  <a:srgbClr val="660066"/>
                </a:solidFill>
                <a:latin typeface="arial" panose="020B0604020202020204" pitchFamily="34" charset="0"/>
                <a:hlinkClick r:id="rId13"/>
              </a:rPr>
              <a:t> JA</a:t>
            </a:r>
            <a:r>
              <a:rPr lang="hu-HU" baseline="30000" dirty="0">
                <a:solidFill>
                  <a:srgbClr val="000000"/>
                </a:solidFill>
                <a:latin typeface="arial" panose="020B0604020202020204" pitchFamily="34" charset="0"/>
              </a:rPr>
              <a:t>1,6</a:t>
            </a:r>
            <a:r>
              <a:rPr lang="hu-HU" dirty="0">
                <a:solidFill>
                  <a:srgbClr val="000000"/>
                </a:solidFill>
                <a:latin typeface="arial" panose="020B0604020202020204" pitchFamily="34" charset="0"/>
              </a:rPr>
              <a:t>, </a:t>
            </a:r>
            <a:r>
              <a:rPr lang="hu-HU" u="sng" dirty="0" err="1">
                <a:solidFill>
                  <a:srgbClr val="660066"/>
                </a:solidFill>
                <a:latin typeface="arial" panose="020B0604020202020204" pitchFamily="34" charset="0"/>
                <a:hlinkClick r:id="rId14"/>
              </a:rPr>
              <a:t>Benson</a:t>
            </a:r>
            <a:r>
              <a:rPr lang="hu-HU" u="sng" dirty="0">
                <a:solidFill>
                  <a:srgbClr val="660066"/>
                </a:solidFill>
                <a:latin typeface="arial" panose="020B0604020202020204" pitchFamily="34" charset="0"/>
                <a:hlinkClick r:id="rId14"/>
              </a:rPr>
              <a:t> H</a:t>
            </a:r>
            <a:r>
              <a:rPr lang="hu-HU" baseline="30000" dirty="0">
                <a:solidFill>
                  <a:srgbClr val="000000"/>
                </a:solidFill>
                <a:latin typeface="arial" panose="020B0604020202020204" pitchFamily="34" charset="0"/>
              </a:rPr>
              <a:t>1,7</a:t>
            </a:r>
            <a:r>
              <a:rPr lang="hu-HU" dirty="0">
                <a:solidFill>
                  <a:srgbClr val="000000"/>
                </a:solidFill>
                <a:latin typeface="arial" panose="020B0604020202020204" pitchFamily="34" charset="0"/>
              </a:rPr>
              <a:t>, </a:t>
            </a:r>
            <a:r>
              <a:rPr lang="hu-HU" u="sng" dirty="0" err="1">
                <a:solidFill>
                  <a:srgbClr val="660066"/>
                </a:solidFill>
                <a:latin typeface="arial" panose="020B0604020202020204" pitchFamily="34" charset="0"/>
                <a:hlinkClick r:id="rId15"/>
              </a:rPr>
              <a:t>Zusman</a:t>
            </a:r>
            <a:r>
              <a:rPr lang="hu-HU" u="sng" dirty="0">
                <a:solidFill>
                  <a:srgbClr val="660066"/>
                </a:solidFill>
                <a:latin typeface="arial" panose="020B0604020202020204" pitchFamily="34" charset="0"/>
                <a:hlinkClick r:id="rId15"/>
              </a:rPr>
              <a:t> RM</a:t>
            </a:r>
            <a:r>
              <a:rPr lang="hu-HU" baseline="30000" dirty="0">
                <a:solidFill>
                  <a:srgbClr val="000000"/>
                </a:solidFill>
                <a:latin typeface="arial" panose="020B0604020202020204" pitchFamily="34" charset="0"/>
              </a:rPr>
              <a:t>5</a:t>
            </a:r>
            <a:r>
              <a:rPr lang="hu-HU" dirty="0">
                <a:solidFill>
                  <a:srgbClr val="000000"/>
                </a:solidFill>
                <a:latin typeface="arial" panose="020B0604020202020204" pitchFamily="34" charset="0"/>
              </a:rPr>
              <a:t>, </a:t>
            </a:r>
            <a:r>
              <a:rPr lang="hu-HU" u="sng" dirty="0" err="1">
                <a:solidFill>
                  <a:srgbClr val="660066"/>
                </a:solidFill>
                <a:latin typeface="arial" panose="020B0604020202020204" pitchFamily="34" charset="0"/>
                <a:hlinkClick r:id="rId16"/>
              </a:rPr>
              <a:t>Libermann</a:t>
            </a:r>
            <a:r>
              <a:rPr lang="hu-HU" u="sng" dirty="0">
                <a:solidFill>
                  <a:srgbClr val="660066"/>
                </a:solidFill>
                <a:latin typeface="arial" panose="020B0604020202020204" pitchFamily="34" charset="0"/>
                <a:hlinkClick r:id="rId16"/>
              </a:rPr>
              <a:t> TA</a:t>
            </a:r>
            <a:r>
              <a:rPr lang="hu-HU" baseline="30000" dirty="0">
                <a:solidFill>
                  <a:srgbClr val="000000"/>
                </a:solidFill>
                <a:latin typeface="arial" panose="020B0604020202020204" pitchFamily="34" charset="0"/>
              </a:rPr>
              <a:t>1,2,3</a:t>
            </a:r>
            <a:r>
              <a:rPr lang="hu-HU" dirty="0">
                <a:solidFill>
                  <a:srgbClr val="000000"/>
                </a:solidFill>
                <a:latin typeface="arial" panose="020B0604020202020204" pitchFamily="34" charset="0"/>
              </a:rPr>
              <a:t>.</a:t>
            </a:r>
            <a:endParaRPr lang="hu-HU"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0099869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descr="A képen szöveg látható&#10;&#10;Automatikusan generált leírás">
            <a:extLst>
              <a:ext uri="{FF2B5EF4-FFF2-40B4-BE49-F238E27FC236}">
                <a16:creationId xmlns:a16="http://schemas.microsoft.com/office/drawing/2014/main" id="{2C19D659-9A3C-4922-8329-6F585ABCA7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1444" y="3960730"/>
            <a:ext cx="6815117" cy="2065832"/>
          </a:xfrm>
          <a:prstGeom prst="rect">
            <a:avLst/>
          </a:prstGeom>
        </p:spPr>
      </p:pic>
      <p:pic>
        <p:nvPicPr>
          <p:cNvPr id="5" name="Kép 4" descr="A képen szöveg látható&#10;&#10;Automatikusan generált leírás">
            <a:extLst>
              <a:ext uri="{FF2B5EF4-FFF2-40B4-BE49-F238E27FC236}">
                <a16:creationId xmlns:a16="http://schemas.microsoft.com/office/drawing/2014/main" id="{D90A25BC-3D7C-43BF-8465-DBD0EAE913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088" y="296882"/>
            <a:ext cx="3788571" cy="5147953"/>
          </a:xfrm>
          <a:prstGeom prst="rect">
            <a:avLst/>
          </a:prstGeom>
        </p:spPr>
      </p:pic>
    </p:spTree>
    <p:extLst>
      <p:ext uri="{BB962C8B-B14F-4D97-AF65-F5344CB8AC3E}">
        <p14:creationId xmlns:p14="http://schemas.microsoft.com/office/powerpoint/2010/main" val="30842028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38CB7ED-EB08-4A5E-853E-E5E853BD1B47}"/>
              </a:ext>
            </a:extLst>
          </p:cNvPr>
          <p:cNvSpPr>
            <a:spLocks noGrp="1"/>
          </p:cNvSpPr>
          <p:nvPr>
            <p:ph type="title"/>
          </p:nvPr>
        </p:nvSpPr>
        <p:spPr/>
        <p:txBody>
          <a:bodyPr/>
          <a:lstStyle/>
          <a:p>
            <a:r>
              <a:rPr lang="hu-HU" dirty="0" err="1"/>
              <a:t>Mindfulness</a:t>
            </a:r>
            <a:endParaRPr lang="hu-HU" dirty="0"/>
          </a:p>
        </p:txBody>
      </p:sp>
      <p:sp>
        <p:nvSpPr>
          <p:cNvPr id="3" name="Téglalap 2">
            <a:extLst>
              <a:ext uri="{FF2B5EF4-FFF2-40B4-BE49-F238E27FC236}">
                <a16:creationId xmlns:a16="http://schemas.microsoft.com/office/drawing/2014/main" id="{3F4AAC1D-4724-4EA8-A1F3-C53279ED6541}"/>
              </a:ext>
            </a:extLst>
          </p:cNvPr>
          <p:cNvSpPr/>
          <p:nvPr/>
        </p:nvSpPr>
        <p:spPr>
          <a:xfrm>
            <a:off x="642257" y="2520353"/>
            <a:ext cx="10907486" cy="2308324"/>
          </a:xfrm>
          <a:prstGeom prst="rect">
            <a:avLst/>
          </a:prstGeom>
        </p:spPr>
        <p:txBody>
          <a:bodyPr wrap="square">
            <a:spAutoFit/>
          </a:bodyPr>
          <a:lstStyle/>
          <a:p>
            <a:r>
              <a:rPr lang="hu-HU" sz="2400" dirty="0">
                <a:solidFill>
                  <a:srgbClr val="444444"/>
                </a:solidFill>
              </a:rPr>
              <a:t>Jon </a:t>
            </a:r>
            <a:r>
              <a:rPr lang="hu-HU" sz="2400" dirty="0" err="1">
                <a:solidFill>
                  <a:srgbClr val="444444"/>
                </a:solidFill>
              </a:rPr>
              <a:t>Kabit-Zinn</a:t>
            </a:r>
            <a:r>
              <a:rPr lang="hu-HU" sz="2400" dirty="0">
                <a:solidFill>
                  <a:srgbClr val="444444"/>
                </a:solidFill>
              </a:rPr>
              <a:t> modern értelmezése szerint a </a:t>
            </a:r>
            <a:r>
              <a:rPr lang="hu-HU" sz="2400" dirty="0" err="1">
                <a:solidFill>
                  <a:srgbClr val="444444"/>
                </a:solidFill>
              </a:rPr>
              <a:t>mindfulness</a:t>
            </a:r>
            <a:r>
              <a:rPr lang="hu-HU" sz="2400" dirty="0">
                <a:solidFill>
                  <a:srgbClr val="444444"/>
                </a:solidFill>
              </a:rPr>
              <a:t> egy speciális figyelem, melyet szándékosan és minősítésektől mentesen a jelen pillanatnak szentelünk. Ez magában foglal egyrészt egyfajta mentális folyamatot, </a:t>
            </a:r>
            <a:r>
              <a:rPr lang="hu-HU" sz="2400" b="1" dirty="0">
                <a:solidFill>
                  <a:srgbClr val="444444"/>
                </a:solidFill>
              </a:rPr>
              <a:t>figyelemszabályozást</a:t>
            </a:r>
            <a:r>
              <a:rPr lang="hu-HU" sz="2400" dirty="0">
                <a:solidFill>
                  <a:srgbClr val="444444"/>
                </a:solidFill>
              </a:rPr>
              <a:t> (a figyelmet szándékosan a jelen pillanatra irányítjuk). Másrészről felfedezhető benne egyfajta attitűd is, a történtekre kíváncsi, nyitott és azokat mindenféle minősítés nélkül elfogadó </a:t>
            </a:r>
            <a:r>
              <a:rPr lang="hu-HU" sz="2400" b="1" dirty="0">
                <a:solidFill>
                  <a:srgbClr val="444444"/>
                </a:solidFill>
              </a:rPr>
              <a:t>hozzáállás</a:t>
            </a:r>
            <a:r>
              <a:rPr lang="hu-HU" sz="2400" dirty="0">
                <a:solidFill>
                  <a:srgbClr val="444444"/>
                </a:solidFill>
              </a:rPr>
              <a:t>.</a:t>
            </a:r>
          </a:p>
        </p:txBody>
      </p:sp>
    </p:spTree>
    <p:extLst>
      <p:ext uri="{BB962C8B-B14F-4D97-AF65-F5344CB8AC3E}">
        <p14:creationId xmlns:p14="http://schemas.microsoft.com/office/powerpoint/2010/main" val="15345263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AAC8F302-8EA6-4021-9705-29C45A5C7CC1}"/>
              </a:ext>
            </a:extLst>
          </p:cNvPr>
          <p:cNvSpPr/>
          <p:nvPr/>
        </p:nvSpPr>
        <p:spPr>
          <a:xfrm>
            <a:off x="825843" y="550043"/>
            <a:ext cx="10876006" cy="923330"/>
          </a:xfrm>
          <a:prstGeom prst="rect">
            <a:avLst/>
          </a:prstGeom>
        </p:spPr>
        <p:txBody>
          <a:bodyPr wrap="square">
            <a:spAutoFit/>
          </a:bodyPr>
          <a:lstStyle/>
          <a:p>
            <a:r>
              <a:rPr lang="en-US" dirty="0">
                <a:solidFill>
                  <a:srgbClr val="000000"/>
                </a:solidFill>
                <a:cs typeface="Calibri" panose="020F0502020204030204" pitchFamily="34" charset="0"/>
              </a:rPr>
              <a:t>Cultivation of mindfulness, the </a:t>
            </a:r>
            <a:r>
              <a:rPr lang="en-US" b="1" dirty="0">
                <a:solidFill>
                  <a:srgbClr val="000000"/>
                </a:solidFill>
                <a:cs typeface="Calibri" panose="020F0502020204030204" pitchFamily="34" charset="0"/>
              </a:rPr>
              <a:t>nonjudgmental awareness of experiences </a:t>
            </a:r>
            <a:r>
              <a:rPr lang="en-US" dirty="0">
                <a:solidFill>
                  <a:srgbClr val="000000"/>
                </a:solidFill>
                <a:cs typeface="Calibri" panose="020F0502020204030204" pitchFamily="34" charset="0"/>
              </a:rPr>
              <a:t>in the present moment, produces beneficial effects on well-being and ameliorates psychiatric and stress-related symptoms. Mindfulness meditation has therefore increasingly been incorporated into psychotherapeutic interventions.</a:t>
            </a:r>
            <a:endParaRPr lang="hu-HU" dirty="0">
              <a:cs typeface="Calibri" panose="020F0502020204030204" pitchFamily="34" charset="0"/>
            </a:endParaRPr>
          </a:p>
        </p:txBody>
      </p:sp>
      <p:sp>
        <p:nvSpPr>
          <p:cNvPr id="3" name="Téglalap 2">
            <a:extLst>
              <a:ext uri="{FF2B5EF4-FFF2-40B4-BE49-F238E27FC236}">
                <a16:creationId xmlns:a16="http://schemas.microsoft.com/office/drawing/2014/main" id="{84CD023A-7B21-43E3-ACE5-525B72ACFD6E}"/>
              </a:ext>
            </a:extLst>
          </p:cNvPr>
          <p:cNvSpPr/>
          <p:nvPr/>
        </p:nvSpPr>
        <p:spPr>
          <a:xfrm>
            <a:off x="271849" y="5358730"/>
            <a:ext cx="11430000" cy="1200329"/>
          </a:xfrm>
          <a:prstGeom prst="rect">
            <a:avLst/>
          </a:prstGeom>
        </p:spPr>
        <p:txBody>
          <a:bodyPr wrap="square">
            <a:spAutoFit/>
          </a:bodyPr>
          <a:lstStyle/>
          <a:p>
            <a:r>
              <a:rPr lang="hu-HU" u="sng" dirty="0" err="1">
                <a:solidFill>
                  <a:srgbClr val="660066"/>
                </a:solidFill>
                <a:latin typeface="arial" panose="020B0604020202020204" pitchFamily="34" charset="0"/>
                <a:hlinkClick r:id="rId2" tooltip="Perspectives on psychological science : a journal of the Association for Psychological Science."/>
              </a:rPr>
              <a:t>Perspect</a:t>
            </a:r>
            <a:r>
              <a:rPr lang="hu-HU" u="sng" dirty="0">
                <a:solidFill>
                  <a:srgbClr val="660066"/>
                </a:solidFill>
                <a:latin typeface="arial" panose="020B0604020202020204" pitchFamily="34" charset="0"/>
                <a:hlinkClick r:id="rId2" tooltip="Perspectives on psychological science : a journal of the Association for Psychological Science."/>
              </a:rPr>
              <a:t> </a:t>
            </a:r>
            <a:r>
              <a:rPr lang="hu-HU" u="sng" dirty="0" err="1">
                <a:solidFill>
                  <a:srgbClr val="660066"/>
                </a:solidFill>
                <a:latin typeface="arial" panose="020B0604020202020204" pitchFamily="34" charset="0"/>
                <a:hlinkClick r:id="rId2" tooltip="Perspectives on psychological science : a journal of the Association for Psychological Science."/>
              </a:rPr>
              <a:t>Psychol</a:t>
            </a:r>
            <a:r>
              <a:rPr lang="hu-HU" u="sng" dirty="0">
                <a:solidFill>
                  <a:srgbClr val="660066"/>
                </a:solidFill>
                <a:latin typeface="arial" panose="020B0604020202020204" pitchFamily="34" charset="0"/>
                <a:hlinkClick r:id="rId2" tooltip="Perspectives on psychological science : a journal of the Association for Psychological Science."/>
              </a:rPr>
              <a:t> </a:t>
            </a:r>
            <a:r>
              <a:rPr lang="hu-HU" u="sng" dirty="0" err="1">
                <a:solidFill>
                  <a:srgbClr val="660066"/>
                </a:solidFill>
                <a:latin typeface="arial" panose="020B0604020202020204" pitchFamily="34" charset="0"/>
                <a:hlinkClick r:id="rId2" tooltip="Perspectives on psychological science : a journal of the Association for Psychological Science."/>
              </a:rPr>
              <a:t>Sci</a:t>
            </a:r>
            <a:r>
              <a:rPr lang="hu-HU" u="sng" dirty="0">
                <a:solidFill>
                  <a:srgbClr val="660066"/>
                </a:solidFill>
                <a:latin typeface="arial" panose="020B0604020202020204" pitchFamily="34" charset="0"/>
                <a:hlinkClick r:id="rId2" tooltip="Perspectives on psychological science : a journal of the Association for Psychological Science."/>
              </a:rPr>
              <a:t>.</a:t>
            </a:r>
            <a:r>
              <a:rPr lang="hu-HU" dirty="0">
                <a:solidFill>
                  <a:srgbClr val="000000"/>
                </a:solidFill>
                <a:latin typeface="arial" panose="020B0604020202020204" pitchFamily="34" charset="0"/>
              </a:rPr>
              <a:t> 2011 Nov;6(6):537-59. </a:t>
            </a:r>
            <a:r>
              <a:rPr lang="hu-HU" dirty="0" err="1">
                <a:solidFill>
                  <a:srgbClr val="000000"/>
                </a:solidFill>
                <a:latin typeface="arial" panose="020B0604020202020204" pitchFamily="34" charset="0"/>
              </a:rPr>
              <a:t>doi</a:t>
            </a:r>
            <a:r>
              <a:rPr lang="hu-HU" dirty="0">
                <a:solidFill>
                  <a:srgbClr val="000000"/>
                </a:solidFill>
                <a:latin typeface="arial" panose="020B0604020202020204" pitchFamily="34" charset="0"/>
              </a:rPr>
              <a:t>: 10.1177/1745691611419671.</a:t>
            </a:r>
          </a:p>
          <a:p>
            <a:r>
              <a:rPr lang="hu-HU" b="1" dirty="0" err="1">
                <a:solidFill>
                  <a:srgbClr val="000000"/>
                </a:solidFill>
                <a:latin typeface="arial" panose="020B0604020202020204" pitchFamily="34" charset="0"/>
              </a:rPr>
              <a:t>How</a:t>
            </a:r>
            <a:r>
              <a:rPr lang="hu-HU" b="1" dirty="0">
                <a:solidFill>
                  <a:srgbClr val="000000"/>
                </a:solidFill>
                <a:latin typeface="arial" panose="020B0604020202020204" pitchFamily="34" charset="0"/>
              </a:rPr>
              <a:t> </a:t>
            </a:r>
            <a:r>
              <a:rPr lang="hu-HU" b="1" dirty="0" err="1">
                <a:solidFill>
                  <a:srgbClr val="000000"/>
                </a:solidFill>
                <a:latin typeface="arial" panose="020B0604020202020204" pitchFamily="34" charset="0"/>
              </a:rPr>
              <a:t>Does</a:t>
            </a:r>
            <a:r>
              <a:rPr lang="hu-HU" b="1" dirty="0">
                <a:solidFill>
                  <a:srgbClr val="000000"/>
                </a:solidFill>
                <a:latin typeface="arial" panose="020B0604020202020204" pitchFamily="34" charset="0"/>
              </a:rPr>
              <a:t> </a:t>
            </a:r>
            <a:r>
              <a:rPr lang="hu-HU" b="1" dirty="0" err="1">
                <a:solidFill>
                  <a:srgbClr val="000000"/>
                </a:solidFill>
                <a:latin typeface="arial" panose="020B0604020202020204" pitchFamily="34" charset="0"/>
              </a:rPr>
              <a:t>Mindfulness</a:t>
            </a:r>
            <a:r>
              <a:rPr lang="hu-HU" b="1" dirty="0">
                <a:solidFill>
                  <a:srgbClr val="000000"/>
                </a:solidFill>
                <a:latin typeface="arial" panose="020B0604020202020204" pitchFamily="34" charset="0"/>
              </a:rPr>
              <a:t> </a:t>
            </a:r>
            <a:r>
              <a:rPr lang="hu-HU" b="1" dirty="0" err="1">
                <a:solidFill>
                  <a:srgbClr val="000000"/>
                </a:solidFill>
                <a:latin typeface="arial" panose="020B0604020202020204" pitchFamily="34" charset="0"/>
              </a:rPr>
              <a:t>Meditation</a:t>
            </a:r>
            <a:r>
              <a:rPr lang="hu-HU" b="1" dirty="0">
                <a:solidFill>
                  <a:srgbClr val="000000"/>
                </a:solidFill>
                <a:latin typeface="arial" panose="020B0604020202020204" pitchFamily="34" charset="0"/>
              </a:rPr>
              <a:t> </a:t>
            </a:r>
            <a:r>
              <a:rPr lang="hu-HU" b="1" dirty="0" err="1">
                <a:solidFill>
                  <a:srgbClr val="000000"/>
                </a:solidFill>
                <a:latin typeface="arial" panose="020B0604020202020204" pitchFamily="34" charset="0"/>
              </a:rPr>
              <a:t>Work</a:t>
            </a:r>
            <a:r>
              <a:rPr lang="hu-HU" b="1" dirty="0">
                <a:solidFill>
                  <a:srgbClr val="000000"/>
                </a:solidFill>
                <a:latin typeface="arial" panose="020B0604020202020204" pitchFamily="34" charset="0"/>
              </a:rPr>
              <a:t>? </a:t>
            </a:r>
            <a:r>
              <a:rPr lang="hu-HU" b="1" dirty="0" err="1">
                <a:solidFill>
                  <a:srgbClr val="000000"/>
                </a:solidFill>
                <a:latin typeface="arial" panose="020B0604020202020204" pitchFamily="34" charset="0"/>
              </a:rPr>
              <a:t>Proposing</a:t>
            </a:r>
            <a:r>
              <a:rPr lang="hu-HU" b="1" dirty="0">
                <a:solidFill>
                  <a:srgbClr val="000000"/>
                </a:solidFill>
                <a:latin typeface="arial" panose="020B0604020202020204" pitchFamily="34" charset="0"/>
              </a:rPr>
              <a:t> </a:t>
            </a:r>
            <a:r>
              <a:rPr lang="hu-HU" b="1" dirty="0" err="1">
                <a:solidFill>
                  <a:srgbClr val="000000"/>
                </a:solidFill>
                <a:latin typeface="arial" panose="020B0604020202020204" pitchFamily="34" charset="0"/>
              </a:rPr>
              <a:t>Mechanisms</a:t>
            </a:r>
            <a:r>
              <a:rPr lang="hu-HU" b="1" dirty="0">
                <a:solidFill>
                  <a:srgbClr val="000000"/>
                </a:solidFill>
                <a:latin typeface="arial" panose="020B0604020202020204" pitchFamily="34" charset="0"/>
              </a:rPr>
              <a:t> of Action </a:t>
            </a:r>
            <a:r>
              <a:rPr lang="hu-HU" b="1" dirty="0" err="1">
                <a:solidFill>
                  <a:srgbClr val="000000"/>
                </a:solidFill>
                <a:latin typeface="arial" panose="020B0604020202020204" pitchFamily="34" charset="0"/>
              </a:rPr>
              <a:t>From</a:t>
            </a:r>
            <a:r>
              <a:rPr lang="hu-HU" b="1" dirty="0">
                <a:solidFill>
                  <a:srgbClr val="000000"/>
                </a:solidFill>
                <a:latin typeface="arial" panose="020B0604020202020204" pitchFamily="34" charset="0"/>
              </a:rPr>
              <a:t> a </a:t>
            </a:r>
            <a:r>
              <a:rPr lang="hu-HU" b="1" dirty="0" err="1">
                <a:solidFill>
                  <a:srgbClr val="000000"/>
                </a:solidFill>
                <a:latin typeface="arial" panose="020B0604020202020204" pitchFamily="34" charset="0"/>
              </a:rPr>
              <a:t>Conceptual</a:t>
            </a:r>
            <a:r>
              <a:rPr lang="hu-HU" b="1" dirty="0">
                <a:solidFill>
                  <a:srgbClr val="000000"/>
                </a:solidFill>
                <a:latin typeface="arial" panose="020B0604020202020204" pitchFamily="34" charset="0"/>
              </a:rPr>
              <a:t> and </a:t>
            </a:r>
            <a:r>
              <a:rPr lang="hu-HU" b="1" dirty="0" err="1">
                <a:solidFill>
                  <a:srgbClr val="000000"/>
                </a:solidFill>
                <a:latin typeface="arial" panose="020B0604020202020204" pitchFamily="34" charset="0"/>
              </a:rPr>
              <a:t>Neural</a:t>
            </a:r>
            <a:r>
              <a:rPr lang="hu-HU" b="1" dirty="0">
                <a:solidFill>
                  <a:srgbClr val="000000"/>
                </a:solidFill>
                <a:latin typeface="arial" panose="020B0604020202020204" pitchFamily="34" charset="0"/>
              </a:rPr>
              <a:t> </a:t>
            </a:r>
            <a:r>
              <a:rPr lang="hu-HU" b="1" dirty="0" err="1">
                <a:solidFill>
                  <a:srgbClr val="000000"/>
                </a:solidFill>
                <a:latin typeface="arial" panose="020B0604020202020204" pitchFamily="34" charset="0"/>
              </a:rPr>
              <a:t>Perspective</a:t>
            </a:r>
            <a:r>
              <a:rPr lang="hu-HU" b="1" dirty="0">
                <a:solidFill>
                  <a:srgbClr val="000000"/>
                </a:solidFill>
                <a:latin typeface="arial" panose="020B0604020202020204" pitchFamily="34" charset="0"/>
              </a:rPr>
              <a:t>.</a:t>
            </a:r>
          </a:p>
          <a:p>
            <a:r>
              <a:rPr lang="hu-HU" u="sng" dirty="0" err="1">
                <a:solidFill>
                  <a:srgbClr val="660066"/>
                </a:solidFill>
                <a:latin typeface="arial" panose="020B0604020202020204" pitchFamily="34" charset="0"/>
                <a:hlinkClick r:id="rId3"/>
              </a:rPr>
              <a:t>Hölzel</a:t>
            </a:r>
            <a:r>
              <a:rPr lang="hu-HU" u="sng" dirty="0">
                <a:solidFill>
                  <a:srgbClr val="660066"/>
                </a:solidFill>
                <a:latin typeface="arial" panose="020B0604020202020204" pitchFamily="34" charset="0"/>
                <a:hlinkClick r:id="rId3"/>
              </a:rPr>
              <a:t> BK</a:t>
            </a:r>
            <a:r>
              <a:rPr lang="hu-HU" baseline="30000" dirty="0">
                <a:solidFill>
                  <a:srgbClr val="000000"/>
                </a:solidFill>
                <a:latin typeface="arial" panose="020B0604020202020204" pitchFamily="34" charset="0"/>
              </a:rPr>
              <a:t>1</a:t>
            </a:r>
            <a:r>
              <a:rPr lang="hu-HU" dirty="0">
                <a:solidFill>
                  <a:srgbClr val="000000"/>
                </a:solidFill>
                <a:latin typeface="arial" panose="020B0604020202020204" pitchFamily="34" charset="0"/>
              </a:rPr>
              <a:t>, </a:t>
            </a:r>
            <a:r>
              <a:rPr lang="hu-HU" u="sng" dirty="0" err="1">
                <a:solidFill>
                  <a:srgbClr val="660066"/>
                </a:solidFill>
                <a:latin typeface="arial" panose="020B0604020202020204" pitchFamily="34" charset="0"/>
                <a:hlinkClick r:id="rId4"/>
              </a:rPr>
              <a:t>Lazar</a:t>
            </a:r>
            <a:r>
              <a:rPr lang="hu-HU" u="sng" dirty="0">
                <a:solidFill>
                  <a:srgbClr val="660066"/>
                </a:solidFill>
                <a:latin typeface="arial" panose="020B0604020202020204" pitchFamily="34" charset="0"/>
                <a:hlinkClick r:id="rId4"/>
              </a:rPr>
              <a:t> SW</a:t>
            </a:r>
            <a:r>
              <a:rPr lang="hu-HU" baseline="30000" dirty="0">
                <a:solidFill>
                  <a:srgbClr val="000000"/>
                </a:solidFill>
                <a:latin typeface="arial" panose="020B0604020202020204" pitchFamily="34" charset="0"/>
              </a:rPr>
              <a:t>2</a:t>
            </a:r>
            <a:r>
              <a:rPr lang="hu-HU" dirty="0">
                <a:solidFill>
                  <a:srgbClr val="000000"/>
                </a:solidFill>
                <a:latin typeface="arial" panose="020B0604020202020204" pitchFamily="34" charset="0"/>
              </a:rPr>
              <a:t>, </a:t>
            </a:r>
            <a:r>
              <a:rPr lang="hu-HU" u="sng" dirty="0" err="1">
                <a:solidFill>
                  <a:srgbClr val="660066"/>
                </a:solidFill>
                <a:latin typeface="arial" panose="020B0604020202020204" pitchFamily="34" charset="0"/>
                <a:hlinkClick r:id="rId5"/>
              </a:rPr>
              <a:t>Gard</a:t>
            </a:r>
            <a:r>
              <a:rPr lang="hu-HU" u="sng" dirty="0">
                <a:solidFill>
                  <a:srgbClr val="660066"/>
                </a:solidFill>
                <a:latin typeface="arial" panose="020B0604020202020204" pitchFamily="34" charset="0"/>
                <a:hlinkClick r:id="rId5"/>
              </a:rPr>
              <a:t> T</a:t>
            </a:r>
            <a:r>
              <a:rPr lang="hu-HU" baseline="30000" dirty="0">
                <a:solidFill>
                  <a:srgbClr val="000000"/>
                </a:solidFill>
                <a:latin typeface="arial" panose="020B0604020202020204" pitchFamily="34" charset="0"/>
              </a:rPr>
              <a:t>3</a:t>
            </a:r>
            <a:r>
              <a:rPr lang="hu-HU" dirty="0">
                <a:solidFill>
                  <a:srgbClr val="000000"/>
                </a:solidFill>
                <a:latin typeface="arial" panose="020B0604020202020204" pitchFamily="34" charset="0"/>
              </a:rPr>
              <a:t>, </a:t>
            </a:r>
            <a:r>
              <a:rPr lang="hu-HU" u="sng" dirty="0" err="1">
                <a:solidFill>
                  <a:srgbClr val="660066"/>
                </a:solidFill>
                <a:latin typeface="arial" panose="020B0604020202020204" pitchFamily="34" charset="0"/>
                <a:hlinkClick r:id="rId6"/>
              </a:rPr>
              <a:t>Schuman</a:t>
            </a:r>
            <a:r>
              <a:rPr lang="hu-HU" u="sng" dirty="0">
                <a:solidFill>
                  <a:srgbClr val="660066"/>
                </a:solidFill>
                <a:latin typeface="arial" panose="020B0604020202020204" pitchFamily="34" charset="0"/>
                <a:hlinkClick r:id="rId6"/>
              </a:rPr>
              <a:t>-Olivier Z</a:t>
            </a:r>
            <a:r>
              <a:rPr lang="hu-HU" baseline="30000" dirty="0">
                <a:solidFill>
                  <a:srgbClr val="000000"/>
                </a:solidFill>
                <a:latin typeface="arial" panose="020B0604020202020204" pitchFamily="34" charset="0"/>
              </a:rPr>
              <a:t>2</a:t>
            </a:r>
            <a:r>
              <a:rPr lang="hu-HU" dirty="0">
                <a:solidFill>
                  <a:srgbClr val="000000"/>
                </a:solidFill>
                <a:latin typeface="arial" panose="020B0604020202020204" pitchFamily="34" charset="0"/>
              </a:rPr>
              <a:t>, </a:t>
            </a:r>
            <a:r>
              <a:rPr lang="hu-HU" u="sng" dirty="0" err="1">
                <a:solidFill>
                  <a:srgbClr val="660066"/>
                </a:solidFill>
                <a:latin typeface="arial" panose="020B0604020202020204" pitchFamily="34" charset="0"/>
                <a:hlinkClick r:id="rId7"/>
              </a:rPr>
              <a:t>Vago</a:t>
            </a:r>
            <a:r>
              <a:rPr lang="hu-HU" u="sng" dirty="0">
                <a:solidFill>
                  <a:srgbClr val="660066"/>
                </a:solidFill>
                <a:latin typeface="arial" panose="020B0604020202020204" pitchFamily="34" charset="0"/>
                <a:hlinkClick r:id="rId7"/>
              </a:rPr>
              <a:t> DR</a:t>
            </a:r>
            <a:r>
              <a:rPr lang="hu-HU" baseline="30000" dirty="0">
                <a:solidFill>
                  <a:srgbClr val="000000"/>
                </a:solidFill>
                <a:latin typeface="arial" panose="020B0604020202020204" pitchFamily="34" charset="0"/>
              </a:rPr>
              <a:t>4</a:t>
            </a:r>
            <a:r>
              <a:rPr lang="hu-HU" dirty="0">
                <a:solidFill>
                  <a:srgbClr val="000000"/>
                </a:solidFill>
                <a:latin typeface="arial" panose="020B0604020202020204" pitchFamily="34" charset="0"/>
              </a:rPr>
              <a:t>, </a:t>
            </a:r>
            <a:r>
              <a:rPr lang="hu-HU" u="sng" dirty="0">
                <a:solidFill>
                  <a:srgbClr val="660066"/>
                </a:solidFill>
                <a:latin typeface="arial" panose="020B0604020202020204" pitchFamily="34" charset="0"/>
                <a:hlinkClick r:id="rId8"/>
              </a:rPr>
              <a:t>Ott U</a:t>
            </a:r>
            <a:r>
              <a:rPr lang="hu-HU" baseline="30000" dirty="0">
                <a:solidFill>
                  <a:srgbClr val="000000"/>
                </a:solidFill>
                <a:latin typeface="arial" panose="020B0604020202020204" pitchFamily="34" charset="0"/>
              </a:rPr>
              <a:t>5</a:t>
            </a:r>
            <a:r>
              <a:rPr lang="hu-HU" dirty="0">
                <a:solidFill>
                  <a:srgbClr val="000000"/>
                </a:solidFill>
                <a:latin typeface="arial" panose="020B0604020202020204" pitchFamily="34" charset="0"/>
              </a:rPr>
              <a:t>.</a:t>
            </a:r>
            <a:endParaRPr lang="hu-HU" b="0" i="0" dirty="0">
              <a:solidFill>
                <a:srgbClr val="000000"/>
              </a:solidFill>
              <a:effectLst/>
              <a:latin typeface="arial" panose="020B0604020202020204" pitchFamily="34" charset="0"/>
            </a:endParaRPr>
          </a:p>
        </p:txBody>
      </p:sp>
      <p:pic>
        <p:nvPicPr>
          <p:cNvPr id="5" name="Kép 4" descr="A képen macska, beltéri, személy, asztal látható&#10;&#10;Automatikusan generált leírás">
            <a:extLst>
              <a:ext uri="{FF2B5EF4-FFF2-40B4-BE49-F238E27FC236}">
                <a16:creationId xmlns:a16="http://schemas.microsoft.com/office/drawing/2014/main" id="{8B479B51-64E6-4157-8ECB-2B05CC8568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a:off x="6263846" y="2238163"/>
            <a:ext cx="3605309" cy="2703982"/>
          </a:xfrm>
          <a:prstGeom prst="rect">
            <a:avLst/>
          </a:prstGeom>
        </p:spPr>
      </p:pic>
      <p:pic>
        <p:nvPicPr>
          <p:cNvPr id="9" name="Kép 8" descr="A képen személy, beltéri, férfi, étel látható&#10;&#10;Automatikusan generált leírás">
            <a:extLst>
              <a:ext uri="{FF2B5EF4-FFF2-40B4-BE49-F238E27FC236}">
                <a16:creationId xmlns:a16="http://schemas.microsoft.com/office/drawing/2014/main" id="{8FD60A90-D703-4CFD-98EA-6A77EF5643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0800000">
            <a:off x="2167757" y="2212375"/>
            <a:ext cx="3674076" cy="2755557"/>
          </a:xfrm>
          <a:prstGeom prst="rect">
            <a:avLst/>
          </a:prstGeom>
        </p:spPr>
      </p:pic>
      <p:sp>
        <p:nvSpPr>
          <p:cNvPr id="7" name="Szövegdoboz 6">
            <a:extLst>
              <a:ext uri="{FF2B5EF4-FFF2-40B4-BE49-F238E27FC236}">
                <a16:creationId xmlns:a16="http://schemas.microsoft.com/office/drawing/2014/main" id="{E9552E7B-D30C-4C1B-9E34-8E37825BFCFC}"/>
              </a:ext>
            </a:extLst>
          </p:cNvPr>
          <p:cNvSpPr txBox="1"/>
          <p:nvPr/>
        </p:nvSpPr>
        <p:spPr>
          <a:xfrm>
            <a:off x="2167756" y="4929903"/>
            <a:ext cx="9317064" cy="369332"/>
          </a:xfrm>
          <a:prstGeom prst="rect">
            <a:avLst/>
          </a:prstGeom>
          <a:noFill/>
        </p:spPr>
        <p:txBody>
          <a:bodyPr wrap="square">
            <a:spAutoFit/>
          </a:bodyPr>
          <a:lstStyle/>
          <a:p>
            <a:r>
              <a:rPr lang="hu-HU" sz="1800" dirty="0">
                <a:effectLst/>
                <a:latin typeface="Calibri" panose="020F0502020204030204" pitchFamily="34" charset="0"/>
                <a:ea typeface="Calibri" panose="020F0502020204030204" pitchFamily="34" charset="0"/>
                <a:cs typeface="Times New Roman" panose="02020603050405020304" pitchFamily="18" charset="0"/>
              </a:rPr>
              <a:t>Illusztráció: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Mindfulness</a:t>
            </a:r>
            <a:r>
              <a:rPr lang="hu-HU" sz="1800" dirty="0">
                <a:effectLst/>
                <a:latin typeface="Calibri" panose="020F0502020204030204" pitchFamily="34" charset="0"/>
                <a:ea typeface="Calibri" panose="020F0502020204030204" pitchFamily="34" charset="0"/>
                <a:cs typeface="Times New Roman" panose="02020603050405020304" pitchFamily="18" charset="0"/>
              </a:rPr>
              <a:t> gyakorlat a Semmelweis Jóga és Életmód táborban, 2019 </a:t>
            </a:r>
            <a:endParaRPr lang="hu-HU" dirty="0"/>
          </a:p>
        </p:txBody>
      </p:sp>
    </p:spTree>
    <p:extLst>
      <p:ext uri="{BB962C8B-B14F-4D97-AF65-F5344CB8AC3E}">
        <p14:creationId xmlns:p14="http://schemas.microsoft.com/office/powerpoint/2010/main" val="21693424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86C903B1-2EF6-416D-A7F1-4A03E80322AB}"/>
              </a:ext>
            </a:extLst>
          </p:cNvPr>
          <p:cNvSpPr/>
          <p:nvPr/>
        </p:nvSpPr>
        <p:spPr>
          <a:xfrm>
            <a:off x="543697" y="451188"/>
            <a:ext cx="10886302" cy="3600986"/>
          </a:xfrm>
          <a:prstGeom prst="rect">
            <a:avLst/>
          </a:prstGeom>
        </p:spPr>
        <p:txBody>
          <a:bodyPr wrap="square">
            <a:spAutoFit/>
          </a:bodyPr>
          <a:lstStyle/>
          <a:p>
            <a:r>
              <a:rPr lang="en-US" dirty="0">
                <a:solidFill>
                  <a:srgbClr val="000000"/>
                </a:solidFill>
                <a:latin typeface="arial" panose="020B0604020202020204" pitchFamily="34" charset="0"/>
              </a:rPr>
              <a:t>Evidence suggests that mindfulness practice is associated with neuroplastic changes in the </a:t>
            </a:r>
            <a:endParaRPr lang="hu-HU" dirty="0">
              <a:solidFill>
                <a:srgbClr val="000000"/>
              </a:solidFill>
              <a:latin typeface="arial" panose="020B0604020202020204" pitchFamily="34" charset="0"/>
            </a:endParaRPr>
          </a:p>
          <a:p>
            <a:endParaRPr lang="hu-HU" dirty="0">
              <a:solidFill>
                <a:srgbClr val="000000"/>
              </a:solidFill>
              <a:latin typeface="arial" panose="020B0604020202020204" pitchFamily="34" charset="0"/>
            </a:endParaRPr>
          </a:p>
          <a:p>
            <a:r>
              <a:rPr lang="en-US" sz="2400" b="1" dirty="0">
                <a:solidFill>
                  <a:srgbClr val="000000"/>
                </a:solidFill>
                <a:latin typeface="arial" panose="020B0604020202020204" pitchFamily="34" charset="0"/>
              </a:rPr>
              <a:t>anterior cingulate cortex, </a:t>
            </a:r>
            <a:endParaRPr lang="hu-HU" sz="2400" b="1" dirty="0">
              <a:solidFill>
                <a:srgbClr val="000000"/>
              </a:solidFill>
              <a:latin typeface="arial" panose="020B0604020202020204" pitchFamily="34" charset="0"/>
            </a:endParaRPr>
          </a:p>
          <a:p>
            <a:r>
              <a:rPr lang="en-US" sz="2400" b="1" dirty="0">
                <a:solidFill>
                  <a:srgbClr val="000000"/>
                </a:solidFill>
                <a:latin typeface="arial" panose="020B0604020202020204" pitchFamily="34" charset="0"/>
              </a:rPr>
              <a:t>insula, </a:t>
            </a:r>
            <a:endParaRPr lang="hu-HU" sz="2400" b="1" dirty="0">
              <a:solidFill>
                <a:srgbClr val="000000"/>
              </a:solidFill>
              <a:latin typeface="arial" panose="020B0604020202020204" pitchFamily="34" charset="0"/>
            </a:endParaRPr>
          </a:p>
          <a:p>
            <a:r>
              <a:rPr lang="en-US" sz="2400" b="1" dirty="0">
                <a:solidFill>
                  <a:srgbClr val="000000"/>
                </a:solidFill>
                <a:latin typeface="arial" panose="020B0604020202020204" pitchFamily="34" charset="0"/>
              </a:rPr>
              <a:t>temporo-parietal junction, </a:t>
            </a:r>
            <a:endParaRPr lang="hu-HU" sz="2400" b="1" dirty="0">
              <a:solidFill>
                <a:srgbClr val="000000"/>
              </a:solidFill>
              <a:latin typeface="arial" panose="020B0604020202020204" pitchFamily="34" charset="0"/>
            </a:endParaRPr>
          </a:p>
          <a:p>
            <a:r>
              <a:rPr lang="en-US" sz="2400" b="1" dirty="0" err="1">
                <a:solidFill>
                  <a:srgbClr val="000000"/>
                </a:solidFill>
                <a:latin typeface="arial" panose="020B0604020202020204" pitchFamily="34" charset="0"/>
              </a:rPr>
              <a:t>fronto</a:t>
            </a:r>
            <a:r>
              <a:rPr lang="en-US" sz="2400" b="1" dirty="0">
                <a:solidFill>
                  <a:srgbClr val="000000"/>
                </a:solidFill>
                <a:latin typeface="arial" panose="020B0604020202020204" pitchFamily="34" charset="0"/>
              </a:rPr>
              <a:t>-limbic network, </a:t>
            </a:r>
            <a:endParaRPr lang="hu-HU" sz="2400" b="1" dirty="0">
              <a:solidFill>
                <a:srgbClr val="000000"/>
              </a:solidFill>
              <a:latin typeface="arial" panose="020B0604020202020204" pitchFamily="34" charset="0"/>
            </a:endParaRPr>
          </a:p>
          <a:p>
            <a:r>
              <a:rPr lang="en-US" sz="2400" b="1" dirty="0">
                <a:solidFill>
                  <a:srgbClr val="000000"/>
                </a:solidFill>
                <a:latin typeface="arial" panose="020B0604020202020204" pitchFamily="34" charset="0"/>
              </a:rPr>
              <a:t>and default mode network structures. </a:t>
            </a:r>
            <a:endParaRPr lang="hu-HU" sz="2400" b="1" dirty="0">
              <a:solidFill>
                <a:srgbClr val="000000"/>
              </a:solidFill>
              <a:latin typeface="arial" panose="020B0604020202020204" pitchFamily="34" charset="0"/>
            </a:endParaRPr>
          </a:p>
          <a:p>
            <a:endParaRPr lang="hu-HU"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The authors suggest that the mechanisms described </a:t>
            </a:r>
            <a:endParaRPr lang="hu-HU"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here work synergistically, establishing a process of </a:t>
            </a:r>
            <a:endParaRPr lang="hu-HU"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enhanced self-regulation. </a:t>
            </a:r>
            <a:endParaRPr lang="hu-HU" dirty="0"/>
          </a:p>
        </p:txBody>
      </p:sp>
      <p:pic>
        <p:nvPicPr>
          <p:cNvPr id="3" name="Kép 2" descr="A képen személy, férfi, asztal, fiatal látható&#10;&#10;Automatikusan generált leírás">
            <a:extLst>
              <a:ext uri="{FF2B5EF4-FFF2-40B4-BE49-F238E27FC236}">
                <a16:creationId xmlns:a16="http://schemas.microsoft.com/office/drawing/2014/main" id="{ABEC8F2A-FDC1-4655-95F8-DA6A6837CF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6767066" y="2251681"/>
            <a:ext cx="5056601" cy="3792451"/>
          </a:xfrm>
          <a:prstGeom prst="rect">
            <a:avLst/>
          </a:prstGeom>
        </p:spPr>
      </p:pic>
    </p:spTree>
    <p:extLst>
      <p:ext uri="{BB962C8B-B14F-4D97-AF65-F5344CB8AC3E}">
        <p14:creationId xmlns:p14="http://schemas.microsoft.com/office/powerpoint/2010/main" val="39162621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képen a következők lehetnek: szöveg">
            <a:extLst>
              <a:ext uri="{FF2B5EF4-FFF2-40B4-BE49-F238E27FC236}">
                <a16:creationId xmlns:a16="http://schemas.microsoft.com/office/drawing/2014/main" id="{645D8AD6-6C0B-480C-8079-442743C17D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973" y="633517"/>
            <a:ext cx="3073206" cy="3259575"/>
          </a:xfrm>
          <a:prstGeom prst="rect">
            <a:avLst/>
          </a:prstGeom>
          <a:noFill/>
          <a:extLst>
            <a:ext uri="{909E8E84-426E-40DD-AFC4-6F175D3DCCD1}">
              <a14:hiddenFill xmlns:a14="http://schemas.microsoft.com/office/drawing/2010/main">
                <a:solidFill>
                  <a:srgbClr val="FFFFFF"/>
                </a:solidFill>
              </a14:hiddenFill>
            </a:ext>
          </a:extLst>
        </p:spPr>
      </p:pic>
      <p:pic>
        <p:nvPicPr>
          <p:cNvPr id="4" name="Kép 3">
            <a:extLst>
              <a:ext uri="{FF2B5EF4-FFF2-40B4-BE49-F238E27FC236}">
                <a16:creationId xmlns:a16="http://schemas.microsoft.com/office/drawing/2014/main" id="{6D6BB8E3-3782-4F70-8F5D-469BE93AE03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4308953" y="964504"/>
            <a:ext cx="7340252" cy="5148198"/>
          </a:xfrm>
          <a:prstGeom prst="rect">
            <a:avLst/>
          </a:prstGeom>
          <a:noFill/>
          <a:ln>
            <a:noFill/>
          </a:ln>
        </p:spPr>
      </p:pic>
    </p:spTree>
    <p:extLst>
      <p:ext uri="{BB962C8B-B14F-4D97-AF65-F5344CB8AC3E}">
        <p14:creationId xmlns:p14="http://schemas.microsoft.com/office/powerpoint/2010/main" val="12026384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E248E6C-AEE9-4786-B789-1751682F30A4}"/>
              </a:ext>
            </a:extLst>
          </p:cNvPr>
          <p:cNvSpPr>
            <a:spLocks noGrp="1"/>
          </p:cNvSpPr>
          <p:nvPr>
            <p:ph type="title"/>
          </p:nvPr>
        </p:nvSpPr>
        <p:spPr/>
        <p:txBody>
          <a:bodyPr>
            <a:normAutofit/>
          </a:bodyPr>
          <a:lstStyle/>
          <a:p>
            <a:r>
              <a:rPr lang="hu-HU" sz="3600" dirty="0"/>
              <a:t>MBCT</a:t>
            </a:r>
          </a:p>
        </p:txBody>
      </p:sp>
      <p:sp>
        <p:nvSpPr>
          <p:cNvPr id="3" name="Téglalap 2">
            <a:extLst>
              <a:ext uri="{FF2B5EF4-FFF2-40B4-BE49-F238E27FC236}">
                <a16:creationId xmlns:a16="http://schemas.microsoft.com/office/drawing/2014/main" id="{51072615-8584-43B1-B97F-8E44B89C4A4B}"/>
              </a:ext>
            </a:extLst>
          </p:cNvPr>
          <p:cNvSpPr/>
          <p:nvPr/>
        </p:nvSpPr>
        <p:spPr>
          <a:xfrm>
            <a:off x="424543" y="2136338"/>
            <a:ext cx="11212286" cy="3754874"/>
          </a:xfrm>
          <a:prstGeom prst="rect">
            <a:avLst/>
          </a:prstGeom>
        </p:spPr>
        <p:txBody>
          <a:bodyPr wrap="square">
            <a:spAutoFit/>
          </a:bodyPr>
          <a:lstStyle/>
          <a:p>
            <a:r>
              <a:rPr lang="hu-HU" sz="2400" b="1" dirty="0">
                <a:solidFill>
                  <a:srgbClr val="444444"/>
                </a:solidFill>
              </a:rPr>
              <a:t>A </a:t>
            </a:r>
            <a:r>
              <a:rPr lang="hu-HU" sz="2400" b="1" dirty="0" err="1">
                <a:solidFill>
                  <a:srgbClr val="444444"/>
                </a:solidFill>
              </a:rPr>
              <a:t>mindfulness</a:t>
            </a:r>
            <a:r>
              <a:rPr lang="hu-HU" sz="2400" b="1" dirty="0">
                <a:solidFill>
                  <a:srgbClr val="444444"/>
                </a:solidFill>
              </a:rPr>
              <a:t>-alapú kognitív terápia (MBCT, </a:t>
            </a:r>
            <a:r>
              <a:rPr lang="hu-HU" sz="2400" b="1" dirty="0" err="1">
                <a:solidFill>
                  <a:srgbClr val="444444"/>
                </a:solidFill>
              </a:rPr>
              <a:t>Mindfulness-Based</a:t>
            </a:r>
            <a:r>
              <a:rPr lang="hu-HU" sz="2400" b="1" dirty="0">
                <a:solidFill>
                  <a:srgbClr val="444444"/>
                </a:solidFill>
              </a:rPr>
              <a:t> </a:t>
            </a:r>
            <a:r>
              <a:rPr lang="hu-HU" sz="2400" b="1" dirty="0" err="1">
                <a:solidFill>
                  <a:srgbClr val="444444"/>
                </a:solidFill>
              </a:rPr>
              <a:t>Cognitive</a:t>
            </a:r>
            <a:r>
              <a:rPr lang="hu-HU" sz="2400" b="1" dirty="0">
                <a:solidFill>
                  <a:srgbClr val="444444"/>
                </a:solidFill>
              </a:rPr>
              <a:t> </a:t>
            </a:r>
            <a:r>
              <a:rPr lang="hu-HU" sz="2400" b="1" dirty="0" err="1">
                <a:solidFill>
                  <a:srgbClr val="444444"/>
                </a:solidFill>
              </a:rPr>
              <a:t>Therapy</a:t>
            </a:r>
            <a:r>
              <a:rPr lang="hu-HU" sz="2400" b="1" dirty="0">
                <a:solidFill>
                  <a:srgbClr val="444444"/>
                </a:solidFill>
              </a:rPr>
              <a:t>) </a:t>
            </a:r>
            <a:r>
              <a:rPr lang="hu-HU" sz="2400" dirty="0">
                <a:solidFill>
                  <a:srgbClr val="444444"/>
                </a:solidFill>
              </a:rPr>
              <a:t>módszerét 3 nemzetközileg elismert egyetem professzora állította össze</a:t>
            </a:r>
          </a:p>
          <a:p>
            <a:pPr>
              <a:buFont typeface="+mj-lt"/>
              <a:buAutoNum type="arabicPeriod"/>
            </a:pPr>
            <a:r>
              <a:rPr lang="hu-HU" sz="2400" dirty="0">
                <a:solidFill>
                  <a:srgbClr val="444444"/>
                </a:solidFill>
              </a:rPr>
              <a:t>Mark </a:t>
            </a:r>
            <a:r>
              <a:rPr lang="hu-HU" sz="2400" dirty="0" err="1">
                <a:solidFill>
                  <a:srgbClr val="444444"/>
                </a:solidFill>
              </a:rPr>
              <a:t>Willims</a:t>
            </a:r>
            <a:r>
              <a:rPr lang="hu-HU" sz="2400" dirty="0">
                <a:solidFill>
                  <a:srgbClr val="444444"/>
                </a:solidFill>
              </a:rPr>
              <a:t> (University of Oxford)</a:t>
            </a:r>
          </a:p>
          <a:p>
            <a:pPr>
              <a:buFont typeface="+mj-lt"/>
              <a:buAutoNum type="arabicPeriod"/>
            </a:pPr>
            <a:r>
              <a:rPr lang="hu-HU" sz="2400" dirty="0">
                <a:solidFill>
                  <a:srgbClr val="444444"/>
                </a:solidFill>
              </a:rPr>
              <a:t>John D. </a:t>
            </a:r>
            <a:r>
              <a:rPr lang="hu-HU" sz="2400" dirty="0" err="1">
                <a:solidFill>
                  <a:srgbClr val="444444"/>
                </a:solidFill>
              </a:rPr>
              <a:t>Teasdale</a:t>
            </a:r>
            <a:r>
              <a:rPr lang="hu-HU" sz="2400" dirty="0">
                <a:solidFill>
                  <a:srgbClr val="444444"/>
                </a:solidFill>
              </a:rPr>
              <a:t> (Cambridge University)</a:t>
            </a:r>
          </a:p>
          <a:p>
            <a:pPr>
              <a:buFont typeface="+mj-lt"/>
              <a:buAutoNum type="arabicPeriod"/>
            </a:pPr>
            <a:r>
              <a:rPr lang="hu-HU" sz="2400" dirty="0" err="1">
                <a:solidFill>
                  <a:srgbClr val="444444"/>
                </a:solidFill>
              </a:rPr>
              <a:t>Zindel</a:t>
            </a:r>
            <a:r>
              <a:rPr lang="hu-HU" sz="2400" dirty="0">
                <a:solidFill>
                  <a:srgbClr val="444444"/>
                </a:solidFill>
              </a:rPr>
              <a:t> </a:t>
            </a:r>
            <a:r>
              <a:rPr lang="hu-HU" sz="2400" dirty="0" err="1">
                <a:solidFill>
                  <a:srgbClr val="444444"/>
                </a:solidFill>
              </a:rPr>
              <a:t>Segal</a:t>
            </a:r>
            <a:r>
              <a:rPr lang="hu-HU" sz="2400" dirty="0">
                <a:solidFill>
                  <a:srgbClr val="444444"/>
                </a:solidFill>
              </a:rPr>
              <a:t> (Toronto </a:t>
            </a:r>
            <a:r>
              <a:rPr lang="hu-HU" sz="2400" dirty="0" err="1">
                <a:solidFill>
                  <a:srgbClr val="444444"/>
                </a:solidFill>
              </a:rPr>
              <a:t>Scarborough</a:t>
            </a:r>
            <a:r>
              <a:rPr lang="hu-HU" sz="2400" dirty="0">
                <a:solidFill>
                  <a:srgbClr val="444444"/>
                </a:solidFill>
              </a:rPr>
              <a:t> University)</a:t>
            </a:r>
          </a:p>
          <a:p>
            <a:pPr>
              <a:buFont typeface="+mj-lt"/>
              <a:buAutoNum type="arabicPeriod"/>
            </a:pPr>
            <a:endParaRPr lang="hu-HU" dirty="0">
              <a:solidFill>
                <a:srgbClr val="444444"/>
              </a:solidFill>
            </a:endParaRPr>
          </a:p>
          <a:p>
            <a:pPr>
              <a:buFont typeface="+mj-lt"/>
              <a:buAutoNum type="arabicPeriod"/>
            </a:pPr>
            <a:endParaRPr lang="hu-HU" sz="2400" dirty="0">
              <a:solidFill>
                <a:srgbClr val="444444"/>
              </a:solidFill>
            </a:endParaRPr>
          </a:p>
          <a:p>
            <a:r>
              <a:rPr lang="hu-HU" sz="2400" dirty="0">
                <a:solidFill>
                  <a:srgbClr val="444444"/>
                </a:solidFill>
              </a:rPr>
              <a:t>A program a buddhista hagyományban gyökerező  </a:t>
            </a:r>
            <a:r>
              <a:rPr lang="hu-HU" sz="2400" b="1" dirty="0" err="1">
                <a:solidFill>
                  <a:srgbClr val="444444"/>
                </a:solidFill>
              </a:rPr>
              <a:t>mindfulness</a:t>
            </a:r>
            <a:r>
              <a:rPr lang="hu-HU" sz="2400" b="1" dirty="0">
                <a:solidFill>
                  <a:srgbClr val="444444"/>
                </a:solidFill>
              </a:rPr>
              <a:t> meditációs gyakorlatokat </a:t>
            </a:r>
            <a:r>
              <a:rPr lang="hu-HU" sz="2400" dirty="0">
                <a:solidFill>
                  <a:srgbClr val="444444"/>
                </a:solidFill>
              </a:rPr>
              <a:t>ötvözi a modern nyugati tudományos világ  </a:t>
            </a:r>
            <a:r>
              <a:rPr lang="hu-HU" sz="2400" b="1" dirty="0">
                <a:solidFill>
                  <a:srgbClr val="444444"/>
                </a:solidFill>
              </a:rPr>
              <a:t>kognitív viselkedésterápiás</a:t>
            </a:r>
            <a:r>
              <a:rPr lang="hu-HU" sz="2400" dirty="0">
                <a:solidFill>
                  <a:srgbClr val="444444"/>
                </a:solidFill>
              </a:rPr>
              <a:t> szemléletével</a:t>
            </a:r>
            <a:r>
              <a:rPr lang="hu-HU" sz="2800" dirty="0">
                <a:solidFill>
                  <a:srgbClr val="444444"/>
                </a:solidFill>
              </a:rPr>
              <a:t>.</a:t>
            </a:r>
            <a:endParaRPr lang="hu-HU" sz="2800" b="0" i="0" dirty="0">
              <a:solidFill>
                <a:srgbClr val="444444"/>
              </a:solidFill>
              <a:effectLst/>
            </a:endParaRPr>
          </a:p>
        </p:txBody>
      </p:sp>
    </p:spTree>
    <p:extLst>
      <p:ext uri="{BB962C8B-B14F-4D97-AF65-F5344CB8AC3E}">
        <p14:creationId xmlns:p14="http://schemas.microsoft.com/office/powerpoint/2010/main" val="3487137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A789AC47-9715-4B75-BE75-D33F6A686030}"/>
              </a:ext>
            </a:extLst>
          </p:cNvPr>
          <p:cNvSpPr/>
          <p:nvPr/>
        </p:nvSpPr>
        <p:spPr>
          <a:xfrm>
            <a:off x="2247863" y="347036"/>
            <a:ext cx="7696274" cy="1200329"/>
          </a:xfrm>
          <a:prstGeom prst="rect">
            <a:avLst/>
          </a:prstGeom>
        </p:spPr>
        <p:txBody>
          <a:bodyPr wrap="none">
            <a:spAutoFit/>
          </a:bodyPr>
          <a:lstStyle/>
          <a:p>
            <a:r>
              <a:rPr lang="en-US" sz="2400" dirty="0"/>
              <a:t>The Power of MEDITATION - Awesome BBC Documentary</a:t>
            </a:r>
          </a:p>
          <a:p>
            <a:endParaRPr lang="hu-HU" sz="2400" dirty="0">
              <a:hlinkClick r:id="rId3"/>
            </a:endParaRPr>
          </a:p>
          <a:p>
            <a:r>
              <a:rPr lang="hu-HU" sz="2400" dirty="0">
                <a:hlinkClick r:id="rId3"/>
              </a:rPr>
              <a:t>https://www.youtube.com/watch?v=7QYOiRsKAyg</a:t>
            </a:r>
            <a:endParaRPr lang="hu-HU" sz="2400" dirty="0"/>
          </a:p>
        </p:txBody>
      </p:sp>
      <p:sp>
        <p:nvSpPr>
          <p:cNvPr id="5" name="Szövegdoboz 4">
            <a:extLst>
              <a:ext uri="{FF2B5EF4-FFF2-40B4-BE49-F238E27FC236}">
                <a16:creationId xmlns:a16="http://schemas.microsoft.com/office/drawing/2014/main" id="{038311C9-84D4-493D-B767-B7EDFCA21BB1}"/>
              </a:ext>
            </a:extLst>
          </p:cNvPr>
          <p:cNvSpPr txBox="1"/>
          <p:nvPr/>
        </p:nvSpPr>
        <p:spPr>
          <a:xfrm>
            <a:off x="750770" y="1940481"/>
            <a:ext cx="10202779" cy="3970318"/>
          </a:xfrm>
          <a:prstGeom prst="rect">
            <a:avLst/>
          </a:prstGeom>
          <a:noFill/>
        </p:spPr>
        <p:txBody>
          <a:bodyPr wrap="square">
            <a:spAutoFit/>
          </a:bodyPr>
          <a:lstStyle/>
          <a:p>
            <a:r>
              <a:rPr lang="en-US" b="0" i="0" dirty="0">
                <a:solidFill>
                  <a:srgbClr val="030303"/>
                </a:solidFill>
                <a:effectLst/>
                <a:latin typeface="Roboto"/>
              </a:rPr>
              <a:t>This awesome documentary about meditation explores a broad variety of practices that includes techniques designed to promote relaxation, build internal energy or life force (qi, </a:t>
            </a:r>
            <a:r>
              <a:rPr lang="en-US" b="0" i="0" dirty="0" err="1">
                <a:solidFill>
                  <a:srgbClr val="030303"/>
                </a:solidFill>
                <a:effectLst/>
                <a:latin typeface="Roboto"/>
              </a:rPr>
              <a:t>ki</a:t>
            </a:r>
            <a:r>
              <a:rPr lang="en-US" b="0" i="0" dirty="0">
                <a:solidFill>
                  <a:srgbClr val="030303"/>
                </a:solidFill>
                <a:effectLst/>
                <a:latin typeface="Roboto"/>
              </a:rPr>
              <a:t>, prana, etc.) and develop compassion, love, patience, generosity, and forgiveness. A particularly ambitious form of meditation aims at effortlessly sustained single-pointed concentration meant to enable its practitioner to enjoy an indestructible sense of well-being while engaging in any life activity.</a:t>
            </a:r>
            <a:endParaRPr lang="hu-HU" b="0" i="0" dirty="0">
              <a:solidFill>
                <a:srgbClr val="030303"/>
              </a:solidFill>
              <a:effectLst/>
              <a:latin typeface="Roboto"/>
            </a:endParaRPr>
          </a:p>
          <a:p>
            <a:endParaRPr lang="hu-HU" dirty="0">
              <a:solidFill>
                <a:srgbClr val="030303"/>
              </a:solidFill>
              <a:latin typeface="Roboto"/>
            </a:endParaRPr>
          </a:p>
          <a:p>
            <a:r>
              <a:rPr lang="en-US" b="0" i="0" dirty="0">
                <a:solidFill>
                  <a:srgbClr val="030303"/>
                </a:solidFill>
                <a:effectLst/>
                <a:latin typeface="Roboto"/>
              </a:rPr>
              <a:t>"Through meditation found the ability to start a new career, reconnect with old friends, and start living my life to the fullest.  In short, I rebuilt my life from the bottom up. Today, just 12 years later I'm completely fulfilled. I love what I do professionally, I have the most wonderful family and friends around me, and I feel grateful for everyday I live. For so many years I was miserable when I had all the gifts life could bestow. It took, what I thought at the time was, a death sentence for me to wake up and start living. I knew these “secrets” I had uncovered could help anyone live an extraordinary life, but imagine my shock when I learned how many rich, successful and famous people had used the EXACT same process to achieve all that he had achieved...." Jason Stephenson</a:t>
            </a:r>
            <a:endParaRPr lang="hu-HU" dirty="0"/>
          </a:p>
        </p:txBody>
      </p:sp>
    </p:spTree>
    <p:extLst>
      <p:ext uri="{BB962C8B-B14F-4D97-AF65-F5344CB8AC3E}">
        <p14:creationId xmlns:p14="http://schemas.microsoft.com/office/powerpoint/2010/main" val="4867652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25EF453C-CC9F-4CF0-BB9E-FF5237C2F759}"/>
              </a:ext>
            </a:extLst>
          </p:cNvPr>
          <p:cNvSpPr/>
          <p:nvPr/>
        </p:nvSpPr>
        <p:spPr>
          <a:xfrm>
            <a:off x="326446" y="1529166"/>
            <a:ext cx="11213432" cy="4524315"/>
          </a:xfrm>
          <a:prstGeom prst="rect">
            <a:avLst/>
          </a:prstGeom>
        </p:spPr>
        <p:txBody>
          <a:bodyPr wrap="square">
            <a:spAutoFit/>
          </a:bodyPr>
          <a:lstStyle/>
          <a:p>
            <a:r>
              <a:rPr lang="hu-HU" sz="2400" dirty="0">
                <a:solidFill>
                  <a:srgbClr val="444444"/>
                </a:solidFill>
              </a:rPr>
              <a:t>A saját tapasztalatok modern kognitív szemléletben való értelmezése fejleszti az </a:t>
            </a:r>
            <a:r>
              <a:rPr lang="hu-HU" sz="2400" b="1" dirty="0">
                <a:solidFill>
                  <a:srgbClr val="444444"/>
                </a:solidFill>
              </a:rPr>
              <a:t>önismeretünket</a:t>
            </a:r>
            <a:r>
              <a:rPr lang="hu-HU" sz="2400" dirty="0">
                <a:solidFill>
                  <a:srgbClr val="444444"/>
                </a:solidFill>
              </a:rPr>
              <a:t>, ráébreszt a lelki szenvedéseinket tápláló, </a:t>
            </a:r>
            <a:r>
              <a:rPr lang="hu-HU" sz="2400" dirty="0" err="1">
                <a:solidFill>
                  <a:srgbClr val="444444"/>
                </a:solidFill>
              </a:rPr>
              <a:t>rutinszerűen</a:t>
            </a:r>
            <a:r>
              <a:rPr lang="hu-HU" sz="2400" dirty="0">
                <a:solidFill>
                  <a:srgbClr val="444444"/>
                </a:solidFill>
              </a:rPr>
              <a:t> visszatérő negatív </a:t>
            </a:r>
            <a:r>
              <a:rPr lang="hu-HU" sz="2400" dirty="0" err="1">
                <a:solidFill>
                  <a:srgbClr val="444444"/>
                </a:solidFill>
              </a:rPr>
              <a:t>gondolatiankra</a:t>
            </a:r>
            <a:r>
              <a:rPr lang="hu-HU" sz="2400" dirty="0">
                <a:solidFill>
                  <a:srgbClr val="444444"/>
                </a:solidFill>
              </a:rPr>
              <a:t>, rossz szokásainkra, és segítséget ad egy hasznosabb stratégia kidolgozására is.</a:t>
            </a:r>
          </a:p>
          <a:p>
            <a:r>
              <a:rPr lang="hu-HU" sz="2400" dirty="0">
                <a:solidFill>
                  <a:srgbClr val="444444"/>
                </a:solidFill>
              </a:rPr>
              <a:t>Klinikai vizsgálatok bizonyítják, hogy az MBCT képes  felére csökkenteni a krónikus </a:t>
            </a:r>
            <a:r>
              <a:rPr lang="hu-HU" sz="2400" b="1" dirty="0">
                <a:solidFill>
                  <a:srgbClr val="444444"/>
                </a:solidFill>
              </a:rPr>
              <a:t>depresszió visszatérésének</a:t>
            </a:r>
            <a:r>
              <a:rPr lang="hu-HU" sz="2400" dirty="0">
                <a:solidFill>
                  <a:srgbClr val="444444"/>
                </a:solidFill>
              </a:rPr>
              <a:t> kockázatát (ez a hatékonyság a legalább 3 epizódon átesett, visszatérő depresszióban szenvedő betegek esetében hangulatjavító gyógyszerekével vetekszik).</a:t>
            </a:r>
          </a:p>
          <a:p>
            <a:r>
              <a:rPr lang="hu-HU" sz="2400" dirty="0">
                <a:solidFill>
                  <a:srgbClr val="444444"/>
                </a:solidFill>
              </a:rPr>
              <a:t>Emellett ez a módszer más </a:t>
            </a:r>
            <a:r>
              <a:rPr lang="hu-HU" sz="2400" b="1" dirty="0">
                <a:solidFill>
                  <a:srgbClr val="444444"/>
                </a:solidFill>
              </a:rPr>
              <a:t>érzelmi-lelki problémák</a:t>
            </a:r>
            <a:r>
              <a:rPr lang="hu-HU" sz="2400" dirty="0">
                <a:solidFill>
                  <a:srgbClr val="444444"/>
                </a:solidFill>
              </a:rPr>
              <a:t> (például a </a:t>
            </a:r>
            <a:r>
              <a:rPr lang="hu-HU" sz="2400" b="1" dirty="0">
                <a:solidFill>
                  <a:srgbClr val="444444"/>
                </a:solidFill>
              </a:rPr>
              <a:t>stressz vagy a szorongásos zavarok, függőségek, étkezési zavarok,</a:t>
            </a:r>
            <a:r>
              <a:rPr lang="hu-HU" sz="2400" dirty="0">
                <a:solidFill>
                  <a:srgbClr val="444444"/>
                </a:solidFill>
              </a:rPr>
              <a:t> </a:t>
            </a:r>
            <a:r>
              <a:rPr lang="hu-HU" sz="2400" b="1" dirty="0">
                <a:solidFill>
                  <a:srgbClr val="444444"/>
                </a:solidFill>
              </a:rPr>
              <a:t>alvászavarok) </a:t>
            </a:r>
            <a:r>
              <a:rPr lang="hu-HU" sz="2400" dirty="0">
                <a:solidFill>
                  <a:srgbClr val="444444"/>
                </a:solidFill>
              </a:rPr>
              <a:t> </a:t>
            </a:r>
            <a:r>
              <a:rPr lang="hu-HU" sz="2400" b="1" dirty="0">
                <a:solidFill>
                  <a:srgbClr val="444444"/>
                </a:solidFill>
              </a:rPr>
              <a:t>kezelésében </a:t>
            </a:r>
            <a:r>
              <a:rPr lang="hu-HU" sz="2400" dirty="0">
                <a:solidFill>
                  <a:srgbClr val="444444"/>
                </a:solidFill>
              </a:rPr>
              <a:t>és a </a:t>
            </a:r>
            <a:r>
              <a:rPr lang="hu-HU" sz="2400" b="1" dirty="0">
                <a:solidFill>
                  <a:srgbClr val="444444"/>
                </a:solidFill>
              </a:rPr>
              <a:t>testi fájdalmak elviselésében</a:t>
            </a:r>
            <a:r>
              <a:rPr lang="hu-HU" sz="2400" dirty="0">
                <a:solidFill>
                  <a:srgbClr val="444444"/>
                </a:solidFill>
              </a:rPr>
              <a:t> is segíthet.</a:t>
            </a:r>
            <a:endParaRPr lang="hu-HU" sz="2400" b="0" i="0" dirty="0">
              <a:solidFill>
                <a:srgbClr val="444444"/>
              </a:solidFill>
              <a:effectLst/>
            </a:endParaRPr>
          </a:p>
        </p:txBody>
      </p:sp>
      <p:sp>
        <p:nvSpPr>
          <p:cNvPr id="3" name="Cím 1">
            <a:extLst>
              <a:ext uri="{FF2B5EF4-FFF2-40B4-BE49-F238E27FC236}">
                <a16:creationId xmlns:a16="http://schemas.microsoft.com/office/drawing/2014/main" id="{F20E66FC-6CFE-4471-996B-D3AF51BCFE09}"/>
              </a:ext>
            </a:extLst>
          </p:cNvPr>
          <p:cNvSpPr txBox="1">
            <a:spLocks/>
          </p:cNvSpPr>
          <p:nvPr/>
        </p:nvSpPr>
        <p:spPr>
          <a:xfrm>
            <a:off x="1451579" y="804519"/>
            <a:ext cx="9603275" cy="1049235"/>
          </a:xfrm>
          <a:prstGeom prst="rect">
            <a:avLst/>
          </a:prstGeom>
        </p:spPr>
        <p:txBody>
          <a:bodyP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hu-HU" sz="3600"/>
              <a:t>MBCT</a:t>
            </a:r>
            <a:endParaRPr lang="hu-HU" sz="3600" dirty="0"/>
          </a:p>
        </p:txBody>
      </p:sp>
    </p:spTree>
    <p:extLst>
      <p:ext uri="{BB962C8B-B14F-4D97-AF65-F5344CB8AC3E}">
        <p14:creationId xmlns:p14="http://schemas.microsoft.com/office/powerpoint/2010/main" val="10573134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a:extLst>
              <a:ext uri="{FF2B5EF4-FFF2-40B4-BE49-F238E27FC236}">
                <a16:creationId xmlns:a16="http://schemas.microsoft.com/office/drawing/2014/main" id="{26C16601-47FE-419E-A752-8C1379AF1CEA}"/>
              </a:ext>
            </a:extLst>
          </p:cNvPr>
          <p:cNvSpPr/>
          <p:nvPr/>
        </p:nvSpPr>
        <p:spPr>
          <a:xfrm>
            <a:off x="633555" y="3539109"/>
            <a:ext cx="10504714" cy="2246769"/>
          </a:xfrm>
          <a:prstGeom prst="rect">
            <a:avLst/>
          </a:prstGeom>
        </p:spPr>
        <p:txBody>
          <a:bodyPr wrap="square">
            <a:spAutoFit/>
          </a:bodyPr>
          <a:lstStyle/>
          <a:p>
            <a:r>
              <a:rPr lang="hu-HU" sz="2000" dirty="0">
                <a:solidFill>
                  <a:srgbClr val="444444"/>
                </a:solidFill>
              </a:rPr>
              <a:t>A tanfolyam </a:t>
            </a:r>
            <a:r>
              <a:rPr lang="hu-HU" sz="2000" b="1" dirty="0">
                <a:solidFill>
                  <a:srgbClr val="444444"/>
                </a:solidFill>
              </a:rPr>
              <a:t>az éber jelenlét gyakorlására </a:t>
            </a:r>
            <a:r>
              <a:rPr lang="hu-HU" sz="2000" dirty="0">
                <a:solidFill>
                  <a:srgbClr val="444444"/>
                </a:solidFill>
              </a:rPr>
              <a:t>épül. Az órákon a különböző </a:t>
            </a:r>
            <a:r>
              <a:rPr lang="hu-HU" sz="2000" dirty="0" err="1">
                <a:solidFill>
                  <a:srgbClr val="444444"/>
                </a:solidFill>
              </a:rPr>
              <a:t>mindfulness</a:t>
            </a:r>
            <a:r>
              <a:rPr lang="hu-HU" sz="2000" dirty="0">
                <a:solidFill>
                  <a:srgbClr val="444444"/>
                </a:solidFill>
              </a:rPr>
              <a:t> meditációs gyakorlatokat </a:t>
            </a:r>
            <a:r>
              <a:rPr lang="hu-HU" sz="2000" b="1" dirty="0">
                <a:solidFill>
                  <a:srgbClr val="444444"/>
                </a:solidFill>
              </a:rPr>
              <a:t>megbeszélésekkel </a:t>
            </a:r>
            <a:r>
              <a:rPr lang="hu-HU" sz="2000" dirty="0">
                <a:solidFill>
                  <a:srgbClr val="444444"/>
                </a:solidFill>
              </a:rPr>
              <a:t>egészítjük ki.  A megbeszélések lehetőséget adnak arra is, hogy a gyakorlás esetleges nehézségeiben kölcsönösen segítsünk egymásnak.</a:t>
            </a:r>
          </a:p>
          <a:p>
            <a:r>
              <a:rPr lang="hu-HU" sz="2000" dirty="0">
                <a:solidFill>
                  <a:srgbClr val="444444"/>
                </a:solidFill>
              </a:rPr>
              <a:t>A program hatásosságának kulcsa a csoportos találkozások közötti időben napi rendszerességgel végzett </a:t>
            </a:r>
            <a:r>
              <a:rPr lang="hu-HU" sz="2000" b="1" dirty="0">
                <a:solidFill>
                  <a:srgbClr val="444444"/>
                </a:solidFill>
              </a:rPr>
              <a:t>otthoni gyakorlás</a:t>
            </a:r>
            <a:r>
              <a:rPr lang="hu-HU" sz="2000" dirty="0">
                <a:solidFill>
                  <a:srgbClr val="444444"/>
                </a:solidFill>
              </a:rPr>
              <a:t>.  A hétköznapokban arra is törekszünk, hogy a meditációkban megtapasztalt éber jelenlétet beépítsük a mindennapjainkba is, és amennyire lehetséges, ilyen éber figyelemmel végezzük </a:t>
            </a:r>
            <a:r>
              <a:rPr lang="hu-HU" sz="2000" b="1" dirty="0">
                <a:solidFill>
                  <a:srgbClr val="444444"/>
                </a:solidFill>
              </a:rPr>
              <a:t>minden tevékenységünket</a:t>
            </a:r>
            <a:r>
              <a:rPr lang="hu-HU" sz="2000" dirty="0">
                <a:solidFill>
                  <a:srgbClr val="444444"/>
                </a:solidFill>
              </a:rPr>
              <a:t>.</a:t>
            </a:r>
            <a:endParaRPr lang="hu-HU" sz="2000" b="0" i="0" dirty="0">
              <a:solidFill>
                <a:srgbClr val="444444"/>
              </a:solidFill>
              <a:effectLst/>
            </a:endParaRPr>
          </a:p>
        </p:txBody>
      </p:sp>
      <p:sp>
        <p:nvSpPr>
          <p:cNvPr id="4" name="Téglalap 3">
            <a:extLst>
              <a:ext uri="{FF2B5EF4-FFF2-40B4-BE49-F238E27FC236}">
                <a16:creationId xmlns:a16="http://schemas.microsoft.com/office/drawing/2014/main" id="{97C3D0D9-00D4-409E-AAF2-4E1E0E58AC67}"/>
              </a:ext>
            </a:extLst>
          </p:cNvPr>
          <p:cNvSpPr/>
          <p:nvPr/>
        </p:nvSpPr>
        <p:spPr>
          <a:xfrm>
            <a:off x="740229" y="2318211"/>
            <a:ext cx="10504714" cy="1015663"/>
          </a:xfrm>
          <a:prstGeom prst="rect">
            <a:avLst/>
          </a:prstGeom>
        </p:spPr>
        <p:txBody>
          <a:bodyPr wrap="square">
            <a:spAutoFit/>
          </a:bodyPr>
          <a:lstStyle/>
          <a:p>
            <a:r>
              <a:rPr lang="hu-HU" sz="2000" dirty="0">
                <a:solidFill>
                  <a:srgbClr val="444444"/>
                </a:solidFill>
              </a:rPr>
              <a:t>eredendően a depresszió kiújulásának megelőzésére fejlesztették ki.</a:t>
            </a:r>
          </a:p>
          <a:p>
            <a:endParaRPr lang="hu-HU" sz="2000" dirty="0">
              <a:solidFill>
                <a:srgbClr val="444444"/>
              </a:solidFill>
            </a:endParaRPr>
          </a:p>
          <a:p>
            <a:r>
              <a:rPr lang="hu-HU" sz="2000" dirty="0">
                <a:solidFill>
                  <a:srgbClr val="444444"/>
                </a:solidFill>
              </a:rPr>
              <a:t>80% </a:t>
            </a:r>
            <a:r>
              <a:rPr lang="hu-HU" sz="2000" dirty="0" err="1">
                <a:solidFill>
                  <a:srgbClr val="444444"/>
                </a:solidFill>
              </a:rPr>
              <a:t>mindfulness</a:t>
            </a:r>
            <a:r>
              <a:rPr lang="hu-HU" sz="2000" dirty="0">
                <a:solidFill>
                  <a:srgbClr val="444444"/>
                </a:solidFill>
              </a:rPr>
              <a:t>, 20% kognitív terápia</a:t>
            </a:r>
            <a:endParaRPr lang="hu-HU" sz="2000" dirty="0"/>
          </a:p>
        </p:txBody>
      </p:sp>
      <p:sp>
        <p:nvSpPr>
          <p:cNvPr id="5" name="Cím 1">
            <a:extLst>
              <a:ext uri="{FF2B5EF4-FFF2-40B4-BE49-F238E27FC236}">
                <a16:creationId xmlns:a16="http://schemas.microsoft.com/office/drawing/2014/main" id="{A43E932D-559F-4F6D-ABE7-493C22D5F5D4}"/>
              </a:ext>
            </a:extLst>
          </p:cNvPr>
          <p:cNvSpPr txBox="1">
            <a:spLocks/>
          </p:cNvSpPr>
          <p:nvPr/>
        </p:nvSpPr>
        <p:spPr>
          <a:xfrm>
            <a:off x="1534994" y="1081517"/>
            <a:ext cx="9603275"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hu-HU" sz="3600" dirty="0"/>
              <a:t>MBCT</a:t>
            </a:r>
          </a:p>
        </p:txBody>
      </p:sp>
    </p:spTree>
    <p:extLst>
      <p:ext uri="{BB962C8B-B14F-4D97-AF65-F5344CB8AC3E}">
        <p14:creationId xmlns:p14="http://schemas.microsoft.com/office/powerpoint/2010/main" val="23557909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929B975-0AA3-4C8F-9889-AE9CB4E558C4}"/>
              </a:ext>
            </a:extLst>
          </p:cNvPr>
          <p:cNvSpPr>
            <a:spLocks noGrp="1"/>
          </p:cNvSpPr>
          <p:nvPr>
            <p:ph type="title"/>
          </p:nvPr>
        </p:nvSpPr>
        <p:spPr/>
        <p:txBody>
          <a:bodyPr/>
          <a:lstStyle/>
          <a:p>
            <a:r>
              <a:rPr lang="hu-HU" dirty="0"/>
              <a:t>Transzcendentális meditáció (TM)</a:t>
            </a:r>
          </a:p>
        </p:txBody>
      </p:sp>
      <p:sp>
        <p:nvSpPr>
          <p:cNvPr id="3" name="Téglalap 2">
            <a:extLst>
              <a:ext uri="{FF2B5EF4-FFF2-40B4-BE49-F238E27FC236}">
                <a16:creationId xmlns:a16="http://schemas.microsoft.com/office/drawing/2014/main" id="{32378193-A396-4787-8EB9-20D3A0B291C9}"/>
              </a:ext>
            </a:extLst>
          </p:cNvPr>
          <p:cNvSpPr/>
          <p:nvPr/>
        </p:nvSpPr>
        <p:spPr>
          <a:xfrm>
            <a:off x="561026" y="2116408"/>
            <a:ext cx="10493828" cy="1754326"/>
          </a:xfrm>
          <a:prstGeom prst="rect">
            <a:avLst/>
          </a:prstGeom>
        </p:spPr>
        <p:txBody>
          <a:bodyPr wrap="square">
            <a:spAutoFit/>
          </a:bodyPr>
          <a:lstStyle/>
          <a:p>
            <a:r>
              <a:rPr lang="hu-HU" dirty="0"/>
              <a:t>Az egyéb meditációs technikáktól eltérően a TM gyakorlásakor nem kell koncentrálni, nem kell kontrollálni az elménket, nem szemlélődünk, nem figyeljük meg a gondolatainkat vagy a légzésünket, és az elmét sem kell </a:t>
            </a:r>
            <a:r>
              <a:rPr lang="hu-HU" dirty="0" err="1"/>
              <a:t>megpróbáli</a:t>
            </a:r>
            <a:r>
              <a:rPr lang="hu-HU" dirty="0"/>
              <a:t> „kiüresíteni”. A TM-</a:t>
            </a:r>
            <a:r>
              <a:rPr lang="hu-HU" dirty="0" err="1"/>
              <a:t>et</a:t>
            </a:r>
            <a:r>
              <a:rPr lang="hu-HU" dirty="0"/>
              <a:t> mindenki meg tudja tanulni, még gyermekek vagy időskorú személyek is!</a:t>
            </a:r>
          </a:p>
          <a:p>
            <a:endParaRPr lang="hu-HU" dirty="0"/>
          </a:p>
          <a:p>
            <a:r>
              <a:rPr lang="hu-HU" dirty="0"/>
              <a:t>a TM gyakorlása során úgy ülünk, ahogyan az számunkra a legkényelmesebb. A legtöbbünk egy széken vagy egy fotelben tud kényelmesen ülni, </a:t>
            </a:r>
          </a:p>
        </p:txBody>
      </p:sp>
      <p:sp>
        <p:nvSpPr>
          <p:cNvPr id="4" name="Téglalap 3">
            <a:extLst>
              <a:ext uri="{FF2B5EF4-FFF2-40B4-BE49-F238E27FC236}">
                <a16:creationId xmlns:a16="http://schemas.microsoft.com/office/drawing/2014/main" id="{89166DEE-5425-473C-81DE-1D2270F63745}"/>
              </a:ext>
            </a:extLst>
          </p:cNvPr>
          <p:cNvSpPr/>
          <p:nvPr/>
        </p:nvSpPr>
        <p:spPr>
          <a:xfrm>
            <a:off x="561026" y="3870734"/>
            <a:ext cx="10629488" cy="2031325"/>
          </a:xfrm>
          <a:prstGeom prst="rect">
            <a:avLst/>
          </a:prstGeom>
        </p:spPr>
        <p:txBody>
          <a:bodyPr wrap="square">
            <a:spAutoFit/>
          </a:bodyPr>
          <a:lstStyle/>
          <a:p>
            <a:pPr algn="just"/>
            <a:r>
              <a:rPr lang="hu-HU" dirty="0"/>
              <a:t>Transzcendentális Meditációt (TM) az elmúlt 60 évben mintegy 8 millióan tanulták meg szerte a világon. Magyarországon 1989 decembere óta több mint 26 ezren végezték el a TM-tanfolyamot. </a:t>
            </a:r>
          </a:p>
          <a:p>
            <a:pPr algn="just"/>
            <a:r>
              <a:rPr lang="hu-HU" dirty="0"/>
              <a:t>A TM sikerének titka abban rejlik, hogy egy könnyen elsajátítható és gyakorolható természetes technika.</a:t>
            </a:r>
          </a:p>
          <a:p>
            <a:endParaRPr lang="hu-HU" dirty="0"/>
          </a:p>
          <a:p>
            <a:r>
              <a:rPr lang="hu-HU" dirty="0"/>
              <a:t>A TM vélhetően a világon legjobban dokumentált meditációs technika, jótékony hatásai tudományos módszerekkel is egyértelműen kimutathatók. </a:t>
            </a:r>
          </a:p>
          <a:p>
            <a:r>
              <a:rPr lang="hu-HU" dirty="0"/>
              <a:t>A TM-</a:t>
            </a:r>
            <a:r>
              <a:rPr lang="hu-HU" dirty="0" err="1"/>
              <a:t>et</a:t>
            </a:r>
            <a:r>
              <a:rPr lang="hu-HU" dirty="0"/>
              <a:t> </a:t>
            </a:r>
            <a:r>
              <a:rPr lang="hu-HU" dirty="0" err="1"/>
              <a:t>Maharishi</a:t>
            </a:r>
            <a:r>
              <a:rPr lang="hu-HU" dirty="0"/>
              <a:t> </a:t>
            </a:r>
            <a:r>
              <a:rPr lang="hu-HU" dirty="0" err="1"/>
              <a:t>Mahesh</a:t>
            </a:r>
            <a:r>
              <a:rPr lang="hu-HU" dirty="0"/>
              <a:t> </a:t>
            </a:r>
            <a:r>
              <a:rPr lang="hu-HU" dirty="0" err="1"/>
              <a:t>Yoginak</a:t>
            </a:r>
            <a:r>
              <a:rPr lang="hu-HU" dirty="0"/>
              <a:t> köszönhetően ismerte meg a világ az 1950-es évek végén. </a:t>
            </a:r>
          </a:p>
        </p:txBody>
      </p:sp>
    </p:spTree>
    <p:extLst>
      <p:ext uri="{BB962C8B-B14F-4D97-AF65-F5344CB8AC3E}">
        <p14:creationId xmlns:p14="http://schemas.microsoft.com/office/powerpoint/2010/main" val="34010685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a:extLst>
              <a:ext uri="{FF2B5EF4-FFF2-40B4-BE49-F238E27FC236}">
                <a16:creationId xmlns:a16="http://schemas.microsoft.com/office/drawing/2014/main" id="{3B7FFF20-CABD-4B6D-8994-F67E2DFFE5A4}"/>
              </a:ext>
            </a:extLst>
          </p:cNvPr>
          <p:cNvSpPr/>
          <p:nvPr/>
        </p:nvSpPr>
        <p:spPr>
          <a:xfrm>
            <a:off x="402771" y="1814318"/>
            <a:ext cx="10902043" cy="1754326"/>
          </a:xfrm>
          <a:prstGeom prst="rect">
            <a:avLst/>
          </a:prstGeom>
        </p:spPr>
        <p:txBody>
          <a:bodyPr wrap="square">
            <a:spAutoFit/>
          </a:bodyPr>
          <a:lstStyle/>
          <a:p>
            <a:r>
              <a:rPr lang="hu-HU" i="1" dirty="0">
                <a:solidFill>
                  <a:srgbClr val="000000"/>
                </a:solidFill>
              </a:rPr>
              <a:t>Transzcendentális Meditáció egy könnyű és hatékony technika, </a:t>
            </a:r>
            <a:r>
              <a:rPr lang="hu-HU" dirty="0">
                <a:solidFill>
                  <a:srgbClr val="000000"/>
                </a:solidFill>
              </a:rPr>
              <a:t>amelyet kényelmesen ülve </a:t>
            </a:r>
            <a:r>
              <a:rPr lang="hu-HU" dirty="0" err="1">
                <a:solidFill>
                  <a:srgbClr val="000000"/>
                </a:solidFill>
              </a:rPr>
              <a:t>gyakorolunk</a:t>
            </a:r>
            <a:r>
              <a:rPr lang="hu-HU" dirty="0">
                <a:solidFill>
                  <a:srgbClr val="000000"/>
                </a:solidFill>
              </a:rPr>
              <a:t> naponta kétszer, reggel és este, alkalmanként 15-20 percig.  </a:t>
            </a:r>
            <a:r>
              <a:rPr lang="hu-HU" b="1" dirty="0">
                <a:solidFill>
                  <a:srgbClr val="000000"/>
                </a:solidFill>
              </a:rPr>
              <a:t>A TM működése az elme azon tulajdonságán alapul, hogy természetes módon mindig az érdekesebb, a több és a beteljesítőbb irányába halad. Az örökké aktív elmének megtapasztalni önmaga forrását, a határtalan belső csend és nyugalom állapotát, nagyon beteljesítő és vonzó, ezért a megfelelő feltételek fennállása esetén az elme magától eljut ebbe az állapotba. </a:t>
            </a:r>
            <a:endParaRPr lang="hu-HU" b="1" dirty="0"/>
          </a:p>
        </p:txBody>
      </p:sp>
      <p:sp>
        <p:nvSpPr>
          <p:cNvPr id="4" name="Téglalap 3">
            <a:extLst>
              <a:ext uri="{FF2B5EF4-FFF2-40B4-BE49-F238E27FC236}">
                <a16:creationId xmlns:a16="http://schemas.microsoft.com/office/drawing/2014/main" id="{B649BB06-AE34-41D0-AEA8-9719D17E37F1}"/>
              </a:ext>
            </a:extLst>
          </p:cNvPr>
          <p:cNvSpPr/>
          <p:nvPr/>
        </p:nvSpPr>
        <p:spPr>
          <a:xfrm>
            <a:off x="402771" y="3508938"/>
            <a:ext cx="11234057" cy="2585323"/>
          </a:xfrm>
          <a:prstGeom prst="rect">
            <a:avLst/>
          </a:prstGeom>
        </p:spPr>
        <p:txBody>
          <a:bodyPr wrap="square">
            <a:spAutoFit/>
          </a:bodyPr>
          <a:lstStyle/>
          <a:p>
            <a:pPr algn="just"/>
            <a:r>
              <a:rPr lang="hu-HU" b="1" dirty="0">
                <a:solidFill>
                  <a:srgbClr val="000000"/>
                </a:solidFill>
              </a:rPr>
              <a:t>nem harcolunk az elmével, hanem lehetővé tesszük számára, hogy megtalálja ezt a belső határtalan csendet, más néven a transzcendentális tudatot. </a:t>
            </a:r>
          </a:p>
          <a:p>
            <a:pPr algn="just"/>
            <a:r>
              <a:rPr lang="hu-HU" dirty="0">
                <a:solidFill>
                  <a:srgbClr val="000000"/>
                </a:solidFill>
              </a:rPr>
              <a:t>A Transzcendentális Meditáció gyakorlása során az elme fokozatosan lecsendesedik, erőfeszítés és koncentrálás nélkül megtapasztalja önmaga forrását. A gyakorlás folyamán a test aktivitása is követi ezt a lecsendesedést, ezért testi szinten is magától létrejön egy egyedülállóan mély pihenés. </a:t>
            </a:r>
          </a:p>
          <a:p>
            <a:pPr algn="just"/>
            <a:r>
              <a:rPr lang="hu-HU" dirty="0">
                <a:solidFill>
                  <a:srgbClr val="000000"/>
                </a:solidFill>
              </a:rPr>
              <a:t>az elme elcsendesedése és a mély fiziológiai pihenés nem idéz elő tompultságot. Éppen ellenkezőleg: a fokozatos elcsendesedéssel kitágulnak az elme határai és fokozódik belső ébersége. </a:t>
            </a:r>
            <a:r>
              <a:rPr lang="hu-HU" b="1" dirty="0">
                <a:solidFill>
                  <a:srgbClr val="000000"/>
                </a:solidFill>
              </a:rPr>
              <a:t>A fiziológia szintjén ez a </a:t>
            </a:r>
            <a:r>
              <a:rPr lang="hu-HU" b="1" dirty="0">
                <a:solidFill>
                  <a:srgbClr val="C00000"/>
                </a:solidFill>
              </a:rPr>
              <a:t>teljes agyra kiterjedő, koherens, Alfa-1 (8-10 Hz) tartományú agyhullámok megjelenésével jár együtt. </a:t>
            </a:r>
            <a:r>
              <a:rPr lang="hu-HU" b="1" i="1" dirty="0">
                <a:solidFill>
                  <a:srgbClr val="C00000"/>
                </a:solidFill>
              </a:rPr>
              <a:t>Ez a pihenő éberség állapota</a:t>
            </a:r>
            <a:r>
              <a:rPr lang="hu-HU" b="1" dirty="0">
                <a:solidFill>
                  <a:srgbClr val="C00000"/>
                </a:solidFill>
              </a:rPr>
              <a:t>. </a:t>
            </a:r>
          </a:p>
        </p:txBody>
      </p:sp>
      <p:sp>
        <p:nvSpPr>
          <p:cNvPr id="5" name="Cím 1">
            <a:extLst>
              <a:ext uri="{FF2B5EF4-FFF2-40B4-BE49-F238E27FC236}">
                <a16:creationId xmlns:a16="http://schemas.microsoft.com/office/drawing/2014/main" id="{76637877-91C9-4F70-81FB-899B5037D047}"/>
              </a:ext>
            </a:extLst>
          </p:cNvPr>
          <p:cNvSpPr txBox="1">
            <a:spLocks/>
          </p:cNvSpPr>
          <p:nvPr/>
        </p:nvSpPr>
        <p:spPr>
          <a:xfrm>
            <a:off x="1565479" y="843677"/>
            <a:ext cx="9603275"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hu-HU" dirty="0"/>
              <a:t>Transzcendentális meditáció (TM)</a:t>
            </a:r>
          </a:p>
        </p:txBody>
      </p:sp>
    </p:spTree>
    <p:extLst>
      <p:ext uri="{BB962C8B-B14F-4D97-AF65-F5344CB8AC3E}">
        <p14:creationId xmlns:p14="http://schemas.microsoft.com/office/powerpoint/2010/main" val="2471535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64BD6446-F117-4BF7-AFF4-4DFBC8F92ED2}"/>
              </a:ext>
            </a:extLst>
          </p:cNvPr>
          <p:cNvPicPr>
            <a:picLocks noChangeAspect="1"/>
          </p:cNvPicPr>
          <p:nvPr/>
        </p:nvPicPr>
        <p:blipFill>
          <a:blip r:embed="rId2"/>
          <a:stretch>
            <a:fillRect/>
          </a:stretch>
        </p:blipFill>
        <p:spPr>
          <a:xfrm>
            <a:off x="2335427" y="304557"/>
            <a:ext cx="7962941" cy="6248885"/>
          </a:xfrm>
          <a:prstGeom prst="rect">
            <a:avLst/>
          </a:prstGeom>
        </p:spPr>
      </p:pic>
    </p:spTree>
    <p:extLst>
      <p:ext uri="{BB962C8B-B14F-4D97-AF65-F5344CB8AC3E}">
        <p14:creationId xmlns:p14="http://schemas.microsoft.com/office/powerpoint/2010/main" val="15325601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6663348D-C75B-4F43-881D-51B1B810C333}"/>
              </a:ext>
            </a:extLst>
          </p:cNvPr>
          <p:cNvPicPr>
            <a:picLocks noChangeAspect="1"/>
          </p:cNvPicPr>
          <p:nvPr/>
        </p:nvPicPr>
        <p:blipFill>
          <a:blip r:embed="rId2"/>
          <a:stretch>
            <a:fillRect/>
          </a:stretch>
        </p:blipFill>
        <p:spPr>
          <a:xfrm>
            <a:off x="1762975" y="934656"/>
            <a:ext cx="9183521" cy="4988688"/>
          </a:xfrm>
          <a:prstGeom prst="rect">
            <a:avLst/>
          </a:prstGeom>
        </p:spPr>
      </p:pic>
    </p:spTree>
    <p:extLst>
      <p:ext uri="{BB962C8B-B14F-4D97-AF65-F5344CB8AC3E}">
        <p14:creationId xmlns:p14="http://schemas.microsoft.com/office/powerpoint/2010/main" val="24158362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9B041AB1-760D-45AA-A2E7-B82EBE097CCA}"/>
              </a:ext>
            </a:extLst>
          </p:cNvPr>
          <p:cNvPicPr>
            <a:picLocks noChangeAspect="1"/>
          </p:cNvPicPr>
          <p:nvPr/>
        </p:nvPicPr>
        <p:blipFill>
          <a:blip r:embed="rId2"/>
          <a:stretch>
            <a:fillRect/>
          </a:stretch>
        </p:blipFill>
        <p:spPr>
          <a:xfrm>
            <a:off x="2655951" y="280693"/>
            <a:ext cx="6880098" cy="5672045"/>
          </a:xfrm>
          <a:prstGeom prst="rect">
            <a:avLst/>
          </a:prstGeom>
        </p:spPr>
      </p:pic>
    </p:spTree>
    <p:extLst>
      <p:ext uri="{BB962C8B-B14F-4D97-AF65-F5344CB8AC3E}">
        <p14:creationId xmlns:p14="http://schemas.microsoft.com/office/powerpoint/2010/main" val="27060017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8D3B1A3F-9C9A-4DC8-AA57-C246C1B930CF}"/>
              </a:ext>
            </a:extLst>
          </p:cNvPr>
          <p:cNvPicPr>
            <a:picLocks noChangeAspect="1"/>
          </p:cNvPicPr>
          <p:nvPr/>
        </p:nvPicPr>
        <p:blipFill>
          <a:blip r:embed="rId2"/>
          <a:stretch>
            <a:fillRect/>
          </a:stretch>
        </p:blipFill>
        <p:spPr>
          <a:xfrm>
            <a:off x="1088858" y="512611"/>
            <a:ext cx="10173490" cy="3462249"/>
          </a:xfrm>
          <a:prstGeom prst="rect">
            <a:avLst/>
          </a:prstGeom>
        </p:spPr>
      </p:pic>
      <p:sp>
        <p:nvSpPr>
          <p:cNvPr id="3" name="Téglalap 2">
            <a:extLst>
              <a:ext uri="{FF2B5EF4-FFF2-40B4-BE49-F238E27FC236}">
                <a16:creationId xmlns:a16="http://schemas.microsoft.com/office/drawing/2014/main" id="{73927234-62B8-4912-A855-44DD7990C8D3}"/>
              </a:ext>
            </a:extLst>
          </p:cNvPr>
          <p:cNvSpPr/>
          <p:nvPr/>
        </p:nvSpPr>
        <p:spPr>
          <a:xfrm>
            <a:off x="720811" y="4214392"/>
            <a:ext cx="10750378" cy="1200329"/>
          </a:xfrm>
          <a:prstGeom prst="rect">
            <a:avLst/>
          </a:prstGeom>
        </p:spPr>
        <p:txBody>
          <a:bodyPr wrap="square">
            <a:spAutoFit/>
          </a:bodyPr>
          <a:lstStyle/>
          <a:p>
            <a:pPr algn="just"/>
            <a:r>
              <a:rPr lang="hu-HU" dirty="0"/>
              <a:t>A Transzcendentális Meditációt egy világszerte egységes tematikára épülőtanfolyam keretében lehet elsajátítani egy képesített TM-tanár segítségével. A TM-tanfolyamon azonos hangsúlyt kap az intellektuális megértés és a megtapasztalás. </a:t>
            </a:r>
          </a:p>
          <a:p>
            <a:endParaRPr lang="hu-HU" dirty="0"/>
          </a:p>
        </p:txBody>
      </p:sp>
    </p:spTree>
    <p:extLst>
      <p:ext uri="{BB962C8B-B14F-4D97-AF65-F5344CB8AC3E}">
        <p14:creationId xmlns:p14="http://schemas.microsoft.com/office/powerpoint/2010/main" val="24825969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50F705D-20BF-44B9-8BD1-D8CF5FA87A4F}"/>
              </a:ext>
            </a:extLst>
          </p:cNvPr>
          <p:cNvSpPr>
            <a:spLocks noGrp="1"/>
          </p:cNvSpPr>
          <p:nvPr>
            <p:ph type="title"/>
          </p:nvPr>
        </p:nvSpPr>
        <p:spPr>
          <a:xfrm>
            <a:off x="961085" y="869457"/>
            <a:ext cx="11640098" cy="1049235"/>
          </a:xfrm>
        </p:spPr>
        <p:txBody>
          <a:bodyPr>
            <a:normAutofit/>
          </a:bodyPr>
          <a:lstStyle/>
          <a:p>
            <a:r>
              <a:rPr lang="hu-HU" dirty="0"/>
              <a:t>Jóga </a:t>
            </a:r>
            <a:r>
              <a:rPr lang="hu-HU" dirty="0" err="1"/>
              <a:t>nidrá</a:t>
            </a:r>
            <a:r>
              <a:rPr lang="hu-HU" dirty="0"/>
              <a:t>:  a </a:t>
            </a:r>
            <a:r>
              <a:rPr lang="hu-HU" dirty="0" err="1"/>
              <a:t>pratjaharahoz</a:t>
            </a:r>
            <a:r>
              <a:rPr lang="hu-HU" dirty="0"/>
              <a:t> vezető út</a:t>
            </a:r>
          </a:p>
        </p:txBody>
      </p:sp>
      <p:sp>
        <p:nvSpPr>
          <p:cNvPr id="3" name="Szövegdoboz 2">
            <a:extLst>
              <a:ext uri="{FF2B5EF4-FFF2-40B4-BE49-F238E27FC236}">
                <a16:creationId xmlns:a16="http://schemas.microsoft.com/office/drawing/2014/main" id="{78B6CB8E-6568-4835-AA00-834B6096B24E}"/>
              </a:ext>
            </a:extLst>
          </p:cNvPr>
          <p:cNvSpPr txBox="1"/>
          <p:nvPr/>
        </p:nvSpPr>
        <p:spPr>
          <a:xfrm>
            <a:off x="1055614" y="3429000"/>
            <a:ext cx="4230370" cy="461665"/>
          </a:xfrm>
          <a:prstGeom prst="rect">
            <a:avLst/>
          </a:prstGeom>
          <a:noFill/>
        </p:spPr>
        <p:txBody>
          <a:bodyPr wrap="square" rtlCol="0">
            <a:spAutoFit/>
          </a:bodyPr>
          <a:lstStyle/>
          <a:p>
            <a:r>
              <a:rPr lang="hu-HU" sz="2400" dirty="0" err="1"/>
              <a:t>Lsd</a:t>
            </a:r>
            <a:r>
              <a:rPr lang="hu-HU" sz="2400" dirty="0"/>
              <a:t>. tavaszi félévben az előadást</a:t>
            </a:r>
          </a:p>
        </p:txBody>
      </p:sp>
    </p:spTree>
    <p:extLst>
      <p:ext uri="{BB962C8B-B14F-4D97-AF65-F5344CB8AC3E}">
        <p14:creationId xmlns:p14="http://schemas.microsoft.com/office/powerpoint/2010/main" val="22282992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9B083C91-5F99-462B-BAD6-7E0A4A8FB883}"/>
              </a:ext>
            </a:extLst>
          </p:cNvPr>
          <p:cNvSpPr/>
          <p:nvPr/>
        </p:nvSpPr>
        <p:spPr>
          <a:xfrm>
            <a:off x="3604164" y="3244334"/>
            <a:ext cx="4983672" cy="1200329"/>
          </a:xfrm>
          <a:prstGeom prst="rect">
            <a:avLst/>
          </a:prstGeom>
        </p:spPr>
        <p:txBody>
          <a:bodyPr wrap="none">
            <a:spAutoFit/>
          </a:bodyPr>
          <a:lstStyle/>
          <a:p>
            <a:r>
              <a:rPr lang="en-US" dirty="0"/>
              <a:t>The Scientific Power of Meditation</a:t>
            </a:r>
          </a:p>
          <a:p>
            <a:endParaRPr lang="hu-HU" dirty="0">
              <a:hlinkClick r:id="rId2"/>
            </a:endParaRPr>
          </a:p>
          <a:p>
            <a:r>
              <a:rPr lang="hu-HU" dirty="0">
                <a:hlinkClick r:id="rId2"/>
              </a:rPr>
              <a:t>https://www.youtube.com/watch?v=Aw71zanwMnY</a:t>
            </a:r>
            <a:endParaRPr lang="hu-HU" dirty="0"/>
          </a:p>
          <a:p>
            <a:r>
              <a:rPr lang="en-US" dirty="0"/>
              <a:t>How exactly does meditation affect your body?</a:t>
            </a:r>
            <a:endParaRPr lang="hu-HU" dirty="0"/>
          </a:p>
        </p:txBody>
      </p:sp>
    </p:spTree>
    <p:extLst>
      <p:ext uri="{BB962C8B-B14F-4D97-AF65-F5344CB8AC3E}">
        <p14:creationId xmlns:p14="http://schemas.microsoft.com/office/powerpoint/2010/main" val="3045310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B600577-D968-4558-914F-7EF25819C9A9}"/>
              </a:ext>
            </a:extLst>
          </p:cNvPr>
          <p:cNvSpPr>
            <a:spLocks noGrp="1"/>
          </p:cNvSpPr>
          <p:nvPr>
            <p:ph type="title"/>
          </p:nvPr>
        </p:nvSpPr>
        <p:spPr/>
        <p:txBody>
          <a:bodyPr/>
          <a:lstStyle/>
          <a:p>
            <a:r>
              <a:rPr lang="hu-HU" dirty="0"/>
              <a:t>kiindulópontok</a:t>
            </a:r>
          </a:p>
        </p:txBody>
      </p:sp>
      <p:sp>
        <p:nvSpPr>
          <p:cNvPr id="3" name="Szövegdoboz 2">
            <a:extLst>
              <a:ext uri="{FF2B5EF4-FFF2-40B4-BE49-F238E27FC236}">
                <a16:creationId xmlns:a16="http://schemas.microsoft.com/office/drawing/2014/main" id="{45B199AF-9505-4EA9-9730-271BE32F8FF9}"/>
              </a:ext>
            </a:extLst>
          </p:cNvPr>
          <p:cNvSpPr txBox="1"/>
          <p:nvPr/>
        </p:nvSpPr>
        <p:spPr>
          <a:xfrm flipH="1">
            <a:off x="560956" y="1946356"/>
            <a:ext cx="10493898" cy="4524315"/>
          </a:xfrm>
          <a:prstGeom prst="rect">
            <a:avLst/>
          </a:prstGeom>
          <a:noFill/>
        </p:spPr>
        <p:txBody>
          <a:bodyPr wrap="square" rtlCol="0">
            <a:spAutoFit/>
          </a:bodyPr>
          <a:lstStyle/>
          <a:p>
            <a:r>
              <a:rPr lang="hu-HU" sz="2400" dirty="0"/>
              <a:t>Mi a meditáció?</a:t>
            </a:r>
          </a:p>
          <a:p>
            <a:endParaRPr lang="hu-HU" sz="2400" dirty="0"/>
          </a:p>
          <a:p>
            <a:r>
              <a:rPr lang="hu-HU" sz="2400" dirty="0"/>
              <a:t>Mit mond a meditációról Vígh professzor úr?</a:t>
            </a:r>
          </a:p>
          <a:p>
            <a:endParaRPr lang="hu-HU" sz="2400" dirty="0"/>
          </a:p>
          <a:p>
            <a:r>
              <a:rPr lang="hu-HU" sz="2400" dirty="0"/>
              <a:t>Hogyan látja a nyugati kutató a meditációt? Mit lehet mérni? Mindent lehet mérni?</a:t>
            </a:r>
          </a:p>
          <a:p>
            <a:endParaRPr lang="hu-HU" sz="2400" dirty="0"/>
          </a:p>
          <a:p>
            <a:r>
              <a:rPr lang="hu-HU" sz="2400" dirty="0"/>
              <a:t>Miért lehet fontos életünkben ez a módszer/</a:t>
            </a:r>
            <a:r>
              <a:rPr lang="hu-HU" sz="2400" dirty="0" err="1"/>
              <a:t>ek</a:t>
            </a:r>
            <a:r>
              <a:rPr lang="hu-HU" sz="2400" dirty="0"/>
              <a:t>?</a:t>
            </a:r>
          </a:p>
          <a:p>
            <a:endParaRPr lang="hu-HU" sz="2400" dirty="0"/>
          </a:p>
          <a:p>
            <a:r>
              <a:rPr lang="hu-HU" sz="2400" dirty="0"/>
              <a:t>Nyugati kutatók által kidolgozott rendszerek </a:t>
            </a:r>
          </a:p>
          <a:p>
            <a:endParaRPr lang="hu-HU" sz="2400" dirty="0"/>
          </a:p>
          <a:p>
            <a:r>
              <a:rPr lang="hu-HU" sz="2400" dirty="0"/>
              <a:t>Konklúzió</a:t>
            </a:r>
          </a:p>
          <a:p>
            <a:endParaRPr lang="hu-HU" sz="2400" dirty="0"/>
          </a:p>
        </p:txBody>
      </p:sp>
    </p:spTree>
    <p:extLst>
      <p:ext uri="{BB962C8B-B14F-4D97-AF65-F5344CB8AC3E}">
        <p14:creationId xmlns:p14="http://schemas.microsoft.com/office/powerpoint/2010/main" val="3748149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id="{4C5C1349-C987-452D-B75D-5A43B8395192}"/>
              </a:ext>
            </a:extLst>
          </p:cNvPr>
          <p:cNvSpPr txBox="1"/>
          <p:nvPr/>
        </p:nvSpPr>
        <p:spPr>
          <a:xfrm>
            <a:off x="1128052" y="810228"/>
            <a:ext cx="10448693" cy="1323439"/>
          </a:xfrm>
          <a:prstGeom prst="rect">
            <a:avLst/>
          </a:prstGeom>
          <a:noFill/>
        </p:spPr>
        <p:txBody>
          <a:bodyPr wrap="none" rtlCol="0">
            <a:spAutoFit/>
          </a:bodyPr>
          <a:lstStyle/>
          <a:p>
            <a:pPr algn="ctr"/>
            <a:r>
              <a:rPr lang="hu-HU" sz="3200" b="1" dirty="0"/>
              <a:t>Amikor meditálunk </a:t>
            </a:r>
          </a:p>
          <a:p>
            <a:pPr algn="ctr"/>
            <a:r>
              <a:rPr lang="hu-HU" sz="2400" dirty="0"/>
              <a:t>(ez lehet teljes tudatos figyelemmel végzett </a:t>
            </a:r>
            <a:r>
              <a:rPr lang="hu-HU" sz="2400" dirty="0" err="1"/>
              <a:t>ászana</a:t>
            </a:r>
            <a:r>
              <a:rPr lang="hu-HU" sz="2400" dirty="0"/>
              <a:t> gyakorlás is: mozgó meditáció)</a:t>
            </a:r>
          </a:p>
          <a:p>
            <a:pPr algn="ctr"/>
            <a:r>
              <a:rPr lang="hu-HU" sz="2400" dirty="0"/>
              <a:t>akkor változások keletkezhetnek a (fizikai) testünkben</a:t>
            </a:r>
          </a:p>
        </p:txBody>
      </p:sp>
      <p:sp>
        <p:nvSpPr>
          <p:cNvPr id="3" name="Szövegdoboz 2">
            <a:extLst>
              <a:ext uri="{FF2B5EF4-FFF2-40B4-BE49-F238E27FC236}">
                <a16:creationId xmlns:a16="http://schemas.microsoft.com/office/drawing/2014/main" id="{A5C87B65-28B3-41C7-A724-9F96AD283D60}"/>
              </a:ext>
            </a:extLst>
          </p:cNvPr>
          <p:cNvSpPr txBox="1"/>
          <p:nvPr/>
        </p:nvSpPr>
        <p:spPr>
          <a:xfrm flipH="1">
            <a:off x="7436802" y="2296606"/>
            <a:ext cx="3333509" cy="954107"/>
          </a:xfrm>
          <a:prstGeom prst="rect">
            <a:avLst/>
          </a:prstGeom>
          <a:noFill/>
        </p:spPr>
        <p:txBody>
          <a:bodyPr wrap="square" rtlCol="0">
            <a:spAutoFit/>
          </a:bodyPr>
          <a:lstStyle/>
          <a:p>
            <a:pPr algn="ctr"/>
            <a:r>
              <a:rPr lang="hu-HU" sz="2800" b="1" dirty="0" err="1"/>
              <a:t>génexpressziós</a:t>
            </a:r>
            <a:r>
              <a:rPr lang="hu-HU" sz="2800" b="1" dirty="0"/>
              <a:t> változások</a:t>
            </a:r>
          </a:p>
        </p:txBody>
      </p:sp>
      <p:sp>
        <p:nvSpPr>
          <p:cNvPr id="4" name="Szövegdoboz 3">
            <a:extLst>
              <a:ext uri="{FF2B5EF4-FFF2-40B4-BE49-F238E27FC236}">
                <a16:creationId xmlns:a16="http://schemas.microsoft.com/office/drawing/2014/main" id="{CFDFD192-3476-486C-B069-25E41797EFDE}"/>
              </a:ext>
            </a:extLst>
          </p:cNvPr>
          <p:cNvSpPr txBox="1"/>
          <p:nvPr/>
        </p:nvSpPr>
        <p:spPr>
          <a:xfrm flipH="1">
            <a:off x="905623" y="2265827"/>
            <a:ext cx="4551491" cy="954107"/>
          </a:xfrm>
          <a:prstGeom prst="rect">
            <a:avLst/>
          </a:prstGeom>
          <a:noFill/>
        </p:spPr>
        <p:txBody>
          <a:bodyPr wrap="square" rtlCol="0">
            <a:spAutoFit/>
          </a:bodyPr>
          <a:lstStyle/>
          <a:p>
            <a:pPr algn="ctr"/>
            <a:r>
              <a:rPr lang="hu-HU" sz="2800" b="1" dirty="0"/>
              <a:t>fizikai változások az agyban</a:t>
            </a:r>
          </a:p>
        </p:txBody>
      </p:sp>
      <p:pic>
        <p:nvPicPr>
          <p:cNvPr id="1026" name="Picture 2" descr="Different Types Of Meditation Change Different Areas Of The Brain, Study  Finds">
            <a:extLst>
              <a:ext uri="{FF2B5EF4-FFF2-40B4-BE49-F238E27FC236}">
                <a16:creationId xmlns:a16="http://schemas.microsoft.com/office/drawing/2014/main" id="{7763B90A-12DD-48EE-98A6-CAF7A15C66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964" y="3219934"/>
            <a:ext cx="4008811" cy="26767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éptalálat a következőre: „telomere”">
            <a:extLst>
              <a:ext uri="{FF2B5EF4-FFF2-40B4-BE49-F238E27FC236}">
                <a16:creationId xmlns:a16="http://schemas.microsoft.com/office/drawing/2014/main" id="{B0989A2B-ACA0-4703-9536-8241D3228C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7695" y="3250713"/>
            <a:ext cx="2618700" cy="261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1625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id="{B50634C5-D471-4261-9424-672AA88F20F5}"/>
              </a:ext>
            </a:extLst>
          </p:cNvPr>
          <p:cNvSpPr txBox="1"/>
          <p:nvPr/>
        </p:nvSpPr>
        <p:spPr>
          <a:xfrm flipH="1">
            <a:off x="2589847" y="430491"/>
            <a:ext cx="7223182" cy="1200329"/>
          </a:xfrm>
          <a:prstGeom prst="rect">
            <a:avLst/>
          </a:prstGeom>
          <a:noFill/>
        </p:spPr>
        <p:txBody>
          <a:bodyPr wrap="square" rtlCol="0">
            <a:spAutoFit/>
          </a:bodyPr>
          <a:lstStyle/>
          <a:p>
            <a:pPr algn="ctr"/>
            <a:r>
              <a:rPr lang="hu-HU" sz="3600" dirty="0"/>
              <a:t>Meditációs módszerek vizsgálati eredményei</a:t>
            </a:r>
          </a:p>
        </p:txBody>
      </p:sp>
      <p:sp>
        <p:nvSpPr>
          <p:cNvPr id="3" name="Szövegdoboz 2">
            <a:extLst>
              <a:ext uri="{FF2B5EF4-FFF2-40B4-BE49-F238E27FC236}">
                <a16:creationId xmlns:a16="http://schemas.microsoft.com/office/drawing/2014/main" id="{D2B8FEEE-7CEA-4E28-972A-47620A7BF13B}"/>
              </a:ext>
            </a:extLst>
          </p:cNvPr>
          <p:cNvSpPr txBox="1"/>
          <p:nvPr/>
        </p:nvSpPr>
        <p:spPr>
          <a:xfrm>
            <a:off x="4664445" y="1485816"/>
            <a:ext cx="2754775" cy="830997"/>
          </a:xfrm>
          <a:prstGeom prst="rect">
            <a:avLst/>
          </a:prstGeom>
          <a:noFill/>
        </p:spPr>
        <p:txBody>
          <a:bodyPr wrap="square" rtlCol="0">
            <a:spAutoFit/>
          </a:bodyPr>
          <a:lstStyle/>
          <a:p>
            <a:pPr algn="ctr"/>
            <a:r>
              <a:rPr lang="hu-HU" sz="4800" dirty="0"/>
              <a:t>Agy</a:t>
            </a:r>
          </a:p>
        </p:txBody>
      </p:sp>
      <p:pic>
        <p:nvPicPr>
          <p:cNvPr id="4" name="Kép 3" descr="A képen gyümölcs, asztal, nagyon nagy, fehér látható&#10;&#10;Automatikusan generált leírás">
            <a:extLst>
              <a:ext uri="{FF2B5EF4-FFF2-40B4-BE49-F238E27FC236}">
                <a16:creationId xmlns:a16="http://schemas.microsoft.com/office/drawing/2014/main" id="{08182878-3AEB-4CCA-9885-3698B6AE5F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4719" y="2522538"/>
            <a:ext cx="4365871" cy="3492697"/>
          </a:xfrm>
          <a:prstGeom prst="rect">
            <a:avLst/>
          </a:prstGeom>
        </p:spPr>
      </p:pic>
    </p:spTree>
    <p:extLst>
      <p:ext uri="{BB962C8B-B14F-4D97-AF65-F5344CB8AC3E}">
        <p14:creationId xmlns:p14="http://schemas.microsoft.com/office/powerpoint/2010/main" val="6077390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DB5F0155-A04B-43C3-BEA2-D9F765530F23}"/>
              </a:ext>
            </a:extLst>
          </p:cNvPr>
          <p:cNvSpPr/>
          <p:nvPr/>
        </p:nvSpPr>
        <p:spPr>
          <a:xfrm>
            <a:off x="280086" y="744162"/>
            <a:ext cx="6096000" cy="3416320"/>
          </a:xfrm>
          <a:prstGeom prst="rect">
            <a:avLst/>
          </a:prstGeom>
        </p:spPr>
        <p:txBody>
          <a:bodyPr>
            <a:spAutoFit/>
          </a:bodyPr>
          <a:lstStyle/>
          <a:p>
            <a:r>
              <a:rPr lang="en-US" dirty="0">
                <a:solidFill>
                  <a:srgbClr val="000000"/>
                </a:solidFill>
              </a:rPr>
              <a:t>Yoga, a mind-body activity that requires attentional engagement, has been associated with positive changes in brain structure and function, especially in </a:t>
            </a:r>
            <a:r>
              <a:rPr lang="en-US" b="1" dirty="0">
                <a:solidFill>
                  <a:srgbClr val="000000"/>
                </a:solidFill>
              </a:rPr>
              <a:t>areas related to awareness, attention, executive functions and memory.</a:t>
            </a:r>
            <a:endParaRPr lang="hu-HU" b="1" dirty="0">
              <a:solidFill>
                <a:srgbClr val="000000"/>
              </a:solidFill>
            </a:endParaRPr>
          </a:p>
          <a:p>
            <a:endParaRPr lang="hu-HU" dirty="0">
              <a:solidFill>
                <a:srgbClr val="000000"/>
              </a:solidFill>
            </a:endParaRPr>
          </a:p>
          <a:p>
            <a:r>
              <a:rPr lang="en-US" dirty="0"/>
              <a:t>Yoga practitioners showed </a:t>
            </a:r>
            <a:r>
              <a:rPr lang="en-US" b="1" dirty="0"/>
              <a:t>significantly greater CT in a left prefrontal lobe cluster, which included portions of the lateral middle frontal gyrus, anterior superior frontal gyrus and dorsal superior frontal gyrus. </a:t>
            </a:r>
            <a:r>
              <a:rPr lang="en-US" dirty="0"/>
              <a:t>We found greater CT in the left prefrontal cortex of healthy elderly women who trained yoga for a minimum of 8 years compared with women in the control group. </a:t>
            </a:r>
            <a:r>
              <a:rPr lang="en-US" dirty="0">
                <a:solidFill>
                  <a:srgbClr val="000000"/>
                </a:solidFill>
              </a:rPr>
              <a:t> </a:t>
            </a:r>
            <a:endParaRPr lang="hu-HU" dirty="0"/>
          </a:p>
        </p:txBody>
      </p:sp>
      <p:pic>
        <p:nvPicPr>
          <p:cNvPr id="3" name="Kép 2">
            <a:extLst>
              <a:ext uri="{FF2B5EF4-FFF2-40B4-BE49-F238E27FC236}">
                <a16:creationId xmlns:a16="http://schemas.microsoft.com/office/drawing/2014/main" id="{9E507296-5B1D-40BC-8AD5-2CD74CB79076}"/>
              </a:ext>
            </a:extLst>
          </p:cNvPr>
          <p:cNvPicPr>
            <a:picLocks noChangeAspect="1"/>
          </p:cNvPicPr>
          <p:nvPr/>
        </p:nvPicPr>
        <p:blipFill>
          <a:blip r:embed="rId2"/>
          <a:stretch>
            <a:fillRect/>
          </a:stretch>
        </p:blipFill>
        <p:spPr>
          <a:xfrm>
            <a:off x="6745708" y="1418504"/>
            <a:ext cx="5327689" cy="3329119"/>
          </a:xfrm>
          <a:prstGeom prst="rect">
            <a:avLst/>
          </a:prstGeom>
        </p:spPr>
      </p:pic>
      <p:sp>
        <p:nvSpPr>
          <p:cNvPr id="4" name="Téglalap 3">
            <a:extLst>
              <a:ext uri="{FF2B5EF4-FFF2-40B4-BE49-F238E27FC236}">
                <a16:creationId xmlns:a16="http://schemas.microsoft.com/office/drawing/2014/main" id="{76A73B95-B7FC-48A9-8A1B-B89EEE695195}"/>
              </a:ext>
            </a:extLst>
          </p:cNvPr>
          <p:cNvSpPr/>
          <p:nvPr/>
        </p:nvSpPr>
        <p:spPr>
          <a:xfrm>
            <a:off x="280086" y="4747623"/>
            <a:ext cx="11911914" cy="1015663"/>
          </a:xfrm>
          <a:prstGeom prst="rect">
            <a:avLst/>
          </a:prstGeom>
        </p:spPr>
        <p:txBody>
          <a:bodyPr wrap="square">
            <a:spAutoFit/>
          </a:bodyPr>
          <a:lstStyle/>
          <a:p>
            <a:r>
              <a:rPr lang="hu-HU" u="sng" dirty="0">
                <a:solidFill>
                  <a:srgbClr val="660066"/>
                </a:solidFill>
                <a:latin typeface="arial" panose="020B0604020202020204" pitchFamily="34" charset="0"/>
                <a:hlinkClick r:id="rId3" tooltip="Frontiers in aging neuroscience."/>
              </a:rPr>
              <a:t>Front </a:t>
            </a:r>
            <a:r>
              <a:rPr lang="hu-HU" u="sng" dirty="0" err="1">
                <a:solidFill>
                  <a:srgbClr val="660066"/>
                </a:solidFill>
                <a:latin typeface="arial" panose="020B0604020202020204" pitchFamily="34" charset="0"/>
                <a:hlinkClick r:id="rId3" tooltip="Frontiers in aging neuroscience."/>
              </a:rPr>
              <a:t>Aging</a:t>
            </a:r>
            <a:r>
              <a:rPr lang="hu-HU" u="sng" dirty="0">
                <a:solidFill>
                  <a:srgbClr val="660066"/>
                </a:solidFill>
                <a:latin typeface="arial" panose="020B0604020202020204" pitchFamily="34" charset="0"/>
                <a:hlinkClick r:id="rId3" tooltip="Frontiers in aging neuroscience."/>
              </a:rPr>
              <a:t> </a:t>
            </a:r>
            <a:r>
              <a:rPr lang="hu-HU" u="sng" dirty="0" err="1">
                <a:solidFill>
                  <a:srgbClr val="660066"/>
                </a:solidFill>
                <a:latin typeface="arial" panose="020B0604020202020204" pitchFamily="34" charset="0"/>
                <a:hlinkClick r:id="rId3" tooltip="Frontiers in aging neuroscience."/>
              </a:rPr>
              <a:t>Neurosci</a:t>
            </a:r>
            <a:r>
              <a:rPr lang="hu-HU" u="sng" dirty="0">
                <a:solidFill>
                  <a:srgbClr val="660066"/>
                </a:solidFill>
                <a:latin typeface="arial" panose="020B0604020202020204" pitchFamily="34" charset="0"/>
                <a:hlinkClick r:id="rId3" tooltip="Frontiers in aging neuroscience."/>
              </a:rPr>
              <a:t>.</a:t>
            </a:r>
            <a:r>
              <a:rPr lang="hu-HU" dirty="0">
                <a:solidFill>
                  <a:srgbClr val="000000"/>
                </a:solidFill>
                <a:latin typeface="arial" panose="020B0604020202020204" pitchFamily="34" charset="0"/>
              </a:rPr>
              <a:t> 2017 </a:t>
            </a:r>
            <a:r>
              <a:rPr lang="hu-HU" dirty="0" err="1">
                <a:solidFill>
                  <a:srgbClr val="000000"/>
                </a:solidFill>
                <a:latin typeface="arial" panose="020B0604020202020204" pitchFamily="34" charset="0"/>
              </a:rPr>
              <a:t>Jun</a:t>
            </a:r>
            <a:r>
              <a:rPr lang="hu-HU" dirty="0">
                <a:solidFill>
                  <a:srgbClr val="000000"/>
                </a:solidFill>
                <a:latin typeface="arial" panose="020B0604020202020204" pitchFamily="34" charset="0"/>
              </a:rPr>
              <a:t> 20;9:201. </a:t>
            </a:r>
            <a:r>
              <a:rPr lang="hu-HU" dirty="0" err="1">
                <a:solidFill>
                  <a:srgbClr val="000000"/>
                </a:solidFill>
                <a:latin typeface="arial" panose="020B0604020202020204" pitchFamily="34" charset="0"/>
              </a:rPr>
              <a:t>doi</a:t>
            </a:r>
            <a:r>
              <a:rPr lang="hu-HU" dirty="0">
                <a:solidFill>
                  <a:srgbClr val="000000"/>
                </a:solidFill>
                <a:latin typeface="arial" panose="020B0604020202020204" pitchFamily="34" charset="0"/>
              </a:rPr>
              <a:t>: 10.3389/fnagi.2017.00201. </a:t>
            </a:r>
            <a:r>
              <a:rPr lang="hu-HU" dirty="0" err="1">
                <a:solidFill>
                  <a:srgbClr val="000000"/>
                </a:solidFill>
                <a:latin typeface="arial" panose="020B0604020202020204" pitchFamily="34" charset="0"/>
              </a:rPr>
              <a:t>eCollection</a:t>
            </a:r>
            <a:r>
              <a:rPr lang="hu-HU" dirty="0">
                <a:solidFill>
                  <a:srgbClr val="000000"/>
                </a:solidFill>
                <a:latin typeface="arial" panose="020B0604020202020204" pitchFamily="34" charset="0"/>
              </a:rPr>
              <a:t> 2017.</a:t>
            </a:r>
          </a:p>
          <a:p>
            <a:r>
              <a:rPr lang="hu-HU" sz="2400" b="1" dirty="0" err="1">
                <a:solidFill>
                  <a:srgbClr val="000000"/>
                </a:solidFill>
                <a:latin typeface="arial" panose="020B0604020202020204" pitchFamily="34" charset="0"/>
              </a:rPr>
              <a:t>Greater</a:t>
            </a:r>
            <a:r>
              <a:rPr lang="hu-HU" sz="2400" b="1" dirty="0">
                <a:solidFill>
                  <a:srgbClr val="000000"/>
                </a:solidFill>
                <a:latin typeface="arial" panose="020B0604020202020204" pitchFamily="34" charset="0"/>
              </a:rPr>
              <a:t> </a:t>
            </a:r>
            <a:r>
              <a:rPr lang="hu-HU" sz="2400" b="1" dirty="0" err="1">
                <a:solidFill>
                  <a:srgbClr val="000000"/>
                </a:solidFill>
                <a:latin typeface="arial" panose="020B0604020202020204" pitchFamily="34" charset="0"/>
              </a:rPr>
              <a:t>Cortical</a:t>
            </a:r>
            <a:r>
              <a:rPr lang="hu-HU" sz="2400" b="1" dirty="0">
                <a:solidFill>
                  <a:srgbClr val="000000"/>
                </a:solidFill>
                <a:latin typeface="arial" panose="020B0604020202020204" pitchFamily="34" charset="0"/>
              </a:rPr>
              <a:t> </a:t>
            </a:r>
            <a:r>
              <a:rPr lang="hu-HU" sz="2400" b="1" dirty="0" err="1">
                <a:solidFill>
                  <a:srgbClr val="000000"/>
                </a:solidFill>
                <a:latin typeface="arial" panose="020B0604020202020204" pitchFamily="34" charset="0"/>
              </a:rPr>
              <a:t>Thickness</a:t>
            </a:r>
            <a:r>
              <a:rPr lang="hu-HU" sz="2400" b="1" dirty="0">
                <a:solidFill>
                  <a:srgbClr val="000000"/>
                </a:solidFill>
                <a:latin typeface="arial" panose="020B0604020202020204" pitchFamily="34" charset="0"/>
              </a:rPr>
              <a:t> </a:t>
            </a:r>
            <a:r>
              <a:rPr lang="hu-HU" b="1" dirty="0">
                <a:solidFill>
                  <a:srgbClr val="000000"/>
                </a:solidFill>
                <a:latin typeface="arial" panose="020B0604020202020204" pitchFamily="34" charset="0"/>
              </a:rPr>
              <a:t>in </a:t>
            </a:r>
            <a:r>
              <a:rPr lang="hu-HU" b="1" dirty="0" err="1">
                <a:solidFill>
                  <a:srgbClr val="000000"/>
                </a:solidFill>
                <a:latin typeface="arial" panose="020B0604020202020204" pitchFamily="34" charset="0"/>
              </a:rPr>
              <a:t>Elderly</a:t>
            </a:r>
            <a:r>
              <a:rPr lang="hu-HU" b="1" dirty="0">
                <a:solidFill>
                  <a:srgbClr val="000000"/>
                </a:solidFill>
                <a:latin typeface="arial" panose="020B0604020202020204" pitchFamily="34" charset="0"/>
              </a:rPr>
              <a:t> </a:t>
            </a:r>
            <a:r>
              <a:rPr lang="hu-HU" b="1" dirty="0" err="1">
                <a:solidFill>
                  <a:srgbClr val="000000"/>
                </a:solidFill>
                <a:latin typeface="arial" panose="020B0604020202020204" pitchFamily="34" charset="0"/>
              </a:rPr>
              <a:t>Female</a:t>
            </a:r>
            <a:r>
              <a:rPr lang="hu-HU" b="1" dirty="0">
                <a:solidFill>
                  <a:srgbClr val="000000"/>
                </a:solidFill>
                <a:latin typeface="arial" panose="020B0604020202020204" pitchFamily="34" charset="0"/>
              </a:rPr>
              <a:t> </a:t>
            </a:r>
            <a:r>
              <a:rPr lang="hu-HU" b="1" dirty="0" err="1">
                <a:solidFill>
                  <a:srgbClr val="000000"/>
                </a:solidFill>
                <a:latin typeface="arial" panose="020B0604020202020204" pitchFamily="34" charset="0"/>
              </a:rPr>
              <a:t>Yoga</a:t>
            </a:r>
            <a:r>
              <a:rPr lang="hu-HU" b="1" dirty="0">
                <a:solidFill>
                  <a:srgbClr val="000000"/>
                </a:solidFill>
                <a:latin typeface="arial" panose="020B0604020202020204" pitchFamily="34" charset="0"/>
              </a:rPr>
              <a:t> </a:t>
            </a:r>
            <a:r>
              <a:rPr lang="hu-HU" b="1" dirty="0" err="1">
                <a:solidFill>
                  <a:srgbClr val="000000"/>
                </a:solidFill>
                <a:latin typeface="arial" panose="020B0604020202020204" pitchFamily="34" charset="0"/>
              </a:rPr>
              <a:t>Practitioners</a:t>
            </a:r>
            <a:r>
              <a:rPr lang="hu-HU" b="1" dirty="0">
                <a:solidFill>
                  <a:srgbClr val="000000"/>
                </a:solidFill>
                <a:latin typeface="arial" panose="020B0604020202020204" pitchFamily="34" charset="0"/>
              </a:rPr>
              <a:t>-A </a:t>
            </a:r>
            <a:r>
              <a:rPr lang="hu-HU" b="1" dirty="0" err="1">
                <a:solidFill>
                  <a:srgbClr val="000000"/>
                </a:solidFill>
                <a:latin typeface="arial" panose="020B0604020202020204" pitchFamily="34" charset="0"/>
              </a:rPr>
              <a:t>Cross-Sectional</a:t>
            </a:r>
            <a:r>
              <a:rPr lang="hu-HU" b="1" dirty="0">
                <a:solidFill>
                  <a:srgbClr val="000000"/>
                </a:solidFill>
                <a:latin typeface="arial" panose="020B0604020202020204" pitchFamily="34" charset="0"/>
              </a:rPr>
              <a:t> </a:t>
            </a:r>
            <a:r>
              <a:rPr lang="hu-HU" b="1" dirty="0" err="1">
                <a:solidFill>
                  <a:srgbClr val="000000"/>
                </a:solidFill>
                <a:latin typeface="arial" panose="020B0604020202020204" pitchFamily="34" charset="0"/>
              </a:rPr>
              <a:t>Study</a:t>
            </a:r>
            <a:r>
              <a:rPr lang="hu-HU" b="1" dirty="0">
                <a:solidFill>
                  <a:srgbClr val="000000"/>
                </a:solidFill>
                <a:latin typeface="arial" panose="020B0604020202020204" pitchFamily="34" charset="0"/>
              </a:rPr>
              <a:t>.</a:t>
            </a:r>
          </a:p>
          <a:p>
            <a:r>
              <a:rPr lang="hu-HU" u="sng" dirty="0" err="1">
                <a:solidFill>
                  <a:srgbClr val="660066"/>
                </a:solidFill>
                <a:latin typeface="arial" panose="020B0604020202020204" pitchFamily="34" charset="0"/>
                <a:hlinkClick r:id="rId4"/>
              </a:rPr>
              <a:t>Afonso</a:t>
            </a:r>
            <a:r>
              <a:rPr lang="hu-HU" u="sng" dirty="0">
                <a:solidFill>
                  <a:srgbClr val="660066"/>
                </a:solidFill>
                <a:latin typeface="arial" panose="020B0604020202020204" pitchFamily="34" charset="0"/>
                <a:hlinkClick r:id="rId4"/>
              </a:rPr>
              <a:t> RF</a:t>
            </a:r>
            <a:r>
              <a:rPr lang="hu-HU" baseline="30000" dirty="0">
                <a:solidFill>
                  <a:srgbClr val="000000"/>
                </a:solidFill>
                <a:latin typeface="arial" panose="020B0604020202020204" pitchFamily="34" charset="0"/>
              </a:rPr>
              <a:t>1</a:t>
            </a:r>
            <a:r>
              <a:rPr lang="hu-HU" dirty="0">
                <a:solidFill>
                  <a:srgbClr val="000000"/>
                </a:solidFill>
                <a:latin typeface="arial" panose="020B0604020202020204" pitchFamily="34" charset="0"/>
              </a:rPr>
              <a:t>, </a:t>
            </a:r>
            <a:r>
              <a:rPr lang="hu-HU" u="sng" dirty="0" err="1">
                <a:solidFill>
                  <a:srgbClr val="660066"/>
                </a:solidFill>
                <a:latin typeface="arial" panose="020B0604020202020204" pitchFamily="34" charset="0"/>
                <a:hlinkClick r:id="rId5"/>
              </a:rPr>
              <a:t>Balardin</a:t>
            </a:r>
            <a:r>
              <a:rPr lang="hu-HU" u="sng" dirty="0">
                <a:solidFill>
                  <a:srgbClr val="660066"/>
                </a:solidFill>
                <a:latin typeface="arial" panose="020B0604020202020204" pitchFamily="34" charset="0"/>
                <a:hlinkClick r:id="rId5"/>
              </a:rPr>
              <a:t> JB</a:t>
            </a:r>
            <a:r>
              <a:rPr lang="hu-HU" baseline="30000" dirty="0">
                <a:solidFill>
                  <a:srgbClr val="000000"/>
                </a:solidFill>
                <a:latin typeface="arial" panose="020B0604020202020204" pitchFamily="34" charset="0"/>
              </a:rPr>
              <a:t>1</a:t>
            </a:r>
            <a:r>
              <a:rPr lang="hu-HU" dirty="0">
                <a:solidFill>
                  <a:srgbClr val="000000"/>
                </a:solidFill>
                <a:latin typeface="arial" panose="020B0604020202020204" pitchFamily="34" charset="0"/>
              </a:rPr>
              <a:t>, </a:t>
            </a:r>
            <a:r>
              <a:rPr lang="hu-HU" u="sng" dirty="0" err="1">
                <a:solidFill>
                  <a:srgbClr val="660066"/>
                </a:solidFill>
                <a:latin typeface="arial" panose="020B0604020202020204" pitchFamily="34" charset="0"/>
                <a:hlinkClick r:id="rId6"/>
              </a:rPr>
              <a:t>Lazar</a:t>
            </a:r>
            <a:r>
              <a:rPr lang="hu-HU" u="sng" dirty="0">
                <a:solidFill>
                  <a:srgbClr val="660066"/>
                </a:solidFill>
                <a:latin typeface="arial" panose="020B0604020202020204" pitchFamily="34" charset="0"/>
                <a:hlinkClick r:id="rId6"/>
              </a:rPr>
              <a:t> S</a:t>
            </a:r>
            <a:r>
              <a:rPr lang="hu-HU" baseline="30000" dirty="0">
                <a:solidFill>
                  <a:srgbClr val="000000"/>
                </a:solidFill>
                <a:latin typeface="arial" panose="020B0604020202020204" pitchFamily="34" charset="0"/>
              </a:rPr>
              <a:t>2</a:t>
            </a:r>
            <a:r>
              <a:rPr lang="hu-HU" dirty="0">
                <a:solidFill>
                  <a:srgbClr val="000000"/>
                </a:solidFill>
                <a:latin typeface="arial" panose="020B0604020202020204" pitchFamily="34" charset="0"/>
              </a:rPr>
              <a:t>, </a:t>
            </a:r>
            <a:r>
              <a:rPr lang="hu-HU" u="sng" dirty="0" err="1">
                <a:solidFill>
                  <a:srgbClr val="660066"/>
                </a:solidFill>
                <a:latin typeface="arial" panose="020B0604020202020204" pitchFamily="34" charset="0"/>
                <a:hlinkClick r:id="rId7"/>
              </a:rPr>
              <a:t>Sato</a:t>
            </a:r>
            <a:r>
              <a:rPr lang="hu-HU" u="sng" dirty="0">
                <a:solidFill>
                  <a:srgbClr val="660066"/>
                </a:solidFill>
                <a:latin typeface="arial" panose="020B0604020202020204" pitchFamily="34" charset="0"/>
                <a:hlinkClick r:id="rId7"/>
              </a:rPr>
              <a:t> JR</a:t>
            </a:r>
            <a:r>
              <a:rPr lang="hu-HU" baseline="30000" dirty="0">
                <a:solidFill>
                  <a:srgbClr val="000000"/>
                </a:solidFill>
                <a:latin typeface="arial" panose="020B0604020202020204" pitchFamily="34" charset="0"/>
              </a:rPr>
              <a:t>3</a:t>
            </a:r>
            <a:r>
              <a:rPr lang="hu-HU" dirty="0">
                <a:solidFill>
                  <a:srgbClr val="000000"/>
                </a:solidFill>
                <a:latin typeface="arial" panose="020B0604020202020204" pitchFamily="34" charset="0"/>
              </a:rPr>
              <a:t>, </a:t>
            </a:r>
            <a:r>
              <a:rPr lang="hu-HU" u="sng" dirty="0" err="1">
                <a:solidFill>
                  <a:srgbClr val="660066"/>
                </a:solidFill>
                <a:latin typeface="arial" panose="020B0604020202020204" pitchFamily="34" charset="0"/>
                <a:hlinkClick r:id="rId8"/>
              </a:rPr>
              <a:t>Igarashi</a:t>
            </a:r>
            <a:r>
              <a:rPr lang="hu-HU" u="sng" dirty="0">
                <a:solidFill>
                  <a:srgbClr val="660066"/>
                </a:solidFill>
                <a:latin typeface="arial" panose="020B0604020202020204" pitchFamily="34" charset="0"/>
                <a:hlinkClick r:id="rId8"/>
              </a:rPr>
              <a:t> N</a:t>
            </a:r>
            <a:r>
              <a:rPr lang="hu-HU" baseline="30000" dirty="0">
                <a:solidFill>
                  <a:srgbClr val="000000"/>
                </a:solidFill>
                <a:latin typeface="arial" panose="020B0604020202020204" pitchFamily="34" charset="0"/>
              </a:rPr>
              <a:t>1</a:t>
            </a:r>
            <a:r>
              <a:rPr lang="hu-HU" dirty="0">
                <a:solidFill>
                  <a:srgbClr val="000000"/>
                </a:solidFill>
                <a:latin typeface="arial" panose="020B0604020202020204" pitchFamily="34" charset="0"/>
              </a:rPr>
              <a:t>, </a:t>
            </a:r>
            <a:r>
              <a:rPr lang="hu-HU" u="sng" dirty="0" err="1">
                <a:solidFill>
                  <a:srgbClr val="660066"/>
                </a:solidFill>
                <a:latin typeface="arial" panose="020B0604020202020204" pitchFamily="34" charset="0"/>
                <a:hlinkClick r:id="rId9"/>
              </a:rPr>
              <a:t>Santaella</a:t>
            </a:r>
            <a:r>
              <a:rPr lang="hu-HU" u="sng" dirty="0">
                <a:solidFill>
                  <a:srgbClr val="660066"/>
                </a:solidFill>
                <a:latin typeface="arial" panose="020B0604020202020204" pitchFamily="34" charset="0"/>
                <a:hlinkClick r:id="rId9"/>
              </a:rPr>
              <a:t> DF</a:t>
            </a:r>
            <a:r>
              <a:rPr lang="hu-HU" baseline="30000" dirty="0">
                <a:solidFill>
                  <a:srgbClr val="000000"/>
                </a:solidFill>
                <a:latin typeface="arial" panose="020B0604020202020204" pitchFamily="34" charset="0"/>
              </a:rPr>
              <a:t>1,4</a:t>
            </a:r>
            <a:r>
              <a:rPr lang="hu-HU" dirty="0">
                <a:solidFill>
                  <a:srgbClr val="000000"/>
                </a:solidFill>
                <a:latin typeface="arial" panose="020B0604020202020204" pitchFamily="34" charset="0"/>
              </a:rPr>
              <a:t>, </a:t>
            </a:r>
            <a:r>
              <a:rPr lang="hu-HU" u="sng" dirty="0" err="1">
                <a:solidFill>
                  <a:srgbClr val="660066"/>
                </a:solidFill>
                <a:latin typeface="arial" panose="020B0604020202020204" pitchFamily="34" charset="0"/>
                <a:hlinkClick r:id="rId10"/>
              </a:rPr>
              <a:t>Lacerda</a:t>
            </a:r>
            <a:r>
              <a:rPr lang="hu-HU" u="sng" dirty="0">
                <a:solidFill>
                  <a:srgbClr val="660066"/>
                </a:solidFill>
                <a:latin typeface="arial" panose="020B0604020202020204" pitchFamily="34" charset="0"/>
                <a:hlinkClick r:id="rId10"/>
              </a:rPr>
              <a:t> SS</a:t>
            </a:r>
            <a:r>
              <a:rPr lang="hu-HU" baseline="30000" dirty="0">
                <a:solidFill>
                  <a:srgbClr val="000000"/>
                </a:solidFill>
                <a:latin typeface="arial" panose="020B0604020202020204" pitchFamily="34" charset="0"/>
              </a:rPr>
              <a:t>1</a:t>
            </a:r>
            <a:r>
              <a:rPr lang="hu-HU" dirty="0">
                <a:solidFill>
                  <a:srgbClr val="000000"/>
                </a:solidFill>
                <a:latin typeface="arial" panose="020B0604020202020204" pitchFamily="34" charset="0"/>
              </a:rPr>
              <a:t>, </a:t>
            </a:r>
            <a:r>
              <a:rPr lang="hu-HU" u="sng" dirty="0" err="1">
                <a:solidFill>
                  <a:srgbClr val="660066"/>
                </a:solidFill>
                <a:latin typeface="arial" panose="020B0604020202020204" pitchFamily="34" charset="0"/>
                <a:hlinkClick r:id="rId11"/>
              </a:rPr>
              <a:t>Amaro</a:t>
            </a:r>
            <a:r>
              <a:rPr lang="hu-HU" u="sng" dirty="0">
                <a:solidFill>
                  <a:srgbClr val="660066"/>
                </a:solidFill>
                <a:latin typeface="arial" panose="020B0604020202020204" pitchFamily="34" charset="0"/>
                <a:hlinkClick r:id="rId11"/>
              </a:rPr>
              <a:t> E Jr</a:t>
            </a:r>
            <a:r>
              <a:rPr lang="hu-HU" baseline="30000" dirty="0">
                <a:solidFill>
                  <a:srgbClr val="000000"/>
                </a:solidFill>
                <a:latin typeface="arial" panose="020B0604020202020204" pitchFamily="34" charset="0"/>
              </a:rPr>
              <a:t>1</a:t>
            </a:r>
            <a:r>
              <a:rPr lang="hu-HU" dirty="0">
                <a:solidFill>
                  <a:srgbClr val="000000"/>
                </a:solidFill>
                <a:latin typeface="arial" panose="020B0604020202020204" pitchFamily="34" charset="0"/>
              </a:rPr>
              <a:t>, </a:t>
            </a:r>
            <a:r>
              <a:rPr lang="hu-HU" u="sng" dirty="0" err="1">
                <a:solidFill>
                  <a:srgbClr val="660066"/>
                </a:solidFill>
                <a:latin typeface="arial" panose="020B0604020202020204" pitchFamily="34" charset="0"/>
                <a:hlinkClick r:id="rId12"/>
              </a:rPr>
              <a:t>Kozasa</a:t>
            </a:r>
            <a:r>
              <a:rPr lang="hu-HU" u="sng" dirty="0">
                <a:solidFill>
                  <a:srgbClr val="660066"/>
                </a:solidFill>
                <a:latin typeface="arial" panose="020B0604020202020204" pitchFamily="34" charset="0"/>
                <a:hlinkClick r:id="rId12"/>
              </a:rPr>
              <a:t> EH</a:t>
            </a:r>
            <a:r>
              <a:rPr lang="hu-HU" baseline="30000" dirty="0">
                <a:solidFill>
                  <a:srgbClr val="000000"/>
                </a:solidFill>
                <a:latin typeface="arial" panose="020B0604020202020204" pitchFamily="34" charset="0"/>
              </a:rPr>
              <a:t>1</a:t>
            </a:r>
            <a:r>
              <a:rPr lang="hu-HU" dirty="0">
                <a:solidFill>
                  <a:srgbClr val="000000"/>
                </a:solidFill>
                <a:latin typeface="arial" panose="020B0604020202020204" pitchFamily="34" charset="0"/>
              </a:rPr>
              <a:t>.</a:t>
            </a:r>
            <a:endParaRPr lang="hu-HU"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7550054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descr="A képen gyümölcs, asztal, nagyon nagy, fehér látható&#10;&#10;Automatikusan generált leírás">
            <a:extLst>
              <a:ext uri="{FF2B5EF4-FFF2-40B4-BE49-F238E27FC236}">
                <a16:creationId xmlns:a16="http://schemas.microsoft.com/office/drawing/2014/main" id="{DD56340E-F17C-4437-9AE9-03001D2E6C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76" y="520353"/>
            <a:ext cx="6633740" cy="5306992"/>
          </a:xfrm>
          <a:prstGeom prst="rect">
            <a:avLst/>
          </a:prstGeom>
        </p:spPr>
      </p:pic>
      <p:sp>
        <p:nvSpPr>
          <p:cNvPr id="4" name="Téglalap 3">
            <a:extLst>
              <a:ext uri="{FF2B5EF4-FFF2-40B4-BE49-F238E27FC236}">
                <a16:creationId xmlns:a16="http://schemas.microsoft.com/office/drawing/2014/main" id="{1A635631-3640-4EFE-8CDC-38E656D25E27}"/>
              </a:ext>
            </a:extLst>
          </p:cNvPr>
          <p:cNvSpPr/>
          <p:nvPr/>
        </p:nvSpPr>
        <p:spPr>
          <a:xfrm>
            <a:off x="7199870" y="395271"/>
            <a:ext cx="4757352" cy="5632311"/>
          </a:xfrm>
          <a:prstGeom prst="rect">
            <a:avLst/>
          </a:prstGeom>
        </p:spPr>
        <p:txBody>
          <a:bodyPr wrap="square">
            <a:spAutoFit/>
          </a:bodyPr>
          <a:lstStyle/>
          <a:p>
            <a:pPr algn="just" fontAlgn="base"/>
            <a:r>
              <a:rPr lang="hu-HU" dirty="0">
                <a:solidFill>
                  <a:srgbClr val="55686B"/>
                </a:solidFill>
                <a:latin typeface="&amp;quot"/>
              </a:rPr>
              <a:t>Az egyik </a:t>
            </a:r>
            <a:r>
              <a:rPr lang="hu-HU" dirty="0" err="1">
                <a:solidFill>
                  <a:srgbClr val="55686B"/>
                </a:solidFill>
                <a:latin typeface="&amp;quot"/>
              </a:rPr>
              <a:t>legrégebbi</a:t>
            </a:r>
            <a:r>
              <a:rPr lang="hu-HU" dirty="0">
                <a:solidFill>
                  <a:srgbClr val="55686B"/>
                </a:solidFill>
                <a:latin typeface="&amp;quot"/>
              </a:rPr>
              <a:t> neurológiai tény, hogy gondolkodásunk elsősorban az agyi tevékenységünk eredménye. Tehát agyunk határozza meg tudatunkat. Ugyanakkor </a:t>
            </a:r>
            <a:r>
              <a:rPr lang="hu-HU" b="1" dirty="0">
                <a:solidFill>
                  <a:srgbClr val="55686B"/>
                </a:solidFill>
                <a:latin typeface="&amp;quot"/>
              </a:rPr>
              <a:t>egyre több kutatás támasztja alá, hogy ez pont az ellenkező módon is működhet: a koncentrált, ismételt szellemi tevékenység ugyanis eredményezhet változásokat az agy szerkezetében és kapacitásában.</a:t>
            </a:r>
            <a:endParaRPr lang="hu-HU" dirty="0">
              <a:solidFill>
                <a:srgbClr val="55686B"/>
              </a:solidFill>
              <a:latin typeface="&amp;quot"/>
            </a:endParaRPr>
          </a:p>
          <a:p>
            <a:pPr algn="just" fontAlgn="base"/>
            <a:r>
              <a:rPr lang="hu-HU" dirty="0">
                <a:solidFill>
                  <a:srgbClr val="55686B"/>
                </a:solidFill>
                <a:latin typeface="&amp;quot"/>
              </a:rPr>
              <a:t>Tehát a különféle cselekvések kibővíthetik vagy összehúzhatják az agy különféle területeit. Minél többet „kérünk” az agyunktól, annál nagyobb területet hoz létre a kéregben az új feladatok elvégzéséhez. Az agy úgy reagál, hogy a kívánt viselkedést vagy gondolatot kiváltó terület kapcsolatait megerősíti, ugyanakkor ezzel párhuzamosan más területeken a kapcsolatokat gyengíti. </a:t>
            </a:r>
            <a:r>
              <a:rPr lang="hu-HU" b="1" dirty="0">
                <a:solidFill>
                  <a:srgbClr val="55686B"/>
                </a:solidFill>
                <a:latin typeface="&amp;quot"/>
              </a:rPr>
              <a:t>Így, az, hogy mit csinálunk és mit érzünk, tükröződik az agyunk bizonyos területeinek méretében és kapcsolataiban.</a:t>
            </a:r>
            <a:endParaRPr lang="hu-HU" b="0" i="0" u="none" strike="noStrike" dirty="0">
              <a:solidFill>
                <a:srgbClr val="55686B"/>
              </a:solidFill>
              <a:effectLst/>
              <a:latin typeface="&amp;quot"/>
            </a:endParaRPr>
          </a:p>
        </p:txBody>
      </p:sp>
    </p:spTree>
    <p:extLst>
      <p:ext uri="{BB962C8B-B14F-4D97-AF65-F5344CB8AC3E}">
        <p14:creationId xmlns:p14="http://schemas.microsoft.com/office/powerpoint/2010/main" val="7860298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Grp="1" noChangeAspect="1"/>
          </p:cNvPicPr>
          <p:nvPr>
            <p:ph idx="1"/>
          </p:nvPr>
        </p:nvPicPr>
        <p:blipFill>
          <a:blip r:embed="rId3"/>
          <a:stretch>
            <a:fillRect/>
          </a:stretch>
        </p:blipFill>
        <p:spPr>
          <a:xfrm>
            <a:off x="82547" y="663547"/>
            <a:ext cx="7961795" cy="6096870"/>
          </a:xfrm>
          <a:prstGeom prst="rect">
            <a:avLst/>
          </a:prstGeom>
        </p:spPr>
      </p:pic>
      <p:pic>
        <p:nvPicPr>
          <p:cNvPr id="8" name="Picture 2" descr="KÃ©ptalÃ¡lat a kÃ¶vetkezÅre: âneo in matrixâ">
            <a:extLst>
              <a:ext uri="{FF2B5EF4-FFF2-40B4-BE49-F238E27FC236}">
                <a16:creationId xmlns:a16="http://schemas.microsoft.com/office/drawing/2014/main" id="{7E39AE18-73CC-4B3A-8DC6-6DAD4E8E81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0800" y="4321555"/>
            <a:ext cx="4264952" cy="224465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KÃ©ptalÃ¡lat a kÃ¶vetkezÅre: âneo in matrix connectedâ">
            <a:extLst>
              <a:ext uri="{FF2B5EF4-FFF2-40B4-BE49-F238E27FC236}">
                <a16:creationId xmlns:a16="http://schemas.microsoft.com/office/drawing/2014/main" id="{643A94E0-3CEC-4B29-9D4B-B05D10510EF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321"/>
          <a:stretch/>
        </p:blipFill>
        <p:spPr bwMode="auto">
          <a:xfrm>
            <a:off x="7670800" y="257130"/>
            <a:ext cx="4227684" cy="18380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Ã©ptalÃ¡lat a kÃ¶vetkezÅre: âneo in matrix connectedâ">
            <a:extLst>
              <a:ext uri="{FF2B5EF4-FFF2-40B4-BE49-F238E27FC236}">
                <a16:creationId xmlns:a16="http://schemas.microsoft.com/office/drawing/2014/main" id="{AD14A1A4-A19D-4790-8B2C-364DF6B5C3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3500" y="2154402"/>
            <a:ext cx="4227684" cy="2113842"/>
          </a:xfrm>
          <a:prstGeom prst="rect">
            <a:avLst/>
          </a:prstGeom>
          <a:noFill/>
          <a:extLst>
            <a:ext uri="{909E8E84-426E-40DD-AFC4-6F175D3DCCD1}">
              <a14:hiddenFill xmlns:a14="http://schemas.microsoft.com/office/drawing/2010/main">
                <a:solidFill>
                  <a:srgbClr val="FFFFFF"/>
                </a:solidFill>
              </a14:hiddenFill>
            </a:ext>
          </a:extLst>
        </p:spPr>
      </p:pic>
      <p:sp>
        <p:nvSpPr>
          <p:cNvPr id="6" name="Szövegdoboz 5">
            <a:extLst>
              <a:ext uri="{FF2B5EF4-FFF2-40B4-BE49-F238E27FC236}">
                <a16:creationId xmlns:a16="http://schemas.microsoft.com/office/drawing/2014/main" id="{F5D40945-280D-48B6-9F49-94920423A7BA}"/>
              </a:ext>
            </a:extLst>
          </p:cNvPr>
          <p:cNvSpPr txBox="1"/>
          <p:nvPr/>
        </p:nvSpPr>
        <p:spPr>
          <a:xfrm flipH="1">
            <a:off x="1464943" y="209550"/>
            <a:ext cx="4823462" cy="369332"/>
          </a:xfrm>
          <a:prstGeom prst="rect">
            <a:avLst/>
          </a:prstGeom>
          <a:noFill/>
        </p:spPr>
        <p:txBody>
          <a:bodyPr wrap="square" rtlCol="0">
            <a:spAutoFit/>
          </a:bodyPr>
          <a:lstStyle/>
          <a:p>
            <a:pPr algn="ctr"/>
            <a:r>
              <a:rPr lang="hu-HU" b="1" dirty="0" err="1"/>
              <a:t>Usefulness</a:t>
            </a:r>
            <a:r>
              <a:rPr lang="hu-HU" b="1" dirty="0"/>
              <a:t> of </a:t>
            </a:r>
            <a:r>
              <a:rPr lang="hu-HU" b="1" dirty="0" err="1"/>
              <a:t>meditation</a:t>
            </a:r>
            <a:endParaRPr lang="hu-HU" b="1" dirty="0"/>
          </a:p>
        </p:txBody>
      </p:sp>
    </p:spTree>
    <p:extLst>
      <p:ext uri="{BB962C8B-B14F-4D97-AF65-F5344CB8AC3E}">
        <p14:creationId xmlns:p14="http://schemas.microsoft.com/office/powerpoint/2010/main" val="3223260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id="{D8E20804-4FE4-4CB0-84B9-24169D13B717}"/>
              </a:ext>
            </a:extLst>
          </p:cNvPr>
          <p:cNvPicPr>
            <a:picLocks noChangeAspect="1"/>
          </p:cNvPicPr>
          <p:nvPr/>
        </p:nvPicPr>
        <p:blipFill>
          <a:blip r:embed="rId2"/>
          <a:stretch>
            <a:fillRect/>
          </a:stretch>
        </p:blipFill>
        <p:spPr>
          <a:xfrm>
            <a:off x="2617250" y="683557"/>
            <a:ext cx="6464120" cy="5197561"/>
          </a:xfrm>
          <a:prstGeom prst="rect">
            <a:avLst/>
          </a:prstGeom>
        </p:spPr>
      </p:pic>
    </p:spTree>
    <p:extLst>
      <p:ext uri="{BB962C8B-B14F-4D97-AF65-F5344CB8AC3E}">
        <p14:creationId xmlns:p14="http://schemas.microsoft.com/office/powerpoint/2010/main" val="27307423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id="{A6A396D1-FA09-435B-8D6D-9070A13BEC5C}"/>
              </a:ext>
            </a:extLst>
          </p:cNvPr>
          <p:cNvSpPr txBox="1"/>
          <p:nvPr/>
        </p:nvSpPr>
        <p:spPr>
          <a:xfrm>
            <a:off x="887691" y="514494"/>
            <a:ext cx="10416618" cy="5078313"/>
          </a:xfrm>
          <a:prstGeom prst="rect">
            <a:avLst/>
          </a:prstGeom>
          <a:noFill/>
        </p:spPr>
        <p:txBody>
          <a:bodyPr wrap="square" rtlCol="0">
            <a:spAutoFit/>
          </a:bodyPr>
          <a:lstStyle/>
          <a:p>
            <a:r>
              <a:rPr lang="hu-HU" b="1" dirty="0"/>
              <a:t>Mely területeknél mutatható ki változás?</a:t>
            </a:r>
          </a:p>
          <a:p>
            <a:endParaRPr lang="hu-HU" dirty="0"/>
          </a:p>
          <a:p>
            <a:r>
              <a:rPr lang="hu-HU" dirty="0"/>
              <a:t>PFC</a:t>
            </a:r>
          </a:p>
          <a:p>
            <a:r>
              <a:rPr lang="hu-HU" dirty="0" err="1"/>
              <a:t>Amygdala</a:t>
            </a:r>
            <a:endParaRPr lang="hu-HU" dirty="0"/>
          </a:p>
          <a:p>
            <a:r>
              <a:rPr lang="hu-HU" dirty="0" err="1"/>
              <a:t>Default-mode</a:t>
            </a:r>
            <a:r>
              <a:rPr lang="hu-HU" dirty="0"/>
              <a:t> </a:t>
            </a:r>
            <a:r>
              <a:rPr lang="hu-HU" dirty="0" err="1"/>
              <a:t>network</a:t>
            </a:r>
            <a:endParaRPr lang="hu-HU" dirty="0"/>
          </a:p>
          <a:p>
            <a:r>
              <a:rPr lang="hu-HU" dirty="0"/>
              <a:t>OFC</a:t>
            </a:r>
          </a:p>
          <a:p>
            <a:r>
              <a:rPr lang="hu-HU" dirty="0" err="1"/>
              <a:t>rAAC</a:t>
            </a:r>
            <a:endParaRPr lang="hu-HU" dirty="0"/>
          </a:p>
          <a:p>
            <a:r>
              <a:rPr lang="hu-HU" dirty="0" err="1"/>
              <a:t>pgAAC</a:t>
            </a:r>
            <a:endParaRPr lang="hu-HU" dirty="0"/>
          </a:p>
          <a:p>
            <a:r>
              <a:rPr lang="hu-HU" dirty="0" err="1"/>
              <a:t>Rigth</a:t>
            </a:r>
            <a:r>
              <a:rPr lang="hu-HU" dirty="0"/>
              <a:t> </a:t>
            </a:r>
            <a:r>
              <a:rPr lang="hu-HU" dirty="0" err="1"/>
              <a:t>anterior</a:t>
            </a:r>
            <a:r>
              <a:rPr lang="hu-HU" dirty="0"/>
              <a:t> </a:t>
            </a:r>
            <a:r>
              <a:rPr lang="hu-HU" dirty="0" err="1"/>
              <a:t>insula</a:t>
            </a:r>
            <a:endParaRPr lang="hu-HU" dirty="0"/>
          </a:p>
          <a:p>
            <a:r>
              <a:rPr lang="hu-HU" dirty="0"/>
              <a:t>S2</a:t>
            </a:r>
          </a:p>
          <a:p>
            <a:r>
              <a:rPr lang="hu-HU" dirty="0"/>
              <a:t>S1</a:t>
            </a:r>
          </a:p>
          <a:p>
            <a:r>
              <a:rPr lang="hu-HU" dirty="0" err="1"/>
              <a:t>Thalamus</a:t>
            </a:r>
            <a:endParaRPr lang="hu-HU" dirty="0"/>
          </a:p>
          <a:p>
            <a:r>
              <a:rPr lang="hu-HU" dirty="0" err="1"/>
              <a:t>Hippocampus</a:t>
            </a:r>
            <a:endParaRPr lang="hu-HU" dirty="0"/>
          </a:p>
          <a:p>
            <a:r>
              <a:rPr lang="hu-HU" dirty="0"/>
              <a:t>PCC</a:t>
            </a:r>
          </a:p>
          <a:p>
            <a:r>
              <a:rPr lang="hu-HU" dirty="0"/>
              <a:t>TPJ</a:t>
            </a:r>
          </a:p>
          <a:p>
            <a:r>
              <a:rPr lang="hu-HU" dirty="0" err="1"/>
              <a:t>Putamen</a:t>
            </a:r>
            <a:endParaRPr lang="hu-HU" dirty="0"/>
          </a:p>
          <a:p>
            <a:r>
              <a:rPr lang="hu-HU" dirty="0" err="1"/>
              <a:t>Anterior</a:t>
            </a:r>
            <a:r>
              <a:rPr lang="hu-HU" dirty="0"/>
              <a:t> </a:t>
            </a:r>
            <a:r>
              <a:rPr lang="hu-HU" dirty="0" err="1"/>
              <a:t>insula</a:t>
            </a:r>
            <a:endParaRPr lang="hu-HU" dirty="0"/>
          </a:p>
          <a:p>
            <a:r>
              <a:rPr lang="hu-HU" dirty="0" err="1"/>
              <a:t>Posterior</a:t>
            </a:r>
            <a:r>
              <a:rPr lang="hu-HU" dirty="0"/>
              <a:t> </a:t>
            </a:r>
            <a:r>
              <a:rPr lang="hu-HU" dirty="0" err="1"/>
              <a:t>insula</a:t>
            </a:r>
            <a:endParaRPr lang="hu-HU" dirty="0"/>
          </a:p>
        </p:txBody>
      </p:sp>
      <p:pic>
        <p:nvPicPr>
          <p:cNvPr id="1026" name="Picture 2">
            <a:extLst>
              <a:ext uri="{FF2B5EF4-FFF2-40B4-BE49-F238E27FC236}">
                <a16:creationId xmlns:a16="http://schemas.microsoft.com/office/drawing/2014/main" id="{25940000-90AE-4266-8CD0-4591E03E11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061" r="8793" b="64311"/>
          <a:stretch/>
        </p:blipFill>
        <p:spPr bwMode="auto">
          <a:xfrm rot="5400000">
            <a:off x="7490404" y="2578776"/>
            <a:ext cx="6250486" cy="17004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elencephalon – Language Centers, Limbic System &amp; Basal Ganglia">
            <a:extLst>
              <a:ext uri="{FF2B5EF4-FFF2-40B4-BE49-F238E27FC236}">
                <a16:creationId xmlns:a16="http://schemas.microsoft.com/office/drawing/2014/main" id="{88E20B7B-6DF9-4808-A9FB-2B0A7A8A01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0259" y="1793519"/>
            <a:ext cx="5943600" cy="4010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9348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id="{DC83DB94-53F6-4892-B139-162A6EBDEF7E}"/>
              </a:ext>
            </a:extLst>
          </p:cNvPr>
          <p:cNvSpPr txBox="1"/>
          <p:nvPr/>
        </p:nvSpPr>
        <p:spPr>
          <a:xfrm>
            <a:off x="274351" y="733903"/>
            <a:ext cx="5821649" cy="5201424"/>
          </a:xfrm>
          <a:prstGeom prst="rect">
            <a:avLst/>
          </a:prstGeom>
          <a:noFill/>
        </p:spPr>
        <p:txBody>
          <a:bodyPr wrap="square" rtlCol="0">
            <a:spAutoFit/>
          </a:bodyPr>
          <a:lstStyle/>
          <a:p>
            <a:r>
              <a:rPr lang="hu-HU" sz="2400" b="1" dirty="0"/>
              <a:t>PFC: </a:t>
            </a:r>
            <a:r>
              <a:rPr lang="hu-HU" sz="2400" b="1" dirty="0" err="1"/>
              <a:t>prefrontalis</a:t>
            </a:r>
            <a:r>
              <a:rPr lang="hu-HU" sz="2400" b="1" dirty="0"/>
              <a:t> kéreg</a:t>
            </a:r>
          </a:p>
          <a:p>
            <a:endParaRPr lang="hu-HU" dirty="0"/>
          </a:p>
          <a:p>
            <a:pPr fontAlgn="base"/>
            <a:r>
              <a:rPr lang="hu-HU" sz="1600" dirty="0"/>
              <a:t>A boldog gondolatok és a pozitív hozzáállás támogatja az agyban új szinapszisok keletkezését és a már meglévők megerősödését</a:t>
            </a:r>
          </a:p>
          <a:p>
            <a:pPr fontAlgn="base"/>
            <a:r>
              <a:rPr lang="hu-HU" sz="1600" dirty="0"/>
              <a:t> – elsősorban a </a:t>
            </a:r>
            <a:r>
              <a:rPr lang="hu-HU" sz="1600" dirty="0" err="1"/>
              <a:t>prefrontalis</a:t>
            </a:r>
            <a:r>
              <a:rPr lang="hu-HU" sz="1600" dirty="0"/>
              <a:t> kéregben (PFC), mely az ember mélyebb érzéseinek szabályozásához járul hozzá. </a:t>
            </a:r>
          </a:p>
          <a:p>
            <a:pPr fontAlgn="base"/>
            <a:r>
              <a:rPr lang="hu-HU" sz="1600" dirty="0"/>
              <a:t>A PFC az egyén személyiségének kialakulásában játszik még nagy szerepet.</a:t>
            </a:r>
          </a:p>
          <a:p>
            <a:pPr fontAlgn="base"/>
            <a:r>
              <a:rPr lang="hu-HU" sz="1600" dirty="0"/>
              <a:t>A PFC az agy egyetlen olyan része, mely képes érzelmeink és viselkedésünk kontrollálására, és segít céljaink elérésében. </a:t>
            </a:r>
          </a:p>
          <a:p>
            <a:pPr fontAlgn="base"/>
            <a:r>
              <a:rPr lang="hu-HU" sz="1600" dirty="0"/>
              <a:t>Segít abban, hogy fejlődjünk, változtassunk, és olyan életet éljünk, melyet szeretnénk!</a:t>
            </a:r>
          </a:p>
          <a:p>
            <a:pPr fontAlgn="base"/>
            <a:endParaRPr lang="hu-HU" sz="1600" dirty="0"/>
          </a:p>
          <a:p>
            <a:pPr fontAlgn="base"/>
            <a:r>
              <a:rPr lang="hu-HU" sz="1600" dirty="0"/>
              <a:t>A homloklebeny, kiváltképp a PFC, az alapján </a:t>
            </a:r>
            <a:r>
              <a:rPr lang="hu-HU" sz="1600" dirty="0" err="1"/>
              <a:t>priorizál</a:t>
            </a:r>
            <a:r>
              <a:rPr lang="hu-HU" sz="1600" dirty="0"/>
              <a:t>, hogy Te mennyi figyelmet szentelsz egy bizonyos dolognak,</a:t>
            </a:r>
          </a:p>
          <a:p>
            <a:pPr fontAlgn="base"/>
            <a:r>
              <a:rPr lang="hu-HU" sz="1600" dirty="0"/>
              <a:t> illetve hogyan érzel vele kapcsolatban. Így, </a:t>
            </a:r>
            <a:r>
              <a:rPr lang="hu-HU" sz="1600" b="1" dirty="0"/>
              <a:t>minél jobban koncentrálsz a negatív gondolatokra, az agy annál több</a:t>
            </a:r>
          </a:p>
          <a:p>
            <a:pPr fontAlgn="base"/>
            <a:r>
              <a:rPr lang="hu-HU" sz="1600" b="1" dirty="0"/>
              <a:t> olyan szinapszist hoz létre, mely a negatív gondolatokat támogatja.</a:t>
            </a:r>
            <a:endParaRPr lang="hu-HU" sz="1600" dirty="0"/>
          </a:p>
          <a:p>
            <a:endParaRPr lang="hu-HU" dirty="0"/>
          </a:p>
        </p:txBody>
      </p:sp>
      <p:pic>
        <p:nvPicPr>
          <p:cNvPr id="5" name="Kép 4" descr="A képen állat, világos látható&#10;&#10;Automatikusan generált leírás">
            <a:extLst>
              <a:ext uri="{FF2B5EF4-FFF2-40B4-BE49-F238E27FC236}">
                <a16:creationId xmlns:a16="http://schemas.microsoft.com/office/drawing/2014/main" id="{654CDAE5-E7EF-4F60-A721-EA7F6B5EC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3599" y="1840100"/>
            <a:ext cx="5734050" cy="3448050"/>
          </a:xfrm>
          <a:prstGeom prst="rect">
            <a:avLst/>
          </a:prstGeom>
        </p:spPr>
      </p:pic>
    </p:spTree>
    <p:extLst>
      <p:ext uri="{BB962C8B-B14F-4D97-AF65-F5344CB8AC3E}">
        <p14:creationId xmlns:p14="http://schemas.microsoft.com/office/powerpoint/2010/main" val="42594310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zövegdoboz 4">
            <a:extLst>
              <a:ext uri="{FF2B5EF4-FFF2-40B4-BE49-F238E27FC236}">
                <a16:creationId xmlns:a16="http://schemas.microsoft.com/office/drawing/2014/main" id="{E10317C2-883B-4E73-8E9E-D53F1B49D0C2}"/>
              </a:ext>
            </a:extLst>
          </p:cNvPr>
          <p:cNvSpPr txBox="1"/>
          <p:nvPr/>
        </p:nvSpPr>
        <p:spPr>
          <a:xfrm flipH="1">
            <a:off x="183026" y="121717"/>
            <a:ext cx="7313772" cy="6617196"/>
          </a:xfrm>
          <a:prstGeom prst="rect">
            <a:avLst/>
          </a:prstGeom>
          <a:noFill/>
        </p:spPr>
        <p:txBody>
          <a:bodyPr wrap="square" rtlCol="0">
            <a:spAutoFit/>
          </a:bodyPr>
          <a:lstStyle/>
          <a:p>
            <a:r>
              <a:rPr lang="hu-HU" sz="2400" b="1" dirty="0"/>
              <a:t>PFC</a:t>
            </a:r>
          </a:p>
          <a:p>
            <a:endParaRPr lang="hu-HU" sz="1600" dirty="0"/>
          </a:p>
          <a:p>
            <a:pPr fontAlgn="base"/>
            <a:r>
              <a:rPr lang="hu-HU" sz="1600" dirty="0"/>
              <a:t>Adrian </a:t>
            </a:r>
            <a:r>
              <a:rPr lang="hu-HU" sz="1600" dirty="0" err="1"/>
              <a:t>Raine</a:t>
            </a:r>
            <a:r>
              <a:rPr lang="hu-HU" sz="1600" dirty="0"/>
              <a:t> azért költözött hazájából, Nagy-Britanniából Kaliforniába, mert "ott mindig szép az idő, és sok a gyilkos." </a:t>
            </a:r>
          </a:p>
          <a:p>
            <a:pPr fontAlgn="base"/>
            <a:r>
              <a:rPr lang="hu-HU" sz="1600" dirty="0" err="1"/>
              <a:t>Raine</a:t>
            </a:r>
            <a:r>
              <a:rPr lang="hu-HU" sz="1600" dirty="0"/>
              <a:t> 21 antiszociális férfinál vizsgálta ezt a homlok mögött, a szemüregek fölött elhelyezkedő agyrégiót. Ezek az emberek a pszichiáterek szerint impulzív, forrófejű és kőszívű emberek voltak, akik semmibe vették mások normáit és érzéseit.</a:t>
            </a:r>
          </a:p>
          <a:p>
            <a:pPr fontAlgn="base"/>
            <a:r>
              <a:rPr lang="hu-HU" sz="1600" dirty="0"/>
              <a:t>A mérések szerint PFC-</a:t>
            </a:r>
            <a:r>
              <a:rPr lang="hu-HU" sz="1600" dirty="0" err="1"/>
              <a:t>jük</a:t>
            </a:r>
            <a:r>
              <a:rPr lang="hu-HU" sz="1600" dirty="0"/>
              <a:t> átlag 11 százalékkal kisebb volt a kontrollcsoport tagjaiénál. Ez a különbség mindössze egy evőkanálnyi szürke agymasszának felel meg, aminek hiánya azonban döntő lehet.</a:t>
            </a:r>
          </a:p>
          <a:p>
            <a:pPr fontAlgn="base"/>
            <a:r>
              <a:rPr lang="hu-HU" sz="1600" b="1" dirty="0"/>
              <a:t>Nem számolnak háromig</a:t>
            </a:r>
          </a:p>
          <a:p>
            <a:pPr fontAlgn="base"/>
            <a:r>
              <a:rPr lang="hu-HU" sz="1600" dirty="0"/>
              <a:t>A </a:t>
            </a:r>
            <a:r>
              <a:rPr lang="hu-HU" sz="1600" dirty="0" err="1"/>
              <a:t>prefrontális</a:t>
            </a:r>
            <a:r>
              <a:rPr lang="hu-HU" sz="1600" dirty="0"/>
              <a:t> </a:t>
            </a:r>
            <a:r>
              <a:rPr lang="hu-HU" sz="1600" dirty="0" err="1"/>
              <a:t>cortex</a:t>
            </a:r>
            <a:r>
              <a:rPr lang="hu-HU" sz="1600" dirty="0"/>
              <a:t> az a vészfék, ami arra készteti az embert, hogy kétszer is meggondolja, mielőtt cselekszik. Már korábbi vizsgálatok eredményei is arra utaltak, hogy az agresszív viselkedési impulzusok a PFC ellenőrzése alatt állnak.</a:t>
            </a:r>
          </a:p>
          <a:p>
            <a:pPr fontAlgn="base"/>
            <a:r>
              <a:rPr lang="hu-HU" sz="1600" dirty="0"/>
              <a:t>A neurológusok minden kritika ellenére folytatják vizsgálataikat, mert megállapításuk szerint a PFC működését jelentősen befolyásolja a szerotonin: hiánya fokozza az impulzív, erőszakos viselkedésre való hajlamot. Valóban, a szerotonin-háztartásba való beavatkozással mérsékelni lehet az agresszivitást.</a:t>
            </a:r>
          </a:p>
          <a:p>
            <a:pPr fontAlgn="base"/>
            <a:r>
              <a:rPr lang="hu-HU" sz="1600" dirty="0" err="1"/>
              <a:t>Antoni</a:t>
            </a:r>
            <a:r>
              <a:rPr lang="hu-HU" sz="1600" dirty="0"/>
              <a:t> </a:t>
            </a:r>
            <a:r>
              <a:rPr lang="hu-HU" sz="1600" dirty="0" err="1"/>
              <a:t>Damasio</a:t>
            </a:r>
            <a:r>
              <a:rPr lang="hu-HU" sz="1600" dirty="0"/>
              <a:t>, az </a:t>
            </a:r>
            <a:r>
              <a:rPr lang="hu-HU" sz="1600" u="sng" dirty="0" err="1">
                <a:hlinkClick r:id="rId3"/>
              </a:rPr>
              <a:t>Iowai</a:t>
            </a:r>
            <a:r>
              <a:rPr lang="hu-HU" sz="1600" u="sng" dirty="0">
                <a:hlinkClick r:id="rId3"/>
              </a:rPr>
              <a:t> Egyetem </a:t>
            </a:r>
            <a:r>
              <a:rPr lang="hu-HU" sz="1600" dirty="0"/>
              <a:t>kutatója szintén ezt igyekszik bizonyítani. Évekkel ezelőtt nagy felháborodást váltott ki a PFC szociális funkciójával foglalkozó publikációja, amelyet azonban a Science mégis címoldalra méltónak tartott.</a:t>
            </a:r>
          </a:p>
          <a:p>
            <a:pPr fontAlgn="base"/>
            <a:r>
              <a:rPr lang="hu-HU" sz="1600" dirty="0" err="1"/>
              <a:t>Raine</a:t>
            </a:r>
            <a:r>
              <a:rPr lang="hu-HU" sz="1600" dirty="0"/>
              <a:t> szerint az ép homlokrégió az előfeltétele annak, hogy gyermekkorunkban tanulhassunk a bírálatból és büntetésből, hogy kialakuljon bennünk a lelkiismeret.</a:t>
            </a:r>
          </a:p>
          <a:p>
            <a:pPr fontAlgn="base"/>
            <a:endParaRPr lang="hu-HU" sz="1600" dirty="0"/>
          </a:p>
          <a:p>
            <a:endParaRPr lang="hu-HU" sz="1600" dirty="0"/>
          </a:p>
          <a:p>
            <a:endParaRPr lang="hu-HU" sz="1600" dirty="0"/>
          </a:p>
        </p:txBody>
      </p:sp>
      <p:pic>
        <p:nvPicPr>
          <p:cNvPr id="8" name="Kép 7" descr="A képen állat, váza, ülő, asztal látható&#10;&#10;Automatikusan generált leírás">
            <a:extLst>
              <a:ext uri="{FF2B5EF4-FFF2-40B4-BE49-F238E27FC236}">
                <a16:creationId xmlns:a16="http://schemas.microsoft.com/office/drawing/2014/main" id="{CD933210-91D3-4966-96B3-F06397D3AC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0430" y="1590013"/>
            <a:ext cx="4348544" cy="4348544"/>
          </a:xfrm>
          <a:prstGeom prst="rect">
            <a:avLst/>
          </a:prstGeom>
        </p:spPr>
      </p:pic>
    </p:spTree>
    <p:extLst>
      <p:ext uri="{BB962C8B-B14F-4D97-AF65-F5344CB8AC3E}">
        <p14:creationId xmlns:p14="http://schemas.microsoft.com/office/powerpoint/2010/main" val="25048071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descr="A képen állat, világos látható&#10;&#10;Automatikusan generált leírás">
            <a:extLst>
              <a:ext uri="{FF2B5EF4-FFF2-40B4-BE49-F238E27FC236}">
                <a16:creationId xmlns:a16="http://schemas.microsoft.com/office/drawing/2014/main" id="{B426AA3E-C1CC-425D-8699-AA0B77F1C7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8974" y="2278472"/>
            <a:ext cx="5734050" cy="3448050"/>
          </a:xfrm>
          <a:prstGeom prst="rect">
            <a:avLst/>
          </a:prstGeom>
        </p:spPr>
      </p:pic>
      <p:sp>
        <p:nvSpPr>
          <p:cNvPr id="3" name="Szövegdoboz 2">
            <a:extLst>
              <a:ext uri="{FF2B5EF4-FFF2-40B4-BE49-F238E27FC236}">
                <a16:creationId xmlns:a16="http://schemas.microsoft.com/office/drawing/2014/main" id="{8B328587-2284-45DC-92D6-EE03DFE70804}"/>
              </a:ext>
            </a:extLst>
          </p:cNvPr>
          <p:cNvSpPr txBox="1"/>
          <p:nvPr/>
        </p:nvSpPr>
        <p:spPr>
          <a:xfrm flipH="1">
            <a:off x="2050581" y="1131478"/>
            <a:ext cx="8090837" cy="523220"/>
          </a:xfrm>
          <a:prstGeom prst="rect">
            <a:avLst/>
          </a:prstGeom>
          <a:noFill/>
        </p:spPr>
        <p:txBody>
          <a:bodyPr wrap="square" rtlCol="0">
            <a:spAutoFit/>
          </a:bodyPr>
          <a:lstStyle/>
          <a:p>
            <a:pPr algn="ctr"/>
            <a:r>
              <a:rPr lang="hu-HU" sz="2800" b="1" dirty="0"/>
              <a:t>PFC és limbikus rendszer kapcsolata</a:t>
            </a:r>
          </a:p>
        </p:txBody>
      </p:sp>
    </p:spTree>
    <p:extLst>
      <p:ext uri="{BB962C8B-B14F-4D97-AF65-F5344CB8AC3E}">
        <p14:creationId xmlns:p14="http://schemas.microsoft.com/office/powerpoint/2010/main" val="359758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A5E28908-6371-4D12-B73A-7531CCFAEAC8}"/>
              </a:ext>
            </a:extLst>
          </p:cNvPr>
          <p:cNvSpPr/>
          <p:nvPr/>
        </p:nvSpPr>
        <p:spPr>
          <a:xfrm>
            <a:off x="1647568" y="2090172"/>
            <a:ext cx="8896864" cy="2677656"/>
          </a:xfrm>
          <a:prstGeom prst="rect">
            <a:avLst/>
          </a:prstGeom>
        </p:spPr>
        <p:txBody>
          <a:bodyPr wrap="square">
            <a:spAutoFit/>
          </a:bodyPr>
          <a:lstStyle/>
          <a:p>
            <a:r>
              <a:rPr lang="hu-HU" sz="2400" dirty="0"/>
              <a:t>„A meditáció az elme lecsendesítése, és békét és nyugalmat hoz létre az elmében.  A meditáció nem pusztán kiüresedés – a béke az béke, nem csupán a háború hiánya; a csend nem egyszerűen a szavak hiánya, és a nyugalom sem energiahiány.” /</a:t>
            </a:r>
            <a:r>
              <a:rPr lang="hu-HU" sz="2400" dirty="0" err="1"/>
              <a:t>Szvami</a:t>
            </a:r>
            <a:r>
              <a:rPr lang="hu-HU" sz="2400" dirty="0"/>
              <a:t> Véda </a:t>
            </a:r>
            <a:r>
              <a:rPr lang="hu-HU" sz="2400" dirty="0" err="1"/>
              <a:t>Bharáti</a:t>
            </a:r>
            <a:r>
              <a:rPr lang="hu-HU" sz="2400" dirty="0"/>
              <a:t>/ </a:t>
            </a:r>
          </a:p>
          <a:p>
            <a:endParaRPr lang="hu-HU" sz="2400" dirty="0"/>
          </a:p>
          <a:p>
            <a:r>
              <a:rPr lang="hu-HU" sz="2400" dirty="0"/>
              <a:t>Amikor háborúban vagyunk, megfeszülünk, mert védekeznünk kell.  Amikor a háború bennünk eltűnik, oldódnak a feszültségeink.</a:t>
            </a:r>
          </a:p>
        </p:txBody>
      </p:sp>
    </p:spTree>
    <p:extLst>
      <p:ext uri="{BB962C8B-B14F-4D97-AF65-F5344CB8AC3E}">
        <p14:creationId xmlns:p14="http://schemas.microsoft.com/office/powerpoint/2010/main" val="34099104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id="{7AAF6A26-D855-4626-B4FA-8FCBF5099FC6}"/>
              </a:ext>
            </a:extLst>
          </p:cNvPr>
          <p:cNvSpPr txBox="1"/>
          <p:nvPr/>
        </p:nvSpPr>
        <p:spPr>
          <a:xfrm>
            <a:off x="844952" y="682906"/>
            <a:ext cx="4224759" cy="1384995"/>
          </a:xfrm>
          <a:prstGeom prst="rect">
            <a:avLst/>
          </a:prstGeom>
          <a:noFill/>
        </p:spPr>
        <p:txBody>
          <a:bodyPr wrap="square" rtlCol="0">
            <a:spAutoFit/>
          </a:bodyPr>
          <a:lstStyle/>
          <a:p>
            <a:r>
              <a:rPr lang="hu-HU" sz="2800" b="1" dirty="0" err="1"/>
              <a:t>Amygdala</a:t>
            </a:r>
            <a:endParaRPr lang="hu-HU" sz="2800" b="1" dirty="0"/>
          </a:p>
          <a:p>
            <a:endParaRPr lang="hu-HU" sz="2800" b="1" dirty="0"/>
          </a:p>
          <a:p>
            <a:endParaRPr lang="hu-HU" sz="2800" b="1" dirty="0"/>
          </a:p>
        </p:txBody>
      </p:sp>
      <p:pic>
        <p:nvPicPr>
          <p:cNvPr id="4" name="Kép 3" descr="A képen állat látható&#10;&#10;Automatikusan generált leírás">
            <a:extLst>
              <a:ext uri="{FF2B5EF4-FFF2-40B4-BE49-F238E27FC236}">
                <a16:creationId xmlns:a16="http://schemas.microsoft.com/office/drawing/2014/main" id="{AD88A440-98D8-4760-8A20-83BAFD890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802" y="278396"/>
            <a:ext cx="5981700" cy="2990850"/>
          </a:xfrm>
          <a:prstGeom prst="rect">
            <a:avLst/>
          </a:prstGeom>
        </p:spPr>
      </p:pic>
      <p:sp>
        <p:nvSpPr>
          <p:cNvPr id="5" name="Téglalap 4">
            <a:extLst>
              <a:ext uri="{FF2B5EF4-FFF2-40B4-BE49-F238E27FC236}">
                <a16:creationId xmlns:a16="http://schemas.microsoft.com/office/drawing/2014/main" id="{92E58D63-A7F6-4401-92B2-0EF5754A4ED7}"/>
              </a:ext>
            </a:extLst>
          </p:cNvPr>
          <p:cNvSpPr/>
          <p:nvPr/>
        </p:nvSpPr>
        <p:spPr>
          <a:xfrm>
            <a:off x="571018" y="3269246"/>
            <a:ext cx="6096000" cy="646331"/>
          </a:xfrm>
          <a:prstGeom prst="rect">
            <a:avLst/>
          </a:prstGeom>
        </p:spPr>
        <p:txBody>
          <a:bodyPr>
            <a:spAutoFit/>
          </a:bodyPr>
          <a:lstStyle/>
          <a:p>
            <a:r>
              <a:rPr lang="hu-HU" dirty="0">
                <a:solidFill>
                  <a:srgbClr val="222222"/>
                </a:solidFill>
                <a:latin typeface="Noticia Text"/>
              </a:rPr>
              <a:t>az érzelmi reakciók feldolgozásáért felelős, mandula alakú agyterület.</a:t>
            </a:r>
            <a:endParaRPr lang="hu-HU" dirty="0"/>
          </a:p>
        </p:txBody>
      </p:sp>
      <p:sp>
        <p:nvSpPr>
          <p:cNvPr id="7" name="Téglalap 6">
            <a:extLst>
              <a:ext uri="{FF2B5EF4-FFF2-40B4-BE49-F238E27FC236}">
                <a16:creationId xmlns:a16="http://schemas.microsoft.com/office/drawing/2014/main" id="{7D9992C1-849B-4E04-A00D-F5F13D651B8D}"/>
              </a:ext>
            </a:extLst>
          </p:cNvPr>
          <p:cNvSpPr/>
          <p:nvPr/>
        </p:nvSpPr>
        <p:spPr>
          <a:xfrm>
            <a:off x="571018" y="4193593"/>
            <a:ext cx="6096000" cy="1754326"/>
          </a:xfrm>
          <a:prstGeom prst="rect">
            <a:avLst/>
          </a:prstGeom>
        </p:spPr>
        <p:txBody>
          <a:bodyPr>
            <a:spAutoFit/>
          </a:bodyPr>
          <a:lstStyle/>
          <a:p>
            <a:r>
              <a:rPr lang="hu-HU" dirty="0">
                <a:solidFill>
                  <a:srgbClr val="555555"/>
                </a:solidFill>
                <a:latin typeface="Source Sans Pro" panose="020B0503030403020204" pitchFamily="34" charset="0"/>
              </a:rPr>
              <a:t>A szakirodalomban az </a:t>
            </a:r>
            <a:r>
              <a:rPr lang="hu-HU" dirty="0" err="1">
                <a:solidFill>
                  <a:srgbClr val="555555"/>
                </a:solidFill>
                <a:latin typeface="Source Sans Pro" panose="020B0503030403020204" pitchFamily="34" charset="0"/>
              </a:rPr>
              <a:t>amygdala</a:t>
            </a:r>
            <a:r>
              <a:rPr lang="hu-HU" dirty="0">
                <a:solidFill>
                  <a:srgbClr val="555555"/>
                </a:solidFill>
                <a:latin typeface="Source Sans Pro" panose="020B0503030403020204" pitchFamily="34" charset="0"/>
              </a:rPr>
              <a:t>-t gyakran olyan „riasztórendszerként" jellemzik, amely a félelemmel kapcsolatos reakciókat generál, amikor az agy külső veszélyt érzékel</a:t>
            </a:r>
            <a:r>
              <a:rPr lang="hu-HU" dirty="0">
                <a:solidFill>
                  <a:srgbClr val="222222"/>
                </a:solidFill>
                <a:latin typeface="Noticia Text"/>
              </a:rPr>
              <a:t> – magyarázta Dr. René </a:t>
            </a:r>
            <a:r>
              <a:rPr lang="hu-HU" dirty="0" err="1">
                <a:solidFill>
                  <a:srgbClr val="222222"/>
                </a:solidFill>
                <a:latin typeface="Noticia Text"/>
              </a:rPr>
              <a:t>Hurlemann</a:t>
            </a:r>
            <a:r>
              <a:rPr lang="hu-HU" dirty="0">
                <a:solidFill>
                  <a:srgbClr val="222222"/>
                </a:solidFill>
                <a:latin typeface="Noticia Text"/>
              </a:rPr>
              <a:t>. – Az viszont újdonság, hogy ez az agyi szerkezet ilyen fontos szerepet játszik a test érzékelésében és a félelemérzetben.</a:t>
            </a:r>
            <a:endParaRPr lang="hu-HU" dirty="0"/>
          </a:p>
        </p:txBody>
      </p:sp>
    </p:spTree>
    <p:extLst>
      <p:ext uri="{BB962C8B-B14F-4D97-AF65-F5344CB8AC3E}">
        <p14:creationId xmlns:p14="http://schemas.microsoft.com/office/powerpoint/2010/main" val="29714969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id="{56EE374C-5CA0-4CB7-B744-CA32258EB7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2294" y="983690"/>
            <a:ext cx="4915196" cy="4890620"/>
          </a:xfrm>
          <a:prstGeom prst="rect">
            <a:avLst/>
          </a:prstGeom>
        </p:spPr>
      </p:pic>
    </p:spTree>
    <p:extLst>
      <p:ext uri="{BB962C8B-B14F-4D97-AF65-F5344CB8AC3E}">
        <p14:creationId xmlns:p14="http://schemas.microsoft.com/office/powerpoint/2010/main" val="16635621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15B02BC-7CBA-437F-A9F5-29ACFE91A2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46" y="545638"/>
            <a:ext cx="2428280" cy="5515337"/>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a:extLst>
              <a:ext uri="{FF2B5EF4-FFF2-40B4-BE49-F238E27FC236}">
                <a16:creationId xmlns:a16="http://schemas.microsoft.com/office/drawing/2014/main" id="{317FBFC7-398D-40C8-A086-256A7DF38C19}"/>
              </a:ext>
            </a:extLst>
          </p:cNvPr>
          <p:cNvSpPr/>
          <p:nvPr/>
        </p:nvSpPr>
        <p:spPr>
          <a:xfrm>
            <a:off x="3279943" y="5075207"/>
            <a:ext cx="7489769" cy="923330"/>
          </a:xfrm>
          <a:prstGeom prst="rect">
            <a:avLst/>
          </a:prstGeom>
        </p:spPr>
        <p:txBody>
          <a:bodyPr wrap="square">
            <a:spAutoFit/>
          </a:bodyPr>
          <a:lstStyle/>
          <a:p>
            <a:r>
              <a:rPr lang="en-US" dirty="0">
                <a:solidFill>
                  <a:srgbClr val="222222"/>
                </a:solidFill>
                <a:latin typeface="Arial" panose="020B0604020202020204" pitchFamily="34" charset="0"/>
              </a:rPr>
              <a:t>Default mode network connectivity. This image shows main regions of the default mode network (yellow) and connectivity between the regions color-coded by structural traversing direction (</a:t>
            </a:r>
            <a:r>
              <a:rPr lang="en-US" dirty="0" err="1">
                <a:solidFill>
                  <a:srgbClr val="222222"/>
                </a:solidFill>
                <a:latin typeface="Arial" panose="020B0604020202020204" pitchFamily="34" charset="0"/>
              </a:rPr>
              <a:t>xyz</a:t>
            </a:r>
            <a:r>
              <a:rPr lang="en-US" dirty="0">
                <a:solidFill>
                  <a:srgbClr val="222222"/>
                </a:solidFill>
                <a:latin typeface="Arial" panose="020B0604020202020204" pitchFamily="34" charset="0"/>
              </a:rPr>
              <a:t> → </a:t>
            </a:r>
            <a:r>
              <a:rPr lang="en-US" dirty="0" err="1">
                <a:solidFill>
                  <a:srgbClr val="222222"/>
                </a:solidFill>
                <a:latin typeface="Arial" panose="020B0604020202020204" pitchFamily="34" charset="0"/>
              </a:rPr>
              <a:t>rgb</a:t>
            </a:r>
            <a:r>
              <a:rPr lang="en-US" dirty="0">
                <a:solidFill>
                  <a:srgbClr val="222222"/>
                </a:solidFill>
                <a:latin typeface="Arial" panose="020B0604020202020204" pitchFamily="34" charset="0"/>
              </a:rPr>
              <a:t>).</a:t>
            </a:r>
            <a:r>
              <a:rPr lang="en-US" baseline="30000" dirty="0">
                <a:solidFill>
                  <a:srgbClr val="0B0080"/>
                </a:solidFill>
                <a:latin typeface="Arial" panose="020B0604020202020204" pitchFamily="34" charset="0"/>
                <a:hlinkClick r:id="rId4"/>
              </a:rPr>
              <a:t>[1]</a:t>
            </a:r>
            <a:r>
              <a:rPr lang="en-US" baseline="30000" dirty="0">
                <a:solidFill>
                  <a:srgbClr val="0B0080"/>
                </a:solidFill>
                <a:latin typeface="Arial" panose="020B0604020202020204" pitchFamily="34" charset="0"/>
                <a:hlinkClick r:id="rId5"/>
              </a:rPr>
              <a:t>[2]</a:t>
            </a:r>
            <a:endParaRPr lang="hu-HU" dirty="0"/>
          </a:p>
        </p:txBody>
      </p:sp>
      <p:pic>
        <p:nvPicPr>
          <p:cNvPr id="1028" name="Picture 4">
            <a:extLst>
              <a:ext uri="{FF2B5EF4-FFF2-40B4-BE49-F238E27FC236}">
                <a16:creationId xmlns:a16="http://schemas.microsoft.com/office/drawing/2014/main" id="{5A029B4B-5B24-41AB-AA22-5A998BC96B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8216" y="545638"/>
            <a:ext cx="6753225" cy="3914775"/>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a:extLst>
              <a:ext uri="{FF2B5EF4-FFF2-40B4-BE49-F238E27FC236}">
                <a16:creationId xmlns:a16="http://schemas.microsoft.com/office/drawing/2014/main" id="{653B1D5C-4940-4F71-8AD5-4C6AFA8181C7}"/>
              </a:ext>
            </a:extLst>
          </p:cNvPr>
          <p:cNvSpPr/>
          <p:nvPr/>
        </p:nvSpPr>
        <p:spPr>
          <a:xfrm>
            <a:off x="3279943" y="4511239"/>
            <a:ext cx="7193636" cy="523220"/>
          </a:xfrm>
          <a:prstGeom prst="rect">
            <a:avLst/>
          </a:prstGeom>
        </p:spPr>
        <p:txBody>
          <a:bodyPr wrap="none">
            <a:spAutoFit/>
          </a:bodyPr>
          <a:lstStyle/>
          <a:p>
            <a:r>
              <a:rPr lang="en-US" dirty="0">
                <a:solidFill>
                  <a:srgbClr val="0B0080"/>
                </a:solidFill>
                <a:latin typeface="Arial" panose="020B0604020202020204" pitchFamily="34" charset="0"/>
                <a:hlinkClick r:id="rId7" tooltip="Functional magnetic resonance imaging"/>
              </a:rPr>
              <a:t>fMRI scan</a:t>
            </a:r>
            <a:r>
              <a:rPr lang="en-US" dirty="0">
                <a:solidFill>
                  <a:srgbClr val="000000"/>
                </a:solidFill>
                <a:latin typeface="Arial" panose="020B0604020202020204" pitchFamily="34" charset="0"/>
              </a:rPr>
              <a:t> showing regions of </a:t>
            </a:r>
            <a:r>
              <a:rPr lang="en-US" sz="2800" b="1" dirty="0">
                <a:solidFill>
                  <a:srgbClr val="000000"/>
                </a:solidFill>
              </a:rPr>
              <a:t>the default mode network</a:t>
            </a:r>
            <a:endParaRPr lang="hu-HU" sz="2800" b="1" dirty="0"/>
          </a:p>
        </p:txBody>
      </p:sp>
    </p:spTree>
    <p:extLst>
      <p:ext uri="{BB962C8B-B14F-4D97-AF65-F5344CB8AC3E}">
        <p14:creationId xmlns:p14="http://schemas.microsoft.com/office/powerpoint/2010/main" val="11256547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descr="A képen szöveg látható&#10;&#10;Automatikusan generált leírás">
            <a:extLst>
              <a:ext uri="{FF2B5EF4-FFF2-40B4-BE49-F238E27FC236}">
                <a16:creationId xmlns:a16="http://schemas.microsoft.com/office/drawing/2014/main" id="{74A43B03-2342-4F6E-B70B-12ADC6A070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2692" y="273132"/>
            <a:ext cx="5647551" cy="5848597"/>
          </a:xfrm>
          <a:prstGeom prst="rect">
            <a:avLst/>
          </a:prstGeom>
        </p:spPr>
      </p:pic>
    </p:spTree>
    <p:extLst>
      <p:ext uri="{BB962C8B-B14F-4D97-AF65-F5344CB8AC3E}">
        <p14:creationId xmlns:p14="http://schemas.microsoft.com/office/powerpoint/2010/main" val="36699077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képen a következők lehetnek: szöveg">
            <a:extLst>
              <a:ext uri="{FF2B5EF4-FFF2-40B4-BE49-F238E27FC236}">
                <a16:creationId xmlns:a16="http://schemas.microsoft.com/office/drawing/2014/main" id="{0B9E5893-AF60-4C02-9C50-63F098C467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788" y="2605412"/>
            <a:ext cx="6138262" cy="3333711"/>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id="{8DEE1852-547D-45F3-8578-FB3E1494E751}"/>
              </a:ext>
            </a:extLst>
          </p:cNvPr>
          <p:cNvSpPr txBox="1"/>
          <p:nvPr/>
        </p:nvSpPr>
        <p:spPr>
          <a:xfrm flipH="1">
            <a:off x="459060" y="1574312"/>
            <a:ext cx="3935243" cy="646331"/>
          </a:xfrm>
          <a:prstGeom prst="rect">
            <a:avLst/>
          </a:prstGeom>
          <a:noFill/>
        </p:spPr>
        <p:txBody>
          <a:bodyPr wrap="square" rtlCol="0">
            <a:spAutoFit/>
          </a:bodyPr>
          <a:lstStyle/>
          <a:p>
            <a:r>
              <a:rPr lang="hu-HU" sz="3600" dirty="0"/>
              <a:t>Miért meditáljunk?</a:t>
            </a:r>
          </a:p>
        </p:txBody>
      </p:sp>
      <p:sp>
        <p:nvSpPr>
          <p:cNvPr id="3" name="Rectangle 3">
            <a:extLst>
              <a:ext uri="{FF2B5EF4-FFF2-40B4-BE49-F238E27FC236}">
                <a16:creationId xmlns:a16="http://schemas.microsoft.com/office/drawing/2014/main" id="{AA1B7C1E-1877-416E-BFCE-542C52B32E16}"/>
              </a:ext>
            </a:extLst>
          </p:cNvPr>
          <p:cNvSpPr>
            <a:spLocks noChangeArrowheads="1"/>
          </p:cNvSpPr>
          <p:nvPr/>
        </p:nvSpPr>
        <p:spPr bwMode="auto">
          <a:xfrm>
            <a:off x="6601034" y="429923"/>
            <a:ext cx="5131906"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sz="1600" b="0" i="0" u="none" strike="noStrike" cap="none" normalizeH="0" baseline="0" dirty="0" err="1">
                <a:ln>
                  <a:noFill/>
                </a:ln>
                <a:solidFill>
                  <a:srgbClr val="1C1E21"/>
                </a:solidFill>
                <a:effectLst/>
                <a:latin typeface="Helvetica" panose="020B0604020202020204" pitchFamily="34" charset="0"/>
              </a:rPr>
              <a:t>Psychoneuroimmunology</a:t>
            </a:r>
            <a:r>
              <a:rPr kumimoji="0" lang="hu-HU" altLang="hu-HU" sz="1600" b="0" i="0" u="none" strike="noStrike" cap="none" normalizeH="0" baseline="0" dirty="0">
                <a:ln>
                  <a:noFill/>
                </a:ln>
                <a:solidFill>
                  <a:srgbClr val="1C1E21"/>
                </a:solidFill>
                <a:effectLst/>
                <a:latin typeface="Helvetica" panose="020B0604020202020204" pitchFamily="34" charset="0"/>
              </a:rPr>
              <a:t>: A New </a:t>
            </a:r>
            <a:r>
              <a:rPr kumimoji="0" lang="hu-HU" altLang="hu-HU" sz="1600" b="0" i="0" u="none" strike="noStrike" cap="none" normalizeH="0" baseline="0" dirty="0" err="1">
                <a:ln>
                  <a:noFill/>
                </a:ln>
                <a:solidFill>
                  <a:srgbClr val="1C1E21"/>
                </a:solidFill>
                <a:effectLst/>
                <a:latin typeface="Helvetica" panose="020B0604020202020204" pitchFamily="34" charset="0"/>
              </a:rPr>
              <a:t>Approach</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to</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Curing</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Disease</a:t>
            </a:r>
            <a:br>
              <a:rPr kumimoji="0" lang="hu-HU" altLang="hu-HU" sz="1600" b="0" i="0" u="none" strike="noStrike" cap="none" normalizeH="0" baseline="0" dirty="0">
                <a:ln>
                  <a:noFill/>
                </a:ln>
                <a:solidFill>
                  <a:schemeClr val="tx1"/>
                </a:solidFill>
                <a:effectLst/>
              </a:rPr>
            </a:br>
            <a:br>
              <a:rPr kumimoji="0" lang="hu-HU" altLang="hu-HU" sz="1600" b="0" i="0" u="none" strike="noStrike" cap="none" normalizeH="0" baseline="0" dirty="0">
                <a:ln>
                  <a:noFill/>
                </a:ln>
                <a:solidFill>
                  <a:schemeClr val="tx1"/>
                </a:solidFill>
                <a:effectLst/>
              </a:rPr>
            </a:br>
            <a:r>
              <a:rPr kumimoji="0" lang="hu-HU" altLang="hu-HU" sz="1600" b="0" i="0" u="none" strike="noStrike" cap="none" normalizeH="0" baseline="0" dirty="0">
                <a:ln>
                  <a:noFill/>
                </a:ln>
                <a:solidFill>
                  <a:srgbClr val="1C1E21"/>
                </a:solidFill>
                <a:effectLst/>
                <a:latin typeface="Helvetica" panose="020B0604020202020204" pitchFamily="34" charset="0"/>
              </a:rPr>
              <a:t>Over </a:t>
            </a:r>
            <a:r>
              <a:rPr kumimoji="0" lang="hu-HU" altLang="hu-HU" sz="1600" b="0" i="0" u="none" strike="noStrike" cap="none" normalizeH="0" baseline="0" dirty="0" err="1">
                <a:ln>
                  <a:noFill/>
                </a:ln>
                <a:solidFill>
                  <a:srgbClr val="1C1E21"/>
                </a:solidFill>
                <a:effectLst/>
                <a:latin typeface="Helvetica" panose="020B0604020202020204" pitchFamily="34" charset="0"/>
              </a:rPr>
              <a:t>the</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past</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decade</a:t>
            </a:r>
            <a:r>
              <a:rPr kumimoji="0" lang="hu-HU" altLang="hu-HU" sz="1600" b="0" i="0" u="none" strike="noStrike" cap="none" normalizeH="0" baseline="0" dirty="0">
                <a:ln>
                  <a:noFill/>
                </a:ln>
                <a:solidFill>
                  <a:srgbClr val="1C1E21"/>
                </a:solidFill>
                <a:effectLst/>
                <a:latin typeface="Helvetica" panose="020B0604020202020204" pitchFamily="34" charset="0"/>
              </a:rPr>
              <a:t>, a </a:t>
            </a:r>
            <a:r>
              <a:rPr kumimoji="0" lang="hu-HU" altLang="hu-HU" sz="1600" b="0" i="0" u="none" strike="noStrike" cap="none" normalizeH="0" baseline="0" dirty="0" err="1">
                <a:ln>
                  <a:noFill/>
                </a:ln>
                <a:solidFill>
                  <a:srgbClr val="1C1E21"/>
                </a:solidFill>
                <a:effectLst/>
                <a:latin typeface="Helvetica" panose="020B0604020202020204" pitchFamily="34" charset="0"/>
              </a:rPr>
              <a:t>new</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approach</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to</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disease</a:t>
            </a:r>
            <a:r>
              <a:rPr kumimoji="0" lang="hu-HU" altLang="hu-HU" sz="1600" b="0" i="0" u="none" strike="noStrike" cap="none" normalizeH="0" baseline="0" dirty="0">
                <a:ln>
                  <a:noFill/>
                </a:ln>
                <a:solidFill>
                  <a:srgbClr val="1C1E21"/>
                </a:solidFill>
                <a:effectLst/>
                <a:latin typeface="Helvetica" panose="020B0604020202020204" pitchFamily="34" charset="0"/>
              </a:rPr>
              <a:t> is </a:t>
            </a:r>
            <a:r>
              <a:rPr kumimoji="0" lang="hu-HU" altLang="hu-HU" sz="1600" b="0" i="0" u="none" strike="noStrike" cap="none" normalizeH="0" baseline="0" dirty="0" err="1">
                <a:ln>
                  <a:noFill/>
                </a:ln>
                <a:solidFill>
                  <a:srgbClr val="1C1E21"/>
                </a:solidFill>
                <a:effectLst/>
                <a:latin typeface="Helvetica" panose="020B0604020202020204" pitchFamily="34" charset="0"/>
              </a:rPr>
              <a:t>surfacing</a:t>
            </a:r>
            <a:r>
              <a:rPr kumimoji="0" lang="hu-HU" altLang="hu-HU" sz="1600" b="0" i="0" u="none" strike="noStrike" cap="none" normalizeH="0" baseline="0" dirty="0">
                <a:ln>
                  <a:noFill/>
                </a:ln>
                <a:solidFill>
                  <a:srgbClr val="1C1E21"/>
                </a:solidFill>
                <a:effectLst/>
                <a:latin typeface="Helvetica" panose="020B0604020202020204" pitchFamily="34" charset="0"/>
              </a:rPr>
              <a:t> and </a:t>
            </a:r>
            <a:r>
              <a:rPr kumimoji="0" lang="hu-HU" altLang="hu-HU" sz="1600" b="0" i="0" u="none" strike="noStrike" cap="none" normalizeH="0" baseline="0" dirty="0" err="1">
                <a:ln>
                  <a:noFill/>
                </a:ln>
                <a:solidFill>
                  <a:srgbClr val="1C1E21"/>
                </a:solidFill>
                <a:effectLst/>
                <a:latin typeface="Helvetica" panose="020B0604020202020204" pitchFamily="34" charset="0"/>
              </a:rPr>
              <a:t>gaining</a:t>
            </a:r>
            <a:r>
              <a:rPr kumimoji="0" lang="hu-HU" altLang="hu-HU" sz="1600" b="0" i="0" u="none" strike="noStrike" cap="none" normalizeH="0" baseline="0" dirty="0">
                <a:ln>
                  <a:noFill/>
                </a:ln>
                <a:solidFill>
                  <a:srgbClr val="1C1E21"/>
                </a:solidFill>
                <a:effectLst/>
                <a:latin typeface="Helvetica" panose="020B0604020202020204" pitchFamily="34" charset="0"/>
              </a:rPr>
              <a:t> more </a:t>
            </a:r>
            <a:r>
              <a:rPr kumimoji="0" lang="hu-HU" altLang="hu-HU" sz="1600" b="0" i="0" u="none" strike="noStrike" cap="none" normalizeH="0" baseline="0" dirty="0" err="1">
                <a:ln>
                  <a:noFill/>
                </a:ln>
                <a:solidFill>
                  <a:srgbClr val="1C1E21"/>
                </a:solidFill>
                <a:effectLst/>
                <a:latin typeface="Helvetica" panose="020B0604020202020204" pitchFamily="34" charset="0"/>
              </a:rPr>
              <a:t>evidence</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as</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time</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goes</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on</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psychoneuroimmunology</a:t>
            </a:r>
            <a:r>
              <a:rPr kumimoji="0" lang="hu-HU" altLang="hu-HU" sz="1600" b="0" i="0" u="none" strike="noStrike" cap="none" normalizeH="0" baseline="0" dirty="0">
                <a:ln>
                  <a:noFill/>
                </a:ln>
                <a:solidFill>
                  <a:srgbClr val="1C1E21"/>
                </a:solidFill>
                <a:effectLst/>
                <a:latin typeface="Helvetica" panose="020B0604020202020204" pitchFamily="34" charset="0"/>
              </a:rPr>
              <a:t>.</a:t>
            </a:r>
            <a:br>
              <a:rPr kumimoji="0" lang="hu-HU" altLang="hu-HU" sz="1600" b="0" i="0" u="none" strike="noStrike" cap="none" normalizeH="0" baseline="0" dirty="0">
                <a:ln>
                  <a:noFill/>
                </a:ln>
                <a:solidFill>
                  <a:schemeClr val="tx1"/>
                </a:solidFill>
                <a:effectLst/>
              </a:rPr>
            </a:br>
            <a:r>
              <a:rPr kumimoji="0" lang="hu-HU" altLang="hu-HU" sz="1600" b="0" i="0" u="none" strike="noStrike" cap="none" normalizeH="0" baseline="0" dirty="0" err="1">
                <a:ln>
                  <a:noFill/>
                </a:ln>
                <a:solidFill>
                  <a:srgbClr val="1C1E21"/>
                </a:solidFill>
                <a:effectLst/>
                <a:latin typeface="Helvetica" panose="020B0604020202020204" pitchFamily="34" charset="0"/>
              </a:rPr>
              <a:t>Psychoneuroimmunology</a:t>
            </a:r>
            <a:r>
              <a:rPr kumimoji="0" lang="hu-HU" altLang="hu-HU" sz="1600" b="0" i="0" u="none" strike="noStrike" cap="none" normalizeH="0" baseline="0" dirty="0">
                <a:ln>
                  <a:noFill/>
                </a:ln>
                <a:solidFill>
                  <a:srgbClr val="1C1E21"/>
                </a:solidFill>
                <a:effectLst/>
                <a:latin typeface="Helvetica" panose="020B0604020202020204" pitchFamily="34" charset="0"/>
              </a:rPr>
              <a:t> (PNI), </a:t>
            </a:r>
            <a:r>
              <a:rPr kumimoji="0" lang="hu-HU" altLang="hu-HU" sz="1600" b="0" i="0" u="none" strike="noStrike" cap="none" normalizeH="0" baseline="0" dirty="0" err="1">
                <a:ln>
                  <a:noFill/>
                </a:ln>
                <a:solidFill>
                  <a:srgbClr val="1C1E21"/>
                </a:solidFill>
                <a:effectLst/>
                <a:latin typeface="Helvetica" panose="020B0604020202020204" pitchFamily="34" charset="0"/>
              </a:rPr>
              <a:t>also</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referred</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to</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as</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psychoendoneuroimmunology</a:t>
            </a:r>
            <a:r>
              <a:rPr kumimoji="0" lang="hu-HU" altLang="hu-HU" sz="1600" b="0" i="0" u="none" strike="noStrike" cap="none" normalizeH="0" baseline="0" dirty="0">
                <a:ln>
                  <a:noFill/>
                </a:ln>
                <a:solidFill>
                  <a:srgbClr val="1C1E21"/>
                </a:solidFill>
                <a:effectLst/>
                <a:latin typeface="Helvetica" panose="020B0604020202020204" pitchFamily="34" charset="0"/>
              </a:rPr>
              <a:t> (PENI) </a:t>
            </a:r>
            <a:r>
              <a:rPr kumimoji="0" lang="hu-HU" altLang="hu-HU" sz="1600" b="0" i="0" u="none" strike="noStrike" cap="none" normalizeH="0" baseline="0" dirty="0" err="1">
                <a:ln>
                  <a:noFill/>
                </a:ln>
                <a:solidFill>
                  <a:srgbClr val="1C1E21"/>
                </a:solidFill>
                <a:effectLst/>
                <a:latin typeface="Helvetica" panose="020B0604020202020204" pitchFamily="34" charset="0"/>
              </a:rPr>
              <a:t>or</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1" i="0" u="none" strike="noStrike" cap="none" normalizeH="0" baseline="0" dirty="0" err="1">
                <a:ln>
                  <a:noFill/>
                </a:ln>
                <a:solidFill>
                  <a:srgbClr val="1C1E21"/>
                </a:solidFill>
                <a:effectLst/>
                <a:latin typeface="Helvetica" panose="020B0604020202020204" pitchFamily="34" charset="0"/>
              </a:rPr>
              <a:t>psychoneuroendocrinoimmunology</a:t>
            </a:r>
            <a:r>
              <a:rPr kumimoji="0" lang="hu-HU" altLang="hu-HU" sz="1600" b="1" i="0" u="none" strike="noStrike" cap="none" normalizeH="0" baseline="0" dirty="0">
                <a:ln>
                  <a:noFill/>
                </a:ln>
                <a:solidFill>
                  <a:srgbClr val="1C1E21"/>
                </a:solidFill>
                <a:effectLst/>
                <a:latin typeface="Helvetica" panose="020B0604020202020204" pitchFamily="34" charset="0"/>
              </a:rPr>
              <a:t> (PNEI), is </a:t>
            </a:r>
            <a:r>
              <a:rPr kumimoji="0" lang="hu-HU" altLang="hu-HU" sz="1600" b="1" i="0" u="none" strike="noStrike" cap="none" normalizeH="0" baseline="0" dirty="0" err="1">
                <a:ln>
                  <a:noFill/>
                </a:ln>
                <a:solidFill>
                  <a:srgbClr val="1C1E21"/>
                </a:solidFill>
                <a:effectLst/>
                <a:latin typeface="Helvetica" panose="020B0604020202020204" pitchFamily="34" charset="0"/>
              </a:rPr>
              <a:t>the</a:t>
            </a:r>
            <a:r>
              <a:rPr kumimoji="0" lang="hu-HU" altLang="hu-HU" sz="1600" b="1" i="0" u="none" strike="noStrike" cap="none" normalizeH="0" baseline="0" dirty="0">
                <a:ln>
                  <a:noFill/>
                </a:ln>
                <a:solidFill>
                  <a:srgbClr val="1C1E21"/>
                </a:solidFill>
                <a:effectLst/>
                <a:latin typeface="Helvetica" panose="020B0604020202020204" pitchFamily="34" charset="0"/>
              </a:rPr>
              <a:t> </a:t>
            </a:r>
            <a:r>
              <a:rPr kumimoji="0" lang="hu-HU" altLang="hu-HU" sz="1600" b="1" i="0" u="none" strike="noStrike" cap="none" normalizeH="0" baseline="0" dirty="0" err="1">
                <a:ln>
                  <a:noFill/>
                </a:ln>
                <a:solidFill>
                  <a:srgbClr val="1C1E21"/>
                </a:solidFill>
                <a:effectLst/>
                <a:latin typeface="Helvetica" panose="020B0604020202020204" pitchFamily="34" charset="0"/>
              </a:rPr>
              <a:t>study</a:t>
            </a:r>
            <a:r>
              <a:rPr kumimoji="0" lang="hu-HU" altLang="hu-HU" sz="1600" b="1" i="0" u="none" strike="noStrike" cap="none" normalizeH="0" baseline="0" dirty="0">
                <a:ln>
                  <a:noFill/>
                </a:ln>
                <a:solidFill>
                  <a:srgbClr val="1C1E21"/>
                </a:solidFill>
                <a:effectLst/>
                <a:latin typeface="Helvetica" panose="020B0604020202020204" pitchFamily="34" charset="0"/>
              </a:rPr>
              <a:t> of </a:t>
            </a:r>
            <a:r>
              <a:rPr kumimoji="0" lang="hu-HU" altLang="hu-HU" sz="1600" b="1" i="0" u="none" strike="noStrike" cap="none" normalizeH="0" baseline="0" dirty="0" err="1">
                <a:ln>
                  <a:noFill/>
                </a:ln>
                <a:solidFill>
                  <a:srgbClr val="1C1E21"/>
                </a:solidFill>
                <a:effectLst/>
                <a:latin typeface="Helvetica" panose="020B0604020202020204" pitchFamily="34" charset="0"/>
              </a:rPr>
              <a:t>the</a:t>
            </a:r>
            <a:r>
              <a:rPr kumimoji="0" lang="hu-HU" altLang="hu-HU" sz="1600" b="1" i="0" u="none" strike="noStrike" cap="none" normalizeH="0" baseline="0" dirty="0">
                <a:ln>
                  <a:noFill/>
                </a:ln>
                <a:solidFill>
                  <a:srgbClr val="1C1E21"/>
                </a:solidFill>
                <a:effectLst/>
                <a:latin typeface="Helvetica" panose="020B0604020202020204" pitchFamily="34" charset="0"/>
              </a:rPr>
              <a:t> </a:t>
            </a:r>
            <a:r>
              <a:rPr kumimoji="0" lang="hu-HU" altLang="hu-HU" sz="1600" b="1" i="0" u="none" strike="noStrike" cap="none" normalizeH="0" baseline="0" dirty="0" err="1">
                <a:ln>
                  <a:noFill/>
                </a:ln>
                <a:solidFill>
                  <a:srgbClr val="1C1E21"/>
                </a:solidFill>
                <a:effectLst/>
                <a:latin typeface="Helvetica" panose="020B0604020202020204" pitchFamily="34" charset="0"/>
              </a:rPr>
              <a:t>interaction</a:t>
            </a:r>
            <a:r>
              <a:rPr kumimoji="0" lang="hu-HU" altLang="hu-HU" sz="1600" b="1" i="0" u="none" strike="noStrike" cap="none" normalizeH="0" baseline="0" dirty="0">
                <a:ln>
                  <a:noFill/>
                </a:ln>
                <a:solidFill>
                  <a:srgbClr val="1C1E21"/>
                </a:solidFill>
                <a:effectLst/>
                <a:latin typeface="Helvetica" panose="020B0604020202020204" pitchFamily="34" charset="0"/>
              </a:rPr>
              <a:t> </a:t>
            </a:r>
            <a:r>
              <a:rPr kumimoji="0" lang="hu-HU" altLang="hu-HU" sz="1600" b="1" i="0" u="none" strike="noStrike" cap="none" normalizeH="0" baseline="0" dirty="0" err="1">
                <a:ln>
                  <a:noFill/>
                </a:ln>
                <a:solidFill>
                  <a:srgbClr val="1C1E21"/>
                </a:solidFill>
                <a:effectLst/>
                <a:latin typeface="Helvetica" panose="020B0604020202020204" pitchFamily="34" charset="0"/>
              </a:rPr>
              <a:t>between</a:t>
            </a:r>
            <a:r>
              <a:rPr kumimoji="0" lang="hu-HU" altLang="hu-HU" sz="1600" b="1" i="0" u="none" strike="noStrike" cap="none" normalizeH="0" baseline="0" dirty="0">
                <a:ln>
                  <a:noFill/>
                </a:ln>
                <a:solidFill>
                  <a:srgbClr val="1C1E21"/>
                </a:solidFill>
                <a:effectLst/>
                <a:latin typeface="Helvetica" panose="020B0604020202020204" pitchFamily="34" charset="0"/>
              </a:rPr>
              <a:t> </a:t>
            </a:r>
            <a:r>
              <a:rPr kumimoji="0" lang="hu-HU" altLang="hu-HU" sz="1600" b="1" i="0" u="none" strike="noStrike" cap="none" normalizeH="0" baseline="0" dirty="0" err="1">
                <a:ln>
                  <a:noFill/>
                </a:ln>
                <a:solidFill>
                  <a:srgbClr val="1C1E21"/>
                </a:solidFill>
                <a:effectLst/>
                <a:latin typeface="Helvetica" panose="020B0604020202020204" pitchFamily="34" charset="0"/>
              </a:rPr>
              <a:t>psychological</a:t>
            </a:r>
            <a:r>
              <a:rPr kumimoji="0" lang="hu-HU" altLang="hu-HU" sz="1600" b="1" i="0" u="none" strike="noStrike" cap="none" normalizeH="0" baseline="0" dirty="0">
                <a:ln>
                  <a:noFill/>
                </a:ln>
                <a:solidFill>
                  <a:srgbClr val="1C1E21"/>
                </a:solidFill>
                <a:effectLst/>
                <a:latin typeface="Helvetica" panose="020B0604020202020204" pitchFamily="34" charset="0"/>
              </a:rPr>
              <a:t> </a:t>
            </a:r>
            <a:r>
              <a:rPr kumimoji="0" lang="hu-HU" altLang="hu-HU" sz="1600" b="1" i="0" u="none" strike="noStrike" cap="none" normalizeH="0" baseline="0" dirty="0" err="1">
                <a:ln>
                  <a:noFill/>
                </a:ln>
                <a:solidFill>
                  <a:srgbClr val="1C1E21"/>
                </a:solidFill>
                <a:effectLst/>
                <a:latin typeface="Helvetica" panose="020B0604020202020204" pitchFamily="34" charset="0"/>
              </a:rPr>
              <a:t>processes</a:t>
            </a:r>
            <a:r>
              <a:rPr kumimoji="0" lang="hu-HU" altLang="hu-HU" sz="1600" b="1" i="0" u="none" strike="noStrike" cap="none" normalizeH="0" baseline="0" dirty="0">
                <a:ln>
                  <a:noFill/>
                </a:ln>
                <a:solidFill>
                  <a:srgbClr val="1C1E21"/>
                </a:solidFill>
                <a:effectLst/>
                <a:latin typeface="Helvetica" panose="020B0604020202020204" pitchFamily="34" charset="0"/>
              </a:rPr>
              <a:t> and </a:t>
            </a:r>
            <a:r>
              <a:rPr kumimoji="0" lang="hu-HU" altLang="hu-HU" sz="1600" b="1" i="0" u="none" strike="noStrike" cap="none" normalizeH="0" baseline="0" dirty="0" err="1">
                <a:ln>
                  <a:noFill/>
                </a:ln>
                <a:solidFill>
                  <a:srgbClr val="1C1E21"/>
                </a:solidFill>
                <a:effectLst/>
                <a:latin typeface="Helvetica" panose="020B0604020202020204" pitchFamily="34" charset="0"/>
              </a:rPr>
              <a:t>the</a:t>
            </a:r>
            <a:r>
              <a:rPr kumimoji="0" lang="hu-HU" altLang="hu-HU" sz="1600" b="1" i="0" u="none" strike="noStrike" cap="none" normalizeH="0" baseline="0" dirty="0">
                <a:ln>
                  <a:noFill/>
                </a:ln>
                <a:solidFill>
                  <a:srgbClr val="1C1E21"/>
                </a:solidFill>
                <a:effectLst/>
                <a:latin typeface="Helvetica" panose="020B0604020202020204" pitchFamily="34" charset="0"/>
              </a:rPr>
              <a:t> </a:t>
            </a:r>
            <a:r>
              <a:rPr kumimoji="0" lang="hu-HU" altLang="hu-HU" sz="1600" b="1" i="0" u="none" strike="noStrike" cap="none" normalizeH="0" baseline="0" dirty="0" err="1">
                <a:ln>
                  <a:noFill/>
                </a:ln>
                <a:solidFill>
                  <a:srgbClr val="1C1E21"/>
                </a:solidFill>
                <a:effectLst/>
                <a:latin typeface="Helvetica" panose="020B0604020202020204" pitchFamily="34" charset="0"/>
              </a:rPr>
              <a:t>nervous</a:t>
            </a:r>
            <a:r>
              <a:rPr kumimoji="0" lang="hu-HU" altLang="hu-HU" sz="1600" b="1" i="0" u="none" strike="noStrike" cap="none" normalizeH="0" baseline="0" dirty="0">
                <a:ln>
                  <a:noFill/>
                </a:ln>
                <a:solidFill>
                  <a:srgbClr val="1C1E21"/>
                </a:solidFill>
                <a:effectLst/>
                <a:latin typeface="Helvetica" panose="020B0604020202020204" pitchFamily="34" charset="0"/>
              </a:rPr>
              <a:t> and </a:t>
            </a:r>
            <a:r>
              <a:rPr kumimoji="0" lang="hu-HU" altLang="hu-HU" sz="1600" b="1" i="0" u="none" strike="noStrike" cap="none" normalizeH="0" baseline="0" dirty="0" err="1">
                <a:ln>
                  <a:noFill/>
                </a:ln>
                <a:solidFill>
                  <a:srgbClr val="1C1E21"/>
                </a:solidFill>
                <a:effectLst/>
                <a:latin typeface="Helvetica" panose="020B0604020202020204" pitchFamily="34" charset="0"/>
              </a:rPr>
              <a:t>immune</a:t>
            </a:r>
            <a:r>
              <a:rPr kumimoji="0" lang="hu-HU" altLang="hu-HU" sz="1600" b="1" i="0" u="none" strike="noStrike" cap="none" normalizeH="0" baseline="0" dirty="0">
                <a:ln>
                  <a:noFill/>
                </a:ln>
                <a:solidFill>
                  <a:srgbClr val="1C1E21"/>
                </a:solidFill>
                <a:effectLst/>
                <a:latin typeface="Helvetica" panose="020B0604020202020204" pitchFamily="34" charset="0"/>
              </a:rPr>
              <a:t> </a:t>
            </a:r>
            <a:r>
              <a:rPr kumimoji="0" lang="hu-HU" altLang="hu-HU" sz="1600" b="1" i="0" u="none" strike="noStrike" cap="none" normalizeH="0" baseline="0" dirty="0" err="1">
                <a:ln>
                  <a:noFill/>
                </a:ln>
                <a:solidFill>
                  <a:srgbClr val="1C1E21"/>
                </a:solidFill>
                <a:effectLst/>
                <a:latin typeface="Helvetica" panose="020B0604020202020204" pitchFamily="34" charset="0"/>
              </a:rPr>
              <a:t>systems</a:t>
            </a:r>
            <a:r>
              <a:rPr kumimoji="0" lang="hu-HU" altLang="hu-HU" sz="1600" b="1" i="0" u="none" strike="noStrike" cap="none" normalizeH="0" baseline="0" dirty="0">
                <a:ln>
                  <a:noFill/>
                </a:ln>
                <a:solidFill>
                  <a:srgbClr val="1C1E21"/>
                </a:solidFill>
                <a:effectLst/>
                <a:latin typeface="Helvetica" panose="020B0604020202020204" pitchFamily="34" charset="0"/>
              </a:rPr>
              <a:t> of </a:t>
            </a:r>
            <a:r>
              <a:rPr kumimoji="0" lang="hu-HU" altLang="hu-HU" sz="1600" b="1" i="0" u="none" strike="noStrike" cap="none" normalizeH="0" baseline="0" dirty="0" err="1">
                <a:ln>
                  <a:noFill/>
                </a:ln>
                <a:solidFill>
                  <a:srgbClr val="1C1E21"/>
                </a:solidFill>
                <a:effectLst/>
                <a:latin typeface="Helvetica" panose="020B0604020202020204" pitchFamily="34" charset="0"/>
              </a:rPr>
              <a:t>the</a:t>
            </a:r>
            <a:r>
              <a:rPr kumimoji="0" lang="hu-HU" altLang="hu-HU" sz="1600" b="1" i="0" u="none" strike="noStrike" cap="none" normalizeH="0" baseline="0" dirty="0">
                <a:ln>
                  <a:noFill/>
                </a:ln>
                <a:solidFill>
                  <a:srgbClr val="1C1E21"/>
                </a:solidFill>
                <a:effectLst/>
                <a:latin typeface="Helvetica" panose="020B0604020202020204" pitchFamily="34" charset="0"/>
              </a:rPr>
              <a:t> human body.</a:t>
            </a:r>
            <a:br>
              <a:rPr kumimoji="0" lang="hu-HU" altLang="hu-HU" sz="1600" b="1" i="0" u="none" strike="noStrike" cap="none" normalizeH="0" baseline="0" dirty="0">
                <a:ln>
                  <a:noFill/>
                </a:ln>
                <a:solidFill>
                  <a:srgbClr val="1C1E21"/>
                </a:solidFill>
                <a:effectLst/>
                <a:latin typeface="Helvetica" panose="020B0604020202020204" pitchFamily="34" charset="0"/>
              </a:rPr>
            </a:br>
            <a:r>
              <a:rPr kumimoji="0" lang="hu-HU" altLang="hu-HU" sz="1600" b="0" i="0" u="none" strike="noStrike" cap="none" normalizeH="0" baseline="0" dirty="0" err="1">
                <a:ln>
                  <a:noFill/>
                </a:ln>
                <a:solidFill>
                  <a:srgbClr val="1C1E21"/>
                </a:solidFill>
                <a:effectLst/>
                <a:latin typeface="Helvetica" panose="020B0604020202020204" pitchFamily="34" charset="0"/>
              </a:rPr>
              <a:t>Kinesiology</a:t>
            </a:r>
            <a:r>
              <a:rPr kumimoji="0" lang="hu-HU" altLang="hu-HU" sz="1600" b="0" i="0" u="none" strike="noStrike" cap="none" normalizeH="0" baseline="0" dirty="0">
                <a:ln>
                  <a:noFill/>
                </a:ln>
                <a:solidFill>
                  <a:srgbClr val="1C1E21"/>
                </a:solidFill>
                <a:effectLst/>
                <a:latin typeface="Helvetica" panose="020B0604020202020204" pitchFamily="34" charset="0"/>
              </a:rPr>
              <a:t> is a </a:t>
            </a:r>
            <a:r>
              <a:rPr kumimoji="0" lang="hu-HU" altLang="hu-HU" sz="1600" b="0" i="0" u="none" strike="noStrike" cap="none" normalizeH="0" baseline="0" dirty="0" err="1">
                <a:ln>
                  <a:noFill/>
                </a:ln>
                <a:solidFill>
                  <a:srgbClr val="1C1E21"/>
                </a:solidFill>
                <a:effectLst/>
                <a:latin typeface="Helvetica" panose="020B0604020202020204" pitchFamily="34" charset="0"/>
              </a:rPr>
              <a:t>healing</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modality</a:t>
            </a:r>
            <a:r>
              <a:rPr kumimoji="0" lang="hu-HU" altLang="hu-HU" sz="1600" b="0" i="0" u="none" strike="noStrike" cap="none" normalizeH="0" baseline="0" dirty="0">
                <a:ln>
                  <a:noFill/>
                </a:ln>
                <a:solidFill>
                  <a:srgbClr val="1C1E21"/>
                </a:solidFill>
                <a:effectLst/>
                <a:latin typeface="Helvetica" panose="020B0604020202020204" pitchFamily="34" charset="0"/>
              </a:rPr>
              <a:t> like no </a:t>
            </a:r>
            <a:r>
              <a:rPr kumimoji="0" lang="hu-HU" altLang="hu-HU" sz="1600" b="0" i="0" u="none" strike="noStrike" cap="none" normalizeH="0" baseline="0" dirty="0" err="1">
                <a:ln>
                  <a:noFill/>
                </a:ln>
                <a:solidFill>
                  <a:srgbClr val="1C1E21"/>
                </a:solidFill>
                <a:effectLst/>
                <a:latin typeface="Helvetica" panose="020B0604020202020204" pitchFamily="34" charset="0"/>
              </a:rPr>
              <a:t>other</a:t>
            </a:r>
            <a:r>
              <a:rPr kumimoji="0" lang="hu-HU" altLang="hu-HU" sz="1600" b="0" i="0" u="none" strike="noStrike" cap="none" normalizeH="0" baseline="0" dirty="0">
                <a:ln>
                  <a:noFill/>
                </a:ln>
                <a:solidFill>
                  <a:srgbClr val="1C1E21"/>
                </a:solidFill>
                <a:effectLst/>
                <a:latin typeface="Helvetica" panose="020B0604020202020204" pitchFamily="34" charset="0"/>
              </a:rPr>
              <a:t> - </a:t>
            </a:r>
            <a:r>
              <a:rPr kumimoji="0" lang="hu-HU" altLang="hu-HU" sz="1600" b="0" i="0" u="none" strike="noStrike" cap="none" normalizeH="0" baseline="0" dirty="0" err="1">
                <a:ln>
                  <a:noFill/>
                </a:ln>
                <a:solidFill>
                  <a:srgbClr val="1C1E21"/>
                </a:solidFill>
                <a:effectLst/>
                <a:latin typeface="Helvetica" panose="020B0604020202020204" pitchFamily="34" charset="0"/>
              </a:rPr>
              <a:t>its</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interdisciplinary</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approach</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addresses</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many</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realms</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within</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one</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treatment</a:t>
            </a:r>
            <a:r>
              <a:rPr kumimoji="0" lang="hu-HU" altLang="hu-HU" sz="1600" b="0" i="0" u="none" strike="noStrike" cap="none" normalizeH="0" baseline="0" dirty="0">
                <a:ln>
                  <a:noFill/>
                </a:ln>
                <a:solidFill>
                  <a:srgbClr val="1C1E21"/>
                </a:solidFill>
                <a:effectLst/>
                <a:latin typeface="Helvetica" panose="020B0604020202020204" pitchFamily="34" charset="0"/>
              </a:rPr>
              <a:t> - </a:t>
            </a:r>
            <a:r>
              <a:rPr kumimoji="0" lang="hu-HU" altLang="hu-HU" sz="1600" b="0" i="0" u="none" strike="noStrike" cap="none" normalizeH="0" baseline="0" dirty="0" err="1">
                <a:ln>
                  <a:noFill/>
                </a:ln>
                <a:solidFill>
                  <a:srgbClr val="1C1E21"/>
                </a:solidFill>
                <a:effectLst/>
                <a:latin typeface="Helvetica" panose="020B0604020202020204" pitchFamily="34" charset="0"/>
              </a:rPr>
              <a:t>mental</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chemical</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physical</a:t>
            </a:r>
            <a:r>
              <a:rPr kumimoji="0" lang="hu-HU" altLang="hu-HU" sz="1600" b="0" i="0" u="none" strike="noStrike" cap="none" normalizeH="0" baseline="0" dirty="0">
                <a:ln>
                  <a:noFill/>
                </a:ln>
                <a:solidFill>
                  <a:srgbClr val="1C1E21"/>
                </a:solidFill>
                <a:effectLst/>
                <a:latin typeface="Helvetica" panose="020B0604020202020204" pitchFamily="34" charset="0"/>
              </a:rPr>
              <a:t> and </a:t>
            </a:r>
            <a:r>
              <a:rPr kumimoji="0" lang="hu-HU" altLang="hu-HU" sz="1600" b="0" i="0" u="none" strike="noStrike" cap="none" normalizeH="0" baseline="0" dirty="0" err="1">
                <a:ln>
                  <a:noFill/>
                </a:ln>
                <a:solidFill>
                  <a:srgbClr val="1C1E21"/>
                </a:solidFill>
                <a:effectLst/>
                <a:latin typeface="Helvetica" panose="020B0604020202020204" pitchFamily="34" charset="0"/>
              </a:rPr>
              <a:t>energetic</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Working</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from</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every</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angle</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really</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allows</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the</a:t>
            </a:r>
            <a:r>
              <a:rPr kumimoji="0" lang="hu-HU" altLang="hu-HU" sz="1600" b="0" i="0" u="none" strike="noStrike" cap="none" normalizeH="0" baseline="0" dirty="0">
                <a:ln>
                  <a:noFill/>
                </a:ln>
                <a:solidFill>
                  <a:srgbClr val="1C1E21"/>
                </a:solidFill>
                <a:effectLst/>
                <a:latin typeface="Helvetica" panose="020B0604020202020204" pitchFamily="34" charset="0"/>
              </a:rPr>
              <a:t> body </a:t>
            </a:r>
            <a:r>
              <a:rPr kumimoji="0" lang="hu-HU" altLang="hu-HU" sz="1600" b="0" i="0" u="none" strike="noStrike" cap="none" normalizeH="0" baseline="0" dirty="0" err="1">
                <a:ln>
                  <a:noFill/>
                </a:ln>
                <a:solidFill>
                  <a:srgbClr val="1C1E21"/>
                </a:solidFill>
                <a:effectLst/>
                <a:latin typeface="Helvetica" panose="020B0604020202020204" pitchFamily="34" charset="0"/>
              </a:rPr>
              <a:t>to</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heal</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fully</a:t>
            </a:r>
            <a:r>
              <a:rPr kumimoji="0" lang="hu-HU" altLang="hu-HU" sz="1600" b="0" i="0" u="none" strike="noStrike" cap="none" normalizeH="0" baseline="0" dirty="0">
                <a:ln>
                  <a:noFill/>
                </a:ln>
                <a:solidFill>
                  <a:srgbClr val="1C1E21"/>
                </a:solidFill>
                <a:effectLst/>
                <a:latin typeface="Helvetica" panose="020B0604020202020204" pitchFamily="34" charset="0"/>
              </a:rPr>
              <a:t> - </a:t>
            </a:r>
            <a:r>
              <a:rPr kumimoji="0" lang="hu-HU" altLang="hu-HU" sz="1600" b="0" i="0" u="none" strike="noStrike" cap="none" normalizeH="0" baseline="0" dirty="0" err="1">
                <a:ln>
                  <a:noFill/>
                </a:ln>
                <a:solidFill>
                  <a:srgbClr val="1C1E21"/>
                </a:solidFill>
                <a:effectLst/>
                <a:latin typeface="Helvetica" panose="020B0604020202020204" pitchFamily="34" charset="0"/>
              </a:rPr>
              <a:t>instead</a:t>
            </a:r>
            <a:r>
              <a:rPr kumimoji="0" lang="hu-HU" altLang="hu-HU" sz="1600" b="0" i="0" u="none" strike="noStrike" cap="none" normalizeH="0" baseline="0" dirty="0">
                <a:ln>
                  <a:noFill/>
                </a:ln>
                <a:solidFill>
                  <a:srgbClr val="1C1E21"/>
                </a:solidFill>
                <a:effectLst/>
                <a:latin typeface="Helvetica" panose="020B0604020202020204" pitchFamily="34" charset="0"/>
              </a:rPr>
              <a:t> of </a:t>
            </a:r>
            <a:r>
              <a:rPr kumimoji="0" lang="hu-HU" altLang="hu-HU" sz="1600" b="0" i="0" u="none" strike="noStrike" cap="none" normalizeH="0" baseline="0" dirty="0" err="1">
                <a:ln>
                  <a:noFill/>
                </a:ln>
                <a:solidFill>
                  <a:srgbClr val="1C1E21"/>
                </a:solidFill>
                <a:effectLst/>
                <a:latin typeface="Helvetica" panose="020B0604020202020204" pitchFamily="34" charset="0"/>
              </a:rPr>
              <a:t>symptoms</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yo-yoing</a:t>
            </a:r>
            <a:r>
              <a:rPr kumimoji="0" lang="hu-HU" altLang="hu-HU" sz="1600" b="0" i="0" u="none" strike="noStrike" cap="none" normalizeH="0" baseline="0" dirty="0">
                <a:ln>
                  <a:noFill/>
                </a:ln>
                <a:solidFill>
                  <a:srgbClr val="1C1E21"/>
                </a:solidFill>
                <a:effectLst/>
                <a:latin typeface="Helvetica" panose="020B0604020202020204" pitchFamily="34" charset="0"/>
              </a:rPr>
              <a:t> back and </a:t>
            </a:r>
            <a:r>
              <a:rPr kumimoji="0" lang="hu-HU" altLang="hu-HU" sz="1600" b="0" i="0" u="none" strike="noStrike" cap="none" normalizeH="0" baseline="0" dirty="0" err="1">
                <a:ln>
                  <a:noFill/>
                </a:ln>
                <a:solidFill>
                  <a:srgbClr val="1C1E21"/>
                </a:solidFill>
                <a:effectLst/>
                <a:latin typeface="Helvetica" panose="020B0604020202020204" pitchFamily="34" charset="0"/>
              </a:rPr>
              <a:t>forth</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as</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can</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occur</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with</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many</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other</a:t>
            </a:r>
            <a:r>
              <a:rPr kumimoji="0" lang="hu-HU" altLang="hu-HU" sz="1600" b="0" i="0" u="none" strike="noStrike" cap="none" normalizeH="0" baseline="0" dirty="0">
                <a:ln>
                  <a:noFill/>
                </a:ln>
                <a:solidFill>
                  <a:srgbClr val="1C1E21"/>
                </a:solidFill>
                <a:effectLst/>
                <a:latin typeface="Helvetica" panose="020B0604020202020204" pitchFamily="34" charset="0"/>
              </a:rPr>
              <a:t> more </a:t>
            </a:r>
            <a:r>
              <a:rPr kumimoji="0" lang="hu-HU" altLang="hu-HU" sz="1600" b="0" i="0" u="none" strike="noStrike" cap="none" normalizeH="0" baseline="0" dirty="0" err="1">
                <a:ln>
                  <a:noFill/>
                </a:ln>
                <a:solidFill>
                  <a:srgbClr val="1C1E21"/>
                </a:solidFill>
                <a:effectLst/>
                <a:latin typeface="Helvetica" panose="020B0604020202020204" pitchFamily="34" charset="0"/>
              </a:rPr>
              <a:t>physical</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therapies</a:t>
            </a:r>
            <a:r>
              <a:rPr kumimoji="0" lang="hu-HU" altLang="hu-HU" sz="1600" b="0" i="0" u="none" strike="noStrike" cap="none" normalizeH="0" baseline="0" dirty="0">
                <a:ln>
                  <a:noFill/>
                </a:ln>
                <a:solidFill>
                  <a:srgbClr val="1C1E21"/>
                </a:solidFill>
                <a:effectLst/>
                <a:latin typeface="Helvetica" panose="020B0604020202020204" pitchFamily="34" charset="0"/>
              </a:rPr>
              <a:t> - </a:t>
            </a:r>
            <a:r>
              <a:rPr kumimoji="0" lang="hu-HU" altLang="hu-HU" sz="1600" b="0" i="0" u="none" strike="noStrike" cap="none" normalizeH="0" baseline="0" dirty="0" err="1">
                <a:ln>
                  <a:noFill/>
                </a:ln>
                <a:solidFill>
                  <a:srgbClr val="1C1E21"/>
                </a:solidFill>
                <a:effectLst/>
                <a:latin typeface="Helvetica" panose="020B0604020202020204" pitchFamily="34" charset="0"/>
              </a:rPr>
              <a:t>they</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disappear</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enabling</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the</a:t>
            </a:r>
            <a:r>
              <a:rPr kumimoji="0" lang="hu-HU" altLang="hu-HU" sz="1600" b="0" i="0" u="none" strike="noStrike" cap="none" normalizeH="0" baseline="0" dirty="0">
                <a:ln>
                  <a:noFill/>
                </a:ln>
                <a:solidFill>
                  <a:srgbClr val="1C1E21"/>
                </a:solidFill>
                <a:effectLst/>
                <a:latin typeface="Helvetica" panose="020B0604020202020204" pitchFamily="34" charset="0"/>
              </a:rPr>
              <a:t> body </a:t>
            </a:r>
            <a:r>
              <a:rPr kumimoji="0" lang="hu-HU" altLang="hu-HU" sz="1600" b="0" i="0" u="none" strike="noStrike" cap="none" normalizeH="0" baseline="0" dirty="0" err="1">
                <a:ln>
                  <a:noFill/>
                </a:ln>
                <a:solidFill>
                  <a:srgbClr val="1C1E21"/>
                </a:solidFill>
                <a:effectLst/>
                <a:latin typeface="Helvetica" panose="020B0604020202020204" pitchFamily="34" charset="0"/>
              </a:rPr>
              <a:t>to</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continue</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on</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it's</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natural</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healing</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journey</a:t>
            </a:r>
            <a:r>
              <a:rPr kumimoji="0" lang="hu-HU" altLang="hu-HU" sz="1600" b="0" i="0" u="none" strike="noStrike" cap="none" normalizeH="0" baseline="0" dirty="0">
                <a:ln>
                  <a:noFill/>
                </a:ln>
                <a:solidFill>
                  <a:srgbClr val="1C1E21"/>
                </a:solidFill>
                <a:effectLst/>
                <a:latin typeface="Helvetica" panose="020B0604020202020204" pitchFamily="34" charset="0"/>
              </a:rPr>
              <a:t>.</a:t>
            </a:r>
            <a:br>
              <a:rPr kumimoji="0" lang="hu-HU" altLang="hu-HU" sz="1600" b="0" i="0" u="none" strike="noStrike" cap="none" normalizeH="0" baseline="0" dirty="0">
                <a:ln>
                  <a:noFill/>
                </a:ln>
                <a:solidFill>
                  <a:srgbClr val="1C1E21"/>
                </a:solidFill>
                <a:effectLst/>
                <a:latin typeface="Helvetica" panose="020B0604020202020204" pitchFamily="34" charset="0"/>
              </a:rPr>
            </a:br>
            <a:br>
              <a:rPr kumimoji="0" lang="hu-HU" altLang="hu-HU" sz="1600" b="0" i="0" u="none" strike="noStrike" cap="none" normalizeH="0" baseline="0" dirty="0">
                <a:ln>
                  <a:noFill/>
                </a:ln>
                <a:solidFill>
                  <a:srgbClr val="1C1E21"/>
                </a:solidFill>
                <a:effectLst/>
                <a:latin typeface="Helvetica" panose="020B0604020202020204" pitchFamily="34" charset="0"/>
              </a:rPr>
            </a:br>
            <a:r>
              <a:rPr kumimoji="0" lang="hu-HU" altLang="hu-HU" sz="1600" b="0" i="0" u="none" strike="noStrike" cap="none" normalizeH="0" baseline="0" dirty="0">
                <a:ln>
                  <a:noFill/>
                </a:ln>
                <a:solidFill>
                  <a:srgbClr val="1C1E21"/>
                </a:solidFill>
                <a:effectLst/>
                <a:latin typeface="Helvetica" panose="020B0604020202020204" pitchFamily="34" charset="0"/>
              </a:rPr>
              <a:t>The </a:t>
            </a:r>
            <a:r>
              <a:rPr kumimoji="0" lang="hu-HU" altLang="hu-HU" sz="1600" b="0" i="0" u="none" strike="noStrike" cap="none" normalizeH="0" baseline="0" dirty="0" err="1">
                <a:ln>
                  <a:noFill/>
                </a:ln>
                <a:solidFill>
                  <a:srgbClr val="1C1E21"/>
                </a:solidFill>
                <a:effectLst/>
                <a:latin typeface="Helvetica" panose="020B0604020202020204" pitchFamily="34" charset="0"/>
              </a:rPr>
              <a:t>cure</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for</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all</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err="1">
                <a:ln>
                  <a:noFill/>
                </a:ln>
                <a:solidFill>
                  <a:srgbClr val="1C1E21"/>
                </a:solidFill>
                <a:effectLst/>
                <a:latin typeface="Helvetica" panose="020B0604020202020204" pitchFamily="34" charset="0"/>
              </a:rPr>
              <a:t>disease</a:t>
            </a:r>
            <a:r>
              <a:rPr kumimoji="0" lang="hu-HU" altLang="hu-HU" sz="1600" b="0" i="0" u="none" strike="noStrike" cap="none" normalizeH="0" baseline="0" dirty="0">
                <a:ln>
                  <a:noFill/>
                </a:ln>
                <a:solidFill>
                  <a:srgbClr val="1C1E21"/>
                </a:solidFill>
                <a:effectLst/>
                <a:latin typeface="Helvetica" panose="020B0604020202020204" pitchFamily="34" charset="0"/>
              </a:rPr>
              <a:t> is </a:t>
            </a:r>
            <a:r>
              <a:rPr kumimoji="0" lang="hu-HU" altLang="hu-HU" sz="1600" b="0" i="0" u="none" strike="noStrike" cap="none" normalizeH="0" baseline="0" dirty="0" err="1">
                <a:ln>
                  <a:noFill/>
                </a:ln>
                <a:solidFill>
                  <a:srgbClr val="1C1E21"/>
                </a:solidFill>
                <a:effectLst/>
                <a:latin typeface="Helvetica" panose="020B0604020202020204" pitchFamily="34" charset="0"/>
              </a:rPr>
              <a:t>prevention</a:t>
            </a:r>
            <a:r>
              <a:rPr kumimoji="0" lang="hu-HU" altLang="hu-HU" sz="1600" b="0" i="0" u="none" strike="noStrike" cap="none" normalizeH="0" baseline="0" dirty="0">
                <a:ln>
                  <a:noFill/>
                </a:ln>
                <a:solidFill>
                  <a:srgbClr val="1C1E21"/>
                </a:solidFill>
                <a:effectLst/>
                <a:latin typeface="Helvetica" panose="020B0604020202020204" pitchFamily="34" charset="0"/>
              </a:rPr>
              <a:t>... </a:t>
            </a:r>
            <a:r>
              <a:rPr kumimoji="0" lang="hu-HU" altLang="hu-HU" sz="1600" b="0" i="0" u="none" strike="noStrike" cap="none" normalizeH="0" baseline="0" dirty="0">
                <a:ln>
                  <a:noFill/>
                </a:ln>
                <a:solidFill>
                  <a:schemeClr val="tx1"/>
                </a:solidFill>
                <a:effectLst/>
              </a:rPr>
              <a:t> </a:t>
            </a:r>
          </a:p>
        </p:txBody>
      </p:sp>
    </p:spTree>
    <p:extLst>
      <p:ext uri="{BB962C8B-B14F-4D97-AF65-F5344CB8AC3E}">
        <p14:creationId xmlns:p14="http://schemas.microsoft.com/office/powerpoint/2010/main" val="42269449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éptalálat a következőre: „telomere”">
            <a:extLst>
              <a:ext uri="{FF2B5EF4-FFF2-40B4-BE49-F238E27FC236}">
                <a16:creationId xmlns:a16="http://schemas.microsoft.com/office/drawing/2014/main" id="{4139E462-E18F-4929-AFCD-DD78DB9D0B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8304" y="2845342"/>
            <a:ext cx="3693255" cy="3693255"/>
          </a:xfrm>
          <a:prstGeom prst="rect">
            <a:avLst/>
          </a:prstGeom>
          <a:noFill/>
          <a:extLst>
            <a:ext uri="{909E8E84-426E-40DD-AFC4-6F175D3DCCD1}">
              <a14:hiddenFill xmlns:a14="http://schemas.microsoft.com/office/drawing/2010/main">
                <a:solidFill>
                  <a:srgbClr val="FFFFFF"/>
                </a:solidFill>
              </a14:hiddenFill>
            </a:ext>
          </a:extLst>
        </p:spPr>
      </p:pic>
      <p:sp>
        <p:nvSpPr>
          <p:cNvPr id="6" name="Szövegdoboz 5">
            <a:extLst>
              <a:ext uri="{FF2B5EF4-FFF2-40B4-BE49-F238E27FC236}">
                <a16:creationId xmlns:a16="http://schemas.microsoft.com/office/drawing/2014/main" id="{1AE71077-D215-4972-A42A-DD6A84F45EAF}"/>
              </a:ext>
            </a:extLst>
          </p:cNvPr>
          <p:cNvSpPr txBox="1"/>
          <p:nvPr/>
        </p:nvSpPr>
        <p:spPr>
          <a:xfrm>
            <a:off x="2214279" y="1898220"/>
            <a:ext cx="7974317" cy="830997"/>
          </a:xfrm>
          <a:prstGeom prst="rect">
            <a:avLst/>
          </a:prstGeom>
          <a:noFill/>
        </p:spPr>
        <p:txBody>
          <a:bodyPr wrap="square" rtlCol="0">
            <a:spAutoFit/>
          </a:bodyPr>
          <a:lstStyle/>
          <a:p>
            <a:pPr algn="ctr"/>
            <a:r>
              <a:rPr lang="hu-HU" sz="4800" dirty="0"/>
              <a:t>Test, </a:t>
            </a:r>
            <a:r>
              <a:rPr lang="hu-HU" sz="4800" dirty="0" err="1"/>
              <a:t>génexpresszió</a:t>
            </a:r>
            <a:r>
              <a:rPr lang="hu-HU" sz="4800" dirty="0"/>
              <a:t>, </a:t>
            </a:r>
            <a:r>
              <a:rPr lang="hu-HU" sz="4800" dirty="0" err="1"/>
              <a:t>telomerek</a:t>
            </a:r>
            <a:endParaRPr lang="hu-HU" sz="4800" dirty="0"/>
          </a:p>
        </p:txBody>
      </p:sp>
      <p:sp>
        <p:nvSpPr>
          <p:cNvPr id="7" name="Szövegdoboz 6">
            <a:extLst>
              <a:ext uri="{FF2B5EF4-FFF2-40B4-BE49-F238E27FC236}">
                <a16:creationId xmlns:a16="http://schemas.microsoft.com/office/drawing/2014/main" id="{E6522968-CD55-4039-8707-015492B11A81}"/>
              </a:ext>
            </a:extLst>
          </p:cNvPr>
          <p:cNvSpPr txBox="1"/>
          <p:nvPr/>
        </p:nvSpPr>
        <p:spPr>
          <a:xfrm flipH="1">
            <a:off x="2643340" y="581766"/>
            <a:ext cx="7223182" cy="1200329"/>
          </a:xfrm>
          <a:prstGeom prst="rect">
            <a:avLst/>
          </a:prstGeom>
          <a:noFill/>
        </p:spPr>
        <p:txBody>
          <a:bodyPr wrap="square" rtlCol="0">
            <a:spAutoFit/>
          </a:bodyPr>
          <a:lstStyle/>
          <a:p>
            <a:pPr algn="ctr"/>
            <a:r>
              <a:rPr lang="hu-HU" sz="3600" dirty="0"/>
              <a:t>Meditációs módszerek vizsgálati eredményei</a:t>
            </a:r>
          </a:p>
        </p:txBody>
      </p:sp>
    </p:spTree>
    <p:extLst>
      <p:ext uri="{BB962C8B-B14F-4D97-AF65-F5344CB8AC3E}">
        <p14:creationId xmlns:p14="http://schemas.microsoft.com/office/powerpoint/2010/main" val="8017948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A008C127-67DA-4639-8124-2B36799B5ED0}"/>
              </a:ext>
            </a:extLst>
          </p:cNvPr>
          <p:cNvSpPr/>
          <p:nvPr/>
        </p:nvSpPr>
        <p:spPr>
          <a:xfrm>
            <a:off x="196017" y="5101327"/>
            <a:ext cx="11799965" cy="646331"/>
          </a:xfrm>
          <a:prstGeom prst="rect">
            <a:avLst/>
          </a:prstGeom>
        </p:spPr>
        <p:txBody>
          <a:bodyPr wrap="square">
            <a:spAutoFit/>
          </a:bodyPr>
          <a:lstStyle/>
          <a:p>
            <a:r>
              <a:rPr lang="hu-HU" dirty="0">
                <a:hlinkClick r:id="rId2"/>
              </a:rPr>
              <a:t>https://impressmagazin.hu/a-meditacio-es-a-joga-vissza-tudja-forditani-a-stressz-altal-okozott-elvaltozasokat-a-dns-ben/?fbclid=IwAR2aToOH3t_uNpT-EbCMZYjax0Imkj7YsVs0_hg52JTIRIuuzwzE3EtbG_8</a:t>
            </a:r>
            <a:endParaRPr lang="hu-HU" dirty="0"/>
          </a:p>
        </p:txBody>
      </p:sp>
      <p:sp>
        <p:nvSpPr>
          <p:cNvPr id="3" name="Szövegdoboz 2">
            <a:extLst>
              <a:ext uri="{FF2B5EF4-FFF2-40B4-BE49-F238E27FC236}">
                <a16:creationId xmlns:a16="http://schemas.microsoft.com/office/drawing/2014/main" id="{8F685AF3-F166-4149-9DF2-DE7E44604FF0}"/>
              </a:ext>
            </a:extLst>
          </p:cNvPr>
          <p:cNvSpPr txBox="1"/>
          <p:nvPr/>
        </p:nvSpPr>
        <p:spPr>
          <a:xfrm flipH="1">
            <a:off x="1687286" y="1153289"/>
            <a:ext cx="7781110" cy="1815882"/>
          </a:xfrm>
          <a:prstGeom prst="rect">
            <a:avLst/>
          </a:prstGeom>
          <a:noFill/>
        </p:spPr>
        <p:txBody>
          <a:bodyPr wrap="square" rtlCol="0">
            <a:spAutoFit/>
          </a:bodyPr>
          <a:lstStyle/>
          <a:p>
            <a:pPr algn="ctr"/>
            <a:r>
              <a:rPr lang="hu-HU" sz="2800" b="1" dirty="0"/>
              <a:t>A meditáció és a jóga vissza tudja fordítani a stressz által okozott elváltozásokat a DNS-ben</a:t>
            </a:r>
          </a:p>
          <a:p>
            <a:pPr algn="ctr"/>
            <a:endParaRPr lang="hu-HU" sz="2800" dirty="0"/>
          </a:p>
        </p:txBody>
      </p:sp>
      <p:sp>
        <p:nvSpPr>
          <p:cNvPr id="4" name="Téglalap 3">
            <a:extLst>
              <a:ext uri="{FF2B5EF4-FFF2-40B4-BE49-F238E27FC236}">
                <a16:creationId xmlns:a16="http://schemas.microsoft.com/office/drawing/2014/main" id="{1BD6BFD0-62E5-49D9-9BFF-3EED8698F05E}"/>
              </a:ext>
            </a:extLst>
          </p:cNvPr>
          <p:cNvSpPr/>
          <p:nvPr/>
        </p:nvSpPr>
        <p:spPr>
          <a:xfrm>
            <a:off x="187443" y="5747658"/>
            <a:ext cx="8001000" cy="369332"/>
          </a:xfrm>
          <a:prstGeom prst="rect">
            <a:avLst/>
          </a:prstGeom>
        </p:spPr>
        <p:txBody>
          <a:bodyPr wrap="square">
            <a:spAutoFit/>
          </a:bodyPr>
          <a:lstStyle/>
          <a:p>
            <a:r>
              <a:rPr lang="hu-HU" dirty="0">
                <a:hlinkClick r:id="rId3"/>
              </a:rPr>
              <a:t>https://www.sciencedaily.com/releases/2017/06/170615213301.htm</a:t>
            </a:r>
            <a:endParaRPr lang="hu-HU" dirty="0"/>
          </a:p>
        </p:txBody>
      </p:sp>
      <p:sp>
        <p:nvSpPr>
          <p:cNvPr id="5" name="Téglalap 4">
            <a:extLst>
              <a:ext uri="{FF2B5EF4-FFF2-40B4-BE49-F238E27FC236}">
                <a16:creationId xmlns:a16="http://schemas.microsoft.com/office/drawing/2014/main" id="{563EB98F-D0EC-410C-A5A3-A8D3D08E452F}"/>
              </a:ext>
            </a:extLst>
          </p:cNvPr>
          <p:cNvSpPr/>
          <p:nvPr/>
        </p:nvSpPr>
        <p:spPr>
          <a:xfrm>
            <a:off x="1697164" y="3015337"/>
            <a:ext cx="8797669" cy="1200329"/>
          </a:xfrm>
          <a:prstGeom prst="rect">
            <a:avLst/>
          </a:prstGeom>
        </p:spPr>
        <p:txBody>
          <a:bodyPr wrap="square">
            <a:spAutoFit/>
          </a:bodyPr>
          <a:lstStyle/>
          <a:p>
            <a:r>
              <a:rPr lang="hu-HU" dirty="0">
                <a:solidFill>
                  <a:srgbClr val="545454"/>
                </a:solidFill>
                <a:latin typeface="Gill Sans MT" panose="020B0502020104020203" pitchFamily="34" charset="-18"/>
              </a:rPr>
              <a:t>A</a:t>
            </a:r>
            <a:r>
              <a:rPr lang="hu-HU" b="1" dirty="0">
                <a:solidFill>
                  <a:srgbClr val="545454"/>
                </a:solidFill>
                <a:latin typeface="Gill Sans MT" panose="020B0502020104020203" pitchFamily="34" charset="-18"/>
              </a:rPr>
              <a:t> Coventry és a </a:t>
            </a:r>
            <a:r>
              <a:rPr lang="hu-HU" b="1" dirty="0" err="1">
                <a:solidFill>
                  <a:srgbClr val="545454"/>
                </a:solidFill>
                <a:latin typeface="Gill Sans MT" panose="020B0502020104020203" pitchFamily="34" charset="-18"/>
              </a:rPr>
              <a:t>Radboud</a:t>
            </a:r>
            <a:r>
              <a:rPr lang="hu-HU" b="1" dirty="0">
                <a:solidFill>
                  <a:srgbClr val="545454"/>
                </a:solidFill>
                <a:latin typeface="Gill Sans MT" panose="020B0502020104020203" pitchFamily="34" charset="-18"/>
              </a:rPr>
              <a:t> Egyetem</a:t>
            </a:r>
            <a:r>
              <a:rPr lang="hu-HU" dirty="0">
                <a:solidFill>
                  <a:srgbClr val="545454"/>
                </a:solidFill>
                <a:latin typeface="Gill Sans MT" panose="020B0502020104020203" pitchFamily="34" charset="-18"/>
              </a:rPr>
              <a:t> új kutatása szerint a testre és a tudatra egyaránt ható „mind-body” módszerek képesek visszafordítani a DNS-ben létrejött betegségeket, és a </a:t>
            </a:r>
            <a:r>
              <a:rPr lang="hu-HU" dirty="0">
                <a:solidFill>
                  <a:srgbClr val="3366FF"/>
                </a:solidFill>
                <a:latin typeface="Gill Sans MT" panose="020B0502020104020203" pitchFamily="34" charset="-18"/>
                <a:hlinkClick r:id="rId4"/>
              </a:rPr>
              <a:t>depressziót</a:t>
            </a:r>
            <a:r>
              <a:rPr lang="hu-HU" dirty="0">
                <a:solidFill>
                  <a:srgbClr val="545454"/>
                </a:solidFill>
                <a:latin typeface="Gill Sans MT" panose="020B0502020104020203" pitchFamily="34" charset="-18"/>
              </a:rPr>
              <a:t> okozó molekuláris reakciókat. A kutatócsoport tagjai a több mint egy évtizedes kutatás során azt vizsgálták, hogy milyen hatással vannak ezek a módszerek a génjeinkre,</a:t>
            </a:r>
            <a:endParaRPr lang="hu-HU" dirty="0">
              <a:latin typeface="Gill Sans MT" panose="020B0502020104020203" pitchFamily="34" charset="-18"/>
            </a:endParaRPr>
          </a:p>
        </p:txBody>
      </p:sp>
    </p:spTree>
    <p:extLst>
      <p:ext uri="{BB962C8B-B14F-4D97-AF65-F5344CB8AC3E}">
        <p14:creationId xmlns:p14="http://schemas.microsoft.com/office/powerpoint/2010/main" val="42126669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01B0FDFD-24F0-419D-88C7-EB6FD42FD21C}"/>
              </a:ext>
            </a:extLst>
          </p:cNvPr>
          <p:cNvSpPr/>
          <p:nvPr/>
        </p:nvSpPr>
        <p:spPr>
          <a:xfrm>
            <a:off x="403654" y="5547322"/>
            <a:ext cx="11788346" cy="923330"/>
          </a:xfrm>
          <a:prstGeom prst="rect">
            <a:avLst/>
          </a:prstGeom>
        </p:spPr>
        <p:txBody>
          <a:bodyPr wrap="square">
            <a:spAutoFit/>
          </a:bodyPr>
          <a:lstStyle/>
          <a:p>
            <a:r>
              <a:rPr lang="hu-HU" u="sng" dirty="0" err="1">
                <a:solidFill>
                  <a:srgbClr val="660066"/>
                </a:solidFill>
                <a:latin typeface="arial" panose="020B0604020202020204" pitchFamily="34" charset="0"/>
                <a:hlinkClick r:id="rId2" tooltip="Current opinion in psychology."/>
              </a:rPr>
              <a:t>Curr</a:t>
            </a:r>
            <a:r>
              <a:rPr lang="hu-HU" u="sng" dirty="0">
                <a:solidFill>
                  <a:srgbClr val="660066"/>
                </a:solidFill>
                <a:latin typeface="arial" panose="020B0604020202020204" pitchFamily="34" charset="0"/>
                <a:hlinkClick r:id="rId2" tooltip="Current opinion in psychology."/>
              </a:rPr>
              <a:t> </a:t>
            </a:r>
            <a:r>
              <a:rPr lang="hu-HU" u="sng" dirty="0" err="1">
                <a:solidFill>
                  <a:srgbClr val="660066"/>
                </a:solidFill>
                <a:latin typeface="arial" panose="020B0604020202020204" pitchFamily="34" charset="0"/>
                <a:hlinkClick r:id="rId2" tooltip="Current opinion in psychology."/>
              </a:rPr>
              <a:t>Opin</a:t>
            </a:r>
            <a:r>
              <a:rPr lang="hu-HU" u="sng" dirty="0">
                <a:solidFill>
                  <a:srgbClr val="660066"/>
                </a:solidFill>
                <a:latin typeface="arial" panose="020B0604020202020204" pitchFamily="34" charset="0"/>
                <a:hlinkClick r:id="rId2" tooltip="Current opinion in psychology."/>
              </a:rPr>
              <a:t> </a:t>
            </a:r>
            <a:r>
              <a:rPr lang="hu-HU" u="sng" dirty="0" err="1">
                <a:solidFill>
                  <a:srgbClr val="660066"/>
                </a:solidFill>
                <a:latin typeface="arial" panose="020B0604020202020204" pitchFamily="34" charset="0"/>
                <a:hlinkClick r:id="rId2" tooltip="Current opinion in psychology."/>
              </a:rPr>
              <a:t>Psychol</a:t>
            </a:r>
            <a:r>
              <a:rPr lang="hu-HU" u="sng" dirty="0">
                <a:solidFill>
                  <a:srgbClr val="660066"/>
                </a:solidFill>
                <a:latin typeface="arial" panose="020B0604020202020204" pitchFamily="34" charset="0"/>
                <a:hlinkClick r:id="rId2" tooltip="Current opinion in psychology."/>
              </a:rPr>
              <a:t>.</a:t>
            </a:r>
            <a:r>
              <a:rPr lang="hu-HU" dirty="0">
                <a:solidFill>
                  <a:srgbClr val="000000"/>
                </a:solidFill>
                <a:latin typeface="arial" panose="020B0604020202020204" pitchFamily="34" charset="0"/>
              </a:rPr>
              <a:t> 2019 Aug;28:92-101. </a:t>
            </a:r>
            <a:r>
              <a:rPr lang="hu-HU" dirty="0" err="1">
                <a:solidFill>
                  <a:srgbClr val="000000"/>
                </a:solidFill>
                <a:latin typeface="arial" panose="020B0604020202020204" pitchFamily="34" charset="0"/>
              </a:rPr>
              <a:t>doi</a:t>
            </a:r>
            <a:r>
              <a:rPr lang="hu-HU" dirty="0">
                <a:solidFill>
                  <a:srgbClr val="000000"/>
                </a:solidFill>
                <a:latin typeface="arial" panose="020B0604020202020204" pitchFamily="34" charset="0"/>
              </a:rPr>
              <a:t>: 10.1016/j.copsyc.2018.11.009. </a:t>
            </a:r>
            <a:r>
              <a:rPr lang="hu-HU" dirty="0" err="1">
                <a:solidFill>
                  <a:srgbClr val="000000"/>
                </a:solidFill>
                <a:latin typeface="arial" panose="020B0604020202020204" pitchFamily="34" charset="0"/>
              </a:rPr>
              <a:t>Epub</a:t>
            </a:r>
            <a:r>
              <a:rPr lang="hu-HU" dirty="0">
                <a:solidFill>
                  <a:srgbClr val="000000"/>
                </a:solidFill>
                <a:latin typeface="arial" panose="020B0604020202020204" pitchFamily="34" charset="0"/>
              </a:rPr>
              <a:t> 2018 Nov 19.</a:t>
            </a:r>
          </a:p>
          <a:p>
            <a:r>
              <a:rPr lang="hu-HU" b="1" dirty="0" err="1">
                <a:solidFill>
                  <a:srgbClr val="000000"/>
                </a:solidFill>
                <a:latin typeface="arial" panose="020B0604020202020204" pitchFamily="34" charset="0"/>
              </a:rPr>
              <a:t>Meditation</a:t>
            </a:r>
            <a:r>
              <a:rPr lang="hu-HU" b="1" dirty="0">
                <a:solidFill>
                  <a:srgbClr val="000000"/>
                </a:solidFill>
                <a:latin typeface="arial" panose="020B0604020202020204" pitchFamily="34" charset="0"/>
              </a:rPr>
              <a:t>, </a:t>
            </a:r>
            <a:r>
              <a:rPr lang="hu-HU" b="1" dirty="0" err="1">
                <a:solidFill>
                  <a:srgbClr val="000000"/>
                </a:solidFill>
                <a:latin typeface="arial" panose="020B0604020202020204" pitchFamily="34" charset="0"/>
              </a:rPr>
              <a:t>stress</a:t>
            </a:r>
            <a:r>
              <a:rPr lang="hu-HU" b="1" dirty="0">
                <a:solidFill>
                  <a:srgbClr val="000000"/>
                </a:solidFill>
                <a:latin typeface="arial" panose="020B0604020202020204" pitchFamily="34" charset="0"/>
              </a:rPr>
              <a:t> </a:t>
            </a:r>
            <a:r>
              <a:rPr lang="hu-HU" b="1" dirty="0" err="1">
                <a:solidFill>
                  <a:srgbClr val="000000"/>
                </a:solidFill>
                <a:latin typeface="arial" panose="020B0604020202020204" pitchFamily="34" charset="0"/>
              </a:rPr>
              <a:t>processes</a:t>
            </a:r>
            <a:r>
              <a:rPr lang="hu-HU" b="1" dirty="0">
                <a:solidFill>
                  <a:srgbClr val="000000"/>
                </a:solidFill>
                <a:latin typeface="arial" panose="020B0604020202020204" pitchFamily="34" charset="0"/>
              </a:rPr>
              <a:t>, and </a:t>
            </a:r>
            <a:r>
              <a:rPr lang="hu-HU" b="1" dirty="0" err="1">
                <a:solidFill>
                  <a:srgbClr val="000000"/>
                </a:solidFill>
                <a:latin typeface="arial" panose="020B0604020202020204" pitchFamily="34" charset="0"/>
              </a:rPr>
              <a:t>telomere</a:t>
            </a:r>
            <a:r>
              <a:rPr lang="hu-HU" b="1" dirty="0">
                <a:solidFill>
                  <a:srgbClr val="000000"/>
                </a:solidFill>
                <a:latin typeface="arial" panose="020B0604020202020204" pitchFamily="34" charset="0"/>
              </a:rPr>
              <a:t> </a:t>
            </a:r>
            <a:r>
              <a:rPr lang="hu-HU" b="1" dirty="0" err="1">
                <a:solidFill>
                  <a:srgbClr val="000000"/>
                </a:solidFill>
                <a:latin typeface="arial" panose="020B0604020202020204" pitchFamily="34" charset="0"/>
              </a:rPr>
              <a:t>biology</a:t>
            </a:r>
            <a:r>
              <a:rPr lang="hu-HU" b="1" dirty="0">
                <a:solidFill>
                  <a:srgbClr val="000000"/>
                </a:solidFill>
                <a:latin typeface="arial" panose="020B0604020202020204" pitchFamily="34" charset="0"/>
              </a:rPr>
              <a:t>.</a:t>
            </a:r>
          </a:p>
          <a:p>
            <a:r>
              <a:rPr lang="hu-HU" u="sng" dirty="0" err="1">
                <a:solidFill>
                  <a:srgbClr val="660066"/>
                </a:solidFill>
                <a:latin typeface="arial" panose="020B0604020202020204" pitchFamily="34" charset="0"/>
                <a:hlinkClick r:id="rId3"/>
              </a:rPr>
              <a:t>Conklin</a:t>
            </a:r>
            <a:r>
              <a:rPr lang="hu-HU" u="sng" dirty="0">
                <a:solidFill>
                  <a:srgbClr val="660066"/>
                </a:solidFill>
                <a:latin typeface="arial" panose="020B0604020202020204" pitchFamily="34" charset="0"/>
                <a:hlinkClick r:id="rId3"/>
              </a:rPr>
              <a:t> QA</a:t>
            </a:r>
            <a:r>
              <a:rPr lang="hu-HU" baseline="30000" dirty="0">
                <a:solidFill>
                  <a:srgbClr val="000000"/>
                </a:solidFill>
                <a:latin typeface="arial" panose="020B0604020202020204" pitchFamily="34" charset="0"/>
              </a:rPr>
              <a:t>1</a:t>
            </a:r>
            <a:r>
              <a:rPr lang="hu-HU" dirty="0">
                <a:solidFill>
                  <a:srgbClr val="000000"/>
                </a:solidFill>
                <a:latin typeface="arial" panose="020B0604020202020204" pitchFamily="34" charset="0"/>
              </a:rPr>
              <a:t>, </a:t>
            </a:r>
            <a:r>
              <a:rPr lang="hu-HU" u="sng" dirty="0" err="1">
                <a:solidFill>
                  <a:srgbClr val="660066"/>
                </a:solidFill>
                <a:latin typeface="arial" panose="020B0604020202020204" pitchFamily="34" charset="0"/>
                <a:hlinkClick r:id="rId4"/>
              </a:rPr>
              <a:t>Crosswell</a:t>
            </a:r>
            <a:r>
              <a:rPr lang="hu-HU" u="sng" dirty="0">
                <a:solidFill>
                  <a:srgbClr val="660066"/>
                </a:solidFill>
                <a:latin typeface="arial" panose="020B0604020202020204" pitchFamily="34" charset="0"/>
                <a:hlinkClick r:id="rId4"/>
              </a:rPr>
              <a:t> AD</a:t>
            </a:r>
            <a:r>
              <a:rPr lang="hu-HU" baseline="30000" dirty="0">
                <a:solidFill>
                  <a:srgbClr val="000000"/>
                </a:solidFill>
                <a:latin typeface="arial" panose="020B0604020202020204" pitchFamily="34" charset="0"/>
              </a:rPr>
              <a:t>2</a:t>
            </a:r>
            <a:r>
              <a:rPr lang="hu-HU" dirty="0">
                <a:solidFill>
                  <a:srgbClr val="000000"/>
                </a:solidFill>
                <a:latin typeface="arial" panose="020B0604020202020204" pitchFamily="34" charset="0"/>
              </a:rPr>
              <a:t>, </a:t>
            </a:r>
            <a:r>
              <a:rPr lang="hu-HU" u="sng" dirty="0">
                <a:solidFill>
                  <a:srgbClr val="660066"/>
                </a:solidFill>
                <a:latin typeface="arial" panose="020B0604020202020204" pitchFamily="34" charset="0"/>
                <a:hlinkClick r:id="rId5"/>
              </a:rPr>
              <a:t>Saron CD</a:t>
            </a:r>
            <a:r>
              <a:rPr lang="hu-HU" baseline="30000" dirty="0">
                <a:solidFill>
                  <a:srgbClr val="000000"/>
                </a:solidFill>
                <a:latin typeface="arial" panose="020B0604020202020204" pitchFamily="34" charset="0"/>
              </a:rPr>
              <a:t>3</a:t>
            </a:r>
            <a:r>
              <a:rPr lang="hu-HU" dirty="0">
                <a:solidFill>
                  <a:srgbClr val="000000"/>
                </a:solidFill>
                <a:latin typeface="arial" panose="020B0604020202020204" pitchFamily="34" charset="0"/>
              </a:rPr>
              <a:t>, </a:t>
            </a:r>
            <a:r>
              <a:rPr lang="hu-HU" u="sng" dirty="0" err="1">
                <a:solidFill>
                  <a:srgbClr val="660066"/>
                </a:solidFill>
                <a:latin typeface="arial" panose="020B0604020202020204" pitchFamily="34" charset="0"/>
                <a:hlinkClick r:id="rId6"/>
              </a:rPr>
              <a:t>Epel</a:t>
            </a:r>
            <a:r>
              <a:rPr lang="hu-HU" u="sng" dirty="0">
                <a:solidFill>
                  <a:srgbClr val="660066"/>
                </a:solidFill>
                <a:latin typeface="arial" panose="020B0604020202020204" pitchFamily="34" charset="0"/>
                <a:hlinkClick r:id="rId6"/>
              </a:rPr>
              <a:t> ES</a:t>
            </a:r>
            <a:r>
              <a:rPr lang="hu-HU" baseline="30000" dirty="0">
                <a:solidFill>
                  <a:srgbClr val="000000"/>
                </a:solidFill>
                <a:latin typeface="arial" panose="020B0604020202020204" pitchFamily="34" charset="0"/>
              </a:rPr>
              <a:t>4</a:t>
            </a:r>
            <a:r>
              <a:rPr lang="hu-HU" dirty="0">
                <a:solidFill>
                  <a:srgbClr val="000000"/>
                </a:solidFill>
                <a:latin typeface="arial" panose="020B0604020202020204" pitchFamily="34" charset="0"/>
              </a:rPr>
              <a:t>.</a:t>
            </a:r>
            <a:endParaRPr lang="hu-HU" b="0" i="0" dirty="0">
              <a:solidFill>
                <a:srgbClr val="000000"/>
              </a:solidFill>
              <a:effectLst/>
              <a:latin typeface="arial" panose="020B0604020202020204" pitchFamily="34" charset="0"/>
            </a:endParaRPr>
          </a:p>
        </p:txBody>
      </p:sp>
      <p:sp>
        <p:nvSpPr>
          <p:cNvPr id="3" name="Téglalap 2">
            <a:extLst>
              <a:ext uri="{FF2B5EF4-FFF2-40B4-BE49-F238E27FC236}">
                <a16:creationId xmlns:a16="http://schemas.microsoft.com/office/drawing/2014/main" id="{174EAB7B-1706-4B59-8B7D-34AA086CB115}"/>
              </a:ext>
            </a:extLst>
          </p:cNvPr>
          <p:cNvSpPr/>
          <p:nvPr/>
        </p:nvSpPr>
        <p:spPr>
          <a:xfrm>
            <a:off x="4867353" y="1868220"/>
            <a:ext cx="7167691" cy="3416320"/>
          </a:xfrm>
          <a:prstGeom prst="rect">
            <a:avLst/>
          </a:prstGeom>
        </p:spPr>
        <p:txBody>
          <a:bodyPr wrap="square">
            <a:spAutoFit/>
          </a:bodyPr>
          <a:lstStyle/>
          <a:p>
            <a:r>
              <a:rPr lang="en-US" b="1" dirty="0">
                <a:solidFill>
                  <a:srgbClr val="985735"/>
                </a:solidFill>
                <a:latin typeface="arial" panose="020B0604020202020204" pitchFamily="34" charset="0"/>
              </a:rPr>
              <a:t>Abstract</a:t>
            </a:r>
          </a:p>
          <a:p>
            <a:r>
              <a:rPr lang="en-US" dirty="0">
                <a:solidFill>
                  <a:srgbClr val="000000"/>
                </a:solidFill>
                <a:latin typeface="arial" panose="020B0604020202020204" pitchFamily="34" charset="0"/>
              </a:rPr>
              <a:t>Both theoretical and empirical work support the notion that meditation training can improve telomere regulation, which may ultimately contribute to healthy aging. Yet, the psychological and biological mechanisms underlying these changes remain underspecified, as do the contexts and boundary conditions in which these changes occur. Here we summarize studies investigating the effects of various meditation-based interventions on telomere biology, making suggestions for future research. We then propose a model describing how meditation training may impact acute and habitual stress responses as pathways to improved cell aging.</a:t>
            </a:r>
          </a:p>
        </p:txBody>
      </p:sp>
      <p:pic>
        <p:nvPicPr>
          <p:cNvPr id="4098" name="Picture 2" descr="Képtalálat a következőre: „telomere”">
            <a:extLst>
              <a:ext uri="{FF2B5EF4-FFF2-40B4-BE49-F238E27FC236}">
                <a16:creationId xmlns:a16="http://schemas.microsoft.com/office/drawing/2014/main" id="{CF2B6B32-3AB9-4475-822E-1236E1BE7A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654" y="210065"/>
            <a:ext cx="4434867" cy="3071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6897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BD420E67-1967-488E-9EA8-4831C963213E}"/>
              </a:ext>
            </a:extLst>
          </p:cNvPr>
          <p:cNvSpPr/>
          <p:nvPr/>
        </p:nvSpPr>
        <p:spPr>
          <a:xfrm>
            <a:off x="205946" y="94770"/>
            <a:ext cx="8999838" cy="373757"/>
          </a:xfrm>
          <a:prstGeom prst="rect">
            <a:avLst/>
          </a:prstGeom>
        </p:spPr>
        <p:txBody>
          <a:bodyPr wrap="square">
            <a:spAutoFit/>
          </a:bodyPr>
          <a:lstStyle/>
          <a:p>
            <a:pPr>
              <a:lnSpc>
                <a:spcPct val="107000"/>
              </a:lnSpc>
              <a:spcBef>
                <a:spcPts val="1200"/>
              </a:spcBef>
              <a:spcAft>
                <a:spcPts val="600"/>
              </a:spcAft>
            </a:pPr>
            <a:r>
              <a:rPr lang="hu-HU" b="1" kern="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Asana</a:t>
            </a:r>
            <a:r>
              <a:rPr lang="hu-HU" b="1"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hu-HU" b="1" kern="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Pranayama</a:t>
            </a:r>
            <a:r>
              <a:rPr lang="hu-HU" b="1"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and </a:t>
            </a:r>
            <a:r>
              <a:rPr lang="hu-HU" b="1" kern="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Meditation</a:t>
            </a:r>
            <a:r>
              <a:rPr lang="hu-HU" b="1"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hu-HU" b="1" kern="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on</a:t>
            </a:r>
            <a:r>
              <a:rPr lang="hu-HU" b="1"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hu-HU" b="1" kern="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Telomere</a:t>
            </a:r>
            <a:r>
              <a:rPr lang="hu-HU" b="1"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hu-HU" b="1" kern="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Stability</a:t>
            </a:r>
            <a:endParaRPr lang="hu-HU" sz="14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3" name="Téglalap 2">
            <a:extLst>
              <a:ext uri="{FF2B5EF4-FFF2-40B4-BE49-F238E27FC236}">
                <a16:creationId xmlns:a16="http://schemas.microsoft.com/office/drawing/2014/main" id="{62AB42D0-A636-45E7-A7EF-BE65D57B3BBB}"/>
              </a:ext>
            </a:extLst>
          </p:cNvPr>
          <p:cNvSpPr/>
          <p:nvPr/>
        </p:nvSpPr>
        <p:spPr>
          <a:xfrm>
            <a:off x="205946" y="428178"/>
            <a:ext cx="8073081" cy="5078313"/>
          </a:xfrm>
          <a:prstGeom prst="rect">
            <a:avLst/>
          </a:prstGeom>
        </p:spPr>
        <p:txBody>
          <a:bodyPr wrap="square">
            <a:spAutoFit/>
          </a:bodyPr>
          <a:lstStyle/>
          <a:p>
            <a:r>
              <a:rPr lang="en-US" dirty="0">
                <a:solidFill>
                  <a:srgbClr val="000000"/>
                </a:solidFill>
                <a:latin typeface="Times New Roman" panose="02020603050405020304" pitchFamily="18" charset="0"/>
              </a:rPr>
              <a:t>Telomeres, the repetitive sequences that protect the ends of chromosomes, help to maintain genomic integrity and are of key importance to human health. Telomeres progressively shorten throughout life and a number of studies have shown shorter telomere length to be associated with lifestyle disorders. Previous studies also indicate that yoga and lifestyle-based intervention have significant role on oxidative DNA damage and cellular aging. However, very few publications investigate telomere stability and its implication from the point of view of asana, pranayama, and meditation. In this context, a review was conducted to systematically assess the available data on the effectiveness of asana, pranayama, and meditation in maintaining telomere and telomerase. Literature search was performed using the following electronic databases: Cochrane Library, NCBI, PubMed, Google Scholar, EMBASE, and Web of Science. We explored the possible mechanisms of how asana, pranayama, and meditation might be affecting telomere length and telomerase. Moreover, results showed that asana and pranayama increase the oxygen flow to the cells and meditation reduces the stress level by modulating the hypothalamic–pituitary–adrenal axis. Summing up the result, it can be concluded that practice of asana, pranayama, and meditation can help to maintain genomic integrity and are of key importance to human health and lifestyle disorders.</a:t>
            </a:r>
            <a:endParaRPr lang="hu-HU" dirty="0"/>
          </a:p>
        </p:txBody>
      </p:sp>
      <p:pic>
        <p:nvPicPr>
          <p:cNvPr id="2052" name="Picture 4" descr="Képtalálat a következőre: „telomere”">
            <a:extLst>
              <a:ext uri="{FF2B5EF4-FFF2-40B4-BE49-F238E27FC236}">
                <a16:creationId xmlns:a16="http://schemas.microsoft.com/office/drawing/2014/main" id="{AC6BCACB-A515-4668-B87A-4DA7B47351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9904" y="430948"/>
            <a:ext cx="3486150" cy="4191000"/>
          </a:xfrm>
          <a:prstGeom prst="rect">
            <a:avLst/>
          </a:prstGeom>
          <a:noFill/>
          <a:extLst>
            <a:ext uri="{909E8E84-426E-40DD-AFC4-6F175D3DCCD1}">
              <a14:hiddenFill xmlns:a14="http://schemas.microsoft.com/office/drawing/2010/main">
                <a:solidFill>
                  <a:srgbClr val="FFFFFF"/>
                </a:solidFill>
              </a14:hiddenFill>
            </a:ext>
          </a:extLst>
        </p:spPr>
      </p:pic>
      <p:sp>
        <p:nvSpPr>
          <p:cNvPr id="4" name="Téglalap 3">
            <a:extLst>
              <a:ext uri="{FF2B5EF4-FFF2-40B4-BE49-F238E27FC236}">
                <a16:creationId xmlns:a16="http://schemas.microsoft.com/office/drawing/2014/main" id="{68019BFB-DD76-4E0B-9246-84F867232981}"/>
              </a:ext>
            </a:extLst>
          </p:cNvPr>
          <p:cNvSpPr/>
          <p:nvPr/>
        </p:nvSpPr>
        <p:spPr>
          <a:xfrm>
            <a:off x="395416" y="5506491"/>
            <a:ext cx="12319686" cy="923330"/>
          </a:xfrm>
          <a:prstGeom prst="rect">
            <a:avLst/>
          </a:prstGeom>
        </p:spPr>
        <p:txBody>
          <a:bodyPr wrap="square">
            <a:spAutoFit/>
          </a:bodyPr>
          <a:lstStyle/>
          <a:p>
            <a:r>
              <a:rPr lang="hu-HU" u="sng" dirty="0">
                <a:solidFill>
                  <a:srgbClr val="660066"/>
                </a:solidFill>
                <a:latin typeface="arial" panose="020B0604020202020204" pitchFamily="34" charset="0"/>
                <a:hlinkClick r:id="rId3" tooltip="International journal of yoga."/>
              </a:rPr>
              <a:t>Int J </a:t>
            </a:r>
            <a:r>
              <a:rPr lang="hu-HU" u="sng" dirty="0" err="1">
                <a:solidFill>
                  <a:srgbClr val="660066"/>
                </a:solidFill>
                <a:latin typeface="arial" panose="020B0604020202020204" pitchFamily="34" charset="0"/>
                <a:hlinkClick r:id="rId3" tooltip="International journal of yoga."/>
              </a:rPr>
              <a:t>Yoga</a:t>
            </a:r>
            <a:r>
              <a:rPr lang="hu-HU" u="sng" dirty="0">
                <a:solidFill>
                  <a:srgbClr val="660066"/>
                </a:solidFill>
                <a:latin typeface="arial" panose="020B0604020202020204" pitchFamily="34" charset="0"/>
                <a:hlinkClick r:id="rId3" tooltip="International journal of yoga."/>
              </a:rPr>
              <a:t>.</a:t>
            </a:r>
            <a:r>
              <a:rPr lang="hu-HU" dirty="0">
                <a:solidFill>
                  <a:srgbClr val="000000"/>
                </a:solidFill>
                <a:latin typeface="arial" panose="020B0604020202020204" pitchFamily="34" charset="0"/>
              </a:rPr>
              <a:t> 2018 Sep-Dec;11(3):186-193. </a:t>
            </a:r>
            <a:r>
              <a:rPr lang="hu-HU" dirty="0" err="1">
                <a:solidFill>
                  <a:srgbClr val="000000"/>
                </a:solidFill>
                <a:latin typeface="arial" panose="020B0604020202020204" pitchFamily="34" charset="0"/>
              </a:rPr>
              <a:t>doi</a:t>
            </a:r>
            <a:r>
              <a:rPr lang="hu-HU" dirty="0">
                <a:solidFill>
                  <a:srgbClr val="000000"/>
                </a:solidFill>
                <a:latin typeface="arial" panose="020B0604020202020204" pitchFamily="34" charset="0"/>
              </a:rPr>
              <a:t>: 10.4103/ijoy.IJOY_51_17.</a:t>
            </a:r>
          </a:p>
          <a:p>
            <a:r>
              <a:rPr lang="hu-HU" b="1" dirty="0" err="1">
                <a:solidFill>
                  <a:srgbClr val="000000"/>
                </a:solidFill>
                <a:latin typeface="arial" panose="020B0604020202020204" pitchFamily="34" charset="0"/>
              </a:rPr>
              <a:t>Implication</a:t>
            </a:r>
            <a:r>
              <a:rPr lang="hu-HU" b="1" dirty="0">
                <a:solidFill>
                  <a:srgbClr val="000000"/>
                </a:solidFill>
                <a:latin typeface="arial" panose="020B0604020202020204" pitchFamily="34" charset="0"/>
              </a:rPr>
              <a:t> of </a:t>
            </a:r>
            <a:r>
              <a:rPr lang="hu-HU" b="1" dirty="0" err="1">
                <a:solidFill>
                  <a:srgbClr val="000000"/>
                </a:solidFill>
                <a:latin typeface="arial" panose="020B0604020202020204" pitchFamily="34" charset="0"/>
              </a:rPr>
              <a:t>Asana</a:t>
            </a:r>
            <a:r>
              <a:rPr lang="hu-HU" b="1" dirty="0">
                <a:solidFill>
                  <a:srgbClr val="000000"/>
                </a:solidFill>
                <a:latin typeface="arial" panose="020B0604020202020204" pitchFamily="34" charset="0"/>
              </a:rPr>
              <a:t>, </a:t>
            </a:r>
            <a:r>
              <a:rPr lang="hu-HU" b="1" dirty="0" err="1">
                <a:solidFill>
                  <a:srgbClr val="000000"/>
                </a:solidFill>
                <a:latin typeface="arial" panose="020B0604020202020204" pitchFamily="34" charset="0"/>
              </a:rPr>
              <a:t>Pranayama</a:t>
            </a:r>
            <a:r>
              <a:rPr lang="hu-HU" b="1" dirty="0">
                <a:solidFill>
                  <a:srgbClr val="000000"/>
                </a:solidFill>
                <a:latin typeface="arial" panose="020B0604020202020204" pitchFamily="34" charset="0"/>
              </a:rPr>
              <a:t> and </a:t>
            </a:r>
            <a:r>
              <a:rPr lang="hu-HU" b="1" dirty="0" err="1">
                <a:solidFill>
                  <a:srgbClr val="000000"/>
                </a:solidFill>
                <a:latin typeface="arial" panose="020B0604020202020204" pitchFamily="34" charset="0"/>
              </a:rPr>
              <a:t>Meditation</a:t>
            </a:r>
            <a:r>
              <a:rPr lang="hu-HU" b="1" dirty="0">
                <a:solidFill>
                  <a:srgbClr val="000000"/>
                </a:solidFill>
                <a:latin typeface="arial" panose="020B0604020202020204" pitchFamily="34" charset="0"/>
              </a:rPr>
              <a:t> </a:t>
            </a:r>
            <a:r>
              <a:rPr lang="hu-HU" b="1" dirty="0" err="1">
                <a:solidFill>
                  <a:srgbClr val="000000"/>
                </a:solidFill>
                <a:latin typeface="arial" panose="020B0604020202020204" pitchFamily="34" charset="0"/>
              </a:rPr>
              <a:t>on</a:t>
            </a:r>
            <a:r>
              <a:rPr lang="hu-HU" b="1" dirty="0">
                <a:solidFill>
                  <a:srgbClr val="000000"/>
                </a:solidFill>
                <a:latin typeface="arial" panose="020B0604020202020204" pitchFamily="34" charset="0"/>
              </a:rPr>
              <a:t> </a:t>
            </a:r>
            <a:r>
              <a:rPr lang="hu-HU" b="1" dirty="0" err="1">
                <a:solidFill>
                  <a:srgbClr val="000000"/>
                </a:solidFill>
                <a:latin typeface="arial" panose="020B0604020202020204" pitchFamily="34" charset="0"/>
              </a:rPr>
              <a:t>Telomere</a:t>
            </a:r>
            <a:r>
              <a:rPr lang="hu-HU" b="1" dirty="0">
                <a:solidFill>
                  <a:srgbClr val="000000"/>
                </a:solidFill>
                <a:latin typeface="arial" panose="020B0604020202020204" pitchFamily="34" charset="0"/>
              </a:rPr>
              <a:t> </a:t>
            </a:r>
            <a:r>
              <a:rPr lang="hu-HU" b="1" dirty="0" err="1">
                <a:solidFill>
                  <a:srgbClr val="000000"/>
                </a:solidFill>
                <a:latin typeface="arial" panose="020B0604020202020204" pitchFamily="34" charset="0"/>
              </a:rPr>
              <a:t>Stability</a:t>
            </a:r>
            <a:r>
              <a:rPr lang="hu-HU" b="1" dirty="0">
                <a:solidFill>
                  <a:srgbClr val="000000"/>
                </a:solidFill>
                <a:latin typeface="arial" panose="020B0604020202020204" pitchFamily="34" charset="0"/>
              </a:rPr>
              <a:t>.</a:t>
            </a:r>
          </a:p>
          <a:p>
            <a:r>
              <a:rPr lang="hu-HU" u="sng" dirty="0" err="1">
                <a:solidFill>
                  <a:srgbClr val="660066"/>
                </a:solidFill>
                <a:latin typeface="arial" panose="020B0604020202020204" pitchFamily="34" charset="0"/>
                <a:hlinkClick r:id="rId4"/>
              </a:rPr>
              <a:t>Rathore</a:t>
            </a:r>
            <a:r>
              <a:rPr lang="hu-HU" u="sng" dirty="0">
                <a:solidFill>
                  <a:srgbClr val="660066"/>
                </a:solidFill>
                <a:latin typeface="arial" panose="020B0604020202020204" pitchFamily="34" charset="0"/>
                <a:hlinkClick r:id="rId4"/>
              </a:rPr>
              <a:t> M</a:t>
            </a:r>
            <a:r>
              <a:rPr lang="hu-HU" baseline="30000" dirty="0">
                <a:solidFill>
                  <a:srgbClr val="000000"/>
                </a:solidFill>
                <a:latin typeface="arial" panose="020B0604020202020204" pitchFamily="34" charset="0"/>
              </a:rPr>
              <a:t>1</a:t>
            </a:r>
            <a:r>
              <a:rPr lang="hu-HU" dirty="0">
                <a:solidFill>
                  <a:srgbClr val="000000"/>
                </a:solidFill>
                <a:latin typeface="arial" panose="020B0604020202020204" pitchFamily="34" charset="0"/>
              </a:rPr>
              <a:t>, </a:t>
            </a:r>
            <a:r>
              <a:rPr lang="hu-HU" u="sng" dirty="0">
                <a:solidFill>
                  <a:srgbClr val="660066"/>
                </a:solidFill>
                <a:latin typeface="arial" panose="020B0604020202020204" pitchFamily="34" charset="0"/>
                <a:hlinkClick r:id="rId5"/>
              </a:rPr>
              <a:t>Abraham J</a:t>
            </a:r>
            <a:r>
              <a:rPr lang="hu-HU" baseline="30000" dirty="0">
                <a:solidFill>
                  <a:srgbClr val="000000"/>
                </a:solidFill>
                <a:latin typeface="arial" panose="020B0604020202020204" pitchFamily="34" charset="0"/>
              </a:rPr>
              <a:t>2</a:t>
            </a:r>
            <a:r>
              <a:rPr lang="hu-HU" dirty="0">
                <a:solidFill>
                  <a:srgbClr val="000000"/>
                </a:solidFill>
                <a:latin typeface="arial" panose="020B0604020202020204" pitchFamily="34" charset="0"/>
              </a:rPr>
              <a:t>.</a:t>
            </a:r>
            <a:endParaRPr lang="hu-HU"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6175112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C2EAC174-A400-4B1C-8636-0FEA3B74A561}"/>
              </a:ext>
            </a:extLst>
          </p:cNvPr>
          <p:cNvSpPr/>
          <p:nvPr/>
        </p:nvSpPr>
        <p:spPr>
          <a:xfrm>
            <a:off x="172995" y="49427"/>
            <a:ext cx="11846010" cy="5170646"/>
          </a:xfrm>
          <a:prstGeom prst="rect">
            <a:avLst/>
          </a:prstGeom>
        </p:spPr>
        <p:txBody>
          <a:bodyPr wrap="square">
            <a:spAutoFit/>
          </a:bodyPr>
          <a:lstStyle/>
          <a:p>
            <a:r>
              <a:rPr lang="en-US" b="1" dirty="0">
                <a:solidFill>
                  <a:srgbClr val="985735"/>
                </a:solidFill>
                <a:latin typeface="arial" panose="020B0604020202020204" pitchFamily="34" charset="0"/>
              </a:rPr>
              <a:t>Abstract</a:t>
            </a:r>
          </a:p>
          <a:p>
            <a:r>
              <a:rPr lang="en-US" b="1" dirty="0">
                <a:solidFill>
                  <a:srgbClr val="000000"/>
                </a:solidFill>
                <a:latin typeface="arial" panose="020B0604020202020204" pitchFamily="34" charset="0"/>
              </a:rPr>
              <a:t>Background</a:t>
            </a:r>
            <a:r>
              <a:rPr lang="en-US" dirty="0">
                <a:solidFill>
                  <a:srgbClr val="000000"/>
                </a:solidFill>
                <a:latin typeface="arial" panose="020B0604020202020204" pitchFamily="34" charset="0"/>
              </a:rPr>
              <a:t>: Burnout poses significant challenges during training years in residency and later in the career. Meditation is a tool to treat stress-related conditions and promote wellness. Telomere length may be affected by burnout and stress. However, the benefits of meditation have not been fully demonstrated in health care professionals. </a:t>
            </a:r>
            <a:r>
              <a:rPr lang="en-US" b="1" dirty="0">
                <a:solidFill>
                  <a:srgbClr val="000000"/>
                </a:solidFill>
                <a:latin typeface="arial" panose="020B0604020202020204" pitchFamily="34" charset="0"/>
              </a:rPr>
              <a:t>Objective</a:t>
            </a:r>
            <a:r>
              <a:rPr lang="en-US" dirty="0">
                <a:solidFill>
                  <a:srgbClr val="000000"/>
                </a:solidFill>
                <a:latin typeface="arial" panose="020B0604020202020204" pitchFamily="34" charset="0"/>
              </a:rPr>
              <a:t>: We assessed the effects of a 12-week 'Heartfulness Meditation' program on burnout, emotional wellness, and telomere length in residents, faculty members, and nurses at a large community teaching hospital during the 2015-16 academic year. </a:t>
            </a:r>
            <a:r>
              <a:rPr lang="en-US" b="1" dirty="0">
                <a:solidFill>
                  <a:srgbClr val="000000"/>
                </a:solidFill>
                <a:latin typeface="arial" panose="020B0604020202020204" pitchFamily="34" charset="0"/>
              </a:rPr>
              <a:t>Methods</a:t>
            </a:r>
            <a:r>
              <a:rPr lang="en-US" dirty="0">
                <a:solidFill>
                  <a:srgbClr val="000000"/>
                </a:solidFill>
                <a:latin typeface="arial" panose="020B0604020202020204" pitchFamily="34" charset="0"/>
              </a:rPr>
              <a:t>: All subjects completed a baseline Maslach Burnout Inventory (MBI) and Emotional Wellness Assessment (EWA) at the beginning of the study. Meditators received instructions in Heartfulness Meditation. At week 12, subjects completed a follow up MBI and EWA scores. Salivary telomere length was measured at baseline and week 12. </a:t>
            </a:r>
            <a:r>
              <a:rPr lang="en-US" b="1" dirty="0">
                <a:solidFill>
                  <a:srgbClr val="000000"/>
                </a:solidFill>
                <a:latin typeface="arial" panose="020B0604020202020204" pitchFamily="34" charset="0"/>
              </a:rPr>
              <a:t>Results</a:t>
            </a:r>
            <a:r>
              <a:rPr lang="en-US" dirty="0">
                <a:solidFill>
                  <a:srgbClr val="000000"/>
                </a:solidFill>
                <a:latin typeface="arial" panose="020B0604020202020204" pitchFamily="34" charset="0"/>
              </a:rPr>
              <a:t>: Twenty-seven out of a total 155 residents (17.4%) along with eight faculty physicians and 12 nurses participated in the study. Thirty-five enrolled as meditators and 12 as controls. At 12 weeks, the meditators had statistically significant improvement in all measures of burnout and in nearly all attributes of EWA. Controls showed no statistically significant changes in either burnout or emotional wellness scores. Relative telomere length increased with statistical significance in a younger subset of meditators. </a:t>
            </a:r>
            <a:r>
              <a:rPr lang="en-US" b="1" dirty="0">
                <a:solidFill>
                  <a:srgbClr val="000000"/>
                </a:solidFill>
                <a:latin typeface="arial" panose="020B0604020202020204" pitchFamily="34" charset="0"/>
              </a:rPr>
              <a:t>Conclusion</a:t>
            </a:r>
            <a:r>
              <a:rPr lang="en-US" dirty="0">
                <a:solidFill>
                  <a:srgbClr val="000000"/>
                </a:solidFill>
                <a:latin typeface="arial" panose="020B0604020202020204" pitchFamily="34" charset="0"/>
              </a:rPr>
              <a:t>: </a:t>
            </a:r>
            <a:r>
              <a:rPr lang="en-US" b="1" dirty="0">
                <a:solidFill>
                  <a:srgbClr val="000000"/>
                </a:solidFill>
                <a:latin typeface="arial" panose="020B0604020202020204" pitchFamily="34" charset="0"/>
              </a:rPr>
              <a:t>Our results indicate that meditation offers an accessible and efficient method by which physician and nurse burnout can be ameliorated and wellness can be enhanced. The </a:t>
            </a:r>
            <a:r>
              <a:rPr lang="en-US" sz="2400" b="1" dirty="0">
                <a:solidFill>
                  <a:srgbClr val="000000"/>
                </a:solidFill>
                <a:latin typeface="arial" panose="020B0604020202020204" pitchFamily="34" charset="0"/>
              </a:rPr>
              <a:t>increased telomere length </a:t>
            </a:r>
            <a:r>
              <a:rPr lang="en-US" b="1" dirty="0">
                <a:solidFill>
                  <a:srgbClr val="000000"/>
                </a:solidFill>
                <a:latin typeface="arial" panose="020B0604020202020204" pitchFamily="34" charset="0"/>
              </a:rPr>
              <a:t>is an interesting finding but needs to be confirmed with further research. </a:t>
            </a:r>
            <a:endParaRPr lang="en-US" b="1" i="0" dirty="0">
              <a:solidFill>
                <a:srgbClr val="000000"/>
              </a:solidFill>
              <a:effectLst/>
              <a:latin typeface="arial" panose="020B0604020202020204" pitchFamily="34" charset="0"/>
            </a:endParaRPr>
          </a:p>
        </p:txBody>
      </p:sp>
      <p:sp>
        <p:nvSpPr>
          <p:cNvPr id="3" name="Téglalap 2">
            <a:extLst>
              <a:ext uri="{FF2B5EF4-FFF2-40B4-BE49-F238E27FC236}">
                <a16:creationId xmlns:a16="http://schemas.microsoft.com/office/drawing/2014/main" id="{65795C52-2F5D-46A7-BDA1-1C4AEBB80AA5}"/>
              </a:ext>
            </a:extLst>
          </p:cNvPr>
          <p:cNvSpPr/>
          <p:nvPr/>
        </p:nvSpPr>
        <p:spPr>
          <a:xfrm>
            <a:off x="156519" y="4993325"/>
            <a:ext cx="11862486" cy="1477328"/>
          </a:xfrm>
          <a:prstGeom prst="rect">
            <a:avLst/>
          </a:prstGeom>
        </p:spPr>
        <p:txBody>
          <a:bodyPr wrap="square">
            <a:spAutoFit/>
          </a:bodyPr>
          <a:lstStyle/>
          <a:p>
            <a:r>
              <a:rPr lang="hu-HU" u="sng" dirty="0">
                <a:solidFill>
                  <a:srgbClr val="660066"/>
                </a:solidFill>
                <a:latin typeface="arial" panose="020B0604020202020204" pitchFamily="34" charset="0"/>
                <a:hlinkClick r:id="rId2" tooltip="Journal of community hospital internal medicine perspectives."/>
              </a:rPr>
              <a:t>J </a:t>
            </a:r>
            <a:r>
              <a:rPr lang="hu-HU" u="sng" dirty="0" err="1">
                <a:solidFill>
                  <a:srgbClr val="660066"/>
                </a:solidFill>
                <a:latin typeface="arial" panose="020B0604020202020204" pitchFamily="34" charset="0"/>
                <a:hlinkClick r:id="rId2" tooltip="Journal of community hospital internal medicine perspectives."/>
              </a:rPr>
              <a:t>Community</a:t>
            </a:r>
            <a:r>
              <a:rPr lang="hu-HU" u="sng" dirty="0">
                <a:solidFill>
                  <a:srgbClr val="660066"/>
                </a:solidFill>
                <a:latin typeface="arial" panose="020B0604020202020204" pitchFamily="34" charset="0"/>
                <a:hlinkClick r:id="rId2" tooltip="Journal of community hospital internal medicine perspectives."/>
              </a:rPr>
              <a:t> </a:t>
            </a:r>
            <a:r>
              <a:rPr lang="hu-HU" u="sng" dirty="0" err="1">
                <a:solidFill>
                  <a:srgbClr val="660066"/>
                </a:solidFill>
                <a:latin typeface="arial" panose="020B0604020202020204" pitchFamily="34" charset="0"/>
                <a:hlinkClick r:id="rId2" tooltip="Journal of community hospital internal medicine perspectives."/>
              </a:rPr>
              <a:t>Hosp</a:t>
            </a:r>
            <a:r>
              <a:rPr lang="hu-HU" u="sng" dirty="0">
                <a:solidFill>
                  <a:srgbClr val="660066"/>
                </a:solidFill>
                <a:latin typeface="arial" panose="020B0604020202020204" pitchFamily="34" charset="0"/>
                <a:hlinkClick r:id="rId2" tooltip="Journal of community hospital internal medicine perspectives."/>
              </a:rPr>
              <a:t> Intern </a:t>
            </a:r>
            <a:r>
              <a:rPr lang="hu-HU" u="sng" dirty="0" err="1">
                <a:solidFill>
                  <a:srgbClr val="660066"/>
                </a:solidFill>
                <a:latin typeface="arial" panose="020B0604020202020204" pitchFamily="34" charset="0"/>
                <a:hlinkClick r:id="rId2" tooltip="Journal of community hospital internal medicine perspectives."/>
              </a:rPr>
              <a:t>Med</a:t>
            </a:r>
            <a:r>
              <a:rPr lang="hu-HU" u="sng" dirty="0">
                <a:solidFill>
                  <a:srgbClr val="660066"/>
                </a:solidFill>
                <a:latin typeface="arial" panose="020B0604020202020204" pitchFamily="34" charset="0"/>
                <a:hlinkClick r:id="rId2" tooltip="Journal of community hospital internal medicine perspectives."/>
              </a:rPr>
              <a:t> </a:t>
            </a:r>
            <a:r>
              <a:rPr lang="hu-HU" u="sng" dirty="0" err="1">
                <a:solidFill>
                  <a:srgbClr val="660066"/>
                </a:solidFill>
                <a:latin typeface="arial" panose="020B0604020202020204" pitchFamily="34" charset="0"/>
                <a:hlinkClick r:id="rId2" tooltip="Journal of community hospital internal medicine perspectives."/>
              </a:rPr>
              <a:t>Perspect</a:t>
            </a:r>
            <a:r>
              <a:rPr lang="hu-HU" u="sng" dirty="0">
                <a:solidFill>
                  <a:srgbClr val="660066"/>
                </a:solidFill>
                <a:latin typeface="arial" panose="020B0604020202020204" pitchFamily="34" charset="0"/>
                <a:hlinkClick r:id="rId2" tooltip="Journal of community hospital internal medicine perspectives."/>
              </a:rPr>
              <a:t>.</a:t>
            </a:r>
            <a:r>
              <a:rPr lang="hu-HU" dirty="0">
                <a:solidFill>
                  <a:srgbClr val="000000"/>
                </a:solidFill>
                <a:latin typeface="arial" panose="020B0604020202020204" pitchFamily="34" charset="0"/>
              </a:rPr>
              <a:t> 2017 Mar 31;7(1):21-27. </a:t>
            </a:r>
            <a:r>
              <a:rPr lang="hu-HU" dirty="0" err="1">
                <a:solidFill>
                  <a:srgbClr val="000000"/>
                </a:solidFill>
                <a:latin typeface="arial" panose="020B0604020202020204" pitchFamily="34" charset="0"/>
              </a:rPr>
              <a:t>doi</a:t>
            </a:r>
            <a:r>
              <a:rPr lang="hu-HU" dirty="0">
                <a:solidFill>
                  <a:srgbClr val="000000"/>
                </a:solidFill>
                <a:latin typeface="arial" panose="020B0604020202020204" pitchFamily="34" charset="0"/>
              </a:rPr>
              <a:t>: 10.1080/20009666.2016.1270806. </a:t>
            </a:r>
            <a:r>
              <a:rPr lang="hu-HU" dirty="0" err="1">
                <a:solidFill>
                  <a:srgbClr val="000000"/>
                </a:solidFill>
                <a:latin typeface="arial" panose="020B0604020202020204" pitchFamily="34" charset="0"/>
              </a:rPr>
              <a:t>eCollection</a:t>
            </a:r>
            <a:r>
              <a:rPr lang="hu-HU" dirty="0">
                <a:solidFill>
                  <a:srgbClr val="000000"/>
                </a:solidFill>
                <a:latin typeface="arial" panose="020B0604020202020204" pitchFamily="34" charset="0"/>
              </a:rPr>
              <a:t> 2017 Jan.</a:t>
            </a:r>
          </a:p>
          <a:p>
            <a:r>
              <a:rPr lang="hu-HU" b="1" dirty="0" err="1">
                <a:solidFill>
                  <a:srgbClr val="000000"/>
                </a:solidFill>
                <a:latin typeface="arial" panose="020B0604020202020204" pitchFamily="34" charset="0"/>
              </a:rPr>
              <a:t>Effect</a:t>
            </a:r>
            <a:r>
              <a:rPr lang="hu-HU" b="1" dirty="0">
                <a:solidFill>
                  <a:srgbClr val="000000"/>
                </a:solidFill>
                <a:latin typeface="arial" panose="020B0604020202020204" pitchFamily="34" charset="0"/>
              </a:rPr>
              <a:t> of </a:t>
            </a:r>
            <a:r>
              <a:rPr lang="hu-HU" b="1" dirty="0" err="1">
                <a:solidFill>
                  <a:srgbClr val="000000"/>
                </a:solidFill>
                <a:latin typeface="arial" panose="020B0604020202020204" pitchFamily="34" charset="0"/>
              </a:rPr>
              <a:t>heartfulness</a:t>
            </a:r>
            <a:r>
              <a:rPr lang="hu-HU" b="1" dirty="0">
                <a:solidFill>
                  <a:srgbClr val="000000"/>
                </a:solidFill>
                <a:latin typeface="arial" panose="020B0604020202020204" pitchFamily="34" charset="0"/>
              </a:rPr>
              <a:t> </a:t>
            </a:r>
            <a:r>
              <a:rPr lang="hu-HU" b="1" dirty="0" err="1">
                <a:solidFill>
                  <a:srgbClr val="000000"/>
                </a:solidFill>
                <a:latin typeface="arial" panose="020B0604020202020204" pitchFamily="34" charset="0"/>
              </a:rPr>
              <a:t>meditation</a:t>
            </a:r>
            <a:r>
              <a:rPr lang="hu-HU" b="1" dirty="0">
                <a:solidFill>
                  <a:srgbClr val="000000"/>
                </a:solidFill>
                <a:latin typeface="arial" panose="020B0604020202020204" pitchFamily="34" charset="0"/>
              </a:rPr>
              <a:t> </a:t>
            </a:r>
            <a:r>
              <a:rPr lang="hu-HU" b="1" dirty="0" err="1">
                <a:solidFill>
                  <a:srgbClr val="000000"/>
                </a:solidFill>
                <a:latin typeface="arial" panose="020B0604020202020204" pitchFamily="34" charset="0"/>
              </a:rPr>
              <a:t>on</a:t>
            </a:r>
            <a:r>
              <a:rPr lang="hu-HU" b="1" dirty="0">
                <a:solidFill>
                  <a:srgbClr val="000000"/>
                </a:solidFill>
                <a:latin typeface="arial" panose="020B0604020202020204" pitchFamily="34" charset="0"/>
              </a:rPr>
              <a:t> </a:t>
            </a:r>
            <a:r>
              <a:rPr lang="hu-HU" b="1" dirty="0" err="1">
                <a:solidFill>
                  <a:srgbClr val="000000"/>
                </a:solidFill>
                <a:latin typeface="arial" panose="020B0604020202020204" pitchFamily="34" charset="0"/>
              </a:rPr>
              <a:t>burnout</a:t>
            </a:r>
            <a:r>
              <a:rPr lang="hu-HU" b="1" dirty="0">
                <a:solidFill>
                  <a:srgbClr val="000000"/>
                </a:solidFill>
                <a:latin typeface="arial" panose="020B0604020202020204" pitchFamily="34" charset="0"/>
              </a:rPr>
              <a:t>, </a:t>
            </a:r>
            <a:r>
              <a:rPr lang="hu-HU" b="1" dirty="0" err="1">
                <a:solidFill>
                  <a:srgbClr val="000000"/>
                </a:solidFill>
                <a:latin typeface="arial" panose="020B0604020202020204" pitchFamily="34" charset="0"/>
              </a:rPr>
              <a:t>emotional</a:t>
            </a:r>
            <a:r>
              <a:rPr lang="hu-HU" b="1" dirty="0">
                <a:solidFill>
                  <a:srgbClr val="000000"/>
                </a:solidFill>
                <a:latin typeface="arial" panose="020B0604020202020204" pitchFamily="34" charset="0"/>
              </a:rPr>
              <a:t> wellness, and </a:t>
            </a:r>
            <a:r>
              <a:rPr lang="hu-HU" b="1" dirty="0" err="1">
                <a:solidFill>
                  <a:srgbClr val="000000"/>
                </a:solidFill>
                <a:latin typeface="arial" panose="020B0604020202020204" pitchFamily="34" charset="0"/>
              </a:rPr>
              <a:t>telomere</a:t>
            </a:r>
            <a:r>
              <a:rPr lang="hu-HU" b="1" dirty="0">
                <a:solidFill>
                  <a:srgbClr val="000000"/>
                </a:solidFill>
                <a:latin typeface="arial" panose="020B0604020202020204" pitchFamily="34" charset="0"/>
              </a:rPr>
              <a:t> </a:t>
            </a:r>
            <a:r>
              <a:rPr lang="hu-HU" b="1" dirty="0" err="1">
                <a:solidFill>
                  <a:srgbClr val="000000"/>
                </a:solidFill>
                <a:latin typeface="arial" panose="020B0604020202020204" pitchFamily="34" charset="0"/>
              </a:rPr>
              <a:t>length</a:t>
            </a:r>
            <a:r>
              <a:rPr lang="hu-HU" b="1" dirty="0">
                <a:solidFill>
                  <a:srgbClr val="000000"/>
                </a:solidFill>
                <a:latin typeface="arial" panose="020B0604020202020204" pitchFamily="34" charset="0"/>
              </a:rPr>
              <a:t> in </a:t>
            </a:r>
            <a:r>
              <a:rPr lang="hu-HU" b="1" dirty="0" err="1">
                <a:solidFill>
                  <a:srgbClr val="000000"/>
                </a:solidFill>
                <a:latin typeface="arial" panose="020B0604020202020204" pitchFamily="34" charset="0"/>
              </a:rPr>
              <a:t>health</a:t>
            </a:r>
            <a:r>
              <a:rPr lang="hu-HU" b="1" dirty="0">
                <a:solidFill>
                  <a:srgbClr val="000000"/>
                </a:solidFill>
                <a:latin typeface="arial" panose="020B0604020202020204" pitchFamily="34" charset="0"/>
              </a:rPr>
              <a:t> </a:t>
            </a:r>
            <a:r>
              <a:rPr lang="hu-HU" b="1" dirty="0" err="1">
                <a:solidFill>
                  <a:srgbClr val="000000"/>
                </a:solidFill>
                <a:latin typeface="arial" panose="020B0604020202020204" pitchFamily="34" charset="0"/>
              </a:rPr>
              <a:t>care</a:t>
            </a:r>
            <a:r>
              <a:rPr lang="hu-HU" b="1" dirty="0">
                <a:solidFill>
                  <a:srgbClr val="000000"/>
                </a:solidFill>
                <a:latin typeface="arial" panose="020B0604020202020204" pitchFamily="34" charset="0"/>
              </a:rPr>
              <a:t> </a:t>
            </a:r>
            <a:r>
              <a:rPr lang="hu-HU" b="1" dirty="0" err="1">
                <a:solidFill>
                  <a:srgbClr val="000000"/>
                </a:solidFill>
                <a:latin typeface="arial" panose="020B0604020202020204" pitchFamily="34" charset="0"/>
              </a:rPr>
              <a:t>professionals</a:t>
            </a:r>
            <a:r>
              <a:rPr lang="hu-HU" b="1" dirty="0">
                <a:solidFill>
                  <a:srgbClr val="000000"/>
                </a:solidFill>
                <a:latin typeface="arial" panose="020B0604020202020204" pitchFamily="34" charset="0"/>
              </a:rPr>
              <a:t>.</a:t>
            </a:r>
          </a:p>
          <a:p>
            <a:r>
              <a:rPr lang="hu-HU" u="sng" dirty="0" err="1">
                <a:solidFill>
                  <a:srgbClr val="660066"/>
                </a:solidFill>
                <a:latin typeface="arial" panose="020B0604020202020204" pitchFamily="34" charset="0"/>
                <a:hlinkClick r:id="rId3"/>
              </a:rPr>
              <a:t>Thimmapuram</a:t>
            </a:r>
            <a:r>
              <a:rPr lang="hu-HU" u="sng" dirty="0">
                <a:solidFill>
                  <a:srgbClr val="660066"/>
                </a:solidFill>
                <a:latin typeface="arial" panose="020B0604020202020204" pitchFamily="34" charset="0"/>
                <a:hlinkClick r:id="rId3"/>
              </a:rPr>
              <a:t> J</a:t>
            </a:r>
            <a:r>
              <a:rPr lang="hu-HU" baseline="30000" dirty="0">
                <a:solidFill>
                  <a:srgbClr val="000000"/>
                </a:solidFill>
                <a:latin typeface="arial" panose="020B0604020202020204" pitchFamily="34" charset="0"/>
              </a:rPr>
              <a:t>1</a:t>
            </a:r>
            <a:r>
              <a:rPr lang="hu-HU" dirty="0">
                <a:solidFill>
                  <a:srgbClr val="000000"/>
                </a:solidFill>
                <a:latin typeface="arial" panose="020B0604020202020204" pitchFamily="34" charset="0"/>
              </a:rPr>
              <a:t>, </a:t>
            </a:r>
            <a:r>
              <a:rPr lang="hu-HU" u="sng" dirty="0" err="1">
                <a:solidFill>
                  <a:srgbClr val="660066"/>
                </a:solidFill>
                <a:latin typeface="arial" panose="020B0604020202020204" pitchFamily="34" charset="0"/>
                <a:hlinkClick r:id="rId4"/>
              </a:rPr>
              <a:t>Pargament</a:t>
            </a:r>
            <a:r>
              <a:rPr lang="hu-HU" u="sng" dirty="0">
                <a:solidFill>
                  <a:srgbClr val="660066"/>
                </a:solidFill>
                <a:latin typeface="arial" panose="020B0604020202020204" pitchFamily="34" charset="0"/>
                <a:hlinkClick r:id="rId4"/>
              </a:rPr>
              <a:t> R</a:t>
            </a:r>
            <a:r>
              <a:rPr lang="hu-HU" baseline="30000" dirty="0">
                <a:solidFill>
                  <a:srgbClr val="000000"/>
                </a:solidFill>
                <a:latin typeface="arial" panose="020B0604020202020204" pitchFamily="34" charset="0"/>
              </a:rPr>
              <a:t>1</a:t>
            </a:r>
            <a:r>
              <a:rPr lang="hu-HU" dirty="0">
                <a:solidFill>
                  <a:srgbClr val="000000"/>
                </a:solidFill>
                <a:latin typeface="arial" panose="020B0604020202020204" pitchFamily="34" charset="0"/>
              </a:rPr>
              <a:t>, </a:t>
            </a:r>
            <a:r>
              <a:rPr lang="hu-HU" u="sng" dirty="0" err="1">
                <a:solidFill>
                  <a:srgbClr val="660066"/>
                </a:solidFill>
                <a:latin typeface="arial" panose="020B0604020202020204" pitchFamily="34" charset="0"/>
                <a:hlinkClick r:id="rId5"/>
              </a:rPr>
              <a:t>Sibliss</a:t>
            </a:r>
            <a:r>
              <a:rPr lang="hu-HU" u="sng" dirty="0">
                <a:solidFill>
                  <a:srgbClr val="660066"/>
                </a:solidFill>
                <a:latin typeface="arial" panose="020B0604020202020204" pitchFamily="34" charset="0"/>
                <a:hlinkClick r:id="rId5"/>
              </a:rPr>
              <a:t> K</a:t>
            </a:r>
            <a:r>
              <a:rPr lang="hu-HU" baseline="30000" dirty="0">
                <a:solidFill>
                  <a:srgbClr val="000000"/>
                </a:solidFill>
                <a:latin typeface="arial" panose="020B0604020202020204" pitchFamily="34" charset="0"/>
              </a:rPr>
              <a:t>1</a:t>
            </a:r>
            <a:r>
              <a:rPr lang="hu-HU" dirty="0">
                <a:solidFill>
                  <a:srgbClr val="000000"/>
                </a:solidFill>
                <a:latin typeface="arial" panose="020B0604020202020204" pitchFamily="34" charset="0"/>
              </a:rPr>
              <a:t>, </a:t>
            </a:r>
            <a:r>
              <a:rPr lang="hu-HU" u="sng" dirty="0" err="1">
                <a:solidFill>
                  <a:srgbClr val="660066"/>
                </a:solidFill>
                <a:latin typeface="arial" panose="020B0604020202020204" pitchFamily="34" charset="0"/>
                <a:hlinkClick r:id="rId6"/>
              </a:rPr>
              <a:t>Grim</a:t>
            </a:r>
            <a:r>
              <a:rPr lang="hu-HU" u="sng" dirty="0">
                <a:solidFill>
                  <a:srgbClr val="660066"/>
                </a:solidFill>
                <a:latin typeface="arial" panose="020B0604020202020204" pitchFamily="34" charset="0"/>
                <a:hlinkClick r:id="rId6"/>
              </a:rPr>
              <a:t> R</a:t>
            </a:r>
            <a:r>
              <a:rPr lang="hu-HU" baseline="30000" dirty="0">
                <a:solidFill>
                  <a:srgbClr val="000000"/>
                </a:solidFill>
                <a:latin typeface="arial" panose="020B0604020202020204" pitchFamily="34" charset="0"/>
              </a:rPr>
              <a:t>2</a:t>
            </a:r>
            <a:r>
              <a:rPr lang="hu-HU" dirty="0">
                <a:solidFill>
                  <a:srgbClr val="000000"/>
                </a:solidFill>
                <a:latin typeface="arial" panose="020B0604020202020204" pitchFamily="34" charset="0"/>
              </a:rPr>
              <a:t>, </a:t>
            </a:r>
            <a:r>
              <a:rPr lang="hu-HU" u="sng" dirty="0" err="1">
                <a:solidFill>
                  <a:srgbClr val="660066"/>
                </a:solidFill>
                <a:latin typeface="arial" panose="020B0604020202020204" pitchFamily="34" charset="0"/>
                <a:hlinkClick r:id="rId7"/>
              </a:rPr>
              <a:t>Risques</a:t>
            </a:r>
            <a:r>
              <a:rPr lang="hu-HU" u="sng" dirty="0">
                <a:solidFill>
                  <a:srgbClr val="660066"/>
                </a:solidFill>
                <a:latin typeface="arial" panose="020B0604020202020204" pitchFamily="34" charset="0"/>
                <a:hlinkClick r:id="rId7"/>
              </a:rPr>
              <a:t> R</a:t>
            </a:r>
            <a:r>
              <a:rPr lang="hu-HU" baseline="30000" dirty="0">
                <a:solidFill>
                  <a:srgbClr val="000000"/>
                </a:solidFill>
                <a:latin typeface="arial" panose="020B0604020202020204" pitchFamily="34" charset="0"/>
              </a:rPr>
              <a:t>3</a:t>
            </a:r>
            <a:r>
              <a:rPr lang="hu-HU" dirty="0">
                <a:solidFill>
                  <a:srgbClr val="000000"/>
                </a:solidFill>
                <a:latin typeface="arial" panose="020B0604020202020204" pitchFamily="34" charset="0"/>
              </a:rPr>
              <a:t>, </a:t>
            </a:r>
            <a:r>
              <a:rPr lang="hu-HU" u="sng" dirty="0" err="1">
                <a:solidFill>
                  <a:srgbClr val="660066"/>
                </a:solidFill>
                <a:latin typeface="arial" panose="020B0604020202020204" pitchFamily="34" charset="0"/>
                <a:hlinkClick r:id="rId8"/>
              </a:rPr>
              <a:t>Toorens</a:t>
            </a:r>
            <a:r>
              <a:rPr lang="hu-HU" u="sng" dirty="0">
                <a:solidFill>
                  <a:srgbClr val="660066"/>
                </a:solidFill>
                <a:latin typeface="arial" panose="020B0604020202020204" pitchFamily="34" charset="0"/>
                <a:hlinkClick r:id="rId8"/>
              </a:rPr>
              <a:t> E</a:t>
            </a:r>
            <a:r>
              <a:rPr lang="hu-HU" baseline="30000" dirty="0">
                <a:solidFill>
                  <a:srgbClr val="000000"/>
                </a:solidFill>
                <a:latin typeface="arial" panose="020B0604020202020204" pitchFamily="34" charset="0"/>
              </a:rPr>
              <a:t>4</a:t>
            </a:r>
            <a:r>
              <a:rPr lang="hu-HU" dirty="0">
                <a:solidFill>
                  <a:srgbClr val="000000"/>
                </a:solidFill>
                <a:latin typeface="arial" panose="020B0604020202020204" pitchFamily="34" charset="0"/>
              </a:rPr>
              <a:t>.</a:t>
            </a:r>
            <a:endParaRPr lang="hu-HU"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089068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descr="A képen szöveg, újság, elülső látható&#10;&#10;Automatikusan generált leírás">
            <a:extLst>
              <a:ext uri="{FF2B5EF4-FFF2-40B4-BE49-F238E27FC236}">
                <a16:creationId xmlns:a16="http://schemas.microsoft.com/office/drawing/2014/main" id="{1FA9077A-BC6A-4B63-AAC1-C3A74D87FFD9}"/>
              </a:ext>
            </a:extLst>
          </p:cNvPr>
          <p:cNvPicPr>
            <a:picLocks noChangeAspect="1"/>
          </p:cNvPicPr>
          <p:nvPr/>
        </p:nvPicPr>
        <p:blipFill rotWithShape="1">
          <a:blip r:embed="rId2">
            <a:extLst>
              <a:ext uri="{28A0092B-C50C-407E-A947-70E740481C1C}">
                <a14:useLocalDpi xmlns:a14="http://schemas.microsoft.com/office/drawing/2010/main" val="0"/>
              </a:ext>
            </a:extLst>
          </a:blip>
          <a:srcRect l="12671" t="25183" r="6675" b="34114"/>
          <a:stretch/>
        </p:blipFill>
        <p:spPr>
          <a:xfrm>
            <a:off x="259493" y="611415"/>
            <a:ext cx="5375188" cy="2034486"/>
          </a:xfrm>
          <a:prstGeom prst="rect">
            <a:avLst/>
          </a:prstGeom>
        </p:spPr>
      </p:pic>
      <p:pic>
        <p:nvPicPr>
          <p:cNvPr id="5" name="Kép 4" descr="A képen szöveg, újság, elülső látható&#10;&#10;Automatikusan generált leírás">
            <a:extLst>
              <a:ext uri="{FF2B5EF4-FFF2-40B4-BE49-F238E27FC236}">
                <a16:creationId xmlns:a16="http://schemas.microsoft.com/office/drawing/2014/main" id="{C1A4F777-1B3F-4BD6-B393-0DD91E432871}"/>
              </a:ext>
            </a:extLst>
          </p:cNvPr>
          <p:cNvPicPr>
            <a:picLocks noChangeAspect="1"/>
          </p:cNvPicPr>
          <p:nvPr/>
        </p:nvPicPr>
        <p:blipFill rotWithShape="1">
          <a:blip r:embed="rId3">
            <a:extLst>
              <a:ext uri="{28A0092B-C50C-407E-A947-70E740481C1C}">
                <a14:useLocalDpi xmlns:a14="http://schemas.microsoft.com/office/drawing/2010/main" val="0"/>
              </a:ext>
            </a:extLst>
          </a:blip>
          <a:srcRect l="14196" t="33968" r="6791"/>
          <a:stretch/>
        </p:blipFill>
        <p:spPr>
          <a:xfrm>
            <a:off x="7228702" y="3054188"/>
            <a:ext cx="4744995" cy="2974111"/>
          </a:xfrm>
          <a:prstGeom prst="rect">
            <a:avLst/>
          </a:prstGeom>
        </p:spPr>
      </p:pic>
      <p:pic>
        <p:nvPicPr>
          <p:cNvPr id="1028" name="Picture 4" descr="Képtalálat a következőre: „mandala”">
            <a:extLst>
              <a:ext uri="{FF2B5EF4-FFF2-40B4-BE49-F238E27FC236}">
                <a16:creationId xmlns:a16="http://schemas.microsoft.com/office/drawing/2014/main" id="{3858BEFB-8427-45BF-9BEF-171B3992A1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7472" y="2670615"/>
            <a:ext cx="3231049" cy="3056742"/>
          </a:xfrm>
          <a:prstGeom prst="rect">
            <a:avLst/>
          </a:prstGeom>
          <a:noFill/>
          <a:extLst>
            <a:ext uri="{909E8E84-426E-40DD-AFC4-6F175D3DCCD1}">
              <a14:hiddenFill xmlns:a14="http://schemas.microsoft.com/office/drawing/2010/main">
                <a:solidFill>
                  <a:srgbClr val="FFFFFF"/>
                </a:solidFill>
              </a14:hiddenFill>
            </a:ext>
          </a:extLst>
        </p:spPr>
      </p:pic>
      <p:sp>
        <p:nvSpPr>
          <p:cNvPr id="6" name="Szövegdoboz 5">
            <a:extLst>
              <a:ext uri="{FF2B5EF4-FFF2-40B4-BE49-F238E27FC236}">
                <a16:creationId xmlns:a16="http://schemas.microsoft.com/office/drawing/2014/main" id="{B53984D6-A9CD-4019-8955-819420107842}"/>
              </a:ext>
            </a:extLst>
          </p:cNvPr>
          <p:cNvSpPr txBox="1"/>
          <p:nvPr/>
        </p:nvSpPr>
        <p:spPr>
          <a:xfrm>
            <a:off x="119867" y="5526678"/>
            <a:ext cx="11952266" cy="1200329"/>
          </a:xfrm>
          <a:prstGeom prst="rect">
            <a:avLst/>
          </a:prstGeom>
          <a:noFill/>
        </p:spPr>
        <p:txBody>
          <a:bodyPr wrap="square">
            <a:spAutoFit/>
          </a:bodyPr>
          <a:lstStyle/>
          <a:p>
            <a:r>
              <a:rPr lang="pt-BR" b="1" dirty="0">
                <a:solidFill>
                  <a:schemeClr val="tx2">
                    <a:lumMod val="50000"/>
                  </a:schemeClr>
                </a:solidFill>
                <a:latin typeface="Tahoma" panose="020B0604030504040204" pitchFamily="34" charset="0"/>
                <a:hlinkClick r:id="rId5" tooltip="Matthieu Ricard">
                  <a:extLst>
                    <a:ext uri="{A12FA001-AC4F-418D-AE19-62706E023703}">
                      <ahyp:hlinkClr xmlns:ahyp="http://schemas.microsoft.com/office/drawing/2018/hyperlinkcolor" val="tx"/>
                    </a:ext>
                  </a:extLst>
                </a:hlinkClick>
              </a:rPr>
              <a:t>Matthieu Ricard</a:t>
            </a:r>
            <a:endParaRPr lang="pt-BR" dirty="0">
              <a:solidFill>
                <a:schemeClr val="tx2">
                  <a:lumMod val="50000"/>
                </a:schemeClr>
              </a:solidFill>
              <a:latin typeface="Tahoma" panose="020B0604030504040204" pitchFamily="34" charset="0"/>
            </a:endParaRPr>
          </a:p>
          <a:p>
            <a:pPr algn="l"/>
            <a:r>
              <a:rPr lang="pt-BR" b="1" i="0" u="none" strike="noStrike" dirty="0">
                <a:solidFill>
                  <a:schemeClr val="tx2">
                    <a:lumMod val="50000"/>
                  </a:schemeClr>
                </a:solidFill>
                <a:effectLst/>
                <a:latin typeface="Tahoma" panose="020B0604030504040204" pitchFamily="34" charset="0"/>
              </a:rPr>
              <a:t>A meditáció művészete</a:t>
            </a:r>
          </a:p>
          <a:p>
            <a:r>
              <a:rPr lang="hu-HU" dirty="0">
                <a:solidFill>
                  <a:schemeClr val="bg1"/>
                </a:solidFill>
              </a:rPr>
              <a:t>https://alexandra.hu/konyv/a-meditacio-muveszete?gclid=Cj0KCQiAw_H-BRD-ARIsALQE_2N12yeBCfV8O7OLsgDO_S-lCYC903lva4-hyLluFOG19zNt2axQnkwaAgG2EALw_wcB</a:t>
            </a:r>
          </a:p>
        </p:txBody>
      </p:sp>
      <p:pic>
        <p:nvPicPr>
          <p:cNvPr id="7" name="Kép 6">
            <a:extLst>
              <a:ext uri="{FF2B5EF4-FFF2-40B4-BE49-F238E27FC236}">
                <a16:creationId xmlns:a16="http://schemas.microsoft.com/office/drawing/2014/main" id="{601CE740-FE80-4CF9-9C71-A3FDA3E0A2C2}"/>
              </a:ext>
            </a:extLst>
          </p:cNvPr>
          <p:cNvPicPr>
            <a:picLocks noChangeAspect="1"/>
          </p:cNvPicPr>
          <p:nvPr/>
        </p:nvPicPr>
        <p:blipFill>
          <a:blip r:embed="rId6"/>
          <a:stretch>
            <a:fillRect/>
          </a:stretch>
        </p:blipFill>
        <p:spPr>
          <a:xfrm>
            <a:off x="10166671" y="0"/>
            <a:ext cx="1765836" cy="2837443"/>
          </a:xfrm>
          <a:prstGeom prst="rect">
            <a:avLst/>
          </a:prstGeom>
        </p:spPr>
      </p:pic>
    </p:spTree>
    <p:extLst>
      <p:ext uri="{BB962C8B-B14F-4D97-AF65-F5344CB8AC3E}">
        <p14:creationId xmlns:p14="http://schemas.microsoft.com/office/powerpoint/2010/main" val="28257443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képen a következők lehetnek: szöveg">
            <a:extLst>
              <a:ext uri="{FF2B5EF4-FFF2-40B4-BE49-F238E27FC236}">
                <a16:creationId xmlns:a16="http://schemas.microsoft.com/office/drawing/2014/main" id="{0B9E5893-AF60-4C02-9C50-63F098C467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820" y="1442203"/>
            <a:ext cx="6138262" cy="3333711"/>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id="{8DEE1852-547D-45F3-8578-FB3E1494E751}"/>
              </a:ext>
            </a:extLst>
          </p:cNvPr>
          <p:cNvSpPr txBox="1"/>
          <p:nvPr/>
        </p:nvSpPr>
        <p:spPr>
          <a:xfrm flipH="1">
            <a:off x="2855820" y="572230"/>
            <a:ext cx="6705828" cy="646331"/>
          </a:xfrm>
          <a:prstGeom prst="rect">
            <a:avLst/>
          </a:prstGeom>
          <a:noFill/>
        </p:spPr>
        <p:txBody>
          <a:bodyPr wrap="square" rtlCol="0">
            <a:spAutoFit/>
          </a:bodyPr>
          <a:lstStyle/>
          <a:p>
            <a:pPr algn="ctr"/>
            <a:r>
              <a:rPr lang="hu-HU" sz="3600" dirty="0"/>
              <a:t>Szóval miért is meditáljunk?</a:t>
            </a:r>
          </a:p>
        </p:txBody>
      </p:sp>
      <p:sp>
        <p:nvSpPr>
          <p:cNvPr id="5" name="Téglalap 4">
            <a:extLst>
              <a:ext uri="{FF2B5EF4-FFF2-40B4-BE49-F238E27FC236}">
                <a16:creationId xmlns:a16="http://schemas.microsoft.com/office/drawing/2014/main" id="{FC556CC4-F918-4F36-9A9A-71873A08459E}"/>
              </a:ext>
            </a:extLst>
          </p:cNvPr>
          <p:cNvSpPr/>
          <p:nvPr/>
        </p:nvSpPr>
        <p:spPr>
          <a:xfrm>
            <a:off x="3431620" y="4999557"/>
            <a:ext cx="5554228" cy="954107"/>
          </a:xfrm>
          <a:prstGeom prst="rect">
            <a:avLst/>
          </a:prstGeom>
        </p:spPr>
        <p:txBody>
          <a:bodyPr wrap="square">
            <a:spAutoFit/>
          </a:bodyPr>
          <a:lstStyle/>
          <a:p>
            <a:r>
              <a:rPr lang="hu-HU" sz="1400" b="0" i="0" dirty="0">
                <a:solidFill>
                  <a:srgbClr val="1D2129"/>
                </a:solidFill>
                <a:effectLst/>
                <a:latin typeface="Gill Sans MT" panose="020B0502020104020203" pitchFamily="34" charset="-18"/>
              </a:rPr>
              <a:t>ASSISI SZENT FERENC IMÁDSÁGA</a:t>
            </a:r>
          </a:p>
          <a:p>
            <a:r>
              <a:rPr lang="hu-HU" sz="1400" b="0" i="0" dirty="0">
                <a:solidFill>
                  <a:srgbClr val="1D2129"/>
                </a:solidFill>
                <a:effectLst/>
                <a:latin typeface="Gill Sans MT" panose="020B0502020104020203" pitchFamily="34" charset="-18"/>
              </a:rPr>
              <a:t>Uram, adj türelmet, hogy elfogadjam, amin nem tudok változtatni.</a:t>
            </a:r>
            <a:br>
              <a:rPr lang="hu-HU" sz="1400" b="0" i="0" dirty="0">
                <a:solidFill>
                  <a:srgbClr val="1D2129"/>
                </a:solidFill>
                <a:effectLst/>
                <a:latin typeface="Gill Sans MT" panose="020B0502020104020203" pitchFamily="34" charset="-18"/>
              </a:rPr>
            </a:br>
            <a:r>
              <a:rPr lang="hu-HU" sz="1400" b="0" i="0" dirty="0">
                <a:solidFill>
                  <a:srgbClr val="1D2129"/>
                </a:solidFill>
                <a:effectLst/>
                <a:latin typeface="Gill Sans MT" panose="020B0502020104020203" pitchFamily="34" charset="-18"/>
              </a:rPr>
              <a:t>Adj bátorságot, hogy megváltoztassam,</a:t>
            </a:r>
            <a:r>
              <a:rPr lang="hu-HU" sz="1400" dirty="0">
                <a:solidFill>
                  <a:srgbClr val="1D2129"/>
                </a:solidFill>
                <a:latin typeface="Gill Sans MT" panose="020B0502020104020203" pitchFamily="34" charset="-18"/>
              </a:rPr>
              <a:t> </a:t>
            </a:r>
            <a:r>
              <a:rPr lang="hu-HU" sz="1400" b="0" i="0" dirty="0">
                <a:solidFill>
                  <a:srgbClr val="1D2129"/>
                </a:solidFill>
                <a:effectLst/>
                <a:latin typeface="Gill Sans MT" panose="020B0502020104020203" pitchFamily="34" charset="-18"/>
              </a:rPr>
              <a:t>amit lehet.</a:t>
            </a:r>
            <a:br>
              <a:rPr lang="hu-HU" sz="1400" b="0" i="0" dirty="0">
                <a:solidFill>
                  <a:srgbClr val="1D2129"/>
                </a:solidFill>
                <a:effectLst/>
                <a:latin typeface="Gill Sans MT" panose="020B0502020104020203" pitchFamily="34" charset="-18"/>
              </a:rPr>
            </a:br>
            <a:r>
              <a:rPr lang="hu-HU" sz="1400" b="0" i="0" dirty="0">
                <a:solidFill>
                  <a:srgbClr val="1D2129"/>
                </a:solidFill>
                <a:effectLst/>
                <a:latin typeface="Gill Sans MT" panose="020B0502020104020203" pitchFamily="34" charset="-18"/>
              </a:rPr>
              <a:t>És adj bölcsességet, hogy a kettő között különbséget tudjak tenni.</a:t>
            </a:r>
          </a:p>
        </p:txBody>
      </p:sp>
    </p:spTree>
    <p:extLst>
      <p:ext uri="{BB962C8B-B14F-4D97-AF65-F5344CB8AC3E}">
        <p14:creationId xmlns:p14="http://schemas.microsoft.com/office/powerpoint/2010/main" val="26913921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descr="A képen szöveg, újság látható&#10;&#10;Automatikusan generált leírás">
            <a:extLst>
              <a:ext uri="{FF2B5EF4-FFF2-40B4-BE49-F238E27FC236}">
                <a16:creationId xmlns:a16="http://schemas.microsoft.com/office/drawing/2014/main" id="{3AA22056-479C-44F0-8C82-5AC9BCF94B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8127" y="225631"/>
            <a:ext cx="5071812" cy="5765470"/>
          </a:xfrm>
          <a:prstGeom prst="rect">
            <a:avLst/>
          </a:prstGeom>
        </p:spPr>
      </p:pic>
    </p:spTree>
    <p:extLst>
      <p:ext uri="{BB962C8B-B14F-4D97-AF65-F5344CB8AC3E}">
        <p14:creationId xmlns:p14="http://schemas.microsoft.com/office/powerpoint/2010/main" val="17407236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96F47C1-EE60-4327-8334-65C700872C74}"/>
              </a:ext>
            </a:extLst>
          </p:cNvPr>
          <p:cNvSpPr>
            <a:spLocks noGrp="1"/>
          </p:cNvSpPr>
          <p:nvPr>
            <p:ph type="title"/>
          </p:nvPr>
        </p:nvSpPr>
        <p:spPr/>
        <p:txBody>
          <a:bodyPr/>
          <a:lstStyle/>
          <a:p>
            <a:r>
              <a:rPr lang="hu-HU" dirty="0"/>
              <a:t>Kognitív torzítás</a:t>
            </a:r>
          </a:p>
        </p:txBody>
      </p:sp>
      <p:sp>
        <p:nvSpPr>
          <p:cNvPr id="3" name="Téglalap 2">
            <a:extLst>
              <a:ext uri="{FF2B5EF4-FFF2-40B4-BE49-F238E27FC236}">
                <a16:creationId xmlns:a16="http://schemas.microsoft.com/office/drawing/2014/main" id="{68359C27-8B62-4425-88B8-154C53D2D3B7}"/>
              </a:ext>
            </a:extLst>
          </p:cNvPr>
          <p:cNvSpPr/>
          <p:nvPr/>
        </p:nvSpPr>
        <p:spPr>
          <a:xfrm>
            <a:off x="996778" y="2182672"/>
            <a:ext cx="9603274" cy="3170099"/>
          </a:xfrm>
          <a:prstGeom prst="rect">
            <a:avLst/>
          </a:prstGeom>
        </p:spPr>
        <p:txBody>
          <a:bodyPr wrap="square">
            <a:spAutoFit/>
          </a:bodyPr>
          <a:lstStyle/>
          <a:p>
            <a:pPr fontAlgn="base"/>
            <a:r>
              <a:rPr lang="hu-HU" sz="2000" dirty="0">
                <a:solidFill>
                  <a:srgbClr val="323232"/>
                </a:solidFill>
              </a:rPr>
              <a:t>Az emberi elme hatalmas kapacitású, és csodákra képes; de azért megvannak a maga </a:t>
            </a:r>
            <a:r>
              <a:rPr lang="hu-HU" sz="2000" dirty="0" err="1">
                <a:solidFill>
                  <a:srgbClr val="323232"/>
                </a:solidFill>
              </a:rPr>
              <a:t>korlátai</a:t>
            </a:r>
            <a:r>
              <a:rPr lang="hu-HU" sz="2000" dirty="0">
                <a:solidFill>
                  <a:srgbClr val="323232"/>
                </a:solidFill>
              </a:rPr>
              <a:t>. Ha folyamatosan minden információt a maga teljességében feldolgoznánk, akkor semmire sem jutna idő, csak kattogna az agyunk. Éppen ezért a gondolkodásunk úgy alakult, hogy bizonyos esetekben egyszerűsítjük az információ-áradatot, csökkentjük az adatmennyiséget azzal, hogy bizonyos dolgokat nem veszünk figyelembe, vagy számunkra </a:t>
            </a:r>
            <a:r>
              <a:rPr lang="hu-HU" sz="2000" dirty="0" err="1">
                <a:solidFill>
                  <a:srgbClr val="323232"/>
                </a:solidFill>
              </a:rPr>
              <a:t>fontosakat</a:t>
            </a:r>
            <a:r>
              <a:rPr lang="hu-HU" sz="2000" dirty="0">
                <a:solidFill>
                  <a:srgbClr val="323232"/>
                </a:solidFill>
              </a:rPr>
              <a:t> jobban hangsúlyozunk.</a:t>
            </a:r>
          </a:p>
          <a:p>
            <a:pPr fontAlgn="base"/>
            <a:r>
              <a:rPr lang="hu-HU" sz="2000" dirty="0">
                <a:solidFill>
                  <a:srgbClr val="323232"/>
                </a:solidFill>
              </a:rPr>
              <a:t>Ez teljesen emberi, szükséges ahhoz, hogy létezni tudjunk – de mégis azzal jár, hogy a világ némileg eltorzul a fejünkben. A kognitív torzítások tipikusak, hogy mást ne mondjak, talán mindenki hallott például a kognitív disszonanciáról. Politikusok, marketingesek, befektetők, kereskedők erősen építenek is rájuk.</a:t>
            </a:r>
            <a:endParaRPr lang="hu-HU" sz="2000" b="0" i="0" dirty="0">
              <a:solidFill>
                <a:srgbClr val="323232"/>
              </a:solidFill>
              <a:effectLst/>
            </a:endParaRPr>
          </a:p>
        </p:txBody>
      </p:sp>
    </p:spTree>
    <p:extLst>
      <p:ext uri="{BB962C8B-B14F-4D97-AF65-F5344CB8AC3E}">
        <p14:creationId xmlns:p14="http://schemas.microsoft.com/office/powerpoint/2010/main" val="4584551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988C9AE-09E7-4B91-A82A-636EB8DD6081}"/>
              </a:ext>
            </a:extLst>
          </p:cNvPr>
          <p:cNvSpPr>
            <a:spLocks noGrp="1"/>
          </p:cNvSpPr>
          <p:nvPr>
            <p:ph type="title"/>
          </p:nvPr>
        </p:nvSpPr>
        <p:spPr/>
        <p:txBody>
          <a:bodyPr/>
          <a:lstStyle/>
          <a:p>
            <a:r>
              <a:rPr lang="hu-HU" dirty="0"/>
              <a:t>Kognitív torzítás</a:t>
            </a:r>
          </a:p>
        </p:txBody>
      </p:sp>
      <p:pic>
        <p:nvPicPr>
          <p:cNvPr id="1026" name="Picture 2" descr="Nagy méretű kép">
            <a:extLst>
              <a:ext uri="{FF2B5EF4-FFF2-40B4-BE49-F238E27FC236}">
                <a16:creationId xmlns:a16="http://schemas.microsoft.com/office/drawing/2014/main" id="{D1549E00-9E5A-4A7F-AE0C-EFCB522664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436" y="2054307"/>
            <a:ext cx="6108357" cy="4581268"/>
          </a:xfrm>
          <a:prstGeom prst="rect">
            <a:avLst/>
          </a:prstGeom>
          <a:noFill/>
          <a:extLst>
            <a:ext uri="{909E8E84-426E-40DD-AFC4-6F175D3DCCD1}">
              <a14:hiddenFill xmlns:a14="http://schemas.microsoft.com/office/drawing/2010/main">
                <a:solidFill>
                  <a:srgbClr val="FFFFFF"/>
                </a:solidFill>
              </a14:hiddenFill>
            </a:ext>
          </a:extLst>
        </p:spPr>
      </p:pic>
      <p:sp>
        <p:nvSpPr>
          <p:cNvPr id="4" name="Téglalap 3">
            <a:extLst>
              <a:ext uri="{FF2B5EF4-FFF2-40B4-BE49-F238E27FC236}">
                <a16:creationId xmlns:a16="http://schemas.microsoft.com/office/drawing/2014/main" id="{C11E82B9-7697-4B85-9BC8-51533D1D51CA}"/>
              </a:ext>
            </a:extLst>
          </p:cNvPr>
          <p:cNvSpPr/>
          <p:nvPr/>
        </p:nvSpPr>
        <p:spPr>
          <a:xfrm>
            <a:off x="7504669" y="4576153"/>
            <a:ext cx="4687331" cy="1477328"/>
          </a:xfrm>
          <a:prstGeom prst="rect">
            <a:avLst/>
          </a:prstGeom>
        </p:spPr>
        <p:txBody>
          <a:bodyPr wrap="square">
            <a:spAutoFit/>
          </a:bodyPr>
          <a:lstStyle/>
          <a:p>
            <a:pPr fontAlgn="base"/>
            <a:r>
              <a:rPr lang="hu-HU" dirty="0">
                <a:solidFill>
                  <a:srgbClr val="323232"/>
                </a:solidFill>
              </a:rPr>
              <a:t>hányféle módon vagyunk képesek a saját életünk könnyebbé tétele, valamint agyi kapacitásaink </a:t>
            </a:r>
            <a:r>
              <a:rPr lang="hu-HU" dirty="0" err="1">
                <a:solidFill>
                  <a:srgbClr val="323232"/>
                </a:solidFill>
              </a:rPr>
              <a:t>limitáltsága</a:t>
            </a:r>
            <a:r>
              <a:rPr lang="hu-HU" dirty="0">
                <a:solidFill>
                  <a:srgbClr val="323232"/>
                </a:solidFill>
              </a:rPr>
              <a:t> okán eltorzítani a valóságot, hány helyen nézünk másik filmet, mint a körülöttünk lévő emberek.</a:t>
            </a:r>
            <a:endParaRPr lang="hu-HU" i="0" dirty="0">
              <a:solidFill>
                <a:srgbClr val="323232"/>
              </a:solidFill>
              <a:effectLst/>
            </a:endParaRPr>
          </a:p>
        </p:txBody>
      </p:sp>
    </p:spTree>
    <p:extLst>
      <p:ext uri="{BB962C8B-B14F-4D97-AF65-F5344CB8AC3E}">
        <p14:creationId xmlns:p14="http://schemas.microsoft.com/office/powerpoint/2010/main" val="7320628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8C45C9DE-BBA9-4D05-8200-B6A76349E1AE}"/>
              </a:ext>
            </a:extLst>
          </p:cNvPr>
          <p:cNvSpPr/>
          <p:nvPr/>
        </p:nvSpPr>
        <p:spPr>
          <a:xfrm>
            <a:off x="1993668" y="1443233"/>
            <a:ext cx="8806070" cy="4247317"/>
          </a:xfrm>
          <a:prstGeom prst="rect">
            <a:avLst/>
          </a:prstGeom>
        </p:spPr>
        <p:txBody>
          <a:bodyPr wrap="square">
            <a:spAutoFit/>
          </a:bodyPr>
          <a:lstStyle/>
          <a:p>
            <a:r>
              <a:rPr lang="hu-HU" b="0" i="0" dirty="0">
                <a:solidFill>
                  <a:srgbClr val="686868"/>
                </a:solidFill>
                <a:effectLst/>
                <a:latin typeface="-apple-system"/>
              </a:rPr>
              <a:t>35 éves korodra a személyiséged 95%-a memorizált viselkedés, érzelmi reakció, hit és felfogás, ami olyan, mint egy tudatalatti számítógépes program. Naponta mintegy 60-70 ezer gondolatunk van. Ezeknek a gondolatoknak a 90%-a ugyanaz, mint tegnap volt. Tehát amikor az emberek változtatni akarnak, és az 5-10%-ot adó tudatos elméjüket használják a 90-95% memorizált, tudatalattival szemben, abban a pillanatban, ahogy van egy világos gondolatuk, vagy valamire reagálnak a környezetükben, visszatérnek a régi énjükhöz, és a program újra indul. Tehát a változáshoz felül kell emelkedni a függőségeken, a szokásokon, a viselkedéseken, amik a régi énhez kötnek. A legtöbb ember, amikor nem érzi magát a réginek, a teste küld egy jelet az agynak, hogy kezdjen úgy gondolkodni, mint ahogyan az elmúlt 20 év során érzett! Ha hallgatunk ezekre a gondolatokra, azok ugyanazokhoz a választásokhoz vezetnek, amik ugyanolyan viselkedést eredményeznek. Ugyanazok a viselkedések mindig ugyanolyan élményekhez vezetnek, ugyanazok az élmények ugyanolyan érzelmeket váltanak ki. Ugyanazok az érzelmek ugyanolyan érzésekhez vezetnek. És az ember azt mondja: ez helyesnek érződik. Pedig csak ismerősnek érződik. Ezért nehéz változtatni a viselkedésünkön.</a:t>
            </a:r>
            <a:endParaRPr lang="hu-HU" dirty="0"/>
          </a:p>
        </p:txBody>
      </p:sp>
    </p:spTree>
    <p:extLst>
      <p:ext uri="{BB962C8B-B14F-4D97-AF65-F5344CB8AC3E}">
        <p14:creationId xmlns:p14="http://schemas.microsoft.com/office/powerpoint/2010/main" val="25723148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AD9F7626-6E51-4BDB-918F-297159F715AB}"/>
              </a:ext>
            </a:extLst>
          </p:cNvPr>
          <p:cNvSpPr/>
          <p:nvPr/>
        </p:nvSpPr>
        <p:spPr>
          <a:xfrm>
            <a:off x="3661295" y="3244334"/>
            <a:ext cx="5056705" cy="646331"/>
          </a:xfrm>
          <a:prstGeom prst="rect">
            <a:avLst/>
          </a:prstGeom>
        </p:spPr>
        <p:txBody>
          <a:bodyPr wrap="none">
            <a:spAutoFit/>
          </a:bodyPr>
          <a:lstStyle/>
          <a:p>
            <a:r>
              <a:rPr lang="en-US" dirty="0"/>
              <a:t>How Your Thoughts Are Connected To Your Future |</a:t>
            </a:r>
          </a:p>
          <a:p>
            <a:r>
              <a:rPr lang="hu-HU" dirty="0">
                <a:hlinkClick r:id="rId3"/>
              </a:rPr>
              <a:t>https://www.youtube.com/watch?v=5reo3dXOicU</a:t>
            </a:r>
            <a:endParaRPr lang="hu-HU" dirty="0"/>
          </a:p>
        </p:txBody>
      </p:sp>
    </p:spTree>
    <p:extLst>
      <p:ext uri="{BB962C8B-B14F-4D97-AF65-F5344CB8AC3E}">
        <p14:creationId xmlns:p14="http://schemas.microsoft.com/office/powerpoint/2010/main" val="28457372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id="{D2D3B2D1-55AB-4F04-9227-236C0E13B94E}"/>
              </a:ext>
            </a:extLst>
          </p:cNvPr>
          <p:cNvSpPr txBox="1"/>
          <p:nvPr/>
        </p:nvSpPr>
        <p:spPr>
          <a:xfrm flipH="1">
            <a:off x="3528164" y="2870404"/>
            <a:ext cx="6258828" cy="2308324"/>
          </a:xfrm>
          <a:prstGeom prst="rect">
            <a:avLst/>
          </a:prstGeom>
          <a:noFill/>
        </p:spPr>
        <p:txBody>
          <a:bodyPr wrap="square" rtlCol="0">
            <a:spAutoFit/>
          </a:bodyPr>
          <a:lstStyle/>
          <a:p>
            <a:r>
              <a:rPr lang="hu-HU" sz="3600" dirty="0"/>
              <a:t>Köszönöm a figyelmet!</a:t>
            </a:r>
          </a:p>
          <a:p>
            <a:endParaRPr lang="hu-HU" sz="3600" dirty="0"/>
          </a:p>
          <a:p>
            <a:endParaRPr lang="hu-HU" sz="3600" dirty="0"/>
          </a:p>
          <a:p>
            <a:endParaRPr lang="hu-HU" sz="3600" dirty="0"/>
          </a:p>
        </p:txBody>
      </p:sp>
      <p:pic>
        <p:nvPicPr>
          <p:cNvPr id="3" name="Picture 4" descr="Képtalálat a következőre: „forest flowers”">
            <a:extLst>
              <a:ext uri="{FF2B5EF4-FFF2-40B4-BE49-F238E27FC236}">
                <a16:creationId xmlns:a16="http://schemas.microsoft.com/office/drawing/2014/main" id="{156CC9A8-D0F1-47BC-93EC-E04B7AD681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5639" y="146678"/>
            <a:ext cx="3275802" cy="26994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meditation family">
            <a:extLst>
              <a:ext uri="{FF2B5EF4-FFF2-40B4-BE49-F238E27FC236}">
                <a16:creationId xmlns:a16="http://schemas.microsoft.com/office/drawing/2014/main" id="{F8D462FA-67E7-4A78-8746-BF445E172A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8164" y="3568269"/>
            <a:ext cx="4502846" cy="2534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346187"/>
      </p:ext>
    </p:extLst>
  </p:cSld>
  <p:clrMapOvr>
    <a:masterClrMapping/>
  </p:clrMapOvr>
</p:sld>
</file>

<file path=ppt/theme/theme1.xml><?xml version="1.0" encoding="utf-8"?>
<a:theme xmlns:a="http://schemas.openxmlformats.org/drawingml/2006/main" name="Galéria">
  <a:themeElements>
    <a:clrScheme name="Galéria">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éria">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éria">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50933</TotalTime>
  <Words>5617</Words>
  <Application>Microsoft Office PowerPoint</Application>
  <PresentationFormat>Szélesvásznú</PresentationFormat>
  <Paragraphs>418</Paragraphs>
  <Slides>96</Slides>
  <Notes>25</Notes>
  <HiddenSlides>0</HiddenSlides>
  <MMClips>0</MMClips>
  <ScaleCrop>false</ScaleCrop>
  <HeadingPairs>
    <vt:vector size="6" baseType="variant">
      <vt:variant>
        <vt:lpstr>Használt betűtípusok</vt:lpstr>
      </vt:variant>
      <vt:variant>
        <vt:i4>14</vt:i4>
      </vt:variant>
      <vt:variant>
        <vt:lpstr>Téma</vt:lpstr>
      </vt:variant>
      <vt:variant>
        <vt:i4>1</vt:i4>
      </vt:variant>
      <vt:variant>
        <vt:lpstr>Diacímek</vt:lpstr>
      </vt:variant>
      <vt:variant>
        <vt:i4>96</vt:i4>
      </vt:variant>
    </vt:vector>
  </HeadingPairs>
  <TitlesOfParts>
    <vt:vector size="111" baseType="lpstr">
      <vt:lpstr>&amp;quot</vt:lpstr>
      <vt:lpstr>-apple-system</vt:lpstr>
      <vt:lpstr>Arial</vt:lpstr>
      <vt:lpstr>Arial</vt:lpstr>
      <vt:lpstr>Calibri</vt:lpstr>
      <vt:lpstr>Calibri Light</vt:lpstr>
      <vt:lpstr>Corbel</vt:lpstr>
      <vt:lpstr>Gill Sans MT</vt:lpstr>
      <vt:lpstr>Helvetica</vt:lpstr>
      <vt:lpstr>Noticia Text</vt:lpstr>
      <vt:lpstr>Roboto</vt:lpstr>
      <vt:lpstr>Source Sans Pro</vt:lpstr>
      <vt:lpstr>Tahoma</vt:lpstr>
      <vt:lpstr>Times New Roman</vt:lpstr>
      <vt:lpstr>Galéria</vt:lpstr>
      <vt:lpstr>A meditáció tudománya</vt:lpstr>
      <vt:lpstr>PowerPoint-bemutató</vt:lpstr>
      <vt:lpstr>PowerPoint-bemutató</vt:lpstr>
      <vt:lpstr>PowerPoint-bemutató</vt:lpstr>
      <vt:lpstr>PowerPoint-bemutató</vt:lpstr>
      <vt:lpstr>PowerPoint-bemutató</vt:lpstr>
      <vt:lpstr>kiindulópontok</vt:lpstr>
      <vt:lpstr>PowerPoint-bemutató</vt:lpstr>
      <vt:lpstr>PowerPoint-bemutató</vt:lpstr>
      <vt:lpstr>PowerPoint-bemutató</vt:lpstr>
      <vt:lpstr>A meditációról</vt:lpstr>
      <vt:lpstr>PowerPoint-bemutató</vt:lpstr>
      <vt:lpstr>PowerPoint-bemutató</vt:lpstr>
      <vt:lpstr>PowerPoint-bemutató</vt:lpstr>
      <vt:lpstr>Mit mond Vígh professzor úr a rádzsa jógáról?</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Dháraná</vt:lpstr>
      <vt:lpstr>Dzsapa</vt:lpstr>
      <vt:lpstr>PowerPoint-bemutató</vt:lpstr>
      <vt:lpstr>PowerPoint-bemutató</vt:lpstr>
      <vt:lpstr>Dhjána</vt:lpstr>
      <vt:lpstr>Dhjána</vt:lpstr>
      <vt:lpstr>ánanda</vt:lpstr>
      <vt:lpstr>PowerPoint-bemutató</vt:lpstr>
      <vt:lpstr>PowerPoint-bemutató</vt:lpstr>
      <vt:lpstr>PowerPoint-bemutató</vt:lpstr>
      <vt:lpstr>PowerPoint-bemutató</vt:lpstr>
      <vt:lpstr>Hogyan vezet a stressz betegségekhez?</vt:lpstr>
      <vt:lpstr>Relaxation response Dr. Herbert Benson</vt:lpstr>
      <vt:lpstr>AZ ELLAZULÁSI REFLEX</vt:lpstr>
      <vt:lpstr>PowerPoint-bemutató</vt:lpstr>
      <vt:lpstr>PowerPoint-bemutató</vt:lpstr>
      <vt:lpstr>Mindfulness</vt:lpstr>
      <vt:lpstr>PowerPoint-bemutató</vt:lpstr>
      <vt:lpstr>PowerPoint-bemutató</vt:lpstr>
      <vt:lpstr>PowerPoint-bemutató</vt:lpstr>
      <vt:lpstr>MBCT</vt:lpstr>
      <vt:lpstr>PowerPoint-bemutató</vt:lpstr>
      <vt:lpstr>PowerPoint-bemutató</vt:lpstr>
      <vt:lpstr>Transzcendentális meditáció (TM)</vt:lpstr>
      <vt:lpstr>PowerPoint-bemutató</vt:lpstr>
      <vt:lpstr>PowerPoint-bemutató</vt:lpstr>
      <vt:lpstr>PowerPoint-bemutató</vt:lpstr>
      <vt:lpstr>PowerPoint-bemutató</vt:lpstr>
      <vt:lpstr>PowerPoint-bemutató</vt:lpstr>
      <vt:lpstr>Jóga nidrá:  a pratjaharahoz vezető út</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Kognitív torzítás</vt:lpstr>
      <vt:lpstr>Kognitív torzítás</vt:lpstr>
      <vt:lpstr>PowerPoint-bemutató</vt:lpstr>
      <vt:lpstr>PowerPoint-bemutató</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Kriszta</dc:creator>
  <cp:lastModifiedBy>Kriszta</cp:lastModifiedBy>
  <cp:revision>155</cp:revision>
  <dcterms:created xsi:type="dcterms:W3CDTF">2019-10-04T18:01:27Z</dcterms:created>
  <dcterms:modified xsi:type="dcterms:W3CDTF">2020-12-18T10:50:08Z</dcterms:modified>
</cp:coreProperties>
</file>