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9"/>
  </p:notesMasterIdLst>
  <p:sldIdLst>
    <p:sldId id="726" r:id="rId8"/>
    <p:sldId id="734" r:id="rId9"/>
    <p:sldId id="727" r:id="rId10"/>
    <p:sldId id="735" r:id="rId11"/>
    <p:sldId id="736" r:id="rId12"/>
    <p:sldId id="737" r:id="rId13"/>
    <p:sldId id="738" r:id="rId14"/>
    <p:sldId id="739" r:id="rId15"/>
    <p:sldId id="740" r:id="rId16"/>
    <p:sldId id="741" r:id="rId17"/>
    <p:sldId id="742" r:id="rId18"/>
    <p:sldId id="732" r:id="rId19"/>
    <p:sldId id="728" r:id="rId20"/>
    <p:sldId id="729" r:id="rId21"/>
    <p:sldId id="730" r:id="rId22"/>
    <p:sldId id="731" r:id="rId23"/>
    <p:sldId id="718" r:id="rId24"/>
    <p:sldId id="719" r:id="rId25"/>
    <p:sldId id="720" r:id="rId26"/>
    <p:sldId id="721" r:id="rId27"/>
    <p:sldId id="722" r:id="rId28"/>
    <p:sldId id="723" r:id="rId29"/>
    <p:sldId id="724" r:id="rId30"/>
    <p:sldId id="710" r:id="rId31"/>
    <p:sldId id="711" r:id="rId32"/>
    <p:sldId id="712" r:id="rId33"/>
    <p:sldId id="716" r:id="rId34"/>
    <p:sldId id="713" r:id="rId35"/>
    <p:sldId id="709" r:id="rId36"/>
    <p:sldId id="743" r:id="rId37"/>
    <p:sldId id="744" r:id="rId38"/>
  </p:sldIdLst>
  <p:sldSz cx="9144000" cy="6858000" type="screen4x3"/>
  <p:notesSz cx="6772275" cy="99044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90" autoAdjust="0"/>
    <p:restoredTop sz="86477" autoAdjust="0"/>
  </p:normalViewPr>
  <p:slideViewPr>
    <p:cSldViewPr>
      <p:cViewPr varScale="1">
        <p:scale>
          <a:sx n="63" d="100"/>
          <a:sy n="63" d="100"/>
        </p:scale>
        <p:origin x="111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5" tIns="45587" rIns="91175" bIns="45587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 bwMode="auto">
          <a:xfrm>
            <a:off x="3835400" y="0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5" tIns="45587" rIns="91175" bIns="45587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4D46EC8F-B082-4EE3-B361-B90DD9F75039}" type="datetimeFigureOut">
              <a:rPr lang="hu-HU"/>
              <a:pPr/>
              <a:t>2020. 11. 13.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 bwMode="auto">
          <a:xfrm>
            <a:off x="676275" y="4703763"/>
            <a:ext cx="54197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5" tIns="45587" rIns="91175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 bwMode="auto">
          <a:xfrm>
            <a:off x="0" y="9407525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5" tIns="45587" rIns="91175" bIns="45587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 bwMode="auto">
          <a:xfrm>
            <a:off x="3835400" y="9407525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5" tIns="45587" rIns="91175" bIns="45587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31374142-AD30-4A79-9274-4ADCBDEF0BC1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397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C50BF973-95BE-49D0-BECC-9CC1C372E0FB}" type="slidenum">
              <a:rPr lang="hu-HU" altLang="hu-HU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228" y="4704597"/>
            <a:ext cx="5416253" cy="445526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D8E16F3A-9E81-4A9E-A912-9BFA9735B755}" type="slidenum">
              <a:rPr lang="hu-HU" altLang="hu-HU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3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36055" y="9407473"/>
            <a:ext cx="2934653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defTabSz="449263" eaLnBrk="1" hangingPunct="1">
              <a:buClrTx/>
              <a:buFontTx/>
              <a:buNone/>
            </a:pPr>
            <a:fld id="{54D4D035-9899-49F7-8E6D-423B5852555C}" type="slidenum">
              <a:rPr lang="hu-HU" altLang="hu-HU" sz="1200" smtClean="0">
                <a:solidFill>
                  <a:srgbClr val="000000"/>
                </a:solidFill>
              </a:rPr>
              <a:pPr algn="r" defTabSz="449263" eaLnBrk="1" hangingPunct="1">
                <a:buClrTx/>
                <a:buFontTx/>
                <a:buNone/>
              </a:pPr>
              <a:t>3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3836056" y="9407474"/>
            <a:ext cx="2929949" cy="49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defTabSz="449263" eaLnBrk="1" hangingPunct="1">
              <a:buClrTx/>
              <a:buFontTx/>
              <a:buNone/>
            </a:pPr>
            <a:fld id="{81CE29F1-499E-4EC7-A645-3D21C5F74877}" type="slidenum">
              <a:rPr lang="hu-HU" altLang="hu-HU" sz="1200" smtClean="0">
                <a:solidFill>
                  <a:srgbClr val="000000"/>
                </a:solidFill>
                <a:latin typeface="Times New Roman" pitchFamily="18" charset="0"/>
              </a:rPr>
              <a:pPr algn="r" defTabSz="449263" eaLnBrk="1" hangingPunct="1">
                <a:buClrTx/>
                <a:buFontTx/>
                <a:buNone/>
              </a:pPr>
              <a:t>3</a:t>
            </a:fld>
            <a:endParaRPr lang="hu-HU" altLang="hu-H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3000" cy="3714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7228" y="4704597"/>
            <a:ext cx="5416253" cy="445526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F0DD5F7D-2678-4920-9C4E-CF5D6D048F8A}" type="slidenum">
              <a:rPr lang="hu-HU" altLang="hu-HU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13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228" y="4704597"/>
            <a:ext cx="5416253" cy="445526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B4FE8104-F5CC-45CC-81D1-3F65D7390A5C}" type="slidenum">
              <a:rPr lang="hu-HU" altLang="hu-HU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14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228" y="4704597"/>
            <a:ext cx="5416253" cy="445526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32783497-FB77-49D9-90DF-C713321F5E02}" type="slidenum">
              <a:rPr lang="hu-HU" altLang="hu-HU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15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228" y="4704597"/>
            <a:ext cx="5416253" cy="445526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7261A489-16A8-4CA0-81DC-278403EA6F17}" type="slidenum">
              <a:rPr lang="hu-HU" altLang="hu-HU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16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228" y="4704597"/>
            <a:ext cx="5416253" cy="445526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A8DD3-DB98-409B-835B-C2F8114D07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37079-EC67-4E42-959D-1BB4D37A81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DC8EE-D2E6-496F-85F8-11B28E7A0D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F5F0-D435-470D-BB35-D7783D3CD86C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728359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9808E-0764-4F24-B105-ACC62CF3C38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2398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A63FB-C25F-4200-8A05-A7E4AD68DC7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15863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ABE76-7749-4CEB-AC7B-EF15463AE8B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3950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EEC28-F44D-483B-A1C3-40DE3A9E4E0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24431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E6A0-5F88-4397-A40A-90FAED63541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0408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079E8-28EE-4AB5-9BE3-73BCE8C0BE4B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887602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6154D-8817-4250-B565-96482D8971C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3063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BEE02-AA8B-46C8-88E3-F01FDC59F7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03FA4-B8B9-4298-9ECE-A527E2397809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03082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790C-B524-4CB9-A34C-865F02BDB356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00662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3513" y="609600"/>
            <a:ext cx="1941512" cy="54832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5313" cy="54832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097AB-A0ED-4E21-94E7-9E212AA0558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634889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B4FB4-B81E-416D-A239-1C4578EB0B1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82617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C0678-D882-4E87-B1B2-9DA58884E0E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98402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88318-A9E8-4BA7-823B-C9E698DCE5E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33782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943F9-4C9D-4365-BF92-D07C610DF69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14405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CF188-D080-4024-9C97-80435A7336C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9281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52192-0FC0-4B7A-B5DA-5D80B4728D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68205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1CBD7-62A4-4CCE-AFF4-13AE2DB11C2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2296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7F92-D938-4783-9DC1-6C7BCE9966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3B923-439B-47C2-8F1B-A8FD5484992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9491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ABEAF-8C12-4C46-8699-CDF7CAEC009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8107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85163-D1CD-4E52-A185-C04498B4078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73025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4225" cy="58388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88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478C-B7B3-437C-B573-77F4F4B75D1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37195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D9A58-9CF7-4262-AC1A-018D988BB0A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47821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71F61-F769-43AD-BE0D-0E73AE6F05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1187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0AD64-4456-4589-ACEF-3A30B53372D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95233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4395-E172-4AE5-96FD-7EC56D6D678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0128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D2368-4CEB-4E6D-B9F0-2F1FE757B69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62387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64F5-BAAD-4F2E-99DE-F7854D5AA4F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455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A402A-E184-41CE-B1AE-64DBD74A45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66AD9-3B7D-4496-89B8-2664C4D51D4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34199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A3A5E-3DA1-4122-9B8B-274BFE7344A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11461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8CD72-3533-4BF1-B541-9E257889BE6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7452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84CBB-F91A-4B32-ADC1-432B3B74366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17786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B12C0-27C5-4570-976A-B529B378B95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37117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F5F0-D435-470D-BB35-D7783D3CD86C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274241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9808E-0764-4F24-B105-ACC62CF3C38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404438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A63FB-C25F-4200-8A05-A7E4AD68DC7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273576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ABE76-7749-4CEB-AC7B-EF15463AE8B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999688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EEC28-F44D-483B-A1C3-40DE3A9E4E0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90652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D0A47-FF67-4DD2-91DC-08F80734FC9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E6A0-5F88-4397-A40A-90FAED63541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099664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079E8-28EE-4AB5-9BE3-73BCE8C0BE4B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118854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6154D-8817-4250-B565-96482D8971C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39704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03FA4-B8B9-4298-9ECE-A527E2397809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264119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790C-B524-4CB9-A34C-865F02BDB356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486435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3513" y="609600"/>
            <a:ext cx="1941512" cy="54832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5313" cy="54832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097AB-A0ED-4E21-94E7-9E212AA0558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477521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1C48-3CA9-421C-BFEE-ACDF15343C7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261895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451BA-88F1-49CF-92DA-2D4A27CCF58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720093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22CD8-667D-4EF7-A9BC-ED87887C250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164846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5601-6B2D-46C1-ACB1-ABB48A34FF1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0966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FD550-3B6A-4B6D-A74F-F92FC4E31C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A592E-A425-47DB-8D29-36F80D99472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296171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9E4E4-47A8-4CB9-86F2-38787C307E5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7736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B0BE3-C65E-4CA3-94C3-2DB95E60F4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975501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8353C-D41A-40B8-BA33-9AB53A0B7F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47772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D349-A853-4591-80B3-209B49C8D7C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43911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D445E-3765-455A-A884-A38E2F6F727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883724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BE99B-080B-476E-8FD0-C486F985A5E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273248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A8DD3-DB98-409B-835B-C2F8114D07F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17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BEE02-AA8B-46C8-88E3-F01FDC59F76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925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7F92-D938-4783-9DC1-6C7BCE99663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9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9C95D-9781-4B6D-BEC5-E254C727DB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A402A-E184-41CE-B1AE-64DBD74A45B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076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D0A47-FF67-4DD2-91DC-08F80734FC9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037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FD550-3B6A-4B6D-A74F-F92FC4E31CD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286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9C95D-9781-4B6D-BEC5-E254C727DBD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376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12092-BA26-43EF-B00A-F7C366FB27C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62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9850-FD72-48DE-AB0A-50682E884D4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605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37079-EC67-4E42-959D-1BB4D37A81DA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957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DC8EE-D2E6-496F-85F8-11B28E7A0D0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0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12092-BA26-43EF-B00A-F7C366FB27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9850-FD72-48DE-AB0A-50682E884D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C495A2-8572-41A7-AC91-4C870BB33D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92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60" tIns="38880" rIns="77760" bIns="38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60" tIns="38880" rIns="77760" bIns="38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  <a:p>
            <a:pPr lvl="4"/>
            <a:r>
              <a:rPr lang="en-GB" altLang="hu-HU"/>
              <a:t>Nyolcadik vázlatszint</a:t>
            </a:r>
          </a:p>
          <a:p>
            <a:pPr lvl="4"/>
            <a:r>
              <a:rPr lang="en-GB" altLang="hu-HU"/>
              <a:t>Kilencedik vázlatszint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60" tIns="38880" rIns="77760" bIns="3888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>
              <a:defRPr/>
            </a:pPr>
            <a:fld id="{51166F9D-F72E-4557-8195-0AD422143B98}" type="slidenum">
              <a:rPr lang="en-US" altLang="hu-HU"/>
              <a:pPr defTabSz="449263"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76960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9pPr>
    </p:titleStyle>
    <p:bodyStyle>
      <a:lvl1pPr marL="342900" indent="-342900" algn="just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700" b="1" i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69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  <a:p>
            <a:pPr lvl="4"/>
            <a:r>
              <a:rPr lang="en-GB" altLang="hu-HU"/>
              <a:t>Nyolcadik vázlatszint</a:t>
            </a:r>
          </a:p>
          <a:p>
            <a:pPr lvl="4"/>
            <a:r>
              <a:rPr lang="en-GB" altLang="hu-HU"/>
              <a:t>Kilencedik vázlatszint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6813"/>
            <a:ext cx="2120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+mn-ea"/>
              </a:defRPr>
            </a:lvl1pPr>
          </a:lstStyle>
          <a:p>
            <a:pPr defTabSz="449263">
              <a:defRPr/>
            </a:pPr>
            <a:fld id="{758E39D8-E589-41CD-B6A7-1DA12894D9F8}" type="slidenum">
              <a:rPr lang="hu-HU" altLang="hu-HU">
                <a:cs typeface="Arial" charset="0"/>
              </a:rPr>
              <a:pPr defTabSz="449263">
                <a:defRPr/>
              </a:pPr>
              <a:t>‹#›</a:t>
            </a:fld>
            <a:endParaRPr lang="hu-HU" altLang="hu-H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6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  <a:p>
            <a:pPr lvl="4"/>
            <a:r>
              <a:rPr lang="en-GB" altLang="hu-HU"/>
              <a:t>Nyolcadik vázlatszint</a:t>
            </a:r>
          </a:p>
          <a:p>
            <a:pPr lvl="4"/>
            <a:r>
              <a:rPr lang="en-GB" altLang="hu-HU"/>
              <a:t>Kilencedik vázlatszint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6813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4313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 defTabSz="449263">
              <a:defRPr/>
            </a:pPr>
            <a:fld id="{88DAE39B-5AB1-4B35-AEDC-E725E56372D3}" type="slidenum">
              <a:rPr lang="hu-HU" altLang="hu-HU"/>
              <a:pPr defTabSz="449263"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4686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92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60" tIns="38880" rIns="77760" bIns="38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60" tIns="38880" rIns="77760" bIns="38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  <a:p>
            <a:pPr lvl="4"/>
            <a:r>
              <a:rPr lang="en-GB" altLang="hu-HU"/>
              <a:t>Nyolcadik vázlatszint</a:t>
            </a:r>
          </a:p>
          <a:p>
            <a:pPr lvl="4"/>
            <a:r>
              <a:rPr lang="en-GB" altLang="hu-HU"/>
              <a:t>Kilencedik vázlatszint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60" tIns="38880" rIns="77760" bIns="3888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>
              <a:defRPr/>
            </a:pPr>
            <a:fld id="{51166F9D-F72E-4557-8195-0AD422143B98}" type="slidenum">
              <a:rPr lang="en-US" altLang="hu-HU"/>
              <a:pPr defTabSz="449263"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38412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700" b="1">
          <a:solidFill>
            <a:srgbClr val="000000"/>
          </a:solidFill>
          <a:latin typeface="Times New Roman" pitchFamily="16" charset="0"/>
          <a:cs typeface="Arial" charset="0"/>
        </a:defRPr>
      </a:lvl9pPr>
    </p:titleStyle>
    <p:bodyStyle>
      <a:lvl1pPr marL="342900" indent="-342900" algn="just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700" b="1" i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  <a:p>
            <a:pPr lvl="4"/>
            <a:r>
              <a:rPr lang="en-GB" altLang="hu-HU"/>
              <a:t>Nyolcadik vázlatszint</a:t>
            </a:r>
          </a:p>
          <a:p>
            <a:pPr lvl="4"/>
            <a:r>
              <a:rPr lang="en-GB" altLang="hu-HU"/>
              <a:t>Kilencedik vázlatszint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6813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4313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 defTabSz="449263">
              <a:defRPr/>
            </a:pPr>
            <a:fld id="{C7C2C814-C916-4251-9C67-BC6626440ADF}" type="slidenum">
              <a:rPr lang="hu-HU" altLang="hu-HU"/>
              <a:pPr defTabSz="449263"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1415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C495A2-8572-41A7-AC91-4C870BB33DB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3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94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>
                <a:solidFill>
                  <a:srgbClr val="FFFF00"/>
                </a:solidFill>
              </a:rPr>
              <a:t>A Kapha aldósáinak lokalizációja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solidFill>
                  <a:srgbClr val="FFFF00"/>
                </a:solidFill>
              </a:rPr>
              <a:t>Kledak – vékonybél és gyomor</a:t>
            </a:r>
          </a:p>
          <a:p>
            <a:r>
              <a:rPr lang="hu-HU">
                <a:solidFill>
                  <a:srgbClr val="FFFF00"/>
                </a:solidFill>
              </a:rPr>
              <a:t>Avalambak – szív és alsó hát, ágyéki szakasz</a:t>
            </a:r>
          </a:p>
          <a:p>
            <a:r>
              <a:rPr lang="hu-HU">
                <a:solidFill>
                  <a:srgbClr val="FFFF00"/>
                </a:solidFill>
              </a:rPr>
              <a:t>Bodhak – száj és torok</a:t>
            </a:r>
          </a:p>
          <a:p>
            <a:r>
              <a:rPr lang="hu-HU">
                <a:solidFill>
                  <a:srgbClr val="FFFF00"/>
                </a:solidFill>
              </a:rPr>
              <a:t>Tarpak – szív és gerincoszlop, tarkó tájék</a:t>
            </a:r>
          </a:p>
          <a:p>
            <a:r>
              <a:rPr lang="hu-HU">
                <a:solidFill>
                  <a:srgbClr val="FFFF00"/>
                </a:solidFill>
              </a:rPr>
              <a:t>Shleshak – ízületek és minden csatlakozás a testben</a:t>
            </a:r>
          </a:p>
        </p:txBody>
      </p:sp>
    </p:spTree>
    <p:extLst>
      <p:ext uri="{BB962C8B-B14F-4D97-AF65-F5344CB8AC3E}">
        <p14:creationId xmlns:p14="http://schemas.microsoft.com/office/powerpoint/2010/main" val="170568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FF00"/>
                </a:solidFill>
              </a:rPr>
              <a:t>A Kapha aldósáinak funkciói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>
                <a:solidFill>
                  <a:srgbClr val="FFFF00"/>
                </a:solidFill>
              </a:rPr>
              <a:t>Kledak – az étel benedvesítése és az emésztés kezdete</a:t>
            </a:r>
          </a:p>
          <a:p>
            <a:r>
              <a:rPr lang="hu-HU" sz="2800">
                <a:solidFill>
                  <a:srgbClr val="FFFF00"/>
                </a:solidFill>
              </a:rPr>
              <a:t>Avalambak – a szív és az ágyéki gerinc védelme</a:t>
            </a:r>
          </a:p>
          <a:p>
            <a:r>
              <a:rPr lang="hu-HU" sz="2800">
                <a:solidFill>
                  <a:srgbClr val="FFFF00"/>
                </a:solidFill>
              </a:rPr>
              <a:t>Bodhak – a nyelv nedvesítése, az ízek érzése, nyálelválasztás</a:t>
            </a:r>
          </a:p>
          <a:p>
            <a:r>
              <a:rPr lang="hu-HU" sz="2800">
                <a:solidFill>
                  <a:srgbClr val="FFFF00"/>
                </a:solidFill>
              </a:rPr>
              <a:t>Tarpak – az elme, az érzékszervek, a motoros szervek táplálása, a fej „kenése”</a:t>
            </a:r>
          </a:p>
          <a:p>
            <a:r>
              <a:rPr lang="hu-HU" sz="2800">
                <a:solidFill>
                  <a:srgbClr val="FFFF00"/>
                </a:solidFill>
              </a:rPr>
              <a:t>Shleshak – az ízületek benedvesítése, kohézió és összeköttetés az egész testben</a:t>
            </a:r>
          </a:p>
        </p:txBody>
      </p:sp>
    </p:spTree>
    <p:extLst>
      <p:ext uri="{BB962C8B-B14F-4D97-AF65-F5344CB8AC3E}">
        <p14:creationId xmlns:p14="http://schemas.microsoft.com/office/powerpoint/2010/main" val="421999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sansk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547813" y="260350"/>
            <a:ext cx="62642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u-HU" sz="24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Az egészség receptje – Ájurvéda</a:t>
            </a:r>
          </a:p>
          <a:p>
            <a:pPr algn="ctr" eaLnBrk="0" hangingPunct="0">
              <a:defRPr/>
            </a:pP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27652" name="Picture 2" descr="MMY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71438"/>
            <a:ext cx="1131888" cy="16287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179388" y="1989138"/>
            <a:ext cx="8921750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marL="533400" indent="-533400" eaLnBrk="0" hangingPunct="0">
              <a:spcBef>
                <a:spcPts val="1413"/>
              </a:spcBef>
              <a:buFont typeface="Wingdings" pitchFamily="2" charset="2"/>
              <a:buNone/>
            </a:pPr>
            <a:r>
              <a:rPr lang="en-US" altLang="sl-SI" sz="2000" i="0" dirty="0">
                <a:solidFill>
                  <a:srgbClr val="FFFF00"/>
                </a:solidFill>
              </a:rPr>
              <a:t>A </a:t>
            </a:r>
            <a:r>
              <a:rPr lang="en-US" altLang="sl-SI" sz="2000" i="0" dirty="0" err="1">
                <a:solidFill>
                  <a:srgbClr val="FFFF00"/>
                </a:solidFill>
              </a:rPr>
              <a:t>dósák</a:t>
            </a:r>
            <a:r>
              <a:rPr lang="en-US" altLang="sl-SI" sz="2000" i="0" dirty="0">
                <a:solidFill>
                  <a:srgbClr val="FFFF00"/>
                </a:solidFill>
              </a:rPr>
              <a:t> a </a:t>
            </a:r>
            <a:r>
              <a:rPr lang="en-US" altLang="sl-SI" sz="2000" i="0" u="sng" dirty="0" err="1">
                <a:solidFill>
                  <a:srgbClr val="FFFF00"/>
                </a:solidFill>
              </a:rPr>
              <a:t>biokémia</a:t>
            </a:r>
            <a:r>
              <a:rPr lang="en-US" altLang="sl-SI" sz="2000" i="0" u="sng" dirty="0">
                <a:solidFill>
                  <a:srgbClr val="FFFF00"/>
                </a:solidFill>
              </a:rPr>
              <a:t> </a:t>
            </a:r>
            <a:r>
              <a:rPr lang="en-US" altLang="sl-SI" sz="2000" i="0" u="sng" dirty="0" err="1">
                <a:solidFill>
                  <a:srgbClr val="FFFF00"/>
                </a:solidFill>
              </a:rPr>
              <a:t>szemszögéből</a:t>
            </a:r>
            <a:endParaRPr lang="en-US" altLang="sl-SI" sz="2000" i="0" u="sng" dirty="0">
              <a:solidFill>
                <a:srgbClr val="FFFF00"/>
              </a:solidFill>
            </a:endParaRPr>
          </a:p>
          <a:p>
            <a:pPr marL="533400" indent="-533400" eaLnBrk="0" hangingPunct="0">
              <a:spcBef>
                <a:spcPts val="1413"/>
              </a:spcBef>
              <a:buFont typeface="Wingdings" pitchFamily="2" charset="2"/>
              <a:buNone/>
            </a:pPr>
            <a:r>
              <a:rPr lang="en-US" altLang="sl-SI" sz="2000" i="0" u="sng" dirty="0" err="1">
                <a:solidFill>
                  <a:srgbClr val="33CC33"/>
                </a:solidFill>
              </a:rPr>
              <a:t>Váta</a:t>
            </a:r>
            <a:r>
              <a:rPr lang="en-US" altLang="sl-SI" sz="2000" i="0" u="sng" dirty="0">
                <a:solidFill>
                  <a:srgbClr val="33CC33"/>
                </a:solidFill>
              </a:rPr>
              <a:t> </a:t>
            </a:r>
            <a:r>
              <a:rPr lang="en-US" altLang="sl-SI" sz="2000" i="0" u="sng" dirty="0" err="1">
                <a:solidFill>
                  <a:srgbClr val="33CC33"/>
                </a:solidFill>
              </a:rPr>
              <a:t>Dósa</a:t>
            </a:r>
            <a:r>
              <a:rPr lang="hu-HU" altLang="sl-SI" sz="2000" i="0" dirty="0">
                <a:solidFill>
                  <a:srgbClr val="FFFF00"/>
                </a:solidFill>
              </a:rPr>
              <a:t>  </a:t>
            </a:r>
          </a:p>
          <a:p>
            <a:pPr marL="533400" indent="-533400" eaLnBrk="0" hangingPunct="0">
              <a:spcBef>
                <a:spcPts val="1413"/>
              </a:spcBef>
              <a:buFont typeface="Wingdings" pitchFamily="2" charset="2"/>
              <a:buNone/>
            </a:pPr>
            <a:r>
              <a:rPr lang="en-US" altLang="sl-SI" sz="2000" i="0" u="sng" dirty="0" err="1">
                <a:solidFill>
                  <a:srgbClr val="FFFF00"/>
                </a:solidFill>
              </a:rPr>
              <a:t>Jelátviteli</a:t>
            </a:r>
            <a:r>
              <a:rPr lang="en-US" altLang="sl-SI" sz="2000" i="0" u="sng" dirty="0">
                <a:solidFill>
                  <a:srgbClr val="FFFF00"/>
                </a:solidFill>
              </a:rPr>
              <a:t> </a:t>
            </a:r>
            <a:r>
              <a:rPr lang="en-US" altLang="sl-SI" sz="2000" i="0" u="sng" dirty="0" err="1">
                <a:solidFill>
                  <a:srgbClr val="FFFF00"/>
                </a:solidFill>
              </a:rPr>
              <a:t>útvonalon</a:t>
            </a:r>
            <a:r>
              <a:rPr lang="en-US" altLang="sl-SI" sz="2000" i="0" u="sng" dirty="0">
                <a:solidFill>
                  <a:srgbClr val="FFFF00"/>
                </a:solidFill>
              </a:rPr>
              <a:t> </a:t>
            </a:r>
            <a:r>
              <a:rPr lang="en-US" altLang="sl-SI" sz="2000" i="0" dirty="0" err="1">
                <a:solidFill>
                  <a:srgbClr val="FFFF00"/>
                </a:solidFill>
              </a:rPr>
              <a:t>szabályozott</a:t>
            </a:r>
            <a:r>
              <a:rPr lang="en-US" altLang="sl-SI" sz="2000" i="0" dirty="0">
                <a:solidFill>
                  <a:srgbClr val="FFFF00"/>
                </a:solidFill>
              </a:rPr>
              <a:t> </a:t>
            </a:r>
            <a:r>
              <a:rPr lang="en-US" altLang="sl-SI" sz="2000" i="0" dirty="0" err="1">
                <a:solidFill>
                  <a:srgbClr val="FFFF00"/>
                </a:solidFill>
              </a:rPr>
              <a:t>sejtnövekedés</a:t>
            </a:r>
            <a:r>
              <a:rPr lang="hu-HU" altLang="sl-SI" sz="2000" i="0" dirty="0">
                <a:solidFill>
                  <a:srgbClr val="FFFF00"/>
                </a:solidFill>
              </a:rPr>
              <a:t>, </a:t>
            </a:r>
            <a:r>
              <a:rPr lang="en-US" altLang="sl-SI" sz="2000" i="0" dirty="0" err="1">
                <a:solidFill>
                  <a:srgbClr val="FFFF00"/>
                </a:solidFill>
              </a:rPr>
              <a:t>Differenciáció</a:t>
            </a:r>
            <a:r>
              <a:rPr lang="hu-HU" altLang="sl-SI" sz="2000" i="0" dirty="0">
                <a:solidFill>
                  <a:srgbClr val="FFFF00"/>
                </a:solidFill>
              </a:rPr>
              <a:t>, </a:t>
            </a:r>
            <a:r>
              <a:rPr lang="en-US" altLang="sl-SI" sz="2000" i="0" dirty="0" err="1">
                <a:solidFill>
                  <a:srgbClr val="FFFF00"/>
                </a:solidFill>
              </a:rPr>
              <a:t>Sejthalál</a:t>
            </a:r>
            <a:r>
              <a:rPr lang="hu-HU" altLang="sl-SI" sz="2000" i="0" dirty="0">
                <a:solidFill>
                  <a:srgbClr val="FFFF00"/>
                </a:solidFill>
              </a:rPr>
              <a:t>, </a:t>
            </a:r>
            <a:r>
              <a:rPr lang="en-US" altLang="sl-SI" sz="2000" i="0" dirty="0" err="1">
                <a:solidFill>
                  <a:srgbClr val="FFFF00"/>
                </a:solidFill>
              </a:rPr>
              <a:t>Tápanyagok</a:t>
            </a:r>
            <a:r>
              <a:rPr lang="en-US" altLang="sl-SI" sz="2000" i="0" dirty="0">
                <a:solidFill>
                  <a:srgbClr val="FFFF00"/>
                </a:solidFill>
              </a:rPr>
              <a:t> </a:t>
            </a:r>
            <a:r>
              <a:rPr lang="en-US" altLang="sl-SI" sz="2000" i="0" dirty="0" err="1">
                <a:solidFill>
                  <a:srgbClr val="FFFF00"/>
                </a:solidFill>
              </a:rPr>
              <a:t>mozgása</a:t>
            </a:r>
            <a:r>
              <a:rPr lang="en-US" altLang="sl-SI" sz="2000" i="0" dirty="0">
                <a:solidFill>
                  <a:srgbClr val="FFFF00"/>
                </a:solidFill>
              </a:rPr>
              <a:t> </a:t>
            </a:r>
          </a:p>
          <a:p>
            <a:pPr marL="533400" indent="-533400" eaLnBrk="0" hangingPunct="0">
              <a:spcBef>
                <a:spcPts val="1413"/>
              </a:spcBef>
              <a:buFont typeface="Wingdings" pitchFamily="2" charset="2"/>
              <a:buNone/>
            </a:pPr>
            <a:r>
              <a:rPr lang="en-US" altLang="sl-SI" sz="2000" i="0" u="sng" dirty="0" err="1">
                <a:solidFill>
                  <a:srgbClr val="33CC33"/>
                </a:solidFill>
              </a:rPr>
              <a:t>Pitta</a:t>
            </a:r>
            <a:r>
              <a:rPr lang="en-US" altLang="sl-SI" sz="2000" i="0" u="sng" dirty="0">
                <a:solidFill>
                  <a:srgbClr val="33CC33"/>
                </a:solidFill>
              </a:rPr>
              <a:t> </a:t>
            </a:r>
            <a:r>
              <a:rPr lang="en-US" altLang="sl-SI" sz="2000" i="0" u="sng" dirty="0" err="1">
                <a:solidFill>
                  <a:srgbClr val="33CC33"/>
                </a:solidFill>
              </a:rPr>
              <a:t>Dósa</a:t>
            </a:r>
            <a:endParaRPr lang="en-US" altLang="sl-SI" sz="2000" i="0" u="sng" dirty="0">
              <a:solidFill>
                <a:srgbClr val="33CC33"/>
              </a:solidFill>
            </a:endParaRPr>
          </a:p>
          <a:p>
            <a:pPr marL="533400" indent="-533400" eaLnBrk="0" hangingPunct="0">
              <a:spcBef>
                <a:spcPts val="1413"/>
              </a:spcBef>
              <a:buFont typeface="Wingdings" pitchFamily="2" charset="2"/>
              <a:buNone/>
            </a:pPr>
            <a:r>
              <a:rPr lang="en-US" altLang="sl-SI" sz="2000" i="0" dirty="0" err="1">
                <a:solidFill>
                  <a:srgbClr val="FFFF00"/>
                </a:solidFill>
              </a:rPr>
              <a:t>Energiaszint</a:t>
            </a:r>
            <a:r>
              <a:rPr lang="en-US" altLang="sl-SI" sz="2000" i="0" dirty="0">
                <a:solidFill>
                  <a:srgbClr val="FFFF00"/>
                </a:solidFill>
              </a:rPr>
              <a:t> </a:t>
            </a:r>
            <a:r>
              <a:rPr lang="en-US" altLang="sl-SI" sz="2000" i="0" dirty="0" err="1">
                <a:solidFill>
                  <a:srgbClr val="FFFF00"/>
                </a:solidFill>
              </a:rPr>
              <a:t>fenntartása</a:t>
            </a:r>
            <a:r>
              <a:rPr lang="hu-HU" altLang="sl-SI" sz="2000" i="0" dirty="0">
                <a:solidFill>
                  <a:srgbClr val="FFFF00"/>
                </a:solidFill>
              </a:rPr>
              <a:t>, </a:t>
            </a:r>
            <a:r>
              <a:rPr lang="en-US" altLang="sl-SI" sz="2000" i="0" dirty="0" err="1">
                <a:solidFill>
                  <a:srgbClr val="FFFF00"/>
                </a:solidFill>
              </a:rPr>
              <a:t>Immunitás</a:t>
            </a:r>
            <a:r>
              <a:rPr lang="hu-HU" altLang="sl-SI" sz="2000" i="0" dirty="0">
                <a:solidFill>
                  <a:srgbClr val="FFFF00"/>
                </a:solidFill>
              </a:rPr>
              <a:t>, </a:t>
            </a:r>
            <a:r>
              <a:rPr lang="en-US" altLang="sl-SI" sz="2000" i="0" u="sng" dirty="0" err="1">
                <a:solidFill>
                  <a:srgbClr val="FFFF00"/>
                </a:solidFill>
              </a:rPr>
              <a:t>Enzimek</a:t>
            </a:r>
            <a:r>
              <a:rPr lang="en-US" altLang="sl-SI" sz="2000" i="0" u="sng" dirty="0">
                <a:solidFill>
                  <a:srgbClr val="FFFF00"/>
                </a:solidFill>
              </a:rPr>
              <a:t>, </a:t>
            </a:r>
            <a:r>
              <a:rPr lang="en-US" altLang="sl-SI" sz="2000" i="0" u="sng" dirty="0" err="1">
                <a:solidFill>
                  <a:srgbClr val="FFFF00"/>
                </a:solidFill>
              </a:rPr>
              <a:t>hormonok</a:t>
            </a:r>
            <a:r>
              <a:rPr lang="en-US" altLang="sl-SI" sz="2000" i="0" u="sng" dirty="0">
                <a:solidFill>
                  <a:srgbClr val="FFFF00"/>
                </a:solidFill>
              </a:rPr>
              <a:t>, </a:t>
            </a:r>
            <a:r>
              <a:rPr lang="en-US" altLang="sl-SI" sz="2000" i="0" u="sng" dirty="0" err="1">
                <a:solidFill>
                  <a:srgbClr val="FFFF00"/>
                </a:solidFill>
              </a:rPr>
              <a:t>növekedési</a:t>
            </a:r>
            <a:r>
              <a:rPr lang="en-US" altLang="sl-SI" sz="2000" i="0" u="sng" dirty="0">
                <a:solidFill>
                  <a:srgbClr val="FFFF00"/>
                </a:solidFill>
              </a:rPr>
              <a:t> </a:t>
            </a:r>
            <a:r>
              <a:rPr lang="en-US" altLang="sl-SI" sz="2000" i="0" u="sng" dirty="0" err="1">
                <a:solidFill>
                  <a:srgbClr val="FFFF00"/>
                </a:solidFill>
              </a:rPr>
              <a:t>faktorok</a:t>
            </a:r>
            <a:r>
              <a:rPr lang="en-US" altLang="sl-SI" sz="2000" i="0" dirty="0">
                <a:solidFill>
                  <a:srgbClr val="FFFF00"/>
                </a:solidFill>
              </a:rPr>
              <a:t> </a:t>
            </a:r>
            <a:r>
              <a:rPr lang="en-US" altLang="sl-SI" sz="2000" i="0" dirty="0" err="1">
                <a:solidFill>
                  <a:srgbClr val="FFFF00"/>
                </a:solidFill>
              </a:rPr>
              <a:t>működése</a:t>
            </a:r>
            <a:r>
              <a:rPr lang="hu-HU" altLang="sl-SI" sz="2000" i="0" dirty="0">
                <a:solidFill>
                  <a:srgbClr val="FFFF00"/>
                </a:solidFill>
              </a:rPr>
              <a:t>, </a:t>
            </a:r>
            <a:r>
              <a:rPr lang="en-US" altLang="sl-SI" sz="2000" i="0" dirty="0" err="1">
                <a:solidFill>
                  <a:srgbClr val="FFFF00"/>
                </a:solidFill>
              </a:rPr>
              <a:t>Növekedési</a:t>
            </a:r>
            <a:r>
              <a:rPr lang="en-US" altLang="sl-SI" sz="2000" i="0" dirty="0">
                <a:solidFill>
                  <a:srgbClr val="FFFF00"/>
                </a:solidFill>
              </a:rPr>
              <a:t> </a:t>
            </a:r>
            <a:r>
              <a:rPr lang="en-US" altLang="sl-SI" sz="2000" i="0" dirty="0" err="1">
                <a:solidFill>
                  <a:srgbClr val="FFFF00"/>
                </a:solidFill>
              </a:rPr>
              <a:t>faktorok</a:t>
            </a:r>
            <a:r>
              <a:rPr lang="hu-HU" altLang="sl-SI" sz="2000" i="0" dirty="0">
                <a:solidFill>
                  <a:srgbClr val="FFFF00"/>
                </a:solidFill>
              </a:rPr>
              <a:t>, </a:t>
            </a:r>
            <a:r>
              <a:rPr lang="en-US" altLang="sl-SI" sz="2000" i="0" dirty="0" err="1">
                <a:solidFill>
                  <a:srgbClr val="FFFF00"/>
                </a:solidFill>
              </a:rPr>
              <a:t>Alapanyagcsere</a:t>
            </a:r>
            <a:endParaRPr lang="en-US" altLang="sl-SI" sz="2000" i="0" dirty="0">
              <a:solidFill>
                <a:srgbClr val="FFFF00"/>
              </a:solidFill>
            </a:endParaRPr>
          </a:p>
          <a:p>
            <a:pPr marL="533400" indent="-533400" eaLnBrk="0" hangingPunct="0">
              <a:spcBef>
                <a:spcPts val="1413"/>
              </a:spcBef>
              <a:buFont typeface="Wingdings" pitchFamily="2" charset="2"/>
              <a:buNone/>
            </a:pPr>
            <a:r>
              <a:rPr lang="en-US" altLang="sl-SI" sz="2000" i="0" u="sng" dirty="0" err="1">
                <a:solidFill>
                  <a:srgbClr val="33CC33"/>
                </a:solidFill>
              </a:rPr>
              <a:t>Kapha</a:t>
            </a:r>
            <a:r>
              <a:rPr lang="en-US" altLang="sl-SI" sz="2000" i="0" u="sng" dirty="0">
                <a:solidFill>
                  <a:srgbClr val="33CC33"/>
                </a:solidFill>
              </a:rPr>
              <a:t> </a:t>
            </a:r>
            <a:r>
              <a:rPr lang="en-US" altLang="sl-SI" sz="2000" i="0" u="sng" dirty="0" err="1">
                <a:solidFill>
                  <a:srgbClr val="33CC33"/>
                </a:solidFill>
              </a:rPr>
              <a:t>Dósa</a:t>
            </a:r>
            <a:endParaRPr lang="en-US" altLang="sl-SI" sz="2000" i="0" u="sng" dirty="0">
              <a:solidFill>
                <a:srgbClr val="33CC33"/>
              </a:solidFill>
            </a:endParaRPr>
          </a:p>
          <a:p>
            <a:pPr marL="533400" indent="-533400" eaLnBrk="0" hangingPunct="0">
              <a:spcBef>
                <a:spcPts val="1413"/>
              </a:spcBef>
              <a:buFont typeface="Wingdings" pitchFamily="2" charset="2"/>
              <a:buNone/>
            </a:pPr>
            <a:r>
              <a:rPr lang="en-US" altLang="sl-SI" sz="2000" i="0" dirty="0" err="1">
                <a:solidFill>
                  <a:srgbClr val="FFFF00"/>
                </a:solidFill>
              </a:rPr>
              <a:t>Anabolikus</a:t>
            </a:r>
            <a:r>
              <a:rPr lang="en-US" altLang="sl-SI" sz="2000" i="0" dirty="0">
                <a:solidFill>
                  <a:srgbClr val="FFFF00"/>
                </a:solidFill>
              </a:rPr>
              <a:t> </a:t>
            </a:r>
            <a:r>
              <a:rPr lang="en-US" altLang="sl-SI" sz="2000" i="0" dirty="0" err="1">
                <a:solidFill>
                  <a:srgbClr val="FFFF00"/>
                </a:solidFill>
              </a:rPr>
              <a:t>folyamatok</a:t>
            </a:r>
            <a:r>
              <a:rPr lang="hu-HU" altLang="sl-SI" sz="2000" i="0" dirty="0">
                <a:solidFill>
                  <a:srgbClr val="FFFF00"/>
                </a:solidFill>
              </a:rPr>
              <a:t>, </a:t>
            </a:r>
            <a:r>
              <a:rPr lang="en-US" altLang="sl-SI" sz="2000" i="0" u="sng" dirty="0" err="1">
                <a:solidFill>
                  <a:srgbClr val="FFFF00"/>
                </a:solidFill>
              </a:rPr>
              <a:t>Makromolekulák</a:t>
            </a:r>
            <a:r>
              <a:rPr lang="en-US" altLang="sl-SI" sz="2000" i="0" u="sng" dirty="0">
                <a:solidFill>
                  <a:srgbClr val="FFFF00"/>
                </a:solidFill>
              </a:rPr>
              <a:t> </a:t>
            </a:r>
            <a:r>
              <a:rPr lang="en-US" altLang="sl-SI" sz="2000" i="0" u="sng" dirty="0" err="1">
                <a:solidFill>
                  <a:srgbClr val="FFFF00"/>
                </a:solidFill>
              </a:rPr>
              <a:t>bioszintézise</a:t>
            </a:r>
            <a:r>
              <a:rPr lang="hu-HU" altLang="sl-SI" sz="2000" i="0" dirty="0">
                <a:solidFill>
                  <a:srgbClr val="FFFF00"/>
                </a:solidFill>
              </a:rPr>
              <a:t>,  </a:t>
            </a:r>
            <a:r>
              <a:rPr lang="en-US" altLang="sl-SI" sz="2000" i="0" u="sng" dirty="0" err="1">
                <a:solidFill>
                  <a:srgbClr val="FFFF00"/>
                </a:solidFill>
              </a:rPr>
              <a:t>Gének</a:t>
            </a:r>
            <a:r>
              <a:rPr lang="en-US" altLang="sl-SI" sz="2000" i="0" u="sng" dirty="0">
                <a:solidFill>
                  <a:srgbClr val="FFFF00"/>
                </a:solidFill>
              </a:rPr>
              <a:t> </a:t>
            </a:r>
            <a:r>
              <a:rPr lang="en-US" altLang="sl-SI" sz="2000" i="0" u="sng" dirty="0" err="1">
                <a:solidFill>
                  <a:srgbClr val="FFFF00"/>
                </a:solidFill>
              </a:rPr>
              <a:t>koordinációja</a:t>
            </a:r>
            <a:r>
              <a:rPr lang="hu-HU" altLang="sl-SI" sz="2000" i="0" dirty="0">
                <a:solidFill>
                  <a:srgbClr val="FFFF00"/>
                </a:solidFill>
              </a:rPr>
              <a:t>, </a:t>
            </a:r>
            <a:r>
              <a:rPr lang="en-US" altLang="sl-SI" sz="2000" i="0" dirty="0" err="1">
                <a:solidFill>
                  <a:srgbClr val="FFFF00"/>
                </a:solidFill>
              </a:rPr>
              <a:t>Fehérje</a:t>
            </a:r>
            <a:r>
              <a:rPr lang="en-US" altLang="sl-SI" sz="2000" i="0" dirty="0">
                <a:solidFill>
                  <a:srgbClr val="FFFF00"/>
                </a:solidFill>
              </a:rPr>
              <a:t> </a:t>
            </a:r>
            <a:r>
              <a:rPr lang="en-US" altLang="sl-SI" sz="2000" i="0" dirty="0" err="1">
                <a:solidFill>
                  <a:srgbClr val="FFFF00"/>
                </a:solidFill>
              </a:rPr>
              <a:t>funkciók</a:t>
            </a:r>
            <a:endParaRPr lang="en-US" altLang="sl-SI" sz="2000" i="0" dirty="0">
              <a:solidFill>
                <a:srgbClr val="FFFF00"/>
              </a:solidFill>
            </a:endParaRPr>
          </a:p>
          <a:p>
            <a:pPr marL="533400" indent="-533400" eaLnBrk="0" hangingPunct="0">
              <a:spcBef>
                <a:spcPts val="1413"/>
              </a:spcBef>
              <a:buFont typeface="Wingdings" pitchFamily="2" charset="2"/>
              <a:buNone/>
            </a:pPr>
            <a:endParaRPr lang="en-US" altLang="sl-SI" sz="2000" i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12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196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628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89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367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31800" y="1944688"/>
            <a:ext cx="8388350" cy="443706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hu-HU" sz="1600" b="1" i="1" dirty="0" err="1">
                <a:solidFill>
                  <a:srgbClr val="FFFF00"/>
                </a:solidFill>
                <a:latin typeface="Times New Roman" pitchFamily="18" charset="0"/>
              </a:rPr>
              <a:t>Ojas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: Az 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leterő, vitalit</a:t>
            </a:r>
            <a:r>
              <a:rPr lang="hu-HU" sz="1600" b="1" i="1" dirty="0">
                <a:solidFill>
                  <a:srgbClr val="FFFF00"/>
                </a:solidFill>
              </a:rPr>
              <a:t>á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s, sug</a:t>
            </a:r>
            <a:r>
              <a:rPr lang="hu-HU" sz="1600" b="1" i="1" dirty="0">
                <a:solidFill>
                  <a:srgbClr val="FFFF00"/>
                </a:solidFill>
              </a:rPr>
              <a:t>á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rz</a:t>
            </a:r>
            <a:r>
              <a:rPr lang="hu-HU" sz="1600" b="1" i="1" dirty="0">
                <a:solidFill>
                  <a:srgbClr val="FFFF00"/>
                </a:solidFill>
              </a:rPr>
              <a:t>ó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 eg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szs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g 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s csillog</a:t>
            </a:r>
            <a:r>
              <a:rPr lang="hu-HU" sz="1600" b="1" i="1" dirty="0">
                <a:solidFill>
                  <a:srgbClr val="FFFF00"/>
                </a:solidFill>
              </a:rPr>
              <a:t>á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s</a:t>
            </a:r>
          </a:p>
          <a:p>
            <a:pPr marL="0" indent="0">
              <a:lnSpc>
                <a:spcPct val="80000"/>
              </a:lnSpc>
            </a:pPr>
            <a:endParaRPr lang="hu-HU" sz="16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- immunrendszer</a:t>
            </a:r>
          </a:p>
          <a:p>
            <a:pPr marL="0" indent="0">
              <a:lnSpc>
                <a:spcPct val="80000"/>
              </a:lnSpc>
            </a:pP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leterő, a hossz</a:t>
            </a:r>
            <a:r>
              <a:rPr lang="hu-HU" sz="1600" b="1" i="1" dirty="0">
                <a:solidFill>
                  <a:srgbClr val="FFFF00"/>
                </a:solidFill>
              </a:rPr>
              <a:t>ú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lettartam 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s az </a:t>
            </a:r>
            <a:r>
              <a:rPr lang="hu-HU" sz="1600" b="1" i="1" dirty="0">
                <a:solidFill>
                  <a:srgbClr val="FFFF00"/>
                </a:solidFill>
              </a:rPr>
              <a:t>á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ltal</a:t>
            </a:r>
            <a:r>
              <a:rPr lang="hu-HU" sz="1600" b="1" i="1" dirty="0">
                <a:solidFill>
                  <a:srgbClr val="FFFF00"/>
                </a:solidFill>
              </a:rPr>
              <a:t>á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nos j</a:t>
            </a:r>
            <a:r>
              <a:rPr lang="hu-HU" sz="1600" b="1" i="1" dirty="0">
                <a:solidFill>
                  <a:srgbClr val="FFFF00"/>
                </a:solidFill>
              </a:rPr>
              <a:t>ó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l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t</a:t>
            </a:r>
          </a:p>
          <a:p>
            <a:pPr marL="0" indent="0">
              <a:lnSpc>
                <a:spcPct val="80000"/>
              </a:lnSpc>
            </a:pP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- sz</a:t>
            </a:r>
            <a:r>
              <a:rPr lang="hu-HU" sz="1600" b="1" i="1" dirty="0">
                <a:solidFill>
                  <a:srgbClr val="FFFF00"/>
                </a:solidFill>
              </a:rPr>
              <a:t>ö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veti t</a:t>
            </a:r>
            <a:r>
              <a:rPr lang="hu-HU" sz="1600" b="1" i="1" dirty="0">
                <a:solidFill>
                  <a:srgbClr val="FFFF00"/>
                </a:solidFill>
              </a:rPr>
              <a:t>á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pl</a:t>
            </a:r>
            <a:r>
              <a:rPr lang="hu-HU" sz="1600" b="1" i="1" dirty="0">
                <a:solidFill>
                  <a:srgbClr val="FFFF00"/>
                </a:solidFill>
              </a:rPr>
              <a:t>á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l</a:t>
            </a:r>
            <a:r>
              <a:rPr lang="hu-HU" sz="1600" b="1" i="1" dirty="0">
                <a:solidFill>
                  <a:srgbClr val="FFFF00"/>
                </a:solidFill>
              </a:rPr>
              <a:t>á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s</a:t>
            </a:r>
          </a:p>
          <a:p>
            <a:pPr marL="0" indent="0">
              <a:lnSpc>
                <a:spcPct val="80000"/>
              </a:lnSpc>
            </a:pP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- alapanyag az </a:t>
            </a:r>
            <a:r>
              <a:rPr lang="hu-HU" sz="1600" b="1" i="1" dirty="0">
                <a:solidFill>
                  <a:srgbClr val="FFFF00"/>
                </a:solidFill>
              </a:rPr>
              <a:t>ö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t 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rz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kszerv műk</a:t>
            </a:r>
            <a:r>
              <a:rPr lang="hu-HU" sz="1600" b="1" i="1" dirty="0">
                <a:solidFill>
                  <a:srgbClr val="FFFF00"/>
                </a:solidFill>
              </a:rPr>
              <a:t>ö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d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s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hez</a:t>
            </a:r>
          </a:p>
          <a:p>
            <a:pPr marL="0" indent="0">
              <a:lnSpc>
                <a:spcPct val="80000"/>
              </a:lnSpc>
            </a:pP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- k</a:t>
            </a:r>
            <a:r>
              <a:rPr lang="hu-HU" sz="1600" b="1" i="1" dirty="0">
                <a:solidFill>
                  <a:srgbClr val="FFFF00"/>
                </a:solidFill>
              </a:rPr>
              <a:t>ö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tősz</a:t>
            </a:r>
            <a:r>
              <a:rPr lang="hu-HU" sz="1600" b="1" i="1" dirty="0">
                <a:solidFill>
                  <a:srgbClr val="FFFF00"/>
                </a:solidFill>
              </a:rPr>
              <a:t>ö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veti kenő folyad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k</a:t>
            </a:r>
          </a:p>
          <a:p>
            <a:pPr marL="0" indent="0">
              <a:lnSpc>
                <a:spcPct val="80000"/>
              </a:lnSpc>
            </a:pPr>
            <a:endParaRPr lang="hu-HU" sz="16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A sz</a:t>
            </a:r>
            <a:r>
              <a:rPr lang="hu-HU" sz="1600" b="1" i="1" dirty="0">
                <a:solidFill>
                  <a:srgbClr val="FFFF00"/>
                </a:solidFill>
              </a:rPr>
              <a:t>í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v a sz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khelye az </a:t>
            </a:r>
            <a:r>
              <a:rPr lang="hu-HU" sz="1600" b="1" i="1" dirty="0" err="1">
                <a:solidFill>
                  <a:srgbClr val="FFFF00"/>
                </a:solidFill>
                <a:latin typeface="Times New Roman" pitchFamily="18" charset="0"/>
              </a:rPr>
              <a:t>ojasnak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 (10 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r vezeti az </a:t>
            </a:r>
            <a:r>
              <a:rPr lang="hu-HU" sz="1600" b="1" i="1" dirty="0" err="1">
                <a:solidFill>
                  <a:srgbClr val="FFFF00"/>
                </a:solidFill>
                <a:latin typeface="Times New Roman" pitchFamily="18" charset="0"/>
              </a:rPr>
              <a:t>ojast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 (</a:t>
            </a:r>
            <a:r>
              <a:rPr lang="hu-HU" sz="1600" b="1" i="1" dirty="0" err="1">
                <a:solidFill>
                  <a:srgbClr val="FFFF00"/>
                </a:solidFill>
                <a:latin typeface="Times New Roman" pitchFamily="18" charset="0"/>
              </a:rPr>
              <a:t>mahaphala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). </a:t>
            </a:r>
          </a:p>
          <a:p>
            <a:pPr marL="0" indent="0">
              <a:lnSpc>
                <a:spcPct val="80000"/>
              </a:lnSpc>
            </a:pPr>
            <a:endParaRPr lang="hu-HU" sz="16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Befoly</a:t>
            </a:r>
            <a:r>
              <a:rPr lang="hu-HU" sz="1600" b="1" i="1" dirty="0">
                <a:solidFill>
                  <a:srgbClr val="FFFF00"/>
                </a:solidFill>
              </a:rPr>
              <a:t>á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solja:</a:t>
            </a:r>
          </a:p>
          <a:p>
            <a:pPr marL="0" indent="0">
              <a:lnSpc>
                <a:spcPct val="80000"/>
              </a:lnSpc>
            </a:pP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lelmiszer felv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tel</a:t>
            </a:r>
          </a:p>
          <a:p>
            <a:pPr marL="0" indent="0">
              <a:lnSpc>
                <a:spcPct val="80000"/>
              </a:lnSpc>
            </a:pP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rz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ki benyom</a:t>
            </a:r>
            <a:r>
              <a:rPr lang="hu-HU" sz="1600" b="1" i="1" dirty="0">
                <a:solidFill>
                  <a:srgbClr val="FFFF00"/>
                </a:solidFill>
              </a:rPr>
              <a:t>á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sok</a:t>
            </a:r>
          </a:p>
          <a:p>
            <a:pPr marL="0" indent="0">
              <a:lnSpc>
                <a:spcPct val="80000"/>
              </a:lnSpc>
            </a:pPr>
            <a:endParaRPr lang="hu-HU" sz="16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1600" b="1" i="1" dirty="0" err="1">
                <a:solidFill>
                  <a:srgbClr val="FFFF00"/>
                </a:solidFill>
                <a:latin typeface="Times New Roman" pitchFamily="18" charset="0"/>
              </a:rPr>
              <a:t>Ojas</a:t>
            </a:r>
            <a:endParaRPr lang="hu-HU" sz="16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Sz</a:t>
            </a:r>
            <a:r>
              <a:rPr lang="hu-HU" sz="1600" b="1" i="1" dirty="0">
                <a:solidFill>
                  <a:srgbClr val="FFFF00"/>
                </a:solidFill>
              </a:rPr>
              <a:t>í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n: </a:t>
            </a:r>
            <a:r>
              <a:rPr lang="hu-HU" sz="1600" b="1" i="1" dirty="0" err="1">
                <a:solidFill>
                  <a:srgbClr val="FFFF00"/>
                </a:solidFill>
                <a:latin typeface="Times New Roman" pitchFamily="18" charset="0"/>
              </a:rPr>
              <a:t>ghee</a:t>
            </a:r>
            <a:endParaRPr lang="hu-HU" sz="16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1600" b="1" i="1" dirty="0">
                <a:solidFill>
                  <a:srgbClr val="FFFF00"/>
                </a:solidFill>
              </a:rPr>
              <a:t>Í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z: m</a:t>
            </a:r>
            <a:r>
              <a:rPr lang="hu-HU" sz="1600" b="1" i="1" dirty="0">
                <a:solidFill>
                  <a:srgbClr val="FFFF00"/>
                </a:solidFill>
              </a:rPr>
              <a:t>é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z</a:t>
            </a:r>
          </a:p>
          <a:p>
            <a:pPr marL="0" indent="0">
              <a:lnSpc>
                <a:spcPct val="80000"/>
              </a:lnSpc>
            </a:pP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Szag: s</a:t>
            </a:r>
            <a:r>
              <a:rPr lang="hu-HU" sz="1600" b="1" i="1" dirty="0">
                <a:solidFill>
                  <a:srgbClr val="FFFF00"/>
                </a:solidFill>
              </a:rPr>
              <a:t>ü</a:t>
            </a:r>
            <a:r>
              <a:rPr lang="hu-HU" sz="1600" b="1" i="1" dirty="0">
                <a:solidFill>
                  <a:srgbClr val="FFFF00"/>
                </a:solidFill>
                <a:latin typeface="Times New Roman" pitchFamily="18" charset="0"/>
              </a:rPr>
              <a:t>lt rizsszem.</a:t>
            </a:r>
          </a:p>
        </p:txBody>
      </p:sp>
      <p:pic>
        <p:nvPicPr>
          <p:cNvPr id="22531" name="Picture 3" descr="Maharishi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24750" y="71438"/>
            <a:ext cx="1547813" cy="1773237"/>
          </a:xfrm>
        </p:spPr>
      </p:pic>
      <p:pic>
        <p:nvPicPr>
          <p:cNvPr id="22532" name="Picture 4" descr="sanskr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1835150" y="0"/>
            <a:ext cx="5543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ea typeface="Microsoft YaHei" pitchFamily="34" charset="-122"/>
              </a:rPr>
              <a:t> </a:t>
            </a:r>
            <a:endParaRPr lang="hu-HU" sz="32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icrosoft YaHei" pitchFamily="34" charset="-122"/>
            </a:endParaRPr>
          </a:p>
          <a:p>
            <a:pPr algn="ctr"/>
            <a:r>
              <a:rPr lang="hu-H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 pitchFamily="34" charset="-122"/>
              </a:rPr>
              <a:t>Eredeti ájurvéda</a:t>
            </a:r>
          </a:p>
          <a:p>
            <a:pPr algn="ctr"/>
            <a:endParaRPr lang="hu-HU" sz="24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icrosoft YaHei" pitchFamily="34" charset="-122"/>
            </a:endParaRPr>
          </a:p>
        </p:txBody>
      </p:sp>
      <p:pic>
        <p:nvPicPr>
          <p:cNvPr id="22536" name="Picture 2" descr="MMY_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88913"/>
            <a:ext cx="1001713" cy="14414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pic>
        <p:nvPicPr>
          <p:cNvPr id="22537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15888"/>
            <a:ext cx="13446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31800" y="1944688"/>
            <a:ext cx="8388350" cy="443706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Jelek, melyek az eg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szs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ges </a:t>
            </a:r>
            <a:r>
              <a:rPr lang="hu-HU" sz="1800" b="1" i="1" dirty="0" err="1">
                <a:solidFill>
                  <a:srgbClr val="FFFF00"/>
                </a:solidFill>
                <a:latin typeface="Times New Roman" pitchFamily="18" charset="0"/>
              </a:rPr>
              <a:t>Ojast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 mutatj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k: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Tiszta ragyog</a:t>
            </a:r>
            <a:r>
              <a:rPr lang="hu-HU" sz="1800" b="1" i="1" dirty="0">
                <a:solidFill>
                  <a:srgbClr val="FFFF00"/>
                </a:solidFill>
              </a:rPr>
              <a:t>ó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 arcsz</a:t>
            </a:r>
            <a:r>
              <a:rPr lang="hu-HU" sz="1800" b="1" i="1" dirty="0">
                <a:solidFill>
                  <a:srgbClr val="FFFF00"/>
                </a:solidFill>
              </a:rPr>
              <a:t>í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nt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 Erős immunit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st a fertőző betegs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gekkel szembe (ritk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n megbetegszik)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Vid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ms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g, energia 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 lelkesed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s,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Fiatals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Magas stressz k</a:t>
            </a:r>
            <a:r>
              <a:rPr lang="hu-HU" sz="1800" b="1" i="1" dirty="0">
                <a:solidFill>
                  <a:srgbClr val="FFFF00"/>
                </a:solidFill>
              </a:rPr>
              <a:t>ü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sz</a:t>
            </a:r>
            <a:r>
              <a:rPr lang="hu-HU" sz="1800" b="1" i="1" dirty="0">
                <a:solidFill>
                  <a:srgbClr val="FFFF00"/>
                </a:solidFill>
              </a:rPr>
              <a:t>ö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b,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Ment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lis tisztas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Kreativit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Higgadts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  <a:p>
            <a:pPr marL="0" indent="0">
              <a:lnSpc>
                <a:spcPct val="80000"/>
              </a:lnSpc>
            </a:pPr>
            <a:endParaRPr lang="hu-HU" sz="18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Gyeng</a:t>
            </a:r>
            <a:r>
              <a:rPr lang="hu-HU" sz="1800" b="1" i="1" dirty="0">
                <a:solidFill>
                  <a:srgbClr val="FFFF00"/>
                </a:solidFill>
              </a:rPr>
              <a:t>ü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lt </a:t>
            </a:r>
            <a:r>
              <a:rPr lang="hu-HU" sz="1800" b="1" i="1" dirty="0" err="1">
                <a:solidFill>
                  <a:srgbClr val="FFFF00"/>
                </a:solidFill>
                <a:latin typeface="Times New Roman" pitchFamily="18" charset="0"/>
              </a:rPr>
              <a:t>Ojas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 jelei: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    F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nk,   Gyenge,    Agg</a:t>
            </a:r>
            <a:r>
              <a:rPr lang="hu-HU" sz="1800" b="1" i="1" dirty="0">
                <a:solidFill>
                  <a:srgbClr val="FFFF00"/>
                </a:solidFill>
              </a:rPr>
              <a:t>ó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d</a:t>
            </a:r>
            <a:r>
              <a:rPr lang="hu-HU" sz="1800" b="1" i="1" dirty="0">
                <a:solidFill>
                  <a:srgbClr val="FFFF00"/>
                </a:solidFill>
              </a:rPr>
              <a:t>ó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,   Depresszi</a:t>
            </a:r>
            <a:r>
              <a:rPr lang="hu-HU" sz="1800" b="1" i="1" dirty="0">
                <a:solidFill>
                  <a:srgbClr val="FFFF00"/>
                </a:solidFill>
              </a:rPr>
              <a:t>ó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 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 mindig agg</a:t>
            </a:r>
            <a:r>
              <a:rPr lang="hu-HU" sz="1800" b="1" i="1" dirty="0">
                <a:solidFill>
                  <a:srgbClr val="FFFF00"/>
                </a:solidFill>
              </a:rPr>
              <a:t>ó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dik,    Hi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nyzik a csillog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 / s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padt arcsz</a:t>
            </a:r>
            <a:r>
              <a:rPr lang="hu-HU" sz="1800" b="1" i="1" dirty="0">
                <a:solidFill>
                  <a:srgbClr val="FFFF00"/>
                </a:solidFill>
              </a:rPr>
              <a:t>í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    Rossz 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tv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gy,     F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radts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g 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rz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s,     Le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p</a:t>
            </a:r>
            <a:r>
              <a:rPr lang="hu-HU" sz="1800" b="1" i="1" dirty="0">
                <a:solidFill>
                  <a:srgbClr val="FFFF00"/>
                </a:solidFill>
              </a:rPr>
              <a:t>ü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s,     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rz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kszervi rendelleness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gek</a:t>
            </a:r>
          </a:p>
        </p:txBody>
      </p:sp>
      <p:pic>
        <p:nvPicPr>
          <p:cNvPr id="23555" name="Picture 3" descr="Maharishi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24750" y="71438"/>
            <a:ext cx="1547813" cy="1773237"/>
          </a:xfrm>
        </p:spPr>
      </p:pic>
      <p:pic>
        <p:nvPicPr>
          <p:cNvPr id="23556" name="Picture 4" descr="sanskr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1835150" y="0"/>
            <a:ext cx="5543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ea typeface="Microsoft YaHei" pitchFamily="34" charset="-122"/>
              </a:rPr>
              <a:t> </a:t>
            </a:r>
            <a:endParaRPr lang="hu-HU" sz="32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icrosoft YaHei" pitchFamily="34" charset="-122"/>
            </a:endParaRPr>
          </a:p>
          <a:p>
            <a:pPr algn="ctr"/>
            <a:r>
              <a:rPr lang="hu-H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 pitchFamily="34" charset="-122"/>
              </a:rPr>
              <a:t>Eredeti ájurvéda</a:t>
            </a:r>
          </a:p>
          <a:p>
            <a:pPr algn="ctr"/>
            <a:endParaRPr lang="hu-HU" sz="24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icrosoft YaHei" pitchFamily="34" charset="-122"/>
            </a:endParaRPr>
          </a:p>
        </p:txBody>
      </p:sp>
      <p:pic>
        <p:nvPicPr>
          <p:cNvPr id="23560" name="Picture 2" descr="MMY_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88913"/>
            <a:ext cx="1001713" cy="14414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pic>
        <p:nvPicPr>
          <p:cNvPr id="23561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15888"/>
            <a:ext cx="13446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31800" y="1944688"/>
            <a:ext cx="8388350" cy="443706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Mi gyeng</a:t>
            </a:r>
            <a:r>
              <a:rPr lang="hu-HU" sz="1800" b="1" i="1" dirty="0">
                <a:solidFill>
                  <a:srgbClr val="FFFF00"/>
                </a:solidFill>
              </a:rPr>
              <a:t>í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ti </a:t>
            </a:r>
            <a:r>
              <a:rPr lang="hu-HU" sz="1800" b="1" i="1" dirty="0" err="1">
                <a:solidFill>
                  <a:srgbClr val="FFFF00"/>
                </a:solidFill>
                <a:latin typeface="Times New Roman" pitchFamily="18" charset="0"/>
              </a:rPr>
              <a:t>Ojas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  <a:p>
            <a:pPr marL="0" indent="0">
              <a:lnSpc>
                <a:spcPct val="80000"/>
              </a:lnSpc>
            </a:pPr>
            <a:endParaRPr lang="hu-HU" sz="18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t</a:t>
            </a:r>
            <a:r>
              <a:rPr lang="hu-HU" sz="1800" b="1" i="1" dirty="0">
                <a:solidFill>
                  <a:srgbClr val="FFFF00"/>
                </a:solidFill>
              </a:rPr>
              <a:t>ú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lev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kor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bbi m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g nem megem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sztett 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telek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rossz minős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gű 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lelmiszerek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llott 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telek, konzervek, erjesztett 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lelmiszerek (sajt, h</a:t>
            </a:r>
            <a:r>
              <a:rPr lang="hu-HU" sz="1800" b="1" i="1" dirty="0">
                <a:solidFill>
                  <a:srgbClr val="FFFF00"/>
                </a:solidFill>
              </a:rPr>
              <a:t>ú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s, rendszertelen t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pl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lkoz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s)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t</a:t>
            </a:r>
            <a:r>
              <a:rPr lang="hu-HU" sz="1800" b="1" i="1" dirty="0">
                <a:solidFill>
                  <a:srgbClr val="FFFF00"/>
                </a:solidFill>
              </a:rPr>
              <a:t>ú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lzott testmozg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erőltetett b</a:t>
            </a:r>
            <a:r>
              <a:rPr lang="hu-HU" sz="1800" b="1" i="1" dirty="0">
                <a:solidFill>
                  <a:srgbClr val="FFFF00"/>
                </a:solidFill>
              </a:rPr>
              <a:t>ö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jt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negat</a:t>
            </a:r>
            <a:r>
              <a:rPr lang="hu-HU" sz="1800" b="1" i="1" dirty="0">
                <a:solidFill>
                  <a:srgbClr val="FFFF00"/>
                </a:solidFill>
              </a:rPr>
              <a:t>í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v 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rzelmi stressz (szorong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s, harag, szomor</a:t>
            </a:r>
            <a:r>
              <a:rPr lang="hu-HU" sz="1800" b="1" i="1" dirty="0">
                <a:solidFill>
                  <a:srgbClr val="FFFF00"/>
                </a:solidFill>
              </a:rPr>
              <a:t>ú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g, b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nat, gyűl</a:t>
            </a:r>
            <a:r>
              <a:rPr lang="hu-HU" sz="1800" b="1" i="1" dirty="0">
                <a:solidFill>
                  <a:srgbClr val="FFFF00"/>
                </a:solidFill>
              </a:rPr>
              <a:t>ö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let, f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lt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kenys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g, r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g</a:t>
            </a:r>
            <a:r>
              <a:rPr lang="hu-HU" sz="1800" b="1" i="1" dirty="0">
                <a:solidFill>
                  <a:srgbClr val="FFFF00"/>
                </a:solidFill>
              </a:rPr>
              <a:t>ó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ta fenn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ll</a:t>
            </a:r>
            <a:r>
              <a:rPr lang="hu-HU" sz="1800" b="1" i="1" dirty="0">
                <a:solidFill>
                  <a:srgbClr val="FFFF00"/>
                </a:solidFill>
              </a:rPr>
              <a:t>ó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 harag, f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lelem, b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nat)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rossz szok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 (alkoholfogyaszt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s, a doh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nyz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s, az alv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shi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ny)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t</a:t>
            </a:r>
            <a:r>
              <a:rPr lang="hu-HU" sz="1800" b="1" i="1" dirty="0">
                <a:solidFill>
                  <a:srgbClr val="FFFF00"/>
                </a:solidFill>
              </a:rPr>
              <a:t>ú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lzott </a:t>
            </a:r>
            <a:r>
              <a:rPr lang="hu-HU" sz="1800" b="1" i="1" dirty="0">
                <a:solidFill>
                  <a:srgbClr val="FFFF00"/>
                </a:solidFill>
              </a:rPr>
              <a:t>ü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r</a:t>
            </a:r>
            <a:r>
              <a:rPr lang="hu-HU" sz="1800" b="1" i="1" dirty="0">
                <a:solidFill>
                  <a:srgbClr val="FFFF00"/>
                </a:solidFill>
              </a:rPr>
              <a:t>í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t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letkor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t</a:t>
            </a:r>
            <a:r>
              <a:rPr lang="hu-HU" sz="1800" b="1" i="1" dirty="0">
                <a:solidFill>
                  <a:srgbClr val="FFFF00"/>
                </a:solidFill>
              </a:rPr>
              <a:t>ú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lzott nap 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 sz</a:t>
            </a:r>
            <a:r>
              <a:rPr lang="hu-HU" sz="1800" b="1" i="1" dirty="0">
                <a:solidFill>
                  <a:srgbClr val="FFFF00"/>
                </a:solidFill>
              </a:rPr>
              <a:t>é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</a:t>
            </a:r>
          </a:p>
          <a:p>
            <a:pPr marL="0" indent="0">
              <a:lnSpc>
                <a:spcPct val="80000"/>
              </a:lnSpc>
            </a:pP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- t</a:t>
            </a:r>
            <a:r>
              <a:rPr lang="hu-HU" sz="1800" b="1" i="1" dirty="0">
                <a:solidFill>
                  <a:srgbClr val="FFFF00"/>
                </a:solidFill>
              </a:rPr>
              <a:t>ú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lzott szexu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lis aktivit</a:t>
            </a:r>
            <a:r>
              <a:rPr lang="hu-HU" sz="1800" b="1" i="1" dirty="0">
                <a:solidFill>
                  <a:srgbClr val="FFFF00"/>
                </a:solidFill>
              </a:rPr>
              <a:t>á</a:t>
            </a:r>
            <a:r>
              <a:rPr lang="hu-HU" sz="1800" b="1" i="1" dirty="0">
                <a:solidFill>
                  <a:srgbClr val="FFFF00"/>
                </a:solidFill>
                <a:latin typeface="Times New Roman" pitchFamily="18" charset="0"/>
              </a:rPr>
              <a:t>st.</a:t>
            </a:r>
          </a:p>
        </p:txBody>
      </p:sp>
      <p:pic>
        <p:nvPicPr>
          <p:cNvPr id="24579" name="Picture 3" descr="Maharishi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24750" y="71438"/>
            <a:ext cx="1547813" cy="1773237"/>
          </a:xfrm>
        </p:spPr>
      </p:pic>
      <p:pic>
        <p:nvPicPr>
          <p:cNvPr id="24580" name="Picture 4" descr="sanskr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1835150" y="0"/>
            <a:ext cx="5543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ea typeface="Microsoft YaHei" pitchFamily="34" charset="-122"/>
              </a:rPr>
              <a:t> </a:t>
            </a:r>
            <a:endParaRPr lang="hu-HU" sz="32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icrosoft YaHei" pitchFamily="34" charset="-122"/>
            </a:endParaRPr>
          </a:p>
          <a:p>
            <a:pPr algn="ctr"/>
            <a:r>
              <a:rPr lang="hu-H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 pitchFamily="34" charset="-122"/>
              </a:rPr>
              <a:t>Eredeti ájurvéda</a:t>
            </a:r>
          </a:p>
          <a:p>
            <a:pPr algn="ctr"/>
            <a:endParaRPr lang="hu-HU" sz="24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icrosoft YaHei" pitchFamily="34" charset="-122"/>
            </a:endParaRPr>
          </a:p>
        </p:txBody>
      </p:sp>
      <p:pic>
        <p:nvPicPr>
          <p:cNvPr id="24584" name="Picture 2" descr="MMY_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88913"/>
            <a:ext cx="1001713" cy="14414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pic>
        <p:nvPicPr>
          <p:cNvPr id="24585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15888"/>
            <a:ext cx="13446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54634" name="Rectangle 10"/>
          <p:cNvSpPr>
            <a:spLocks noChangeArrowheads="1"/>
          </p:cNvSpPr>
          <p:nvPr/>
        </p:nvSpPr>
        <p:spPr bwMode="auto">
          <a:xfrm>
            <a:off x="1547813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73025" y="1893888"/>
            <a:ext cx="903605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 dirty="0">
                <a:solidFill>
                  <a:srgbClr val="FFFF00"/>
                </a:solidFill>
              </a:rPr>
              <a:t>Az Ájurvéda elvei alapvetően természet közeliek, szigorú kereteket, fegyelmezettséget kívánnak.</a:t>
            </a:r>
          </a:p>
          <a:p>
            <a:endParaRPr lang="hu-HU" sz="2800" b="1" dirty="0">
              <a:solidFill>
                <a:srgbClr val="FFFF00"/>
              </a:solidFill>
            </a:endParaRPr>
          </a:p>
          <a:p>
            <a:r>
              <a:rPr lang="hu-HU" sz="2400" b="1" i="1" dirty="0">
                <a:solidFill>
                  <a:srgbClr val="FFFF00"/>
                </a:solidFill>
              </a:rPr>
              <a:t>Az ÉN a központja a természettől való eltávolodásnak!</a:t>
            </a:r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089400"/>
            <a:ext cx="896461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908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31800" y="1944688"/>
            <a:ext cx="8388350" cy="443706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Mi seg</a:t>
            </a:r>
            <a:r>
              <a:rPr lang="hu-HU" sz="2400" b="1" i="1" dirty="0">
                <a:solidFill>
                  <a:srgbClr val="FFFF00"/>
                </a:solidFill>
              </a:rPr>
              <a:t>í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ti vagy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revitaliz</a:t>
            </a:r>
            <a:r>
              <a:rPr lang="hu-HU" sz="2400" b="1" i="1" dirty="0" err="1">
                <a:solidFill>
                  <a:srgbClr val="FFFF00"/>
                </a:solidFill>
              </a:rPr>
              <a:t>á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lja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 az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Ojast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  <a:p>
            <a:pPr marL="0" indent="0">
              <a:lnSpc>
                <a:spcPct val="80000"/>
              </a:lnSpc>
            </a:pPr>
            <a:endParaRPr lang="hu-HU" sz="24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-10 tulajdons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g (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des, hideg, l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gy, puha, zs</a:t>
            </a:r>
            <a:r>
              <a:rPr lang="hu-HU" sz="2400" b="1" i="1" dirty="0">
                <a:solidFill>
                  <a:srgbClr val="FFFF00"/>
                </a:solidFill>
              </a:rPr>
              <a:t>í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ros, viszk</a:t>
            </a:r>
            <a:r>
              <a:rPr lang="hu-HU" sz="2400" b="1" i="1" dirty="0">
                <a:solidFill>
                  <a:srgbClr val="FFFF00"/>
                </a:solidFill>
              </a:rPr>
              <a:t>ó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zus, ny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lk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s, neh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z, nyugodt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 vil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gos). </a:t>
            </a:r>
          </a:p>
          <a:p>
            <a:pPr marL="0" indent="0">
              <a:lnSpc>
                <a:spcPct val="80000"/>
              </a:lnSpc>
            </a:pPr>
            <a:endParaRPr lang="hu-HU" sz="24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Szattvikus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trend (teh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ntej,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gh</a:t>
            </a:r>
            <a:r>
              <a:rPr lang="hu-HU" sz="2400" b="1" i="1" dirty="0" err="1">
                <a:solidFill>
                  <a:srgbClr val="FFFF00"/>
                </a:solidFill>
              </a:rPr>
              <a:t>í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, gy</a:t>
            </a:r>
            <a:r>
              <a:rPr lang="hu-HU" sz="2400" b="1" i="1" dirty="0">
                <a:solidFill>
                  <a:srgbClr val="FFFF00"/>
                </a:solidFill>
              </a:rPr>
              <a:t>ü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m</a:t>
            </a:r>
            <a:r>
              <a:rPr lang="hu-HU" sz="2400" b="1" i="1" dirty="0">
                <a:solidFill>
                  <a:srgbClr val="FFFF00"/>
                </a:solidFill>
              </a:rPr>
              <a:t>ö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lcs, rizs,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des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telek, datolya, term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szetes magvak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 di</a:t>
            </a:r>
            <a:r>
              <a:rPr lang="hu-HU" sz="2400" b="1" i="1" dirty="0">
                <a:solidFill>
                  <a:srgbClr val="FFFF00"/>
                </a:solidFill>
              </a:rPr>
              <a:t>ó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f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l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k, 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ztatott mandula)</a:t>
            </a:r>
          </a:p>
          <a:p>
            <a:pPr marL="0" indent="0">
              <a:lnSpc>
                <a:spcPct val="80000"/>
              </a:lnSpc>
            </a:pPr>
            <a:endParaRPr lang="hu-HU" sz="24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- M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rt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kletess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g gyakorl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sa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 di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ta</a:t>
            </a: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- Megfelelő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tkez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</a:t>
            </a: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Rasayanak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, dr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gak</a:t>
            </a:r>
            <a:r>
              <a:rPr lang="hu-HU" sz="2400" b="1" i="1" dirty="0">
                <a:solidFill>
                  <a:srgbClr val="FFFF00"/>
                </a:solidFill>
              </a:rPr>
              <a:t>ö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vek.</a:t>
            </a: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- Pozit</a:t>
            </a:r>
            <a:r>
              <a:rPr lang="hu-HU" sz="2400" b="1" i="1" dirty="0">
                <a:solidFill>
                  <a:srgbClr val="FFFF00"/>
                </a:solidFill>
              </a:rPr>
              <a:t>í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v gondolkod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s, medit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ci</a:t>
            </a:r>
            <a:r>
              <a:rPr lang="hu-HU" sz="2400" b="1" i="1" dirty="0">
                <a:solidFill>
                  <a:srgbClr val="FFFF00"/>
                </a:solidFill>
              </a:rPr>
              <a:t>ó</a:t>
            </a:r>
            <a:endParaRPr lang="hu-HU" sz="24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endParaRPr lang="hu-HU" sz="24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5603" name="Picture 3" descr="Maharishi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24750" y="71438"/>
            <a:ext cx="1547813" cy="1773237"/>
          </a:xfrm>
        </p:spPr>
      </p:pic>
      <p:pic>
        <p:nvPicPr>
          <p:cNvPr id="25604" name="Picture 4" descr="sanskr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1835150" y="0"/>
            <a:ext cx="5543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ea typeface="Microsoft YaHei" pitchFamily="34" charset="-122"/>
              </a:rPr>
              <a:t> </a:t>
            </a:r>
            <a:endParaRPr lang="hu-HU" sz="32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icrosoft YaHei" pitchFamily="34" charset="-122"/>
            </a:endParaRPr>
          </a:p>
          <a:p>
            <a:pPr algn="ctr"/>
            <a:r>
              <a:rPr lang="hu-H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 pitchFamily="34" charset="-122"/>
              </a:rPr>
              <a:t>Eredeti ájurvéda</a:t>
            </a:r>
          </a:p>
          <a:p>
            <a:pPr algn="ctr"/>
            <a:endParaRPr lang="hu-HU" sz="24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icrosoft YaHei" pitchFamily="34" charset="-122"/>
            </a:endParaRPr>
          </a:p>
        </p:txBody>
      </p:sp>
      <p:pic>
        <p:nvPicPr>
          <p:cNvPr id="25608" name="Picture 2" descr="MMY_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88913"/>
            <a:ext cx="1001713" cy="14414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pic>
        <p:nvPicPr>
          <p:cNvPr id="25609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15888"/>
            <a:ext cx="13446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31800" y="1944688"/>
            <a:ext cx="8388350" cy="443706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Mi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Tejas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  <a:p>
            <a:pPr marL="0" indent="0">
              <a:lnSpc>
                <a:spcPct val="80000"/>
              </a:lnSpc>
            </a:pPr>
            <a:endParaRPr lang="hu-HU" sz="24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Belső ragyog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s, aura, csillog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 az ember szem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ben, az egy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rtelműs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g, a vakmerős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g, b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tors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g, intelligencia, meg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rt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 (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meg</a:t>
            </a:r>
            <a:r>
              <a:rPr lang="hu-HU" sz="2400" b="1" i="1" dirty="0" err="1">
                <a:solidFill>
                  <a:srgbClr val="FFFF00"/>
                </a:solidFill>
              </a:rPr>
              <a:t>é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rt</a:t>
            </a:r>
            <a:r>
              <a:rPr lang="hu-HU" sz="2400" b="1" i="1" dirty="0" err="1">
                <a:solidFill>
                  <a:srgbClr val="FFFF00"/>
                </a:solidFill>
              </a:rPr>
              <a:t>é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s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 a sejtek szintj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n). </a:t>
            </a: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Ez a finom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 pozit</a:t>
            </a:r>
            <a:r>
              <a:rPr lang="hu-HU" sz="2400" b="1" i="1" dirty="0">
                <a:solidFill>
                  <a:srgbClr val="FFFF00"/>
                </a:solidFill>
              </a:rPr>
              <a:t>í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v l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nyege a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pitt</a:t>
            </a:r>
            <a:r>
              <a:rPr lang="hu-HU" sz="2400" b="1" i="1" dirty="0" err="1">
                <a:solidFill>
                  <a:srgbClr val="FFFF00"/>
                </a:solidFill>
              </a:rPr>
              <a:t>á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nak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 felelős az em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szt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rt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 az anyagcser</a:t>
            </a:r>
            <a:r>
              <a:rPr lang="hu-HU" sz="2400" b="1" i="1" dirty="0">
                <a:solidFill>
                  <a:srgbClr val="FFFF00"/>
                </a:solidFill>
              </a:rPr>
              <a:t>éé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rt.</a:t>
            </a:r>
          </a:p>
          <a:p>
            <a:pPr marL="0" indent="0">
              <a:lnSpc>
                <a:spcPct val="80000"/>
              </a:lnSpc>
            </a:pP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Tejashoz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 lehet hasonl</a:t>
            </a:r>
            <a:r>
              <a:rPr lang="hu-HU" sz="2400" b="1" i="1" dirty="0">
                <a:solidFill>
                  <a:srgbClr val="FFFF00"/>
                </a:solidFill>
              </a:rPr>
              <a:t>í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tani a hormonokat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 az aminosavakat, amelyek szab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lyozz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k a sejtek anyagcser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j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t.</a:t>
            </a:r>
          </a:p>
          <a:p>
            <a:pPr marL="0" indent="0">
              <a:lnSpc>
                <a:spcPct val="80000"/>
              </a:lnSpc>
            </a:pPr>
            <a:endParaRPr lang="hu-HU" sz="24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Ha magas a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Tejas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, ki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getheti a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Ojast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 (mint ahogy a tűz elp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rologtatja  vizet)</a:t>
            </a: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Sclerosis multiplex (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myelin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 h</a:t>
            </a:r>
            <a:r>
              <a:rPr lang="hu-HU" sz="2400" b="1" i="1" dirty="0">
                <a:solidFill>
                  <a:srgbClr val="FFFF00"/>
                </a:solidFill>
              </a:rPr>
              <a:t>ü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vely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nek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ojas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 r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sze a v</a:t>
            </a:r>
            <a:r>
              <a:rPr lang="hu-HU" sz="2400" b="1" i="1" dirty="0">
                <a:solidFill>
                  <a:srgbClr val="FFFF00"/>
                </a:solidFill>
              </a:rPr>
              <a:t>í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z elemmel van kapcsolatban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 egy időben magas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tejas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 is van, mely tűz elem).</a:t>
            </a:r>
          </a:p>
        </p:txBody>
      </p:sp>
      <p:pic>
        <p:nvPicPr>
          <p:cNvPr id="26627" name="Picture 3" descr="Maharishi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24750" y="71438"/>
            <a:ext cx="1547813" cy="1773237"/>
          </a:xfrm>
        </p:spPr>
      </p:pic>
      <p:pic>
        <p:nvPicPr>
          <p:cNvPr id="26628" name="Picture 4" descr="sanskr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1835150" y="0"/>
            <a:ext cx="5543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ea typeface="Microsoft YaHei" pitchFamily="34" charset="-122"/>
              </a:rPr>
              <a:t> </a:t>
            </a:r>
            <a:endParaRPr lang="hu-HU" sz="32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icrosoft YaHei" pitchFamily="34" charset="-122"/>
            </a:endParaRPr>
          </a:p>
          <a:p>
            <a:pPr algn="ctr"/>
            <a:r>
              <a:rPr lang="hu-H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 pitchFamily="34" charset="-122"/>
              </a:rPr>
              <a:t>Eredeti ájurvéda</a:t>
            </a:r>
          </a:p>
          <a:p>
            <a:pPr algn="ctr"/>
            <a:endParaRPr lang="hu-HU" sz="24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icrosoft YaHei" pitchFamily="34" charset="-122"/>
            </a:endParaRPr>
          </a:p>
        </p:txBody>
      </p:sp>
      <p:pic>
        <p:nvPicPr>
          <p:cNvPr id="26632" name="Picture 2" descr="MMY_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88913"/>
            <a:ext cx="1001713" cy="14414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pic>
        <p:nvPicPr>
          <p:cNvPr id="26633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15888"/>
            <a:ext cx="13446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31800" y="1944688"/>
            <a:ext cx="8388350" cy="443706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Negat</a:t>
            </a:r>
            <a:r>
              <a:rPr lang="hu-HU" sz="2400" b="1" i="1" dirty="0">
                <a:solidFill>
                  <a:srgbClr val="FFFF00"/>
                </a:solidFill>
              </a:rPr>
              <a:t>í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v gondolkod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 cs</a:t>
            </a:r>
            <a:r>
              <a:rPr lang="hu-HU" sz="2400" b="1" i="1" dirty="0">
                <a:solidFill>
                  <a:srgbClr val="FFFF00"/>
                </a:solidFill>
              </a:rPr>
              <a:t>ö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kkenti az</a:t>
            </a: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ojast</a:t>
            </a:r>
            <a:endParaRPr lang="hu-HU" sz="24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tejast</a:t>
            </a:r>
            <a:endParaRPr lang="hu-HU" sz="24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pr</a:t>
            </a:r>
            <a:r>
              <a:rPr lang="hu-HU" sz="2400" b="1" i="1" dirty="0" err="1">
                <a:solidFill>
                  <a:srgbClr val="FFFF00"/>
                </a:solidFill>
              </a:rPr>
              <a:t>á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nát</a:t>
            </a:r>
            <a:endParaRPr lang="hu-HU" sz="24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- immunrendszert</a:t>
            </a: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- l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p funkcióját és a nyirokrendszert</a:t>
            </a: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A csecsemőmirigy k</a:t>
            </a:r>
            <a:r>
              <a:rPr lang="hu-HU" sz="2400" b="1" i="1" dirty="0">
                <a:solidFill>
                  <a:srgbClr val="FFFF00"/>
                </a:solidFill>
              </a:rPr>
              <a:t>ö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zel van a sz</a:t>
            </a:r>
            <a:r>
              <a:rPr lang="hu-HU" sz="2400" b="1" i="1" dirty="0">
                <a:solidFill>
                  <a:srgbClr val="FFFF00"/>
                </a:solidFill>
              </a:rPr>
              <a:t>í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vhez sz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khelye az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rzelmeknek, így a negat</a:t>
            </a:r>
            <a:r>
              <a:rPr lang="hu-HU" sz="2400" b="1" i="1" dirty="0">
                <a:solidFill>
                  <a:srgbClr val="FFFF00"/>
                </a:solidFill>
              </a:rPr>
              <a:t>í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v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rzelmi zavar befoly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solja a csecsemőmirigy műk</a:t>
            </a:r>
            <a:r>
              <a:rPr lang="hu-HU" sz="2400" b="1" i="1" dirty="0">
                <a:solidFill>
                  <a:srgbClr val="FFFF00"/>
                </a:solidFill>
              </a:rPr>
              <a:t>ö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d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t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 </a:t>
            </a:r>
            <a:r>
              <a:rPr lang="hu-HU" sz="2400" b="1" i="1" dirty="0">
                <a:solidFill>
                  <a:srgbClr val="FFFF00"/>
                </a:solidFill>
              </a:rPr>
              <a:t>í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gy az immunrendszert.</a:t>
            </a:r>
          </a:p>
          <a:p>
            <a:pPr marL="0" indent="0">
              <a:lnSpc>
                <a:spcPct val="80000"/>
              </a:lnSpc>
            </a:pPr>
            <a:endParaRPr lang="hu-HU" sz="24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Tejas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 cs</a:t>
            </a:r>
            <a:r>
              <a:rPr lang="hu-HU" sz="2400" b="1" i="1" dirty="0">
                <a:solidFill>
                  <a:srgbClr val="FFFF00"/>
                </a:solidFill>
              </a:rPr>
              <a:t>ö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kkentő t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nyezők:  T</a:t>
            </a:r>
            <a:r>
              <a:rPr lang="hu-HU" sz="2400" b="1" i="1" dirty="0">
                <a:solidFill>
                  <a:srgbClr val="FFFF00"/>
                </a:solidFill>
              </a:rPr>
              <a:t>ú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lzott besz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d,   Pszichol</a:t>
            </a:r>
            <a:r>
              <a:rPr lang="hu-HU" sz="2400" b="1" i="1" dirty="0">
                <a:solidFill>
                  <a:srgbClr val="FFFF00"/>
                </a:solidFill>
              </a:rPr>
              <a:t>ó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giai /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rzelmi egyens</a:t>
            </a:r>
            <a:r>
              <a:rPr lang="hu-HU" sz="2400" b="1" i="1" dirty="0">
                <a:solidFill>
                  <a:srgbClr val="FFFF00"/>
                </a:solidFill>
              </a:rPr>
              <a:t>ú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lyhi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ny,   Negat</a:t>
            </a:r>
            <a:r>
              <a:rPr lang="hu-HU" sz="2400" b="1" i="1" dirty="0">
                <a:solidFill>
                  <a:srgbClr val="FFFF00"/>
                </a:solidFill>
              </a:rPr>
              <a:t>í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v gondolkod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</a:t>
            </a:r>
          </a:p>
        </p:txBody>
      </p:sp>
      <p:pic>
        <p:nvPicPr>
          <p:cNvPr id="27651" name="Picture 3" descr="Maharishi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24750" y="71438"/>
            <a:ext cx="1547813" cy="1773237"/>
          </a:xfrm>
        </p:spPr>
      </p:pic>
      <p:pic>
        <p:nvPicPr>
          <p:cNvPr id="27652" name="Picture 4" descr="sanskr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1835150" y="0"/>
            <a:ext cx="5543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ea typeface="Microsoft YaHei" pitchFamily="34" charset="-122"/>
              </a:rPr>
              <a:t> </a:t>
            </a:r>
            <a:endParaRPr lang="hu-HU" sz="32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icrosoft YaHei" pitchFamily="34" charset="-122"/>
            </a:endParaRPr>
          </a:p>
          <a:p>
            <a:pPr algn="ctr"/>
            <a:r>
              <a:rPr lang="hu-H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 pitchFamily="34" charset="-122"/>
              </a:rPr>
              <a:t>Eredeti ájurvéda</a:t>
            </a:r>
          </a:p>
          <a:p>
            <a:pPr algn="ctr"/>
            <a:endParaRPr lang="hu-HU" sz="24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icrosoft YaHei" pitchFamily="34" charset="-122"/>
            </a:endParaRPr>
          </a:p>
        </p:txBody>
      </p:sp>
      <p:pic>
        <p:nvPicPr>
          <p:cNvPr id="27656" name="Picture 2" descr="MMY_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88913"/>
            <a:ext cx="1001713" cy="14414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pic>
        <p:nvPicPr>
          <p:cNvPr id="27657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15888"/>
            <a:ext cx="13446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31800" y="1944688"/>
            <a:ext cx="8388350" cy="443706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A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Tejas-t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 erős</a:t>
            </a:r>
            <a:r>
              <a:rPr lang="hu-HU" sz="2400" b="1" i="1" dirty="0">
                <a:solidFill>
                  <a:srgbClr val="FFFF00"/>
                </a:solidFill>
              </a:rPr>
              <a:t>í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thetj</a:t>
            </a:r>
            <a:r>
              <a:rPr lang="hu-HU" sz="2400" b="1" i="1" dirty="0">
                <a:solidFill>
                  <a:srgbClr val="FFFF00"/>
                </a:solidFill>
              </a:rPr>
              <a:t>ü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k:</a:t>
            </a: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- pozit</a:t>
            </a:r>
            <a:r>
              <a:rPr lang="hu-HU" sz="2400" b="1" i="1" dirty="0">
                <a:solidFill>
                  <a:srgbClr val="FFFF00"/>
                </a:solidFill>
              </a:rPr>
              <a:t>í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v gondolkod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s, - medit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ci</a:t>
            </a:r>
            <a:r>
              <a:rPr lang="hu-HU" sz="2400" b="1" i="1" dirty="0">
                <a:solidFill>
                  <a:srgbClr val="FFFF00"/>
                </a:solidFill>
              </a:rPr>
              <a:t>ó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, - mantra, - l</a:t>
            </a:r>
            <a:r>
              <a:rPr lang="hu-HU" sz="2400" b="1" i="1" dirty="0">
                <a:solidFill>
                  <a:srgbClr val="FFFF00"/>
                </a:solidFill>
              </a:rPr>
              <a:t>ó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tusz </a:t>
            </a:r>
            <a:r>
              <a:rPr lang="hu-HU" sz="2400" b="1" i="1" dirty="0">
                <a:solidFill>
                  <a:srgbClr val="FFFF00"/>
                </a:solidFill>
              </a:rPr>
              <a:t>ü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l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</a:t>
            </a: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- gyakorlati tudatoss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g a gondolatok, szavak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 cselekv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 ter</a:t>
            </a:r>
            <a:r>
              <a:rPr lang="hu-HU" sz="2400" b="1" i="1" dirty="0">
                <a:solidFill>
                  <a:srgbClr val="FFFF00"/>
                </a:solidFill>
              </a:rPr>
              <a:t>ü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letein</a:t>
            </a: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- a t</a:t>
            </a:r>
            <a:r>
              <a:rPr lang="hu-HU" sz="2400" b="1" i="1" dirty="0">
                <a:solidFill>
                  <a:srgbClr val="FFFF00"/>
                </a:solidFill>
              </a:rPr>
              <a:t>ú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lzott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 negat</a:t>
            </a:r>
            <a:r>
              <a:rPr lang="hu-HU" sz="2400" b="1" i="1" dirty="0">
                <a:solidFill>
                  <a:srgbClr val="FFFF00"/>
                </a:solidFill>
              </a:rPr>
              <a:t>í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v besz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d ker</a:t>
            </a:r>
            <a:r>
              <a:rPr lang="hu-HU" sz="2400" b="1" i="1" dirty="0">
                <a:solidFill>
                  <a:srgbClr val="FFFF00"/>
                </a:solidFill>
              </a:rPr>
              <a:t>ü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l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se</a:t>
            </a:r>
          </a:p>
          <a:p>
            <a:pPr marL="0" indent="0">
              <a:lnSpc>
                <a:spcPct val="80000"/>
              </a:lnSpc>
            </a:pPr>
            <a:endParaRPr lang="hu-HU" sz="24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Valamint :</a:t>
            </a: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Trikatu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 (fekete bors, hossz</a:t>
            </a:r>
            <a:r>
              <a:rPr lang="hu-HU" sz="2400" b="1" i="1" dirty="0">
                <a:solidFill>
                  <a:srgbClr val="FFFF00"/>
                </a:solidFill>
              </a:rPr>
              <a:t>ú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 bors, gy</a:t>
            </a:r>
            <a:r>
              <a:rPr lang="hu-HU" sz="2400" b="1" i="1" dirty="0">
                <a:solidFill>
                  <a:srgbClr val="FFFF00"/>
                </a:solidFill>
              </a:rPr>
              <a:t>ö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mb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r)</a:t>
            </a: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- Gy</a:t>
            </a:r>
            <a:r>
              <a:rPr lang="hu-HU" sz="2400" b="1" i="1" dirty="0">
                <a:solidFill>
                  <a:srgbClr val="FFFF00"/>
                </a:solidFill>
              </a:rPr>
              <a:t>ö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mb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r +citroml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 + s</a:t>
            </a:r>
            <a:r>
              <a:rPr lang="hu-HU" sz="2400" b="1" i="1" dirty="0">
                <a:solidFill>
                  <a:srgbClr val="FFFF00"/>
                </a:solidFill>
              </a:rPr>
              <a:t>ó</a:t>
            </a:r>
            <a:endParaRPr lang="hu-HU" sz="24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Bitter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ghee</a:t>
            </a:r>
            <a:endParaRPr lang="hu-HU" sz="24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endParaRPr lang="hu-HU" sz="24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Nagy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Pitta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 eset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n a 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Tejas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 nem n</a:t>
            </a:r>
            <a:r>
              <a:rPr lang="hu-HU" sz="2400" b="1" i="1" dirty="0">
                <a:solidFill>
                  <a:srgbClr val="FFFF00"/>
                </a:solidFill>
              </a:rPr>
              <a:t>ö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velhető, ilyenkor javasolt ink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bb hűtő ter</a:t>
            </a:r>
            <a:r>
              <a:rPr lang="hu-HU" sz="2400" b="1" i="1" dirty="0">
                <a:solidFill>
                  <a:srgbClr val="FFFF00"/>
                </a:solidFill>
              </a:rPr>
              <a:t>á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pia (</a:t>
            </a:r>
            <a:r>
              <a:rPr lang="hu-HU" sz="2400" b="1" i="1" dirty="0" err="1">
                <a:solidFill>
                  <a:srgbClr val="FFFF00"/>
                </a:solidFill>
                <a:latin typeface="Times New Roman" pitchFamily="18" charset="0"/>
              </a:rPr>
              <a:t>kardamom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desk</a:t>
            </a:r>
            <a:r>
              <a:rPr lang="hu-HU" sz="2400" b="1" i="1" dirty="0">
                <a:solidFill>
                  <a:srgbClr val="FFFF00"/>
                </a:solidFill>
              </a:rPr>
              <a:t>ö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m</a:t>
            </a:r>
            <a:r>
              <a:rPr lang="hu-HU" sz="2400" b="1" i="1" dirty="0">
                <a:solidFill>
                  <a:srgbClr val="FFFF00"/>
                </a:solidFill>
              </a:rPr>
              <a:t>é</a:t>
            </a:r>
            <a:r>
              <a:rPr lang="hu-HU" sz="2400" b="1" i="1" dirty="0">
                <a:solidFill>
                  <a:srgbClr val="FFFF00"/>
                </a:solidFill>
                <a:latin typeface="Times New Roman" pitchFamily="18" charset="0"/>
              </a:rPr>
              <a:t>ny)</a:t>
            </a:r>
          </a:p>
        </p:txBody>
      </p:sp>
      <p:pic>
        <p:nvPicPr>
          <p:cNvPr id="28675" name="Picture 3" descr="Maharishi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24750" y="71438"/>
            <a:ext cx="1547813" cy="1773237"/>
          </a:xfrm>
        </p:spPr>
      </p:pic>
      <p:pic>
        <p:nvPicPr>
          <p:cNvPr id="28676" name="Picture 4" descr="sanskr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1835150" y="0"/>
            <a:ext cx="5543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ea typeface="Microsoft YaHei" pitchFamily="34" charset="-122"/>
              </a:rPr>
              <a:t> </a:t>
            </a:r>
            <a:endParaRPr lang="hu-HU" sz="32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icrosoft YaHei" pitchFamily="34" charset="-122"/>
            </a:endParaRPr>
          </a:p>
          <a:p>
            <a:pPr algn="ctr"/>
            <a:r>
              <a:rPr lang="hu-H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 pitchFamily="34" charset="-122"/>
              </a:rPr>
              <a:t>Eredeti ájurvéda</a:t>
            </a:r>
          </a:p>
          <a:p>
            <a:pPr algn="ctr"/>
            <a:endParaRPr lang="hu-HU" sz="24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icrosoft YaHei" pitchFamily="34" charset="-122"/>
            </a:endParaRPr>
          </a:p>
        </p:txBody>
      </p:sp>
      <p:pic>
        <p:nvPicPr>
          <p:cNvPr id="28680" name="Picture 2" descr="MMY_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88913"/>
            <a:ext cx="1001713" cy="14414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pic>
        <p:nvPicPr>
          <p:cNvPr id="28681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15888"/>
            <a:ext cx="13446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1" name="Line 4"/>
          <p:cNvSpPr>
            <a:spLocks noChangeShapeType="1"/>
          </p:cNvSpPr>
          <p:nvPr/>
        </p:nvSpPr>
        <p:spPr bwMode="auto">
          <a:xfrm>
            <a:off x="252413" y="13414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32792" name="Picture 3" descr="sansk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" y="71438"/>
            <a:ext cx="10620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Picture 2" descr="MMY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115888"/>
            <a:ext cx="701675" cy="10096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724744" y="1772816"/>
            <a:ext cx="5943600" cy="466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 i="0" dirty="0">
                <a:solidFill>
                  <a:srgbClr val="FF0000"/>
                </a:solidFill>
              </a:rPr>
              <a:t>Hét </a:t>
            </a:r>
            <a:r>
              <a:rPr lang="de-DE" altLang="hu-HU" sz="2400" b="1" i="0" dirty="0" err="1">
                <a:solidFill>
                  <a:srgbClr val="FF0000"/>
                </a:solidFill>
                <a:ea typeface="MS PGothic" pitchFamily="34" charset="-128"/>
              </a:rPr>
              <a:t>Dhatu</a:t>
            </a:r>
            <a:r>
              <a:rPr lang="de-DE" altLang="hu-HU" sz="2400" b="1" i="0" dirty="0">
                <a:solidFill>
                  <a:srgbClr val="FF0000"/>
                </a:solidFill>
                <a:ea typeface="MS PGothic" pitchFamily="34" charset="-128"/>
              </a:rPr>
              <a:t> – </a:t>
            </a:r>
            <a:r>
              <a:rPr lang="hu-HU" altLang="hu-HU" sz="2400" b="1" i="0" dirty="0">
                <a:solidFill>
                  <a:srgbClr val="FF0000"/>
                </a:solidFill>
              </a:rPr>
              <a:t>a hét testszövet</a:t>
            </a:r>
            <a:endParaRPr lang="de-DE" altLang="hu-HU" sz="2400" b="1" i="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547813" y="252517"/>
            <a:ext cx="62642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u-HU" sz="24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Az egészség receptje – Ájurvéda</a:t>
            </a:r>
          </a:p>
          <a:p>
            <a:pPr algn="ctr" eaLnBrk="0" hangingPunct="0">
              <a:defRPr/>
            </a:pP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11560" y="3284984"/>
            <a:ext cx="7920880" cy="249299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 i="1" dirty="0">
                <a:solidFill>
                  <a:srgbClr val="FFFF00"/>
                </a:solidFill>
              </a:rPr>
              <a:t>„</a:t>
            </a:r>
            <a:r>
              <a:rPr lang="hu-HU" altLang="hu-HU" sz="2400" b="1" i="1" dirty="0" err="1">
                <a:solidFill>
                  <a:srgbClr val="FFFF00"/>
                </a:solidFill>
              </a:rPr>
              <a:t>Dosha</a:t>
            </a:r>
            <a:r>
              <a:rPr lang="hu-HU" altLang="hu-HU" sz="2400" b="1" i="1" dirty="0">
                <a:solidFill>
                  <a:srgbClr val="FFFF00"/>
                </a:solidFill>
              </a:rPr>
              <a:t> </a:t>
            </a:r>
            <a:r>
              <a:rPr lang="hu-HU" altLang="hu-HU" sz="2400" b="1" i="1" dirty="0" err="1">
                <a:solidFill>
                  <a:srgbClr val="FFFF00"/>
                </a:solidFill>
              </a:rPr>
              <a:t>Dhatu</a:t>
            </a:r>
            <a:r>
              <a:rPr lang="hu-HU" altLang="hu-HU" sz="2400" b="1" i="1" dirty="0">
                <a:solidFill>
                  <a:srgbClr val="FFFF00"/>
                </a:solidFill>
              </a:rPr>
              <a:t> </a:t>
            </a:r>
            <a:r>
              <a:rPr lang="hu-HU" altLang="hu-HU" sz="2400" b="1" i="1" dirty="0" err="1">
                <a:solidFill>
                  <a:srgbClr val="FFFF00"/>
                </a:solidFill>
              </a:rPr>
              <a:t>Mal</a:t>
            </a:r>
            <a:r>
              <a:rPr lang="hu-HU" altLang="hu-HU" sz="2400" b="1" i="1" dirty="0">
                <a:solidFill>
                  <a:srgbClr val="FFFF00"/>
                </a:solidFill>
              </a:rPr>
              <a:t> </a:t>
            </a:r>
            <a:r>
              <a:rPr lang="hu-HU" altLang="hu-HU" sz="2400" b="1" i="1" dirty="0" err="1">
                <a:solidFill>
                  <a:srgbClr val="FFFF00"/>
                </a:solidFill>
              </a:rPr>
              <a:t>Moolam</a:t>
            </a:r>
            <a:r>
              <a:rPr lang="hu-HU" altLang="hu-HU" sz="2400" b="1" i="1" dirty="0">
                <a:solidFill>
                  <a:srgbClr val="FFFF00"/>
                </a:solidFill>
              </a:rPr>
              <a:t> He </a:t>
            </a:r>
            <a:r>
              <a:rPr lang="hu-HU" altLang="hu-HU" sz="2400" b="1" i="1" dirty="0" err="1">
                <a:solidFill>
                  <a:srgbClr val="FFFF00"/>
                </a:solidFill>
              </a:rPr>
              <a:t>Shareeram</a:t>
            </a:r>
            <a:r>
              <a:rPr lang="hu-HU" altLang="hu-HU" sz="2400" b="1" i="1" dirty="0">
                <a:solidFill>
                  <a:srgbClr val="FFFF00"/>
                </a:solidFill>
              </a:rPr>
              <a:t>”</a:t>
            </a:r>
          </a:p>
          <a:p>
            <a:pPr algn="ctr">
              <a:spcBef>
                <a:spcPct val="50000"/>
              </a:spcBef>
            </a:pPr>
            <a:r>
              <a:rPr lang="hu-HU" altLang="hu-HU" sz="2400" b="1" dirty="0">
                <a:solidFill>
                  <a:srgbClr val="FFFF00"/>
                </a:solidFill>
              </a:rPr>
              <a:t>	</a:t>
            </a:r>
          </a:p>
          <a:p>
            <a:pPr algn="ctr">
              <a:spcBef>
                <a:spcPct val="50000"/>
              </a:spcBef>
            </a:pPr>
            <a:r>
              <a:rPr lang="hu-HU" altLang="hu-HU" sz="2400" b="1" dirty="0" err="1">
                <a:solidFill>
                  <a:srgbClr val="FFFF00"/>
                </a:solidFill>
              </a:rPr>
              <a:t>Dhatu</a:t>
            </a:r>
            <a:r>
              <a:rPr lang="hu-HU" altLang="hu-HU" sz="2400" b="1" dirty="0">
                <a:solidFill>
                  <a:srgbClr val="FFFF00"/>
                </a:solidFill>
              </a:rPr>
              <a:t> – „</a:t>
            </a:r>
            <a:r>
              <a:rPr lang="hu-HU" altLang="hu-HU" sz="2400" b="1" dirty="0" err="1">
                <a:solidFill>
                  <a:srgbClr val="FFFF00"/>
                </a:solidFill>
              </a:rPr>
              <a:t>dha</a:t>
            </a:r>
            <a:r>
              <a:rPr lang="hu-HU" altLang="hu-HU" sz="2400" b="1" dirty="0">
                <a:solidFill>
                  <a:srgbClr val="FFFF00"/>
                </a:solidFill>
              </a:rPr>
              <a:t>” </a:t>
            </a:r>
            <a:r>
              <a:rPr lang="hu-HU" altLang="hu-HU" sz="2400" b="1" dirty="0" err="1">
                <a:solidFill>
                  <a:srgbClr val="FFFF00"/>
                </a:solidFill>
              </a:rPr>
              <a:t>szankszrit</a:t>
            </a:r>
            <a:r>
              <a:rPr lang="hu-HU" altLang="hu-HU" sz="2400" b="1" dirty="0">
                <a:solidFill>
                  <a:srgbClr val="FFFF00"/>
                </a:solidFill>
              </a:rPr>
              <a:t> szóból származik, jelentése, „ami a testet formálja”</a:t>
            </a:r>
          </a:p>
          <a:p>
            <a:pPr algn="ctr">
              <a:spcBef>
                <a:spcPct val="50000"/>
              </a:spcBef>
            </a:pPr>
            <a:endParaRPr lang="de-DE" altLang="hu-HU" sz="2400" b="1" i="0" dirty="0">
              <a:solidFill>
                <a:srgbClr val="FF0000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1" name="Line 4"/>
          <p:cNvSpPr>
            <a:spLocks noChangeShapeType="1"/>
          </p:cNvSpPr>
          <p:nvPr/>
        </p:nvSpPr>
        <p:spPr bwMode="auto">
          <a:xfrm>
            <a:off x="252413" y="13414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32792" name="Picture 3" descr="sansk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" y="71438"/>
            <a:ext cx="10620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Picture 2" descr="MMY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115888"/>
            <a:ext cx="701675" cy="10096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724744" y="1412776"/>
            <a:ext cx="5943600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 i="0" dirty="0">
                <a:solidFill>
                  <a:srgbClr val="FF0000"/>
                </a:solidFill>
              </a:rPr>
              <a:t>Hét </a:t>
            </a:r>
            <a:r>
              <a:rPr lang="de-DE" altLang="hu-HU" sz="2400" b="1" i="0" dirty="0" err="1">
                <a:solidFill>
                  <a:srgbClr val="FF0000"/>
                </a:solidFill>
                <a:ea typeface="MS PGothic" pitchFamily="34" charset="-128"/>
              </a:rPr>
              <a:t>Dhatu</a:t>
            </a:r>
            <a:r>
              <a:rPr lang="de-DE" altLang="hu-HU" sz="2400" b="1" i="0" dirty="0">
                <a:solidFill>
                  <a:srgbClr val="FF0000"/>
                </a:solidFill>
                <a:ea typeface="MS PGothic" pitchFamily="34" charset="-128"/>
              </a:rPr>
              <a:t> – </a:t>
            </a:r>
            <a:r>
              <a:rPr lang="hu-HU" altLang="hu-HU" sz="2400" b="1" i="0" dirty="0">
                <a:solidFill>
                  <a:srgbClr val="FF0000"/>
                </a:solidFill>
              </a:rPr>
              <a:t>a hét testszövet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547813" y="252517"/>
            <a:ext cx="62642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u-HU" sz="24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Az egészség receptje – Ájurvéda</a:t>
            </a:r>
          </a:p>
          <a:p>
            <a:pPr algn="ctr" eaLnBrk="0" hangingPunct="0">
              <a:defRPr/>
            </a:pP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7" name="Content Placeholder 3" descr="dhatu and panchmahabhut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496" y="2231851"/>
            <a:ext cx="7143750" cy="4581525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452320" y="2228670"/>
            <a:ext cx="1368152" cy="360098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 dirty="0" err="1">
                <a:solidFill>
                  <a:srgbClr val="FFFF00"/>
                </a:solidFill>
              </a:rPr>
              <a:t>Vayu-levegő</a:t>
            </a:r>
            <a:endParaRPr lang="hu-HU" altLang="hu-HU" sz="2400" b="1" dirty="0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hu-HU" altLang="hu-HU" sz="2400" b="1" i="0" dirty="0" err="1">
                <a:solidFill>
                  <a:srgbClr val="FFFF00"/>
                </a:solidFill>
              </a:rPr>
              <a:t>Agni</a:t>
            </a:r>
            <a:r>
              <a:rPr lang="hu-HU" altLang="hu-HU" sz="2400" b="1" i="0" dirty="0">
                <a:solidFill>
                  <a:srgbClr val="FFFF00"/>
                </a:solidFill>
              </a:rPr>
              <a:t> –tűz</a:t>
            </a:r>
          </a:p>
          <a:p>
            <a:pPr algn="ctr">
              <a:spcBef>
                <a:spcPct val="50000"/>
              </a:spcBef>
            </a:pPr>
            <a:r>
              <a:rPr lang="hu-HU" altLang="hu-HU" sz="2400" b="1" dirty="0" err="1">
                <a:solidFill>
                  <a:srgbClr val="FFFF00"/>
                </a:solidFill>
              </a:rPr>
              <a:t>Jala</a:t>
            </a:r>
            <a:r>
              <a:rPr lang="hu-HU" altLang="hu-HU" sz="2400" b="1" dirty="0">
                <a:solidFill>
                  <a:srgbClr val="FFFF00"/>
                </a:solidFill>
              </a:rPr>
              <a:t> - víz</a:t>
            </a:r>
            <a:endParaRPr lang="hu-HU" altLang="hu-HU" sz="2400" b="1" i="0" dirty="0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hu-HU" altLang="hu-HU" sz="2400" b="1" dirty="0" err="1">
                <a:solidFill>
                  <a:srgbClr val="FFFF00"/>
                </a:solidFill>
              </a:rPr>
              <a:t>Prithvi</a:t>
            </a:r>
            <a:r>
              <a:rPr lang="hu-HU" altLang="hu-HU" sz="2400" b="1" dirty="0">
                <a:solidFill>
                  <a:srgbClr val="FFFF00"/>
                </a:solidFill>
              </a:rPr>
              <a:t> – föld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1" name="Line 4"/>
          <p:cNvSpPr>
            <a:spLocks noChangeShapeType="1"/>
          </p:cNvSpPr>
          <p:nvPr/>
        </p:nvSpPr>
        <p:spPr bwMode="auto">
          <a:xfrm>
            <a:off x="179834" y="1268760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32792" name="Picture 3" descr="sansk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" y="71438"/>
            <a:ext cx="10620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Picture 2" descr="MMY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115888"/>
            <a:ext cx="701675" cy="10096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724744" y="1268760"/>
            <a:ext cx="5943600" cy="466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 i="0" dirty="0">
                <a:solidFill>
                  <a:srgbClr val="FF0000"/>
                </a:solidFill>
              </a:rPr>
              <a:t>Hét </a:t>
            </a:r>
            <a:r>
              <a:rPr lang="de-DE" altLang="hu-HU" sz="2400" b="1" i="0" dirty="0" err="1">
                <a:solidFill>
                  <a:srgbClr val="FF0000"/>
                </a:solidFill>
                <a:ea typeface="MS PGothic" pitchFamily="34" charset="-128"/>
              </a:rPr>
              <a:t>Dhatu</a:t>
            </a:r>
            <a:r>
              <a:rPr lang="de-DE" altLang="hu-HU" sz="2400" b="1" i="0" dirty="0">
                <a:solidFill>
                  <a:srgbClr val="FF0000"/>
                </a:solidFill>
                <a:ea typeface="MS PGothic" pitchFamily="34" charset="-128"/>
              </a:rPr>
              <a:t> – </a:t>
            </a:r>
            <a:r>
              <a:rPr lang="hu-HU" altLang="hu-HU" sz="2400" b="1" i="0" dirty="0">
                <a:solidFill>
                  <a:srgbClr val="FF0000"/>
                </a:solidFill>
              </a:rPr>
              <a:t>a hét testszövet</a:t>
            </a:r>
            <a:endParaRPr lang="de-DE" altLang="hu-HU" sz="2400" b="1" i="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547813" y="252517"/>
            <a:ext cx="62642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u-HU" sz="24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Az egészség receptje – Ájurvéda</a:t>
            </a:r>
          </a:p>
          <a:p>
            <a:pPr algn="ctr" eaLnBrk="0" hangingPunct="0">
              <a:defRPr/>
            </a:pP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859229"/>
              </p:ext>
            </p:extLst>
          </p:nvPr>
        </p:nvGraphicFramePr>
        <p:xfrm>
          <a:off x="764853" y="1628800"/>
          <a:ext cx="7839595" cy="5004538"/>
        </p:xfrm>
        <a:graphic>
          <a:graphicData uri="http://schemas.openxmlformats.org/drawingml/2006/table">
            <a:tbl>
              <a:tblPr/>
              <a:tblGrid>
                <a:gridCol w="77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4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264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Dhatu</a:t>
                      </a:r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Szöveti megfelelője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Honnan kapja a táplálást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Funkció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Dósa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96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Rasa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plazma, nyirok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emésztés utáni esszencia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Preenana</a:t>
                      </a:r>
                      <a:r>
                        <a:rPr lang="hu-HU" sz="20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 - táplálás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Kapha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96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Rakta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Vér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Rasa </a:t>
                      </a:r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Dhatu</a:t>
                      </a:r>
                      <a:endParaRPr lang="hu-H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Jeevana</a:t>
                      </a:r>
                      <a:r>
                        <a:rPr lang="hu-HU" sz="20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 – élénkít, keringet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Pitta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96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Mamsa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izom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Rakta </a:t>
                      </a:r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Dhatu</a:t>
                      </a:r>
                      <a:endParaRPr lang="hu-H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Lepana</a:t>
                      </a:r>
                      <a:r>
                        <a:rPr lang="hu-HU" sz="20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 - támogat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Kapha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96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Meda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zsír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Mamsa</a:t>
                      </a:r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 </a:t>
                      </a:r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Dhatu</a:t>
                      </a:r>
                      <a:endParaRPr lang="hu-H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Snehana</a:t>
                      </a:r>
                      <a:r>
                        <a:rPr lang="hu-HU" sz="20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 - olajoz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Kapha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10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Asthi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csont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Meda Dhatu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Dharana</a:t>
                      </a:r>
                      <a:r>
                        <a:rPr lang="hu-HU" sz="20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 - stabilizál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Vata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96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Majja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Csontvelő, idegszövet, kötőszövet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Asthi Dhatu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Poorana</a:t>
                      </a:r>
                      <a:r>
                        <a:rPr lang="hu-HU" sz="20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 - kitöltés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Kapha</a:t>
                      </a:r>
                      <a:r>
                        <a:rPr lang="hu-HU" sz="20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96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Shukra</a:t>
                      </a:r>
                      <a:endParaRPr lang="hu-H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reproduktív szervek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Majja Dhatu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Garbhotpadana</a:t>
                      </a:r>
                      <a:r>
                        <a:rPr lang="hu-HU" sz="20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 - reprodukció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Kapha</a:t>
                      </a:r>
                      <a:endParaRPr lang="hu-HU" sz="20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79834" y="1772816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1" name="Line 4"/>
          <p:cNvSpPr>
            <a:spLocks noChangeShapeType="1"/>
          </p:cNvSpPr>
          <p:nvPr/>
        </p:nvSpPr>
        <p:spPr bwMode="auto">
          <a:xfrm>
            <a:off x="179512" y="1196752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32792" name="Picture 3" descr="sansk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" y="44624"/>
            <a:ext cx="10620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Picture 2" descr="MMY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115094"/>
            <a:ext cx="701675" cy="10096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724744" y="764704"/>
            <a:ext cx="5943600" cy="466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hu-HU" sz="2400" b="1" i="0" dirty="0" err="1">
                <a:solidFill>
                  <a:srgbClr val="FF0000"/>
                </a:solidFill>
                <a:ea typeface="MS PGothic" pitchFamily="34" charset="-128"/>
              </a:rPr>
              <a:t>Dhatu</a:t>
            </a:r>
            <a:r>
              <a:rPr lang="de-DE" altLang="hu-HU" sz="2400" b="1" i="0" dirty="0">
                <a:solidFill>
                  <a:srgbClr val="FF0000"/>
                </a:solidFill>
                <a:ea typeface="MS PGothic" pitchFamily="34" charset="-128"/>
              </a:rPr>
              <a:t> – </a:t>
            </a:r>
            <a:r>
              <a:rPr lang="hu-HU" altLang="hu-HU" sz="2400" b="1" i="0" dirty="0" err="1">
                <a:solidFill>
                  <a:srgbClr val="FF0000"/>
                </a:solidFill>
                <a:ea typeface="MS PGothic" pitchFamily="34" charset="-128"/>
              </a:rPr>
              <a:t>Upadhatu</a:t>
            </a:r>
            <a:endParaRPr lang="de-DE" altLang="hu-HU" sz="2400" b="1" i="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547813" y="252517"/>
            <a:ext cx="62642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u-HU" sz="24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Az egészség receptje – Ájurvéda</a:t>
            </a:r>
          </a:p>
          <a:p>
            <a:pPr algn="ctr" eaLnBrk="0" hangingPunct="0">
              <a:defRPr/>
            </a:pP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7" name="Content Placeholder 3" descr="updhatu formati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7504" y="1412776"/>
            <a:ext cx="4717032" cy="544522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184576" y="1340768"/>
            <a:ext cx="3347864" cy="541686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 u="sng" dirty="0">
                <a:solidFill>
                  <a:srgbClr val="FFFF00"/>
                </a:solidFill>
              </a:rPr>
              <a:t>Rasa </a:t>
            </a:r>
            <a:r>
              <a:rPr lang="hu-HU" altLang="hu-HU" sz="2000" b="1" u="sng" dirty="0" err="1">
                <a:solidFill>
                  <a:srgbClr val="FFFF00"/>
                </a:solidFill>
              </a:rPr>
              <a:t>Upadhatu</a:t>
            </a:r>
            <a:r>
              <a:rPr lang="hu-HU" altLang="hu-HU" sz="2000" b="1" dirty="0">
                <a:solidFill>
                  <a:srgbClr val="FFFF00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altLang="hu-HU" sz="1600" b="1" dirty="0">
                <a:solidFill>
                  <a:srgbClr val="FFFF00"/>
                </a:solidFill>
              </a:rPr>
              <a:t>Bőr legfelsőbb rétege, anyatej, </a:t>
            </a:r>
            <a:r>
              <a:rPr lang="hu-HU" altLang="hu-HU" sz="1600" b="1" dirty="0" err="1">
                <a:solidFill>
                  <a:srgbClr val="FFFF00"/>
                </a:solidFill>
              </a:rPr>
              <a:t>menstrum</a:t>
            </a:r>
            <a:endParaRPr lang="hu-HU" altLang="hu-HU" sz="16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altLang="hu-HU" sz="2000" b="1" u="sng" dirty="0">
                <a:solidFill>
                  <a:srgbClr val="FFFF00"/>
                </a:solidFill>
              </a:rPr>
              <a:t>Rakta </a:t>
            </a:r>
            <a:r>
              <a:rPr lang="hu-HU" altLang="hu-HU" sz="2000" b="1" u="sng" dirty="0" err="1">
                <a:solidFill>
                  <a:srgbClr val="FFFF00"/>
                </a:solidFill>
              </a:rPr>
              <a:t>Upadhatu</a:t>
            </a:r>
            <a:r>
              <a:rPr lang="hu-HU" altLang="hu-HU" sz="2000" b="1" u="sng" dirty="0">
                <a:solidFill>
                  <a:srgbClr val="FFFF00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altLang="hu-HU" sz="1600" b="1" dirty="0">
                <a:solidFill>
                  <a:srgbClr val="FFFF00"/>
                </a:solidFill>
              </a:rPr>
              <a:t>erek, kötőszövet</a:t>
            </a:r>
          </a:p>
          <a:p>
            <a:pPr>
              <a:spcBef>
                <a:spcPct val="50000"/>
              </a:spcBef>
            </a:pPr>
            <a:r>
              <a:rPr lang="hu-HU" altLang="hu-HU" sz="2000" b="1" u="sng" dirty="0" err="1">
                <a:solidFill>
                  <a:srgbClr val="FFFF00"/>
                </a:solidFill>
              </a:rPr>
              <a:t>Mamsa</a:t>
            </a:r>
            <a:r>
              <a:rPr lang="hu-HU" altLang="hu-HU" sz="2000" b="1" u="sng" dirty="0">
                <a:solidFill>
                  <a:srgbClr val="FFFF00"/>
                </a:solidFill>
              </a:rPr>
              <a:t> </a:t>
            </a:r>
            <a:r>
              <a:rPr lang="hu-HU" altLang="hu-HU" sz="2000" b="1" u="sng" dirty="0" err="1">
                <a:solidFill>
                  <a:srgbClr val="FFFF00"/>
                </a:solidFill>
              </a:rPr>
              <a:t>Upadhatu</a:t>
            </a:r>
            <a:r>
              <a:rPr lang="hu-HU" altLang="hu-HU" sz="2000" b="1" u="sng" dirty="0">
                <a:solidFill>
                  <a:srgbClr val="FFFF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hu-HU" altLang="hu-HU" sz="1600" b="1" dirty="0">
                <a:solidFill>
                  <a:srgbClr val="FFFF00"/>
                </a:solidFill>
              </a:rPr>
              <a:t>- szalagok, inak, simaizom</a:t>
            </a:r>
          </a:p>
          <a:p>
            <a:pPr>
              <a:spcBef>
                <a:spcPct val="50000"/>
              </a:spcBef>
            </a:pPr>
            <a:r>
              <a:rPr lang="hu-HU" altLang="hu-HU" sz="2000" b="1" u="sng" dirty="0" err="1">
                <a:solidFill>
                  <a:srgbClr val="FFFF00"/>
                </a:solidFill>
              </a:rPr>
              <a:t>Meda</a:t>
            </a:r>
            <a:r>
              <a:rPr lang="hu-HU" altLang="hu-HU" sz="2000" b="1" u="sng" dirty="0">
                <a:solidFill>
                  <a:srgbClr val="FFFF00"/>
                </a:solidFill>
              </a:rPr>
              <a:t> </a:t>
            </a:r>
            <a:r>
              <a:rPr lang="hu-HU" altLang="hu-HU" sz="2000" b="1" u="sng" dirty="0" err="1">
                <a:solidFill>
                  <a:srgbClr val="FFFF00"/>
                </a:solidFill>
              </a:rPr>
              <a:t>Upadhatu</a:t>
            </a:r>
            <a:r>
              <a:rPr lang="hu-HU" altLang="hu-HU" sz="2000" b="1" u="sng" dirty="0">
                <a:solidFill>
                  <a:srgbClr val="FFFF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hu-HU" altLang="hu-HU" sz="1600" b="1" dirty="0">
                <a:solidFill>
                  <a:srgbClr val="FFFF00"/>
                </a:solidFill>
              </a:rPr>
              <a:t>- Bőr 6 rétege, bőr alatti zsírszövet</a:t>
            </a:r>
          </a:p>
          <a:p>
            <a:pPr>
              <a:spcBef>
                <a:spcPct val="50000"/>
              </a:spcBef>
            </a:pPr>
            <a:r>
              <a:rPr lang="hu-HU" altLang="hu-HU" sz="2000" b="1" u="sng" dirty="0" err="1">
                <a:solidFill>
                  <a:srgbClr val="FFFF00"/>
                </a:solidFill>
              </a:rPr>
              <a:t>Asthi</a:t>
            </a:r>
            <a:r>
              <a:rPr lang="hu-HU" altLang="hu-HU" sz="2000" b="1" u="sng" dirty="0">
                <a:solidFill>
                  <a:srgbClr val="FFFF00"/>
                </a:solidFill>
              </a:rPr>
              <a:t> </a:t>
            </a:r>
            <a:r>
              <a:rPr lang="hu-HU" altLang="hu-HU" sz="2000" b="1" u="sng" dirty="0" err="1">
                <a:solidFill>
                  <a:srgbClr val="FFFF00"/>
                </a:solidFill>
              </a:rPr>
              <a:t>Upadhatu</a:t>
            </a:r>
            <a:r>
              <a:rPr lang="hu-HU" altLang="hu-HU" sz="2000" b="1" u="sng" dirty="0">
                <a:solidFill>
                  <a:srgbClr val="FFFF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hu-HU" altLang="hu-HU" sz="1600" b="1" dirty="0">
                <a:solidFill>
                  <a:srgbClr val="FFFF00"/>
                </a:solidFill>
              </a:rPr>
              <a:t>- fogak, porc</a:t>
            </a:r>
          </a:p>
          <a:p>
            <a:pPr>
              <a:spcBef>
                <a:spcPct val="50000"/>
              </a:spcBef>
            </a:pPr>
            <a:r>
              <a:rPr lang="hu-HU" altLang="hu-HU" sz="2000" b="1" u="sng" dirty="0" err="1">
                <a:solidFill>
                  <a:srgbClr val="FFFF00"/>
                </a:solidFill>
              </a:rPr>
              <a:t>Majja</a:t>
            </a:r>
            <a:r>
              <a:rPr lang="hu-HU" altLang="hu-HU" sz="2000" b="1" u="sng" dirty="0">
                <a:solidFill>
                  <a:srgbClr val="FFFF00"/>
                </a:solidFill>
              </a:rPr>
              <a:t> </a:t>
            </a:r>
            <a:r>
              <a:rPr lang="hu-HU" altLang="hu-HU" sz="2000" b="1" u="sng" dirty="0" err="1">
                <a:solidFill>
                  <a:srgbClr val="FFFF00"/>
                </a:solidFill>
              </a:rPr>
              <a:t>Upadhatu</a:t>
            </a:r>
            <a:r>
              <a:rPr lang="hu-HU" altLang="hu-HU" sz="2000" b="1" u="sng" dirty="0">
                <a:solidFill>
                  <a:srgbClr val="FFFF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hu-HU" altLang="hu-HU" sz="1600" b="1" dirty="0">
                <a:solidFill>
                  <a:srgbClr val="FFFF00"/>
                </a:solidFill>
              </a:rPr>
              <a:t>- könny</a:t>
            </a:r>
            <a:endParaRPr lang="hu-HU" altLang="hu-H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1" name="Line 4"/>
          <p:cNvSpPr>
            <a:spLocks noChangeShapeType="1"/>
          </p:cNvSpPr>
          <p:nvPr/>
        </p:nvSpPr>
        <p:spPr bwMode="auto">
          <a:xfrm>
            <a:off x="252413" y="13414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32792" name="Picture 3" descr="sansk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" y="71438"/>
            <a:ext cx="10620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Picture 2" descr="MMY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115888"/>
            <a:ext cx="701675" cy="10096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691680" y="764704"/>
            <a:ext cx="5943600" cy="466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hu-HU" sz="2400" b="1" i="0" dirty="0" err="1">
                <a:solidFill>
                  <a:srgbClr val="FF0000"/>
                </a:solidFill>
                <a:ea typeface="MS PGothic" pitchFamily="34" charset="-128"/>
              </a:rPr>
              <a:t>Dhatu</a:t>
            </a:r>
            <a:r>
              <a:rPr lang="de-DE" altLang="hu-HU" sz="2400" b="1" i="0" dirty="0">
                <a:solidFill>
                  <a:srgbClr val="FF0000"/>
                </a:solidFill>
                <a:ea typeface="MS PGothic" pitchFamily="34" charset="-128"/>
              </a:rPr>
              <a:t> – </a:t>
            </a:r>
            <a:r>
              <a:rPr lang="hu-HU" altLang="hu-HU" sz="2400" b="1" i="0" dirty="0" err="1">
                <a:solidFill>
                  <a:srgbClr val="FF0000"/>
                </a:solidFill>
                <a:ea typeface="MS PGothic" pitchFamily="34" charset="-128"/>
              </a:rPr>
              <a:t>Mala</a:t>
            </a:r>
            <a:endParaRPr lang="de-DE" altLang="hu-HU" sz="2400" b="1" i="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547813" y="252517"/>
            <a:ext cx="62642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u-HU" sz="24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Az egészség receptje – Ájurvéda</a:t>
            </a:r>
          </a:p>
          <a:p>
            <a:pPr algn="ctr" eaLnBrk="0" hangingPunct="0">
              <a:defRPr/>
            </a:pP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7" name="Content Placeholder 3" descr="dhatu ma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2378" y="1484784"/>
            <a:ext cx="4593638" cy="5373215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256584" y="1365731"/>
            <a:ext cx="3347864" cy="517064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 u="sng" dirty="0">
                <a:solidFill>
                  <a:srgbClr val="FFFF00"/>
                </a:solidFill>
              </a:rPr>
              <a:t>Rasa </a:t>
            </a:r>
            <a:r>
              <a:rPr lang="hu-HU" altLang="hu-HU" sz="2000" b="1" u="sng" dirty="0" err="1">
                <a:solidFill>
                  <a:srgbClr val="FFFF00"/>
                </a:solidFill>
              </a:rPr>
              <a:t>Mala</a:t>
            </a:r>
            <a:r>
              <a:rPr lang="hu-HU" altLang="hu-HU" sz="2000" b="1" dirty="0">
                <a:solidFill>
                  <a:srgbClr val="FFFF00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altLang="hu-HU" sz="1600" b="1" dirty="0" err="1">
                <a:solidFill>
                  <a:srgbClr val="FFFF00"/>
                </a:solidFill>
              </a:rPr>
              <a:t>Kapha</a:t>
            </a:r>
            <a:r>
              <a:rPr lang="hu-HU" altLang="hu-HU" sz="1600" b="1" dirty="0">
                <a:solidFill>
                  <a:srgbClr val="FFFF00"/>
                </a:solidFill>
              </a:rPr>
              <a:t> (nyák)</a:t>
            </a:r>
          </a:p>
          <a:p>
            <a:pPr>
              <a:spcBef>
                <a:spcPct val="50000"/>
              </a:spcBef>
            </a:pPr>
            <a:r>
              <a:rPr lang="hu-HU" altLang="hu-HU" sz="2000" b="1" u="sng" dirty="0">
                <a:solidFill>
                  <a:srgbClr val="FFFF00"/>
                </a:solidFill>
              </a:rPr>
              <a:t>Rakta </a:t>
            </a:r>
            <a:r>
              <a:rPr lang="hu-HU" altLang="hu-HU" sz="2000" b="1" u="sng" dirty="0" err="1">
                <a:solidFill>
                  <a:srgbClr val="FFFF00"/>
                </a:solidFill>
              </a:rPr>
              <a:t>Mala</a:t>
            </a:r>
            <a:r>
              <a:rPr lang="hu-HU" altLang="hu-HU" sz="2000" b="1" u="sng" dirty="0">
                <a:solidFill>
                  <a:srgbClr val="FFFF00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altLang="hu-HU" sz="1600" b="1" dirty="0">
                <a:solidFill>
                  <a:srgbClr val="FFFF00"/>
                </a:solidFill>
              </a:rPr>
              <a:t> </a:t>
            </a:r>
            <a:r>
              <a:rPr lang="hu-HU" altLang="hu-HU" sz="1600" b="1" dirty="0" err="1">
                <a:solidFill>
                  <a:srgbClr val="FFFF00"/>
                </a:solidFill>
              </a:rPr>
              <a:t>Pitta</a:t>
            </a:r>
            <a:endParaRPr lang="hu-HU" altLang="hu-HU" sz="16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altLang="hu-HU" sz="2000" b="1" u="sng" dirty="0" err="1">
                <a:solidFill>
                  <a:srgbClr val="FFFF00"/>
                </a:solidFill>
              </a:rPr>
              <a:t>Mamsa</a:t>
            </a:r>
            <a:r>
              <a:rPr lang="hu-HU" altLang="hu-HU" sz="2000" b="1" u="sng" dirty="0">
                <a:solidFill>
                  <a:srgbClr val="FFFF00"/>
                </a:solidFill>
              </a:rPr>
              <a:t> </a:t>
            </a:r>
            <a:r>
              <a:rPr lang="hu-HU" altLang="hu-HU" sz="2000" b="1" u="sng" dirty="0" err="1">
                <a:solidFill>
                  <a:srgbClr val="FFFF00"/>
                </a:solidFill>
              </a:rPr>
              <a:t>Mala</a:t>
            </a:r>
            <a:r>
              <a:rPr lang="hu-HU" altLang="hu-HU" sz="2000" b="1" u="sng" dirty="0">
                <a:solidFill>
                  <a:srgbClr val="FFFF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hu-HU" altLang="hu-HU" sz="1600" b="1" dirty="0">
                <a:solidFill>
                  <a:srgbClr val="FFFF00"/>
                </a:solidFill>
              </a:rPr>
              <a:t>- fülzsír, orrváladék, foglepedék, folyás</a:t>
            </a:r>
          </a:p>
          <a:p>
            <a:pPr>
              <a:spcBef>
                <a:spcPct val="50000"/>
              </a:spcBef>
            </a:pPr>
            <a:r>
              <a:rPr lang="hu-HU" altLang="hu-HU" sz="2000" b="1" u="sng" dirty="0" err="1">
                <a:solidFill>
                  <a:srgbClr val="FFFF00"/>
                </a:solidFill>
              </a:rPr>
              <a:t>Meda</a:t>
            </a:r>
            <a:r>
              <a:rPr lang="hu-HU" altLang="hu-HU" sz="2000" b="1" u="sng" dirty="0">
                <a:solidFill>
                  <a:srgbClr val="FFFF00"/>
                </a:solidFill>
              </a:rPr>
              <a:t> </a:t>
            </a:r>
            <a:r>
              <a:rPr lang="hu-HU" altLang="hu-HU" sz="2000" b="1" u="sng" dirty="0" err="1">
                <a:solidFill>
                  <a:srgbClr val="FFFF00"/>
                </a:solidFill>
              </a:rPr>
              <a:t>Mala</a:t>
            </a:r>
            <a:r>
              <a:rPr lang="hu-HU" altLang="hu-HU" sz="2000" b="1" u="sng" dirty="0">
                <a:solidFill>
                  <a:srgbClr val="FFFF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hu-HU" altLang="hu-HU" sz="1600" b="1" dirty="0">
                <a:solidFill>
                  <a:srgbClr val="FFFF00"/>
                </a:solidFill>
              </a:rPr>
              <a:t>- izzadság</a:t>
            </a:r>
          </a:p>
          <a:p>
            <a:pPr>
              <a:spcBef>
                <a:spcPct val="50000"/>
              </a:spcBef>
            </a:pPr>
            <a:r>
              <a:rPr lang="hu-HU" altLang="hu-HU" sz="2000" b="1" u="sng" dirty="0" err="1">
                <a:solidFill>
                  <a:srgbClr val="FFFF00"/>
                </a:solidFill>
              </a:rPr>
              <a:t>Asthi</a:t>
            </a:r>
            <a:r>
              <a:rPr lang="hu-HU" altLang="hu-HU" sz="2000" b="1" u="sng" dirty="0">
                <a:solidFill>
                  <a:srgbClr val="FFFF00"/>
                </a:solidFill>
              </a:rPr>
              <a:t> </a:t>
            </a:r>
            <a:r>
              <a:rPr lang="hu-HU" altLang="hu-HU" sz="2000" b="1" u="sng" dirty="0" err="1">
                <a:solidFill>
                  <a:srgbClr val="FFFF00"/>
                </a:solidFill>
              </a:rPr>
              <a:t>Mala</a:t>
            </a:r>
            <a:r>
              <a:rPr lang="hu-HU" altLang="hu-HU" sz="2000" b="1" u="sng" dirty="0">
                <a:solidFill>
                  <a:srgbClr val="FFFF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hu-HU" altLang="hu-HU" sz="1600" b="1" dirty="0">
                <a:solidFill>
                  <a:srgbClr val="FFFF00"/>
                </a:solidFill>
              </a:rPr>
              <a:t>- hajak, köröm</a:t>
            </a:r>
          </a:p>
          <a:p>
            <a:pPr>
              <a:spcBef>
                <a:spcPct val="50000"/>
              </a:spcBef>
            </a:pPr>
            <a:r>
              <a:rPr lang="hu-HU" altLang="hu-HU" sz="2000" b="1" u="sng" dirty="0" err="1">
                <a:solidFill>
                  <a:srgbClr val="FFFF00"/>
                </a:solidFill>
              </a:rPr>
              <a:t>Majja</a:t>
            </a:r>
            <a:r>
              <a:rPr lang="hu-HU" altLang="hu-HU" sz="2000" b="1" u="sng" dirty="0">
                <a:solidFill>
                  <a:srgbClr val="FFFF00"/>
                </a:solidFill>
              </a:rPr>
              <a:t> </a:t>
            </a:r>
            <a:r>
              <a:rPr lang="hu-HU" altLang="hu-HU" sz="2000" b="1" u="sng" dirty="0" err="1">
                <a:solidFill>
                  <a:srgbClr val="FFFF00"/>
                </a:solidFill>
              </a:rPr>
              <a:t>Mala</a:t>
            </a:r>
            <a:r>
              <a:rPr lang="hu-HU" altLang="hu-HU" sz="2000" b="1" u="sng" dirty="0">
                <a:solidFill>
                  <a:srgbClr val="FFFF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hu-HU" altLang="hu-HU" sz="1600" b="1" dirty="0">
                <a:solidFill>
                  <a:srgbClr val="FFFF00"/>
                </a:solidFill>
              </a:rPr>
              <a:t>- szem váladék, széklet nyák</a:t>
            </a:r>
            <a:endParaRPr lang="hu-HU" altLang="hu-H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1" name="Line 4"/>
          <p:cNvSpPr>
            <a:spLocks noChangeShapeType="1"/>
          </p:cNvSpPr>
          <p:nvPr/>
        </p:nvSpPr>
        <p:spPr bwMode="auto">
          <a:xfrm>
            <a:off x="252413" y="13414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32792" name="Picture 3" descr="sansk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" y="71438"/>
            <a:ext cx="10620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Picture 2" descr="MMY_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115888"/>
            <a:ext cx="701675" cy="10096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724744" y="1412776"/>
            <a:ext cx="5943600" cy="466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 i="0" dirty="0">
                <a:solidFill>
                  <a:srgbClr val="FF0000"/>
                </a:solidFill>
              </a:rPr>
              <a:t>Hét </a:t>
            </a:r>
            <a:r>
              <a:rPr lang="de-DE" altLang="hu-HU" sz="2400" b="1" i="0" dirty="0" err="1">
                <a:solidFill>
                  <a:srgbClr val="FF0000"/>
                </a:solidFill>
                <a:ea typeface="MS PGothic" pitchFamily="34" charset="-128"/>
              </a:rPr>
              <a:t>Dhatu</a:t>
            </a:r>
            <a:r>
              <a:rPr lang="de-DE" altLang="hu-HU" sz="2400" b="1" i="0" dirty="0">
                <a:solidFill>
                  <a:srgbClr val="FF0000"/>
                </a:solidFill>
                <a:ea typeface="MS PGothic" pitchFamily="34" charset="-128"/>
              </a:rPr>
              <a:t> – </a:t>
            </a:r>
            <a:r>
              <a:rPr lang="hu-HU" altLang="hu-HU" sz="2400" b="1" i="0" dirty="0">
                <a:solidFill>
                  <a:srgbClr val="FF0000"/>
                </a:solidFill>
              </a:rPr>
              <a:t>a hét testszövet</a:t>
            </a:r>
            <a:endParaRPr lang="de-DE" altLang="hu-HU" sz="2400" b="1" i="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547813" y="252517"/>
            <a:ext cx="62642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u-HU" sz="24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Az egészség receptje – Ájurvéda</a:t>
            </a:r>
          </a:p>
          <a:p>
            <a:pPr algn="ctr" eaLnBrk="0" hangingPunct="0">
              <a:defRPr/>
            </a:pP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755576" y="2532960"/>
            <a:ext cx="7632848" cy="415498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b="1" dirty="0" err="1">
                <a:solidFill>
                  <a:srgbClr val="FFFF00"/>
                </a:solidFill>
              </a:rPr>
              <a:t>Dhatu</a:t>
            </a:r>
            <a:r>
              <a:rPr lang="hu-HU" sz="2400" b="1" dirty="0">
                <a:solidFill>
                  <a:srgbClr val="FFFF00"/>
                </a:solidFill>
              </a:rPr>
              <a:t>” – szöveti „</a:t>
            </a:r>
            <a:r>
              <a:rPr lang="hu-HU" sz="2400" b="1" dirty="0" err="1">
                <a:solidFill>
                  <a:srgbClr val="FFFF00"/>
                </a:solidFill>
              </a:rPr>
              <a:t>dhatu</a:t>
            </a:r>
            <a:r>
              <a:rPr lang="hu-HU" sz="2400" b="1" dirty="0">
                <a:solidFill>
                  <a:srgbClr val="FFFF00"/>
                </a:solidFill>
              </a:rPr>
              <a:t>” „egymásba” alakulás teóriái:</a:t>
            </a:r>
          </a:p>
          <a:p>
            <a:endParaRPr lang="hu-HU" sz="2400" b="1" dirty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hu-HU" sz="2400" b="1" dirty="0">
                <a:solidFill>
                  <a:srgbClr val="FFFF00"/>
                </a:solidFill>
              </a:rPr>
              <a:t>„</a:t>
            </a:r>
            <a:r>
              <a:rPr lang="hu-HU" sz="2400" b="1" dirty="0" err="1">
                <a:solidFill>
                  <a:srgbClr val="FFFF00"/>
                </a:solidFill>
              </a:rPr>
              <a:t>ksira-dadhi</a:t>
            </a:r>
            <a:r>
              <a:rPr lang="hu-HU" sz="2400" b="1" dirty="0">
                <a:solidFill>
                  <a:srgbClr val="FFFF00"/>
                </a:solidFill>
              </a:rPr>
              <a:t>” – „tej –</a:t>
            </a:r>
            <a:r>
              <a:rPr lang="hu-HU" sz="2400" b="1" dirty="0" err="1">
                <a:solidFill>
                  <a:srgbClr val="FFFF00"/>
                </a:solidFill>
              </a:rPr>
              <a:t>aludtej</a:t>
            </a:r>
            <a:r>
              <a:rPr lang="hu-HU" sz="2400" b="1" dirty="0">
                <a:solidFill>
                  <a:srgbClr val="FFFF00"/>
                </a:solidFill>
              </a:rPr>
              <a:t>” átalakulás analógiája </a:t>
            </a:r>
          </a:p>
          <a:p>
            <a:pPr marL="457200" indent="-457200">
              <a:buAutoNum type="arabicPeriod"/>
            </a:pPr>
            <a:endParaRPr lang="hu-HU" sz="2400" b="1" dirty="0">
              <a:solidFill>
                <a:srgbClr val="FFFF00"/>
              </a:solidFill>
            </a:endParaRPr>
          </a:p>
          <a:p>
            <a:r>
              <a:rPr lang="hu-HU" sz="2400" b="1" dirty="0">
                <a:solidFill>
                  <a:srgbClr val="FFFF00"/>
                </a:solidFill>
              </a:rPr>
              <a:t>2. „</a:t>
            </a:r>
            <a:r>
              <a:rPr lang="hu-HU" sz="2400" b="1" dirty="0" err="1">
                <a:solidFill>
                  <a:srgbClr val="FFFF00"/>
                </a:solidFill>
              </a:rPr>
              <a:t>kedara-kulya</a:t>
            </a:r>
            <a:r>
              <a:rPr lang="hu-HU" sz="2400" b="1" dirty="0">
                <a:solidFill>
                  <a:srgbClr val="FFFF00"/>
                </a:solidFill>
              </a:rPr>
              <a:t>” – „termőföld-öntözőcsatornácskák” működésének analógiája</a:t>
            </a:r>
          </a:p>
          <a:p>
            <a:endParaRPr lang="hu-HU" sz="2400" b="1" dirty="0">
              <a:solidFill>
                <a:srgbClr val="FFFF00"/>
              </a:solidFill>
            </a:endParaRPr>
          </a:p>
          <a:p>
            <a:r>
              <a:rPr lang="hu-HU" sz="2400" b="1" dirty="0">
                <a:solidFill>
                  <a:srgbClr val="FFFF00"/>
                </a:solidFill>
              </a:rPr>
              <a:t>3. „</a:t>
            </a:r>
            <a:r>
              <a:rPr lang="hu-HU" sz="2400" b="1" dirty="0" err="1">
                <a:solidFill>
                  <a:srgbClr val="FFFF00"/>
                </a:solidFill>
              </a:rPr>
              <a:t>khale-kapota</a:t>
            </a:r>
            <a:r>
              <a:rPr lang="hu-HU" sz="2400" b="1" dirty="0">
                <a:solidFill>
                  <a:srgbClr val="FFFF00"/>
                </a:solidFill>
              </a:rPr>
              <a:t>”- „galamb és a termésmagok megfigyelésének” analógiája</a:t>
            </a:r>
            <a:endParaRPr lang="de-DE" altLang="hu-HU" sz="2400" b="1" i="0" dirty="0">
              <a:solidFill>
                <a:srgbClr val="FF0000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421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u-HU" sz="2800">
                <a:solidFill>
                  <a:srgbClr val="FFFF00"/>
                </a:solidFill>
              </a:rPr>
              <a:t>Méregtelenítés - Az Ama kezelése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400" u="sng">
                <a:solidFill>
                  <a:srgbClr val="FFFF00"/>
                </a:solidFill>
              </a:rPr>
              <a:t>Az Ama tünetei</a:t>
            </a:r>
            <a:r>
              <a:rPr lang="hu-HU" sz="2400">
                <a:solidFill>
                  <a:srgbClr val="FFFF0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hu-HU" sz="2400">
                <a:solidFill>
                  <a:srgbClr val="FFFF00"/>
                </a:solidFill>
              </a:rPr>
              <a:t>Ízérzékelés, étvágy romlása</a:t>
            </a:r>
          </a:p>
          <a:p>
            <a:pPr>
              <a:lnSpc>
                <a:spcPct val="80000"/>
              </a:lnSpc>
            </a:pPr>
            <a:r>
              <a:rPr lang="hu-HU" sz="2400">
                <a:solidFill>
                  <a:srgbClr val="FFFF00"/>
                </a:solidFill>
              </a:rPr>
              <a:t>Emésztési problémák</a:t>
            </a:r>
          </a:p>
          <a:p>
            <a:pPr>
              <a:lnSpc>
                <a:spcPct val="80000"/>
              </a:lnSpc>
            </a:pPr>
            <a:r>
              <a:rPr lang="hu-HU" sz="2400">
                <a:solidFill>
                  <a:srgbClr val="FFFF00"/>
                </a:solidFill>
              </a:rPr>
              <a:t>Lepedékes nyelv</a:t>
            </a:r>
          </a:p>
          <a:p>
            <a:pPr>
              <a:lnSpc>
                <a:spcPct val="80000"/>
              </a:lnSpc>
            </a:pPr>
            <a:r>
              <a:rPr lang="hu-HU" sz="2400">
                <a:solidFill>
                  <a:srgbClr val="FFFF00"/>
                </a:solidFill>
              </a:rPr>
              <a:t>Rossz szájszag</a:t>
            </a:r>
          </a:p>
          <a:p>
            <a:pPr>
              <a:lnSpc>
                <a:spcPct val="80000"/>
              </a:lnSpc>
            </a:pPr>
            <a:r>
              <a:rPr lang="hu-HU" sz="2400">
                <a:solidFill>
                  <a:srgbClr val="FFFF00"/>
                </a:solidFill>
              </a:rPr>
              <a:t>Gyengülés, elnehezülés, lethargia</a:t>
            </a:r>
          </a:p>
          <a:p>
            <a:pPr>
              <a:lnSpc>
                <a:spcPct val="80000"/>
              </a:lnSpc>
            </a:pPr>
            <a:r>
              <a:rPr lang="hu-HU" sz="2400">
                <a:solidFill>
                  <a:srgbClr val="FFFF00"/>
                </a:solidFill>
              </a:rPr>
              <a:t>Csatornák, erek elzáródásai</a:t>
            </a:r>
          </a:p>
          <a:p>
            <a:pPr>
              <a:lnSpc>
                <a:spcPct val="80000"/>
              </a:lnSpc>
            </a:pPr>
            <a:r>
              <a:rPr lang="hu-HU" sz="2400">
                <a:solidFill>
                  <a:srgbClr val="FFFF00"/>
                </a:solidFill>
              </a:rPr>
              <a:t>Salakanyagok felgyülemlése</a:t>
            </a:r>
          </a:p>
          <a:p>
            <a:pPr>
              <a:lnSpc>
                <a:spcPct val="80000"/>
              </a:lnSpc>
            </a:pPr>
            <a:r>
              <a:rPr lang="hu-HU" sz="2400">
                <a:solidFill>
                  <a:srgbClr val="FFFF00"/>
                </a:solidFill>
              </a:rPr>
              <a:t>Kellemetlen testszag, bűzös vizelet vagy széklet</a:t>
            </a:r>
          </a:p>
          <a:p>
            <a:pPr>
              <a:lnSpc>
                <a:spcPct val="80000"/>
              </a:lnSpc>
            </a:pPr>
            <a:r>
              <a:rPr lang="hu-HU" sz="2400">
                <a:solidFill>
                  <a:srgbClr val="FFFF00"/>
                </a:solidFill>
              </a:rPr>
              <a:t>Mély, nehézkes, tompa pulzus</a:t>
            </a:r>
          </a:p>
          <a:p>
            <a:pPr>
              <a:lnSpc>
                <a:spcPct val="80000"/>
              </a:lnSpc>
            </a:pPr>
            <a:r>
              <a:rPr lang="hu-HU" sz="2400">
                <a:solidFill>
                  <a:srgbClr val="FFFF00"/>
                </a:solidFill>
              </a:rPr>
              <a:t>Dekoncentráltság, zavarodottság, depresszió, ingerlékenység</a:t>
            </a:r>
          </a:p>
          <a:p>
            <a:pPr>
              <a:lnSpc>
                <a:spcPct val="80000"/>
              </a:lnSpc>
            </a:pPr>
            <a:endParaRPr lang="hu-HU" sz="2400">
              <a:solidFill>
                <a:srgbClr val="FFFF00"/>
              </a:solidFill>
            </a:endParaRP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250825" y="112553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6349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FFFF00"/>
                </a:solidFill>
              </a:rPr>
              <a:t>Méregtelenítés - Az Ama kezelése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000">
                <a:solidFill>
                  <a:srgbClr val="FFFF00"/>
                </a:solidFill>
              </a:rPr>
              <a:t>Az Ama-ban gyökerezik a legtöbb megfázás, láz, influenza, legyengült immunrendszer, allergiák, szénanátha, ízületi gyulladások, cc.</a:t>
            </a:r>
          </a:p>
          <a:p>
            <a:pPr>
              <a:lnSpc>
                <a:spcPct val="90000"/>
              </a:lnSpc>
            </a:pPr>
            <a:r>
              <a:rPr lang="hu-HU" sz="2000">
                <a:solidFill>
                  <a:srgbClr val="FFFF00"/>
                </a:solidFill>
              </a:rPr>
              <a:t>Az erősítő vagy fiatalító kúrák csak akkor hatnak, ha már a test megszabadult az Ama-tól</a:t>
            </a:r>
          </a:p>
          <a:p>
            <a:pPr>
              <a:lnSpc>
                <a:spcPct val="90000"/>
              </a:lnSpc>
            </a:pPr>
            <a:r>
              <a:rPr lang="hu-HU" sz="2000">
                <a:solidFill>
                  <a:srgbClr val="FFFF00"/>
                </a:solidFill>
              </a:rPr>
              <a:t>Keserű vagy pikáns ízű gyógynövényekkel az Ama enyhíthető, megállítható a fejlődése</a:t>
            </a:r>
          </a:p>
          <a:p>
            <a:pPr>
              <a:lnSpc>
                <a:spcPct val="90000"/>
              </a:lnSpc>
            </a:pPr>
            <a:r>
              <a:rPr lang="hu-HU" sz="2000">
                <a:solidFill>
                  <a:srgbClr val="FFFF00"/>
                </a:solidFill>
              </a:rPr>
              <a:t>A pikáns íz, ami tűz és levegő kombinációja elégeti és kiirtja az Ama-t</a:t>
            </a:r>
          </a:p>
          <a:p>
            <a:pPr>
              <a:lnSpc>
                <a:spcPct val="90000"/>
              </a:lnSpc>
            </a:pPr>
            <a:r>
              <a:rPr lang="hu-HU" sz="2000">
                <a:solidFill>
                  <a:srgbClr val="FFFF00"/>
                </a:solidFill>
              </a:rPr>
              <a:t>Édes, sós, savanyú ízű anyagok növelik az Ama-t</a:t>
            </a:r>
          </a:p>
          <a:p>
            <a:pPr>
              <a:lnSpc>
                <a:spcPct val="90000"/>
              </a:lnSpc>
            </a:pPr>
            <a:r>
              <a:rPr lang="hu-HU" sz="2000">
                <a:solidFill>
                  <a:srgbClr val="FFFF00"/>
                </a:solidFill>
              </a:rPr>
              <a:t>Mivel az Ama fő sajátossága a nehézség, elsősorban könnyű jellegű gyógynövényekkel és diétákkal kezelik, hasznos a koplalás amíg a nyelv megtisztul és az étvágy visszatér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250825" y="134143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810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250825" y="2205038"/>
            <a:ext cx="864235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>
                <a:solidFill>
                  <a:srgbClr val="FFFF00"/>
                </a:solidFill>
              </a:rPr>
              <a:t>A dósák egyensúlya nem egyenlő eloszlást jelent!</a:t>
            </a:r>
          </a:p>
          <a:p>
            <a:endParaRPr lang="hu-HU" sz="3200" b="1" i="1">
              <a:solidFill>
                <a:srgbClr val="FFFF00"/>
              </a:solidFill>
            </a:endParaRPr>
          </a:p>
          <a:p>
            <a:r>
              <a:rPr lang="hu-HU" sz="3200" b="1" i="1">
                <a:solidFill>
                  <a:srgbClr val="FFFF00"/>
                </a:solidFill>
              </a:rPr>
              <a:t>„Amennyiben alapvető tulajdonságainkkal harmóniában élünk, a dósák szervezetünk tökéletesen összehangolt hangszereiként működnek, amelyek segítenek feladataink teljesítésében, vágyaink és céljaink elérésébe</a:t>
            </a:r>
            <a:r>
              <a:rPr lang="hu-HU" sz="3200" b="1">
                <a:solidFill>
                  <a:srgbClr val="FFFF00"/>
                </a:solidFill>
              </a:rPr>
              <a:t>n.”</a:t>
            </a:r>
          </a:p>
          <a:p>
            <a:endParaRPr lang="hu-HU" sz="3200" b="1">
              <a:solidFill>
                <a:srgbClr val="FFFF00"/>
              </a:solidFill>
            </a:endParaRP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  <a:p>
            <a:pPr algn="ctr">
              <a:defRPr/>
            </a:pP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1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250825" y="2205038"/>
            <a:ext cx="8891588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>
                <a:solidFill>
                  <a:srgbClr val="FFFF00"/>
                </a:solidFill>
              </a:rPr>
              <a:t>A dósák egyensúlya minden embernél különböző és egyedi, mint egy ujjlenyomat</a:t>
            </a:r>
          </a:p>
          <a:p>
            <a:endParaRPr lang="hu-HU" sz="3200" b="1">
              <a:solidFill>
                <a:srgbClr val="FFFF00"/>
              </a:solidFill>
            </a:endParaRPr>
          </a:p>
          <a:p>
            <a:r>
              <a:rPr lang="hu-HU" sz="3200" b="1" i="1">
                <a:solidFill>
                  <a:srgbClr val="FFFF00"/>
                </a:solidFill>
              </a:rPr>
              <a:t>A dósák egyedi mintája határozza meg</a:t>
            </a:r>
          </a:p>
          <a:p>
            <a:pPr>
              <a:buFontTx/>
              <a:buChar char="-"/>
            </a:pPr>
            <a:r>
              <a:rPr lang="hu-HU" sz="3200" b="1" i="1">
                <a:solidFill>
                  <a:srgbClr val="FFFF00"/>
                </a:solidFill>
              </a:rPr>
              <a:t> test-lélek rendszerünket</a:t>
            </a:r>
          </a:p>
          <a:p>
            <a:pPr>
              <a:buFontTx/>
              <a:buChar char="-"/>
            </a:pPr>
            <a:r>
              <a:rPr lang="hu-HU" sz="3200" b="1" i="1">
                <a:solidFill>
                  <a:srgbClr val="FFFF00"/>
                </a:solidFill>
              </a:rPr>
              <a:t> hogyan cselekszünk</a:t>
            </a:r>
          </a:p>
          <a:p>
            <a:pPr>
              <a:buFontTx/>
              <a:buChar char="-"/>
            </a:pPr>
            <a:r>
              <a:rPr lang="hu-HU" sz="3200" b="1" i="1">
                <a:solidFill>
                  <a:srgbClr val="FFFF00"/>
                </a:solidFill>
              </a:rPr>
              <a:t> hogyan reagálunk</a:t>
            </a:r>
          </a:p>
          <a:p>
            <a:pPr>
              <a:buFontTx/>
              <a:buChar char="-"/>
            </a:pPr>
            <a:r>
              <a:rPr lang="hu-HU" sz="3200" b="1" i="1">
                <a:solidFill>
                  <a:srgbClr val="FFFF00"/>
                </a:solidFill>
              </a:rPr>
              <a:t> hogyan betegszünk meg</a:t>
            </a:r>
          </a:p>
          <a:p>
            <a:pPr>
              <a:buFontTx/>
              <a:buChar char="-"/>
            </a:pPr>
            <a:endParaRPr lang="hu-HU" sz="3200" b="1">
              <a:solidFill>
                <a:srgbClr val="FFFF00"/>
              </a:solidFill>
            </a:endParaRPr>
          </a:p>
          <a:p>
            <a:endParaRPr lang="hu-HU" sz="3200" b="1">
              <a:solidFill>
                <a:srgbClr val="FFFF00"/>
              </a:solidFill>
            </a:endParaRPr>
          </a:p>
          <a:p>
            <a:endParaRPr lang="hu-HU" sz="3200" b="1">
              <a:solidFill>
                <a:srgbClr val="FFFF00"/>
              </a:solidFill>
            </a:endParaRP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547813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</p:spTree>
    <p:extLst>
      <p:ext uri="{BB962C8B-B14F-4D97-AF65-F5344CB8AC3E}">
        <p14:creationId xmlns:p14="http://schemas.microsoft.com/office/powerpoint/2010/main" val="318005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FF00"/>
                </a:solidFill>
              </a:rPr>
              <a:t>Váta aldósáinak lokalizációja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solidFill>
                  <a:srgbClr val="FFFF00"/>
                </a:solidFill>
              </a:rPr>
              <a:t>Prána Váta – fejtől a szívig</a:t>
            </a:r>
          </a:p>
          <a:p>
            <a:r>
              <a:rPr lang="hu-HU">
                <a:solidFill>
                  <a:srgbClr val="FFFF00"/>
                </a:solidFill>
              </a:rPr>
              <a:t>Udána Váta – köldöktől az orrig</a:t>
            </a:r>
          </a:p>
          <a:p>
            <a:r>
              <a:rPr lang="hu-HU">
                <a:solidFill>
                  <a:srgbClr val="FFFF00"/>
                </a:solidFill>
              </a:rPr>
              <a:t>Samána Váta – patkóbél, az Agnihoz közel</a:t>
            </a:r>
          </a:p>
          <a:p>
            <a:r>
              <a:rPr lang="hu-HU">
                <a:solidFill>
                  <a:srgbClr val="FFFF00"/>
                </a:solidFill>
              </a:rPr>
              <a:t>Apána Váta – köldöktől a combokig</a:t>
            </a:r>
          </a:p>
          <a:p>
            <a:r>
              <a:rPr lang="hu-HU">
                <a:solidFill>
                  <a:srgbClr val="FFFF00"/>
                </a:solidFill>
              </a:rPr>
              <a:t>Vyana Váta – fő székhelye a szívben és az egész testben</a:t>
            </a:r>
          </a:p>
        </p:txBody>
      </p:sp>
    </p:spTree>
    <p:extLst>
      <p:ext uri="{BB962C8B-B14F-4D97-AF65-F5344CB8AC3E}">
        <p14:creationId xmlns:p14="http://schemas.microsoft.com/office/powerpoint/2010/main" val="304035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u-HU">
                <a:solidFill>
                  <a:srgbClr val="FFFF00"/>
                </a:solidFill>
              </a:rPr>
              <a:t>A Váta aldósáinak funkciói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537075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800">
                <a:solidFill>
                  <a:srgbClr val="FFFF00"/>
                </a:solidFill>
              </a:rPr>
              <a:t>Prána – életerő, támogatja az értelmet, szívet, érzékszerveket, az öntudatot, a köpést, tüsszentést, böfögést, nyelést, légzést</a:t>
            </a:r>
          </a:p>
          <a:p>
            <a:pPr>
              <a:lnSpc>
                <a:spcPct val="80000"/>
              </a:lnSpc>
            </a:pPr>
            <a:r>
              <a:rPr lang="hu-HU" sz="2800">
                <a:solidFill>
                  <a:srgbClr val="FFFF00"/>
                </a:solidFill>
              </a:rPr>
              <a:t>Udána – beszéd, éneklés, erő, energia, szilárdság, arcszín, memória</a:t>
            </a:r>
          </a:p>
          <a:p>
            <a:pPr>
              <a:lnSpc>
                <a:spcPct val="80000"/>
              </a:lnSpc>
            </a:pPr>
            <a:r>
              <a:rPr lang="hu-HU" sz="2800">
                <a:solidFill>
                  <a:srgbClr val="FFFF00"/>
                </a:solidFill>
              </a:rPr>
              <a:t>Samána – keringeti az Agnit mindenhol, védi az emésztést</a:t>
            </a:r>
          </a:p>
          <a:p>
            <a:pPr>
              <a:lnSpc>
                <a:spcPct val="80000"/>
              </a:lnSpc>
            </a:pPr>
            <a:r>
              <a:rPr lang="hu-HU" sz="2800">
                <a:solidFill>
                  <a:srgbClr val="FFFF00"/>
                </a:solidFill>
              </a:rPr>
              <a:t>Apána – eltávolítja a székletet, szelet, vizeletet, spermát, menstruációs vért</a:t>
            </a:r>
          </a:p>
          <a:p>
            <a:pPr>
              <a:lnSpc>
                <a:spcPct val="80000"/>
              </a:lnSpc>
            </a:pPr>
            <a:r>
              <a:rPr lang="hu-HU" sz="2800">
                <a:solidFill>
                  <a:srgbClr val="FFFF00"/>
                </a:solidFill>
              </a:rPr>
              <a:t>Vyána – általános mozgás a testben, feszítés, hajlítás, pislogás, keringés</a:t>
            </a:r>
          </a:p>
        </p:txBody>
      </p:sp>
    </p:spTree>
    <p:extLst>
      <p:ext uri="{BB962C8B-B14F-4D97-AF65-F5344CB8AC3E}">
        <p14:creationId xmlns:p14="http://schemas.microsoft.com/office/powerpoint/2010/main" val="424170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>
                <a:solidFill>
                  <a:srgbClr val="FFFF00"/>
                </a:solidFill>
              </a:rPr>
              <a:t>A Pitta aldósáinak lokalizációja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solidFill>
                  <a:srgbClr val="FFFF00"/>
                </a:solidFill>
              </a:rPr>
              <a:t>Páchak – főként a patkóbélben, a gyomor és a vékonybél egy részében</a:t>
            </a:r>
          </a:p>
          <a:p>
            <a:r>
              <a:rPr lang="hu-HU">
                <a:solidFill>
                  <a:srgbClr val="FFFF00"/>
                </a:solidFill>
              </a:rPr>
              <a:t>Ranjak – májban, lépben, gyomorban és a vékonybélben</a:t>
            </a:r>
          </a:p>
          <a:p>
            <a:r>
              <a:rPr lang="hu-HU">
                <a:solidFill>
                  <a:srgbClr val="FFFF00"/>
                </a:solidFill>
              </a:rPr>
              <a:t>Sádhak – a szívben és az agyban</a:t>
            </a:r>
          </a:p>
          <a:p>
            <a:r>
              <a:rPr lang="hu-HU">
                <a:solidFill>
                  <a:srgbClr val="FFFF00"/>
                </a:solidFill>
              </a:rPr>
              <a:t>Álochak – szemek és a látórendszer</a:t>
            </a:r>
          </a:p>
          <a:p>
            <a:r>
              <a:rPr lang="hu-HU">
                <a:solidFill>
                  <a:srgbClr val="FFFF00"/>
                </a:solidFill>
              </a:rPr>
              <a:t>Bhrájak - bőr</a:t>
            </a:r>
          </a:p>
        </p:txBody>
      </p:sp>
    </p:spTree>
    <p:extLst>
      <p:ext uri="{BB962C8B-B14F-4D97-AF65-F5344CB8AC3E}">
        <p14:creationId xmlns:p14="http://schemas.microsoft.com/office/powerpoint/2010/main" val="218590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FF00"/>
                </a:solidFill>
              </a:rPr>
              <a:t>A Pitta aldósáinak funkciói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400">
                <a:solidFill>
                  <a:srgbClr val="FFFF00"/>
                </a:solidFill>
              </a:rPr>
              <a:t>Páchak – az étel megemésztése, az Agni fenntartása a testben</a:t>
            </a:r>
          </a:p>
          <a:p>
            <a:pPr>
              <a:lnSpc>
                <a:spcPct val="90000"/>
              </a:lnSpc>
            </a:pPr>
            <a:r>
              <a:rPr lang="hu-HU" sz="2400">
                <a:solidFill>
                  <a:srgbClr val="FFFF00"/>
                </a:solidFill>
              </a:rPr>
              <a:t>Ranjak – immunitás, emésztés</a:t>
            </a:r>
          </a:p>
          <a:p>
            <a:pPr>
              <a:lnSpc>
                <a:spcPct val="90000"/>
              </a:lnSpc>
            </a:pPr>
            <a:r>
              <a:rPr lang="hu-HU" sz="2400">
                <a:solidFill>
                  <a:srgbClr val="FFFF00"/>
                </a:solidFill>
              </a:rPr>
              <a:t>Sádhak – vágyak teljesítése, intelligencia, tudásszomj, memória, ego, lelkesedés, energia, téveszmék távol tartása</a:t>
            </a:r>
          </a:p>
          <a:p>
            <a:pPr>
              <a:lnSpc>
                <a:spcPct val="90000"/>
              </a:lnSpc>
            </a:pPr>
            <a:r>
              <a:rPr lang="hu-HU" sz="2400">
                <a:solidFill>
                  <a:srgbClr val="FFFF00"/>
                </a:solidFill>
              </a:rPr>
              <a:t>Álochak – külső és belső látás ( intuíció )</a:t>
            </a:r>
          </a:p>
          <a:p>
            <a:pPr>
              <a:lnSpc>
                <a:spcPct val="90000"/>
              </a:lnSpc>
            </a:pPr>
            <a:r>
              <a:rPr lang="hu-HU" sz="2400">
                <a:solidFill>
                  <a:srgbClr val="FFFF00"/>
                </a:solidFill>
              </a:rPr>
              <a:t>Bhrájak – a bőr színének különböző árnyalatai és ragyogása, a bőrön keresztüli felszívódás, masszázs hatásának feldolgozása, fürdés, folyadék bedörzsölése a fájdalom enyhítése céljából</a:t>
            </a:r>
          </a:p>
        </p:txBody>
      </p:sp>
    </p:spTree>
    <p:extLst>
      <p:ext uri="{BB962C8B-B14F-4D97-AF65-F5344CB8AC3E}">
        <p14:creationId xmlns:p14="http://schemas.microsoft.com/office/powerpoint/2010/main" val="1459706838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1549</Words>
  <Application>Microsoft Office PowerPoint</Application>
  <PresentationFormat>Diavetítés a képernyőre (4:3 oldalarány)</PresentationFormat>
  <Paragraphs>275</Paragraphs>
  <Slides>31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7</vt:i4>
      </vt:variant>
      <vt:variant>
        <vt:lpstr>Diacímek</vt:lpstr>
      </vt:variant>
      <vt:variant>
        <vt:i4>31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Alapértelmezett terv</vt:lpstr>
      <vt:lpstr>Office-téma</vt:lpstr>
      <vt:lpstr>6_Office-téma</vt:lpstr>
      <vt:lpstr>1_Office-téma</vt:lpstr>
      <vt:lpstr>2_Office-téma</vt:lpstr>
      <vt:lpstr>3_Office-téma</vt:lpstr>
      <vt:lpstr>1_Alapértelmezett terv</vt:lpstr>
      <vt:lpstr>PowerPoint-bemutató</vt:lpstr>
      <vt:lpstr>PowerPoint-bemutató</vt:lpstr>
      <vt:lpstr>PowerPoint-bemutató</vt:lpstr>
      <vt:lpstr>PowerPoint-bemutató</vt:lpstr>
      <vt:lpstr>PowerPoint-bemutató</vt:lpstr>
      <vt:lpstr>Váta aldósáinak lokalizációja</vt:lpstr>
      <vt:lpstr>A Váta aldósáinak funkciói</vt:lpstr>
      <vt:lpstr>A Pitta aldósáinak lokalizációja</vt:lpstr>
      <vt:lpstr>A Pitta aldósáinak funkciói</vt:lpstr>
      <vt:lpstr>A Kapha aldósáinak lokalizációja</vt:lpstr>
      <vt:lpstr>A Kapha aldósáinak funkciói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Méregtelenítés - Az Ama kezelése</vt:lpstr>
      <vt:lpstr>Méregtelenítés - Az Ama kezelése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Tóth Péter</dc:creator>
  <cp:lastModifiedBy>Kriszta</cp:lastModifiedBy>
  <cp:revision>429</cp:revision>
  <dcterms:created xsi:type="dcterms:W3CDTF">2010-02-14T00:10:52Z</dcterms:created>
  <dcterms:modified xsi:type="dcterms:W3CDTF">2020-11-13T15:19:04Z</dcterms:modified>
</cp:coreProperties>
</file>