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61" r:id="rId2"/>
    <p:sldId id="316" r:id="rId3"/>
    <p:sldId id="345" r:id="rId4"/>
    <p:sldId id="358" r:id="rId5"/>
    <p:sldId id="346" r:id="rId6"/>
    <p:sldId id="347" r:id="rId7"/>
    <p:sldId id="348" r:id="rId8"/>
    <p:sldId id="349" r:id="rId9"/>
    <p:sldId id="355" r:id="rId10"/>
    <p:sldId id="350" r:id="rId11"/>
    <p:sldId id="356" r:id="rId12"/>
    <p:sldId id="351" r:id="rId13"/>
    <p:sldId id="352" r:id="rId14"/>
    <p:sldId id="357" r:id="rId15"/>
    <p:sldId id="353" r:id="rId16"/>
    <p:sldId id="354" r:id="rId17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F3399"/>
    <a:srgbClr val="A50021"/>
    <a:srgbClr val="FFFF66"/>
    <a:srgbClr val="FFCC00"/>
    <a:srgbClr val="FFCC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4" autoAdjust="0"/>
    <p:restoredTop sz="94757" autoAdjust="0"/>
  </p:normalViewPr>
  <p:slideViewPr>
    <p:cSldViewPr>
      <p:cViewPr varScale="1">
        <p:scale>
          <a:sx n="109" d="100"/>
          <a:sy n="109" d="100"/>
        </p:scale>
        <p:origin x="19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Click to edit Master text styles</a:t>
            </a:r>
          </a:p>
          <a:p>
            <a:pPr lvl="1"/>
            <a:r>
              <a:rPr lang="hu-HU" noProof="0"/>
              <a:t>Second level</a:t>
            </a:r>
          </a:p>
          <a:p>
            <a:pPr lvl="2"/>
            <a:r>
              <a:rPr lang="hu-HU" noProof="0"/>
              <a:t>Third level</a:t>
            </a:r>
          </a:p>
          <a:p>
            <a:pPr lvl="3"/>
            <a:r>
              <a:rPr lang="hu-HU" noProof="0"/>
              <a:t>Fourth level</a:t>
            </a:r>
          </a:p>
          <a:p>
            <a:pPr lvl="4"/>
            <a:r>
              <a:rPr lang="hu-H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F3DD2CC-A04A-45C3-A5E8-EAAEC07FF968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157739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22640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2922359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43027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185900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4479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49529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276728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312688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2771742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  <p:extLst>
      <p:ext uri="{BB962C8B-B14F-4D97-AF65-F5344CB8AC3E}">
        <p14:creationId xmlns:p14="http://schemas.microsoft.com/office/powerpoint/2010/main" val="229387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Click to edit Master text styles</a:t>
            </a:r>
          </a:p>
          <a:p>
            <a:pPr lvl="1"/>
            <a:r>
              <a:rPr lang="hu-HU" altLang="hu-HU" smtClean="0"/>
              <a:t>Second level</a:t>
            </a:r>
          </a:p>
          <a:p>
            <a:pPr lvl="2"/>
            <a:r>
              <a:rPr lang="hu-HU" altLang="hu-HU" smtClean="0"/>
              <a:t>Third level</a:t>
            </a:r>
          </a:p>
          <a:p>
            <a:pPr lvl="3"/>
            <a:r>
              <a:rPr lang="hu-HU" altLang="hu-HU" smtClean="0"/>
              <a:t>Fourth level</a:t>
            </a:r>
          </a:p>
          <a:p>
            <a:pPr lvl="4"/>
            <a:r>
              <a:rPr lang="hu-HU" altLang="hu-H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1666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 i="1">
                <a:solidFill>
                  <a:srgbClr val="8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hu-HU"/>
              <a:t>Dr. Hovanecz Anikó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9113" y="6237288"/>
            <a:ext cx="4824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 i="1">
                <a:solidFill>
                  <a:srgbClr val="8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hu-HU"/>
              <a:t>Jóga és Ájurvéda Workshop</a:t>
            </a:r>
            <a:r>
              <a:rPr lang="hu-HU" sz="1200"/>
              <a:t>                2008.09.27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jogaterapia/" TargetMode="External"/><Relationship Id="rId2" Type="http://schemas.openxmlformats.org/officeDocument/2006/relationships/hyperlink" Target="http://www.fenyjogaterapia.h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info@fenyjogaterapia.h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539750" y="2190750"/>
            <a:ext cx="8229600" cy="3902075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u-HU" altLang="hu-HU" sz="2800" b="1" smtClean="0">
                <a:solidFill>
                  <a:srgbClr val="3F3399"/>
                </a:solidFill>
              </a:rPr>
              <a:t>Szvara jóga, a természet körforgásának jógája</a:t>
            </a:r>
          </a:p>
          <a:p>
            <a:pPr marL="0" indent="0" algn="ctr">
              <a:buFontTx/>
              <a:buNone/>
            </a:pPr>
            <a:r>
              <a:rPr lang="hu-HU" altLang="hu-HU" sz="2000" b="1" smtClean="0">
                <a:solidFill>
                  <a:srgbClr val="3F3399"/>
                </a:solidFill>
              </a:rPr>
              <a:t>Életszakaszok, évszakok, napszakok jelentősége a</a:t>
            </a:r>
          </a:p>
          <a:p>
            <a:pPr marL="0" indent="0" algn="ctr">
              <a:buFontTx/>
              <a:buNone/>
            </a:pPr>
            <a:r>
              <a:rPr lang="hu-HU" altLang="hu-HU" sz="2000" b="1" smtClean="0">
                <a:solidFill>
                  <a:srgbClr val="3F3399"/>
                </a:solidFill>
              </a:rPr>
              <a:t>jógaterápiában</a:t>
            </a:r>
          </a:p>
          <a:p>
            <a:pPr marL="0" indent="0">
              <a:buFontTx/>
              <a:buNone/>
            </a:pPr>
            <a:endParaRPr lang="hu-HU" altLang="hu-HU" sz="2000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endParaRPr lang="hu-HU" altLang="hu-HU" sz="2000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r>
              <a:rPr lang="hu-HU" altLang="hu-HU" sz="2000" b="1" smtClean="0">
                <a:solidFill>
                  <a:srgbClr val="3F3399"/>
                </a:solidFill>
              </a:rPr>
              <a:t>Dr. Hovanecz Anikó</a:t>
            </a:r>
          </a:p>
          <a:p>
            <a:pPr marL="0" indent="0">
              <a:buFontTx/>
              <a:buNone/>
            </a:pPr>
            <a:r>
              <a:rPr lang="hu-HU" altLang="hu-HU" sz="2000" b="1" smtClean="0">
                <a:solidFill>
                  <a:srgbClr val="3F3399"/>
                </a:solidFill>
              </a:rPr>
              <a:t>Belgyógyász-gasztroenterológus-üzemorvos</a:t>
            </a:r>
          </a:p>
          <a:p>
            <a:pPr marL="0" indent="0">
              <a:buFontTx/>
              <a:buNone/>
            </a:pPr>
            <a:r>
              <a:rPr lang="hu-HU" altLang="hu-HU" sz="2000" b="1" smtClean="0">
                <a:solidFill>
                  <a:srgbClr val="3F3399"/>
                </a:solidFill>
              </a:rPr>
              <a:t>Jógaoktató, jógaterapeuta</a:t>
            </a:r>
          </a:p>
          <a:p>
            <a:pPr marL="0" indent="0">
              <a:buFontTx/>
              <a:buNone/>
            </a:pPr>
            <a:r>
              <a:rPr lang="hu-HU" altLang="hu-HU" sz="2000" b="1" smtClean="0">
                <a:solidFill>
                  <a:srgbClr val="3F3399"/>
                </a:solidFill>
              </a:rPr>
              <a:t>Ájurvédikus tanácsadó</a:t>
            </a:r>
          </a:p>
          <a:p>
            <a:pPr marL="0" indent="0">
              <a:buFontTx/>
              <a:buNone/>
            </a:pPr>
            <a:r>
              <a:rPr lang="hu-HU" altLang="hu-HU" sz="2000" b="1" smtClean="0">
                <a:solidFill>
                  <a:srgbClr val="3F3399"/>
                </a:solidFill>
              </a:rPr>
              <a:t>Fény Jógaterápiás Intézet</a:t>
            </a:r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404813"/>
            <a:ext cx="3201988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14338" y="620713"/>
            <a:ext cx="8229600" cy="50403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b="1" dirty="0">
                <a:solidFill>
                  <a:srgbClr val="3F3399"/>
                </a:solidFill>
              </a:rPr>
              <a:t>     </a:t>
            </a:r>
            <a:r>
              <a:rPr lang="hu-HU" altLang="hu-HU" b="1" dirty="0" err="1">
                <a:solidFill>
                  <a:srgbClr val="3F3399"/>
                </a:solidFill>
              </a:rPr>
              <a:t>Dósikus</a:t>
            </a:r>
            <a:r>
              <a:rPr lang="hu-HU" altLang="hu-HU" b="1" dirty="0">
                <a:solidFill>
                  <a:srgbClr val="3F3399"/>
                </a:solidFill>
              </a:rPr>
              <a:t> hatások és jelentőségük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hu-HU" altLang="hu-HU" b="1" i="1" dirty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800" b="1" dirty="0">
                <a:solidFill>
                  <a:schemeClr val="accent2"/>
                </a:solidFill>
              </a:rPr>
              <a:t>Évszakok</a:t>
            </a:r>
            <a:r>
              <a:rPr lang="hu-HU" altLang="hu-HU" sz="2800" dirty="0">
                <a:solidFill>
                  <a:schemeClr val="accent2"/>
                </a:solidFill>
              </a:rPr>
              <a:t>  (</a:t>
            </a:r>
            <a:r>
              <a:rPr lang="hu-HU" altLang="hu-HU" sz="2800" dirty="0" err="1">
                <a:solidFill>
                  <a:schemeClr val="accent2"/>
                </a:solidFill>
              </a:rPr>
              <a:t>ritucsarjá</a:t>
            </a:r>
            <a:r>
              <a:rPr lang="hu-HU" altLang="hu-HU" sz="2800" dirty="0">
                <a:solidFill>
                  <a:schemeClr val="accent2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hu-HU" altLang="hu-HU" sz="28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dirty="0">
                <a:solidFill>
                  <a:schemeClr val="accent2"/>
                </a:solidFill>
              </a:rPr>
              <a:t>   </a:t>
            </a:r>
            <a:r>
              <a:rPr lang="hu-HU" altLang="hu-HU" sz="2800" b="1" dirty="0">
                <a:solidFill>
                  <a:schemeClr val="accent2"/>
                </a:solidFill>
              </a:rPr>
              <a:t>ősz- koratél:            </a:t>
            </a:r>
            <a:r>
              <a:rPr lang="hu-HU" altLang="hu-HU" sz="2800" b="1" dirty="0" err="1">
                <a:solidFill>
                  <a:schemeClr val="accent2"/>
                </a:solidFill>
              </a:rPr>
              <a:t>Váta</a:t>
            </a:r>
            <a:r>
              <a:rPr lang="hu-HU" altLang="hu-HU" sz="2800" b="1" dirty="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800" b="1" dirty="0">
                <a:solidFill>
                  <a:schemeClr val="accent2"/>
                </a:solidFill>
              </a:rPr>
              <a:t>    tél-koratavasz:        </a:t>
            </a:r>
            <a:r>
              <a:rPr lang="hu-HU" altLang="hu-HU" sz="2800" b="1" dirty="0" err="1">
                <a:solidFill>
                  <a:schemeClr val="accent2"/>
                </a:solidFill>
              </a:rPr>
              <a:t>Kapha</a:t>
            </a:r>
            <a:endParaRPr lang="hu-HU" altLang="hu-HU" sz="28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800" b="1" dirty="0">
                <a:solidFill>
                  <a:schemeClr val="accent2"/>
                </a:solidFill>
              </a:rPr>
              <a:t>    késő tavasz-nyár:   </a:t>
            </a:r>
            <a:r>
              <a:rPr lang="hu-HU" altLang="hu-HU" sz="2800" b="1" dirty="0" err="1">
                <a:solidFill>
                  <a:schemeClr val="accent2"/>
                </a:solidFill>
              </a:rPr>
              <a:t>Pitta</a:t>
            </a:r>
            <a:r>
              <a:rPr lang="hu-HU" altLang="hu-HU" sz="2800" b="1" dirty="0">
                <a:solidFill>
                  <a:schemeClr val="accent2"/>
                </a:solidFill>
              </a:rPr>
              <a:t> </a:t>
            </a:r>
            <a:br>
              <a:rPr lang="hu-HU" altLang="hu-HU" sz="2800" b="1" dirty="0">
                <a:solidFill>
                  <a:schemeClr val="accent2"/>
                </a:solidFill>
              </a:rPr>
            </a:br>
            <a:r>
              <a:rPr lang="hu-HU" altLang="hu-HU" dirty="0">
                <a:solidFill>
                  <a:schemeClr val="accent2"/>
                </a:solidFill>
              </a:rPr>
              <a:t/>
            </a:r>
            <a:br>
              <a:rPr lang="hu-HU" altLang="hu-HU" dirty="0">
                <a:solidFill>
                  <a:schemeClr val="accent2"/>
                </a:solidFill>
              </a:rPr>
            </a:br>
            <a:r>
              <a:rPr lang="hu-HU" altLang="hu-HU" dirty="0"/>
              <a:t/>
            </a:r>
            <a:br>
              <a:rPr lang="hu-HU" altLang="hu-HU" dirty="0"/>
            </a:br>
            <a:endParaRPr lang="hu-HU" altLang="hu-HU" dirty="0"/>
          </a:p>
          <a:p>
            <a:pPr marL="0" indent="0" algn="ctr">
              <a:buFontTx/>
              <a:buNone/>
              <a:defRPr/>
            </a:pPr>
            <a:endParaRPr lang="hu-HU" altLang="hu-HU" b="1" dirty="0">
              <a:solidFill>
                <a:srgbClr val="3F3399"/>
              </a:solidFill>
              <a:latin typeface="Georgia" pitchFamily="18" charset="0"/>
            </a:endParaRPr>
          </a:p>
        </p:txBody>
      </p:sp>
      <p:sp>
        <p:nvSpPr>
          <p:cNvPr id="12291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778500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778500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6" name="Picture 5" descr="C:\Users\Dell\Pictures\rituchary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1628775"/>
            <a:ext cx="6049962" cy="33448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52578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u-HU" altLang="hu-HU" b="1" dirty="0">
                <a:solidFill>
                  <a:srgbClr val="3F3399"/>
                </a:solidFill>
                <a:latin typeface="+mj-lt"/>
              </a:rPr>
              <a:t>Hold ciklusok hatásai</a:t>
            </a:r>
          </a:p>
          <a:p>
            <a:pPr marL="0" indent="0" algn="ctr">
              <a:buFontTx/>
              <a:buNone/>
              <a:defRPr/>
            </a:pPr>
            <a:endParaRPr lang="hu-HU" altLang="hu-HU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Napi szinten: apály-dagály</a:t>
            </a:r>
          </a:p>
          <a:p>
            <a:pPr marL="0" indent="0">
              <a:buFontTx/>
              <a:buNone/>
              <a:defRPr/>
            </a:pPr>
            <a:endParaRPr lang="hu-HU" altLang="hu-HU" sz="24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Holdtölte,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Fogyóhold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, Újhold, növekvő Hold</a:t>
            </a:r>
          </a:p>
          <a:p>
            <a:pPr marL="0" indent="0">
              <a:buFontTx/>
              <a:buNone/>
              <a:defRPr/>
            </a:pPr>
            <a:endParaRPr lang="hu-HU" altLang="hu-HU" sz="24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Ékédasí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– böjtnap (36 óra böjt):</a:t>
            </a:r>
          </a:p>
          <a:p>
            <a:pPr marL="0" indent="0">
              <a:buFontTx/>
              <a:buNone/>
              <a:defRPr/>
            </a:pPr>
            <a:r>
              <a:rPr lang="hu-HU" sz="2400" dirty="0">
                <a:solidFill>
                  <a:schemeClr val="accent2"/>
                </a:solidFill>
              </a:rPr>
              <a:t>tizenegy nappal telihold ill. újhold után</a:t>
            </a:r>
          </a:p>
          <a:p>
            <a:pPr marL="0" indent="0">
              <a:buFontTx/>
              <a:buNone/>
              <a:defRPr/>
            </a:pPr>
            <a:r>
              <a:rPr lang="hu-HU" altLang="hu-HU" sz="2400" dirty="0">
                <a:solidFill>
                  <a:schemeClr val="accent2"/>
                </a:solidFill>
                <a:latin typeface="+mj-lt"/>
              </a:rPr>
              <a:t>(a testünkben történő folyadékáramlás a Nap, Hold, Föld együttállás miatt)</a:t>
            </a:r>
          </a:p>
        </p:txBody>
      </p:sp>
      <p:sp>
        <p:nvSpPr>
          <p:cNvPr id="14339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51525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95288" y="836613"/>
            <a:ext cx="8229600" cy="467995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u-HU" altLang="hu-HU" b="1" dirty="0">
                <a:solidFill>
                  <a:srgbClr val="3F3399"/>
                </a:solidFill>
                <a:latin typeface="+mj-lt"/>
              </a:rPr>
              <a:t>A kiegyensúlyozó és </a:t>
            </a:r>
            <a:r>
              <a:rPr lang="hu-HU" altLang="hu-HU" b="1" dirty="0" err="1">
                <a:solidFill>
                  <a:srgbClr val="3F3399"/>
                </a:solidFill>
                <a:latin typeface="+mj-lt"/>
              </a:rPr>
              <a:t>nádí</a:t>
            </a:r>
            <a:r>
              <a:rPr lang="hu-HU" altLang="hu-HU" b="1" dirty="0">
                <a:solidFill>
                  <a:srgbClr val="3F3399"/>
                </a:solidFill>
                <a:latin typeface="+mj-lt"/>
              </a:rPr>
              <a:t> tisztító váltott orrlyukas légzés</a:t>
            </a:r>
          </a:p>
          <a:p>
            <a:pPr marL="0" indent="0">
              <a:buFontTx/>
              <a:buNone/>
              <a:defRPr/>
            </a:pPr>
            <a:endParaRPr lang="hu-HU" altLang="hu-HU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Nádí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sódhana</a:t>
            </a:r>
            <a:endParaRPr lang="hu-HU" altLang="hu-HU" sz="24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Anulóma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vilóma</a:t>
            </a:r>
            <a:endParaRPr lang="hu-HU" altLang="hu-HU" sz="24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endParaRPr lang="hu-HU" altLang="hu-HU" sz="24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Alfa hullámok egyensúlya (j/b agyfélteke) EEG mérések</a:t>
            </a:r>
          </a:p>
          <a:p>
            <a:pPr marL="0" indent="0">
              <a:buFontTx/>
              <a:buNone/>
              <a:defRPr/>
            </a:pPr>
            <a:endParaRPr lang="hu-HU" altLang="hu-HU" sz="2400" b="1" dirty="0">
              <a:solidFill>
                <a:srgbClr val="3F3399"/>
              </a:solidFill>
              <a:latin typeface="+mj-lt"/>
            </a:endParaRPr>
          </a:p>
        </p:txBody>
      </p:sp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778500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638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778500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5" descr="C:\Users\Dell\Pictures\nádí_sódhana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700213"/>
            <a:ext cx="4941888" cy="29384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395288" y="836613"/>
            <a:ext cx="8229600" cy="4824412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u-HU" altLang="hu-HU" b="1" dirty="0">
                <a:solidFill>
                  <a:srgbClr val="3F3399"/>
                </a:solidFill>
                <a:latin typeface="+mj-lt"/>
              </a:rPr>
              <a:t>Összefoglalás, következtetés</a:t>
            </a:r>
          </a:p>
          <a:p>
            <a:pPr marL="0" indent="0" algn="ctr">
              <a:buFontTx/>
              <a:buNone/>
              <a:defRPr/>
            </a:pPr>
            <a:endParaRPr lang="hu-HU" altLang="hu-HU" sz="24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Életvitelünk harmonizálása a természet ritmusával és 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   - egyéni alkatunkkal,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   - az évszakkal,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   - a napszakkal,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   - az életszakasszal,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   - az aktuális környezettel,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a jó egészség alapja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Mind az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ájurvéda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, mind a jógaterápia maximálisan figyelembe veszi a fentieket.</a:t>
            </a:r>
          </a:p>
        </p:txBody>
      </p:sp>
      <p:sp>
        <p:nvSpPr>
          <p:cNvPr id="17411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778500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14338" y="908050"/>
            <a:ext cx="8229600" cy="48244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b="1" smtClean="0">
                <a:solidFill>
                  <a:schemeClr val="accent2"/>
                </a:solidFill>
              </a:rPr>
              <a:t>                                    </a:t>
            </a:r>
            <a:r>
              <a:rPr lang="hu-HU" altLang="hu-HU" sz="2800" b="1" smtClean="0">
                <a:solidFill>
                  <a:schemeClr val="accent2"/>
                </a:solidFill>
              </a:rPr>
              <a:t>Köszönöm a figyelmet!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b="1" smtClean="0">
                <a:solidFill>
                  <a:schemeClr val="accent2"/>
                </a:solidFill>
              </a:rPr>
              <a:t>                                           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z="1600" b="1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b="1" smtClean="0">
                <a:solidFill>
                  <a:schemeClr val="accent2"/>
                </a:solidFill>
              </a:rPr>
              <a:t>Fény Jógaterápiás Intézet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b="1" smtClean="0">
                <a:solidFill>
                  <a:schemeClr val="accent2"/>
                </a:solidFill>
              </a:rPr>
              <a:t>1028 Budapest, Szegfű u.2.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smtClean="0">
                <a:solidFill>
                  <a:schemeClr val="accent2"/>
                </a:solidFill>
                <a:hlinkClick r:id="rId2"/>
              </a:rPr>
              <a:t>www.fenyjogaterapia.hu</a:t>
            </a:r>
            <a:endParaRPr lang="hu-HU" altLang="hu-HU" sz="16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smtClean="0">
                <a:hlinkClick r:id="rId3"/>
              </a:rPr>
              <a:t>https://www.facebook.com/jogaterapia/</a:t>
            </a:r>
            <a:endParaRPr lang="hu-HU" altLang="hu-HU" sz="16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smtClean="0">
                <a:solidFill>
                  <a:schemeClr val="accent2"/>
                </a:solidFill>
                <a:hlinkClick r:id="rId4"/>
              </a:rPr>
              <a:t>info@fenyjogaterapia.hu</a:t>
            </a:r>
            <a:endParaRPr lang="hu-HU" altLang="hu-HU" sz="160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600" smtClean="0">
                <a:solidFill>
                  <a:schemeClr val="accent2"/>
                </a:solidFill>
              </a:rPr>
              <a:t>Tel:  06 30 689 9288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 smtClean="0">
              <a:solidFill>
                <a:schemeClr val="accent2"/>
              </a:solidFill>
            </a:endParaRPr>
          </a:p>
        </p:txBody>
      </p:sp>
      <p:sp>
        <p:nvSpPr>
          <p:cNvPr id="18435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843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51525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2060575"/>
            <a:ext cx="320040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544512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altLang="hu-HU" b="1" dirty="0">
                <a:solidFill>
                  <a:srgbClr val="3F3399"/>
                </a:solidFill>
                <a:latin typeface="+mj-lt"/>
              </a:rPr>
              <a:t>                      Visszatekintés</a:t>
            </a:r>
          </a:p>
          <a:p>
            <a:pPr marL="0" indent="0">
              <a:buFontTx/>
              <a:buNone/>
              <a:defRPr/>
            </a:pPr>
            <a:endParaRPr lang="hu-HU" altLang="hu-HU" sz="24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Jóga és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ájurvéda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fogalma, eredete, kapcsolata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Szánkja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– az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ájurvéda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filozófiai alapja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Elemek (éter, levegő, tűz, víz, föld)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Dósák </a:t>
            </a:r>
            <a:r>
              <a:rPr lang="hu-HU" altLang="hu-HU" sz="2400" b="1" dirty="0">
                <a:solidFill>
                  <a:srgbClr val="3F3399"/>
                </a:solidFill>
              </a:rPr>
              <a:t>(energiák):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Váta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(éter+levegő), 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                              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Pitta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(tűz+víz)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                              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Kapha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(föld+víz) 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Gunák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– minőségek (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szattva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,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radzsasz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,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tamasz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)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</a:rPr>
              <a:t>Egyéni alkat a </a:t>
            </a:r>
            <a:r>
              <a:rPr lang="hu-HU" altLang="hu-HU" sz="2400" b="1" dirty="0" err="1">
                <a:solidFill>
                  <a:srgbClr val="3F3399"/>
                </a:solidFill>
              </a:rPr>
              <a:t>dósák</a:t>
            </a:r>
            <a:r>
              <a:rPr lang="hu-HU" altLang="hu-HU" sz="2400" b="1" dirty="0">
                <a:solidFill>
                  <a:srgbClr val="3F3399"/>
                </a:solidFill>
              </a:rPr>
              <a:t> kombinációjából adódik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Dhátuk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(szövetek)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Prakriti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,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Vikruti</a:t>
            </a:r>
            <a:endParaRPr lang="hu-HU" altLang="hu-HU" sz="2400" b="1" dirty="0">
              <a:solidFill>
                <a:srgbClr val="3F3399"/>
              </a:solidFill>
              <a:latin typeface="+mj-lt"/>
            </a:endParaRPr>
          </a:p>
        </p:txBody>
      </p:sp>
      <p:sp>
        <p:nvSpPr>
          <p:cNvPr id="4099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778500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14338" y="549275"/>
            <a:ext cx="8229600" cy="522922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u-HU" altLang="hu-HU" b="1" dirty="0" err="1">
                <a:solidFill>
                  <a:srgbClr val="3F3399"/>
                </a:solidFill>
                <a:latin typeface="+mj-lt"/>
              </a:rPr>
              <a:t>Szvara</a:t>
            </a:r>
            <a:r>
              <a:rPr lang="hu-HU" altLang="hu-HU" b="1" dirty="0">
                <a:solidFill>
                  <a:srgbClr val="3F3399"/>
                </a:solidFill>
                <a:latin typeface="+mj-lt"/>
              </a:rPr>
              <a:t> jóga fogalma</a:t>
            </a:r>
          </a:p>
          <a:p>
            <a:pPr marL="0" indent="0" algn="ctr">
              <a:buFontTx/>
              <a:buNone/>
              <a:defRPr/>
            </a:pPr>
            <a:endParaRPr lang="hu-HU" altLang="hu-HU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Szvara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= hang, légzés, (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légzés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megfigyelés)</a:t>
            </a:r>
          </a:p>
          <a:p>
            <a:pPr marL="0" indent="0">
              <a:buFontTx/>
              <a:buNone/>
              <a:defRPr/>
            </a:pPr>
            <a:endParaRPr lang="hu-HU" altLang="hu-HU" sz="24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Szvara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jóga: a légzés tudatos figyelése, a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prána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(éltető energia) áramlásának analízise. A bennünk zajló folyamatok tudatosítása, megfigyelése.</a:t>
            </a:r>
          </a:p>
          <a:p>
            <a:pPr marL="0" indent="0">
              <a:buFontTx/>
              <a:buNone/>
              <a:defRPr/>
            </a:pP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Alapműve: Siva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Szvaródaja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</a:t>
            </a:r>
          </a:p>
          <a:p>
            <a:pPr marL="0" indent="0">
              <a:buFontTx/>
              <a:buNone/>
              <a:defRPr/>
            </a:pPr>
            <a:endParaRPr lang="hu-HU" altLang="hu-HU" sz="24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Nádík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– energia csatornák (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idá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,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pingalá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, </a:t>
            </a: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szusumná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)</a:t>
            </a:r>
          </a:p>
          <a:p>
            <a:pPr marL="0" indent="0">
              <a:buFontTx/>
              <a:buNone/>
              <a:defRPr/>
            </a:pPr>
            <a:endParaRPr lang="hu-HU" altLang="hu-HU" sz="24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400" b="1" dirty="0" err="1">
                <a:solidFill>
                  <a:srgbClr val="3F3399"/>
                </a:solidFill>
                <a:latin typeface="+mj-lt"/>
              </a:rPr>
              <a:t>Nádík</a:t>
            </a:r>
            <a:r>
              <a:rPr lang="hu-HU" altLang="hu-HU" sz="2400" b="1" dirty="0">
                <a:solidFill>
                  <a:srgbClr val="3F3399"/>
                </a:solidFill>
                <a:latin typeface="+mj-lt"/>
              </a:rPr>
              <a:t> és az agyféltekék kapcsolata</a:t>
            </a:r>
          </a:p>
        </p:txBody>
      </p:sp>
      <p:sp>
        <p:nvSpPr>
          <p:cNvPr id="5123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778500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51525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5" descr="C:\Users\Dell\Pictures\szvara_jógakönyv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457200"/>
            <a:ext cx="3544887" cy="5394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395288" y="476250"/>
            <a:ext cx="8229600" cy="5375275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hu-HU" altLang="hu-HU" sz="2800" b="1" dirty="0">
                <a:solidFill>
                  <a:srgbClr val="3F3399"/>
                </a:solidFill>
                <a:latin typeface="+mj-lt"/>
              </a:rPr>
              <a:t>Orrnyílások és az agy</a:t>
            </a:r>
          </a:p>
          <a:p>
            <a:pPr marL="0" indent="0" algn="ctr">
              <a:buFontTx/>
              <a:buNone/>
              <a:defRPr/>
            </a:pPr>
            <a:endParaRPr lang="hu-HU" altLang="hu-HU" sz="28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000" b="1" dirty="0">
                <a:solidFill>
                  <a:srgbClr val="3F3399"/>
                </a:solidFill>
                <a:latin typeface="+mj-lt"/>
              </a:rPr>
              <a:t>Jobb orrnyílás (</a:t>
            </a:r>
            <a:r>
              <a:rPr lang="hu-HU" altLang="hu-HU" sz="2000" b="1" dirty="0" err="1">
                <a:solidFill>
                  <a:srgbClr val="3F3399"/>
                </a:solidFill>
                <a:latin typeface="+mj-lt"/>
              </a:rPr>
              <a:t>pingalá</a:t>
            </a:r>
            <a:r>
              <a:rPr lang="hu-HU" altLang="hu-HU" sz="2000" b="1" dirty="0">
                <a:solidFill>
                  <a:srgbClr val="3F3399"/>
                </a:solidFill>
                <a:latin typeface="+mj-lt"/>
              </a:rPr>
              <a:t>):</a:t>
            </a:r>
          </a:p>
          <a:p>
            <a:pPr marL="0" indent="0">
              <a:buFontTx/>
              <a:buNone/>
              <a:defRPr/>
            </a:pPr>
            <a:r>
              <a:rPr lang="hu-HU" altLang="hu-HU" sz="2000" b="1" dirty="0">
                <a:solidFill>
                  <a:srgbClr val="3F3399"/>
                </a:solidFill>
                <a:latin typeface="+mj-lt"/>
              </a:rPr>
              <a:t>   -  Nap – aktív, melegítő, szimpatikus hatás, </a:t>
            </a:r>
          </a:p>
          <a:p>
            <a:pPr marL="0" indent="0">
              <a:buFontTx/>
              <a:buNone/>
              <a:defRPr/>
            </a:pPr>
            <a:r>
              <a:rPr lang="hu-HU" altLang="hu-HU" sz="2000" b="1" dirty="0">
                <a:solidFill>
                  <a:srgbClr val="3F3399"/>
                </a:solidFill>
                <a:latin typeface="+mj-lt"/>
              </a:rPr>
              <a:t>      bal agyfélteke  dominancia</a:t>
            </a:r>
          </a:p>
          <a:p>
            <a:pPr marL="0" indent="0">
              <a:buFontTx/>
              <a:buNone/>
              <a:defRPr/>
            </a:pPr>
            <a:endParaRPr lang="hu-HU" altLang="hu-HU" sz="20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000" b="1" dirty="0">
                <a:solidFill>
                  <a:srgbClr val="3F3399"/>
                </a:solidFill>
                <a:latin typeface="+mj-lt"/>
              </a:rPr>
              <a:t>Bal orrnyílás (</a:t>
            </a:r>
            <a:r>
              <a:rPr lang="hu-HU" altLang="hu-HU" sz="2000" b="1" dirty="0" err="1">
                <a:solidFill>
                  <a:srgbClr val="3F3399"/>
                </a:solidFill>
                <a:latin typeface="+mj-lt"/>
              </a:rPr>
              <a:t>idá</a:t>
            </a:r>
            <a:r>
              <a:rPr lang="hu-HU" altLang="hu-HU" sz="2000" b="1" dirty="0">
                <a:solidFill>
                  <a:srgbClr val="3F3399"/>
                </a:solidFill>
                <a:latin typeface="+mj-lt"/>
              </a:rPr>
              <a:t>): </a:t>
            </a:r>
          </a:p>
          <a:p>
            <a:pPr marL="0" indent="0">
              <a:buFontTx/>
              <a:buNone/>
              <a:defRPr/>
            </a:pPr>
            <a:r>
              <a:rPr lang="hu-HU" altLang="hu-HU" sz="2000" b="1" dirty="0">
                <a:solidFill>
                  <a:srgbClr val="3F3399"/>
                </a:solidFill>
                <a:latin typeface="+mj-lt"/>
              </a:rPr>
              <a:t>   - Hold – nyugtató, hűsítő, paraszimpatikus hatás, </a:t>
            </a:r>
          </a:p>
          <a:p>
            <a:pPr marL="0" indent="0">
              <a:buFontTx/>
              <a:buNone/>
              <a:defRPr/>
            </a:pPr>
            <a:r>
              <a:rPr lang="hu-HU" altLang="hu-HU" sz="2000" b="1" dirty="0">
                <a:solidFill>
                  <a:srgbClr val="3F3399"/>
                </a:solidFill>
                <a:latin typeface="+mj-lt"/>
              </a:rPr>
              <a:t>     jobb agyfélteke dominancia</a:t>
            </a:r>
          </a:p>
          <a:p>
            <a:pPr marL="0" indent="0">
              <a:buFontTx/>
              <a:buNone/>
              <a:defRPr/>
            </a:pPr>
            <a:endParaRPr lang="hu-HU" altLang="hu-HU" sz="20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000" b="1" dirty="0" err="1">
                <a:solidFill>
                  <a:srgbClr val="3F3399"/>
                </a:solidFill>
                <a:latin typeface="+mj-lt"/>
              </a:rPr>
              <a:t>Mkét</a:t>
            </a:r>
            <a:r>
              <a:rPr lang="hu-HU" altLang="hu-HU" sz="2000" b="1" dirty="0">
                <a:solidFill>
                  <a:srgbClr val="3F3399"/>
                </a:solidFill>
                <a:latin typeface="+mj-lt"/>
              </a:rPr>
              <a:t> orrnyílás egyforma aktivitásánál: egyensúlyi, meditatív</a:t>
            </a:r>
          </a:p>
          <a:p>
            <a:pPr marL="0" indent="0">
              <a:buFontTx/>
              <a:buNone/>
              <a:defRPr/>
            </a:pPr>
            <a:r>
              <a:rPr lang="hu-HU" altLang="hu-HU" sz="2000" b="1" dirty="0">
                <a:solidFill>
                  <a:srgbClr val="3F3399"/>
                </a:solidFill>
                <a:latin typeface="+mj-lt"/>
              </a:rPr>
              <a:t>állapot</a:t>
            </a:r>
          </a:p>
          <a:p>
            <a:pPr marL="0" indent="0">
              <a:buFontTx/>
              <a:buNone/>
              <a:defRPr/>
            </a:pPr>
            <a:endParaRPr lang="hu-HU" altLang="hu-HU" sz="2000" b="1" dirty="0">
              <a:solidFill>
                <a:srgbClr val="3F3399"/>
              </a:solidFill>
              <a:latin typeface="+mj-lt"/>
            </a:endParaRPr>
          </a:p>
          <a:p>
            <a:pPr marL="0" indent="0">
              <a:buFontTx/>
              <a:buNone/>
              <a:defRPr/>
            </a:pPr>
            <a:r>
              <a:rPr lang="hu-HU" altLang="hu-HU" sz="2000" b="1" dirty="0">
                <a:solidFill>
                  <a:srgbClr val="3F3399"/>
                </a:solidFill>
                <a:latin typeface="+mj-lt"/>
              </a:rPr>
              <a:t>Ciklikus működés: 1,5-2 óránkénti váltás   ÖNMEGFIGYELÉS!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778500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68313" y="595313"/>
            <a:ext cx="8229600" cy="51831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hu-HU" altLang="hu-HU" sz="4000" b="1" smtClean="0">
                <a:solidFill>
                  <a:srgbClr val="3F3399"/>
                </a:solidFill>
              </a:rPr>
              <a:t>        </a:t>
            </a:r>
            <a:r>
              <a:rPr lang="hu-HU" altLang="hu-HU" b="1" smtClean="0">
                <a:solidFill>
                  <a:srgbClr val="3F3399"/>
                </a:solidFill>
              </a:rPr>
              <a:t>A természet körforgása</a:t>
            </a:r>
          </a:p>
          <a:p>
            <a:pPr marL="0" indent="0">
              <a:buFontTx/>
              <a:buNone/>
            </a:pPr>
            <a:endParaRPr lang="hu-HU" altLang="hu-HU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r>
              <a:rPr lang="hu-HU" altLang="hu-HU" sz="2400" b="1" smtClean="0">
                <a:solidFill>
                  <a:srgbClr val="3F3399"/>
                </a:solidFill>
              </a:rPr>
              <a:t>Egész életünk ciklikus változások sorozata.</a:t>
            </a:r>
          </a:p>
          <a:p>
            <a:pPr marL="0" indent="0">
              <a:buFontTx/>
              <a:buNone/>
            </a:pPr>
            <a:r>
              <a:rPr lang="hu-HU" altLang="hu-HU" sz="2400" b="1" smtClean="0">
                <a:solidFill>
                  <a:srgbClr val="3F3399"/>
                </a:solidFill>
              </a:rPr>
              <a:t>Dinamikus egyensúly.</a:t>
            </a:r>
          </a:p>
          <a:p>
            <a:pPr marL="0" indent="0">
              <a:buFontTx/>
              <a:buNone/>
            </a:pPr>
            <a:endParaRPr lang="hu-HU" altLang="hu-HU" sz="2400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r>
              <a:rPr lang="hu-HU" altLang="hu-HU" sz="2400" b="1" smtClean="0">
                <a:solidFill>
                  <a:srgbClr val="3F3399"/>
                </a:solidFill>
              </a:rPr>
              <a:t>Életszakaszok </a:t>
            </a:r>
          </a:p>
          <a:p>
            <a:pPr marL="0" indent="0">
              <a:buFontTx/>
              <a:buNone/>
            </a:pPr>
            <a:endParaRPr lang="hu-HU" altLang="hu-HU" sz="2400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r>
              <a:rPr lang="hu-HU" altLang="hu-HU" sz="2400" b="1" smtClean="0">
                <a:solidFill>
                  <a:srgbClr val="3F3399"/>
                </a:solidFill>
              </a:rPr>
              <a:t>Napszakok</a:t>
            </a:r>
          </a:p>
          <a:p>
            <a:pPr marL="0" indent="0">
              <a:buFontTx/>
              <a:buNone/>
            </a:pPr>
            <a:endParaRPr lang="hu-HU" altLang="hu-HU" sz="2400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r>
              <a:rPr lang="hu-HU" altLang="hu-HU" sz="2400" b="1" smtClean="0">
                <a:solidFill>
                  <a:srgbClr val="3F3399"/>
                </a:solidFill>
              </a:rPr>
              <a:t>Évszakok jelentősége</a:t>
            </a:r>
          </a:p>
          <a:p>
            <a:pPr marL="0" indent="0">
              <a:buFontTx/>
              <a:buNone/>
            </a:pPr>
            <a:endParaRPr lang="hu-HU" altLang="hu-HU" sz="2400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endParaRPr lang="hu-HU" altLang="hu-HU" sz="2400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endParaRPr lang="hu-HU" altLang="hu-HU" sz="2400" b="1" smtClean="0">
              <a:solidFill>
                <a:srgbClr val="3F3399"/>
              </a:solidFill>
              <a:latin typeface="Georgia" panose="02040502050405020303" pitchFamily="18" charset="0"/>
            </a:endParaRPr>
          </a:p>
        </p:txBody>
      </p:sp>
      <p:sp>
        <p:nvSpPr>
          <p:cNvPr id="8195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575" y="5465763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68313" y="260350"/>
            <a:ext cx="8229600" cy="5437188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u-HU" altLang="hu-HU" b="1" smtClean="0">
                <a:solidFill>
                  <a:srgbClr val="3F3399"/>
                </a:solidFill>
              </a:rPr>
              <a:t>Dósikus hatások és jelentőségük</a:t>
            </a:r>
          </a:p>
          <a:p>
            <a:pPr marL="0" indent="0" algn="ctr">
              <a:buFontTx/>
              <a:buNone/>
            </a:pPr>
            <a:endParaRPr lang="hu-HU" altLang="hu-HU" sz="2400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r>
              <a:rPr lang="hu-HU" altLang="hu-HU" sz="2800" b="1" smtClean="0">
                <a:solidFill>
                  <a:srgbClr val="3F3399"/>
                </a:solidFill>
              </a:rPr>
              <a:t>Életszakaszok</a:t>
            </a:r>
          </a:p>
          <a:p>
            <a:pPr marL="0" indent="0">
              <a:buFontTx/>
              <a:buNone/>
            </a:pPr>
            <a:endParaRPr lang="hu-HU" altLang="hu-HU" sz="2400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r>
              <a:rPr lang="hu-HU" altLang="hu-HU" sz="2400" b="1" smtClean="0">
                <a:solidFill>
                  <a:srgbClr val="3F3399"/>
                </a:solidFill>
              </a:rPr>
              <a:t>Születéstől kb.18 éves korig (növekedés): Kapha</a:t>
            </a:r>
          </a:p>
          <a:p>
            <a:pPr marL="0" indent="0">
              <a:buFontTx/>
              <a:buNone/>
            </a:pPr>
            <a:endParaRPr lang="hu-HU" altLang="hu-HU" sz="2400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r>
              <a:rPr lang="hu-HU" altLang="hu-HU" sz="2400" b="1" smtClean="0">
                <a:solidFill>
                  <a:srgbClr val="3F3399"/>
                </a:solidFill>
              </a:rPr>
              <a:t>18 - kb. 55-ig (átalakulások):  Pitta</a:t>
            </a:r>
          </a:p>
          <a:p>
            <a:pPr marL="0" indent="0">
              <a:buFontTx/>
              <a:buNone/>
            </a:pPr>
            <a:endParaRPr lang="hu-HU" altLang="hu-HU" sz="2400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r>
              <a:rPr lang="hu-HU" altLang="hu-HU" sz="2400" b="1" smtClean="0">
                <a:solidFill>
                  <a:srgbClr val="3F3399"/>
                </a:solidFill>
              </a:rPr>
              <a:t>55 felett (hanyatlás):  Váta</a:t>
            </a:r>
          </a:p>
          <a:p>
            <a:pPr marL="0" indent="0">
              <a:buFontTx/>
              <a:buNone/>
            </a:pPr>
            <a:endParaRPr lang="hu-HU" altLang="hu-HU" sz="2400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r>
              <a:rPr lang="hu-HU" altLang="hu-HU" sz="2400" b="1" smtClean="0">
                <a:solidFill>
                  <a:srgbClr val="3F3399"/>
                </a:solidFill>
              </a:rPr>
              <a:t>A különböző életkorok jellemző betegségei!</a:t>
            </a:r>
          </a:p>
          <a:p>
            <a:pPr marL="0" indent="0">
              <a:buFontTx/>
              <a:buNone/>
            </a:pPr>
            <a:endParaRPr lang="hu-HU" altLang="hu-HU" sz="2400" b="1" smtClean="0">
              <a:solidFill>
                <a:srgbClr val="3F3399"/>
              </a:solidFill>
            </a:endParaRPr>
          </a:p>
          <a:p>
            <a:pPr marL="0" indent="0">
              <a:buFontTx/>
              <a:buNone/>
            </a:pPr>
            <a:endParaRPr lang="hu-HU" altLang="hu-HU" sz="2400" b="1" smtClean="0">
              <a:solidFill>
                <a:srgbClr val="3F3399"/>
              </a:solidFill>
            </a:endParaRPr>
          </a:p>
          <a:p>
            <a:pPr marL="0" indent="0" algn="ctr">
              <a:buFontTx/>
              <a:buNone/>
            </a:pPr>
            <a:endParaRPr lang="hu-HU" altLang="hu-HU" sz="2400" b="1" smtClean="0">
              <a:solidFill>
                <a:srgbClr val="3F3399"/>
              </a:solidFill>
            </a:endParaRPr>
          </a:p>
          <a:p>
            <a:pPr marL="0" indent="0" algn="ctr">
              <a:buFontTx/>
              <a:buNone/>
            </a:pPr>
            <a:endParaRPr lang="hu-HU" altLang="hu-HU" b="1" smtClean="0">
              <a:solidFill>
                <a:srgbClr val="3F3399"/>
              </a:solidFill>
              <a:latin typeface="Georgia" panose="02040502050405020303" pitchFamily="18" charset="0"/>
            </a:endParaRPr>
          </a:p>
        </p:txBody>
      </p:sp>
      <p:sp>
        <p:nvSpPr>
          <p:cNvPr id="9219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851525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395288" y="692150"/>
            <a:ext cx="8229600" cy="49688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altLang="hu-HU" b="1" dirty="0">
                <a:solidFill>
                  <a:srgbClr val="3F3399"/>
                </a:solidFill>
              </a:rPr>
              <a:t>      </a:t>
            </a:r>
            <a:r>
              <a:rPr lang="hu-HU" altLang="hu-HU" b="1" dirty="0" err="1">
                <a:solidFill>
                  <a:srgbClr val="3F3399"/>
                </a:solidFill>
              </a:rPr>
              <a:t>Dósikus</a:t>
            </a:r>
            <a:r>
              <a:rPr lang="hu-HU" altLang="hu-HU" b="1" dirty="0">
                <a:solidFill>
                  <a:srgbClr val="3F3399"/>
                </a:solidFill>
              </a:rPr>
              <a:t> hatások és jelentőségük</a:t>
            </a:r>
          </a:p>
          <a:p>
            <a:pPr marL="0" indent="0">
              <a:buFontTx/>
              <a:buNone/>
              <a:defRPr/>
            </a:pPr>
            <a:endParaRPr lang="hu-HU" altLang="hu-HU" b="1" dirty="0">
              <a:solidFill>
                <a:srgbClr val="3F3399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u-HU" altLang="hu-HU" sz="2800" b="1" dirty="0">
                <a:solidFill>
                  <a:srgbClr val="3F3399"/>
                </a:solidFill>
              </a:rPr>
              <a:t>Napszakok  </a:t>
            </a:r>
            <a:r>
              <a:rPr lang="hu-HU" altLang="hu-HU" sz="2400" b="1" dirty="0">
                <a:solidFill>
                  <a:srgbClr val="3F3399"/>
                </a:solidFill>
              </a:rPr>
              <a:t>(</a:t>
            </a:r>
            <a:r>
              <a:rPr lang="hu-HU" altLang="hu-HU" sz="2400" b="1" dirty="0" err="1">
                <a:solidFill>
                  <a:srgbClr val="3F3399"/>
                </a:solidFill>
              </a:rPr>
              <a:t>dinacsarjá</a:t>
            </a:r>
            <a:r>
              <a:rPr lang="hu-HU" altLang="hu-HU" sz="2400" b="1" dirty="0">
                <a:solidFill>
                  <a:srgbClr val="3F3399"/>
                </a:solidFill>
              </a:rPr>
              <a:t> – napi rutin)</a:t>
            </a:r>
          </a:p>
          <a:p>
            <a:pPr marL="0" indent="0">
              <a:buFontTx/>
              <a:buNone/>
              <a:defRPr/>
            </a:pPr>
            <a:endParaRPr lang="hu-HU" altLang="hu-HU" sz="2800" b="1" dirty="0">
              <a:solidFill>
                <a:srgbClr val="3F3399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hu-HU" altLang="hu-HU" sz="2800" b="1" dirty="0">
                <a:solidFill>
                  <a:srgbClr val="3F3399"/>
                </a:solidFill>
              </a:rPr>
              <a:t>   </a:t>
            </a:r>
            <a:r>
              <a:rPr lang="hu-HU" altLang="hu-HU" sz="2800" b="1" dirty="0">
                <a:solidFill>
                  <a:schemeClr val="accent2"/>
                </a:solidFill>
              </a:rPr>
              <a:t>de. 02-06    és    du. 14-18        </a:t>
            </a:r>
            <a:r>
              <a:rPr lang="hu-HU" altLang="hu-HU" sz="2800" b="1" dirty="0" err="1">
                <a:solidFill>
                  <a:schemeClr val="accent2"/>
                </a:solidFill>
              </a:rPr>
              <a:t>Váta</a:t>
            </a:r>
            <a:r>
              <a:rPr lang="hu-HU" altLang="hu-HU" sz="2800" b="1" dirty="0">
                <a:solidFill>
                  <a:schemeClr val="accent2"/>
                </a:solidFill>
              </a:rPr>
              <a:t>  </a:t>
            </a:r>
          </a:p>
          <a:p>
            <a:pPr marL="0" indent="0">
              <a:buFontTx/>
              <a:buNone/>
              <a:defRPr/>
            </a:pPr>
            <a:r>
              <a:rPr lang="hu-HU" altLang="hu-HU" sz="2800" b="1" dirty="0">
                <a:solidFill>
                  <a:schemeClr val="accent2"/>
                </a:solidFill>
              </a:rPr>
              <a:t>   de. 06-10    és     du.16-22        </a:t>
            </a:r>
            <a:r>
              <a:rPr lang="hu-HU" altLang="hu-HU" sz="2800" b="1" dirty="0" err="1">
                <a:solidFill>
                  <a:schemeClr val="accent2"/>
                </a:solidFill>
              </a:rPr>
              <a:t>Kapha</a:t>
            </a:r>
            <a:endParaRPr lang="hu-HU" altLang="hu-HU" sz="2800" b="1" dirty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800" b="1" dirty="0">
                <a:solidFill>
                  <a:schemeClr val="accent2"/>
                </a:solidFill>
              </a:rPr>
              <a:t>   de. 10-14    és     du. 22-02        </a:t>
            </a:r>
            <a:r>
              <a:rPr lang="hu-HU" altLang="hu-HU" sz="2800" b="1" dirty="0" err="1">
                <a:solidFill>
                  <a:schemeClr val="accent2"/>
                </a:solidFill>
              </a:rPr>
              <a:t>Pitta</a:t>
            </a:r>
            <a:endParaRPr lang="hu-HU" altLang="hu-HU" sz="2800" b="1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hu-HU" altLang="hu-HU" sz="2800" b="1" dirty="0">
              <a:solidFill>
                <a:schemeClr val="accent2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800" b="1" dirty="0">
                <a:solidFill>
                  <a:schemeClr val="accent2"/>
                </a:solidFill>
                <a:cs typeface="Times New Roman" pitchFamily="18" charset="0"/>
              </a:rPr>
              <a:t>Tobozmirigy – bioritmus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000" b="1" dirty="0">
                <a:solidFill>
                  <a:schemeClr val="accent2"/>
                </a:solidFill>
                <a:cs typeface="Times New Roman" pitchFamily="18" charset="0"/>
              </a:rPr>
              <a:t>(</a:t>
            </a:r>
            <a:r>
              <a:rPr lang="hu-HU" altLang="hu-HU" sz="2000" b="1" dirty="0" err="1">
                <a:solidFill>
                  <a:schemeClr val="accent2"/>
                </a:solidFill>
                <a:cs typeface="Times New Roman" pitchFamily="18" charset="0"/>
              </a:rPr>
              <a:t>melatonin</a:t>
            </a:r>
            <a:r>
              <a:rPr lang="hu-HU" altLang="hu-HU" sz="2000" b="1" dirty="0">
                <a:solidFill>
                  <a:schemeClr val="accent2"/>
                </a:solidFill>
                <a:cs typeface="Times New Roman" pitchFamily="18" charset="0"/>
              </a:rPr>
              <a:t>, alvás, immunrendszer)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hu-HU" altLang="hu-HU" sz="2800" dirty="0"/>
              <a:t>   </a:t>
            </a:r>
            <a:endParaRPr lang="hu-HU" altLang="hu-HU" sz="2800" b="1" dirty="0">
              <a:solidFill>
                <a:srgbClr val="3F3399"/>
              </a:solidFill>
            </a:endParaRPr>
          </a:p>
        </p:txBody>
      </p:sp>
      <p:sp>
        <p:nvSpPr>
          <p:cNvPr id="10243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5778500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>
            <a:spLocks noChangeArrowheads="1"/>
          </p:cNvSpPr>
          <p:nvPr/>
        </p:nvSpPr>
        <p:spPr bwMode="auto">
          <a:xfrm>
            <a:off x="250825" y="6092825"/>
            <a:ext cx="1296988" cy="379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u-HU" altLang="hu-HU" sz="800" b="1">
                <a:solidFill>
                  <a:srgbClr val="3F3399"/>
                </a:solidFill>
                <a:latin typeface="Georgia" panose="02040502050405020303" pitchFamily="18" charset="0"/>
              </a:rPr>
              <a:t>Dr. Hovanecz Anikó</a:t>
            </a:r>
            <a:endParaRPr lang="hu-HU" altLang="hu-HU" sz="700" b="1">
              <a:latin typeface="Georgia" panose="02040502050405020303" pitchFamily="18" charset="0"/>
            </a:endParaRPr>
          </a:p>
        </p:txBody>
      </p:sp>
      <p:pic>
        <p:nvPicPr>
          <p:cNvPr id="1126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5778500"/>
            <a:ext cx="18351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5" descr="C:\Users\Dell\Pictures\dinacsarjá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1268413"/>
            <a:ext cx="4392613" cy="43926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1603</TotalTime>
  <Words>545</Words>
  <Application>Microsoft Office PowerPoint</Application>
  <PresentationFormat>Diavetítés a képernyőre (4:3 oldalarány)</PresentationFormat>
  <Paragraphs>147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0" baseType="lpstr">
      <vt:lpstr>Arial</vt:lpstr>
      <vt:lpstr>Georgia</vt:lpstr>
      <vt:lpstr>Times New Roman</vt:lpstr>
      <vt:lpstr>Default Design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ACNielsen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bartamo01</dc:creator>
  <cp:lastModifiedBy>Gergely Cséplő</cp:lastModifiedBy>
  <cp:revision>157</cp:revision>
  <dcterms:created xsi:type="dcterms:W3CDTF">2008-09-21T09:07:41Z</dcterms:created>
  <dcterms:modified xsi:type="dcterms:W3CDTF">2020-11-16T09:21:53Z</dcterms:modified>
</cp:coreProperties>
</file>