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4"/>
  </p:notesMasterIdLst>
  <p:sldIdLst>
    <p:sldId id="256" r:id="rId2"/>
    <p:sldId id="521" r:id="rId3"/>
    <p:sldId id="345" r:id="rId4"/>
    <p:sldId id="360" r:id="rId5"/>
    <p:sldId id="361" r:id="rId6"/>
    <p:sldId id="369" r:id="rId7"/>
    <p:sldId id="373" r:id="rId8"/>
    <p:sldId id="498" r:id="rId9"/>
    <p:sldId id="493" r:id="rId10"/>
    <p:sldId id="374" r:id="rId11"/>
    <p:sldId id="522" r:id="rId12"/>
    <p:sldId id="378" r:id="rId13"/>
    <p:sldId id="379" r:id="rId14"/>
    <p:sldId id="381" r:id="rId15"/>
    <p:sldId id="380" r:id="rId16"/>
    <p:sldId id="382" r:id="rId17"/>
    <p:sldId id="514" r:id="rId18"/>
    <p:sldId id="383" r:id="rId19"/>
    <p:sldId id="384" r:id="rId20"/>
    <p:sldId id="515" r:id="rId21"/>
    <p:sldId id="366" r:id="rId22"/>
    <p:sldId id="370" r:id="rId23"/>
    <p:sldId id="520" r:id="rId24"/>
    <p:sldId id="363" r:id="rId25"/>
    <p:sldId id="364" r:id="rId26"/>
    <p:sldId id="385" r:id="rId27"/>
    <p:sldId id="510" r:id="rId28"/>
    <p:sldId id="367" r:id="rId29"/>
    <p:sldId id="346" r:id="rId30"/>
    <p:sldId id="491" r:id="rId31"/>
    <p:sldId id="352" r:id="rId32"/>
    <p:sldId id="51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00" autoAdjust="0"/>
  </p:normalViewPr>
  <p:slideViewPr>
    <p:cSldViewPr snapToGrid="0">
      <p:cViewPr varScale="1">
        <p:scale>
          <a:sx n="55" d="100"/>
          <a:sy n="55" d="100"/>
        </p:scale>
        <p:origin x="10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F9E92-F3FE-4736-9337-1A4D4F92904A}" type="datetimeFigureOut">
              <a:rPr lang="hu-HU" smtClean="0"/>
              <a:t>2020. 12. 18.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42832-0ACF-4A38-9E5E-9424F13626C1}" type="slidenum">
              <a:rPr lang="hu-HU" smtClean="0"/>
              <a:t>‹#›</a:t>
            </a:fld>
            <a:endParaRPr lang="hu-HU"/>
          </a:p>
        </p:txBody>
      </p:sp>
    </p:spTree>
    <p:extLst>
      <p:ext uri="{BB962C8B-B14F-4D97-AF65-F5344CB8AC3E}">
        <p14:creationId xmlns:p14="http://schemas.microsoft.com/office/powerpoint/2010/main" val="91038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kriya.hu/babaj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aurakrisna.hu/joga-szutra/yoga-sutra-i-4-magyarazat-7-a-lelki-megertesunk-kezdetei-vijnana-maya-kosa/#_ftn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aurakrisna.hu/joga-szutra/yoga-sutra-i-4-magyarazat-7-a-lelki-megertesunk-kezdetei-vijnana-maya-kosa/#_ftn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aurakrisna.hu/joga-szutra/yoga-sutra-i-4-magyarazat-7-a-lelki-megertesunk-kezdetei-vijnana-maya-kosa/#_ftn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gaurakrisna.hu/joga-szutra/yoga-sutra-i-4-magyarazat-7-a-lelki-megertesunk-kezdetei-vijnana-maya-kosa/#_ftn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hlinkClick r:id="rId3"/>
              </a:rPr>
              <a:t>https://www.kriya.hu/babaji/</a:t>
            </a:r>
            <a:endParaRPr lang="hu-HU" dirty="0"/>
          </a:p>
          <a:p>
            <a:r>
              <a:rPr lang="hu-HU" sz="1200" b="0" i="0" kern="1200" dirty="0" err="1">
                <a:solidFill>
                  <a:schemeClr val="tx1"/>
                </a:solidFill>
                <a:effectLst/>
                <a:latin typeface="+mn-lt"/>
                <a:ea typeface="+mn-ea"/>
                <a:cs typeface="+mn-cs"/>
              </a:rPr>
              <a:t>Mahavatar</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Babaji</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Maharaj</a:t>
            </a:r>
            <a:r>
              <a:rPr lang="hu-HU" sz="1200" b="0" i="0" kern="1200" dirty="0">
                <a:solidFill>
                  <a:schemeClr val="tx1"/>
                </a:solidFill>
                <a:effectLst/>
                <a:latin typeface="+mn-lt"/>
                <a:ea typeface="+mn-ea"/>
                <a:cs typeface="+mn-cs"/>
              </a:rPr>
              <a:t> kortalan és végtelenül fiatal. Néha alaktalan, máskor kedve szerint bármilyen formát felölthet, hogy tanítványait megszabadítsa evilági béklyóiktól.</a:t>
            </a:r>
          </a:p>
          <a:p>
            <a:r>
              <a:rPr lang="hu-HU" sz="1200" b="0" i="0" kern="1200" dirty="0">
                <a:solidFill>
                  <a:schemeClr val="tx1"/>
                </a:solidFill>
                <a:effectLst/>
                <a:latin typeface="+mn-lt"/>
                <a:ea typeface="+mn-ea"/>
                <a:cs typeface="+mn-cs"/>
              </a:rPr>
              <a:t>Hosszú idők folyamán sem derült fény születésének körülményeire, személyére és életének történetére. Ő kezdettől való, </a:t>
            </a:r>
            <a:r>
              <a:rPr lang="hu-HU" sz="1200" b="0" i="0" kern="1200" dirty="0" err="1">
                <a:solidFill>
                  <a:schemeClr val="tx1"/>
                </a:solidFill>
                <a:effectLst/>
                <a:latin typeface="+mn-lt"/>
                <a:ea typeface="+mn-ea"/>
                <a:cs typeface="+mn-cs"/>
              </a:rPr>
              <a:t>mahakal</a:t>
            </a:r>
            <a:r>
              <a:rPr lang="hu-HU" sz="1200" b="0" i="0" kern="1200" dirty="0">
                <a:solidFill>
                  <a:schemeClr val="tx1"/>
                </a:solidFill>
                <a:effectLst/>
                <a:latin typeface="+mn-lt"/>
                <a:ea typeface="+mn-ea"/>
                <a:cs typeface="+mn-cs"/>
              </a:rPr>
              <a:t>, örök életű nem kötve az idő és tér kötelékeihez, felsőbbrendű és összehasonlíthatatlan bármely szenttel vagy bölccsel. Egy könyörületes, gyönyörű és fényes formát ölt fel, hogy az összezavarodott, bánkódó, félő, csüggedt és kétkedő embereknek egy új élet megtapasztalását nyújtsa, megmutatva ezzel Isten megvalósítását.</a:t>
            </a:r>
          </a:p>
          <a:p>
            <a:r>
              <a:rPr lang="hu-HU" sz="1200" b="0" i="0" kern="1200" dirty="0" err="1">
                <a:solidFill>
                  <a:schemeClr val="tx1"/>
                </a:solidFill>
                <a:effectLst/>
                <a:latin typeface="+mn-lt"/>
                <a:ea typeface="+mn-ea"/>
                <a:cs typeface="+mn-cs"/>
              </a:rPr>
              <a:t>Babaji</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Maharaj</a:t>
            </a:r>
            <a:r>
              <a:rPr lang="hu-HU" sz="1200" b="0" i="0" kern="1200" dirty="0">
                <a:solidFill>
                  <a:schemeClr val="tx1"/>
                </a:solidFill>
                <a:effectLst/>
                <a:latin typeface="+mn-lt"/>
                <a:ea typeface="+mn-ea"/>
                <a:cs typeface="+mn-cs"/>
              </a:rPr>
              <a:t> mély meditációba merülve van jelen a Himalája sűrű erdőiben, barlangjaiban és hófödte csúcsain, ugyanakkor éber tekintettel figyeli az igaz keresőket útjukon a Végső </a:t>
            </a:r>
            <a:r>
              <a:rPr lang="hu-HU" sz="1200" b="0" i="0" kern="1200" dirty="0" err="1">
                <a:solidFill>
                  <a:schemeClr val="tx1"/>
                </a:solidFill>
                <a:effectLst/>
                <a:latin typeface="+mn-lt"/>
                <a:ea typeface="+mn-ea"/>
                <a:cs typeface="+mn-cs"/>
              </a:rPr>
              <a:t>felé.Megjelenéseinek</a:t>
            </a:r>
            <a:r>
              <a:rPr lang="hu-HU" sz="1200" b="0" i="0" kern="1200" dirty="0">
                <a:solidFill>
                  <a:schemeClr val="tx1"/>
                </a:solidFill>
                <a:effectLst/>
                <a:latin typeface="+mn-lt"/>
                <a:ea typeface="+mn-ea"/>
                <a:cs typeface="+mn-cs"/>
              </a:rPr>
              <a:t> és eltűnéseinek Isteni játéka az Ő különleges módja, hogy tanítványainak utat mutasson az Isteniség, a magasztosság útján a gyors felszabadulás felé, ahogy azt tanítványai </a:t>
            </a:r>
            <a:r>
              <a:rPr lang="hu-HU" sz="1200" b="0" i="0" kern="1200" dirty="0" err="1">
                <a:solidFill>
                  <a:schemeClr val="tx1"/>
                </a:solidFill>
                <a:effectLst/>
                <a:latin typeface="+mn-lt"/>
                <a:ea typeface="+mn-ea"/>
                <a:cs typeface="+mn-cs"/>
              </a:rPr>
              <a:t>Lahiri</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Mahasaya</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Swami</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Pranavananda</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Swami</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Shriyukteshwar</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Hamsa</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Swami</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Kevalananda</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Paramahamsa</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Yogananda</a:t>
            </a:r>
            <a:r>
              <a:rPr lang="hu-HU" sz="1200" b="0" i="0" kern="1200" dirty="0">
                <a:solidFill>
                  <a:schemeClr val="tx1"/>
                </a:solidFill>
                <a:effectLst/>
                <a:latin typeface="+mn-lt"/>
                <a:ea typeface="+mn-ea"/>
                <a:cs typeface="+mn-cs"/>
              </a:rPr>
              <a:t>, and </a:t>
            </a:r>
            <a:r>
              <a:rPr lang="hu-HU" sz="1200" b="0" i="0" kern="1200" dirty="0" err="1">
                <a:solidFill>
                  <a:schemeClr val="tx1"/>
                </a:solidFill>
                <a:effectLst/>
                <a:latin typeface="+mn-lt"/>
                <a:ea typeface="+mn-ea"/>
                <a:cs typeface="+mn-cs"/>
              </a:rPr>
              <a:t>Paramahamsa</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Hariharananda</a:t>
            </a:r>
            <a:r>
              <a:rPr lang="hu-HU" sz="1200" b="0" i="0" kern="1200" dirty="0">
                <a:solidFill>
                  <a:schemeClr val="tx1"/>
                </a:solidFill>
                <a:effectLst/>
                <a:latin typeface="+mn-lt"/>
                <a:ea typeface="+mn-ea"/>
                <a:cs typeface="+mn-cs"/>
              </a:rPr>
              <a:t> is elmesélték.</a:t>
            </a:r>
          </a:p>
          <a:p>
            <a:endParaRPr lang="hu-HU" dirty="0"/>
          </a:p>
        </p:txBody>
      </p:sp>
      <p:sp>
        <p:nvSpPr>
          <p:cNvPr id="4" name="Dia számának helye 3"/>
          <p:cNvSpPr>
            <a:spLocks noGrp="1"/>
          </p:cNvSpPr>
          <p:nvPr>
            <p:ph type="sldNum" sz="quarter" idx="5"/>
          </p:nvPr>
        </p:nvSpPr>
        <p:spPr/>
        <p:txBody>
          <a:bodyPr/>
          <a:lstStyle/>
          <a:p>
            <a:fld id="{C7E42832-0ACF-4A38-9E5E-9424F13626C1}" type="slidenum">
              <a:rPr lang="hu-HU" smtClean="0"/>
              <a:t>7</a:t>
            </a:fld>
            <a:endParaRPr lang="hu-HU"/>
          </a:p>
        </p:txBody>
      </p:sp>
    </p:spTree>
    <p:extLst>
      <p:ext uri="{BB962C8B-B14F-4D97-AF65-F5344CB8AC3E}">
        <p14:creationId xmlns:p14="http://schemas.microsoft.com/office/powerpoint/2010/main" val="327822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Czinege Ádám Balázs EMK tréningje alapján</a:t>
            </a:r>
          </a:p>
        </p:txBody>
      </p:sp>
      <p:sp>
        <p:nvSpPr>
          <p:cNvPr id="4" name="Dia számának helye 3"/>
          <p:cNvSpPr>
            <a:spLocks noGrp="1"/>
          </p:cNvSpPr>
          <p:nvPr>
            <p:ph type="sldNum" sz="quarter" idx="5"/>
          </p:nvPr>
        </p:nvSpPr>
        <p:spPr/>
        <p:txBody>
          <a:bodyPr/>
          <a:lstStyle/>
          <a:p>
            <a:fld id="{7C4FD9D5-3139-4A81-B967-A98A61433DB2}" type="slidenum">
              <a:rPr lang="hu-HU" smtClean="0"/>
              <a:t>8</a:t>
            </a:fld>
            <a:endParaRPr lang="hu-HU"/>
          </a:p>
        </p:txBody>
      </p:sp>
    </p:spTree>
    <p:extLst>
      <p:ext uri="{BB962C8B-B14F-4D97-AF65-F5344CB8AC3E}">
        <p14:creationId xmlns:p14="http://schemas.microsoft.com/office/powerpoint/2010/main" val="409093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a:solidFill>
                  <a:schemeClr val="tx1"/>
                </a:solidFill>
                <a:effectLst/>
                <a:latin typeface="+mn-lt"/>
                <a:ea typeface="+mn-ea"/>
                <a:cs typeface="+mn-cs"/>
              </a:rPr>
              <a:t>Hatha yoga is a very important science. In ancient times it was </a:t>
            </a:r>
            <a:r>
              <a:rPr lang="en-US" sz="1200" b="0" i="0" kern="1200" dirty="0" err="1">
                <a:solidFill>
                  <a:schemeClr val="tx1"/>
                </a:solidFill>
                <a:effectLst/>
                <a:latin typeface="+mn-lt"/>
                <a:ea typeface="+mn-ea"/>
                <a:cs typeface="+mn-cs"/>
              </a:rPr>
              <a:t>practised</a:t>
            </a:r>
            <a:r>
              <a:rPr lang="en-US" sz="1200" b="0" i="0" kern="1200" dirty="0">
                <a:solidFill>
                  <a:schemeClr val="tx1"/>
                </a:solidFill>
                <a:effectLst/>
                <a:latin typeface="+mn-lt"/>
                <a:ea typeface="+mn-ea"/>
                <a:cs typeface="+mn-cs"/>
              </a:rPr>
              <a:t> for many years as preparation for higher states of consciousness. But the real purpose of this great science has now been forgotten altogether. The hatha yoga practices which were designed by rishis and sages of old, for the evolution of mankind are not understood and utilized only a limited sense.</a:t>
            </a:r>
            <a:endParaRPr lang="hu-HU" sz="1200" b="0" i="0" kern="1200" dirty="0">
              <a:solidFill>
                <a:schemeClr val="tx1"/>
              </a:solidFill>
              <a:effectLst/>
              <a:latin typeface="+mn-lt"/>
              <a:ea typeface="+mn-ea"/>
              <a:cs typeface="+mn-cs"/>
            </a:endParaRPr>
          </a:p>
          <a:p>
            <a:endParaRPr lang="hu-HU" sz="1200" b="0" i="0" kern="1200" dirty="0">
              <a:solidFill>
                <a:schemeClr val="tx1"/>
              </a:solidFill>
              <a:effectLst/>
              <a:latin typeface="+mn-lt"/>
              <a:ea typeface="+mn-ea"/>
              <a:cs typeface="+mn-cs"/>
            </a:endParaRPr>
          </a:p>
          <a:p>
            <a:endParaRPr lang="hu-HU" sz="1200" b="0" i="0" kern="1200" dirty="0">
              <a:solidFill>
                <a:schemeClr val="tx1"/>
              </a:solidFill>
              <a:effectLst/>
              <a:latin typeface="+mn-lt"/>
              <a:ea typeface="+mn-ea"/>
              <a:cs typeface="+mn-cs"/>
            </a:endParaRPr>
          </a:p>
          <a:p>
            <a:r>
              <a:rPr lang="hu-HU" sz="1200" b="0" i="0" kern="1200" dirty="0">
                <a:solidFill>
                  <a:schemeClr val="tx1"/>
                </a:solidFill>
                <a:effectLst/>
                <a:latin typeface="+mn-lt"/>
                <a:ea typeface="+mn-ea"/>
                <a:cs typeface="+mn-cs"/>
              </a:rPr>
              <a:t>A negyedik önazonosítási burok, amely a tiszta lelket befedi, az az intelligencia</a:t>
            </a:r>
            <a:r>
              <a:rPr lang="hu-HU" sz="1200" b="0" i="0" u="none" strike="noStrike" kern="1200" dirty="0">
                <a:solidFill>
                  <a:schemeClr val="tx1"/>
                </a:solidFill>
                <a:effectLst/>
                <a:latin typeface="+mn-lt"/>
                <a:ea typeface="+mn-ea"/>
                <a:cs typeface="+mn-cs"/>
                <a:hlinkClick r:id="rId3"/>
              </a:rPr>
              <a:t>[1]</a:t>
            </a:r>
            <a:r>
              <a:rPr lang="hu-HU" sz="1200" b="0" i="0" kern="1200" dirty="0">
                <a:solidFill>
                  <a:schemeClr val="tx1"/>
                </a:solidFill>
                <a:effectLst/>
                <a:latin typeface="+mn-lt"/>
                <a:ea typeface="+mn-ea"/>
                <a:cs typeface="+mn-cs"/>
              </a:rPr>
              <a:t> és az információszerző érzékszervek által együtt kialakított </a:t>
            </a:r>
            <a:r>
              <a:rPr lang="hu-HU" sz="1200" b="0" i="1" kern="1200" dirty="0" err="1">
                <a:solidFill>
                  <a:schemeClr val="tx1"/>
                </a:solidFill>
                <a:effectLst/>
                <a:latin typeface="+mn-lt"/>
                <a:ea typeface="+mn-ea"/>
                <a:cs typeface="+mn-cs"/>
              </a:rPr>
              <a:t>vijñāna-maya-kośa</a:t>
            </a:r>
            <a:r>
              <a:rPr lang="hu-HU" sz="1200" b="0" i="0" kern="1200" dirty="0">
                <a:solidFill>
                  <a:schemeClr val="tx1"/>
                </a:solidFill>
                <a:effectLst/>
                <a:latin typeface="+mn-lt"/>
                <a:ea typeface="+mn-ea"/>
                <a:cs typeface="+mn-cs"/>
              </a:rPr>
              <a:t>.</a:t>
            </a:r>
            <a:r>
              <a:rPr lang="hu-HU" sz="1200" b="0" i="0" u="none" strike="noStrike" kern="1200" dirty="0">
                <a:solidFill>
                  <a:schemeClr val="tx1"/>
                </a:solidFill>
                <a:effectLst/>
                <a:latin typeface="+mn-lt"/>
                <a:ea typeface="+mn-ea"/>
                <a:cs typeface="+mn-cs"/>
                <a:hlinkClick r:id="rId4"/>
              </a:rPr>
              <a:t>[2]</a:t>
            </a:r>
            <a:endParaRPr lang="hu-HU" sz="1200" b="0" i="0" u="none" strike="noStrike" kern="1200" dirty="0">
              <a:solidFill>
                <a:schemeClr val="tx1"/>
              </a:solidFill>
              <a:effectLst/>
              <a:latin typeface="+mn-lt"/>
              <a:ea typeface="+mn-ea"/>
              <a:cs typeface="+mn-cs"/>
            </a:endParaRPr>
          </a:p>
          <a:p>
            <a:r>
              <a:rPr lang="hu-HU" dirty="0"/>
              <a:t>http://gaurakrisna.hu/joga-szutra/yoga-sutra-i-4-magyarazat-7-a-lelki-megertesunk-kezdetei-vijnana-maya-kosa/</a:t>
            </a:r>
          </a:p>
          <a:p>
            <a:endParaRPr lang="hu-HU" dirty="0"/>
          </a:p>
          <a:p>
            <a:r>
              <a:rPr lang="hu-HU" sz="1200" b="0" i="0" kern="1200" dirty="0">
                <a:solidFill>
                  <a:schemeClr val="tx1"/>
                </a:solidFill>
                <a:effectLst/>
                <a:latin typeface="+mn-lt"/>
                <a:ea typeface="+mn-ea"/>
                <a:cs typeface="+mn-cs"/>
              </a:rPr>
              <a:t>Gyakran mondják, hogy “az vagy, amit megeszel”. A jóga filozófiája szerint a fizikai testünk anyaga az elfogyasztott táplálékból épül fel, amelyek az öt elemből (föld, tűz, víz, levegő és éter) származnak. Szanszkritul a fizikai testet </a:t>
            </a:r>
            <a:r>
              <a:rPr lang="hu-HU" sz="1200" b="0" i="1" kern="1200" dirty="0" err="1">
                <a:solidFill>
                  <a:schemeClr val="tx1"/>
                </a:solidFill>
                <a:effectLst/>
                <a:latin typeface="+mn-lt"/>
                <a:ea typeface="+mn-ea"/>
                <a:cs typeface="+mn-cs"/>
              </a:rPr>
              <a:t>annamaja-kósának</a:t>
            </a:r>
            <a:r>
              <a:rPr lang="hu-HU" sz="1200" b="0" i="0" kern="1200" dirty="0">
                <a:solidFill>
                  <a:schemeClr val="tx1"/>
                </a:solidFill>
                <a:effectLst/>
                <a:latin typeface="+mn-lt"/>
                <a:ea typeface="+mn-ea"/>
                <a:cs typeface="+mn-cs"/>
              </a:rPr>
              <a:t> nevezik. Az </a:t>
            </a:r>
            <a:r>
              <a:rPr lang="hu-HU" sz="1200" b="0" i="1" kern="1200" dirty="0" err="1">
                <a:solidFill>
                  <a:schemeClr val="tx1"/>
                </a:solidFill>
                <a:effectLst/>
                <a:latin typeface="+mn-lt"/>
                <a:ea typeface="+mn-ea"/>
                <a:cs typeface="+mn-cs"/>
              </a:rPr>
              <a:t>anna</a:t>
            </a:r>
            <a:r>
              <a:rPr lang="hu-HU" sz="1200" b="0" i="0" kern="1200" dirty="0">
                <a:solidFill>
                  <a:schemeClr val="tx1"/>
                </a:solidFill>
                <a:effectLst/>
                <a:latin typeface="+mn-lt"/>
                <a:ea typeface="+mn-ea"/>
                <a:cs typeface="+mn-cs"/>
              </a:rPr>
              <a:t> szó ételt jelent. De a jóga feltárja, hogy ezen kívül van még négy további testünk is: az energetikai test (</a:t>
            </a:r>
            <a:r>
              <a:rPr lang="hu-HU" sz="1200" b="0" i="1" kern="1200" dirty="0" err="1">
                <a:solidFill>
                  <a:schemeClr val="tx1"/>
                </a:solidFill>
                <a:effectLst/>
                <a:latin typeface="+mn-lt"/>
                <a:ea typeface="+mn-ea"/>
                <a:cs typeface="+mn-cs"/>
              </a:rPr>
              <a:t>pránamaja-kósa</a:t>
            </a:r>
            <a:r>
              <a:rPr lang="hu-HU" sz="1200" b="0" i="0" kern="1200" dirty="0">
                <a:solidFill>
                  <a:schemeClr val="tx1"/>
                </a:solidFill>
                <a:effectLst/>
                <a:latin typeface="+mn-lt"/>
                <a:ea typeface="+mn-ea"/>
                <a:cs typeface="+mn-cs"/>
              </a:rPr>
              <a:t>), az érzésekből és érzelmekből álló test (</a:t>
            </a:r>
            <a:r>
              <a:rPr lang="hu-HU" sz="1200" b="0" i="1" kern="1200" dirty="0" err="1">
                <a:solidFill>
                  <a:schemeClr val="tx1"/>
                </a:solidFill>
                <a:effectLst/>
                <a:latin typeface="+mn-lt"/>
                <a:ea typeface="+mn-ea"/>
                <a:cs typeface="+mn-cs"/>
              </a:rPr>
              <a:t>manómaja-kósa</a:t>
            </a:r>
            <a:r>
              <a:rPr lang="hu-HU" sz="1200" b="0" i="0" kern="1200" dirty="0">
                <a:solidFill>
                  <a:schemeClr val="tx1"/>
                </a:solidFill>
                <a:effectLst/>
                <a:latin typeface="+mn-lt"/>
                <a:ea typeface="+mn-ea"/>
                <a:cs typeface="+mn-cs"/>
              </a:rPr>
              <a:t>), az intellektuális test (</a:t>
            </a:r>
            <a:r>
              <a:rPr lang="hu-HU" sz="1200" b="0" i="1" kern="1200" dirty="0" err="1">
                <a:solidFill>
                  <a:schemeClr val="tx1"/>
                </a:solidFill>
                <a:effectLst/>
                <a:latin typeface="+mn-lt"/>
                <a:ea typeface="+mn-ea"/>
                <a:cs typeface="+mn-cs"/>
              </a:rPr>
              <a:t>vigjánamaja-kósa</a:t>
            </a:r>
            <a:r>
              <a:rPr lang="hu-HU" sz="1200" b="0" i="0" kern="1200" dirty="0">
                <a:solidFill>
                  <a:schemeClr val="tx1"/>
                </a:solidFill>
                <a:effectLst/>
                <a:latin typeface="+mn-lt"/>
                <a:ea typeface="+mn-ea"/>
                <a:cs typeface="+mn-cs"/>
              </a:rPr>
              <a:t>) és a legbelső, áldásból felépülő finom test (</a:t>
            </a:r>
            <a:r>
              <a:rPr lang="hu-HU" sz="1200" b="0" i="1" kern="1200" dirty="0" err="1">
                <a:solidFill>
                  <a:schemeClr val="tx1"/>
                </a:solidFill>
                <a:effectLst/>
                <a:latin typeface="+mn-lt"/>
                <a:ea typeface="+mn-ea"/>
                <a:cs typeface="+mn-cs"/>
              </a:rPr>
              <a:t>ánandamaja-kósa</a:t>
            </a:r>
            <a:r>
              <a:rPr lang="hu-HU" sz="1200" b="0" i="0" kern="1200" dirty="0">
                <a:solidFill>
                  <a:schemeClr val="tx1"/>
                </a:solidFill>
                <a:effectLst/>
                <a:latin typeface="+mn-lt"/>
                <a:ea typeface="+mn-ea"/>
                <a:cs typeface="+mn-cs"/>
              </a:rPr>
              <a:t>).</a:t>
            </a:r>
          </a:p>
          <a:p>
            <a:r>
              <a:rPr lang="hu-HU" dirty="0"/>
              <a:t>http://bandhaworks.hu/c%C3%ADmke/kosak/</a:t>
            </a:r>
          </a:p>
        </p:txBody>
      </p:sp>
      <p:sp>
        <p:nvSpPr>
          <p:cNvPr id="4" name="Dia számának helye 3"/>
          <p:cNvSpPr>
            <a:spLocks noGrp="1"/>
          </p:cNvSpPr>
          <p:nvPr>
            <p:ph type="sldNum" sz="quarter" idx="10"/>
          </p:nvPr>
        </p:nvSpPr>
        <p:spPr/>
        <p:txBody>
          <a:bodyPr/>
          <a:lstStyle/>
          <a:p>
            <a:fld id="{8CF0B236-5CFC-4BDE-9260-D99654241A4D}" type="slidenum">
              <a:rPr lang="hu-HU" smtClean="0"/>
              <a:t>9</a:t>
            </a:fld>
            <a:endParaRPr lang="hu-HU"/>
          </a:p>
        </p:txBody>
      </p:sp>
    </p:spTree>
    <p:extLst>
      <p:ext uri="{BB962C8B-B14F-4D97-AF65-F5344CB8AC3E}">
        <p14:creationId xmlns:p14="http://schemas.microsoft.com/office/powerpoint/2010/main" val="356700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7E42832-0ACF-4A38-9E5E-9424F13626C1}" type="slidenum">
              <a:rPr lang="hu-HU" smtClean="0"/>
              <a:t>12</a:t>
            </a:fld>
            <a:endParaRPr lang="hu-HU"/>
          </a:p>
        </p:txBody>
      </p:sp>
    </p:spTree>
    <p:extLst>
      <p:ext uri="{BB962C8B-B14F-4D97-AF65-F5344CB8AC3E}">
        <p14:creationId xmlns:p14="http://schemas.microsoft.com/office/powerpoint/2010/main" val="230280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kern="1200" dirty="0">
                <a:solidFill>
                  <a:schemeClr val="tx1"/>
                </a:solidFill>
                <a:effectLst/>
                <a:latin typeface="+mn-lt"/>
                <a:ea typeface="+mn-ea"/>
                <a:cs typeface="+mn-cs"/>
              </a:rPr>
              <a:t>Hatha yoga is a very important science. In ancient times it was </a:t>
            </a:r>
            <a:r>
              <a:rPr lang="en-US" sz="1200" b="0" i="0" kern="1200" dirty="0" err="1">
                <a:solidFill>
                  <a:schemeClr val="tx1"/>
                </a:solidFill>
                <a:effectLst/>
                <a:latin typeface="+mn-lt"/>
                <a:ea typeface="+mn-ea"/>
                <a:cs typeface="+mn-cs"/>
              </a:rPr>
              <a:t>practised</a:t>
            </a:r>
            <a:r>
              <a:rPr lang="en-US" sz="1200" b="0" i="0" kern="1200" dirty="0">
                <a:solidFill>
                  <a:schemeClr val="tx1"/>
                </a:solidFill>
                <a:effectLst/>
                <a:latin typeface="+mn-lt"/>
                <a:ea typeface="+mn-ea"/>
                <a:cs typeface="+mn-cs"/>
              </a:rPr>
              <a:t> for many years as preparation for higher states of consciousness. But the real purpose of this great science has now been forgotten altogether. The hatha yoga practices which were designed by rishis and sages of old, for the evolution of mankind are not understood and utilized only a limited sense.</a:t>
            </a:r>
            <a:endParaRPr lang="hu-HU" sz="1200" b="0" i="0" kern="1200" dirty="0">
              <a:solidFill>
                <a:schemeClr val="tx1"/>
              </a:solidFill>
              <a:effectLst/>
              <a:latin typeface="+mn-lt"/>
              <a:ea typeface="+mn-ea"/>
              <a:cs typeface="+mn-cs"/>
            </a:endParaRPr>
          </a:p>
          <a:p>
            <a:endParaRPr lang="hu-HU" sz="1200" b="0" i="0" kern="1200" dirty="0">
              <a:solidFill>
                <a:schemeClr val="tx1"/>
              </a:solidFill>
              <a:effectLst/>
              <a:latin typeface="+mn-lt"/>
              <a:ea typeface="+mn-ea"/>
              <a:cs typeface="+mn-cs"/>
            </a:endParaRPr>
          </a:p>
          <a:p>
            <a:endParaRPr lang="hu-HU" sz="1200" b="0" i="0" kern="1200" dirty="0">
              <a:solidFill>
                <a:schemeClr val="tx1"/>
              </a:solidFill>
              <a:effectLst/>
              <a:latin typeface="+mn-lt"/>
              <a:ea typeface="+mn-ea"/>
              <a:cs typeface="+mn-cs"/>
            </a:endParaRPr>
          </a:p>
          <a:p>
            <a:r>
              <a:rPr lang="hu-HU" sz="1200" b="0" i="0" kern="1200" dirty="0">
                <a:solidFill>
                  <a:schemeClr val="tx1"/>
                </a:solidFill>
                <a:effectLst/>
                <a:latin typeface="+mn-lt"/>
                <a:ea typeface="+mn-ea"/>
                <a:cs typeface="+mn-cs"/>
              </a:rPr>
              <a:t>A negyedik önazonosítási burok, amely a tiszta lelket befedi, az az intelligencia</a:t>
            </a:r>
            <a:r>
              <a:rPr lang="hu-HU" sz="1200" b="0" i="0" u="none" strike="noStrike" kern="1200" dirty="0">
                <a:solidFill>
                  <a:schemeClr val="tx1"/>
                </a:solidFill>
                <a:effectLst/>
                <a:latin typeface="+mn-lt"/>
                <a:ea typeface="+mn-ea"/>
                <a:cs typeface="+mn-cs"/>
                <a:hlinkClick r:id="rId3"/>
              </a:rPr>
              <a:t>[1]</a:t>
            </a:r>
            <a:r>
              <a:rPr lang="hu-HU" sz="1200" b="0" i="0" kern="1200" dirty="0">
                <a:solidFill>
                  <a:schemeClr val="tx1"/>
                </a:solidFill>
                <a:effectLst/>
                <a:latin typeface="+mn-lt"/>
                <a:ea typeface="+mn-ea"/>
                <a:cs typeface="+mn-cs"/>
              </a:rPr>
              <a:t> és az információszerző érzékszervek által együtt kialakított </a:t>
            </a:r>
            <a:r>
              <a:rPr lang="hu-HU" sz="1200" b="0" i="1" kern="1200" dirty="0" err="1">
                <a:solidFill>
                  <a:schemeClr val="tx1"/>
                </a:solidFill>
                <a:effectLst/>
                <a:latin typeface="+mn-lt"/>
                <a:ea typeface="+mn-ea"/>
                <a:cs typeface="+mn-cs"/>
              </a:rPr>
              <a:t>vijñāna-maya-kośa</a:t>
            </a:r>
            <a:r>
              <a:rPr lang="hu-HU" sz="1200" b="0" i="0" kern="1200" dirty="0">
                <a:solidFill>
                  <a:schemeClr val="tx1"/>
                </a:solidFill>
                <a:effectLst/>
                <a:latin typeface="+mn-lt"/>
                <a:ea typeface="+mn-ea"/>
                <a:cs typeface="+mn-cs"/>
              </a:rPr>
              <a:t>.</a:t>
            </a:r>
            <a:r>
              <a:rPr lang="hu-HU" sz="1200" b="0" i="0" u="none" strike="noStrike" kern="1200" dirty="0">
                <a:solidFill>
                  <a:schemeClr val="tx1"/>
                </a:solidFill>
                <a:effectLst/>
                <a:latin typeface="+mn-lt"/>
                <a:ea typeface="+mn-ea"/>
                <a:cs typeface="+mn-cs"/>
                <a:hlinkClick r:id="rId4"/>
              </a:rPr>
              <a:t>[2]</a:t>
            </a:r>
            <a:endParaRPr lang="hu-HU" sz="1200" b="0" i="0" u="none" strike="noStrike" kern="1200" dirty="0">
              <a:solidFill>
                <a:schemeClr val="tx1"/>
              </a:solidFill>
              <a:effectLst/>
              <a:latin typeface="+mn-lt"/>
              <a:ea typeface="+mn-ea"/>
              <a:cs typeface="+mn-cs"/>
            </a:endParaRPr>
          </a:p>
          <a:p>
            <a:r>
              <a:rPr lang="hu-HU" dirty="0"/>
              <a:t>http://gaurakrisna.hu/joga-szutra/yoga-sutra-i-4-magyarazat-7-a-lelki-megertesunk-kezdetei-vijnana-maya-kosa/</a:t>
            </a:r>
          </a:p>
          <a:p>
            <a:endParaRPr lang="hu-HU" dirty="0"/>
          </a:p>
          <a:p>
            <a:r>
              <a:rPr lang="hu-HU" sz="1200" b="0" i="0" kern="1200" dirty="0">
                <a:solidFill>
                  <a:schemeClr val="tx1"/>
                </a:solidFill>
                <a:effectLst/>
                <a:latin typeface="+mn-lt"/>
                <a:ea typeface="+mn-ea"/>
                <a:cs typeface="+mn-cs"/>
              </a:rPr>
              <a:t>Gyakran mondják, hogy “az vagy, amit megeszel”. A jóga filozófiája szerint a fizikai testünk anyaga az elfogyasztott táplálékból épül fel, amelyek az öt elemből (föld, tűz, víz, levegő és éter) származnak. Szanszkritul a fizikai testet </a:t>
            </a:r>
            <a:r>
              <a:rPr lang="hu-HU" sz="1200" b="0" i="1" kern="1200" dirty="0" err="1">
                <a:solidFill>
                  <a:schemeClr val="tx1"/>
                </a:solidFill>
                <a:effectLst/>
                <a:latin typeface="+mn-lt"/>
                <a:ea typeface="+mn-ea"/>
                <a:cs typeface="+mn-cs"/>
              </a:rPr>
              <a:t>annamaja-kósának</a:t>
            </a:r>
            <a:r>
              <a:rPr lang="hu-HU" sz="1200" b="0" i="0" kern="1200" dirty="0">
                <a:solidFill>
                  <a:schemeClr val="tx1"/>
                </a:solidFill>
                <a:effectLst/>
                <a:latin typeface="+mn-lt"/>
                <a:ea typeface="+mn-ea"/>
                <a:cs typeface="+mn-cs"/>
              </a:rPr>
              <a:t> nevezik. Az </a:t>
            </a:r>
            <a:r>
              <a:rPr lang="hu-HU" sz="1200" b="0" i="1" kern="1200" dirty="0" err="1">
                <a:solidFill>
                  <a:schemeClr val="tx1"/>
                </a:solidFill>
                <a:effectLst/>
                <a:latin typeface="+mn-lt"/>
                <a:ea typeface="+mn-ea"/>
                <a:cs typeface="+mn-cs"/>
              </a:rPr>
              <a:t>anna</a:t>
            </a:r>
            <a:r>
              <a:rPr lang="hu-HU" sz="1200" b="0" i="0" kern="1200" dirty="0">
                <a:solidFill>
                  <a:schemeClr val="tx1"/>
                </a:solidFill>
                <a:effectLst/>
                <a:latin typeface="+mn-lt"/>
                <a:ea typeface="+mn-ea"/>
                <a:cs typeface="+mn-cs"/>
              </a:rPr>
              <a:t> szó ételt jelent. De a jóga feltárja, hogy ezen kívül van még négy további testünk is: az energetikai test (</a:t>
            </a:r>
            <a:r>
              <a:rPr lang="hu-HU" sz="1200" b="0" i="1" kern="1200" dirty="0" err="1">
                <a:solidFill>
                  <a:schemeClr val="tx1"/>
                </a:solidFill>
                <a:effectLst/>
                <a:latin typeface="+mn-lt"/>
                <a:ea typeface="+mn-ea"/>
                <a:cs typeface="+mn-cs"/>
              </a:rPr>
              <a:t>pránamaja-kósa</a:t>
            </a:r>
            <a:r>
              <a:rPr lang="hu-HU" sz="1200" b="0" i="0" kern="1200" dirty="0">
                <a:solidFill>
                  <a:schemeClr val="tx1"/>
                </a:solidFill>
                <a:effectLst/>
                <a:latin typeface="+mn-lt"/>
                <a:ea typeface="+mn-ea"/>
                <a:cs typeface="+mn-cs"/>
              </a:rPr>
              <a:t>), az érzésekből és érzelmekből álló test (</a:t>
            </a:r>
            <a:r>
              <a:rPr lang="hu-HU" sz="1200" b="0" i="1" kern="1200" dirty="0" err="1">
                <a:solidFill>
                  <a:schemeClr val="tx1"/>
                </a:solidFill>
                <a:effectLst/>
                <a:latin typeface="+mn-lt"/>
                <a:ea typeface="+mn-ea"/>
                <a:cs typeface="+mn-cs"/>
              </a:rPr>
              <a:t>manómaja-kósa</a:t>
            </a:r>
            <a:r>
              <a:rPr lang="hu-HU" sz="1200" b="0" i="0" kern="1200" dirty="0">
                <a:solidFill>
                  <a:schemeClr val="tx1"/>
                </a:solidFill>
                <a:effectLst/>
                <a:latin typeface="+mn-lt"/>
                <a:ea typeface="+mn-ea"/>
                <a:cs typeface="+mn-cs"/>
              </a:rPr>
              <a:t>), az intellektuális test (</a:t>
            </a:r>
            <a:r>
              <a:rPr lang="hu-HU" sz="1200" b="0" i="1" kern="1200" dirty="0" err="1">
                <a:solidFill>
                  <a:schemeClr val="tx1"/>
                </a:solidFill>
                <a:effectLst/>
                <a:latin typeface="+mn-lt"/>
                <a:ea typeface="+mn-ea"/>
                <a:cs typeface="+mn-cs"/>
              </a:rPr>
              <a:t>vigjánamaja-kósa</a:t>
            </a:r>
            <a:r>
              <a:rPr lang="hu-HU" sz="1200" b="0" i="0" kern="1200" dirty="0">
                <a:solidFill>
                  <a:schemeClr val="tx1"/>
                </a:solidFill>
                <a:effectLst/>
                <a:latin typeface="+mn-lt"/>
                <a:ea typeface="+mn-ea"/>
                <a:cs typeface="+mn-cs"/>
              </a:rPr>
              <a:t>) és a legbelső, áldásból felépülő finom test (</a:t>
            </a:r>
            <a:r>
              <a:rPr lang="hu-HU" sz="1200" b="0" i="1" kern="1200" dirty="0" err="1">
                <a:solidFill>
                  <a:schemeClr val="tx1"/>
                </a:solidFill>
                <a:effectLst/>
                <a:latin typeface="+mn-lt"/>
                <a:ea typeface="+mn-ea"/>
                <a:cs typeface="+mn-cs"/>
              </a:rPr>
              <a:t>ánandamaja-kósa</a:t>
            </a:r>
            <a:r>
              <a:rPr lang="hu-HU" sz="1200" b="0" i="0" kern="1200" dirty="0">
                <a:solidFill>
                  <a:schemeClr val="tx1"/>
                </a:solidFill>
                <a:effectLst/>
                <a:latin typeface="+mn-lt"/>
                <a:ea typeface="+mn-ea"/>
                <a:cs typeface="+mn-cs"/>
              </a:rPr>
              <a:t>).</a:t>
            </a:r>
          </a:p>
          <a:p>
            <a:r>
              <a:rPr lang="hu-HU" dirty="0"/>
              <a:t>http://bandhaworks.hu/c%C3%ADmke/kosak/</a:t>
            </a:r>
          </a:p>
        </p:txBody>
      </p:sp>
      <p:sp>
        <p:nvSpPr>
          <p:cNvPr id="4" name="Dia számának helye 3"/>
          <p:cNvSpPr>
            <a:spLocks noGrp="1"/>
          </p:cNvSpPr>
          <p:nvPr>
            <p:ph type="sldNum" sz="quarter" idx="10"/>
          </p:nvPr>
        </p:nvSpPr>
        <p:spPr/>
        <p:txBody>
          <a:bodyPr/>
          <a:lstStyle/>
          <a:p>
            <a:fld id="{8CF0B236-5CFC-4BDE-9260-D99654241A4D}" type="slidenum">
              <a:rPr lang="hu-HU" smtClean="0"/>
              <a:t>20</a:t>
            </a:fld>
            <a:endParaRPr lang="hu-HU"/>
          </a:p>
        </p:txBody>
      </p:sp>
    </p:spTree>
    <p:extLst>
      <p:ext uri="{BB962C8B-B14F-4D97-AF65-F5344CB8AC3E}">
        <p14:creationId xmlns:p14="http://schemas.microsoft.com/office/powerpoint/2010/main" val="291097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7E42832-0ACF-4A38-9E5E-9424F13626C1}" type="slidenum">
              <a:rPr lang="hu-HU" smtClean="0"/>
              <a:t>21</a:t>
            </a:fld>
            <a:endParaRPr lang="hu-HU"/>
          </a:p>
        </p:txBody>
      </p:sp>
    </p:spTree>
    <p:extLst>
      <p:ext uri="{BB962C8B-B14F-4D97-AF65-F5344CB8AC3E}">
        <p14:creationId xmlns:p14="http://schemas.microsoft.com/office/powerpoint/2010/main" val="401121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https://idoc.pub/download/hiroshi-motoyama-theories-of-the-chakras-bridge-to-higher-consciousnesspdf-klzz3qmzzylg</a:t>
            </a:r>
          </a:p>
        </p:txBody>
      </p:sp>
      <p:sp>
        <p:nvSpPr>
          <p:cNvPr id="4" name="Dia számának helye 3"/>
          <p:cNvSpPr>
            <a:spLocks noGrp="1"/>
          </p:cNvSpPr>
          <p:nvPr>
            <p:ph type="sldNum" sz="quarter" idx="5"/>
          </p:nvPr>
        </p:nvSpPr>
        <p:spPr/>
        <p:txBody>
          <a:bodyPr/>
          <a:lstStyle/>
          <a:p>
            <a:fld id="{C7E42832-0ACF-4A38-9E5E-9424F13626C1}" type="slidenum">
              <a:rPr lang="hu-HU" smtClean="0"/>
              <a:t>25</a:t>
            </a:fld>
            <a:endParaRPr lang="hu-HU"/>
          </a:p>
        </p:txBody>
      </p:sp>
    </p:spTree>
    <p:extLst>
      <p:ext uri="{BB962C8B-B14F-4D97-AF65-F5344CB8AC3E}">
        <p14:creationId xmlns:p14="http://schemas.microsoft.com/office/powerpoint/2010/main" val="12813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C7E42832-0ACF-4A38-9E5E-9424F13626C1}" type="slidenum">
              <a:rPr lang="hu-HU" smtClean="0"/>
              <a:t>28</a:t>
            </a:fld>
            <a:endParaRPr lang="hu-HU"/>
          </a:p>
        </p:txBody>
      </p:sp>
    </p:spTree>
    <p:extLst>
      <p:ext uri="{BB962C8B-B14F-4D97-AF65-F5344CB8AC3E}">
        <p14:creationId xmlns:p14="http://schemas.microsoft.com/office/powerpoint/2010/main" val="263532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https://jogasziget.hu/anuloma-viloma-eves-gyakorlasa/</a:t>
            </a:r>
          </a:p>
        </p:txBody>
      </p:sp>
      <p:sp>
        <p:nvSpPr>
          <p:cNvPr id="4" name="Dia számának helye 3"/>
          <p:cNvSpPr>
            <a:spLocks noGrp="1"/>
          </p:cNvSpPr>
          <p:nvPr>
            <p:ph type="sldNum" sz="quarter" idx="5"/>
          </p:nvPr>
        </p:nvSpPr>
        <p:spPr/>
        <p:txBody>
          <a:bodyPr/>
          <a:lstStyle/>
          <a:p>
            <a:fld id="{C7E42832-0ACF-4A38-9E5E-9424F13626C1}" type="slidenum">
              <a:rPr lang="hu-HU" smtClean="0"/>
              <a:t>31</a:t>
            </a:fld>
            <a:endParaRPr lang="hu-HU"/>
          </a:p>
        </p:txBody>
      </p:sp>
    </p:spTree>
    <p:extLst>
      <p:ext uri="{BB962C8B-B14F-4D97-AF65-F5344CB8AC3E}">
        <p14:creationId xmlns:p14="http://schemas.microsoft.com/office/powerpoint/2010/main" val="27991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u-HU"/>
              <a:t>Mintacím szerkesztése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12/18/2020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u-HU"/>
              <a:t>Mintacím szerkesztése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96DFF08F-DC6B-4601-B491-B0F83F6DD2DA}" type="datetimeFigureOut">
              <a:rPr lang="en-US" dirty="0"/>
              <a:t>12/18/2020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96DFF08F-DC6B-4601-B491-B0F83F6DD2DA}"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u-HU"/>
              <a:t>Mintacím szerkesztése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96DFF08F-DC6B-4601-B491-B0F83F6DD2DA}" type="datetimeFigureOut">
              <a:rPr lang="en-US" dirty="0"/>
              <a:t>12/18/2020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12/18/2020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youtube.com/watch?v=NWOMZxjJfB0"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s://www.youtube.com/watch?v=5fLlgS6aO9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moly.hu/konyvek/weninger-antal-az-ido-partjan" TargetMode="Externa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51F762-5722-433C-8FA8-BC4115BAFE18}"/>
              </a:ext>
            </a:extLst>
          </p:cNvPr>
          <p:cNvSpPr>
            <a:spLocks noGrp="1"/>
          </p:cNvSpPr>
          <p:nvPr>
            <p:ph type="ctrTitle"/>
          </p:nvPr>
        </p:nvSpPr>
        <p:spPr>
          <a:xfrm>
            <a:off x="-474980" y="282936"/>
            <a:ext cx="9966960" cy="2926080"/>
          </a:xfrm>
        </p:spPr>
        <p:txBody>
          <a:bodyPr>
            <a:normAutofit/>
          </a:bodyPr>
          <a:lstStyle/>
          <a:p>
            <a:r>
              <a:rPr lang="hu-HU" sz="4000" b="1" cap="none" dirty="0">
                <a:effectLst/>
                <a:ea typeface="Calibri" panose="020F0502020204030204" pitchFamily="34" charset="0"/>
                <a:cs typeface="Times New Roman" panose="02020603050405020304" pitchFamily="18" charset="0"/>
              </a:rPr>
              <a:t>A </a:t>
            </a:r>
            <a:r>
              <a:rPr lang="hu-HU" sz="4000" b="1" cap="none" dirty="0" err="1">
                <a:effectLst/>
                <a:ea typeface="Calibri" panose="020F0502020204030204" pitchFamily="34" charset="0"/>
                <a:cs typeface="Times New Roman" panose="02020603050405020304" pitchFamily="18" charset="0"/>
              </a:rPr>
              <a:t>Szvára</a:t>
            </a:r>
            <a:r>
              <a:rPr lang="hu-HU" sz="4000" b="1" cap="none" dirty="0">
                <a:effectLst/>
                <a:ea typeface="Calibri" panose="020F0502020204030204" pitchFamily="34" charset="0"/>
                <a:cs typeface="Times New Roman" panose="02020603050405020304" pitchFamily="18" charset="0"/>
              </a:rPr>
              <a:t> Jógáról Még Egyszer</a:t>
            </a:r>
            <a:endParaRPr lang="hu-HU" sz="4000" b="0" cap="none" dirty="0"/>
          </a:p>
        </p:txBody>
      </p:sp>
      <p:pic>
        <p:nvPicPr>
          <p:cNvPr id="3082" name="Picture 10" descr="Képtalálat a következőre: „5 koshas”">
            <a:extLst>
              <a:ext uri="{FF2B5EF4-FFF2-40B4-BE49-F238E27FC236}">
                <a16:creationId xmlns:a16="http://schemas.microsoft.com/office/drawing/2014/main" id="{A22836A2-A9AF-4FC7-822F-09DF86824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119" y="380989"/>
            <a:ext cx="3194969" cy="319496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Képtalálat a következőre: „prana vayus”">
            <a:extLst>
              <a:ext uri="{FF2B5EF4-FFF2-40B4-BE49-F238E27FC236}">
                <a16:creationId xmlns:a16="http://schemas.microsoft.com/office/drawing/2014/main" id="{AD472914-55D5-40D8-ACF9-047A466C5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52" y="3419902"/>
            <a:ext cx="2926080" cy="2926080"/>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4406ED70-B912-42C0-A82A-B7E9926F689D}"/>
              </a:ext>
            </a:extLst>
          </p:cNvPr>
          <p:cNvSpPr txBox="1"/>
          <p:nvPr/>
        </p:nvSpPr>
        <p:spPr>
          <a:xfrm flipH="1">
            <a:off x="3634740" y="3942900"/>
            <a:ext cx="2786380" cy="461665"/>
          </a:xfrm>
          <a:prstGeom prst="rect">
            <a:avLst/>
          </a:prstGeom>
          <a:noFill/>
        </p:spPr>
        <p:txBody>
          <a:bodyPr wrap="square" rtlCol="0">
            <a:spAutoFit/>
          </a:bodyPr>
          <a:lstStyle/>
          <a:p>
            <a:r>
              <a:rPr lang="hu-HU" sz="2400" dirty="0">
                <a:solidFill>
                  <a:schemeClr val="bg1"/>
                </a:solidFill>
              </a:rPr>
              <a:t>H.-</a:t>
            </a:r>
            <a:r>
              <a:rPr lang="hu-HU" sz="2400" dirty="0" err="1">
                <a:solidFill>
                  <a:schemeClr val="bg1"/>
                </a:solidFill>
              </a:rPr>
              <a:t>Minkó</a:t>
            </a:r>
            <a:r>
              <a:rPr lang="hu-HU" sz="2400" dirty="0">
                <a:solidFill>
                  <a:schemeClr val="bg1"/>
                </a:solidFill>
              </a:rPr>
              <a:t> Krisztina</a:t>
            </a:r>
          </a:p>
        </p:txBody>
      </p:sp>
    </p:spTree>
    <p:extLst>
      <p:ext uri="{BB962C8B-B14F-4D97-AF65-F5344CB8AC3E}">
        <p14:creationId xmlns:p14="http://schemas.microsoft.com/office/powerpoint/2010/main" val="161511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7A1483-05B9-4FE3-BA60-8849C69B9B08}"/>
              </a:ext>
            </a:extLst>
          </p:cNvPr>
          <p:cNvSpPr>
            <a:spLocks noGrp="1"/>
          </p:cNvSpPr>
          <p:nvPr>
            <p:ph type="title"/>
          </p:nvPr>
        </p:nvSpPr>
        <p:spPr>
          <a:xfrm>
            <a:off x="395624" y="388053"/>
            <a:ext cx="11796376" cy="1356360"/>
          </a:xfrm>
        </p:spPr>
        <p:txBody>
          <a:bodyPr/>
          <a:lstStyle/>
          <a:p>
            <a:r>
              <a:rPr lang="hu-HU" dirty="0"/>
              <a:t>A </a:t>
            </a:r>
            <a:r>
              <a:rPr lang="hu-HU" dirty="0" err="1">
                <a:solidFill>
                  <a:schemeClr val="accent1">
                    <a:lumMod val="75000"/>
                  </a:schemeClr>
                </a:solidFill>
              </a:rPr>
              <a:t>pránamaja</a:t>
            </a:r>
            <a:r>
              <a:rPr lang="hu-HU" dirty="0">
                <a:solidFill>
                  <a:schemeClr val="accent1">
                    <a:lumMod val="75000"/>
                  </a:schemeClr>
                </a:solidFill>
              </a:rPr>
              <a:t> </a:t>
            </a:r>
            <a:r>
              <a:rPr lang="hu-HU" dirty="0" err="1">
                <a:solidFill>
                  <a:schemeClr val="accent1">
                    <a:lumMod val="75000"/>
                  </a:schemeClr>
                </a:solidFill>
              </a:rPr>
              <a:t>kósában</a:t>
            </a:r>
            <a:r>
              <a:rPr lang="hu-HU" dirty="0">
                <a:solidFill>
                  <a:schemeClr val="accent1">
                    <a:lumMod val="75000"/>
                  </a:schemeClr>
                </a:solidFill>
              </a:rPr>
              <a:t> működő </a:t>
            </a:r>
            <a:r>
              <a:rPr lang="hu-HU" dirty="0" err="1">
                <a:solidFill>
                  <a:schemeClr val="accent1">
                    <a:lumMod val="75000"/>
                  </a:schemeClr>
                </a:solidFill>
              </a:rPr>
              <a:t>pránák</a:t>
            </a:r>
            <a:r>
              <a:rPr lang="hu-HU" dirty="0">
                <a:solidFill>
                  <a:schemeClr val="accent1">
                    <a:lumMod val="75000"/>
                  </a:schemeClr>
                </a:solidFill>
              </a:rPr>
              <a:t>: </a:t>
            </a:r>
            <a:r>
              <a:rPr lang="hu-HU" dirty="0" err="1">
                <a:solidFill>
                  <a:schemeClr val="accent1">
                    <a:lumMod val="75000"/>
                  </a:schemeClr>
                </a:solidFill>
              </a:rPr>
              <a:t>Prána</a:t>
            </a:r>
            <a:r>
              <a:rPr lang="hu-HU" dirty="0">
                <a:solidFill>
                  <a:schemeClr val="accent1">
                    <a:lumMod val="75000"/>
                  </a:schemeClr>
                </a:solidFill>
              </a:rPr>
              <a:t> </a:t>
            </a:r>
            <a:r>
              <a:rPr lang="hu-HU" dirty="0" err="1">
                <a:solidFill>
                  <a:schemeClr val="accent1">
                    <a:lumMod val="75000"/>
                  </a:schemeClr>
                </a:solidFill>
              </a:rPr>
              <a:t>vájuk</a:t>
            </a:r>
            <a:r>
              <a:rPr lang="hu-HU" dirty="0">
                <a:solidFill>
                  <a:schemeClr val="accent1">
                    <a:lumMod val="75000"/>
                  </a:schemeClr>
                </a:solidFill>
              </a:rPr>
              <a:t> (</a:t>
            </a:r>
            <a:r>
              <a:rPr lang="hu-HU" dirty="0" err="1">
                <a:solidFill>
                  <a:schemeClr val="accent1">
                    <a:lumMod val="75000"/>
                  </a:schemeClr>
                </a:solidFill>
              </a:rPr>
              <a:t>prána</a:t>
            </a:r>
            <a:r>
              <a:rPr lang="hu-HU" dirty="0">
                <a:solidFill>
                  <a:schemeClr val="accent1">
                    <a:lumMod val="75000"/>
                  </a:schemeClr>
                </a:solidFill>
              </a:rPr>
              <a:t> </a:t>
            </a:r>
            <a:r>
              <a:rPr lang="hu-HU" dirty="0" err="1">
                <a:solidFill>
                  <a:schemeClr val="accent1">
                    <a:lumMod val="75000"/>
                  </a:schemeClr>
                </a:solidFill>
              </a:rPr>
              <a:t>aldósák</a:t>
            </a:r>
            <a:r>
              <a:rPr lang="hu-HU" dirty="0">
                <a:solidFill>
                  <a:schemeClr val="accent1">
                    <a:lumMod val="75000"/>
                  </a:schemeClr>
                </a:solidFill>
              </a:rPr>
              <a:t> az </a:t>
            </a:r>
            <a:r>
              <a:rPr lang="hu-HU" dirty="0" err="1">
                <a:solidFill>
                  <a:schemeClr val="accent1">
                    <a:lumMod val="75000"/>
                  </a:schemeClr>
                </a:solidFill>
              </a:rPr>
              <a:t>ájurvédából</a:t>
            </a:r>
            <a:r>
              <a:rPr lang="hu-HU" dirty="0">
                <a:solidFill>
                  <a:schemeClr val="accent1">
                    <a:lumMod val="75000"/>
                  </a:schemeClr>
                </a:solidFill>
              </a:rPr>
              <a:t>)</a:t>
            </a:r>
          </a:p>
        </p:txBody>
      </p:sp>
      <p:pic>
        <p:nvPicPr>
          <p:cNvPr id="3" name="Kép 2">
            <a:extLst>
              <a:ext uri="{FF2B5EF4-FFF2-40B4-BE49-F238E27FC236}">
                <a16:creationId xmlns:a16="http://schemas.microsoft.com/office/drawing/2014/main" id="{CBB36BEA-6338-4839-817A-565931CEB618}"/>
              </a:ext>
            </a:extLst>
          </p:cNvPr>
          <p:cNvPicPr>
            <a:picLocks noChangeAspect="1"/>
          </p:cNvPicPr>
          <p:nvPr/>
        </p:nvPicPr>
        <p:blipFill>
          <a:blip r:embed="rId2"/>
          <a:stretch>
            <a:fillRect/>
          </a:stretch>
        </p:blipFill>
        <p:spPr>
          <a:xfrm>
            <a:off x="7792183" y="1922278"/>
            <a:ext cx="3536730" cy="4491349"/>
          </a:xfrm>
          <a:prstGeom prst="rect">
            <a:avLst/>
          </a:prstGeom>
        </p:spPr>
      </p:pic>
      <p:sp>
        <p:nvSpPr>
          <p:cNvPr id="7" name="Szövegdoboz 6">
            <a:extLst>
              <a:ext uri="{FF2B5EF4-FFF2-40B4-BE49-F238E27FC236}">
                <a16:creationId xmlns:a16="http://schemas.microsoft.com/office/drawing/2014/main" id="{FDEACEB6-6A31-44F9-B17F-3F322CB0FFCC}"/>
              </a:ext>
            </a:extLst>
          </p:cNvPr>
          <p:cNvSpPr txBox="1"/>
          <p:nvPr/>
        </p:nvSpPr>
        <p:spPr>
          <a:xfrm flipH="1">
            <a:off x="477068" y="1983736"/>
            <a:ext cx="7051624" cy="1754326"/>
          </a:xfrm>
          <a:prstGeom prst="rect">
            <a:avLst/>
          </a:prstGeom>
          <a:solidFill>
            <a:schemeClr val="bg1"/>
          </a:solidFill>
        </p:spPr>
        <p:txBody>
          <a:bodyPr wrap="square" rtlCol="0">
            <a:spAutoFit/>
          </a:bodyPr>
          <a:lstStyle/>
          <a:p>
            <a:r>
              <a:rPr lang="hu-HU" b="1" dirty="0"/>
              <a:t>A </a:t>
            </a:r>
            <a:r>
              <a:rPr lang="hu-HU" b="1" dirty="0" err="1"/>
              <a:t>szvara</a:t>
            </a:r>
            <a:r>
              <a:rPr lang="hu-HU" b="1" dirty="0"/>
              <a:t> jógik azt figyelték meg, hogy a légzés specifikus energia hullámokat eredményez a testben.   </a:t>
            </a:r>
            <a:r>
              <a:rPr lang="hu-HU" dirty="0"/>
              <a:t>Látták, hogy hogyan kering a </a:t>
            </a:r>
            <a:r>
              <a:rPr lang="hu-HU" dirty="0" err="1"/>
              <a:t>prána</a:t>
            </a:r>
            <a:r>
              <a:rPr lang="hu-HU" dirty="0"/>
              <a:t> a test különböző részeiben a légzés áramlásával. Azt találták, hogy  </a:t>
            </a:r>
            <a:r>
              <a:rPr lang="hu-HU" b="1" dirty="0"/>
              <a:t>ahogyan a </a:t>
            </a:r>
            <a:r>
              <a:rPr lang="hu-HU" b="1" dirty="0" err="1"/>
              <a:t>prána</a:t>
            </a:r>
            <a:r>
              <a:rPr lang="hu-HU" b="1" dirty="0"/>
              <a:t> kering a szervezetben, úgy módosul és adaptálódik az egyes testrészekhez és szervekhez. </a:t>
            </a:r>
            <a:r>
              <a:rPr lang="hu-HU" dirty="0"/>
              <a:t>A </a:t>
            </a:r>
            <a:r>
              <a:rPr lang="hu-HU" dirty="0" err="1"/>
              <a:t>prána</a:t>
            </a:r>
            <a:r>
              <a:rPr lang="hu-HU" dirty="0"/>
              <a:t> effajta módosulásai szerint azonosították az 5 féle </a:t>
            </a:r>
            <a:r>
              <a:rPr lang="hu-HU" dirty="0" err="1"/>
              <a:t>pránát</a:t>
            </a:r>
            <a:r>
              <a:rPr lang="hu-HU" dirty="0"/>
              <a:t>.</a:t>
            </a:r>
          </a:p>
        </p:txBody>
      </p:sp>
      <p:sp>
        <p:nvSpPr>
          <p:cNvPr id="9" name="Szövegdoboz 8">
            <a:extLst>
              <a:ext uri="{FF2B5EF4-FFF2-40B4-BE49-F238E27FC236}">
                <a16:creationId xmlns:a16="http://schemas.microsoft.com/office/drawing/2014/main" id="{3E888937-F729-42D2-9492-DDEF00FD4839}"/>
              </a:ext>
            </a:extLst>
          </p:cNvPr>
          <p:cNvSpPr txBox="1"/>
          <p:nvPr/>
        </p:nvSpPr>
        <p:spPr>
          <a:xfrm flipH="1">
            <a:off x="395624" y="3989911"/>
            <a:ext cx="6862099" cy="1200329"/>
          </a:xfrm>
          <a:prstGeom prst="rect">
            <a:avLst/>
          </a:prstGeom>
          <a:solidFill>
            <a:schemeClr val="bg1"/>
          </a:solidFill>
        </p:spPr>
        <p:txBody>
          <a:bodyPr wrap="square" rtlCol="0">
            <a:spAutoFit/>
          </a:bodyPr>
          <a:lstStyle/>
          <a:p>
            <a:r>
              <a:rPr lang="hu-HU" b="1" dirty="0"/>
              <a:t>Összességében 10 </a:t>
            </a:r>
            <a:r>
              <a:rPr lang="hu-HU" b="1" dirty="0" err="1"/>
              <a:t>prána</a:t>
            </a:r>
            <a:r>
              <a:rPr lang="hu-HU" b="1" dirty="0"/>
              <a:t>/</a:t>
            </a:r>
            <a:r>
              <a:rPr lang="hu-HU" b="1" dirty="0" err="1"/>
              <a:t>váju</a:t>
            </a:r>
            <a:r>
              <a:rPr lang="hu-HU" b="1" dirty="0"/>
              <a:t> van, ezek közül ötnek van nagyobb hatása a szervezetre. </a:t>
            </a:r>
            <a:r>
              <a:rPr lang="hu-HU" dirty="0"/>
              <a:t>Ezek a következők: </a:t>
            </a:r>
            <a:r>
              <a:rPr lang="hu-HU" b="1" dirty="0" err="1"/>
              <a:t>prána</a:t>
            </a:r>
            <a:r>
              <a:rPr lang="hu-HU" b="1" dirty="0"/>
              <a:t>, </a:t>
            </a:r>
            <a:r>
              <a:rPr lang="hu-HU" b="1" dirty="0" err="1"/>
              <a:t>apána</a:t>
            </a:r>
            <a:r>
              <a:rPr lang="hu-HU" b="1" dirty="0"/>
              <a:t>, </a:t>
            </a:r>
            <a:r>
              <a:rPr lang="hu-HU" b="1" dirty="0" err="1"/>
              <a:t>szamána</a:t>
            </a:r>
            <a:r>
              <a:rPr lang="hu-HU" b="1" dirty="0"/>
              <a:t>, </a:t>
            </a:r>
            <a:r>
              <a:rPr lang="hu-HU" b="1" dirty="0" err="1"/>
              <a:t>udána</a:t>
            </a:r>
            <a:r>
              <a:rPr lang="hu-HU" b="1" dirty="0"/>
              <a:t> és </a:t>
            </a:r>
            <a:r>
              <a:rPr lang="hu-HU" b="1" dirty="0" err="1"/>
              <a:t>vyana</a:t>
            </a:r>
            <a:r>
              <a:rPr lang="hu-HU" b="1" dirty="0"/>
              <a:t>.</a:t>
            </a:r>
            <a:r>
              <a:rPr lang="hu-HU" dirty="0"/>
              <a:t> A maradék 5 </a:t>
            </a:r>
            <a:r>
              <a:rPr lang="hu-HU" dirty="0" err="1"/>
              <a:t>pránának</a:t>
            </a:r>
            <a:r>
              <a:rPr lang="hu-HU" dirty="0"/>
              <a:t> kevesebb szerepe van, ezek az </a:t>
            </a:r>
            <a:r>
              <a:rPr lang="hu-HU" dirty="0" err="1"/>
              <a:t>upa</a:t>
            </a:r>
            <a:r>
              <a:rPr lang="hu-HU" dirty="0"/>
              <a:t> </a:t>
            </a:r>
            <a:r>
              <a:rPr lang="hu-HU" dirty="0" err="1"/>
              <a:t>pránák</a:t>
            </a:r>
            <a:r>
              <a:rPr lang="hu-HU" dirty="0"/>
              <a:t>, vagy </a:t>
            </a:r>
            <a:r>
              <a:rPr lang="hu-HU" b="1" dirty="0" err="1"/>
              <a:t>mellékpránák</a:t>
            </a:r>
            <a:r>
              <a:rPr lang="hu-HU" dirty="0"/>
              <a:t>.</a:t>
            </a:r>
          </a:p>
        </p:txBody>
      </p:sp>
      <p:sp>
        <p:nvSpPr>
          <p:cNvPr id="11" name="Szövegdoboz 10">
            <a:extLst>
              <a:ext uri="{FF2B5EF4-FFF2-40B4-BE49-F238E27FC236}">
                <a16:creationId xmlns:a16="http://schemas.microsoft.com/office/drawing/2014/main" id="{430BD371-7A19-4B02-8266-0831211BB0A5}"/>
              </a:ext>
            </a:extLst>
          </p:cNvPr>
          <p:cNvSpPr txBox="1"/>
          <p:nvPr/>
        </p:nvSpPr>
        <p:spPr>
          <a:xfrm flipH="1">
            <a:off x="389196" y="5383326"/>
            <a:ext cx="7139495" cy="923330"/>
          </a:xfrm>
          <a:prstGeom prst="rect">
            <a:avLst/>
          </a:prstGeom>
          <a:solidFill>
            <a:schemeClr val="bg1"/>
          </a:solidFill>
        </p:spPr>
        <p:txBody>
          <a:bodyPr wrap="square" rtlCol="0">
            <a:spAutoFit/>
          </a:bodyPr>
          <a:lstStyle/>
          <a:p>
            <a:r>
              <a:rPr lang="hu-HU" b="1" dirty="0"/>
              <a:t>Minden egyes  </a:t>
            </a:r>
            <a:r>
              <a:rPr lang="hu-HU" b="1" dirty="0" err="1"/>
              <a:t>prána</a:t>
            </a:r>
            <a:r>
              <a:rPr lang="hu-HU" b="1" dirty="0"/>
              <a:t> a test különböző részeire </a:t>
            </a:r>
            <a:r>
              <a:rPr lang="hu-HU" b="1" dirty="0" err="1"/>
              <a:t>lokalizálódik</a:t>
            </a:r>
            <a:r>
              <a:rPr lang="hu-HU" b="1" dirty="0"/>
              <a:t> a </a:t>
            </a:r>
            <a:r>
              <a:rPr lang="hu-HU" b="1" dirty="0" err="1"/>
              <a:t>prána</a:t>
            </a:r>
            <a:r>
              <a:rPr lang="hu-HU" b="1" dirty="0"/>
              <a:t> áramlási irányai szerint. </a:t>
            </a:r>
            <a:r>
              <a:rPr lang="hu-HU" dirty="0"/>
              <a:t>A legerősebbek a </a:t>
            </a:r>
            <a:r>
              <a:rPr lang="hu-HU" dirty="0" err="1"/>
              <a:t>prána</a:t>
            </a:r>
            <a:r>
              <a:rPr lang="hu-HU" dirty="0"/>
              <a:t> és az </a:t>
            </a:r>
            <a:r>
              <a:rPr lang="hu-HU" dirty="0" err="1"/>
              <a:t>apána</a:t>
            </a:r>
            <a:r>
              <a:rPr lang="hu-HU" dirty="0"/>
              <a:t>, a fel és lefelé irányuló mozgások.  </a:t>
            </a:r>
          </a:p>
        </p:txBody>
      </p:sp>
    </p:spTree>
    <p:extLst>
      <p:ext uri="{BB962C8B-B14F-4D97-AF65-F5344CB8AC3E}">
        <p14:creationId xmlns:p14="http://schemas.microsoft.com/office/powerpoint/2010/main" val="157652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E56E7C50-300D-4FBB-8856-69E1B18960BE}"/>
              </a:ext>
            </a:extLst>
          </p:cNvPr>
          <p:cNvSpPr txBox="1"/>
          <p:nvPr/>
        </p:nvSpPr>
        <p:spPr>
          <a:xfrm>
            <a:off x="904461" y="2399484"/>
            <a:ext cx="4502426" cy="3416320"/>
          </a:xfrm>
          <a:prstGeom prst="rect">
            <a:avLst/>
          </a:prstGeom>
          <a:noFill/>
        </p:spPr>
        <p:txBody>
          <a:bodyPr wrap="square">
            <a:spAutoFit/>
          </a:bodyPr>
          <a:lstStyle/>
          <a:p>
            <a:r>
              <a:rPr lang="hu-HU" sz="2400" b="1" dirty="0"/>
              <a:t>A </a:t>
            </a:r>
            <a:r>
              <a:rPr lang="hu-HU" sz="2400" b="1" dirty="0" err="1"/>
              <a:t>prána</a:t>
            </a:r>
            <a:r>
              <a:rPr lang="hu-HU" sz="2400" b="1" dirty="0"/>
              <a:t> </a:t>
            </a:r>
            <a:r>
              <a:rPr lang="hu-HU" sz="2400" dirty="0"/>
              <a:t>a mellkas terében működik, hogy a légzőrendszert stimulálja, illetve a </a:t>
            </a:r>
            <a:r>
              <a:rPr lang="hu-HU" sz="2400" dirty="0" err="1"/>
              <a:t>prána</a:t>
            </a:r>
            <a:r>
              <a:rPr lang="hu-HU" sz="2400" dirty="0"/>
              <a:t> abszorpcióját.</a:t>
            </a:r>
          </a:p>
          <a:p>
            <a:r>
              <a:rPr lang="hu-HU" sz="2400" dirty="0"/>
              <a:t> Amikor a rekeszizom összehúzódik akkor vákuum keletkezik a tüdőkben ami beszívja a levegőt. Ezért ez a belégzés folyamata.</a:t>
            </a:r>
          </a:p>
        </p:txBody>
      </p:sp>
      <p:sp>
        <p:nvSpPr>
          <p:cNvPr id="4" name="Cím 1">
            <a:extLst>
              <a:ext uri="{FF2B5EF4-FFF2-40B4-BE49-F238E27FC236}">
                <a16:creationId xmlns:a16="http://schemas.microsoft.com/office/drawing/2014/main" id="{E5152B44-492D-4AA5-9623-DEEC49D54E8B}"/>
              </a:ext>
            </a:extLst>
          </p:cNvPr>
          <p:cNvSpPr txBox="1">
            <a:spLocks/>
          </p:cNvSpPr>
          <p:nvPr/>
        </p:nvSpPr>
        <p:spPr>
          <a:xfrm>
            <a:off x="1143000" y="609600"/>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dirty="0"/>
              <a:t>Az 5 </a:t>
            </a:r>
            <a:r>
              <a:rPr lang="hu-HU" dirty="0" err="1"/>
              <a:t>prána</a:t>
            </a:r>
            <a:r>
              <a:rPr lang="hu-HU" dirty="0"/>
              <a:t> 			„</a:t>
            </a:r>
            <a:r>
              <a:rPr lang="hu-HU" dirty="0" err="1"/>
              <a:t>Prána</a:t>
            </a:r>
            <a:r>
              <a:rPr lang="hu-HU" dirty="0"/>
              <a:t>”		</a:t>
            </a:r>
          </a:p>
        </p:txBody>
      </p:sp>
      <p:pic>
        <p:nvPicPr>
          <p:cNvPr id="6" name="Picture 4" descr="Képtalálat a következőre: „pranas”">
            <a:extLst>
              <a:ext uri="{FF2B5EF4-FFF2-40B4-BE49-F238E27FC236}">
                <a16:creationId xmlns:a16="http://schemas.microsoft.com/office/drawing/2014/main" id="{E8CA7501-9209-4B25-A5C8-902FB3A76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668" y="1541548"/>
            <a:ext cx="4706852" cy="470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5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9DF746C-95D0-44F1-BA13-A0D619DA90CC}"/>
              </a:ext>
            </a:extLst>
          </p:cNvPr>
          <p:cNvSpPr>
            <a:spLocks noGrp="1"/>
          </p:cNvSpPr>
          <p:nvPr>
            <p:ph type="title"/>
          </p:nvPr>
        </p:nvSpPr>
        <p:spPr/>
        <p:txBody>
          <a:bodyPr/>
          <a:lstStyle/>
          <a:p>
            <a:r>
              <a:rPr lang="hu-HU" dirty="0"/>
              <a:t>Az 5 </a:t>
            </a:r>
            <a:r>
              <a:rPr lang="hu-HU" dirty="0" err="1"/>
              <a:t>prána</a:t>
            </a:r>
            <a:r>
              <a:rPr lang="hu-HU" dirty="0"/>
              <a:t> 					</a:t>
            </a:r>
            <a:r>
              <a:rPr lang="hu-HU" dirty="0" err="1"/>
              <a:t>Apána</a:t>
            </a:r>
            <a:r>
              <a:rPr lang="hu-HU" dirty="0"/>
              <a:t>			</a:t>
            </a:r>
          </a:p>
        </p:txBody>
      </p:sp>
      <p:pic>
        <p:nvPicPr>
          <p:cNvPr id="10242" name="Picture 2" descr="Képtalálat a következőre: „pranas”">
            <a:extLst>
              <a:ext uri="{FF2B5EF4-FFF2-40B4-BE49-F238E27FC236}">
                <a16:creationId xmlns:a16="http://schemas.microsoft.com/office/drawing/2014/main" id="{7E01637D-D447-440F-B009-AF628EC2D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756" y="1417506"/>
            <a:ext cx="4504903" cy="4991348"/>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F6732A57-3335-4291-9F5E-DE43221E0763}"/>
              </a:ext>
            </a:extLst>
          </p:cNvPr>
          <p:cNvSpPr txBox="1"/>
          <p:nvPr/>
        </p:nvSpPr>
        <p:spPr>
          <a:xfrm flipH="1">
            <a:off x="373926" y="1730193"/>
            <a:ext cx="5605756" cy="4801314"/>
          </a:xfrm>
          <a:prstGeom prst="rect">
            <a:avLst/>
          </a:prstGeom>
          <a:solidFill>
            <a:schemeClr val="bg1"/>
          </a:solidFill>
        </p:spPr>
        <p:txBody>
          <a:bodyPr wrap="square" rtlCol="0">
            <a:spAutoFit/>
          </a:bodyPr>
          <a:lstStyle/>
          <a:p>
            <a:r>
              <a:rPr lang="hu-HU" b="1" dirty="0"/>
              <a:t>A </a:t>
            </a:r>
            <a:r>
              <a:rPr lang="hu-HU" b="1" dirty="0" err="1"/>
              <a:t>pránával</a:t>
            </a:r>
            <a:r>
              <a:rPr lang="hu-HU" b="1" dirty="0"/>
              <a:t> ellentétes mozgás az </a:t>
            </a:r>
            <a:r>
              <a:rPr lang="hu-HU" b="1" dirty="0" err="1"/>
              <a:t>apána</a:t>
            </a:r>
            <a:r>
              <a:rPr lang="hu-HU" b="1" dirty="0"/>
              <a:t>, a „kilégzés”, amely a köldök alatt található a kismedencei régióban. </a:t>
            </a:r>
            <a:r>
              <a:rPr lang="hu-HU" dirty="0"/>
              <a:t>Ez a „kifelé áramlás energiája”, amely a </a:t>
            </a:r>
            <a:r>
              <a:rPr lang="hu-HU" b="1" dirty="0"/>
              <a:t>vastagbélben és a kiválasztó rendszerben működik. </a:t>
            </a:r>
            <a:r>
              <a:rPr lang="hu-HU" dirty="0"/>
              <a:t>Az </a:t>
            </a:r>
            <a:r>
              <a:rPr lang="hu-HU" dirty="0" err="1"/>
              <a:t>apána</a:t>
            </a:r>
            <a:r>
              <a:rPr lang="hu-HU" dirty="0"/>
              <a:t> lefelé irányuló energiájával távoznak a gázok és kiválasztandó anyagok a szervezetből. </a:t>
            </a:r>
          </a:p>
          <a:p>
            <a:endParaRPr lang="hu-HU" dirty="0"/>
          </a:p>
          <a:p>
            <a:r>
              <a:rPr lang="hu-HU" dirty="0"/>
              <a:t>Az egész testet ez a kétféle mozgás uralja. </a:t>
            </a:r>
            <a:r>
              <a:rPr lang="hu-HU" b="1" dirty="0"/>
              <a:t>A nappal során a </a:t>
            </a:r>
            <a:r>
              <a:rPr lang="hu-HU" b="1" dirty="0" err="1"/>
              <a:t>prána</a:t>
            </a:r>
            <a:r>
              <a:rPr lang="hu-HU" b="1" dirty="0"/>
              <a:t> aktivációja dominál, míg éjjel az </a:t>
            </a:r>
            <a:r>
              <a:rPr lang="hu-HU" b="1" dirty="0" err="1"/>
              <a:t>apána</a:t>
            </a:r>
            <a:r>
              <a:rPr lang="hu-HU" b="1" dirty="0"/>
              <a:t> alárendeltjévé válik.</a:t>
            </a:r>
          </a:p>
          <a:p>
            <a:endParaRPr lang="hu-HU" b="1" dirty="0"/>
          </a:p>
          <a:p>
            <a:r>
              <a:rPr lang="hu-HU" dirty="0"/>
              <a:t>A </a:t>
            </a:r>
            <a:r>
              <a:rPr lang="hu-HU" dirty="0" err="1"/>
              <a:t>Dhyana</a:t>
            </a:r>
            <a:r>
              <a:rPr lang="hu-HU" dirty="0"/>
              <a:t> </a:t>
            </a:r>
            <a:r>
              <a:rPr lang="hu-HU" dirty="0" err="1"/>
              <a:t>Bindu</a:t>
            </a:r>
            <a:r>
              <a:rPr lang="hu-HU" dirty="0"/>
              <a:t> </a:t>
            </a:r>
            <a:r>
              <a:rPr lang="hu-HU" dirty="0" err="1"/>
              <a:t>Upanisad</a:t>
            </a:r>
            <a:r>
              <a:rPr lang="hu-HU" dirty="0"/>
              <a:t> szerint a </a:t>
            </a:r>
            <a:r>
              <a:rPr lang="hu-HU" dirty="0" err="1"/>
              <a:t>prána</a:t>
            </a:r>
            <a:r>
              <a:rPr lang="hu-HU" dirty="0"/>
              <a:t> és az </a:t>
            </a:r>
            <a:r>
              <a:rPr lang="hu-HU" dirty="0" err="1"/>
              <a:t>apána</a:t>
            </a:r>
            <a:r>
              <a:rPr lang="hu-HU" dirty="0"/>
              <a:t> miatt az egyéni lélek (</a:t>
            </a:r>
            <a:r>
              <a:rPr lang="hu-HU" dirty="0" err="1"/>
              <a:t>jiva</a:t>
            </a:r>
            <a:r>
              <a:rPr lang="hu-HU" dirty="0"/>
              <a:t>) le és fel rezeg, két ellentétes erő csapdájába esett és kötött a kettősség által. A lelket egy madárhoz hasonlítja ami ki van kötve, amikor tovaszállna akkor a kötél visszahúzza.</a:t>
            </a:r>
          </a:p>
          <a:p>
            <a:endParaRPr lang="hu-HU" dirty="0"/>
          </a:p>
        </p:txBody>
      </p:sp>
    </p:spTree>
    <p:extLst>
      <p:ext uri="{BB962C8B-B14F-4D97-AF65-F5344CB8AC3E}">
        <p14:creationId xmlns:p14="http://schemas.microsoft.com/office/powerpoint/2010/main" val="343407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F865058-6597-4754-B8CA-92CEBC1A860C}"/>
              </a:ext>
            </a:extLst>
          </p:cNvPr>
          <p:cNvSpPr>
            <a:spLocks noGrp="1"/>
          </p:cNvSpPr>
          <p:nvPr>
            <p:ph type="title"/>
          </p:nvPr>
        </p:nvSpPr>
        <p:spPr>
          <a:xfrm>
            <a:off x="1696559" y="210376"/>
            <a:ext cx="9875520" cy="1356360"/>
          </a:xfrm>
        </p:spPr>
        <p:txBody>
          <a:bodyPr/>
          <a:lstStyle/>
          <a:p>
            <a:r>
              <a:rPr lang="hu-HU" dirty="0"/>
              <a:t>Az 5 </a:t>
            </a:r>
            <a:r>
              <a:rPr lang="hu-HU" dirty="0" err="1"/>
              <a:t>prána</a:t>
            </a:r>
            <a:r>
              <a:rPr lang="hu-HU" dirty="0"/>
              <a:t> 				</a:t>
            </a:r>
            <a:r>
              <a:rPr lang="hu-HU" dirty="0" err="1"/>
              <a:t>Szamána</a:t>
            </a:r>
            <a:endParaRPr lang="hu-HU" dirty="0"/>
          </a:p>
        </p:txBody>
      </p:sp>
      <p:pic>
        <p:nvPicPr>
          <p:cNvPr id="12292" name="Picture 4" descr="Képtalálat a következőre: „prana vayus”">
            <a:extLst>
              <a:ext uri="{FF2B5EF4-FFF2-40B4-BE49-F238E27FC236}">
                <a16:creationId xmlns:a16="http://schemas.microsoft.com/office/drawing/2014/main" id="{C65234AE-3392-4500-B78C-70E9CB345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530" y="2133600"/>
            <a:ext cx="5400675"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94C10A50-ED69-4BE5-BB7C-66BFCA1FDD59}"/>
              </a:ext>
            </a:extLst>
          </p:cNvPr>
          <p:cNvSpPr txBox="1"/>
          <p:nvPr/>
        </p:nvSpPr>
        <p:spPr>
          <a:xfrm>
            <a:off x="2252546" y="2720898"/>
            <a:ext cx="45719" cy="369332"/>
          </a:xfrm>
          <a:prstGeom prst="rect">
            <a:avLst/>
          </a:prstGeom>
          <a:noFill/>
        </p:spPr>
        <p:txBody>
          <a:bodyPr wrap="square" rtlCol="0">
            <a:spAutoFit/>
          </a:bodyPr>
          <a:lstStyle/>
          <a:p>
            <a:endParaRPr lang="hu-HU" dirty="0"/>
          </a:p>
        </p:txBody>
      </p:sp>
      <p:sp>
        <p:nvSpPr>
          <p:cNvPr id="6" name="Szövegdoboz 5">
            <a:extLst>
              <a:ext uri="{FF2B5EF4-FFF2-40B4-BE49-F238E27FC236}">
                <a16:creationId xmlns:a16="http://schemas.microsoft.com/office/drawing/2014/main" id="{2E79A926-7F1B-4841-8A22-D6D1FD2DACEB}"/>
              </a:ext>
            </a:extLst>
          </p:cNvPr>
          <p:cNvSpPr txBox="1"/>
          <p:nvPr/>
        </p:nvSpPr>
        <p:spPr>
          <a:xfrm>
            <a:off x="619921" y="1236618"/>
            <a:ext cx="5730294" cy="2308324"/>
          </a:xfrm>
          <a:prstGeom prst="rect">
            <a:avLst/>
          </a:prstGeom>
          <a:noFill/>
        </p:spPr>
        <p:txBody>
          <a:bodyPr wrap="square" rtlCol="0">
            <a:spAutoFit/>
          </a:bodyPr>
          <a:lstStyle/>
          <a:p>
            <a:r>
              <a:rPr lang="hu-HU" dirty="0"/>
              <a:t>A felszabadulás kulcsa a </a:t>
            </a:r>
            <a:r>
              <a:rPr lang="hu-HU" dirty="0" err="1"/>
              <a:t>szamánában</a:t>
            </a:r>
            <a:r>
              <a:rPr lang="hu-HU" dirty="0"/>
              <a:t> rejlik a harmadik </a:t>
            </a:r>
            <a:r>
              <a:rPr lang="hu-HU" dirty="0" err="1"/>
              <a:t>pránában</a:t>
            </a:r>
            <a:r>
              <a:rPr lang="hu-HU" dirty="0"/>
              <a:t>, amely </a:t>
            </a:r>
            <a:r>
              <a:rPr lang="hu-HU" b="1" dirty="0"/>
              <a:t>kiegyenlíti a </a:t>
            </a:r>
            <a:r>
              <a:rPr lang="hu-HU" b="1" dirty="0" err="1"/>
              <a:t>pránát</a:t>
            </a:r>
            <a:r>
              <a:rPr lang="hu-HU" b="1" dirty="0"/>
              <a:t> és </a:t>
            </a:r>
            <a:r>
              <a:rPr lang="hu-HU" b="1" dirty="0" err="1"/>
              <a:t>apánát</a:t>
            </a:r>
            <a:r>
              <a:rPr lang="hu-HU" b="1" dirty="0"/>
              <a:t>. A </a:t>
            </a:r>
            <a:r>
              <a:rPr lang="hu-HU" b="1" dirty="0" err="1"/>
              <a:t>szamána</a:t>
            </a:r>
            <a:r>
              <a:rPr lang="hu-HU" b="1" dirty="0"/>
              <a:t> a „középső lélegzet” a szív és a köldök között és a fő funkciója a </a:t>
            </a:r>
            <a:r>
              <a:rPr lang="hu-HU" b="1" dirty="0" err="1"/>
              <a:t>prána</a:t>
            </a:r>
            <a:r>
              <a:rPr lang="hu-HU" b="1" dirty="0"/>
              <a:t> asszimilálása</a:t>
            </a:r>
            <a:r>
              <a:rPr lang="hu-HU" dirty="0"/>
              <a:t>. </a:t>
            </a:r>
          </a:p>
          <a:p>
            <a:r>
              <a:rPr lang="hu-HU" dirty="0"/>
              <a:t>Élettani hatása, hogy </a:t>
            </a:r>
            <a:r>
              <a:rPr lang="hu-HU" b="1" dirty="0"/>
              <a:t>vitalitást hoz létre a májban, hasnyálmirigyben, gyomorban és a béltraktusban. </a:t>
            </a:r>
            <a:r>
              <a:rPr lang="hu-HU" dirty="0"/>
              <a:t>A légzés folyamatában a </a:t>
            </a:r>
            <a:r>
              <a:rPr lang="hu-HU" dirty="0" err="1"/>
              <a:t>szamána</a:t>
            </a:r>
            <a:r>
              <a:rPr lang="hu-HU" dirty="0"/>
              <a:t> az </a:t>
            </a:r>
            <a:r>
              <a:rPr lang="hu-HU" b="1" dirty="0"/>
              <a:t>időszünet a belégzés és kilégzés között.</a:t>
            </a:r>
          </a:p>
        </p:txBody>
      </p:sp>
      <p:sp>
        <p:nvSpPr>
          <p:cNvPr id="7" name="Szövegdoboz 6">
            <a:extLst>
              <a:ext uri="{FF2B5EF4-FFF2-40B4-BE49-F238E27FC236}">
                <a16:creationId xmlns:a16="http://schemas.microsoft.com/office/drawing/2014/main" id="{8F9B0145-E9EC-4E03-AD78-5659D6A7F39D}"/>
              </a:ext>
            </a:extLst>
          </p:cNvPr>
          <p:cNvSpPr txBox="1"/>
          <p:nvPr/>
        </p:nvSpPr>
        <p:spPr>
          <a:xfrm>
            <a:off x="629223" y="3544942"/>
            <a:ext cx="5564676" cy="2585323"/>
          </a:xfrm>
          <a:prstGeom prst="rect">
            <a:avLst/>
          </a:prstGeom>
          <a:noFill/>
        </p:spPr>
        <p:txBody>
          <a:bodyPr wrap="square" rtlCol="0">
            <a:spAutoFit/>
          </a:bodyPr>
          <a:lstStyle/>
          <a:p>
            <a:r>
              <a:rPr lang="hu-HU" dirty="0"/>
              <a:t>A </a:t>
            </a:r>
            <a:r>
              <a:rPr lang="hu-HU" dirty="0" err="1"/>
              <a:t>szamána</a:t>
            </a:r>
            <a:r>
              <a:rPr lang="hu-HU" dirty="0"/>
              <a:t> összeköti a </a:t>
            </a:r>
            <a:r>
              <a:rPr lang="hu-HU" dirty="0" err="1"/>
              <a:t>pránát</a:t>
            </a:r>
            <a:r>
              <a:rPr lang="hu-HU" dirty="0"/>
              <a:t> és az </a:t>
            </a:r>
            <a:r>
              <a:rPr lang="hu-HU" dirty="0" err="1"/>
              <a:t>apánát</a:t>
            </a:r>
            <a:r>
              <a:rPr lang="hu-HU" dirty="0"/>
              <a:t>, mozgásukat</a:t>
            </a:r>
          </a:p>
          <a:p>
            <a:r>
              <a:rPr lang="hu-HU" dirty="0"/>
              <a:t>inkább kiegészítővé teszi, mint ellentétessé. </a:t>
            </a:r>
            <a:r>
              <a:rPr lang="hu-HU" b="1" dirty="0"/>
              <a:t>Amikor a </a:t>
            </a:r>
            <a:r>
              <a:rPr lang="hu-HU" b="1" dirty="0" err="1"/>
              <a:t>prána</a:t>
            </a:r>
            <a:r>
              <a:rPr lang="hu-HU" b="1" dirty="0"/>
              <a:t> asszimilációja és raktározása emelkedik, a vitális kapacitás megerősödik. </a:t>
            </a:r>
            <a:r>
              <a:rPr lang="hu-HU" dirty="0"/>
              <a:t>A </a:t>
            </a:r>
            <a:r>
              <a:rPr lang="hu-HU" dirty="0" err="1"/>
              <a:t>Brihadaranyaka</a:t>
            </a:r>
            <a:r>
              <a:rPr lang="hu-HU" dirty="0"/>
              <a:t> </a:t>
            </a:r>
            <a:r>
              <a:rPr lang="hu-HU" dirty="0" err="1"/>
              <a:t>Upanisad</a:t>
            </a:r>
            <a:r>
              <a:rPr lang="hu-HU" dirty="0"/>
              <a:t> azt mondja, hogy </a:t>
            </a:r>
            <a:r>
              <a:rPr lang="hu-HU" b="1" dirty="0"/>
              <a:t>a halál nem éri el azt aki megnöveli a középső lélegzetet. Ezért a jógik kigondolták a levegő visszatartást (</a:t>
            </a:r>
            <a:r>
              <a:rPr lang="hu-HU" b="1" dirty="0" err="1"/>
              <a:t>kumbhaka</a:t>
            </a:r>
            <a:r>
              <a:rPr lang="hu-HU" b="1" dirty="0"/>
              <a:t>), </a:t>
            </a:r>
            <a:r>
              <a:rPr lang="hu-HU" dirty="0"/>
              <a:t>hogy megnöveljék az időt a ki és belégzés között, hogy egyesíthessék a </a:t>
            </a:r>
            <a:r>
              <a:rPr lang="hu-HU" dirty="0" err="1"/>
              <a:t>pránát</a:t>
            </a:r>
            <a:r>
              <a:rPr lang="hu-HU" dirty="0"/>
              <a:t> </a:t>
            </a:r>
            <a:r>
              <a:rPr lang="hu-HU" dirty="0" err="1"/>
              <a:t>apánát</a:t>
            </a:r>
            <a:r>
              <a:rPr lang="hu-HU" dirty="0"/>
              <a:t> és </a:t>
            </a:r>
            <a:r>
              <a:rPr lang="hu-HU" dirty="0" err="1"/>
              <a:t>szamánát</a:t>
            </a:r>
            <a:r>
              <a:rPr lang="hu-HU" dirty="0"/>
              <a:t>.</a:t>
            </a:r>
          </a:p>
        </p:txBody>
      </p:sp>
    </p:spTree>
    <p:extLst>
      <p:ext uri="{BB962C8B-B14F-4D97-AF65-F5344CB8AC3E}">
        <p14:creationId xmlns:p14="http://schemas.microsoft.com/office/powerpoint/2010/main" val="396159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281E69B-1839-43F2-9C79-5A7D790377DA}"/>
              </a:ext>
            </a:extLst>
          </p:cNvPr>
          <p:cNvPicPr>
            <a:picLocks noChangeAspect="1"/>
          </p:cNvPicPr>
          <p:nvPr/>
        </p:nvPicPr>
        <p:blipFill>
          <a:blip r:embed="rId2"/>
          <a:stretch>
            <a:fillRect/>
          </a:stretch>
        </p:blipFill>
        <p:spPr>
          <a:xfrm>
            <a:off x="9786233" y="824997"/>
            <a:ext cx="2087625" cy="5439500"/>
          </a:xfrm>
          <a:prstGeom prst="rect">
            <a:avLst/>
          </a:prstGeom>
        </p:spPr>
      </p:pic>
      <p:pic>
        <p:nvPicPr>
          <p:cNvPr id="14338" name="Picture 2" descr="Képtalálat a következőre: „nadis”">
            <a:extLst>
              <a:ext uri="{FF2B5EF4-FFF2-40B4-BE49-F238E27FC236}">
                <a16:creationId xmlns:a16="http://schemas.microsoft.com/office/drawing/2014/main" id="{091CE38D-081E-46FC-B584-DDE035C20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373" y="261308"/>
            <a:ext cx="4480231" cy="6335383"/>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9BF05FB9-881C-4B53-A1A4-3F9532A08CF1}"/>
              </a:ext>
            </a:extLst>
          </p:cNvPr>
          <p:cNvSpPr txBox="1"/>
          <p:nvPr/>
        </p:nvSpPr>
        <p:spPr>
          <a:xfrm flipH="1">
            <a:off x="318142" y="2199884"/>
            <a:ext cx="4480231" cy="3139321"/>
          </a:xfrm>
          <a:prstGeom prst="rect">
            <a:avLst/>
          </a:prstGeom>
          <a:noFill/>
        </p:spPr>
        <p:txBody>
          <a:bodyPr wrap="square" rtlCol="0">
            <a:spAutoFit/>
          </a:bodyPr>
          <a:lstStyle/>
          <a:p>
            <a:r>
              <a:rPr lang="hu-HU" b="1" dirty="0"/>
              <a:t>A jóga (egyesülés) csak akkor valósul meg, ha a </a:t>
            </a:r>
            <a:r>
              <a:rPr lang="hu-HU" b="1" dirty="0" err="1"/>
              <a:t>prána</a:t>
            </a:r>
            <a:r>
              <a:rPr lang="hu-HU" b="1" dirty="0"/>
              <a:t> és </a:t>
            </a:r>
            <a:r>
              <a:rPr lang="hu-HU" b="1" dirty="0" err="1"/>
              <a:t>apána</a:t>
            </a:r>
            <a:r>
              <a:rPr lang="hu-HU" b="1" dirty="0"/>
              <a:t> természetes mozgása megfordul, </a:t>
            </a:r>
            <a:r>
              <a:rPr lang="hu-HU" dirty="0"/>
              <a:t>úgy, hogy az </a:t>
            </a:r>
            <a:r>
              <a:rPr lang="hu-HU" dirty="0" err="1"/>
              <a:t>apána</a:t>
            </a:r>
            <a:r>
              <a:rPr lang="hu-HU" dirty="0"/>
              <a:t> fölfelé mozog a </a:t>
            </a:r>
            <a:r>
              <a:rPr lang="hu-HU" dirty="0" err="1"/>
              <a:t>prána</a:t>
            </a:r>
            <a:r>
              <a:rPr lang="hu-HU" dirty="0"/>
              <a:t> pedig lefelé és egyesülnek a </a:t>
            </a:r>
            <a:r>
              <a:rPr lang="hu-HU" dirty="0" err="1"/>
              <a:t>szamánával</a:t>
            </a:r>
            <a:r>
              <a:rPr lang="hu-HU" dirty="0"/>
              <a:t> a köldöknél. A 2 ellentétes irányú mozgás egy nagy erőt fog képviselni és ez felirányítja a </a:t>
            </a:r>
            <a:r>
              <a:rPr lang="hu-HU" dirty="0" err="1"/>
              <a:t>pránát</a:t>
            </a:r>
            <a:r>
              <a:rPr lang="hu-HU" dirty="0"/>
              <a:t> a </a:t>
            </a:r>
            <a:r>
              <a:rPr lang="hu-HU" dirty="0" err="1"/>
              <a:t>szusumna</a:t>
            </a:r>
            <a:r>
              <a:rPr lang="hu-HU" dirty="0"/>
              <a:t> nádin, vagyis felébred az egész </a:t>
            </a:r>
            <a:r>
              <a:rPr lang="hu-HU" dirty="0" err="1"/>
              <a:t>pránikus</a:t>
            </a:r>
            <a:r>
              <a:rPr lang="hu-HU" dirty="0"/>
              <a:t> képesség ami felemeli a tudatosságot és megvilágosítja a lelket. </a:t>
            </a:r>
            <a:endParaRPr lang="hu-HU" b="1" dirty="0"/>
          </a:p>
          <a:p>
            <a:endParaRPr lang="hu-HU" b="1" dirty="0"/>
          </a:p>
        </p:txBody>
      </p:sp>
    </p:spTree>
    <p:extLst>
      <p:ext uri="{BB962C8B-B14F-4D97-AF65-F5344CB8AC3E}">
        <p14:creationId xmlns:p14="http://schemas.microsoft.com/office/powerpoint/2010/main" val="87307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087D8C6-F239-4F76-99F2-E4EC7E7DA9D8}"/>
              </a:ext>
            </a:extLst>
          </p:cNvPr>
          <p:cNvSpPr>
            <a:spLocks noGrp="1"/>
          </p:cNvSpPr>
          <p:nvPr>
            <p:ph type="title"/>
          </p:nvPr>
        </p:nvSpPr>
        <p:spPr/>
        <p:txBody>
          <a:bodyPr/>
          <a:lstStyle/>
          <a:p>
            <a:r>
              <a:rPr lang="hu-HU" dirty="0"/>
              <a:t>Az 5 </a:t>
            </a:r>
            <a:r>
              <a:rPr lang="hu-HU" dirty="0" err="1"/>
              <a:t>prána</a:t>
            </a:r>
            <a:r>
              <a:rPr lang="hu-HU" dirty="0"/>
              <a:t> 		</a:t>
            </a:r>
            <a:r>
              <a:rPr lang="hu-HU" dirty="0" err="1"/>
              <a:t>Udána</a:t>
            </a:r>
            <a:endParaRPr lang="hu-HU" dirty="0"/>
          </a:p>
        </p:txBody>
      </p:sp>
      <p:pic>
        <p:nvPicPr>
          <p:cNvPr id="3" name="Picture 2" descr="Képtalálat a következőre: „prana vayus”">
            <a:extLst>
              <a:ext uri="{FF2B5EF4-FFF2-40B4-BE49-F238E27FC236}">
                <a16:creationId xmlns:a16="http://schemas.microsoft.com/office/drawing/2014/main" id="{6D46A309-4827-4DD0-BCA4-226851B17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04"/>
          <a:stretch/>
        </p:blipFill>
        <p:spPr bwMode="auto">
          <a:xfrm>
            <a:off x="5266481" y="2647659"/>
            <a:ext cx="6504972" cy="3711133"/>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CB4ABAAA-8F8B-4745-9277-477E1D7B8DF1}"/>
              </a:ext>
            </a:extLst>
          </p:cNvPr>
          <p:cNvSpPr/>
          <p:nvPr/>
        </p:nvSpPr>
        <p:spPr>
          <a:xfrm>
            <a:off x="5393803" y="2129742"/>
            <a:ext cx="1018572" cy="103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5293DC75-8D13-433F-ADB6-737BB4828C0E}"/>
              </a:ext>
            </a:extLst>
          </p:cNvPr>
          <p:cNvSpPr txBox="1"/>
          <p:nvPr/>
        </p:nvSpPr>
        <p:spPr>
          <a:xfrm>
            <a:off x="669177" y="2788477"/>
            <a:ext cx="4724626" cy="2862322"/>
          </a:xfrm>
          <a:prstGeom prst="rect">
            <a:avLst/>
          </a:prstGeom>
          <a:noFill/>
        </p:spPr>
        <p:txBody>
          <a:bodyPr wrap="square" rtlCol="0">
            <a:spAutoFit/>
          </a:bodyPr>
          <a:lstStyle/>
          <a:p>
            <a:r>
              <a:rPr lang="hu-HU" dirty="0"/>
              <a:t>A </a:t>
            </a:r>
            <a:r>
              <a:rPr lang="hu-HU" dirty="0" err="1"/>
              <a:t>Maitri</a:t>
            </a:r>
            <a:r>
              <a:rPr lang="hu-HU" dirty="0"/>
              <a:t> </a:t>
            </a:r>
            <a:r>
              <a:rPr lang="hu-HU" dirty="0" err="1"/>
              <a:t>Upanisad</a:t>
            </a:r>
            <a:r>
              <a:rPr lang="hu-HU" dirty="0"/>
              <a:t> szerint az </a:t>
            </a:r>
            <a:r>
              <a:rPr lang="hu-HU" dirty="0" err="1"/>
              <a:t>udána</a:t>
            </a:r>
            <a:r>
              <a:rPr lang="hu-HU" dirty="0"/>
              <a:t> </a:t>
            </a:r>
            <a:r>
              <a:rPr lang="hu-HU" b="1" dirty="0"/>
              <a:t>felhozza és leviszi amit megettünk. </a:t>
            </a:r>
            <a:r>
              <a:rPr lang="hu-HU" dirty="0"/>
              <a:t>A „</a:t>
            </a:r>
            <a:r>
              <a:rPr lang="hu-HU" b="1" dirty="0"/>
              <a:t>felfelé irányuló lélegzet”, a torok és az arc tájékára </a:t>
            </a:r>
            <a:r>
              <a:rPr lang="hu-HU" b="1" dirty="0" err="1"/>
              <a:t>lokalizálódik</a:t>
            </a:r>
            <a:r>
              <a:rPr lang="hu-HU" b="1" dirty="0"/>
              <a:t>, a nyeléshez, arc mimikához és beszédhez is kell. Fenntartja az izomerőt minden izomban. </a:t>
            </a:r>
          </a:p>
          <a:p>
            <a:r>
              <a:rPr lang="hu-HU" dirty="0"/>
              <a:t>Amikor a </a:t>
            </a:r>
            <a:r>
              <a:rPr lang="hu-HU" dirty="0" err="1"/>
              <a:t>prána</a:t>
            </a:r>
            <a:r>
              <a:rPr lang="hu-HU" dirty="0"/>
              <a:t> és az </a:t>
            </a:r>
            <a:r>
              <a:rPr lang="hu-HU" dirty="0" err="1"/>
              <a:t>apána</a:t>
            </a:r>
            <a:r>
              <a:rPr lang="hu-HU" dirty="0"/>
              <a:t> egyesül a </a:t>
            </a:r>
            <a:r>
              <a:rPr lang="hu-HU" dirty="0" err="1"/>
              <a:t>szamánával</a:t>
            </a:r>
            <a:r>
              <a:rPr lang="hu-HU" dirty="0"/>
              <a:t> akkor az </a:t>
            </a:r>
            <a:r>
              <a:rPr lang="hu-HU" dirty="0" err="1"/>
              <a:t>upána</a:t>
            </a:r>
            <a:r>
              <a:rPr lang="hu-HU" dirty="0"/>
              <a:t> száll felfelé és „átmegy a 10 kapun” (</a:t>
            </a:r>
            <a:r>
              <a:rPr lang="hu-HU" dirty="0" err="1"/>
              <a:t>szahaszrara</a:t>
            </a:r>
            <a:r>
              <a:rPr lang="hu-HU" dirty="0"/>
              <a:t> </a:t>
            </a:r>
            <a:r>
              <a:rPr lang="hu-HU" dirty="0" err="1"/>
              <a:t>csakra</a:t>
            </a:r>
            <a:r>
              <a:rPr lang="hu-HU" dirty="0"/>
              <a:t>) a felsőbb világok felé.</a:t>
            </a:r>
          </a:p>
        </p:txBody>
      </p:sp>
    </p:spTree>
    <p:extLst>
      <p:ext uri="{BB962C8B-B14F-4D97-AF65-F5344CB8AC3E}">
        <p14:creationId xmlns:p14="http://schemas.microsoft.com/office/powerpoint/2010/main" val="378334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DA2876-A4C6-4CAA-8AD1-6E91E320F14D}"/>
              </a:ext>
            </a:extLst>
          </p:cNvPr>
          <p:cNvSpPr>
            <a:spLocks noGrp="1"/>
          </p:cNvSpPr>
          <p:nvPr>
            <p:ph type="title"/>
          </p:nvPr>
        </p:nvSpPr>
        <p:spPr/>
        <p:txBody>
          <a:bodyPr/>
          <a:lstStyle/>
          <a:p>
            <a:r>
              <a:rPr lang="hu-HU" dirty="0"/>
              <a:t>Az 5 </a:t>
            </a:r>
            <a:r>
              <a:rPr lang="hu-HU" dirty="0" err="1"/>
              <a:t>prána</a:t>
            </a:r>
            <a:r>
              <a:rPr lang="hu-HU" dirty="0"/>
              <a:t> 					</a:t>
            </a:r>
            <a:r>
              <a:rPr lang="hu-HU" dirty="0" err="1"/>
              <a:t>Vyana</a:t>
            </a:r>
            <a:endParaRPr lang="hu-HU" dirty="0"/>
          </a:p>
        </p:txBody>
      </p:sp>
      <p:sp>
        <p:nvSpPr>
          <p:cNvPr id="5" name="Szövegdoboz 4">
            <a:extLst>
              <a:ext uri="{FF2B5EF4-FFF2-40B4-BE49-F238E27FC236}">
                <a16:creationId xmlns:a16="http://schemas.microsoft.com/office/drawing/2014/main" id="{C64C70CE-498A-465C-BD66-81D88C8269DD}"/>
              </a:ext>
            </a:extLst>
          </p:cNvPr>
          <p:cNvSpPr txBox="1"/>
          <p:nvPr/>
        </p:nvSpPr>
        <p:spPr>
          <a:xfrm>
            <a:off x="757655" y="2182792"/>
            <a:ext cx="4591455" cy="3785652"/>
          </a:xfrm>
          <a:prstGeom prst="rect">
            <a:avLst/>
          </a:prstGeom>
          <a:solidFill>
            <a:schemeClr val="bg1"/>
          </a:solidFill>
        </p:spPr>
        <p:txBody>
          <a:bodyPr wrap="square" rtlCol="0">
            <a:spAutoFit/>
          </a:bodyPr>
          <a:lstStyle/>
          <a:p>
            <a:r>
              <a:rPr lang="hu-HU" sz="1600" b="1" dirty="0"/>
              <a:t>Normál körülmények között az </a:t>
            </a:r>
            <a:r>
              <a:rPr lang="hu-HU" sz="1600" b="1" dirty="0" err="1"/>
              <a:t>udana</a:t>
            </a:r>
            <a:r>
              <a:rPr lang="hu-HU" sz="1600" b="1" dirty="0"/>
              <a:t> hordozza a </a:t>
            </a:r>
            <a:r>
              <a:rPr lang="hu-HU" sz="1600" b="1" dirty="0" err="1"/>
              <a:t>pránát</a:t>
            </a:r>
            <a:r>
              <a:rPr lang="hu-HU" sz="1600" b="1" dirty="0"/>
              <a:t> a </a:t>
            </a:r>
            <a:r>
              <a:rPr lang="hu-HU" sz="1600" b="1" dirty="0" err="1"/>
              <a:t>szamánától</a:t>
            </a:r>
            <a:r>
              <a:rPr lang="hu-HU" sz="1600" b="1" dirty="0"/>
              <a:t> az ötödik </a:t>
            </a:r>
            <a:r>
              <a:rPr lang="hu-HU" sz="1600" b="1" dirty="0" err="1"/>
              <a:t>pránához</a:t>
            </a:r>
            <a:r>
              <a:rPr lang="hu-HU" sz="1600" b="1" dirty="0"/>
              <a:t> a </a:t>
            </a:r>
            <a:r>
              <a:rPr lang="hu-HU" sz="1600" b="1" dirty="0" err="1"/>
              <a:t>vyanahoz</a:t>
            </a:r>
            <a:r>
              <a:rPr lang="hu-HU" sz="1600" b="1" dirty="0"/>
              <a:t>. A </a:t>
            </a:r>
            <a:r>
              <a:rPr lang="hu-HU" sz="1600" b="1" dirty="0" err="1"/>
              <a:t>vyana</a:t>
            </a:r>
            <a:r>
              <a:rPr lang="hu-HU" sz="1600" b="1" dirty="0"/>
              <a:t> terjeszti szét a </a:t>
            </a:r>
            <a:r>
              <a:rPr lang="hu-HU" sz="1600" b="1" dirty="0" err="1"/>
              <a:t>pránát</a:t>
            </a:r>
            <a:r>
              <a:rPr lang="hu-HU" sz="1600" b="1" dirty="0"/>
              <a:t> az egész testben, szabályozza és </a:t>
            </a:r>
            <a:r>
              <a:rPr lang="hu-HU" sz="1600" b="1" dirty="0" err="1"/>
              <a:t>keringeti</a:t>
            </a:r>
            <a:r>
              <a:rPr lang="hu-HU" sz="1600" b="1" dirty="0"/>
              <a:t> a tápanyagokat, folyadékokat és az energiát. </a:t>
            </a:r>
          </a:p>
          <a:p>
            <a:r>
              <a:rPr lang="hu-HU" sz="1600" b="1" dirty="0"/>
              <a:t>A test összes részét összetartja, megakadályozza a test szétesését. </a:t>
            </a:r>
            <a:r>
              <a:rPr lang="hu-HU" sz="1600" dirty="0"/>
              <a:t>Amikor a </a:t>
            </a:r>
            <a:r>
              <a:rPr lang="hu-HU" sz="1600" dirty="0" err="1"/>
              <a:t>prána</a:t>
            </a:r>
            <a:r>
              <a:rPr lang="hu-HU" sz="1600" dirty="0"/>
              <a:t> áramlik azt követi a </a:t>
            </a:r>
            <a:r>
              <a:rPr lang="hu-HU" sz="1600" dirty="0" err="1"/>
              <a:t>szamána</a:t>
            </a:r>
            <a:r>
              <a:rPr lang="hu-HU" sz="1600" dirty="0"/>
              <a:t> a kettő létrehozza az </a:t>
            </a:r>
            <a:r>
              <a:rPr lang="hu-HU" sz="1600" dirty="0" err="1"/>
              <a:t>apánát</a:t>
            </a:r>
            <a:r>
              <a:rPr lang="hu-HU" sz="1600" dirty="0"/>
              <a:t> az </a:t>
            </a:r>
            <a:r>
              <a:rPr lang="hu-HU" sz="1600" dirty="0" err="1"/>
              <a:t>udána</a:t>
            </a:r>
            <a:r>
              <a:rPr lang="hu-HU" sz="1600" dirty="0"/>
              <a:t> által segítve. Ez a négy „áramlás” létrehozza a </a:t>
            </a:r>
            <a:r>
              <a:rPr lang="hu-HU" sz="1600" dirty="0" err="1"/>
              <a:t>vyanát</a:t>
            </a:r>
            <a:r>
              <a:rPr lang="hu-HU" sz="1600" dirty="0"/>
              <a:t>, de az előzőek sem tudnak létezni a </a:t>
            </a:r>
            <a:r>
              <a:rPr lang="hu-HU" sz="1600" dirty="0" err="1"/>
              <a:t>vyana</a:t>
            </a:r>
            <a:r>
              <a:rPr lang="hu-HU" sz="1600" dirty="0"/>
              <a:t> nélkül. Így az öt </a:t>
            </a:r>
            <a:r>
              <a:rPr lang="hu-HU" sz="1600" dirty="0" err="1"/>
              <a:t>prána</a:t>
            </a:r>
            <a:r>
              <a:rPr lang="hu-HU" sz="1600" dirty="0"/>
              <a:t>, </a:t>
            </a:r>
            <a:r>
              <a:rPr lang="hu-HU" sz="1600" b="1" dirty="0"/>
              <a:t>áramlat</a:t>
            </a:r>
            <a:r>
              <a:rPr lang="hu-HU" sz="1600" dirty="0"/>
              <a:t>, bonyolultan össze vannak kapcsolva. </a:t>
            </a:r>
          </a:p>
          <a:p>
            <a:r>
              <a:rPr lang="hu-HU" sz="1600" b="1" dirty="0"/>
              <a:t>Úgy tartják, hogy a halál idejekor minden </a:t>
            </a:r>
            <a:r>
              <a:rPr lang="hu-HU" sz="1600" b="1" dirty="0" err="1"/>
              <a:t>visszavonódik</a:t>
            </a:r>
            <a:r>
              <a:rPr lang="hu-HU" sz="1600" b="1" dirty="0"/>
              <a:t> a </a:t>
            </a:r>
            <a:r>
              <a:rPr lang="hu-HU" sz="1600" b="1" dirty="0" err="1"/>
              <a:t>vyanaba</a:t>
            </a:r>
            <a:r>
              <a:rPr lang="hu-HU" sz="1600" b="1" dirty="0"/>
              <a:t>. </a:t>
            </a:r>
            <a:r>
              <a:rPr lang="hu-HU" sz="1600" dirty="0"/>
              <a:t>Ez azt jelenti, hogy a </a:t>
            </a:r>
            <a:r>
              <a:rPr lang="hu-HU" sz="1600" dirty="0" err="1"/>
              <a:t>pránák</a:t>
            </a:r>
            <a:r>
              <a:rPr lang="hu-HU" sz="1600" dirty="0"/>
              <a:t> függetlenek, de integrálódnak a </a:t>
            </a:r>
            <a:r>
              <a:rPr lang="hu-HU" sz="1600" dirty="0" err="1"/>
              <a:t>vyana</a:t>
            </a:r>
            <a:r>
              <a:rPr lang="hu-HU" sz="1600" dirty="0"/>
              <a:t> által.</a:t>
            </a:r>
          </a:p>
        </p:txBody>
      </p:sp>
      <p:pic>
        <p:nvPicPr>
          <p:cNvPr id="2050" name="Picture 2" descr="Vyana vayu | Internal air pressure | Internal water pressure, lymphatic  circulation | Yoga mat bag pattern, Yoga anatomy, Kundalini yoga">
            <a:extLst>
              <a:ext uri="{FF2B5EF4-FFF2-40B4-BE49-F238E27FC236}">
                <a16:creationId xmlns:a16="http://schemas.microsoft.com/office/drawing/2014/main" id="{29C41FF2-646B-4927-BB64-CA76B4EED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76" y="1823777"/>
            <a:ext cx="4394061" cy="3785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yana Vayu Mudra - Hand Gesture for Vyana Flow">
            <a:extLst>
              <a:ext uri="{FF2B5EF4-FFF2-40B4-BE49-F238E27FC236}">
                <a16:creationId xmlns:a16="http://schemas.microsoft.com/office/drawing/2014/main" id="{61F0E305-46A5-4468-BB5F-A8697A207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1451" y="407561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1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éptalálat a következőre: „upa pranas”">
            <a:extLst>
              <a:ext uri="{FF2B5EF4-FFF2-40B4-BE49-F238E27FC236}">
                <a16:creationId xmlns:a16="http://schemas.microsoft.com/office/drawing/2014/main" id="{C1395751-0203-4244-8970-1E0EA2EAA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186" y="434050"/>
            <a:ext cx="5324355" cy="598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0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6C94C3C-440C-495A-8768-683702C2A820}"/>
              </a:ext>
            </a:extLst>
          </p:cNvPr>
          <p:cNvSpPr>
            <a:spLocks noGrp="1"/>
          </p:cNvSpPr>
          <p:nvPr>
            <p:ph type="title"/>
          </p:nvPr>
        </p:nvSpPr>
        <p:spPr/>
        <p:txBody>
          <a:bodyPr/>
          <a:lstStyle/>
          <a:p>
            <a:r>
              <a:rPr lang="hu-HU" dirty="0"/>
              <a:t>A </a:t>
            </a:r>
            <a:r>
              <a:rPr lang="hu-HU" dirty="0" err="1"/>
              <a:t>mellékpránák</a:t>
            </a:r>
            <a:r>
              <a:rPr lang="hu-HU" dirty="0"/>
              <a:t> (apa-</a:t>
            </a:r>
            <a:r>
              <a:rPr lang="hu-HU" dirty="0" err="1"/>
              <a:t>pránák</a:t>
            </a:r>
            <a:r>
              <a:rPr lang="hu-HU" dirty="0"/>
              <a:t>)</a:t>
            </a:r>
            <a:br>
              <a:rPr lang="hu-HU" dirty="0"/>
            </a:br>
            <a:r>
              <a:rPr lang="hu-HU" dirty="0"/>
              <a:t>			</a:t>
            </a:r>
          </a:p>
        </p:txBody>
      </p:sp>
      <p:pic>
        <p:nvPicPr>
          <p:cNvPr id="17410" name="Picture 2" descr="Képtalálat a következőre: „upa pranas”">
            <a:extLst>
              <a:ext uri="{FF2B5EF4-FFF2-40B4-BE49-F238E27FC236}">
                <a16:creationId xmlns:a16="http://schemas.microsoft.com/office/drawing/2014/main" id="{2928DB4D-9B2D-45C9-A3DE-1D80B184C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343" y="1517682"/>
            <a:ext cx="4779318" cy="4779318"/>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a:extLst>
              <a:ext uri="{FF2B5EF4-FFF2-40B4-BE49-F238E27FC236}">
                <a16:creationId xmlns:a16="http://schemas.microsoft.com/office/drawing/2014/main" id="{8F6959D8-CD6A-4EDE-95F8-47E9F66415D8}"/>
              </a:ext>
            </a:extLst>
          </p:cNvPr>
          <p:cNvSpPr/>
          <p:nvPr/>
        </p:nvSpPr>
        <p:spPr>
          <a:xfrm>
            <a:off x="450586" y="3310359"/>
            <a:ext cx="1158295" cy="331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a:extLst>
              <a:ext uri="{FF2B5EF4-FFF2-40B4-BE49-F238E27FC236}">
                <a16:creationId xmlns:a16="http://schemas.microsoft.com/office/drawing/2014/main" id="{B5E5A8DC-D08F-4C10-B50B-9E82F8651304}"/>
              </a:ext>
            </a:extLst>
          </p:cNvPr>
          <p:cNvSpPr txBox="1"/>
          <p:nvPr/>
        </p:nvSpPr>
        <p:spPr>
          <a:xfrm>
            <a:off x="547212" y="2588699"/>
            <a:ext cx="5784140" cy="3416320"/>
          </a:xfrm>
          <a:prstGeom prst="rect">
            <a:avLst/>
          </a:prstGeom>
          <a:solidFill>
            <a:schemeClr val="bg1"/>
          </a:solidFill>
        </p:spPr>
        <p:txBody>
          <a:bodyPr wrap="square" rtlCol="0">
            <a:spAutoFit/>
          </a:bodyPr>
          <a:lstStyle/>
          <a:p>
            <a:r>
              <a:rPr lang="hu-HU" dirty="0"/>
              <a:t>Az öt </a:t>
            </a:r>
            <a:r>
              <a:rPr lang="hu-HU" dirty="0" err="1"/>
              <a:t>prána</a:t>
            </a:r>
            <a:r>
              <a:rPr lang="hu-HU" dirty="0"/>
              <a:t> működése öt </a:t>
            </a:r>
            <a:r>
              <a:rPr lang="hu-HU" dirty="0" err="1"/>
              <a:t>al-pránát</a:t>
            </a:r>
            <a:r>
              <a:rPr lang="hu-HU" dirty="0"/>
              <a:t> hoz létre amelyek a test finom hangolását beállítják. </a:t>
            </a:r>
          </a:p>
          <a:p>
            <a:endParaRPr lang="hu-HU" dirty="0"/>
          </a:p>
          <a:p>
            <a:endParaRPr lang="hu-HU" dirty="0"/>
          </a:p>
          <a:p>
            <a:r>
              <a:rPr lang="hu-HU" b="1" dirty="0" err="1"/>
              <a:t>Kurma</a:t>
            </a:r>
            <a:r>
              <a:rPr lang="hu-HU" b="1" dirty="0"/>
              <a:t>: </a:t>
            </a:r>
            <a:r>
              <a:rPr lang="hu-HU" dirty="0"/>
              <a:t>a szemet tarja tisztán, „olajozza”, pislogás</a:t>
            </a:r>
          </a:p>
          <a:p>
            <a:r>
              <a:rPr lang="hu-HU" b="1" dirty="0" err="1"/>
              <a:t>Krikara</a:t>
            </a:r>
            <a:r>
              <a:rPr lang="hu-HU" b="1" dirty="0"/>
              <a:t>: </a:t>
            </a:r>
            <a:r>
              <a:rPr lang="hu-HU" dirty="0"/>
              <a:t>stimulálja az éhséget, szomjúságot, tüsszentést és köhögést</a:t>
            </a:r>
          </a:p>
          <a:p>
            <a:r>
              <a:rPr lang="hu-HU" b="1" dirty="0" err="1"/>
              <a:t>Devadatta</a:t>
            </a:r>
            <a:r>
              <a:rPr lang="hu-HU" b="1" dirty="0"/>
              <a:t>: </a:t>
            </a:r>
            <a:r>
              <a:rPr lang="hu-HU" dirty="0"/>
              <a:t>kiváltja az alvást, ásítást</a:t>
            </a:r>
          </a:p>
          <a:p>
            <a:r>
              <a:rPr lang="hu-HU" b="1" dirty="0" err="1"/>
              <a:t>Naga</a:t>
            </a:r>
            <a:r>
              <a:rPr lang="hu-HU" dirty="0"/>
              <a:t>: csuklást, böfögés irányítja</a:t>
            </a:r>
          </a:p>
          <a:p>
            <a:endParaRPr lang="hu-HU" dirty="0"/>
          </a:p>
          <a:p>
            <a:r>
              <a:rPr lang="hu-HU" b="1" dirty="0" err="1"/>
              <a:t>Dhananjaya</a:t>
            </a:r>
            <a:r>
              <a:rPr lang="hu-HU" b="1" dirty="0"/>
              <a:t>: </a:t>
            </a:r>
            <a:r>
              <a:rPr lang="hu-HU" dirty="0"/>
              <a:t>„elidőzik a test maradványain”</a:t>
            </a:r>
          </a:p>
          <a:p>
            <a:endParaRPr lang="hu-HU" dirty="0"/>
          </a:p>
        </p:txBody>
      </p:sp>
    </p:spTree>
    <p:extLst>
      <p:ext uri="{BB962C8B-B14F-4D97-AF65-F5344CB8AC3E}">
        <p14:creationId xmlns:p14="http://schemas.microsoft.com/office/powerpoint/2010/main" val="3338781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0AD336C7-0CD3-45E5-8132-6FA1C09F6141}"/>
              </a:ext>
            </a:extLst>
          </p:cNvPr>
          <p:cNvSpPr/>
          <p:nvPr/>
        </p:nvSpPr>
        <p:spPr>
          <a:xfrm>
            <a:off x="6096000" y="2247281"/>
            <a:ext cx="4537011" cy="1077218"/>
          </a:xfrm>
          <a:prstGeom prst="rect">
            <a:avLst/>
          </a:prstGeom>
        </p:spPr>
        <p:txBody>
          <a:bodyPr wrap="none">
            <a:spAutoFit/>
          </a:bodyPr>
          <a:lstStyle/>
          <a:p>
            <a:r>
              <a:rPr lang="hu-HU" sz="1600" dirty="0"/>
              <a:t>Lucy (2014) - </a:t>
            </a:r>
            <a:r>
              <a:rPr lang="hu-HU" sz="1600" dirty="0" err="1"/>
              <a:t>Tree</a:t>
            </a:r>
            <a:r>
              <a:rPr lang="hu-HU" sz="1600" dirty="0"/>
              <a:t> </a:t>
            </a:r>
            <a:r>
              <a:rPr lang="hu-HU" sz="1600" dirty="0" err="1"/>
              <a:t>Scene</a:t>
            </a:r>
            <a:endParaRPr lang="hu-HU" sz="1600" dirty="0"/>
          </a:p>
          <a:p>
            <a:r>
              <a:rPr lang="hu-HU" sz="1600" dirty="0">
                <a:hlinkClick r:id="rId2"/>
              </a:rPr>
              <a:t>https://www.youtube.com/watch?v=NWOMZxjJfB0</a:t>
            </a:r>
            <a:endParaRPr lang="hu-HU" sz="1600" dirty="0"/>
          </a:p>
          <a:p>
            <a:endParaRPr lang="hu-HU" sz="1600" dirty="0"/>
          </a:p>
          <a:p>
            <a:endParaRPr lang="hu-HU" sz="1600" dirty="0"/>
          </a:p>
        </p:txBody>
      </p:sp>
      <p:pic>
        <p:nvPicPr>
          <p:cNvPr id="15362" name="Picture 2" descr="Képtalálat a következőre: „lucy”">
            <a:extLst>
              <a:ext uri="{FF2B5EF4-FFF2-40B4-BE49-F238E27FC236}">
                <a16:creationId xmlns:a16="http://schemas.microsoft.com/office/drawing/2014/main" id="{FB3C4727-8BA6-4D2D-BDF9-DCD113167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750" y="1674870"/>
            <a:ext cx="898208" cy="1196250"/>
          </a:xfrm>
          <a:prstGeom prst="rect">
            <a:avLst/>
          </a:prstGeom>
          <a:noFill/>
          <a:extLst>
            <a:ext uri="{909E8E84-426E-40DD-AFC4-6F175D3DCCD1}">
              <a14:hiddenFill xmlns:a14="http://schemas.microsoft.com/office/drawing/2010/main">
                <a:solidFill>
                  <a:srgbClr val="FFFFFF"/>
                </a:solidFill>
              </a14:hiddenFill>
            </a:ext>
          </a:extLst>
        </p:spPr>
      </p:pic>
      <p:sp>
        <p:nvSpPr>
          <p:cNvPr id="6" name="Téglalap 5">
            <a:extLst>
              <a:ext uri="{FF2B5EF4-FFF2-40B4-BE49-F238E27FC236}">
                <a16:creationId xmlns:a16="http://schemas.microsoft.com/office/drawing/2014/main" id="{CE099AF7-5D32-4BC7-9DDE-C623B41FDF8E}"/>
              </a:ext>
            </a:extLst>
          </p:cNvPr>
          <p:cNvSpPr/>
          <p:nvPr/>
        </p:nvSpPr>
        <p:spPr>
          <a:xfrm>
            <a:off x="6145121" y="1535709"/>
            <a:ext cx="4448205" cy="523220"/>
          </a:xfrm>
          <a:prstGeom prst="rect">
            <a:avLst/>
          </a:prstGeom>
        </p:spPr>
        <p:txBody>
          <a:bodyPr wrap="none">
            <a:spAutoFit/>
          </a:bodyPr>
          <a:lstStyle/>
          <a:p>
            <a:r>
              <a:rPr lang="en-US" sz="1400" dirty="0"/>
              <a:t>Molly Finally Believes - Ghost (9/10) Movie CLIP (1990) HD</a:t>
            </a:r>
          </a:p>
          <a:p>
            <a:r>
              <a:rPr lang="hu-HU" sz="1400" dirty="0">
                <a:hlinkClick r:id="rId4"/>
              </a:rPr>
              <a:t>https://www.youtube.com/watch?v=5fLlgS6aO9k</a:t>
            </a:r>
            <a:endParaRPr lang="hu-HU" sz="1400" dirty="0"/>
          </a:p>
        </p:txBody>
      </p:sp>
      <p:pic>
        <p:nvPicPr>
          <p:cNvPr id="15364" name="Picture 4" descr="Képtalálat a következőre: „ghost film”">
            <a:extLst>
              <a:ext uri="{FF2B5EF4-FFF2-40B4-BE49-F238E27FC236}">
                <a16:creationId xmlns:a16="http://schemas.microsoft.com/office/drawing/2014/main" id="{9B491186-3278-4FA6-A3E2-F07C6B27B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8132" y="628430"/>
            <a:ext cx="1528929" cy="860980"/>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a:extLst>
              <a:ext uri="{FF2B5EF4-FFF2-40B4-BE49-F238E27FC236}">
                <a16:creationId xmlns:a16="http://schemas.microsoft.com/office/drawing/2014/main" id="{1B360E42-3264-4A27-A12B-9ABFFF55CDB3}"/>
              </a:ext>
            </a:extLst>
          </p:cNvPr>
          <p:cNvSpPr txBox="1"/>
          <p:nvPr/>
        </p:nvSpPr>
        <p:spPr>
          <a:xfrm>
            <a:off x="391699" y="228123"/>
            <a:ext cx="5348148" cy="6401753"/>
          </a:xfrm>
          <a:prstGeom prst="rect">
            <a:avLst/>
          </a:prstGeom>
          <a:solidFill>
            <a:schemeClr val="bg1"/>
          </a:solidFill>
        </p:spPr>
        <p:txBody>
          <a:bodyPr wrap="square" rtlCol="0">
            <a:spAutoFit/>
          </a:bodyPr>
          <a:lstStyle/>
          <a:p>
            <a:r>
              <a:rPr lang="hu-HU" sz="2400" b="1" dirty="0"/>
              <a:t>A </a:t>
            </a:r>
            <a:r>
              <a:rPr lang="hu-HU" sz="2400" b="1" dirty="0" err="1"/>
              <a:t>pránikus</a:t>
            </a:r>
            <a:r>
              <a:rPr lang="hu-HU" sz="2400" b="1" dirty="0"/>
              <a:t> test</a:t>
            </a:r>
          </a:p>
          <a:p>
            <a:endParaRPr lang="hu-HU" sz="1200" dirty="0"/>
          </a:p>
          <a:p>
            <a:r>
              <a:rPr lang="hu-HU" sz="1200" dirty="0"/>
              <a:t>Ha látnánk a </a:t>
            </a:r>
            <a:r>
              <a:rPr lang="hu-HU" sz="1200" dirty="0" err="1"/>
              <a:t>prána</a:t>
            </a:r>
            <a:r>
              <a:rPr lang="hu-HU" sz="1200" dirty="0"/>
              <a:t> mozgásait akkor érzékelnénk a </a:t>
            </a:r>
            <a:r>
              <a:rPr lang="hu-HU" sz="1200" dirty="0" err="1"/>
              <a:t>pránikus</a:t>
            </a:r>
            <a:r>
              <a:rPr lang="hu-HU" sz="1200" dirty="0"/>
              <a:t> testet. Néha amikor valaki meghal akkor egyes embereknek úgy tűnik, hogy szellemet látnak, de ez valójában a </a:t>
            </a:r>
            <a:r>
              <a:rPr lang="hu-HU" sz="1200" dirty="0" err="1"/>
              <a:t>prána</a:t>
            </a:r>
            <a:r>
              <a:rPr lang="hu-HU" sz="1200" dirty="0"/>
              <a:t> ami elhagyja a testet, ez nem egy olyan dolog amitől félünk kellene.</a:t>
            </a:r>
          </a:p>
          <a:p>
            <a:r>
              <a:rPr lang="hu-HU" sz="1200" dirty="0"/>
              <a:t>A fizika leír egy </a:t>
            </a:r>
            <a:r>
              <a:rPr lang="hu-HU" sz="1200" dirty="0" err="1"/>
              <a:t>szubsztilis</a:t>
            </a:r>
            <a:r>
              <a:rPr lang="hu-HU" sz="1200" dirty="0"/>
              <a:t> mezőt amely töltött részecskékből áll és </a:t>
            </a:r>
            <a:r>
              <a:rPr lang="hu-HU" sz="1200" dirty="0" err="1"/>
              <a:t>körülveszi</a:t>
            </a:r>
            <a:r>
              <a:rPr lang="hu-HU" sz="1200" dirty="0"/>
              <a:t> a testet, felveszi annak alakját. Ez a mező befolyásolható a belső szervek és a mentális aktivitás által, valamint az elektromos és mágneses mező által is.</a:t>
            </a:r>
          </a:p>
          <a:p>
            <a:r>
              <a:rPr lang="hu-HU" sz="1200" dirty="0"/>
              <a:t>Azt mondhatjuk, hogy ez felfogható, mint a </a:t>
            </a:r>
            <a:r>
              <a:rPr lang="hu-HU" sz="1200" dirty="0" err="1"/>
              <a:t>prána</a:t>
            </a:r>
            <a:r>
              <a:rPr lang="hu-HU" sz="1200" dirty="0"/>
              <a:t> egy durvább manifesztációja.</a:t>
            </a:r>
          </a:p>
          <a:p>
            <a:endParaRPr lang="hu-HU" sz="1200" dirty="0"/>
          </a:p>
          <a:p>
            <a:r>
              <a:rPr lang="hu-HU" sz="1200" dirty="0"/>
              <a:t>A </a:t>
            </a:r>
            <a:r>
              <a:rPr lang="hu-HU" sz="1200" dirty="0" err="1"/>
              <a:t>pránikus</a:t>
            </a:r>
            <a:r>
              <a:rPr lang="hu-HU" sz="1200" dirty="0"/>
              <a:t> test tulajdonképpen felfogható, mint az áramló energiák hálózata, amely felveszi a fizikai test alakját, de kisugárzik belőle, csakúgy, mint ahogy a fény kisugárzik az izzóból. Az alakja nem statikus, kiterjed és összehúzódik.</a:t>
            </a:r>
          </a:p>
          <a:p>
            <a:endParaRPr lang="hu-HU" sz="1200" dirty="0"/>
          </a:p>
          <a:p>
            <a:r>
              <a:rPr lang="hu-HU" sz="1200" dirty="0">
                <a:solidFill>
                  <a:srgbClr val="0070C0"/>
                </a:solidFill>
              </a:rPr>
              <a:t>Amikor valaki aki „dühös aurával” jön be a szobába akkor talán érezheted ezt a nem fizikai természetű dolgot…</a:t>
            </a:r>
          </a:p>
          <a:p>
            <a:endParaRPr lang="hu-HU" sz="1200" dirty="0">
              <a:solidFill>
                <a:srgbClr val="C00000"/>
              </a:solidFill>
            </a:endParaRPr>
          </a:p>
          <a:p>
            <a:r>
              <a:rPr lang="hu-HU" sz="1200" dirty="0"/>
              <a:t>Az életerő, vitális kapacitás bármilyen csökkenése ennek a mezőnek az összehúzódásához vezet, de az életerő növekedésével kiterjed. Az elme és az érzelmek tere szintén használja ezt a mezőt és a </a:t>
            </a:r>
            <a:r>
              <a:rPr lang="hu-HU" sz="1200" dirty="0" err="1"/>
              <a:t>pránikus</a:t>
            </a:r>
            <a:r>
              <a:rPr lang="hu-HU" sz="1200" dirty="0"/>
              <a:t> testet nagyon is befolyásolja az elme állapota. A negatív gondolatok csökkentik a </a:t>
            </a:r>
            <a:r>
              <a:rPr lang="hu-HU" sz="1200" dirty="0" err="1"/>
              <a:t>pránát</a:t>
            </a:r>
            <a:r>
              <a:rPr lang="hu-HU" sz="1200" dirty="0"/>
              <a:t> és kimerítik az elmét, viszont a pozitív gondolatok fokozzák a </a:t>
            </a:r>
            <a:r>
              <a:rPr lang="hu-HU" sz="1200" dirty="0" err="1"/>
              <a:t>pránát</a:t>
            </a:r>
            <a:r>
              <a:rPr lang="hu-HU" sz="1200" dirty="0"/>
              <a:t> és a kedélyállapotot.</a:t>
            </a:r>
          </a:p>
          <a:p>
            <a:r>
              <a:rPr lang="hu-HU" sz="1200" dirty="0"/>
              <a:t>Valójában a </a:t>
            </a:r>
            <a:r>
              <a:rPr lang="hu-HU" sz="1200" dirty="0" err="1"/>
              <a:t>pránikus</a:t>
            </a:r>
            <a:r>
              <a:rPr lang="hu-HU" sz="1200" dirty="0"/>
              <a:t> testre nagy hatással van az, hogy hogyan élünk és a </a:t>
            </a:r>
            <a:r>
              <a:rPr lang="hu-HU" sz="1200" dirty="0" err="1"/>
              <a:t>pránikus</a:t>
            </a:r>
            <a:r>
              <a:rPr lang="hu-HU" sz="1200" dirty="0"/>
              <a:t> fluktuációk visszahatnak a képességeinkre és a hozzáállásunkra, attitűdünkre.</a:t>
            </a:r>
          </a:p>
          <a:p>
            <a:endParaRPr lang="hu-HU" sz="1600" dirty="0"/>
          </a:p>
          <a:p>
            <a:r>
              <a:rPr lang="hu-HU" sz="1600" b="1" dirty="0"/>
              <a:t>A </a:t>
            </a:r>
            <a:r>
              <a:rPr lang="hu-HU" sz="1600" b="1" dirty="0" err="1"/>
              <a:t>szvara</a:t>
            </a:r>
            <a:r>
              <a:rPr lang="hu-HU" sz="1600" b="1" dirty="0"/>
              <a:t> jóga gyakorlása által tudatába kerülünk a </a:t>
            </a:r>
            <a:r>
              <a:rPr lang="hu-HU" sz="1600" b="1" dirty="0" err="1"/>
              <a:t>prána</a:t>
            </a:r>
            <a:r>
              <a:rPr lang="hu-HU" sz="1600" b="1" dirty="0"/>
              <a:t> és az elme kölcsönös kapcsolatának és megtanulunk élni és dolgozni a </a:t>
            </a:r>
            <a:r>
              <a:rPr lang="hu-HU" sz="1600" b="1" dirty="0" err="1"/>
              <a:t>pránák</a:t>
            </a:r>
            <a:r>
              <a:rPr lang="hu-HU" sz="1600" b="1" dirty="0"/>
              <a:t> működésével összhangban, mintsem ellenük.</a:t>
            </a:r>
          </a:p>
        </p:txBody>
      </p:sp>
      <p:sp>
        <p:nvSpPr>
          <p:cNvPr id="8" name="Szövegdoboz 7">
            <a:extLst>
              <a:ext uri="{FF2B5EF4-FFF2-40B4-BE49-F238E27FC236}">
                <a16:creationId xmlns:a16="http://schemas.microsoft.com/office/drawing/2014/main" id="{97B8010C-005E-4DEE-A417-07ACADDDEF08}"/>
              </a:ext>
            </a:extLst>
          </p:cNvPr>
          <p:cNvSpPr txBox="1"/>
          <p:nvPr/>
        </p:nvSpPr>
        <p:spPr>
          <a:xfrm>
            <a:off x="5962051" y="4659910"/>
            <a:ext cx="5733907" cy="1569660"/>
          </a:xfrm>
          <a:prstGeom prst="rect">
            <a:avLst/>
          </a:prstGeom>
          <a:solidFill>
            <a:schemeClr val="bg1"/>
          </a:solidFill>
        </p:spPr>
        <p:txBody>
          <a:bodyPr wrap="square" rtlCol="0">
            <a:spAutoFit/>
          </a:bodyPr>
          <a:lstStyle/>
          <a:p>
            <a:r>
              <a:rPr lang="hu-HU" sz="1600" dirty="0"/>
              <a:t>Képesnek lenni arra, hogy a tudatosságot a </a:t>
            </a:r>
            <a:r>
              <a:rPr lang="hu-HU" sz="1600" dirty="0" err="1"/>
              <a:t>pránikus</a:t>
            </a:r>
            <a:r>
              <a:rPr lang="hu-HU" sz="1600" dirty="0"/>
              <a:t> testbe vigyük egy lépéssel közelebb visz a végső valósághoz. A </a:t>
            </a:r>
            <a:r>
              <a:rPr lang="hu-HU" sz="1600" dirty="0" err="1"/>
              <a:t>Kaushitaki</a:t>
            </a:r>
            <a:r>
              <a:rPr lang="hu-HU" sz="1600" dirty="0"/>
              <a:t> </a:t>
            </a:r>
            <a:r>
              <a:rPr lang="hu-HU" sz="1600" dirty="0" err="1"/>
              <a:t>Upanisad</a:t>
            </a:r>
            <a:r>
              <a:rPr lang="hu-HU" sz="1600" dirty="0"/>
              <a:t> szerint: a </a:t>
            </a:r>
            <a:r>
              <a:rPr lang="hu-HU" sz="1600" dirty="0" err="1"/>
              <a:t>prána</a:t>
            </a:r>
            <a:r>
              <a:rPr lang="hu-HU" sz="1600" dirty="0"/>
              <a:t> egyedül a tudatos én, amely életet lélegzik a testbe. A </a:t>
            </a:r>
            <a:r>
              <a:rPr lang="hu-HU" sz="1600" dirty="0" err="1"/>
              <a:t>prána</a:t>
            </a:r>
            <a:r>
              <a:rPr lang="hu-HU" sz="1600" dirty="0"/>
              <a:t> az élet leheletének lényege. És mi az élet lehelete… A tiszta tudatosság. És mi a tiszta tudatosság? Az élet lehelete.</a:t>
            </a:r>
          </a:p>
        </p:txBody>
      </p:sp>
    </p:spTree>
    <p:extLst>
      <p:ext uri="{BB962C8B-B14F-4D97-AF65-F5344CB8AC3E}">
        <p14:creationId xmlns:p14="http://schemas.microsoft.com/office/powerpoint/2010/main" val="256003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AB00EB49-D480-4A00-8E8B-DE33A5FAF046}"/>
              </a:ext>
            </a:extLst>
          </p:cNvPr>
          <p:cNvSpPr txBox="1"/>
          <p:nvPr/>
        </p:nvSpPr>
        <p:spPr>
          <a:xfrm>
            <a:off x="4419600" y="2928258"/>
            <a:ext cx="3563796" cy="646331"/>
          </a:xfrm>
          <a:prstGeom prst="rect">
            <a:avLst/>
          </a:prstGeom>
          <a:noFill/>
        </p:spPr>
        <p:txBody>
          <a:bodyPr wrap="none" rtlCol="0">
            <a:spAutoFit/>
          </a:bodyPr>
          <a:lstStyle/>
          <a:p>
            <a:r>
              <a:rPr lang="hu-HU" sz="3600" dirty="0">
                <a:solidFill>
                  <a:schemeClr val="accent1">
                    <a:lumMod val="50000"/>
                  </a:schemeClr>
                </a:solidFill>
              </a:rPr>
              <a:t>Egy kis ismétlés…</a:t>
            </a:r>
          </a:p>
        </p:txBody>
      </p:sp>
    </p:spTree>
    <p:extLst>
      <p:ext uri="{BB962C8B-B14F-4D97-AF65-F5344CB8AC3E}">
        <p14:creationId xmlns:p14="http://schemas.microsoft.com/office/powerpoint/2010/main" val="423523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yctchennai.com/wp-content/uploads/2012/02/panchakosa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992" y="2924944"/>
            <a:ext cx="324384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yctchennai.com/wp-content/uploads/2014/02/kosh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68" y="619041"/>
            <a:ext cx="5118337"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ittavrttinirodhah.files.wordpress.com/2013/11/kosha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2" y="823560"/>
            <a:ext cx="3096644" cy="193037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4994316" y="4334989"/>
            <a:ext cx="6464950" cy="2062103"/>
          </a:xfrm>
          <a:prstGeom prst="rect">
            <a:avLst/>
          </a:prstGeom>
          <a:noFill/>
        </p:spPr>
        <p:txBody>
          <a:bodyPr wrap="square" rtlCol="0">
            <a:spAutoFit/>
          </a:bodyPr>
          <a:lstStyle/>
          <a:p>
            <a:r>
              <a:rPr lang="hu-HU" sz="1600" b="1" dirty="0" err="1">
                <a:solidFill>
                  <a:schemeClr val="bg1"/>
                </a:solidFill>
              </a:rPr>
              <a:t>Tes</a:t>
            </a:r>
            <a:r>
              <a:rPr lang="hu-HU" sz="1600" dirty="0"/>
              <a:t>“az vagy, amit megeszel”. A jóga filozófiája szerint a fizikai testünk anyaga az elfogyasztott táplálékból épül fel, amelyek az öt elemből (föld, tűz, víz, levegő és éter) származnak</a:t>
            </a:r>
            <a:r>
              <a:rPr lang="hu-HU" sz="1600" b="1" dirty="0">
                <a:solidFill>
                  <a:schemeClr val="bg1"/>
                </a:solidFill>
              </a:rPr>
              <a:t>.</a:t>
            </a:r>
          </a:p>
          <a:p>
            <a:r>
              <a:rPr lang="hu-HU" sz="1600" dirty="0"/>
              <a:t>Szanszkritul a fizikai testet </a:t>
            </a:r>
            <a:r>
              <a:rPr lang="hu-HU" sz="1600" i="1" dirty="0" err="1"/>
              <a:t>annamaja-kósának</a:t>
            </a:r>
            <a:r>
              <a:rPr lang="hu-HU" sz="1600" dirty="0"/>
              <a:t> nevezik. Az </a:t>
            </a:r>
            <a:r>
              <a:rPr lang="hu-HU" sz="1600" i="1" dirty="0" err="1"/>
              <a:t>anna</a:t>
            </a:r>
            <a:r>
              <a:rPr lang="hu-HU" sz="1600" dirty="0"/>
              <a:t> szó ételt jelent. De a jóga feltárja, hogy ezen kívül van még négy további testünk is: az energetikai test (</a:t>
            </a:r>
            <a:r>
              <a:rPr lang="hu-HU" sz="1600" i="1" dirty="0" err="1"/>
              <a:t>pránamaja-kósa</a:t>
            </a:r>
            <a:r>
              <a:rPr lang="hu-HU" sz="1600" dirty="0"/>
              <a:t>), az érzésekből és érzelmekből álló test (</a:t>
            </a:r>
            <a:r>
              <a:rPr lang="hu-HU" sz="1600" i="1" dirty="0" err="1"/>
              <a:t>manómaja-kósa</a:t>
            </a:r>
            <a:r>
              <a:rPr lang="hu-HU" sz="1600" dirty="0"/>
              <a:t>), az intellektuális test (</a:t>
            </a:r>
            <a:r>
              <a:rPr lang="hu-HU" sz="1600" i="1" dirty="0" err="1"/>
              <a:t>vigjánamaja-kósa</a:t>
            </a:r>
            <a:r>
              <a:rPr lang="hu-HU" sz="1600" dirty="0"/>
              <a:t>) és a legbelső, áldásból felépülő finom test (</a:t>
            </a:r>
            <a:r>
              <a:rPr lang="hu-HU" sz="1600" i="1" dirty="0" err="1"/>
              <a:t>ánandamaja-kósa</a:t>
            </a:r>
            <a:r>
              <a:rPr lang="hu-HU" sz="1600" dirty="0"/>
              <a:t>).</a:t>
            </a:r>
            <a:endParaRPr lang="hu-HU" sz="1600" b="1" dirty="0">
              <a:solidFill>
                <a:schemeClr val="bg1"/>
              </a:solidFill>
            </a:endParaRPr>
          </a:p>
        </p:txBody>
      </p:sp>
      <p:sp>
        <p:nvSpPr>
          <p:cNvPr id="3" name="Szövegdoboz 2"/>
          <p:cNvSpPr txBox="1"/>
          <p:nvPr/>
        </p:nvSpPr>
        <p:spPr>
          <a:xfrm>
            <a:off x="2799264" y="153281"/>
            <a:ext cx="6593472" cy="584775"/>
          </a:xfrm>
          <a:prstGeom prst="rect">
            <a:avLst/>
          </a:prstGeom>
          <a:noFill/>
        </p:spPr>
        <p:txBody>
          <a:bodyPr wrap="none" rtlCol="0">
            <a:spAutoFit/>
          </a:bodyPr>
          <a:lstStyle/>
          <a:p>
            <a:r>
              <a:rPr lang="hu-HU" sz="3200" b="1" dirty="0">
                <a:solidFill>
                  <a:schemeClr val="accent1">
                    <a:lumMod val="50000"/>
                  </a:schemeClr>
                </a:solidFill>
              </a:rPr>
              <a:t>Az emberi test „</a:t>
            </a:r>
            <a:r>
              <a:rPr lang="hu-HU" sz="3200" b="1" dirty="0" err="1">
                <a:solidFill>
                  <a:schemeClr val="accent1">
                    <a:lumMod val="50000"/>
                  </a:schemeClr>
                </a:solidFill>
              </a:rPr>
              <a:t>jógikus</a:t>
            </a:r>
            <a:r>
              <a:rPr lang="hu-HU" sz="3200" b="1" dirty="0">
                <a:solidFill>
                  <a:schemeClr val="accent1">
                    <a:lumMod val="50000"/>
                  </a:schemeClr>
                </a:solidFill>
              </a:rPr>
              <a:t>” anatómiája</a:t>
            </a:r>
          </a:p>
        </p:txBody>
      </p:sp>
      <p:sp>
        <p:nvSpPr>
          <p:cNvPr id="4" name="Szövegdoboz 3"/>
          <p:cNvSpPr txBox="1"/>
          <p:nvPr/>
        </p:nvSpPr>
        <p:spPr>
          <a:xfrm>
            <a:off x="1703512" y="5949281"/>
            <a:ext cx="1343638" cy="646331"/>
          </a:xfrm>
          <a:prstGeom prst="rect">
            <a:avLst/>
          </a:prstGeom>
          <a:noFill/>
        </p:spPr>
        <p:txBody>
          <a:bodyPr wrap="none" rtlCol="0">
            <a:spAutoFit/>
          </a:bodyPr>
          <a:lstStyle/>
          <a:p>
            <a:r>
              <a:rPr lang="hu-HU" dirty="0"/>
              <a:t>Intelligencia</a:t>
            </a:r>
          </a:p>
          <a:p>
            <a:r>
              <a:rPr lang="hu-HU" dirty="0"/>
              <a:t>boldogság</a:t>
            </a:r>
          </a:p>
        </p:txBody>
      </p:sp>
    </p:spTree>
    <p:extLst>
      <p:ext uri="{BB962C8B-B14F-4D97-AF65-F5344CB8AC3E}">
        <p14:creationId xmlns:p14="http://schemas.microsoft.com/office/powerpoint/2010/main" val="2578382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66979ED9-DC18-416B-8C5F-2BE8A39F40B9}"/>
              </a:ext>
            </a:extLst>
          </p:cNvPr>
          <p:cNvPicPr>
            <a:picLocks noChangeAspect="1"/>
          </p:cNvPicPr>
          <p:nvPr/>
        </p:nvPicPr>
        <p:blipFill>
          <a:blip r:embed="rId3"/>
          <a:stretch>
            <a:fillRect/>
          </a:stretch>
        </p:blipFill>
        <p:spPr>
          <a:xfrm>
            <a:off x="300218" y="2071054"/>
            <a:ext cx="5581651" cy="4488000"/>
          </a:xfrm>
          <a:prstGeom prst="rect">
            <a:avLst/>
          </a:prstGeom>
        </p:spPr>
      </p:pic>
      <p:pic>
        <p:nvPicPr>
          <p:cNvPr id="6148" name="Picture 4" descr="Képtalálat a következőre: „5 koshas”">
            <a:extLst>
              <a:ext uri="{FF2B5EF4-FFF2-40B4-BE49-F238E27FC236}">
                <a16:creationId xmlns:a16="http://schemas.microsoft.com/office/drawing/2014/main" id="{B3726336-E9C3-4CF9-B35F-528562D4E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246" y="2381973"/>
            <a:ext cx="6096000" cy="4038600"/>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a:extLst>
              <a:ext uri="{FF2B5EF4-FFF2-40B4-BE49-F238E27FC236}">
                <a16:creationId xmlns:a16="http://schemas.microsoft.com/office/drawing/2014/main" id="{BB3BDCE3-70D4-4C04-B49A-F3396B856BA3}"/>
              </a:ext>
            </a:extLst>
          </p:cNvPr>
          <p:cNvSpPr txBox="1"/>
          <p:nvPr/>
        </p:nvSpPr>
        <p:spPr>
          <a:xfrm flipH="1">
            <a:off x="6096000" y="657535"/>
            <a:ext cx="5487655" cy="1815882"/>
          </a:xfrm>
          <a:prstGeom prst="rect">
            <a:avLst/>
          </a:prstGeom>
          <a:solidFill>
            <a:schemeClr val="bg1"/>
          </a:solidFill>
        </p:spPr>
        <p:txBody>
          <a:bodyPr wrap="square" rtlCol="0">
            <a:spAutoFit/>
          </a:bodyPr>
          <a:lstStyle/>
          <a:p>
            <a:r>
              <a:rPr lang="hu-HU" sz="1600" dirty="0"/>
              <a:t>Az Annamaja </a:t>
            </a:r>
            <a:r>
              <a:rPr lang="hu-HU" sz="1600" dirty="0" err="1"/>
              <a:t>kósa</a:t>
            </a:r>
            <a:r>
              <a:rPr lang="hu-HU" sz="1600" dirty="0"/>
              <a:t> az első burok, az </a:t>
            </a:r>
            <a:r>
              <a:rPr lang="hu-HU" sz="1600" b="1" dirty="0" err="1"/>
              <a:t>anna</a:t>
            </a:r>
            <a:r>
              <a:rPr lang="hu-HU" sz="1600" dirty="0" err="1"/>
              <a:t>-ból</a:t>
            </a:r>
            <a:r>
              <a:rPr lang="hu-HU" sz="1600" dirty="0"/>
              <a:t>, táplálékból áll (maja szó jelentése: abból áll). Ez a fizikai test. A </a:t>
            </a:r>
            <a:r>
              <a:rPr lang="hu-HU" sz="1600" dirty="0" err="1"/>
              <a:t>Pránamaja</a:t>
            </a:r>
            <a:r>
              <a:rPr lang="hu-HU" sz="1600" dirty="0"/>
              <a:t> </a:t>
            </a:r>
            <a:r>
              <a:rPr lang="hu-HU" sz="1600" dirty="0" err="1"/>
              <a:t>kósa</a:t>
            </a:r>
            <a:r>
              <a:rPr lang="hu-HU" sz="1600" dirty="0"/>
              <a:t> a második réteg a </a:t>
            </a:r>
            <a:r>
              <a:rPr lang="hu-HU" sz="1600" b="1" dirty="0" err="1"/>
              <a:t>práná</a:t>
            </a:r>
            <a:r>
              <a:rPr lang="hu-HU" sz="1600" dirty="0" err="1"/>
              <a:t>ból</a:t>
            </a:r>
            <a:r>
              <a:rPr lang="hu-HU" sz="1600" dirty="0"/>
              <a:t> áll. </a:t>
            </a:r>
            <a:r>
              <a:rPr lang="hu-HU" sz="1600" dirty="0" err="1"/>
              <a:t>Manomaja</a:t>
            </a:r>
            <a:r>
              <a:rPr lang="hu-HU" sz="1600" dirty="0"/>
              <a:t> </a:t>
            </a:r>
            <a:r>
              <a:rPr lang="hu-HU" sz="1600" dirty="0" err="1"/>
              <a:t>kósa</a:t>
            </a:r>
            <a:r>
              <a:rPr lang="hu-HU" sz="1600" dirty="0"/>
              <a:t> a harmadik réteg a </a:t>
            </a:r>
            <a:r>
              <a:rPr lang="hu-HU" sz="1600" b="1" dirty="0" err="1"/>
              <a:t>manas</a:t>
            </a:r>
            <a:r>
              <a:rPr lang="hu-HU" sz="1600" dirty="0"/>
              <a:t>, az elme rétege. </a:t>
            </a:r>
            <a:r>
              <a:rPr lang="hu-HU" sz="1600" dirty="0" err="1"/>
              <a:t>Vijnanamaja</a:t>
            </a:r>
            <a:r>
              <a:rPr lang="hu-HU" sz="1600" dirty="0"/>
              <a:t> </a:t>
            </a:r>
            <a:r>
              <a:rPr lang="hu-HU" sz="1600" dirty="0" err="1"/>
              <a:t>kósa</a:t>
            </a:r>
            <a:r>
              <a:rPr lang="hu-HU" sz="1600" dirty="0"/>
              <a:t> a negyedik réteg a </a:t>
            </a:r>
            <a:r>
              <a:rPr lang="hu-HU" sz="1600" b="1" dirty="0"/>
              <a:t>belső tudás, vagy intuíció </a:t>
            </a:r>
            <a:r>
              <a:rPr lang="hu-HU" sz="1600" dirty="0"/>
              <a:t>rétege. Az </a:t>
            </a:r>
            <a:r>
              <a:rPr lang="hu-HU" sz="1600" dirty="0" err="1"/>
              <a:t>Anandamaja</a:t>
            </a:r>
            <a:r>
              <a:rPr lang="hu-HU" sz="1600" dirty="0"/>
              <a:t> </a:t>
            </a:r>
            <a:r>
              <a:rPr lang="hu-HU" sz="1600" dirty="0" err="1"/>
              <a:t>kósa</a:t>
            </a:r>
            <a:r>
              <a:rPr lang="hu-HU" sz="1600" dirty="0"/>
              <a:t> a </a:t>
            </a:r>
            <a:r>
              <a:rPr lang="hu-HU" sz="1600" b="1" dirty="0"/>
              <a:t>magasztos élmény és boldogság </a:t>
            </a:r>
            <a:r>
              <a:rPr lang="hu-HU" sz="1600" dirty="0"/>
              <a:t>megtapasztalásának rétege.</a:t>
            </a:r>
          </a:p>
        </p:txBody>
      </p:sp>
      <p:sp>
        <p:nvSpPr>
          <p:cNvPr id="8" name="Szövegdoboz 7">
            <a:extLst>
              <a:ext uri="{FF2B5EF4-FFF2-40B4-BE49-F238E27FC236}">
                <a16:creationId xmlns:a16="http://schemas.microsoft.com/office/drawing/2014/main" id="{21BAB647-F7A4-463A-B129-A7B30AE50473}"/>
              </a:ext>
            </a:extLst>
          </p:cNvPr>
          <p:cNvSpPr txBox="1"/>
          <p:nvPr/>
        </p:nvSpPr>
        <p:spPr>
          <a:xfrm flipH="1">
            <a:off x="593714" y="535789"/>
            <a:ext cx="4908572" cy="1354217"/>
          </a:xfrm>
          <a:prstGeom prst="rect">
            <a:avLst/>
          </a:prstGeom>
          <a:noFill/>
        </p:spPr>
        <p:txBody>
          <a:bodyPr wrap="square" rtlCol="0">
            <a:spAutoFit/>
          </a:bodyPr>
          <a:lstStyle/>
          <a:p>
            <a:r>
              <a:rPr lang="hu-HU" sz="2800" b="1" dirty="0">
                <a:solidFill>
                  <a:srgbClr val="002060"/>
                </a:solidFill>
              </a:rPr>
              <a:t>Az öt réteg</a:t>
            </a:r>
          </a:p>
          <a:p>
            <a:endParaRPr lang="hu-HU" b="1" dirty="0"/>
          </a:p>
          <a:p>
            <a:r>
              <a:rPr lang="hu-HU" dirty="0"/>
              <a:t>A </a:t>
            </a:r>
            <a:r>
              <a:rPr lang="hu-HU" dirty="0" err="1"/>
              <a:t>szvara</a:t>
            </a:r>
            <a:r>
              <a:rPr lang="hu-HU" dirty="0"/>
              <a:t> jóga úgy írja le az embert, mint a létezés öt </a:t>
            </a:r>
            <a:r>
              <a:rPr lang="hu-HU" dirty="0" err="1"/>
              <a:t>rétege</a:t>
            </a:r>
            <a:r>
              <a:rPr lang="hu-HU" dirty="0"/>
              <a:t> ez a </a:t>
            </a:r>
            <a:r>
              <a:rPr lang="hu-HU" dirty="0" err="1"/>
              <a:t>panycsa</a:t>
            </a:r>
            <a:r>
              <a:rPr lang="hu-HU" dirty="0"/>
              <a:t> (5)  </a:t>
            </a:r>
            <a:r>
              <a:rPr lang="hu-HU" dirty="0" err="1"/>
              <a:t>kósa</a:t>
            </a:r>
            <a:r>
              <a:rPr lang="hu-HU" dirty="0"/>
              <a:t> (réteg). </a:t>
            </a:r>
            <a:endParaRPr lang="hu-HU" b="1" dirty="0"/>
          </a:p>
        </p:txBody>
      </p:sp>
    </p:spTree>
    <p:extLst>
      <p:ext uri="{BB962C8B-B14F-4D97-AF65-F5344CB8AC3E}">
        <p14:creationId xmlns:p14="http://schemas.microsoft.com/office/powerpoint/2010/main" val="425044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éptalálat a következőre: „5 koshas”">
            <a:extLst>
              <a:ext uri="{FF2B5EF4-FFF2-40B4-BE49-F238E27FC236}">
                <a16:creationId xmlns:a16="http://schemas.microsoft.com/office/drawing/2014/main" id="{ED7EE2A3-D90F-4F45-BC67-20FC9A7D2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244" y="2269925"/>
            <a:ext cx="4278506" cy="2834510"/>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9CE8B1EA-55EA-4466-AF97-60789BAF0A1D}"/>
              </a:ext>
            </a:extLst>
          </p:cNvPr>
          <p:cNvSpPr/>
          <p:nvPr/>
        </p:nvSpPr>
        <p:spPr>
          <a:xfrm>
            <a:off x="6109401" y="5255992"/>
            <a:ext cx="5701270" cy="1323439"/>
          </a:xfrm>
          <a:prstGeom prst="rect">
            <a:avLst/>
          </a:prstGeom>
        </p:spPr>
        <p:txBody>
          <a:bodyPr wrap="square">
            <a:spAutoFit/>
          </a:bodyPr>
          <a:lstStyle/>
          <a:p>
            <a:r>
              <a:rPr lang="en-US" sz="1600" dirty="0">
                <a:solidFill>
                  <a:schemeClr val="accent1">
                    <a:lumMod val="50000"/>
                  </a:schemeClr>
                </a:solidFill>
                <a:latin typeface="Open Sans"/>
              </a:rPr>
              <a:t>We are slowed down sound and light waves, a walking bundle of frequencies tuned into the cosmos. We are souls dressed up in sacred biochemical garments and our bodies are the instruments through which our souls play their music.</a:t>
            </a:r>
            <a:endParaRPr lang="hu-HU" sz="1600" dirty="0">
              <a:solidFill>
                <a:schemeClr val="accent1">
                  <a:lumMod val="50000"/>
                </a:schemeClr>
              </a:solidFill>
              <a:latin typeface="Open Sans"/>
            </a:endParaRPr>
          </a:p>
          <a:p>
            <a:r>
              <a:rPr lang="hu-HU" sz="1600" b="1" dirty="0">
                <a:solidFill>
                  <a:schemeClr val="accent1">
                    <a:lumMod val="50000"/>
                  </a:schemeClr>
                </a:solidFill>
                <a:latin typeface="Open Sans"/>
              </a:rPr>
              <a:t>A. Einstein</a:t>
            </a:r>
            <a:endParaRPr lang="hu-HU" sz="1600" b="1" dirty="0">
              <a:solidFill>
                <a:schemeClr val="accent1">
                  <a:lumMod val="50000"/>
                </a:schemeClr>
              </a:solidFill>
            </a:endParaRPr>
          </a:p>
        </p:txBody>
      </p:sp>
      <p:sp>
        <p:nvSpPr>
          <p:cNvPr id="6" name="Szövegdoboz 5">
            <a:extLst>
              <a:ext uri="{FF2B5EF4-FFF2-40B4-BE49-F238E27FC236}">
                <a16:creationId xmlns:a16="http://schemas.microsoft.com/office/drawing/2014/main" id="{CE515278-05DF-4750-93AD-4B2A468C2DC4}"/>
              </a:ext>
            </a:extLst>
          </p:cNvPr>
          <p:cNvSpPr txBox="1"/>
          <p:nvPr/>
        </p:nvSpPr>
        <p:spPr>
          <a:xfrm flipH="1">
            <a:off x="381329" y="408512"/>
            <a:ext cx="5603102" cy="5509200"/>
          </a:xfrm>
          <a:prstGeom prst="rect">
            <a:avLst/>
          </a:prstGeom>
          <a:solidFill>
            <a:schemeClr val="bg1"/>
          </a:solidFill>
        </p:spPr>
        <p:txBody>
          <a:bodyPr wrap="square" rtlCol="0">
            <a:spAutoFit/>
          </a:bodyPr>
          <a:lstStyle/>
          <a:p>
            <a:r>
              <a:rPr lang="hu-HU" sz="2800" b="1" dirty="0"/>
              <a:t>Az elme </a:t>
            </a:r>
          </a:p>
          <a:p>
            <a:endParaRPr lang="hu-HU" dirty="0"/>
          </a:p>
          <a:p>
            <a:r>
              <a:rPr lang="hu-HU" dirty="0"/>
              <a:t>Az elme négy kategóriája  </a:t>
            </a:r>
          </a:p>
          <a:p>
            <a:r>
              <a:rPr lang="hu-HU" dirty="0"/>
              <a:t>Tudatos</a:t>
            </a:r>
          </a:p>
          <a:p>
            <a:r>
              <a:rPr lang="hu-HU" dirty="0"/>
              <a:t>Tudatalatti</a:t>
            </a:r>
          </a:p>
          <a:p>
            <a:r>
              <a:rPr lang="hu-HU" dirty="0"/>
              <a:t>Tudattalan</a:t>
            </a:r>
          </a:p>
          <a:p>
            <a:r>
              <a:rPr lang="hu-HU" dirty="0"/>
              <a:t>„szuper” tudatos </a:t>
            </a:r>
          </a:p>
          <a:p>
            <a:r>
              <a:rPr lang="hu-HU" dirty="0"/>
              <a:t>a különböző rétegekben/</a:t>
            </a:r>
            <a:r>
              <a:rPr lang="hu-HU" dirty="0" err="1"/>
              <a:t>kósákban</a:t>
            </a:r>
            <a:r>
              <a:rPr lang="hu-HU" dirty="0"/>
              <a:t> tapasztalhatók meg. Az elme minden képessége az adott rétegből áll össze.</a:t>
            </a:r>
          </a:p>
          <a:p>
            <a:endParaRPr lang="hu-HU" dirty="0"/>
          </a:p>
          <a:p>
            <a:r>
              <a:rPr lang="hu-HU" dirty="0"/>
              <a:t>Minden réteg bonyolultan összekapcsolódik egymással és folyamatosan  interakcióban vannak és hatnak egymásra. </a:t>
            </a:r>
          </a:p>
          <a:p>
            <a:r>
              <a:rPr lang="hu-HU" dirty="0"/>
              <a:t>A </a:t>
            </a:r>
            <a:r>
              <a:rPr lang="hu-HU" dirty="0" err="1"/>
              <a:t>pránamája</a:t>
            </a:r>
            <a:r>
              <a:rPr lang="hu-HU" dirty="0"/>
              <a:t> </a:t>
            </a:r>
            <a:r>
              <a:rPr lang="hu-HU" dirty="0" err="1"/>
              <a:t>kósa</a:t>
            </a:r>
            <a:r>
              <a:rPr lang="hu-HU" dirty="0"/>
              <a:t> a köztes tér a tudatos elme és a tudatalatti között </a:t>
            </a:r>
          </a:p>
          <a:p>
            <a:r>
              <a:rPr lang="hu-HU" dirty="0"/>
              <a:t>a </a:t>
            </a:r>
            <a:r>
              <a:rPr lang="hu-HU" dirty="0" err="1"/>
              <a:t>Vijnanamaja</a:t>
            </a:r>
            <a:r>
              <a:rPr lang="hu-HU" dirty="0"/>
              <a:t> </a:t>
            </a:r>
            <a:r>
              <a:rPr lang="hu-HU" dirty="0" err="1"/>
              <a:t>kósa</a:t>
            </a:r>
            <a:r>
              <a:rPr lang="hu-HU" dirty="0"/>
              <a:t> pedig a tudatalatti és a tudattalan között. </a:t>
            </a:r>
          </a:p>
          <a:p>
            <a:r>
              <a:rPr lang="hu-HU" dirty="0"/>
              <a:t>Az öt réteg alkot minden embert, a fizikai test csak egy töredéke a teljeskörű tapasztalásnak.</a:t>
            </a:r>
          </a:p>
        </p:txBody>
      </p:sp>
      <p:sp>
        <p:nvSpPr>
          <p:cNvPr id="8" name="Szövegdoboz 7">
            <a:extLst>
              <a:ext uri="{FF2B5EF4-FFF2-40B4-BE49-F238E27FC236}">
                <a16:creationId xmlns:a16="http://schemas.microsoft.com/office/drawing/2014/main" id="{D31E3227-64D7-4A0D-B63D-2DA8E50604A5}"/>
              </a:ext>
            </a:extLst>
          </p:cNvPr>
          <p:cNvSpPr txBox="1"/>
          <p:nvPr/>
        </p:nvSpPr>
        <p:spPr>
          <a:xfrm>
            <a:off x="5742186" y="795995"/>
            <a:ext cx="6149508" cy="1477328"/>
          </a:xfrm>
          <a:prstGeom prst="rect">
            <a:avLst/>
          </a:prstGeom>
          <a:noFill/>
        </p:spPr>
        <p:txBody>
          <a:bodyPr wrap="square" rtlCol="0">
            <a:spAutoFit/>
          </a:bodyPr>
          <a:lstStyle/>
          <a:p>
            <a:r>
              <a:rPr lang="hu-HU" dirty="0"/>
              <a:t>A </a:t>
            </a:r>
            <a:r>
              <a:rPr lang="hu-HU" dirty="0" err="1"/>
              <a:t>szvara</a:t>
            </a:r>
            <a:r>
              <a:rPr lang="hu-HU" dirty="0"/>
              <a:t> jóga első fázisa felébreszti a </a:t>
            </a:r>
            <a:r>
              <a:rPr lang="hu-HU" dirty="0" err="1"/>
              <a:t>pránamája</a:t>
            </a:r>
            <a:r>
              <a:rPr lang="hu-HU" dirty="0"/>
              <a:t> </a:t>
            </a:r>
            <a:r>
              <a:rPr lang="hu-HU" dirty="0" err="1"/>
              <a:t>kósa</a:t>
            </a:r>
            <a:r>
              <a:rPr lang="hu-HU" dirty="0"/>
              <a:t> tudatosságát,  a közvetlen kapcsolatot az elme és a test között, és elvisz a finomabb érzékelésbe. Később, ahogy a gyakorlás még jobban kibontakozik, a tudatosság elmozdul a </a:t>
            </a:r>
            <a:r>
              <a:rPr lang="hu-HU" dirty="0" err="1"/>
              <a:t>manomaja</a:t>
            </a:r>
            <a:r>
              <a:rPr lang="hu-HU" dirty="0"/>
              <a:t> és </a:t>
            </a:r>
            <a:r>
              <a:rPr lang="hu-HU" dirty="0" err="1"/>
              <a:t>vijnanamaja</a:t>
            </a:r>
            <a:r>
              <a:rPr lang="hu-HU" dirty="0"/>
              <a:t> </a:t>
            </a:r>
            <a:r>
              <a:rPr lang="hu-HU" dirty="0" err="1"/>
              <a:t>kósa</a:t>
            </a:r>
            <a:r>
              <a:rPr lang="hu-HU" dirty="0"/>
              <a:t> felé.</a:t>
            </a:r>
          </a:p>
        </p:txBody>
      </p:sp>
    </p:spTree>
    <p:extLst>
      <p:ext uri="{BB962C8B-B14F-4D97-AF65-F5344CB8AC3E}">
        <p14:creationId xmlns:p14="http://schemas.microsoft.com/office/powerpoint/2010/main" val="428013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634D9929-6D9F-4EB6-A17E-01D99CD5FEDD}"/>
              </a:ext>
            </a:extLst>
          </p:cNvPr>
          <p:cNvSpPr txBox="1"/>
          <p:nvPr/>
        </p:nvSpPr>
        <p:spPr>
          <a:xfrm>
            <a:off x="738213" y="889144"/>
            <a:ext cx="5506714" cy="4708981"/>
          </a:xfrm>
          <a:prstGeom prst="rect">
            <a:avLst/>
          </a:prstGeom>
          <a:noFill/>
        </p:spPr>
        <p:txBody>
          <a:bodyPr wrap="square" rtlCol="0">
            <a:spAutoFit/>
          </a:bodyPr>
          <a:lstStyle/>
          <a:p>
            <a:r>
              <a:rPr lang="hu-HU" sz="2000" dirty="0"/>
              <a:t>A </a:t>
            </a:r>
            <a:r>
              <a:rPr lang="hu-HU" sz="2000" dirty="0" err="1"/>
              <a:t>szvara</a:t>
            </a:r>
            <a:r>
              <a:rPr lang="hu-HU" sz="2000" dirty="0"/>
              <a:t> jógában a fizikai lélegzetet érezve az orrban és a </a:t>
            </a:r>
            <a:r>
              <a:rPr lang="hu-HU" sz="2000" dirty="0" err="1"/>
              <a:t>szvara</a:t>
            </a:r>
            <a:r>
              <a:rPr lang="hu-HU" sz="2000" dirty="0"/>
              <a:t> áramlásával összhangban tevékenykedve a tudatos elmét használjuk és a fizikai testet.</a:t>
            </a:r>
          </a:p>
          <a:p>
            <a:r>
              <a:rPr lang="hu-HU" sz="2000" dirty="0"/>
              <a:t>A légzés és a </a:t>
            </a:r>
            <a:r>
              <a:rPr lang="hu-HU" sz="2000" dirty="0" err="1"/>
              <a:t>pránikus</a:t>
            </a:r>
            <a:r>
              <a:rPr lang="hu-HU" sz="2000" dirty="0"/>
              <a:t> áramlás manipulálása  és kapacitásának növelése a </a:t>
            </a:r>
            <a:r>
              <a:rPr lang="hu-HU" sz="2000" dirty="0" err="1"/>
              <a:t>pránamája</a:t>
            </a:r>
            <a:r>
              <a:rPr lang="hu-HU" sz="2000" dirty="0"/>
              <a:t> </a:t>
            </a:r>
            <a:r>
              <a:rPr lang="hu-HU" sz="2000" dirty="0" err="1"/>
              <a:t>kósát</a:t>
            </a:r>
            <a:r>
              <a:rPr lang="hu-HU" sz="2000" dirty="0"/>
              <a:t> serkenti. </a:t>
            </a:r>
          </a:p>
          <a:p>
            <a:endParaRPr lang="hu-HU" sz="2000" dirty="0"/>
          </a:p>
          <a:p>
            <a:r>
              <a:rPr lang="hu-HU" sz="2000" dirty="0"/>
              <a:t>A koncentrációs gyakorlat a </a:t>
            </a:r>
            <a:r>
              <a:rPr lang="hu-HU" sz="2000" dirty="0" err="1"/>
              <a:t>mamomaja</a:t>
            </a:r>
            <a:r>
              <a:rPr lang="hu-HU" sz="2000" dirty="0"/>
              <a:t> </a:t>
            </a:r>
            <a:r>
              <a:rPr lang="hu-HU" sz="2000" dirty="0" err="1"/>
              <a:t>kósát</a:t>
            </a:r>
            <a:r>
              <a:rPr lang="hu-HU" sz="2000" dirty="0"/>
              <a:t> használja. Ha </a:t>
            </a:r>
            <a:r>
              <a:rPr lang="hu-HU" sz="2000" b="1" dirty="0" err="1"/>
              <a:t>tratak</a:t>
            </a:r>
            <a:r>
              <a:rPr lang="hu-HU" sz="2000" b="1" dirty="0"/>
              <a:t> </a:t>
            </a:r>
            <a:r>
              <a:rPr lang="hu-HU" sz="2000" dirty="0"/>
              <a:t>gyakorlatot végzünk az elemeket szimbolizáló </a:t>
            </a:r>
            <a:r>
              <a:rPr lang="hu-HU" sz="2000" dirty="0" err="1"/>
              <a:t>jantrákon</a:t>
            </a:r>
            <a:r>
              <a:rPr lang="hu-HU" sz="2000" dirty="0"/>
              <a:t> akkor </a:t>
            </a:r>
            <a:r>
              <a:rPr lang="hu-HU" sz="2000" b="1" dirty="0"/>
              <a:t>felébresztjük a </a:t>
            </a:r>
            <a:r>
              <a:rPr lang="hu-HU" sz="2000" b="1" dirty="0" err="1"/>
              <a:t>vijnanamaja</a:t>
            </a:r>
            <a:r>
              <a:rPr lang="hu-HU" sz="2000" b="1" dirty="0"/>
              <a:t> </a:t>
            </a:r>
            <a:r>
              <a:rPr lang="hu-HU" sz="2000" b="1" dirty="0" err="1"/>
              <a:t>kósát</a:t>
            </a:r>
            <a:r>
              <a:rPr lang="hu-HU" sz="2000" b="1" dirty="0"/>
              <a:t>. </a:t>
            </a:r>
          </a:p>
          <a:p>
            <a:endParaRPr lang="hu-HU" sz="2000" dirty="0"/>
          </a:p>
          <a:p>
            <a:r>
              <a:rPr lang="hu-HU" sz="2000" dirty="0"/>
              <a:t>Az </a:t>
            </a:r>
            <a:r>
              <a:rPr lang="hu-HU" sz="2000" dirty="0" err="1"/>
              <a:t>anandamaja</a:t>
            </a:r>
            <a:r>
              <a:rPr lang="hu-HU" sz="2000" dirty="0"/>
              <a:t> </a:t>
            </a:r>
            <a:r>
              <a:rPr lang="hu-HU" sz="2000" dirty="0" err="1"/>
              <a:t>kósában</a:t>
            </a:r>
            <a:r>
              <a:rPr lang="hu-HU" sz="2000" dirty="0"/>
              <a:t> csak a tudatosság nyoma van és nem lehet benne létezni.</a:t>
            </a:r>
          </a:p>
        </p:txBody>
      </p:sp>
      <p:pic>
        <p:nvPicPr>
          <p:cNvPr id="5" name="Picture 2" descr="Prithvi Sansparsha Sadhana |">
            <a:extLst>
              <a:ext uri="{FF2B5EF4-FFF2-40B4-BE49-F238E27FC236}">
                <a16:creationId xmlns:a16="http://schemas.microsoft.com/office/drawing/2014/main" id="{409E6547-1ACD-4FAB-9A7D-37B52D873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271" y="1361279"/>
            <a:ext cx="4902516" cy="486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7AA65EB-B708-4EB7-B3E7-DB6FEB62C722}"/>
              </a:ext>
            </a:extLst>
          </p:cNvPr>
          <p:cNvPicPr>
            <a:picLocks noChangeAspect="1"/>
          </p:cNvPicPr>
          <p:nvPr/>
        </p:nvPicPr>
        <p:blipFill>
          <a:blip r:embed="rId2"/>
          <a:stretch>
            <a:fillRect/>
          </a:stretch>
        </p:blipFill>
        <p:spPr>
          <a:xfrm>
            <a:off x="6468780" y="1716400"/>
            <a:ext cx="5230051" cy="4532000"/>
          </a:xfrm>
          <a:prstGeom prst="rect">
            <a:avLst/>
          </a:prstGeom>
        </p:spPr>
      </p:pic>
      <p:sp>
        <p:nvSpPr>
          <p:cNvPr id="5" name="Cím 1">
            <a:extLst>
              <a:ext uri="{FF2B5EF4-FFF2-40B4-BE49-F238E27FC236}">
                <a16:creationId xmlns:a16="http://schemas.microsoft.com/office/drawing/2014/main" id="{E6607DE1-4312-48B3-83A9-97EEA5E8A25C}"/>
              </a:ext>
            </a:extLst>
          </p:cNvPr>
          <p:cNvSpPr txBox="1">
            <a:spLocks/>
          </p:cNvSpPr>
          <p:nvPr/>
        </p:nvSpPr>
        <p:spPr>
          <a:xfrm>
            <a:off x="1143000" y="609600"/>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hu-HU" dirty="0"/>
              <a:t>Nádik, </a:t>
            </a:r>
            <a:r>
              <a:rPr lang="hu-HU" dirty="0" err="1"/>
              <a:t>csakrák</a:t>
            </a:r>
            <a:endParaRPr lang="hu-HU" dirty="0"/>
          </a:p>
        </p:txBody>
      </p:sp>
      <p:sp>
        <p:nvSpPr>
          <p:cNvPr id="6" name="Szövegdoboz 5">
            <a:extLst>
              <a:ext uri="{FF2B5EF4-FFF2-40B4-BE49-F238E27FC236}">
                <a16:creationId xmlns:a16="http://schemas.microsoft.com/office/drawing/2014/main" id="{34F30D42-BB83-4044-96F1-85C55D67EF7B}"/>
              </a:ext>
            </a:extLst>
          </p:cNvPr>
          <p:cNvSpPr txBox="1"/>
          <p:nvPr/>
        </p:nvSpPr>
        <p:spPr>
          <a:xfrm flipH="1">
            <a:off x="493169" y="1536380"/>
            <a:ext cx="6079894" cy="2862322"/>
          </a:xfrm>
          <a:prstGeom prst="rect">
            <a:avLst/>
          </a:prstGeom>
          <a:noFill/>
        </p:spPr>
        <p:txBody>
          <a:bodyPr wrap="square" rtlCol="0">
            <a:spAutoFit/>
          </a:bodyPr>
          <a:lstStyle/>
          <a:p>
            <a:r>
              <a:rPr lang="hu-HU" b="1" dirty="0"/>
              <a:t>A test </a:t>
            </a:r>
            <a:r>
              <a:rPr lang="hu-HU" b="1" dirty="0" err="1"/>
              <a:t>pránikus</a:t>
            </a:r>
            <a:r>
              <a:rPr lang="hu-HU" b="1" dirty="0"/>
              <a:t> hálózata </a:t>
            </a:r>
            <a:r>
              <a:rPr lang="hu-HU" dirty="0"/>
              <a:t>a nukleáris, hidraulikus és hőerőművekhez hasonlóan működik. A gyorsan folyó víz nyomása, vagy az emelkedő gőz turbinákat forgat, amelyek elektromosságot generálnak. Ez a mechanizmus egy erős mágneses mezőt tud létrehozni ami összegyűjthető és </a:t>
            </a:r>
            <a:r>
              <a:rPr lang="hu-HU" dirty="0" err="1"/>
              <a:t>akkumlátorokban</a:t>
            </a:r>
            <a:r>
              <a:rPr lang="hu-HU" dirty="0"/>
              <a:t> raktározható. Ehhez hasonlóan a jógik leírják, hogy hogyan tölthető fel a </a:t>
            </a:r>
            <a:r>
              <a:rPr lang="hu-HU" dirty="0" err="1"/>
              <a:t>pránikus</a:t>
            </a:r>
            <a:r>
              <a:rPr lang="hu-HU" dirty="0"/>
              <a:t> mező a testben a légzés által. A légzés folyamata energiát termel és ez az energia </a:t>
            </a:r>
            <a:r>
              <a:rPr lang="hu-HU" dirty="0" err="1"/>
              <a:t>írányítható</a:t>
            </a:r>
            <a:r>
              <a:rPr lang="hu-HU" dirty="0"/>
              <a:t> </a:t>
            </a:r>
            <a:r>
              <a:rPr lang="hu-HU" b="1" dirty="0"/>
              <a:t>a </a:t>
            </a:r>
            <a:r>
              <a:rPr lang="hu-HU" b="1" dirty="0" err="1"/>
              <a:t>pránikus</a:t>
            </a:r>
            <a:r>
              <a:rPr lang="hu-HU" b="1" dirty="0"/>
              <a:t> </a:t>
            </a:r>
            <a:r>
              <a:rPr lang="hu-HU" b="1" dirty="0" err="1"/>
              <a:t>akkumlátorokba</a:t>
            </a:r>
            <a:r>
              <a:rPr lang="hu-HU" b="1" dirty="0"/>
              <a:t> a </a:t>
            </a:r>
            <a:r>
              <a:rPr lang="hu-HU" b="1" dirty="0" err="1"/>
              <a:t>csakrákba</a:t>
            </a:r>
            <a:r>
              <a:rPr lang="hu-HU" b="1" dirty="0"/>
              <a:t> </a:t>
            </a:r>
            <a:r>
              <a:rPr lang="hu-HU" dirty="0"/>
              <a:t>és ott tárolható.</a:t>
            </a:r>
          </a:p>
        </p:txBody>
      </p:sp>
      <p:sp>
        <p:nvSpPr>
          <p:cNvPr id="7" name="Szövegdoboz 6">
            <a:extLst>
              <a:ext uri="{FF2B5EF4-FFF2-40B4-BE49-F238E27FC236}">
                <a16:creationId xmlns:a16="http://schemas.microsoft.com/office/drawing/2014/main" id="{20499D30-6E8D-4ADD-AE2B-D21F1188CC40}"/>
              </a:ext>
            </a:extLst>
          </p:cNvPr>
          <p:cNvSpPr txBox="1"/>
          <p:nvPr/>
        </p:nvSpPr>
        <p:spPr>
          <a:xfrm flipH="1">
            <a:off x="493169" y="4421851"/>
            <a:ext cx="6079894" cy="1477328"/>
          </a:xfrm>
          <a:prstGeom prst="rect">
            <a:avLst/>
          </a:prstGeom>
          <a:noFill/>
        </p:spPr>
        <p:txBody>
          <a:bodyPr wrap="square" rtlCol="0">
            <a:spAutoFit/>
          </a:bodyPr>
          <a:lstStyle/>
          <a:p>
            <a:r>
              <a:rPr lang="hu-HU" dirty="0"/>
              <a:t>Ezután hatékonyan kell azt felhasználni.</a:t>
            </a:r>
          </a:p>
          <a:p>
            <a:r>
              <a:rPr lang="hu-HU" dirty="0"/>
              <a:t>A villamos erőműből az áram alállomásokba érkezik nagyfeszültségű vezetékeken</a:t>
            </a:r>
          </a:p>
          <a:p>
            <a:endParaRPr lang="hu-HU" dirty="0"/>
          </a:p>
          <a:p>
            <a:r>
              <a:rPr lang="hu-HU" dirty="0"/>
              <a:t>Ezek lennének a testben a </a:t>
            </a:r>
            <a:r>
              <a:rPr lang="hu-HU" b="1" dirty="0"/>
              <a:t>nádik.</a:t>
            </a:r>
          </a:p>
        </p:txBody>
      </p:sp>
    </p:spTree>
    <p:extLst>
      <p:ext uri="{BB962C8B-B14F-4D97-AF65-F5344CB8AC3E}">
        <p14:creationId xmlns:p14="http://schemas.microsoft.com/office/powerpoint/2010/main" val="200609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éptalálat a következőre: „nadis”">
            <a:extLst>
              <a:ext uri="{FF2B5EF4-FFF2-40B4-BE49-F238E27FC236}">
                <a16:creationId xmlns:a16="http://schemas.microsoft.com/office/drawing/2014/main" id="{9502473E-1C76-4F65-AB20-F1116EFDB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152" y="423862"/>
            <a:ext cx="4829175"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a:extLst>
              <a:ext uri="{FF2B5EF4-FFF2-40B4-BE49-F238E27FC236}">
                <a16:creationId xmlns:a16="http://schemas.microsoft.com/office/drawing/2014/main" id="{F9D2E5DD-98AC-4341-BB1B-570494DC3749}"/>
              </a:ext>
            </a:extLst>
          </p:cNvPr>
          <p:cNvSpPr txBox="1"/>
          <p:nvPr/>
        </p:nvSpPr>
        <p:spPr>
          <a:xfrm flipH="1">
            <a:off x="544673" y="423862"/>
            <a:ext cx="6080585" cy="5232202"/>
          </a:xfrm>
          <a:prstGeom prst="rect">
            <a:avLst/>
          </a:prstGeom>
          <a:noFill/>
        </p:spPr>
        <p:txBody>
          <a:bodyPr wrap="square" rtlCol="0">
            <a:spAutoFit/>
          </a:bodyPr>
          <a:lstStyle/>
          <a:p>
            <a:r>
              <a:rPr lang="hu-HU" sz="2800" b="1" dirty="0">
                <a:solidFill>
                  <a:schemeClr val="accent1">
                    <a:lumMod val="50000"/>
                  </a:schemeClr>
                </a:solidFill>
              </a:rPr>
              <a:t>A nádik hálózata</a:t>
            </a:r>
          </a:p>
          <a:p>
            <a:endParaRPr lang="hu-HU" dirty="0"/>
          </a:p>
          <a:p>
            <a:r>
              <a:rPr lang="hu-HU" dirty="0"/>
              <a:t>A fizikai testet az azt átszövő nádik hálózata táplálja. Ezt a rendszert először az idegrendszeri szövedékkel próbálták azonosítani, bár az </a:t>
            </a:r>
            <a:r>
              <a:rPr lang="hu-HU" dirty="0" err="1"/>
              <a:t>Upanisadok</a:t>
            </a:r>
            <a:r>
              <a:rPr lang="hu-HU" dirty="0"/>
              <a:t> leírják, hogy ezek a vezetékek szubtilisek, nagyon finom szerkezetűek. </a:t>
            </a:r>
            <a:r>
              <a:rPr lang="hu-HU" b="1" dirty="0"/>
              <a:t>A nádi a </a:t>
            </a:r>
            <a:r>
              <a:rPr lang="hu-HU" b="1" dirty="0" err="1"/>
              <a:t>nada</a:t>
            </a:r>
            <a:r>
              <a:rPr lang="hu-HU" b="1" dirty="0"/>
              <a:t> szóból ered aminek jelentése áramlat/folyam</a:t>
            </a:r>
            <a:r>
              <a:rPr lang="hu-HU" dirty="0"/>
              <a:t>.  A </a:t>
            </a:r>
            <a:r>
              <a:rPr lang="hu-HU" dirty="0" err="1"/>
              <a:t>nada</a:t>
            </a:r>
            <a:r>
              <a:rPr lang="hu-HU" dirty="0"/>
              <a:t> maga egy finom rezgésként fogható fel, így azt mondhatjuk, hogy a nádik finom vibráció áramlások a testben. Az </a:t>
            </a:r>
            <a:r>
              <a:rPr lang="hu-HU" dirty="0" err="1"/>
              <a:t>Upanisadok</a:t>
            </a:r>
            <a:r>
              <a:rPr lang="hu-HU" dirty="0"/>
              <a:t> szerint átjárják a testet a talptól a fej </a:t>
            </a:r>
            <a:r>
              <a:rPr lang="hu-HU" dirty="0" err="1"/>
              <a:t>tetejéig</a:t>
            </a:r>
            <a:r>
              <a:rPr lang="hu-HU" dirty="0"/>
              <a:t> és szállítják a </a:t>
            </a:r>
            <a:r>
              <a:rPr lang="hu-HU" dirty="0" err="1"/>
              <a:t>pránát</a:t>
            </a:r>
            <a:r>
              <a:rPr lang="hu-HU" dirty="0"/>
              <a:t>, az élet leheletét. </a:t>
            </a:r>
          </a:p>
          <a:p>
            <a:r>
              <a:rPr lang="hu-HU" dirty="0"/>
              <a:t>A  </a:t>
            </a:r>
            <a:r>
              <a:rPr lang="hu-HU" dirty="0" err="1"/>
              <a:t>jógikus</a:t>
            </a:r>
            <a:r>
              <a:rPr lang="hu-HU" dirty="0"/>
              <a:t> szövegek is eltérnek a leírásukban, pontos számuk </a:t>
            </a:r>
            <a:r>
              <a:rPr lang="hu-HU" dirty="0" err="1"/>
              <a:t>különboző</a:t>
            </a:r>
            <a:r>
              <a:rPr lang="hu-HU" dirty="0"/>
              <a:t> a különböző leírásokban</a:t>
            </a:r>
          </a:p>
          <a:p>
            <a:r>
              <a:rPr lang="hu-HU" dirty="0"/>
              <a:t>72 000, 300 000,</a:t>
            </a:r>
          </a:p>
          <a:p>
            <a:r>
              <a:rPr lang="hu-HU" dirty="0"/>
              <a:t> 350 000 ered a köldöktől (</a:t>
            </a:r>
            <a:r>
              <a:rPr lang="hu-HU" dirty="0" err="1"/>
              <a:t>Shiva</a:t>
            </a:r>
            <a:r>
              <a:rPr lang="hu-HU" dirty="0"/>
              <a:t> </a:t>
            </a:r>
            <a:r>
              <a:rPr lang="hu-HU" dirty="0" err="1"/>
              <a:t>Samhita</a:t>
            </a:r>
            <a:r>
              <a:rPr lang="hu-HU" dirty="0"/>
              <a:t> szerint)</a:t>
            </a:r>
          </a:p>
          <a:p>
            <a:r>
              <a:rPr lang="hu-HU" dirty="0"/>
              <a:t>Számuk leírása eltérő, de szerkezetüket úgy írják le, hogy vékony szálszerű struktúrák amelyek a gerincoszlopból erednek.</a:t>
            </a:r>
          </a:p>
        </p:txBody>
      </p:sp>
      <p:sp>
        <p:nvSpPr>
          <p:cNvPr id="6" name="Szövegdoboz 5">
            <a:extLst>
              <a:ext uri="{FF2B5EF4-FFF2-40B4-BE49-F238E27FC236}">
                <a16:creationId xmlns:a16="http://schemas.microsoft.com/office/drawing/2014/main" id="{4896FD9E-36AD-4033-9F60-5FD3C42B3788}"/>
              </a:ext>
            </a:extLst>
          </p:cNvPr>
          <p:cNvSpPr txBox="1"/>
          <p:nvPr/>
        </p:nvSpPr>
        <p:spPr>
          <a:xfrm>
            <a:off x="544673" y="5656064"/>
            <a:ext cx="4730144" cy="646331"/>
          </a:xfrm>
          <a:prstGeom prst="rect">
            <a:avLst/>
          </a:prstGeom>
          <a:noFill/>
        </p:spPr>
        <p:txBody>
          <a:bodyPr wrap="square" rtlCol="0">
            <a:spAutoFit/>
          </a:bodyPr>
          <a:lstStyle/>
          <a:p>
            <a:r>
              <a:rPr lang="hu-HU" dirty="0"/>
              <a:t>Dr. </a:t>
            </a:r>
            <a:r>
              <a:rPr lang="hu-HU" dirty="0" err="1"/>
              <a:t>Hiroshi</a:t>
            </a:r>
            <a:r>
              <a:rPr lang="hu-HU" dirty="0"/>
              <a:t> </a:t>
            </a:r>
            <a:r>
              <a:rPr lang="hu-HU" dirty="0" err="1"/>
              <a:t>Motoyama</a:t>
            </a:r>
            <a:r>
              <a:rPr lang="hu-HU" dirty="0"/>
              <a:t> vizsgálta tudományosan ezt a kérdést. </a:t>
            </a:r>
          </a:p>
        </p:txBody>
      </p:sp>
    </p:spTree>
    <p:extLst>
      <p:ext uri="{BB962C8B-B14F-4D97-AF65-F5344CB8AC3E}">
        <p14:creationId xmlns:p14="http://schemas.microsoft.com/office/powerpoint/2010/main" val="4097193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2ADE42D3-622D-443A-ABE4-9E9E89FFE1B1}"/>
              </a:ext>
            </a:extLst>
          </p:cNvPr>
          <p:cNvPicPr>
            <a:picLocks noChangeAspect="1"/>
          </p:cNvPicPr>
          <p:nvPr/>
        </p:nvPicPr>
        <p:blipFill>
          <a:blip r:embed="rId2"/>
          <a:stretch>
            <a:fillRect/>
          </a:stretch>
        </p:blipFill>
        <p:spPr>
          <a:xfrm>
            <a:off x="789187" y="527005"/>
            <a:ext cx="5600037" cy="5803989"/>
          </a:xfrm>
          <a:prstGeom prst="rect">
            <a:avLst/>
          </a:prstGeom>
        </p:spPr>
      </p:pic>
      <p:pic>
        <p:nvPicPr>
          <p:cNvPr id="3" name="Kép 2">
            <a:extLst>
              <a:ext uri="{FF2B5EF4-FFF2-40B4-BE49-F238E27FC236}">
                <a16:creationId xmlns:a16="http://schemas.microsoft.com/office/drawing/2014/main" id="{3D4F1114-8F23-4C37-9950-56C3FCBEA560}"/>
              </a:ext>
            </a:extLst>
          </p:cNvPr>
          <p:cNvPicPr>
            <a:picLocks noChangeAspect="1"/>
          </p:cNvPicPr>
          <p:nvPr/>
        </p:nvPicPr>
        <p:blipFill>
          <a:blip r:embed="rId3"/>
          <a:stretch>
            <a:fillRect/>
          </a:stretch>
        </p:blipFill>
        <p:spPr>
          <a:xfrm>
            <a:off x="9315188" y="801847"/>
            <a:ext cx="2087625" cy="5439500"/>
          </a:xfrm>
          <a:prstGeom prst="rect">
            <a:avLst/>
          </a:prstGeom>
        </p:spPr>
      </p:pic>
    </p:spTree>
    <p:extLst>
      <p:ext uri="{BB962C8B-B14F-4D97-AF65-F5344CB8AC3E}">
        <p14:creationId xmlns:p14="http://schemas.microsoft.com/office/powerpoint/2010/main" val="163973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Ã©ptalÃ¡lat a kÃ¶vetkezÅre: âtake a deep breathâ">
            <a:extLst>
              <a:ext uri="{FF2B5EF4-FFF2-40B4-BE49-F238E27FC236}">
                <a16:creationId xmlns:a16="http://schemas.microsoft.com/office/drawing/2014/main" id="{397BBE56-FB07-4FA1-B0B4-00D52A49D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263" y="556911"/>
            <a:ext cx="5744178" cy="5744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Ã©ptalÃ¡lat a kÃ¶vetkezÅre: âtake a deep breathâ">
            <a:extLst>
              <a:ext uri="{FF2B5EF4-FFF2-40B4-BE49-F238E27FC236}">
                <a16:creationId xmlns:a16="http://schemas.microsoft.com/office/drawing/2014/main" id="{6E0E7DD7-94D7-4A4C-BDD5-6135D4DE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06" y="1669255"/>
            <a:ext cx="3519489" cy="351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49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mhhe.com/socscience/intro/ibank/ibank/0036.jpg">
            <a:extLst>
              <a:ext uri="{FF2B5EF4-FFF2-40B4-BE49-F238E27FC236}">
                <a16:creationId xmlns:a16="http://schemas.microsoft.com/office/drawing/2014/main" id="{35C3A169-C72B-4D0A-910D-13A7C6F298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57" r="13747"/>
          <a:stretch/>
        </p:blipFill>
        <p:spPr bwMode="auto">
          <a:xfrm>
            <a:off x="5936064" y="526093"/>
            <a:ext cx="3585923" cy="426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zövegdoboz 8">
            <a:extLst>
              <a:ext uri="{FF2B5EF4-FFF2-40B4-BE49-F238E27FC236}">
                <a16:creationId xmlns:a16="http://schemas.microsoft.com/office/drawing/2014/main" id="{2EA8F404-27A3-4C38-8EAF-35832303292A}"/>
              </a:ext>
            </a:extLst>
          </p:cNvPr>
          <p:cNvSpPr txBox="1"/>
          <p:nvPr/>
        </p:nvSpPr>
        <p:spPr>
          <a:xfrm>
            <a:off x="641314" y="740830"/>
            <a:ext cx="5270388" cy="4955203"/>
          </a:xfrm>
          <a:prstGeom prst="rect">
            <a:avLst/>
          </a:prstGeom>
          <a:noFill/>
        </p:spPr>
        <p:txBody>
          <a:bodyPr wrap="square" rtlCol="0">
            <a:spAutoFit/>
          </a:bodyPr>
          <a:lstStyle/>
          <a:p>
            <a:r>
              <a:rPr lang="hu-HU" sz="2800" b="1" dirty="0">
                <a:solidFill>
                  <a:schemeClr val="accent1">
                    <a:lumMod val="50000"/>
                  </a:schemeClr>
                </a:solidFill>
              </a:rPr>
              <a:t>Az orrüreg szerepe</a:t>
            </a:r>
          </a:p>
          <a:p>
            <a:endParaRPr lang="hu-HU" dirty="0"/>
          </a:p>
          <a:p>
            <a:r>
              <a:rPr lang="hu-HU" dirty="0"/>
              <a:t>A jóga szerint az orrüreg egy fontos hely az energia kommunikációban a belső és külső világ között.</a:t>
            </a:r>
          </a:p>
          <a:p>
            <a:endParaRPr lang="hu-HU" dirty="0"/>
          </a:p>
          <a:p>
            <a:r>
              <a:rPr lang="hu-HU" b="1" dirty="0"/>
              <a:t>A </a:t>
            </a:r>
            <a:r>
              <a:rPr lang="hu-HU" b="1" dirty="0" err="1"/>
              <a:t>szvara</a:t>
            </a:r>
            <a:r>
              <a:rPr lang="hu-HU" b="1" dirty="0"/>
              <a:t> jóga szerint a légzés módosításával szabályozhatóak a belső testi mechanizmusok és kifejleszthető egy teljes kontroll a </a:t>
            </a:r>
            <a:r>
              <a:rPr lang="hu-HU" b="1" dirty="0" err="1"/>
              <a:t>pránikus</a:t>
            </a:r>
            <a:r>
              <a:rPr lang="hu-HU" b="1" dirty="0"/>
              <a:t> és mentális aktivitás felett, mivel közvetlen energetikai összeköttetés van az orrnyálkahártya és a belső szervek között. </a:t>
            </a:r>
            <a:r>
              <a:rPr lang="hu-HU" dirty="0"/>
              <a:t>Így a nem megfelelő légzés zavart okozhat a szervek működésében, mint ahogyan azt a </a:t>
            </a:r>
            <a:r>
              <a:rPr lang="hu-HU" dirty="0" err="1"/>
              <a:t>Hatha</a:t>
            </a:r>
            <a:r>
              <a:rPr lang="hu-HU" dirty="0"/>
              <a:t> </a:t>
            </a:r>
            <a:r>
              <a:rPr lang="hu-HU" dirty="0" err="1"/>
              <a:t>Yoga</a:t>
            </a:r>
            <a:r>
              <a:rPr lang="hu-HU" dirty="0"/>
              <a:t> </a:t>
            </a:r>
            <a:r>
              <a:rPr lang="hu-HU" dirty="0" err="1"/>
              <a:t>Pradipika</a:t>
            </a:r>
            <a:r>
              <a:rPr lang="hu-HU" dirty="0"/>
              <a:t> is leírja.</a:t>
            </a:r>
          </a:p>
          <a:p>
            <a:endParaRPr lang="hu-HU" dirty="0"/>
          </a:p>
          <a:p>
            <a:r>
              <a:rPr lang="hu-HU" dirty="0"/>
              <a:t>A légzésmintázat az érzelmeket is befolyásolja és ez visszafele is igaz. Ha a légzés felborul akkor az elme működése is zavarttá válik.</a:t>
            </a:r>
          </a:p>
        </p:txBody>
      </p:sp>
      <p:pic>
        <p:nvPicPr>
          <p:cNvPr id="8" name="Picture 7" descr="sinus">
            <a:extLst>
              <a:ext uri="{FF2B5EF4-FFF2-40B4-BE49-F238E27FC236}">
                <a16:creationId xmlns:a16="http://schemas.microsoft.com/office/drawing/2014/main" id="{022C1FDF-8920-4B65-B110-E9CE42F79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368636" y="4008329"/>
            <a:ext cx="3443186" cy="25171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Szövegdoboz 9">
            <a:extLst>
              <a:ext uri="{FF2B5EF4-FFF2-40B4-BE49-F238E27FC236}">
                <a16:creationId xmlns:a16="http://schemas.microsoft.com/office/drawing/2014/main" id="{737E551C-8303-43B8-A3D3-F062B1541D83}"/>
              </a:ext>
            </a:extLst>
          </p:cNvPr>
          <p:cNvSpPr txBox="1"/>
          <p:nvPr/>
        </p:nvSpPr>
        <p:spPr>
          <a:xfrm>
            <a:off x="641314" y="5870242"/>
            <a:ext cx="6096000" cy="923330"/>
          </a:xfrm>
          <a:prstGeom prst="rect">
            <a:avLst/>
          </a:prstGeom>
          <a:noFill/>
        </p:spPr>
        <p:txBody>
          <a:bodyPr wrap="square">
            <a:spAutoFit/>
          </a:bodyPr>
          <a:lstStyle/>
          <a:p>
            <a:r>
              <a:rPr lang="hu-HU" dirty="0"/>
              <a:t>Dr. </a:t>
            </a:r>
            <a:r>
              <a:rPr lang="hu-HU" dirty="0" err="1"/>
              <a:t>Weninger</a:t>
            </a:r>
            <a:r>
              <a:rPr lang="hu-HU" dirty="0"/>
              <a:t> Antal is ír erről a könyvében.</a:t>
            </a:r>
          </a:p>
          <a:p>
            <a:r>
              <a:rPr lang="hu-HU" dirty="0">
                <a:solidFill>
                  <a:srgbClr val="F59E00"/>
                </a:solidFill>
                <a:hlinkClick r:id="rId5">
                  <a:extLst>
                    <a:ext uri="{A12FA001-AC4F-418D-AE19-62706E023703}">
                      <ahyp:hlinkClr xmlns:ahyp="http://schemas.microsoft.com/office/drawing/2018/hyperlinkcolor" val="tx"/>
                    </a:ext>
                  </a:extLst>
                </a:hlinkClick>
              </a:rPr>
              <a:t>https://moly.hu/konyvek/weninger-antal-az-ido-partjan</a:t>
            </a:r>
            <a:endParaRPr lang="hu-HU" dirty="0"/>
          </a:p>
          <a:p>
            <a:endParaRPr lang="hu-HU" dirty="0"/>
          </a:p>
        </p:txBody>
      </p:sp>
    </p:spTree>
    <p:extLst>
      <p:ext uri="{BB962C8B-B14F-4D97-AF65-F5344CB8AC3E}">
        <p14:creationId xmlns:p14="http://schemas.microsoft.com/office/powerpoint/2010/main" val="283635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D8DA8CF6-621A-40FD-B91E-B504815561B4}"/>
              </a:ext>
            </a:extLst>
          </p:cNvPr>
          <p:cNvSpPr>
            <a:spLocks noGrp="1"/>
          </p:cNvSpPr>
          <p:nvPr>
            <p:ph idx="1"/>
          </p:nvPr>
        </p:nvSpPr>
        <p:spPr>
          <a:xfrm>
            <a:off x="1919288" y="476251"/>
            <a:ext cx="8229600" cy="5375275"/>
          </a:xfrm>
        </p:spPr>
        <p:txBody>
          <a:bodyPr>
            <a:normAutofit fontScale="92500" lnSpcReduction="20000"/>
          </a:bodyPr>
          <a:lstStyle/>
          <a:p>
            <a:pPr marL="0" indent="0" algn="ctr">
              <a:buNone/>
              <a:defRPr/>
            </a:pPr>
            <a:r>
              <a:rPr lang="hu-HU" altLang="hu-HU" b="1" dirty="0">
                <a:solidFill>
                  <a:srgbClr val="3F3399"/>
                </a:solidFill>
                <a:latin typeface="+mj-lt"/>
              </a:rPr>
              <a:t>Orrnyílások és az agy</a:t>
            </a:r>
          </a:p>
          <a:p>
            <a:pPr marL="0" indent="0" algn="ctr">
              <a:buNone/>
              <a:defRPr/>
            </a:pPr>
            <a:endParaRPr lang="hu-HU" altLang="hu-HU" b="1" dirty="0">
              <a:solidFill>
                <a:srgbClr val="3F3399"/>
              </a:solidFill>
              <a:latin typeface="+mj-lt"/>
            </a:endParaRPr>
          </a:p>
          <a:p>
            <a:pPr marL="0" indent="0">
              <a:buNone/>
              <a:defRPr/>
            </a:pPr>
            <a:r>
              <a:rPr lang="hu-HU" altLang="hu-HU" sz="2000" b="1" dirty="0">
                <a:solidFill>
                  <a:srgbClr val="3F3399"/>
                </a:solidFill>
                <a:latin typeface="+mj-lt"/>
              </a:rPr>
              <a:t>Jobb orrnyílás (</a:t>
            </a:r>
            <a:r>
              <a:rPr lang="hu-HU" altLang="hu-HU" sz="2000" b="1" dirty="0" err="1">
                <a:solidFill>
                  <a:srgbClr val="3F3399"/>
                </a:solidFill>
                <a:latin typeface="+mj-lt"/>
              </a:rPr>
              <a:t>pingalá</a:t>
            </a:r>
            <a:r>
              <a:rPr lang="hu-HU" altLang="hu-HU" sz="2000" b="1" dirty="0">
                <a:solidFill>
                  <a:srgbClr val="3F3399"/>
                </a:solidFill>
                <a:latin typeface="+mj-lt"/>
              </a:rPr>
              <a:t>):</a:t>
            </a:r>
          </a:p>
          <a:p>
            <a:pPr marL="0" indent="0">
              <a:buNone/>
              <a:defRPr/>
            </a:pPr>
            <a:r>
              <a:rPr lang="hu-HU" altLang="hu-HU" sz="2000" b="1" dirty="0">
                <a:solidFill>
                  <a:srgbClr val="3F3399"/>
                </a:solidFill>
                <a:latin typeface="+mj-lt"/>
              </a:rPr>
              <a:t>   -  Nap – aktív, melegítő, szimpatikus hatás, </a:t>
            </a:r>
          </a:p>
          <a:p>
            <a:pPr marL="0" indent="0">
              <a:buNone/>
              <a:defRPr/>
            </a:pPr>
            <a:r>
              <a:rPr lang="hu-HU" altLang="hu-HU" sz="2000" b="1" dirty="0">
                <a:solidFill>
                  <a:srgbClr val="3F3399"/>
                </a:solidFill>
                <a:latin typeface="+mj-lt"/>
              </a:rPr>
              <a:t>      bal agyfélteke  dominancia</a:t>
            </a:r>
          </a:p>
          <a:p>
            <a:pPr marL="0" indent="0">
              <a:buNone/>
              <a:defRPr/>
            </a:pPr>
            <a:endParaRPr lang="hu-HU" altLang="hu-HU" sz="2000" b="1" dirty="0">
              <a:solidFill>
                <a:srgbClr val="3F3399"/>
              </a:solidFill>
              <a:latin typeface="+mj-lt"/>
            </a:endParaRPr>
          </a:p>
          <a:p>
            <a:pPr marL="0" indent="0">
              <a:buNone/>
              <a:defRPr/>
            </a:pPr>
            <a:r>
              <a:rPr lang="hu-HU" altLang="hu-HU" sz="2000" b="1" dirty="0">
                <a:solidFill>
                  <a:srgbClr val="3F3399"/>
                </a:solidFill>
                <a:latin typeface="+mj-lt"/>
              </a:rPr>
              <a:t>Bal orrnyílás (</a:t>
            </a:r>
            <a:r>
              <a:rPr lang="hu-HU" altLang="hu-HU" sz="2000" b="1" dirty="0" err="1">
                <a:solidFill>
                  <a:srgbClr val="3F3399"/>
                </a:solidFill>
                <a:latin typeface="+mj-lt"/>
              </a:rPr>
              <a:t>idá</a:t>
            </a:r>
            <a:r>
              <a:rPr lang="hu-HU" altLang="hu-HU" sz="2000" b="1" dirty="0">
                <a:solidFill>
                  <a:srgbClr val="3F3399"/>
                </a:solidFill>
                <a:latin typeface="+mj-lt"/>
              </a:rPr>
              <a:t>): </a:t>
            </a:r>
          </a:p>
          <a:p>
            <a:pPr marL="0" indent="0">
              <a:buNone/>
              <a:defRPr/>
            </a:pPr>
            <a:r>
              <a:rPr lang="hu-HU" altLang="hu-HU" sz="2000" b="1" dirty="0">
                <a:solidFill>
                  <a:srgbClr val="3F3399"/>
                </a:solidFill>
                <a:latin typeface="+mj-lt"/>
              </a:rPr>
              <a:t>   - Hold – nyugtató, hűsítő, paraszimpatikus hatás, </a:t>
            </a:r>
          </a:p>
          <a:p>
            <a:pPr marL="0" indent="0">
              <a:buNone/>
              <a:defRPr/>
            </a:pPr>
            <a:r>
              <a:rPr lang="hu-HU" altLang="hu-HU" sz="2000" b="1" dirty="0">
                <a:solidFill>
                  <a:srgbClr val="3F3399"/>
                </a:solidFill>
                <a:latin typeface="+mj-lt"/>
              </a:rPr>
              <a:t>     jobb agyfélteke dominancia</a:t>
            </a:r>
          </a:p>
          <a:p>
            <a:pPr marL="0" indent="0">
              <a:buNone/>
              <a:defRPr/>
            </a:pPr>
            <a:endParaRPr lang="hu-HU" altLang="hu-HU" sz="2000" b="1" dirty="0">
              <a:solidFill>
                <a:srgbClr val="3F3399"/>
              </a:solidFill>
              <a:latin typeface="+mj-lt"/>
            </a:endParaRPr>
          </a:p>
          <a:p>
            <a:pPr marL="0" indent="0">
              <a:buNone/>
              <a:defRPr/>
            </a:pPr>
            <a:r>
              <a:rPr lang="hu-HU" altLang="hu-HU" sz="2000" b="1" dirty="0">
                <a:solidFill>
                  <a:srgbClr val="3F3399"/>
                </a:solidFill>
                <a:latin typeface="+mj-lt"/>
              </a:rPr>
              <a:t>Mindkét orrnyílás egyforma aktivitásánál: egyensúlyi, meditatív</a:t>
            </a:r>
          </a:p>
          <a:p>
            <a:pPr marL="0" indent="0">
              <a:buNone/>
              <a:defRPr/>
            </a:pPr>
            <a:r>
              <a:rPr lang="hu-HU" altLang="hu-HU" sz="2000" b="1" dirty="0">
                <a:solidFill>
                  <a:srgbClr val="3F3399"/>
                </a:solidFill>
                <a:latin typeface="+mj-lt"/>
              </a:rPr>
              <a:t>állapot</a:t>
            </a:r>
          </a:p>
          <a:p>
            <a:pPr marL="0" indent="0">
              <a:buNone/>
              <a:defRPr/>
            </a:pPr>
            <a:endParaRPr lang="hu-HU" altLang="hu-HU" sz="2000" b="1" dirty="0">
              <a:solidFill>
                <a:srgbClr val="3F3399"/>
              </a:solidFill>
              <a:latin typeface="+mj-lt"/>
            </a:endParaRPr>
          </a:p>
          <a:p>
            <a:pPr marL="0" indent="0">
              <a:buNone/>
              <a:defRPr/>
            </a:pPr>
            <a:r>
              <a:rPr lang="hu-HU" altLang="hu-HU" sz="2000" b="1" dirty="0">
                <a:solidFill>
                  <a:srgbClr val="3F3399"/>
                </a:solidFill>
                <a:latin typeface="+mj-lt"/>
              </a:rPr>
              <a:t>Ciklikus működés: 1,5-2 óránkénti váltás   ÖNMEGFIGYELÉS!</a:t>
            </a:r>
          </a:p>
        </p:txBody>
      </p:sp>
      <p:sp>
        <p:nvSpPr>
          <p:cNvPr id="7171" name="Rectangle 2">
            <a:extLst>
              <a:ext uri="{FF2B5EF4-FFF2-40B4-BE49-F238E27FC236}">
                <a16:creationId xmlns:a16="http://schemas.microsoft.com/office/drawing/2014/main" id="{CAB15BD0-E2E9-4406-A80C-C04B0A6B9FA4}"/>
              </a:ext>
            </a:extLst>
          </p:cNvPr>
          <p:cNvSpPr txBox="1">
            <a:spLocks noChangeArrowheads="1"/>
          </p:cNvSpPr>
          <p:nvPr/>
        </p:nvSpPr>
        <p:spPr bwMode="auto">
          <a:xfrm>
            <a:off x="1774825" y="6092826"/>
            <a:ext cx="12969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u-HU" altLang="hu-HU" sz="800" b="1">
                <a:solidFill>
                  <a:srgbClr val="3F3399"/>
                </a:solidFill>
                <a:latin typeface="Georgia" panose="02040502050405020303" pitchFamily="18" charset="0"/>
              </a:rPr>
              <a:t>Dr. Hovanecz Anikó</a:t>
            </a:r>
            <a:endParaRPr lang="hu-HU" altLang="hu-HU" sz="700" b="1">
              <a:latin typeface="Georgia" panose="02040502050405020303" pitchFamily="18" charset="0"/>
            </a:endParaRPr>
          </a:p>
        </p:txBody>
      </p:sp>
      <p:pic>
        <p:nvPicPr>
          <p:cNvPr id="7172" name="Picture 5">
            <a:extLst>
              <a:ext uri="{FF2B5EF4-FFF2-40B4-BE49-F238E27FC236}">
                <a16:creationId xmlns:a16="http://schemas.microsoft.com/office/drawing/2014/main" id="{B4E2B3F9-9356-4FA3-BF08-11A4C7C21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9600" y="5276057"/>
            <a:ext cx="1835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C62BDD93-E7FF-4DC8-89EA-CB436F00F49C}"/>
              </a:ext>
            </a:extLst>
          </p:cNvPr>
          <p:cNvSpPr>
            <a:spLocks noGrp="1"/>
          </p:cNvSpPr>
          <p:nvPr>
            <p:ph idx="1"/>
          </p:nvPr>
        </p:nvSpPr>
        <p:spPr>
          <a:xfrm>
            <a:off x="1938338" y="549276"/>
            <a:ext cx="8229600" cy="5229225"/>
          </a:xfrm>
        </p:spPr>
        <p:txBody>
          <a:bodyPr>
            <a:normAutofit fontScale="92500" lnSpcReduction="10000"/>
          </a:bodyPr>
          <a:lstStyle/>
          <a:p>
            <a:pPr marL="0" indent="0" algn="ctr">
              <a:buNone/>
              <a:defRPr/>
            </a:pPr>
            <a:r>
              <a:rPr lang="hu-HU" altLang="hu-HU" b="1" dirty="0" err="1">
                <a:solidFill>
                  <a:srgbClr val="3F3399"/>
                </a:solidFill>
                <a:latin typeface="+mj-lt"/>
              </a:rPr>
              <a:t>Szvara</a:t>
            </a:r>
            <a:r>
              <a:rPr lang="hu-HU" altLang="hu-HU" b="1" dirty="0">
                <a:solidFill>
                  <a:srgbClr val="3F3399"/>
                </a:solidFill>
                <a:latin typeface="+mj-lt"/>
              </a:rPr>
              <a:t> jóga fogalma</a:t>
            </a:r>
          </a:p>
          <a:p>
            <a:pPr marL="0" indent="0" algn="ctr">
              <a:buNone/>
              <a:defRPr/>
            </a:pPr>
            <a:endParaRPr lang="hu-HU" altLang="hu-HU" b="1" dirty="0">
              <a:solidFill>
                <a:srgbClr val="3F3399"/>
              </a:solidFill>
              <a:latin typeface="+mj-lt"/>
            </a:endParaRPr>
          </a:p>
          <a:p>
            <a:pPr marL="0" indent="0">
              <a:buNone/>
              <a:defRPr/>
            </a:pPr>
            <a:r>
              <a:rPr lang="hu-HU" altLang="hu-HU" sz="2400" b="1" dirty="0" err="1">
                <a:solidFill>
                  <a:srgbClr val="3F3399"/>
                </a:solidFill>
                <a:latin typeface="+mj-lt"/>
              </a:rPr>
              <a:t>Szvara</a:t>
            </a:r>
            <a:r>
              <a:rPr lang="hu-HU" altLang="hu-HU" sz="2400" b="1" dirty="0">
                <a:solidFill>
                  <a:srgbClr val="3F3399"/>
                </a:solidFill>
                <a:latin typeface="+mj-lt"/>
              </a:rPr>
              <a:t> = hang, légzés, (</a:t>
            </a:r>
            <a:r>
              <a:rPr lang="hu-HU" altLang="hu-HU" sz="2400" b="1" dirty="0" err="1">
                <a:solidFill>
                  <a:srgbClr val="3F3399"/>
                </a:solidFill>
                <a:latin typeface="+mj-lt"/>
              </a:rPr>
              <a:t>légzés</a:t>
            </a:r>
            <a:r>
              <a:rPr lang="hu-HU" altLang="hu-HU" sz="2400" b="1" dirty="0">
                <a:solidFill>
                  <a:srgbClr val="3F3399"/>
                </a:solidFill>
                <a:latin typeface="+mj-lt"/>
              </a:rPr>
              <a:t> megfigyelés)</a:t>
            </a:r>
          </a:p>
          <a:p>
            <a:pPr marL="0" indent="0">
              <a:buNone/>
              <a:defRPr/>
            </a:pPr>
            <a:endParaRPr lang="hu-HU" altLang="hu-HU" sz="2400" b="1" dirty="0">
              <a:solidFill>
                <a:srgbClr val="3F3399"/>
              </a:solidFill>
              <a:latin typeface="+mj-lt"/>
            </a:endParaRPr>
          </a:p>
          <a:p>
            <a:pPr marL="0" indent="0">
              <a:buNone/>
              <a:defRPr/>
            </a:pPr>
            <a:r>
              <a:rPr lang="hu-HU" altLang="hu-HU" sz="2400" b="1" dirty="0" err="1">
                <a:solidFill>
                  <a:srgbClr val="3F3399"/>
                </a:solidFill>
                <a:latin typeface="+mj-lt"/>
              </a:rPr>
              <a:t>Szvara</a:t>
            </a:r>
            <a:r>
              <a:rPr lang="hu-HU" altLang="hu-HU" sz="2400" b="1" dirty="0">
                <a:solidFill>
                  <a:srgbClr val="3F3399"/>
                </a:solidFill>
                <a:latin typeface="+mj-lt"/>
              </a:rPr>
              <a:t> jóga: a légzés tudatos figyelése, a </a:t>
            </a:r>
            <a:r>
              <a:rPr lang="hu-HU" altLang="hu-HU" sz="2400" b="1" dirty="0" err="1">
                <a:solidFill>
                  <a:srgbClr val="3F3399"/>
                </a:solidFill>
                <a:latin typeface="+mj-lt"/>
              </a:rPr>
              <a:t>prána</a:t>
            </a:r>
            <a:r>
              <a:rPr lang="hu-HU" altLang="hu-HU" sz="2400" b="1" dirty="0">
                <a:solidFill>
                  <a:srgbClr val="3F3399"/>
                </a:solidFill>
                <a:latin typeface="+mj-lt"/>
              </a:rPr>
              <a:t> (éltető energia) áramlásának analízise. A bennünk zajló folyamatok tudatosítása, megfigyelése.</a:t>
            </a:r>
          </a:p>
          <a:p>
            <a:pPr marL="0" indent="0">
              <a:buNone/>
              <a:defRPr/>
            </a:pPr>
            <a:r>
              <a:rPr lang="hu-HU" altLang="hu-HU" sz="2400" b="1" dirty="0">
                <a:solidFill>
                  <a:srgbClr val="3F3399"/>
                </a:solidFill>
                <a:latin typeface="+mj-lt"/>
              </a:rPr>
              <a:t>Alapműve: Siva </a:t>
            </a:r>
            <a:r>
              <a:rPr lang="hu-HU" altLang="hu-HU" sz="2400" b="1" dirty="0" err="1">
                <a:solidFill>
                  <a:srgbClr val="3F3399"/>
                </a:solidFill>
                <a:latin typeface="+mj-lt"/>
              </a:rPr>
              <a:t>Szvaródaja</a:t>
            </a:r>
            <a:r>
              <a:rPr lang="hu-HU" altLang="hu-HU" sz="2400" b="1" dirty="0">
                <a:solidFill>
                  <a:srgbClr val="3F3399"/>
                </a:solidFill>
                <a:latin typeface="+mj-lt"/>
              </a:rPr>
              <a:t> </a:t>
            </a:r>
          </a:p>
          <a:p>
            <a:pPr marL="0" indent="0">
              <a:buNone/>
              <a:defRPr/>
            </a:pPr>
            <a:endParaRPr lang="hu-HU" altLang="hu-HU" sz="2400" b="1" dirty="0">
              <a:solidFill>
                <a:srgbClr val="3F3399"/>
              </a:solidFill>
              <a:latin typeface="+mj-lt"/>
            </a:endParaRPr>
          </a:p>
          <a:p>
            <a:pPr marL="0" indent="0">
              <a:buNone/>
              <a:defRPr/>
            </a:pPr>
            <a:r>
              <a:rPr lang="hu-HU" altLang="hu-HU" sz="2400" b="1" dirty="0" err="1">
                <a:solidFill>
                  <a:srgbClr val="3F3399"/>
                </a:solidFill>
                <a:latin typeface="+mj-lt"/>
              </a:rPr>
              <a:t>Nádík</a:t>
            </a:r>
            <a:r>
              <a:rPr lang="hu-HU" altLang="hu-HU" sz="2400" b="1" dirty="0">
                <a:solidFill>
                  <a:srgbClr val="3F3399"/>
                </a:solidFill>
                <a:latin typeface="+mj-lt"/>
              </a:rPr>
              <a:t> – energia csatornák (</a:t>
            </a:r>
            <a:r>
              <a:rPr lang="hu-HU" altLang="hu-HU" sz="2400" b="1" dirty="0" err="1">
                <a:solidFill>
                  <a:srgbClr val="3F3399"/>
                </a:solidFill>
                <a:latin typeface="+mj-lt"/>
              </a:rPr>
              <a:t>idá</a:t>
            </a:r>
            <a:r>
              <a:rPr lang="hu-HU" altLang="hu-HU" sz="2400" b="1" dirty="0">
                <a:solidFill>
                  <a:srgbClr val="3F3399"/>
                </a:solidFill>
                <a:latin typeface="+mj-lt"/>
              </a:rPr>
              <a:t>, </a:t>
            </a:r>
            <a:r>
              <a:rPr lang="hu-HU" altLang="hu-HU" sz="2400" b="1" dirty="0" err="1">
                <a:solidFill>
                  <a:srgbClr val="3F3399"/>
                </a:solidFill>
                <a:latin typeface="+mj-lt"/>
              </a:rPr>
              <a:t>pingalá</a:t>
            </a:r>
            <a:r>
              <a:rPr lang="hu-HU" altLang="hu-HU" sz="2400" b="1" dirty="0">
                <a:solidFill>
                  <a:srgbClr val="3F3399"/>
                </a:solidFill>
                <a:latin typeface="+mj-lt"/>
              </a:rPr>
              <a:t>, </a:t>
            </a:r>
            <a:r>
              <a:rPr lang="hu-HU" altLang="hu-HU" sz="2400" b="1" dirty="0" err="1">
                <a:solidFill>
                  <a:srgbClr val="3F3399"/>
                </a:solidFill>
                <a:latin typeface="+mj-lt"/>
              </a:rPr>
              <a:t>szusumná</a:t>
            </a:r>
            <a:r>
              <a:rPr lang="hu-HU" altLang="hu-HU" sz="2400" b="1" dirty="0">
                <a:solidFill>
                  <a:srgbClr val="3F3399"/>
                </a:solidFill>
                <a:latin typeface="+mj-lt"/>
              </a:rPr>
              <a:t>), idegek a fizikai testben</a:t>
            </a:r>
          </a:p>
          <a:p>
            <a:pPr marL="0" indent="0">
              <a:buNone/>
              <a:defRPr/>
            </a:pPr>
            <a:endParaRPr lang="hu-HU" altLang="hu-HU" sz="2400" b="1" dirty="0">
              <a:solidFill>
                <a:srgbClr val="3F3399"/>
              </a:solidFill>
              <a:latin typeface="+mj-lt"/>
            </a:endParaRPr>
          </a:p>
          <a:p>
            <a:pPr marL="0" indent="0">
              <a:buNone/>
              <a:defRPr/>
            </a:pPr>
            <a:r>
              <a:rPr lang="hu-HU" altLang="hu-HU" sz="2400" b="1" dirty="0" err="1">
                <a:solidFill>
                  <a:srgbClr val="3F3399"/>
                </a:solidFill>
                <a:latin typeface="+mj-lt"/>
              </a:rPr>
              <a:t>Nádík</a:t>
            </a:r>
            <a:r>
              <a:rPr lang="hu-HU" altLang="hu-HU" sz="2400" b="1" dirty="0">
                <a:solidFill>
                  <a:srgbClr val="3F3399"/>
                </a:solidFill>
                <a:latin typeface="+mj-lt"/>
              </a:rPr>
              <a:t> és az agyféltekék kapcsolata</a:t>
            </a:r>
          </a:p>
        </p:txBody>
      </p:sp>
      <p:sp>
        <p:nvSpPr>
          <p:cNvPr id="5123" name="Rectangle 2">
            <a:extLst>
              <a:ext uri="{FF2B5EF4-FFF2-40B4-BE49-F238E27FC236}">
                <a16:creationId xmlns:a16="http://schemas.microsoft.com/office/drawing/2014/main" id="{45FA69F1-EE2A-4A5E-B260-DDAC4C5FAC08}"/>
              </a:ext>
            </a:extLst>
          </p:cNvPr>
          <p:cNvSpPr txBox="1">
            <a:spLocks noChangeArrowheads="1"/>
          </p:cNvSpPr>
          <p:nvPr/>
        </p:nvSpPr>
        <p:spPr bwMode="auto">
          <a:xfrm>
            <a:off x="1774825" y="6092826"/>
            <a:ext cx="12969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u-HU" altLang="hu-HU" sz="800" b="1">
                <a:solidFill>
                  <a:srgbClr val="3F3399"/>
                </a:solidFill>
                <a:latin typeface="Georgia" panose="02040502050405020303" pitchFamily="18" charset="0"/>
              </a:rPr>
              <a:t>Dr. Hovanecz Anikó</a:t>
            </a:r>
            <a:endParaRPr lang="hu-HU" altLang="hu-HU" sz="700" b="1">
              <a:latin typeface="Georgia" panose="02040502050405020303" pitchFamily="18" charset="0"/>
            </a:endParaRPr>
          </a:p>
        </p:txBody>
      </p:sp>
      <p:pic>
        <p:nvPicPr>
          <p:cNvPr id="5124" name="Picture 5">
            <a:extLst>
              <a:ext uri="{FF2B5EF4-FFF2-40B4-BE49-F238E27FC236}">
                <a16:creationId xmlns:a16="http://schemas.microsoft.com/office/drawing/2014/main" id="{844E9532-4990-4EEE-9BFD-723C497F5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305" y="5399693"/>
            <a:ext cx="1835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876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Képtalálat a következőre: „swara yoga nad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539" y="1416705"/>
            <a:ext cx="6680921" cy="4671973"/>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6491597" y="318385"/>
            <a:ext cx="1992854" cy="923330"/>
          </a:xfrm>
          <a:prstGeom prst="rect">
            <a:avLst/>
          </a:prstGeom>
          <a:noFill/>
        </p:spPr>
        <p:txBody>
          <a:bodyPr wrap="none" rtlCol="0">
            <a:spAutoFit/>
          </a:bodyPr>
          <a:lstStyle/>
          <a:p>
            <a:pPr algn="ctr"/>
            <a:r>
              <a:rPr lang="hu-HU" dirty="0">
                <a:solidFill>
                  <a:schemeClr val="accent1">
                    <a:lumMod val="50000"/>
                  </a:schemeClr>
                </a:solidFill>
                <a:latin typeface="+mj-lt"/>
              </a:rPr>
              <a:t>Bal orrüreg</a:t>
            </a:r>
          </a:p>
          <a:p>
            <a:pPr algn="ctr"/>
            <a:r>
              <a:rPr lang="hu-HU" dirty="0">
                <a:solidFill>
                  <a:schemeClr val="accent1">
                    <a:lumMod val="50000"/>
                  </a:schemeClr>
                </a:solidFill>
                <a:latin typeface="+mj-lt"/>
              </a:rPr>
              <a:t>IDA /”női”</a:t>
            </a:r>
          </a:p>
          <a:p>
            <a:pPr algn="ctr"/>
            <a:r>
              <a:rPr lang="hu-HU" dirty="0">
                <a:solidFill>
                  <a:schemeClr val="accent1">
                    <a:lumMod val="50000"/>
                  </a:schemeClr>
                </a:solidFill>
                <a:latin typeface="+mj-lt"/>
              </a:rPr>
              <a:t>Paraszimpatikus IR</a:t>
            </a:r>
          </a:p>
        </p:txBody>
      </p:sp>
      <p:sp>
        <p:nvSpPr>
          <p:cNvPr id="4" name="Szövegdoboz 3"/>
          <p:cNvSpPr txBox="1"/>
          <p:nvPr/>
        </p:nvSpPr>
        <p:spPr>
          <a:xfrm>
            <a:off x="3915941" y="318385"/>
            <a:ext cx="1784464" cy="923330"/>
          </a:xfrm>
          <a:prstGeom prst="rect">
            <a:avLst/>
          </a:prstGeom>
          <a:noFill/>
        </p:spPr>
        <p:txBody>
          <a:bodyPr wrap="none" rtlCol="0">
            <a:spAutoFit/>
          </a:bodyPr>
          <a:lstStyle/>
          <a:p>
            <a:pPr algn="ctr">
              <a:tabLst>
                <a:tab pos="1435100" algn="l"/>
              </a:tabLst>
            </a:pPr>
            <a:r>
              <a:rPr lang="hu-HU" dirty="0">
                <a:solidFill>
                  <a:schemeClr val="accent1">
                    <a:lumMod val="50000"/>
                  </a:schemeClr>
                </a:solidFill>
                <a:latin typeface="+mj-lt"/>
              </a:rPr>
              <a:t>Jobb orrüreg</a:t>
            </a:r>
          </a:p>
          <a:p>
            <a:pPr algn="ctr"/>
            <a:r>
              <a:rPr lang="hu-HU" dirty="0">
                <a:solidFill>
                  <a:schemeClr val="accent1">
                    <a:lumMod val="50000"/>
                  </a:schemeClr>
                </a:solidFill>
                <a:latin typeface="+mj-lt"/>
              </a:rPr>
              <a:t>PINGALA /”férfi”</a:t>
            </a:r>
          </a:p>
          <a:p>
            <a:pPr algn="ctr"/>
            <a:r>
              <a:rPr lang="hu-HU" dirty="0">
                <a:solidFill>
                  <a:schemeClr val="accent1">
                    <a:lumMod val="50000"/>
                  </a:schemeClr>
                </a:solidFill>
                <a:latin typeface="+mj-lt"/>
              </a:rPr>
              <a:t>Szimpatikus IR</a:t>
            </a:r>
          </a:p>
        </p:txBody>
      </p:sp>
    </p:spTree>
    <p:extLst>
      <p:ext uri="{BB962C8B-B14F-4D97-AF65-F5344CB8AC3E}">
        <p14:creationId xmlns:p14="http://schemas.microsoft.com/office/powerpoint/2010/main" val="1670266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18B591F5-3486-450D-8DAB-275AE732DA24}"/>
              </a:ext>
            </a:extLst>
          </p:cNvPr>
          <p:cNvSpPr>
            <a:spLocks noGrp="1"/>
          </p:cNvSpPr>
          <p:nvPr>
            <p:ph idx="1"/>
          </p:nvPr>
        </p:nvSpPr>
        <p:spPr>
          <a:xfrm>
            <a:off x="1919288" y="836613"/>
            <a:ext cx="8229600" cy="4679950"/>
          </a:xfrm>
        </p:spPr>
        <p:txBody>
          <a:bodyPr/>
          <a:lstStyle/>
          <a:p>
            <a:pPr marL="0" indent="0" algn="ctr">
              <a:buNone/>
              <a:defRPr/>
            </a:pPr>
            <a:r>
              <a:rPr lang="hu-HU" altLang="hu-HU" b="1" dirty="0">
                <a:solidFill>
                  <a:srgbClr val="3F3399"/>
                </a:solidFill>
                <a:latin typeface="+mj-lt"/>
              </a:rPr>
              <a:t>A kiegyensúlyozó és </a:t>
            </a:r>
            <a:r>
              <a:rPr lang="hu-HU" altLang="hu-HU" b="1" dirty="0" err="1">
                <a:solidFill>
                  <a:srgbClr val="3F3399"/>
                </a:solidFill>
                <a:latin typeface="+mj-lt"/>
              </a:rPr>
              <a:t>nádí</a:t>
            </a:r>
            <a:r>
              <a:rPr lang="hu-HU" altLang="hu-HU" b="1" dirty="0">
                <a:solidFill>
                  <a:srgbClr val="3F3399"/>
                </a:solidFill>
                <a:latin typeface="+mj-lt"/>
              </a:rPr>
              <a:t> tisztító váltott orrlyukas légzés</a:t>
            </a:r>
          </a:p>
          <a:p>
            <a:pPr marL="0" indent="0">
              <a:buNone/>
              <a:defRPr/>
            </a:pPr>
            <a:endParaRPr lang="hu-HU" altLang="hu-HU" b="1" dirty="0">
              <a:solidFill>
                <a:srgbClr val="3F3399"/>
              </a:solidFill>
              <a:latin typeface="+mj-lt"/>
            </a:endParaRPr>
          </a:p>
          <a:p>
            <a:pPr marL="0" indent="0">
              <a:buNone/>
              <a:defRPr/>
            </a:pPr>
            <a:r>
              <a:rPr lang="hu-HU" altLang="hu-HU" sz="2400" b="1" dirty="0" err="1">
                <a:solidFill>
                  <a:srgbClr val="3F3399"/>
                </a:solidFill>
                <a:latin typeface="+mj-lt"/>
              </a:rPr>
              <a:t>Nádí</a:t>
            </a:r>
            <a:r>
              <a:rPr lang="hu-HU" altLang="hu-HU" sz="2400" b="1" dirty="0">
                <a:solidFill>
                  <a:srgbClr val="3F3399"/>
                </a:solidFill>
                <a:latin typeface="+mj-lt"/>
              </a:rPr>
              <a:t> </a:t>
            </a:r>
            <a:r>
              <a:rPr lang="hu-HU" altLang="hu-HU" sz="2400" b="1" dirty="0" err="1">
                <a:solidFill>
                  <a:srgbClr val="3F3399"/>
                </a:solidFill>
                <a:latin typeface="+mj-lt"/>
              </a:rPr>
              <a:t>sódhana</a:t>
            </a:r>
            <a:endParaRPr lang="hu-HU" altLang="hu-HU" sz="2400" b="1" dirty="0">
              <a:solidFill>
                <a:srgbClr val="3F3399"/>
              </a:solidFill>
              <a:latin typeface="+mj-lt"/>
            </a:endParaRPr>
          </a:p>
          <a:p>
            <a:pPr marL="0" indent="0">
              <a:buNone/>
              <a:defRPr/>
            </a:pPr>
            <a:r>
              <a:rPr lang="hu-HU" altLang="hu-HU" sz="2400" b="1" dirty="0" err="1">
                <a:solidFill>
                  <a:srgbClr val="3F3399"/>
                </a:solidFill>
                <a:latin typeface="+mj-lt"/>
              </a:rPr>
              <a:t>Anulóma</a:t>
            </a:r>
            <a:r>
              <a:rPr lang="hu-HU" altLang="hu-HU" sz="2400" b="1" dirty="0">
                <a:solidFill>
                  <a:srgbClr val="3F3399"/>
                </a:solidFill>
                <a:latin typeface="+mj-lt"/>
              </a:rPr>
              <a:t> </a:t>
            </a:r>
            <a:r>
              <a:rPr lang="hu-HU" altLang="hu-HU" sz="2400" b="1" dirty="0" err="1">
                <a:solidFill>
                  <a:srgbClr val="3F3399"/>
                </a:solidFill>
                <a:latin typeface="+mj-lt"/>
              </a:rPr>
              <a:t>vilóma</a:t>
            </a:r>
            <a:endParaRPr lang="hu-HU" altLang="hu-HU" sz="2400" b="1" dirty="0">
              <a:solidFill>
                <a:srgbClr val="3F3399"/>
              </a:solidFill>
              <a:latin typeface="+mj-lt"/>
            </a:endParaRPr>
          </a:p>
          <a:p>
            <a:pPr marL="0" indent="0">
              <a:buNone/>
              <a:defRPr/>
            </a:pPr>
            <a:endParaRPr lang="hu-HU" altLang="hu-HU" sz="2400" b="1" dirty="0">
              <a:solidFill>
                <a:srgbClr val="3F3399"/>
              </a:solidFill>
              <a:latin typeface="+mj-lt"/>
            </a:endParaRPr>
          </a:p>
          <a:p>
            <a:pPr marL="0" indent="0">
              <a:buNone/>
              <a:defRPr/>
            </a:pPr>
            <a:r>
              <a:rPr lang="hu-HU" altLang="hu-HU" sz="2400" b="1" dirty="0">
                <a:solidFill>
                  <a:srgbClr val="3F3399"/>
                </a:solidFill>
                <a:latin typeface="+mj-lt"/>
              </a:rPr>
              <a:t>Alfa hullámok egyensúlya (j/b agyfélteke) EEG mérések</a:t>
            </a:r>
          </a:p>
          <a:p>
            <a:pPr marL="0" indent="0">
              <a:buNone/>
              <a:defRPr/>
            </a:pPr>
            <a:endParaRPr lang="hu-HU" altLang="hu-HU" sz="2400" b="1" dirty="0">
              <a:solidFill>
                <a:srgbClr val="3F3399"/>
              </a:solidFill>
              <a:latin typeface="+mj-lt"/>
            </a:endParaRPr>
          </a:p>
        </p:txBody>
      </p:sp>
      <p:sp>
        <p:nvSpPr>
          <p:cNvPr id="15363" name="Rectangle 2">
            <a:extLst>
              <a:ext uri="{FF2B5EF4-FFF2-40B4-BE49-F238E27FC236}">
                <a16:creationId xmlns:a16="http://schemas.microsoft.com/office/drawing/2014/main" id="{76BF1219-6C69-4ED6-BB8E-24892E65F2C8}"/>
              </a:ext>
            </a:extLst>
          </p:cNvPr>
          <p:cNvSpPr txBox="1">
            <a:spLocks noChangeArrowheads="1"/>
          </p:cNvSpPr>
          <p:nvPr/>
        </p:nvSpPr>
        <p:spPr bwMode="auto">
          <a:xfrm>
            <a:off x="1774825" y="6092826"/>
            <a:ext cx="1296988"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hu-HU" altLang="hu-HU" sz="800" b="1">
                <a:solidFill>
                  <a:srgbClr val="3F3399"/>
                </a:solidFill>
                <a:latin typeface="Georgia" panose="02040502050405020303" pitchFamily="18" charset="0"/>
              </a:rPr>
              <a:t>Dr. Hovanecz Anikó</a:t>
            </a:r>
            <a:endParaRPr lang="hu-HU" altLang="hu-HU" sz="700" b="1">
              <a:latin typeface="Georgia" panose="02040502050405020303" pitchFamily="18" charset="0"/>
            </a:endParaRPr>
          </a:p>
        </p:txBody>
      </p:sp>
      <p:pic>
        <p:nvPicPr>
          <p:cNvPr id="15364" name="Picture 5">
            <a:extLst>
              <a:ext uri="{FF2B5EF4-FFF2-40B4-BE49-F238E27FC236}">
                <a16:creationId xmlns:a16="http://schemas.microsoft.com/office/drawing/2014/main" id="{253C3991-A1F3-4E4E-8422-5A3990AB5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2236" y="5465764"/>
            <a:ext cx="1835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9F196B-5A9C-4C5A-BA7D-A9DF552952C0}"/>
              </a:ext>
            </a:extLst>
          </p:cNvPr>
          <p:cNvSpPr>
            <a:spLocks noGrp="1"/>
          </p:cNvSpPr>
          <p:nvPr>
            <p:ph type="title"/>
          </p:nvPr>
        </p:nvSpPr>
        <p:spPr>
          <a:xfrm>
            <a:off x="1331893" y="-167735"/>
            <a:ext cx="9966960" cy="2926080"/>
          </a:xfrm>
        </p:spPr>
        <p:txBody>
          <a:bodyPr/>
          <a:lstStyle/>
          <a:p>
            <a:r>
              <a:rPr lang="hu-HU" dirty="0"/>
              <a:t>Köszönöm a figyelmet!</a:t>
            </a:r>
          </a:p>
        </p:txBody>
      </p:sp>
      <p:pic>
        <p:nvPicPr>
          <p:cNvPr id="3" name="Picture 2" descr="KÃ©ptalÃ¡lat a kÃ¶vetkezÅre: âtake a deep breathâ">
            <a:extLst>
              <a:ext uri="{FF2B5EF4-FFF2-40B4-BE49-F238E27FC236}">
                <a16:creationId xmlns:a16="http://schemas.microsoft.com/office/drawing/2014/main" id="{E2DB6524-68DD-4C85-8AF2-F103A5169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584" y="3047468"/>
            <a:ext cx="4074750" cy="341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33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4E4A5A-2E84-41E7-9C01-DEB9C5BE84C0}"/>
              </a:ext>
            </a:extLst>
          </p:cNvPr>
          <p:cNvSpPr>
            <a:spLocks noChangeArrowheads="1"/>
          </p:cNvSpPr>
          <p:nvPr/>
        </p:nvSpPr>
        <p:spPr bwMode="auto">
          <a:xfrm>
            <a:off x="490524" y="1411943"/>
            <a:ext cx="10830560" cy="260585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0" i="0" u="none" strike="noStrike" cap="none" normalizeH="0" baseline="0" dirty="0">
                <a:ln>
                  <a:noFill/>
                </a:ln>
                <a:solidFill>
                  <a:schemeClr val="accent1">
                    <a:lumMod val="50000"/>
                  </a:schemeClr>
                </a:solidFill>
                <a:effectLst/>
              </a:rPr>
              <a:t>A SWARA szó szanszkritul hangot vagy hangjegyet jelent;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2100" b="0" i="0" u="none" strike="noStrike" cap="none" normalizeH="0" baseline="0" dirty="0">
              <a:ln>
                <a:noFill/>
              </a:ln>
              <a:solidFill>
                <a:schemeClr val="accent1">
                  <a:lumMod val="50000"/>
                </a:schemeClr>
              </a:solidFill>
              <a:effectLst/>
            </a:endParaRPr>
          </a:p>
          <a:p>
            <a:pPr lvl="0" defTabSz="914400" eaLnBrk="0" fontAlgn="base" hangingPunct="0">
              <a:spcBef>
                <a:spcPct val="0"/>
              </a:spcBef>
              <a:spcAft>
                <a:spcPct val="0"/>
              </a:spcAft>
            </a:pPr>
            <a:r>
              <a:rPr lang="hu-HU" altLang="hu-HU" sz="2400" dirty="0">
                <a:solidFill>
                  <a:schemeClr val="accent1">
                    <a:lumMod val="50000"/>
                  </a:schemeClr>
                </a:solidFill>
              </a:rPr>
              <a:t>Jelenti egyben S</a:t>
            </a:r>
            <a:r>
              <a:rPr lang="hu-HU" altLang="hu-HU" sz="2100" dirty="0">
                <a:solidFill>
                  <a:schemeClr val="accent1">
                    <a:lumMod val="50000"/>
                  </a:schemeClr>
                </a:solidFill>
              </a:rPr>
              <a:t>WARA </a:t>
            </a:r>
            <a:r>
              <a:rPr kumimoji="0" lang="hu-HU" altLang="hu-HU" sz="2100" b="0" i="0" u="none" strike="noStrike" cap="none" normalizeH="0" baseline="0" dirty="0">
                <a:ln>
                  <a:noFill/>
                </a:ln>
                <a:solidFill>
                  <a:schemeClr val="accent1">
                    <a:lumMod val="50000"/>
                  </a:schemeClr>
                </a:solidFill>
                <a:effectLst/>
              </a:rPr>
              <a:t>azt is, hogy az egyik orrlyukon keresztül folyamatosan folyik a levegő. </a:t>
            </a:r>
          </a:p>
          <a:p>
            <a:pPr lvl="0" defTabSz="914400" eaLnBrk="0" fontAlgn="base" hangingPunct="0">
              <a:spcBef>
                <a:spcPct val="0"/>
              </a:spcBef>
              <a:spcAft>
                <a:spcPct val="0"/>
              </a:spcAft>
            </a:pPr>
            <a:endParaRPr kumimoji="0" lang="hu-HU" altLang="hu-HU" sz="2100" b="0" i="0" u="none" strike="noStrike" cap="none" normalizeH="0" baseline="0" dirty="0">
              <a:ln>
                <a:noFill/>
              </a:ln>
              <a:solidFill>
                <a:schemeClr val="accent1">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0" i="0" u="none" strike="noStrike" cap="none" normalizeH="0" baseline="0" dirty="0">
                <a:ln>
                  <a:noFill/>
                </a:ln>
                <a:solidFill>
                  <a:schemeClr val="accent1">
                    <a:lumMod val="50000"/>
                  </a:schemeClr>
                </a:solidFill>
                <a:effectLst/>
              </a:rPr>
              <a:t>a YOGA pedig uniót/egyesítést jelent.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2100" b="0" i="0" u="none" strike="noStrike" cap="none" normalizeH="0" baseline="0" dirty="0">
              <a:ln>
                <a:noFill/>
              </a:ln>
              <a:solidFill>
                <a:schemeClr val="accent1">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0" i="0" u="none" strike="noStrike" cap="none" normalizeH="0" baseline="0" dirty="0">
                <a:ln>
                  <a:noFill/>
                </a:ln>
                <a:solidFill>
                  <a:schemeClr val="accent1">
                    <a:lumMod val="50000"/>
                  </a:schemeClr>
                </a:solidFill>
                <a:effectLst/>
              </a:rPr>
              <a:t>Tehát a </a:t>
            </a:r>
            <a:r>
              <a:rPr kumimoji="0" lang="hu-HU" altLang="hu-HU" sz="2100" b="0" i="0" u="none" strike="noStrike" cap="none" normalizeH="0" baseline="0" dirty="0" err="1">
                <a:ln>
                  <a:noFill/>
                </a:ln>
                <a:solidFill>
                  <a:schemeClr val="accent1">
                    <a:lumMod val="50000"/>
                  </a:schemeClr>
                </a:solidFill>
                <a:effectLst/>
              </a:rPr>
              <a:t>Swara</a:t>
            </a:r>
            <a:r>
              <a:rPr kumimoji="0" lang="hu-HU" altLang="hu-HU" sz="2100" b="0" i="0" u="none" strike="noStrike" cap="none" normalizeH="0" baseline="0" dirty="0">
                <a:ln>
                  <a:noFill/>
                </a:ln>
                <a:solidFill>
                  <a:schemeClr val="accent1">
                    <a:lumMod val="50000"/>
                  </a:schemeClr>
                </a:solidFill>
                <a:effectLst/>
              </a:rPr>
              <a:t> jóga az a tudomány, amely a kozmikus tudat megvalósításáról szól, az észlelés vagy megfigyelés révén,  az orrlyukak légzésáramának ellenőrzésével vagy manipulálásával.</a:t>
            </a:r>
            <a:r>
              <a:rPr kumimoji="0" lang="hu-HU" altLang="hu-HU" sz="800" b="0" i="0" u="none" strike="noStrike" cap="none" normalizeH="0" baseline="0" dirty="0">
                <a:ln>
                  <a:noFill/>
                </a:ln>
                <a:solidFill>
                  <a:schemeClr val="accent1">
                    <a:lumMod val="50000"/>
                  </a:schemeClr>
                </a:solidFill>
                <a:effectLst/>
              </a:rPr>
              <a:t> </a:t>
            </a:r>
            <a:endParaRPr kumimoji="0" lang="hu-HU" altLang="hu-HU" sz="1800" b="0" i="0" u="none" strike="noStrike" cap="none" normalizeH="0" baseline="0" dirty="0">
              <a:ln>
                <a:noFill/>
              </a:ln>
              <a:solidFill>
                <a:schemeClr val="accent1">
                  <a:lumMod val="50000"/>
                </a:schemeClr>
              </a:solidFill>
              <a:effectLst/>
            </a:endParaRPr>
          </a:p>
        </p:txBody>
      </p:sp>
    </p:spTree>
    <p:extLst>
      <p:ext uri="{BB962C8B-B14F-4D97-AF65-F5344CB8AC3E}">
        <p14:creationId xmlns:p14="http://schemas.microsoft.com/office/powerpoint/2010/main" val="343816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C541AC-810B-4256-9ACD-3F15D04BFFFC}"/>
              </a:ext>
            </a:extLst>
          </p:cNvPr>
          <p:cNvSpPr>
            <a:spLocks noChangeArrowheads="1"/>
          </p:cNvSpPr>
          <p:nvPr/>
        </p:nvSpPr>
        <p:spPr bwMode="auto">
          <a:xfrm>
            <a:off x="522790" y="1523187"/>
            <a:ext cx="10739377" cy="3529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0" i="0" u="none" strike="noStrike" cap="none" normalizeH="0" baseline="0" dirty="0">
                <a:ln>
                  <a:noFill/>
                </a:ln>
                <a:solidFill>
                  <a:schemeClr val="accent1">
                    <a:lumMod val="50000"/>
                  </a:schemeClr>
                </a:solidFill>
                <a:effectLst/>
              </a:rPr>
              <a:t>A </a:t>
            </a:r>
            <a:r>
              <a:rPr kumimoji="0" lang="hu-HU" altLang="hu-HU" sz="2100" b="0" i="0" u="none" strike="noStrike" cap="none" normalizeH="0" baseline="0" dirty="0" err="1">
                <a:ln>
                  <a:noFill/>
                </a:ln>
                <a:solidFill>
                  <a:schemeClr val="accent1">
                    <a:lumMod val="50000"/>
                  </a:schemeClr>
                </a:solidFill>
                <a:effectLst/>
              </a:rPr>
              <a:t>Swara</a:t>
            </a:r>
            <a:r>
              <a:rPr kumimoji="0" lang="hu-HU" altLang="hu-HU" sz="2100" b="0" i="0" u="none" strike="noStrike" cap="none" normalizeH="0" baseline="0" dirty="0">
                <a:ln>
                  <a:noFill/>
                </a:ln>
                <a:solidFill>
                  <a:schemeClr val="accent1">
                    <a:lumMod val="50000"/>
                  </a:schemeClr>
                </a:solidFill>
                <a:effectLst/>
              </a:rPr>
              <a:t> jóga egy ősi tantrikus tudomány, amely magában foglalja az orrlyukakon (vagy </a:t>
            </a:r>
            <a:r>
              <a:rPr kumimoji="0" lang="hu-HU" altLang="hu-HU" sz="2100" b="0" i="0" u="none" strike="noStrike" cap="none" normalizeH="0" baseline="0" dirty="0" err="1">
                <a:ln>
                  <a:noFill/>
                </a:ln>
                <a:solidFill>
                  <a:schemeClr val="accent1">
                    <a:lumMod val="50000"/>
                  </a:schemeClr>
                </a:solidFill>
                <a:effectLst/>
              </a:rPr>
              <a:t>swara</a:t>
            </a:r>
            <a:r>
              <a:rPr kumimoji="0" lang="hu-HU" altLang="hu-HU" sz="2100" b="0" i="0" u="none" strike="noStrike" cap="none" normalizeH="0" baseline="0" dirty="0">
                <a:ln>
                  <a:noFill/>
                </a:ln>
                <a:solidFill>
                  <a:schemeClr val="accent1">
                    <a:lumMod val="50000"/>
                  </a:schemeClr>
                </a:solidFill>
                <a:effectLst/>
              </a:rPr>
              <a:t>) átvezető  légzésáramlás szisztematikus tanulmányozását a hold uralkodó fázisaival, a </a:t>
            </a:r>
            <a:r>
              <a:rPr kumimoji="0" lang="hu-HU" altLang="hu-HU" sz="2100" b="0" i="0" u="none" strike="noStrike" cap="none" normalizeH="0" baseline="0" dirty="0" err="1">
                <a:ln>
                  <a:noFill/>
                </a:ln>
                <a:solidFill>
                  <a:schemeClr val="accent1">
                    <a:lumMod val="50000"/>
                  </a:schemeClr>
                </a:solidFill>
                <a:effectLst/>
              </a:rPr>
              <a:t>napszakával</a:t>
            </a:r>
            <a:r>
              <a:rPr kumimoji="0" lang="hu-HU" altLang="hu-HU" sz="2100" b="0" i="0" u="none" strike="noStrike" cap="none" normalizeH="0" baseline="0" dirty="0">
                <a:ln>
                  <a:noFill/>
                </a:ln>
                <a:solidFill>
                  <a:schemeClr val="accent1">
                    <a:lumMod val="50000"/>
                  </a:schemeClr>
                </a:solidFill>
                <a:effectLst/>
              </a:rPr>
              <a:t> és az irányával kapcsolatban.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2100" b="0" i="0" u="none" strike="noStrike" cap="none" normalizeH="0" baseline="0" dirty="0">
              <a:ln>
                <a:noFill/>
              </a:ln>
              <a:solidFill>
                <a:schemeClr val="accent1">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0" i="0" u="none" strike="noStrike" cap="none" normalizeH="0" baseline="0" dirty="0">
                <a:ln>
                  <a:noFill/>
                </a:ln>
                <a:solidFill>
                  <a:schemeClr val="accent1">
                    <a:lumMod val="50000"/>
                  </a:schemeClr>
                </a:solidFill>
                <a:effectLst/>
              </a:rPr>
              <a:t> Noha a „</a:t>
            </a:r>
            <a:r>
              <a:rPr kumimoji="0" lang="hu-HU" altLang="hu-HU" sz="2100" b="0" i="0" u="none" strike="noStrike" cap="none" normalizeH="0" baseline="0" dirty="0" err="1">
                <a:ln>
                  <a:noFill/>
                </a:ln>
                <a:solidFill>
                  <a:schemeClr val="accent1">
                    <a:lumMod val="50000"/>
                  </a:schemeClr>
                </a:solidFill>
                <a:effectLst/>
              </a:rPr>
              <a:t>pránajáma</a:t>
            </a:r>
            <a:r>
              <a:rPr kumimoji="0" lang="hu-HU" altLang="hu-HU" sz="2100" b="0" i="0" u="none" strike="noStrike" cap="none" normalizeH="0" baseline="0" dirty="0">
                <a:ln>
                  <a:noFill/>
                </a:ln>
                <a:solidFill>
                  <a:schemeClr val="accent1">
                    <a:lumMod val="50000"/>
                  </a:schemeClr>
                </a:solidFill>
                <a:effectLst/>
              </a:rPr>
              <a:t>” -</a:t>
            </a:r>
            <a:r>
              <a:rPr kumimoji="0" lang="hu-HU" altLang="hu-HU" sz="2100" b="0" i="0" u="none" strike="noStrike" cap="none" normalizeH="0" baseline="0" dirty="0" err="1">
                <a:ln>
                  <a:noFill/>
                </a:ln>
                <a:solidFill>
                  <a:schemeClr val="accent1">
                    <a:lumMod val="50000"/>
                  </a:schemeClr>
                </a:solidFill>
                <a:effectLst/>
              </a:rPr>
              <a:t>ra</a:t>
            </a:r>
            <a:r>
              <a:rPr kumimoji="0" lang="hu-HU" altLang="hu-HU" sz="2100" b="0" i="0" u="none" strike="noStrike" cap="none" normalizeH="0" baseline="0" dirty="0">
                <a:ln>
                  <a:noFill/>
                </a:ln>
                <a:solidFill>
                  <a:schemeClr val="accent1">
                    <a:lumMod val="50000"/>
                  </a:schemeClr>
                </a:solidFill>
                <a:effectLst/>
              </a:rPr>
              <a:t> gondolunk, amikor a lélegzettel kapcsolatos technikákra gondolunk, </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0" i="0" u="none" strike="noStrike" cap="none" normalizeH="0" baseline="0" dirty="0">
                <a:ln>
                  <a:noFill/>
                </a:ln>
                <a:solidFill>
                  <a:schemeClr val="accent1">
                    <a:lumMod val="50000"/>
                  </a:schemeClr>
                </a:solidFill>
                <a:effectLst/>
              </a:rPr>
              <a:t>a </a:t>
            </a:r>
            <a:r>
              <a:rPr kumimoji="0" lang="hu-HU" altLang="hu-HU" sz="2100" b="0" i="0" u="none" strike="noStrike" cap="none" normalizeH="0" baseline="0" dirty="0" err="1">
                <a:ln>
                  <a:noFill/>
                </a:ln>
                <a:solidFill>
                  <a:schemeClr val="accent1">
                    <a:lumMod val="50000"/>
                  </a:schemeClr>
                </a:solidFill>
                <a:effectLst/>
              </a:rPr>
              <a:t>Swara</a:t>
            </a:r>
            <a:r>
              <a:rPr kumimoji="0" lang="hu-HU" altLang="hu-HU" sz="2100" b="0" i="0" u="none" strike="noStrike" cap="none" normalizeH="0" baseline="0" dirty="0">
                <a:ln>
                  <a:noFill/>
                </a:ln>
                <a:solidFill>
                  <a:schemeClr val="accent1">
                    <a:lumMod val="50000"/>
                  </a:schemeClr>
                </a:solidFill>
                <a:effectLst/>
              </a:rPr>
              <a:t> jógában ez </a:t>
            </a:r>
          </a:p>
          <a:p>
            <a:pPr marL="0" marR="0" lvl="0" indent="0" algn="l" defTabSz="914400" rtl="0" eaLnBrk="0" fontAlgn="base" latinLnBrk="0" hangingPunct="0">
              <a:lnSpc>
                <a:spcPct val="100000"/>
              </a:lnSpc>
              <a:spcBef>
                <a:spcPct val="0"/>
              </a:spcBef>
              <a:spcAft>
                <a:spcPct val="0"/>
              </a:spcAft>
              <a:buClrTx/>
              <a:buSzTx/>
              <a:buFontTx/>
              <a:buNone/>
              <a:tabLst/>
            </a:pPr>
            <a:endParaRPr lang="hu-HU" altLang="hu-HU" sz="2100" dirty="0">
              <a:solidFill>
                <a:schemeClr val="accent1">
                  <a:lumMod val="50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1" i="0" u="none" strike="noStrike" cap="none" normalizeH="0" baseline="0" dirty="0">
                <a:ln>
                  <a:noFill/>
                </a:ln>
                <a:solidFill>
                  <a:schemeClr val="accent1">
                    <a:lumMod val="50000"/>
                  </a:schemeClr>
                </a:solidFill>
                <a:effectLst/>
              </a:rPr>
              <a:t>a légzés asszociációja a nap, hold, bolygók, évszakok, évszakok, nappali tevékenységek vagy fázisok vagy pozíciók függvényében, az egyén fizikai és szellemi állapotával,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2100" b="1" i="0" u="none" strike="noStrike" cap="none" normalizeH="0" baseline="0" dirty="0">
              <a:ln>
                <a:noFill/>
              </a:ln>
              <a:solidFill>
                <a:schemeClr val="accent1">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100" b="1" i="0" u="none" strike="noStrike" cap="none" normalizeH="0" baseline="0" dirty="0">
                <a:ln>
                  <a:noFill/>
                </a:ln>
                <a:solidFill>
                  <a:schemeClr val="accent1">
                    <a:lumMod val="50000"/>
                  </a:schemeClr>
                </a:solidFill>
                <a:effectLst/>
              </a:rPr>
              <a:t>majd megteszi a megfelelő cselekedetet e finom kapcsolatoknak megfelelően.</a:t>
            </a:r>
            <a:r>
              <a:rPr kumimoji="0" lang="hu-HU" altLang="hu-HU" sz="800" b="1" i="0" u="none" strike="noStrike" cap="none" normalizeH="0" baseline="0" dirty="0">
                <a:ln>
                  <a:noFill/>
                </a:ln>
                <a:solidFill>
                  <a:schemeClr val="accent1">
                    <a:lumMod val="50000"/>
                  </a:schemeClr>
                </a:solidFill>
                <a:effectLst/>
              </a:rPr>
              <a:t> </a:t>
            </a:r>
            <a:endParaRPr kumimoji="0" lang="hu-HU" altLang="hu-HU" sz="1800" b="1" i="0" u="none" strike="noStrike" cap="none" normalizeH="0" baseline="0" dirty="0">
              <a:ln>
                <a:noFill/>
              </a:ln>
              <a:solidFill>
                <a:schemeClr val="accent1">
                  <a:lumMod val="50000"/>
                </a:schemeClr>
              </a:solidFill>
              <a:effectLst/>
            </a:endParaRPr>
          </a:p>
        </p:txBody>
      </p:sp>
    </p:spTree>
    <p:extLst>
      <p:ext uri="{BB962C8B-B14F-4D97-AF65-F5344CB8AC3E}">
        <p14:creationId xmlns:p14="http://schemas.microsoft.com/office/powerpoint/2010/main" val="113156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Képtalálat a következőre: „swara yoga”">
            <a:extLst>
              <a:ext uri="{FF2B5EF4-FFF2-40B4-BE49-F238E27FC236}">
                <a16:creationId xmlns:a16="http://schemas.microsoft.com/office/drawing/2014/main" id="{464FD4DE-32A4-4A31-8B18-1401EE9D7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496" y="317587"/>
            <a:ext cx="3956318" cy="6201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Képtalálat a következőre: „prana and pranayama”">
            <a:extLst>
              <a:ext uri="{FF2B5EF4-FFF2-40B4-BE49-F238E27FC236}">
                <a16:creationId xmlns:a16="http://schemas.microsoft.com/office/drawing/2014/main" id="{70F5B9C8-D345-4BE4-872F-2D1C63B61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8436"/>
            <a:ext cx="3956319" cy="620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0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DADE5C6-448C-4629-8D89-37931AEE066D}"/>
              </a:ext>
            </a:extLst>
          </p:cNvPr>
          <p:cNvSpPr>
            <a:spLocks noGrp="1"/>
          </p:cNvSpPr>
          <p:nvPr>
            <p:ph type="title"/>
          </p:nvPr>
        </p:nvSpPr>
        <p:spPr>
          <a:xfrm>
            <a:off x="506392" y="330133"/>
            <a:ext cx="9875520" cy="1356360"/>
          </a:xfrm>
        </p:spPr>
        <p:txBody>
          <a:bodyPr>
            <a:normAutofit/>
          </a:bodyPr>
          <a:lstStyle/>
          <a:p>
            <a:r>
              <a:rPr lang="hu-HU" sz="3600" dirty="0" err="1"/>
              <a:t>Szvara</a:t>
            </a:r>
            <a:r>
              <a:rPr lang="hu-HU" sz="3600" dirty="0"/>
              <a:t> jóga a </a:t>
            </a:r>
            <a:r>
              <a:rPr lang="hu-HU" sz="3600" dirty="0" err="1"/>
              <a:t>rishik</a:t>
            </a:r>
            <a:r>
              <a:rPr lang="hu-HU" sz="3600" dirty="0"/>
              <a:t> tudománya</a:t>
            </a:r>
          </a:p>
        </p:txBody>
      </p:sp>
      <p:sp>
        <p:nvSpPr>
          <p:cNvPr id="3" name="Szövegdoboz 2">
            <a:extLst>
              <a:ext uri="{FF2B5EF4-FFF2-40B4-BE49-F238E27FC236}">
                <a16:creationId xmlns:a16="http://schemas.microsoft.com/office/drawing/2014/main" id="{44E20BEC-B7DA-4A56-AE35-5F7EECE4C595}"/>
              </a:ext>
            </a:extLst>
          </p:cNvPr>
          <p:cNvSpPr txBox="1"/>
          <p:nvPr/>
        </p:nvSpPr>
        <p:spPr>
          <a:xfrm>
            <a:off x="624454" y="1715747"/>
            <a:ext cx="10394066" cy="1754326"/>
          </a:xfrm>
          <a:prstGeom prst="rect">
            <a:avLst/>
          </a:prstGeom>
          <a:noFill/>
        </p:spPr>
        <p:txBody>
          <a:bodyPr wrap="square" rtlCol="0">
            <a:spAutoFit/>
          </a:bodyPr>
          <a:lstStyle/>
          <a:p>
            <a:r>
              <a:rPr lang="hu-HU" b="1" dirty="0">
                <a:solidFill>
                  <a:schemeClr val="accent5">
                    <a:lumMod val="50000"/>
                  </a:schemeClr>
                </a:solidFill>
              </a:rPr>
              <a:t>Science of </a:t>
            </a:r>
            <a:r>
              <a:rPr lang="hu-HU" b="1" dirty="0" err="1">
                <a:solidFill>
                  <a:schemeClr val="accent5">
                    <a:lumMod val="50000"/>
                  </a:schemeClr>
                </a:solidFill>
              </a:rPr>
              <a:t>ancient</a:t>
            </a:r>
            <a:r>
              <a:rPr lang="hu-HU" b="1" dirty="0">
                <a:solidFill>
                  <a:schemeClr val="accent5">
                    <a:lumMod val="50000"/>
                  </a:schemeClr>
                </a:solidFill>
              </a:rPr>
              <a:t> </a:t>
            </a:r>
            <a:r>
              <a:rPr lang="hu-HU" b="1" dirty="0" err="1">
                <a:solidFill>
                  <a:schemeClr val="accent5">
                    <a:lumMod val="50000"/>
                  </a:schemeClr>
                </a:solidFill>
              </a:rPr>
              <a:t>rishis</a:t>
            </a:r>
            <a:endParaRPr lang="hu-HU" b="1" dirty="0">
              <a:solidFill>
                <a:schemeClr val="accent5">
                  <a:lumMod val="50000"/>
                </a:schemeClr>
              </a:solidFill>
            </a:endParaRPr>
          </a:p>
          <a:p>
            <a:endParaRPr lang="hu-HU" b="1" dirty="0">
              <a:solidFill>
                <a:schemeClr val="accent5">
                  <a:lumMod val="50000"/>
                </a:schemeClr>
              </a:solidFill>
            </a:endParaRPr>
          </a:p>
          <a:p>
            <a:r>
              <a:rPr lang="hu-HU" b="1" dirty="0">
                <a:solidFill>
                  <a:schemeClr val="accent5">
                    <a:lumMod val="50000"/>
                  </a:schemeClr>
                </a:solidFill>
              </a:rPr>
              <a:t>The </a:t>
            </a:r>
            <a:r>
              <a:rPr lang="hu-HU" b="1" dirty="0" err="1">
                <a:solidFill>
                  <a:schemeClr val="accent5">
                    <a:lumMod val="50000"/>
                  </a:schemeClr>
                </a:solidFill>
              </a:rPr>
              <a:t>tantric</a:t>
            </a:r>
            <a:r>
              <a:rPr lang="hu-HU" b="1" dirty="0">
                <a:solidFill>
                  <a:schemeClr val="accent5">
                    <a:lumMod val="50000"/>
                  </a:schemeClr>
                </a:solidFill>
              </a:rPr>
              <a:t> </a:t>
            </a:r>
            <a:r>
              <a:rPr lang="hu-HU" b="1" dirty="0" err="1">
                <a:solidFill>
                  <a:schemeClr val="accent5">
                    <a:lumMod val="50000"/>
                  </a:schemeClr>
                </a:solidFill>
              </a:rPr>
              <a:t>science</a:t>
            </a:r>
            <a:r>
              <a:rPr lang="hu-HU" b="1" dirty="0">
                <a:solidFill>
                  <a:schemeClr val="accent5">
                    <a:lumMod val="50000"/>
                  </a:schemeClr>
                </a:solidFill>
              </a:rPr>
              <a:t> of </a:t>
            </a:r>
            <a:r>
              <a:rPr lang="hu-HU" b="1" dirty="0" err="1">
                <a:solidFill>
                  <a:schemeClr val="accent5">
                    <a:lumMod val="50000"/>
                  </a:schemeClr>
                </a:solidFill>
              </a:rPr>
              <a:t>brain</a:t>
            </a:r>
            <a:r>
              <a:rPr lang="hu-HU" b="1" dirty="0">
                <a:solidFill>
                  <a:schemeClr val="accent5">
                    <a:lumMod val="50000"/>
                  </a:schemeClr>
                </a:solidFill>
              </a:rPr>
              <a:t> </a:t>
            </a:r>
            <a:r>
              <a:rPr lang="hu-HU" b="1" dirty="0" err="1">
                <a:solidFill>
                  <a:schemeClr val="accent5">
                    <a:lumMod val="50000"/>
                  </a:schemeClr>
                </a:solidFill>
              </a:rPr>
              <a:t>breathing</a:t>
            </a:r>
            <a:endParaRPr lang="hu-HU" b="1" dirty="0">
              <a:solidFill>
                <a:schemeClr val="accent5">
                  <a:lumMod val="50000"/>
                </a:schemeClr>
              </a:solidFill>
            </a:endParaRPr>
          </a:p>
          <a:p>
            <a:endParaRPr lang="hu-HU" b="1" dirty="0">
              <a:solidFill>
                <a:schemeClr val="accent5">
                  <a:lumMod val="50000"/>
                </a:schemeClr>
              </a:solidFill>
            </a:endParaRPr>
          </a:p>
          <a:p>
            <a:endParaRPr lang="hu-HU" b="1" dirty="0">
              <a:solidFill>
                <a:schemeClr val="accent5">
                  <a:lumMod val="50000"/>
                </a:schemeClr>
              </a:solidFill>
            </a:endParaRPr>
          </a:p>
          <a:p>
            <a:endParaRPr lang="hu-HU" b="1" dirty="0">
              <a:solidFill>
                <a:schemeClr val="accent5">
                  <a:lumMod val="50000"/>
                </a:schemeClr>
              </a:solidFill>
            </a:endParaRPr>
          </a:p>
        </p:txBody>
      </p:sp>
      <p:pic>
        <p:nvPicPr>
          <p:cNvPr id="7172" name="Picture 4" descr="A képen a következők lehetnek: 1 személy, szakáll">
            <a:extLst>
              <a:ext uri="{FF2B5EF4-FFF2-40B4-BE49-F238E27FC236}">
                <a16:creationId xmlns:a16="http://schemas.microsoft.com/office/drawing/2014/main" id="{16E7C5E2-1C04-4E27-84C9-82673AE4F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499" y="1974262"/>
            <a:ext cx="3781668" cy="3627982"/>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a:extLst>
              <a:ext uri="{FF2B5EF4-FFF2-40B4-BE49-F238E27FC236}">
                <a16:creationId xmlns:a16="http://schemas.microsoft.com/office/drawing/2014/main" id="{1E4090C9-1BB5-415F-A56C-F7D331A2C292}"/>
              </a:ext>
            </a:extLst>
          </p:cNvPr>
          <p:cNvSpPr/>
          <p:nvPr/>
        </p:nvSpPr>
        <p:spPr>
          <a:xfrm>
            <a:off x="7538978" y="330133"/>
            <a:ext cx="4255624" cy="1477328"/>
          </a:xfrm>
          <a:prstGeom prst="rect">
            <a:avLst/>
          </a:prstGeom>
        </p:spPr>
        <p:txBody>
          <a:bodyPr wrap="square">
            <a:spAutoFit/>
          </a:bodyPr>
          <a:lstStyle/>
          <a:p>
            <a:r>
              <a:rPr lang="en-US" dirty="0">
                <a:solidFill>
                  <a:schemeClr val="accent5">
                    <a:lumMod val="50000"/>
                  </a:schemeClr>
                </a:solidFill>
                <a:latin typeface="Hind Guntur"/>
              </a:rPr>
              <a:t>‘rishi’,</a:t>
            </a:r>
            <a:r>
              <a:rPr lang="hu-HU" dirty="0">
                <a:solidFill>
                  <a:schemeClr val="accent5">
                    <a:lumMod val="50000"/>
                  </a:schemeClr>
                </a:solidFill>
                <a:latin typeface="Hind Guntur"/>
              </a:rPr>
              <a:t> </a:t>
            </a:r>
            <a:r>
              <a:rPr lang="en-US" dirty="0">
                <a:solidFill>
                  <a:schemeClr val="accent5">
                    <a:lumMod val="50000"/>
                  </a:schemeClr>
                </a:solidFill>
                <a:latin typeface="Hind Guntur"/>
              </a:rPr>
              <a:t>means a person, who has attained all that is worth attaining. </a:t>
            </a:r>
            <a:endParaRPr lang="hu-HU" dirty="0">
              <a:solidFill>
                <a:schemeClr val="accent5">
                  <a:lumMod val="50000"/>
                </a:schemeClr>
              </a:solidFill>
              <a:latin typeface="Hind Guntur"/>
            </a:endParaRPr>
          </a:p>
          <a:p>
            <a:r>
              <a:rPr lang="en-US" dirty="0">
                <a:solidFill>
                  <a:schemeClr val="accent1">
                    <a:lumMod val="50000"/>
                  </a:schemeClr>
                </a:solidFill>
                <a:latin typeface="Hind Guntur"/>
              </a:rPr>
              <a:t>A rishi attains knowledge of the Self</a:t>
            </a:r>
            <a:endParaRPr lang="hu-HU" dirty="0">
              <a:solidFill>
                <a:schemeClr val="accent1">
                  <a:lumMod val="50000"/>
                </a:schemeClr>
              </a:solidFill>
              <a:latin typeface="Hind Guntur"/>
            </a:endParaRPr>
          </a:p>
          <a:p>
            <a:r>
              <a:rPr lang="en-US" dirty="0">
                <a:solidFill>
                  <a:schemeClr val="accent1">
                    <a:lumMod val="50000"/>
                  </a:schemeClr>
                </a:solidFill>
              </a:rPr>
              <a:t>Rishis might live for hundreds or thousands of years. </a:t>
            </a:r>
            <a:endParaRPr lang="hu-HU" dirty="0">
              <a:solidFill>
                <a:schemeClr val="accent1">
                  <a:lumMod val="50000"/>
                </a:schemeClr>
              </a:solidFill>
            </a:endParaRPr>
          </a:p>
        </p:txBody>
      </p:sp>
      <p:pic>
        <p:nvPicPr>
          <p:cNvPr id="7176" name="Picture 8" descr="Képtalálat a következőre: „rishi”">
            <a:extLst>
              <a:ext uri="{FF2B5EF4-FFF2-40B4-BE49-F238E27FC236}">
                <a16:creationId xmlns:a16="http://schemas.microsoft.com/office/drawing/2014/main" id="{5C1B07A8-639D-490A-845E-A8A060377C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64" r="24023"/>
          <a:stretch/>
        </p:blipFill>
        <p:spPr bwMode="auto">
          <a:xfrm>
            <a:off x="9666790" y="1643027"/>
            <a:ext cx="2063452" cy="2482528"/>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50DA8B67-AB4C-4506-8BD4-F6799D42E720}"/>
              </a:ext>
            </a:extLst>
          </p:cNvPr>
          <p:cNvSpPr/>
          <p:nvPr/>
        </p:nvSpPr>
        <p:spPr>
          <a:xfrm>
            <a:off x="3755165" y="5602244"/>
            <a:ext cx="6096000" cy="923330"/>
          </a:xfrm>
          <a:prstGeom prst="rect">
            <a:avLst/>
          </a:prstGeom>
        </p:spPr>
        <p:txBody>
          <a:bodyPr>
            <a:spAutoFit/>
          </a:bodyPr>
          <a:lstStyle/>
          <a:p>
            <a:r>
              <a:rPr lang="hu-HU" b="1" dirty="0" err="1">
                <a:solidFill>
                  <a:schemeClr val="accent5">
                    <a:lumMod val="50000"/>
                  </a:schemeClr>
                </a:solidFill>
              </a:rPr>
              <a:t>Swara</a:t>
            </a:r>
            <a:r>
              <a:rPr lang="hu-HU" b="1" dirty="0">
                <a:solidFill>
                  <a:schemeClr val="accent5">
                    <a:lumMod val="50000"/>
                  </a:schemeClr>
                </a:solidFill>
              </a:rPr>
              <a:t> </a:t>
            </a:r>
            <a:r>
              <a:rPr lang="hu-HU" b="1" dirty="0" err="1">
                <a:solidFill>
                  <a:schemeClr val="accent5">
                    <a:lumMod val="50000"/>
                  </a:schemeClr>
                </a:solidFill>
              </a:rPr>
              <a:t>yoga</a:t>
            </a:r>
            <a:r>
              <a:rPr lang="hu-HU" b="1" dirty="0">
                <a:solidFill>
                  <a:schemeClr val="accent5">
                    <a:lumMod val="50000"/>
                  </a:schemeClr>
                </a:solidFill>
              </a:rPr>
              <a:t> is an </a:t>
            </a:r>
            <a:r>
              <a:rPr lang="hu-HU" b="1" dirty="0" err="1">
                <a:solidFill>
                  <a:schemeClr val="accent5">
                    <a:lumMod val="50000"/>
                  </a:schemeClr>
                </a:solidFill>
              </a:rPr>
              <a:t>ancient</a:t>
            </a:r>
            <a:r>
              <a:rPr lang="hu-HU" b="1" dirty="0">
                <a:solidFill>
                  <a:schemeClr val="accent5">
                    <a:lumMod val="50000"/>
                  </a:schemeClr>
                </a:solidFill>
              </a:rPr>
              <a:t> </a:t>
            </a:r>
            <a:r>
              <a:rPr lang="hu-HU" b="1" dirty="0" err="1">
                <a:solidFill>
                  <a:schemeClr val="accent5">
                    <a:lumMod val="50000"/>
                  </a:schemeClr>
                </a:solidFill>
              </a:rPr>
              <a:t>science</a:t>
            </a:r>
            <a:r>
              <a:rPr lang="hu-HU" b="1" dirty="0">
                <a:solidFill>
                  <a:schemeClr val="accent5">
                    <a:lumMod val="50000"/>
                  </a:schemeClr>
                </a:solidFill>
              </a:rPr>
              <a:t> of </a:t>
            </a:r>
            <a:r>
              <a:rPr lang="hu-HU" b="1" dirty="0" err="1">
                <a:solidFill>
                  <a:schemeClr val="accent5">
                    <a:lumMod val="50000"/>
                  </a:schemeClr>
                </a:solidFill>
              </a:rPr>
              <a:t>pranic</a:t>
            </a:r>
            <a:r>
              <a:rPr lang="hu-HU" b="1" dirty="0">
                <a:solidFill>
                  <a:schemeClr val="accent5">
                    <a:lumMod val="50000"/>
                  </a:schemeClr>
                </a:solidFill>
              </a:rPr>
              <a:t> body </a:t>
            </a:r>
            <a:r>
              <a:rPr lang="hu-HU" b="1" dirty="0" err="1">
                <a:solidFill>
                  <a:schemeClr val="accent5">
                    <a:lumMod val="50000"/>
                  </a:schemeClr>
                </a:solidFill>
              </a:rPr>
              <a:t>rhythms</a:t>
            </a:r>
            <a:r>
              <a:rPr lang="hu-HU" b="1" dirty="0">
                <a:solidFill>
                  <a:schemeClr val="accent5">
                    <a:lumMod val="50000"/>
                  </a:schemeClr>
                </a:solidFill>
              </a:rPr>
              <a:t> and </a:t>
            </a:r>
            <a:r>
              <a:rPr lang="hu-HU" b="1" dirty="0" err="1">
                <a:solidFill>
                  <a:schemeClr val="accent5">
                    <a:lumMod val="50000"/>
                  </a:schemeClr>
                </a:solidFill>
              </a:rPr>
              <a:t>explores</a:t>
            </a:r>
            <a:r>
              <a:rPr lang="hu-HU" b="1" dirty="0">
                <a:solidFill>
                  <a:schemeClr val="accent5">
                    <a:lumMod val="50000"/>
                  </a:schemeClr>
                </a:solidFill>
              </a:rPr>
              <a:t> </a:t>
            </a:r>
            <a:r>
              <a:rPr lang="hu-HU" b="1" dirty="0" err="1">
                <a:solidFill>
                  <a:schemeClr val="accent5">
                    <a:lumMod val="50000"/>
                  </a:schemeClr>
                </a:solidFill>
              </a:rPr>
              <a:t>how</a:t>
            </a:r>
            <a:r>
              <a:rPr lang="hu-HU" b="1" dirty="0">
                <a:solidFill>
                  <a:schemeClr val="accent5">
                    <a:lumMod val="50000"/>
                  </a:schemeClr>
                </a:solidFill>
              </a:rPr>
              <a:t> </a:t>
            </a:r>
            <a:r>
              <a:rPr lang="hu-HU" b="1" dirty="0" err="1">
                <a:solidFill>
                  <a:schemeClr val="accent5">
                    <a:lumMod val="50000"/>
                  </a:schemeClr>
                </a:solidFill>
              </a:rPr>
              <a:t>prana</a:t>
            </a:r>
            <a:r>
              <a:rPr lang="hu-HU" b="1" dirty="0">
                <a:solidFill>
                  <a:schemeClr val="accent5">
                    <a:lumMod val="50000"/>
                  </a:schemeClr>
                </a:solidFill>
              </a:rPr>
              <a:t> </a:t>
            </a:r>
            <a:r>
              <a:rPr lang="hu-HU" b="1" dirty="0" err="1">
                <a:solidFill>
                  <a:schemeClr val="accent5">
                    <a:lumMod val="50000"/>
                  </a:schemeClr>
                </a:solidFill>
              </a:rPr>
              <a:t>can</a:t>
            </a:r>
            <a:endParaRPr lang="hu-HU" b="1" dirty="0">
              <a:solidFill>
                <a:schemeClr val="accent5">
                  <a:lumMod val="50000"/>
                </a:schemeClr>
              </a:solidFill>
            </a:endParaRPr>
          </a:p>
          <a:p>
            <a:r>
              <a:rPr lang="hu-HU" b="1" dirty="0">
                <a:solidFill>
                  <a:schemeClr val="accent5">
                    <a:lumMod val="50000"/>
                  </a:schemeClr>
                </a:solidFill>
              </a:rPr>
              <a:t>be </a:t>
            </a:r>
            <a:r>
              <a:rPr lang="hu-HU" b="1" dirty="0" err="1">
                <a:solidFill>
                  <a:schemeClr val="accent5">
                    <a:lumMod val="50000"/>
                  </a:schemeClr>
                </a:solidFill>
              </a:rPr>
              <a:t>controlled</a:t>
            </a:r>
            <a:r>
              <a:rPr lang="hu-HU" b="1" dirty="0">
                <a:solidFill>
                  <a:schemeClr val="accent5">
                    <a:lumMod val="50000"/>
                  </a:schemeClr>
                </a:solidFill>
              </a:rPr>
              <a:t> </a:t>
            </a:r>
            <a:r>
              <a:rPr lang="hu-HU" b="1" dirty="0" err="1">
                <a:solidFill>
                  <a:schemeClr val="accent5">
                    <a:lumMod val="50000"/>
                  </a:schemeClr>
                </a:solidFill>
              </a:rPr>
              <a:t>through</a:t>
            </a:r>
            <a:r>
              <a:rPr lang="hu-HU" b="1" dirty="0">
                <a:solidFill>
                  <a:schemeClr val="accent5">
                    <a:lumMod val="50000"/>
                  </a:schemeClr>
                </a:solidFill>
              </a:rPr>
              <a:t> </a:t>
            </a:r>
            <a:r>
              <a:rPr lang="hu-HU" b="1" dirty="0" err="1">
                <a:solidFill>
                  <a:schemeClr val="accent5">
                    <a:lumMod val="50000"/>
                  </a:schemeClr>
                </a:solidFill>
              </a:rPr>
              <a:t>the</a:t>
            </a:r>
            <a:r>
              <a:rPr lang="hu-HU" b="1" dirty="0">
                <a:solidFill>
                  <a:schemeClr val="accent5">
                    <a:lumMod val="50000"/>
                  </a:schemeClr>
                </a:solidFill>
              </a:rPr>
              <a:t> </a:t>
            </a:r>
            <a:r>
              <a:rPr lang="hu-HU" b="1" dirty="0" err="1">
                <a:solidFill>
                  <a:schemeClr val="accent5">
                    <a:lumMod val="50000"/>
                  </a:schemeClr>
                </a:solidFill>
              </a:rPr>
              <a:t>breath</a:t>
            </a:r>
            <a:endParaRPr lang="hu-HU" b="1" dirty="0">
              <a:solidFill>
                <a:schemeClr val="accent5">
                  <a:lumMod val="50000"/>
                </a:schemeClr>
              </a:solidFill>
            </a:endParaRPr>
          </a:p>
        </p:txBody>
      </p:sp>
      <p:pic>
        <p:nvPicPr>
          <p:cNvPr id="7178" name="Picture 10" descr="Képtalálat a következőre: „tantra”">
            <a:extLst>
              <a:ext uri="{FF2B5EF4-FFF2-40B4-BE49-F238E27FC236}">
                <a16:creationId xmlns:a16="http://schemas.microsoft.com/office/drawing/2014/main" id="{C5D080D0-648D-402B-8F8A-7455B7B97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609" y="3542793"/>
            <a:ext cx="2702687" cy="270268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Babaji">
            <a:extLst>
              <a:ext uri="{FF2B5EF4-FFF2-40B4-BE49-F238E27FC236}">
                <a16:creationId xmlns:a16="http://schemas.microsoft.com/office/drawing/2014/main" id="{932F040F-4414-4F36-8C52-C6C8DBEF33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0248" y="4164982"/>
            <a:ext cx="1649994" cy="233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3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éptalálat a következőre: „nadis”">
            <a:extLst>
              <a:ext uri="{FF2B5EF4-FFF2-40B4-BE49-F238E27FC236}">
                <a16:creationId xmlns:a16="http://schemas.microsoft.com/office/drawing/2014/main" id="{6CE9296C-9EC9-4254-964C-E9B909B34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830" y="448949"/>
            <a:ext cx="4829175" cy="6010275"/>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a:extLst>
              <a:ext uri="{FF2B5EF4-FFF2-40B4-BE49-F238E27FC236}">
                <a16:creationId xmlns:a16="http://schemas.microsoft.com/office/drawing/2014/main" id="{5C659F48-7754-4B0E-A0C5-64B9F5497CFF}"/>
              </a:ext>
            </a:extLst>
          </p:cNvPr>
          <p:cNvSpPr txBox="1"/>
          <p:nvPr/>
        </p:nvSpPr>
        <p:spPr>
          <a:xfrm flipH="1">
            <a:off x="219995" y="227072"/>
            <a:ext cx="7200800" cy="2954655"/>
          </a:xfrm>
          <a:prstGeom prst="rect">
            <a:avLst/>
          </a:prstGeom>
          <a:noFill/>
        </p:spPr>
        <p:txBody>
          <a:bodyPr wrap="square" rtlCol="0">
            <a:spAutoFit/>
          </a:bodyPr>
          <a:lstStyle/>
          <a:p>
            <a:pPr algn="l"/>
            <a:r>
              <a:rPr lang="hu-HU" sz="2400" b="1" dirty="0">
                <a:solidFill>
                  <a:schemeClr val="accent1">
                    <a:lumMod val="50000"/>
                  </a:schemeClr>
                </a:solidFill>
                <a:latin typeface="+mj-lt"/>
                <a:cs typeface="Calibri" panose="020F0502020204030204" pitchFamily="34" charset="0"/>
              </a:rPr>
              <a:t>A modellek jelentősége</a:t>
            </a:r>
          </a:p>
          <a:p>
            <a:pPr algn="l"/>
            <a:endParaRPr lang="hu-HU" dirty="0">
              <a:latin typeface="+mj-lt"/>
              <a:cs typeface="Calibri" panose="020F0502020204030204" pitchFamily="34" charset="0"/>
            </a:endParaRPr>
          </a:p>
          <a:p>
            <a:pPr algn="l"/>
            <a:r>
              <a:rPr lang="hu-HU" dirty="0">
                <a:latin typeface="+mj-lt"/>
                <a:cs typeface="Calibri" panose="020F0502020204030204" pitchFamily="34" charset="0"/>
              </a:rPr>
              <a:t>A modell leíró eszköz, nem az igazság</a:t>
            </a:r>
          </a:p>
          <a:p>
            <a:pPr algn="l"/>
            <a:endParaRPr lang="hu-HU" dirty="0">
              <a:latin typeface="+mj-lt"/>
              <a:cs typeface="Calibri" panose="020F0502020204030204" pitchFamily="34" charset="0"/>
            </a:endParaRPr>
          </a:p>
          <a:p>
            <a:pPr algn="l"/>
            <a:r>
              <a:rPr lang="hu-HU" dirty="0">
                <a:latin typeface="+mj-lt"/>
                <a:cs typeface="Calibri" panose="020F0502020204030204" pitchFamily="34" charset="0"/>
              </a:rPr>
              <a:t>Fontos, hogy hatékony legyen és működőképes adott probléma megközelítésére</a:t>
            </a:r>
          </a:p>
          <a:p>
            <a:pPr algn="l"/>
            <a:endParaRPr lang="hu-HU" dirty="0">
              <a:latin typeface="+mj-lt"/>
              <a:cs typeface="Calibri" panose="020F0502020204030204" pitchFamily="34" charset="0"/>
            </a:endParaRPr>
          </a:p>
          <a:p>
            <a:pPr algn="l"/>
            <a:r>
              <a:rPr lang="hu-HU" dirty="0">
                <a:latin typeface="+mj-lt"/>
                <a:cs typeface="Calibri" panose="020F0502020204030204" pitchFamily="34" charset="0"/>
              </a:rPr>
              <a:t>Szabadon választható, a körülményekhez illeszthető</a:t>
            </a:r>
          </a:p>
          <a:p>
            <a:pPr algn="l"/>
            <a:endParaRPr lang="hu-HU" dirty="0">
              <a:latin typeface="+mj-lt"/>
              <a:cs typeface="Calibri" panose="020F0502020204030204" pitchFamily="34" charset="0"/>
            </a:endParaRPr>
          </a:p>
          <a:p>
            <a:pPr algn="l"/>
            <a:r>
              <a:rPr lang="hu-HU" dirty="0">
                <a:latin typeface="+mj-lt"/>
                <a:cs typeface="Calibri" panose="020F0502020204030204" pitchFamily="34" charset="0"/>
              </a:rPr>
              <a:t>Párhuzamosan több modell is lehetséges</a:t>
            </a:r>
          </a:p>
        </p:txBody>
      </p:sp>
      <p:sp>
        <p:nvSpPr>
          <p:cNvPr id="6" name="Szövegdoboz 5">
            <a:extLst>
              <a:ext uri="{FF2B5EF4-FFF2-40B4-BE49-F238E27FC236}">
                <a16:creationId xmlns:a16="http://schemas.microsoft.com/office/drawing/2014/main" id="{ECD47ECA-260A-4B27-BA95-53EEC560F898}"/>
              </a:ext>
            </a:extLst>
          </p:cNvPr>
          <p:cNvSpPr txBox="1"/>
          <p:nvPr/>
        </p:nvSpPr>
        <p:spPr>
          <a:xfrm>
            <a:off x="8900507" y="6136931"/>
            <a:ext cx="1546897" cy="276999"/>
          </a:xfrm>
          <a:prstGeom prst="rect">
            <a:avLst/>
          </a:prstGeom>
          <a:noFill/>
        </p:spPr>
        <p:txBody>
          <a:bodyPr wrap="none" rtlCol="0">
            <a:spAutoFit/>
          </a:bodyPr>
          <a:lstStyle/>
          <a:p>
            <a:r>
              <a:rPr lang="hu-HU" sz="1200" dirty="0" err="1">
                <a:latin typeface="Calibri" panose="020F0502020204030204" pitchFamily="34" charset="0"/>
                <a:cs typeface="Calibri" panose="020F0502020204030204" pitchFamily="34" charset="0"/>
              </a:rPr>
              <a:t>jógikus</a:t>
            </a:r>
            <a:r>
              <a:rPr lang="hu-HU" sz="1200" dirty="0">
                <a:latin typeface="Calibri" panose="020F0502020204030204" pitchFamily="34" charset="0"/>
                <a:cs typeface="Calibri" panose="020F0502020204030204" pitchFamily="34" charset="0"/>
              </a:rPr>
              <a:t> embermodell</a:t>
            </a:r>
          </a:p>
        </p:txBody>
      </p:sp>
      <p:sp>
        <p:nvSpPr>
          <p:cNvPr id="7" name="Szövegdoboz 6">
            <a:extLst>
              <a:ext uri="{FF2B5EF4-FFF2-40B4-BE49-F238E27FC236}">
                <a16:creationId xmlns:a16="http://schemas.microsoft.com/office/drawing/2014/main" id="{88208F40-8361-4D26-8163-CB122675EF1C}"/>
              </a:ext>
            </a:extLst>
          </p:cNvPr>
          <p:cNvSpPr txBox="1"/>
          <p:nvPr/>
        </p:nvSpPr>
        <p:spPr>
          <a:xfrm>
            <a:off x="3594034" y="6228392"/>
            <a:ext cx="3434978" cy="461665"/>
          </a:xfrm>
          <a:prstGeom prst="rect">
            <a:avLst/>
          </a:prstGeom>
          <a:noFill/>
        </p:spPr>
        <p:txBody>
          <a:bodyPr wrap="none" rtlCol="0">
            <a:spAutoFit/>
          </a:bodyPr>
          <a:lstStyle/>
          <a:p>
            <a:pPr algn="ctr"/>
            <a:r>
              <a:rPr lang="hu-HU" sz="1200" dirty="0">
                <a:latin typeface="Calibri" panose="020F0502020204030204" pitchFamily="34" charset="0"/>
                <a:cs typeface="Calibri" panose="020F0502020204030204" pitchFamily="34" charset="0"/>
              </a:rPr>
              <a:t>erőszakmentes kommunikáció modellje az emberről</a:t>
            </a:r>
          </a:p>
          <a:p>
            <a:pPr algn="ctr"/>
            <a:r>
              <a:rPr lang="hu-HU" sz="1200" dirty="0">
                <a:latin typeface="Calibri" panose="020F0502020204030204" pitchFamily="34" charset="0"/>
                <a:cs typeface="Calibri" panose="020F0502020204030204" pitchFamily="34" charset="0"/>
              </a:rPr>
              <a:t> a szükségletek piramisa</a:t>
            </a:r>
          </a:p>
        </p:txBody>
      </p:sp>
      <p:pic>
        <p:nvPicPr>
          <p:cNvPr id="8" name="Picture 2" descr="Képtalálatok a következőre: EMK modell az emberről szükségletek&quot;">
            <a:extLst>
              <a:ext uri="{FF2B5EF4-FFF2-40B4-BE49-F238E27FC236}">
                <a16:creationId xmlns:a16="http://schemas.microsoft.com/office/drawing/2014/main" id="{6A7310DE-9FF2-4F6A-ABDA-39250A884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0395" y="3703104"/>
            <a:ext cx="3157817" cy="2491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P:\könyvek\Gray's Anatomy for Students 2E\C9780443069529-001-f012.jpg">
            <a:extLst>
              <a:ext uri="{FF2B5EF4-FFF2-40B4-BE49-F238E27FC236}">
                <a16:creationId xmlns:a16="http://schemas.microsoft.com/office/drawing/2014/main" id="{2F88C95D-4D31-41EC-B13C-B5257DDC96AB}"/>
              </a:ext>
            </a:extLst>
          </p:cNvPr>
          <p:cNvPicPr>
            <a:picLocks noChangeAspect="1" noChangeArrowheads="1"/>
          </p:cNvPicPr>
          <p:nvPr/>
        </p:nvPicPr>
        <p:blipFill rotWithShape="1">
          <a:blip r:embed="rId5" cstate="print"/>
          <a:srcRect l="10642"/>
          <a:stretch/>
        </p:blipFill>
        <p:spPr bwMode="auto">
          <a:xfrm>
            <a:off x="322600" y="3395111"/>
            <a:ext cx="1922137" cy="3017538"/>
          </a:xfrm>
          <a:prstGeom prst="rect">
            <a:avLst/>
          </a:prstGeom>
          <a:noFill/>
        </p:spPr>
      </p:pic>
      <p:sp>
        <p:nvSpPr>
          <p:cNvPr id="10" name="Szövegdoboz 9">
            <a:extLst>
              <a:ext uri="{FF2B5EF4-FFF2-40B4-BE49-F238E27FC236}">
                <a16:creationId xmlns:a16="http://schemas.microsoft.com/office/drawing/2014/main" id="{B70DDC3F-36D0-4292-A424-06CF27B8CAD0}"/>
              </a:ext>
            </a:extLst>
          </p:cNvPr>
          <p:cNvSpPr txBox="1"/>
          <p:nvPr/>
        </p:nvSpPr>
        <p:spPr>
          <a:xfrm flipH="1">
            <a:off x="1069290" y="6378759"/>
            <a:ext cx="2232248" cy="276999"/>
          </a:xfrm>
          <a:prstGeom prst="rect">
            <a:avLst/>
          </a:prstGeom>
          <a:noFill/>
        </p:spPr>
        <p:txBody>
          <a:bodyPr wrap="square" rtlCol="0">
            <a:spAutoFit/>
          </a:bodyPr>
          <a:lstStyle/>
          <a:p>
            <a:r>
              <a:rPr lang="hu-HU" sz="1200" dirty="0">
                <a:latin typeface="Calibri" panose="020F0502020204030204" pitchFamily="34" charset="0"/>
                <a:cs typeface="Calibri" panose="020F0502020204030204" pitchFamily="34" charset="0"/>
              </a:rPr>
              <a:t>anatómiai embermodellek</a:t>
            </a:r>
          </a:p>
        </p:txBody>
      </p:sp>
      <p:pic>
        <p:nvPicPr>
          <p:cNvPr id="11" name="Picture 2" descr="http://www.rlcure.com/images/nervous-system.png">
            <a:extLst>
              <a:ext uri="{FF2B5EF4-FFF2-40B4-BE49-F238E27FC236}">
                <a16:creationId xmlns:a16="http://schemas.microsoft.com/office/drawing/2014/main" id="{628711BE-1B16-43DB-B74B-A049CD527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5748" y="3429000"/>
            <a:ext cx="1827890" cy="30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4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yctchennai.com/wp-content/uploads/2012/02/panchakosa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992" y="2924944"/>
            <a:ext cx="324384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yctchennai.com/wp-content/uploads/2014/02/kosh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68" y="619041"/>
            <a:ext cx="5118337"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ittavrttinirodhah.files.wordpress.com/2013/11/kosha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2" y="823560"/>
            <a:ext cx="3096644" cy="1930376"/>
          </a:xfrm>
          <a:prstGeom prst="rect">
            <a:avLst/>
          </a:prstGeom>
          <a:noFill/>
          <a:extLst>
            <a:ext uri="{909E8E84-426E-40DD-AFC4-6F175D3DCCD1}">
              <a14:hiddenFill xmlns:a14="http://schemas.microsoft.com/office/drawing/2010/main">
                <a:solidFill>
                  <a:srgbClr val="FFFFFF"/>
                </a:solidFill>
              </a14:hiddenFill>
            </a:ext>
          </a:extLst>
        </p:spPr>
      </p:pic>
      <p:sp>
        <p:nvSpPr>
          <p:cNvPr id="2" name="Szövegdoboz 1"/>
          <p:cNvSpPr txBox="1"/>
          <p:nvPr/>
        </p:nvSpPr>
        <p:spPr>
          <a:xfrm>
            <a:off x="4994316" y="4334989"/>
            <a:ext cx="6464950" cy="2062103"/>
          </a:xfrm>
          <a:prstGeom prst="rect">
            <a:avLst/>
          </a:prstGeom>
          <a:noFill/>
        </p:spPr>
        <p:txBody>
          <a:bodyPr wrap="square" rtlCol="0">
            <a:spAutoFit/>
          </a:bodyPr>
          <a:lstStyle/>
          <a:p>
            <a:r>
              <a:rPr lang="hu-HU" sz="1600" b="1" dirty="0" err="1">
                <a:solidFill>
                  <a:schemeClr val="bg1"/>
                </a:solidFill>
              </a:rPr>
              <a:t>Tes</a:t>
            </a:r>
            <a:r>
              <a:rPr lang="hu-HU" sz="1600" dirty="0"/>
              <a:t>“az vagy, amit megeszel”. A jóga filozófiája szerint a fizikai testünk anyaga az elfogyasztott táplálékból épül fel, amelyek az öt elemből (föld, tűz, víz, levegő és éter) származnak</a:t>
            </a:r>
            <a:r>
              <a:rPr lang="hu-HU" sz="1600" b="1" dirty="0">
                <a:solidFill>
                  <a:schemeClr val="bg1"/>
                </a:solidFill>
              </a:rPr>
              <a:t>.</a:t>
            </a:r>
          </a:p>
          <a:p>
            <a:r>
              <a:rPr lang="hu-HU" sz="1600" dirty="0"/>
              <a:t>Szanszkritul a fizikai testet </a:t>
            </a:r>
            <a:r>
              <a:rPr lang="hu-HU" sz="1600" i="1" dirty="0" err="1"/>
              <a:t>annamaja-kósának</a:t>
            </a:r>
            <a:r>
              <a:rPr lang="hu-HU" sz="1600" dirty="0"/>
              <a:t> nevezik. Az </a:t>
            </a:r>
            <a:r>
              <a:rPr lang="hu-HU" sz="1600" i="1" dirty="0" err="1"/>
              <a:t>anna</a:t>
            </a:r>
            <a:r>
              <a:rPr lang="hu-HU" sz="1600" dirty="0"/>
              <a:t> szó ételt jelent. De a jóga feltárja, hogy ezen kívül van még négy további testünk is: az energetikai test (</a:t>
            </a:r>
            <a:r>
              <a:rPr lang="hu-HU" sz="1600" i="1" dirty="0" err="1"/>
              <a:t>pránamaja-kósa</a:t>
            </a:r>
            <a:r>
              <a:rPr lang="hu-HU" sz="1600" dirty="0"/>
              <a:t>), az érzésekből és érzelmekből álló test (</a:t>
            </a:r>
            <a:r>
              <a:rPr lang="hu-HU" sz="1600" i="1" dirty="0" err="1"/>
              <a:t>manómaja-kósa</a:t>
            </a:r>
            <a:r>
              <a:rPr lang="hu-HU" sz="1600" dirty="0"/>
              <a:t>), az intellektuális test (</a:t>
            </a:r>
            <a:r>
              <a:rPr lang="hu-HU" sz="1600" i="1" dirty="0" err="1"/>
              <a:t>vigjánamaja-kósa</a:t>
            </a:r>
            <a:r>
              <a:rPr lang="hu-HU" sz="1600" dirty="0"/>
              <a:t>) és a legbelső, áldásból felépülő finom test (</a:t>
            </a:r>
            <a:r>
              <a:rPr lang="hu-HU" sz="1600" i="1" dirty="0" err="1"/>
              <a:t>ánandamaja-kósa</a:t>
            </a:r>
            <a:r>
              <a:rPr lang="hu-HU" sz="1600" dirty="0"/>
              <a:t>).</a:t>
            </a:r>
            <a:endParaRPr lang="hu-HU" sz="1600" b="1" dirty="0">
              <a:solidFill>
                <a:schemeClr val="bg1"/>
              </a:solidFill>
            </a:endParaRPr>
          </a:p>
        </p:txBody>
      </p:sp>
      <p:sp>
        <p:nvSpPr>
          <p:cNvPr id="3" name="Szövegdoboz 2"/>
          <p:cNvSpPr txBox="1"/>
          <p:nvPr/>
        </p:nvSpPr>
        <p:spPr>
          <a:xfrm>
            <a:off x="2799264" y="153281"/>
            <a:ext cx="6593472" cy="584775"/>
          </a:xfrm>
          <a:prstGeom prst="rect">
            <a:avLst/>
          </a:prstGeom>
          <a:noFill/>
        </p:spPr>
        <p:txBody>
          <a:bodyPr wrap="none" rtlCol="0">
            <a:spAutoFit/>
          </a:bodyPr>
          <a:lstStyle/>
          <a:p>
            <a:r>
              <a:rPr lang="hu-HU" sz="3200" b="1" dirty="0">
                <a:solidFill>
                  <a:schemeClr val="accent1">
                    <a:lumMod val="50000"/>
                  </a:schemeClr>
                </a:solidFill>
              </a:rPr>
              <a:t>Az emberi test „</a:t>
            </a:r>
            <a:r>
              <a:rPr lang="hu-HU" sz="3200" b="1" dirty="0" err="1">
                <a:solidFill>
                  <a:schemeClr val="accent1">
                    <a:lumMod val="50000"/>
                  </a:schemeClr>
                </a:solidFill>
              </a:rPr>
              <a:t>jógikus</a:t>
            </a:r>
            <a:r>
              <a:rPr lang="hu-HU" sz="3200" b="1" dirty="0">
                <a:solidFill>
                  <a:schemeClr val="accent1">
                    <a:lumMod val="50000"/>
                  </a:schemeClr>
                </a:solidFill>
              </a:rPr>
              <a:t>” anatómiája</a:t>
            </a:r>
          </a:p>
        </p:txBody>
      </p:sp>
      <p:sp>
        <p:nvSpPr>
          <p:cNvPr id="4" name="Szövegdoboz 3"/>
          <p:cNvSpPr txBox="1"/>
          <p:nvPr/>
        </p:nvSpPr>
        <p:spPr>
          <a:xfrm>
            <a:off x="1703512" y="5949281"/>
            <a:ext cx="1343638" cy="646331"/>
          </a:xfrm>
          <a:prstGeom prst="rect">
            <a:avLst/>
          </a:prstGeom>
          <a:noFill/>
        </p:spPr>
        <p:txBody>
          <a:bodyPr wrap="none" rtlCol="0">
            <a:spAutoFit/>
          </a:bodyPr>
          <a:lstStyle/>
          <a:p>
            <a:r>
              <a:rPr lang="hu-HU" dirty="0"/>
              <a:t>Intelligencia</a:t>
            </a:r>
          </a:p>
          <a:p>
            <a:r>
              <a:rPr lang="hu-HU" dirty="0"/>
              <a:t>boldogság</a:t>
            </a:r>
          </a:p>
        </p:txBody>
      </p:sp>
    </p:spTree>
    <p:extLst>
      <p:ext uri="{BB962C8B-B14F-4D97-AF65-F5344CB8AC3E}">
        <p14:creationId xmlns:p14="http://schemas.microsoft.com/office/powerpoint/2010/main" val="3182308019"/>
      </p:ext>
    </p:extLst>
  </p:cSld>
  <p:clrMapOvr>
    <a:masterClrMapping/>
  </p:clrMapOvr>
</p:sld>
</file>

<file path=ppt/theme/theme1.xml><?xml version="1.0" encoding="utf-8"?>
<a:theme xmlns:a="http://schemas.openxmlformats.org/drawingml/2006/main" name="Báz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TM03457444[[fn=Alap]]</Template>
  <TotalTime>9827</TotalTime>
  <Words>3298</Words>
  <Application>Microsoft Office PowerPoint</Application>
  <PresentationFormat>Szélesvásznú</PresentationFormat>
  <Paragraphs>227</Paragraphs>
  <Slides>32</Slides>
  <Notes>9</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32</vt:i4>
      </vt:variant>
    </vt:vector>
  </HeadingPairs>
  <TitlesOfParts>
    <vt:vector size="38" baseType="lpstr">
      <vt:lpstr>Calibri</vt:lpstr>
      <vt:lpstr>Corbel</vt:lpstr>
      <vt:lpstr>Georgia</vt:lpstr>
      <vt:lpstr>Hind Guntur</vt:lpstr>
      <vt:lpstr>Open Sans</vt:lpstr>
      <vt:lpstr>Bázis</vt:lpstr>
      <vt:lpstr>A Szvára Jógáról Még Egyszer</vt:lpstr>
      <vt:lpstr>PowerPoint-bemutató</vt:lpstr>
      <vt:lpstr>PowerPoint-bemutató</vt:lpstr>
      <vt:lpstr>PowerPoint-bemutató</vt:lpstr>
      <vt:lpstr>PowerPoint-bemutató</vt:lpstr>
      <vt:lpstr>PowerPoint-bemutató</vt:lpstr>
      <vt:lpstr>Szvara jóga a rishik tudománya</vt:lpstr>
      <vt:lpstr>PowerPoint-bemutató</vt:lpstr>
      <vt:lpstr>PowerPoint-bemutató</vt:lpstr>
      <vt:lpstr>A pránamaja kósában működő pránák: Prána vájuk (prána aldósák az ájurvédából)</vt:lpstr>
      <vt:lpstr>PowerPoint-bemutató</vt:lpstr>
      <vt:lpstr>Az 5 prána      Apána   </vt:lpstr>
      <vt:lpstr>Az 5 prána     Szamána</vt:lpstr>
      <vt:lpstr>PowerPoint-bemutató</vt:lpstr>
      <vt:lpstr>Az 5 prána   Udána</vt:lpstr>
      <vt:lpstr>Az 5 prána      Vyana</vt:lpstr>
      <vt:lpstr>PowerPoint-bemutató</vt:lpstr>
      <vt:lpstr>A mellékpránák (apa-pránák)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Szvara Jóga</dc:title>
  <dc:creator>Kriszta</dc:creator>
  <cp:lastModifiedBy>Kriszta</cp:lastModifiedBy>
  <cp:revision>97</cp:revision>
  <dcterms:created xsi:type="dcterms:W3CDTF">2019-11-29T13:58:56Z</dcterms:created>
  <dcterms:modified xsi:type="dcterms:W3CDTF">2020-12-18T08:26:11Z</dcterms:modified>
</cp:coreProperties>
</file>