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30" r:id="rId2"/>
    <p:sldId id="406" r:id="rId3"/>
    <p:sldId id="437" r:id="rId4"/>
    <p:sldId id="435" r:id="rId5"/>
    <p:sldId id="440" r:id="rId6"/>
    <p:sldId id="418" r:id="rId7"/>
    <p:sldId id="433" r:id="rId8"/>
    <p:sldId id="449" r:id="rId9"/>
    <p:sldId id="413" r:id="rId10"/>
    <p:sldId id="444" r:id="rId11"/>
    <p:sldId id="442" r:id="rId12"/>
    <p:sldId id="399" r:id="rId13"/>
    <p:sldId id="450" r:id="rId14"/>
    <p:sldId id="445" r:id="rId15"/>
    <p:sldId id="448" r:id="rId16"/>
    <p:sldId id="447" r:id="rId17"/>
    <p:sldId id="439" r:id="rId18"/>
    <p:sldId id="434" r:id="rId19"/>
    <p:sldId id="436" r:id="rId20"/>
    <p:sldId id="452" r:id="rId21"/>
    <p:sldId id="451" r:id="rId22"/>
    <p:sldId id="443" r:id="rId23"/>
  </p:sldIdLst>
  <p:sldSz cx="9144000" cy="6858000" type="screen4x3"/>
  <p:notesSz cx="6797675" cy="9928225"/>
  <p:custDataLst>
    <p:tags r:id="rId26"/>
  </p:custDataLst>
  <p:defaultTextStyle>
    <a:defPPr>
      <a:defRPr lang="hu-HU"/>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A50021"/>
    <a:srgbClr val="FF7C80"/>
    <a:srgbClr val="FFCC00"/>
    <a:srgbClr val="420065"/>
    <a:srgbClr val="BD47A3"/>
    <a:srgbClr val="F76ABF"/>
    <a:srgbClr val="751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5" autoAdjust="0"/>
    <p:restoredTop sz="93182" autoAdjust="0"/>
  </p:normalViewPr>
  <p:slideViewPr>
    <p:cSldViewPr>
      <p:cViewPr varScale="1">
        <p:scale>
          <a:sx n="107" d="100"/>
          <a:sy n="107" d="100"/>
        </p:scale>
        <p:origin x="20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88285" tIns="44143" rIns="88285" bIns="44143"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9321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88285" tIns="44143" rIns="88285" bIns="44143"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9322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88285" tIns="44143" rIns="88285" bIns="44143"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93221"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88285" tIns="44143" rIns="88285" bIns="44143" numCol="1" anchor="b" anchorCtr="0" compatLnSpc="1">
            <a:prstTxWarp prst="textNoShape">
              <a:avLst/>
            </a:prstTxWarp>
          </a:bodyPr>
          <a:lstStyle>
            <a:lvl1pPr algn="r" eaLnBrk="1" hangingPunct="1">
              <a:defRPr sz="1200">
                <a:latin typeface="Arial" panose="020B0604020202020204" pitchFamily="34" charset="0"/>
              </a:defRPr>
            </a:lvl1pPr>
          </a:lstStyle>
          <a:p>
            <a:fld id="{0FF3AF93-0203-44B5-BDA5-9700ED76CFBA}"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5569" tIns="47785" rIns="95569" bIns="47785" numCol="1" anchor="t" anchorCtr="0" compatLnSpc="1">
            <a:prstTxWarp prst="textNoShape">
              <a:avLst/>
            </a:prstTxWarp>
          </a:bodyPr>
          <a:lstStyle>
            <a:lvl1pPr defTabSz="956424" eaLnBrk="1" hangingPunct="1">
              <a:defRPr sz="1300">
                <a:latin typeface="Arial" charset="0"/>
              </a:defRPr>
            </a:lvl1pPr>
          </a:lstStyle>
          <a:p>
            <a:pPr>
              <a:defRPr/>
            </a:pPr>
            <a:endParaRPr lang="en-US"/>
          </a:p>
        </p:txBody>
      </p:sp>
      <p:sp>
        <p:nvSpPr>
          <p:cNvPr id="1064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5569" tIns="47785" rIns="95569" bIns="47785" numCol="1" anchor="t" anchorCtr="0" compatLnSpc="1">
            <a:prstTxWarp prst="textNoShape">
              <a:avLst/>
            </a:prstTxWarp>
          </a:bodyPr>
          <a:lstStyle>
            <a:lvl1pPr algn="r" defTabSz="956424" eaLnBrk="1" hangingPunct="1">
              <a:defRPr sz="1300">
                <a:latin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5569" tIns="47785" rIns="95569" bIns="47785" numCol="1" anchor="t" anchorCtr="0" compatLnSpc="1">
            <a:prstTxWarp prst="textNoShape">
              <a:avLst/>
            </a:prstTxWarp>
          </a:bodyPr>
          <a:lstStyle/>
          <a:p>
            <a:pPr lvl="0"/>
            <a:r>
              <a:rPr lang="en-US" noProof="0"/>
              <a:t>Mintaszöveg szerkesztése</a:t>
            </a:r>
          </a:p>
          <a:p>
            <a:pPr lvl="1"/>
            <a:r>
              <a:rPr lang="en-US" noProof="0"/>
              <a:t>Második szint</a:t>
            </a:r>
          </a:p>
          <a:p>
            <a:pPr lvl="2"/>
            <a:r>
              <a:rPr lang="en-US" noProof="0"/>
              <a:t>Harmadik szint</a:t>
            </a:r>
          </a:p>
          <a:p>
            <a:pPr lvl="3"/>
            <a:r>
              <a:rPr lang="en-US" noProof="0"/>
              <a:t>Negyedik szint</a:t>
            </a:r>
          </a:p>
          <a:p>
            <a:pPr lvl="4"/>
            <a:r>
              <a:rPr lang="en-US" noProof="0"/>
              <a:t>Ötödik szint</a:t>
            </a:r>
          </a:p>
        </p:txBody>
      </p:sp>
      <p:sp>
        <p:nvSpPr>
          <p:cNvPr id="10650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5569" tIns="47785" rIns="95569" bIns="47785" numCol="1" anchor="b" anchorCtr="0" compatLnSpc="1">
            <a:prstTxWarp prst="textNoShape">
              <a:avLst/>
            </a:prstTxWarp>
          </a:bodyPr>
          <a:lstStyle>
            <a:lvl1pPr defTabSz="956424" eaLnBrk="1" hangingPunct="1">
              <a:defRPr sz="1300">
                <a:latin typeface="Arial" charset="0"/>
              </a:defRPr>
            </a:lvl1pPr>
          </a:lstStyle>
          <a:p>
            <a:pPr>
              <a:defRPr/>
            </a:pPr>
            <a:endParaRPr lang="en-US"/>
          </a:p>
        </p:txBody>
      </p:sp>
      <p:sp>
        <p:nvSpPr>
          <p:cNvPr id="106503"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5569" tIns="47785" rIns="95569" bIns="47785" numCol="1" anchor="b" anchorCtr="0" compatLnSpc="1">
            <a:prstTxWarp prst="textNoShape">
              <a:avLst/>
            </a:prstTxWarp>
          </a:bodyPr>
          <a:lstStyle>
            <a:lvl1pPr algn="r" defTabSz="955675" eaLnBrk="1" hangingPunct="1">
              <a:defRPr sz="1300">
                <a:latin typeface="Arial" panose="020B0604020202020204" pitchFamily="34" charset="0"/>
              </a:defRPr>
            </a:lvl1pPr>
          </a:lstStyle>
          <a:p>
            <a:fld id="{C3EA669C-5D99-4FFE-BDB0-19B0018E754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4021138" y="97107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4" tIns="49492" rIns="98984" bIns="49492" anchor="b"/>
          <a:lstStyle>
            <a:lvl1pPr defTabSz="990600">
              <a:defRPr>
                <a:solidFill>
                  <a:schemeClr val="tx1"/>
                </a:solidFill>
                <a:latin typeface="Times New Roman" panose="02020603050405020304" pitchFamily="18" charset="0"/>
              </a:defRPr>
            </a:lvl1pPr>
            <a:lvl2pPr marL="742950" indent="-285750" defTabSz="990600">
              <a:defRPr>
                <a:solidFill>
                  <a:schemeClr val="tx1"/>
                </a:solidFill>
                <a:latin typeface="Times New Roman" panose="02020603050405020304" pitchFamily="18" charset="0"/>
              </a:defRPr>
            </a:lvl2pPr>
            <a:lvl3pPr marL="1143000" indent="-228600" defTabSz="990600">
              <a:defRPr>
                <a:solidFill>
                  <a:schemeClr val="tx1"/>
                </a:solidFill>
                <a:latin typeface="Times New Roman" panose="02020603050405020304" pitchFamily="18" charset="0"/>
              </a:defRPr>
            </a:lvl3pPr>
            <a:lvl4pPr marL="1600200" indent="-228600" defTabSz="990600">
              <a:defRPr>
                <a:solidFill>
                  <a:schemeClr val="tx1"/>
                </a:solidFill>
                <a:latin typeface="Times New Roman" panose="02020603050405020304" pitchFamily="18" charset="0"/>
              </a:defRPr>
            </a:lvl4pPr>
            <a:lvl5pPr marL="2057400" indent="-228600" defTabSz="990600">
              <a:defRPr>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24097E4D-F675-4973-9946-DA2D6CFFA9A2}" type="slidenum">
              <a:rPr lang="en-US" altLang="en-US" sz="1300">
                <a:latin typeface="Arial" panose="020B0604020202020204" pitchFamily="34" charset="0"/>
              </a:rPr>
              <a:pPr algn="r" eaLnBrk="1" hangingPunct="1"/>
              <a:t>1</a:t>
            </a:fld>
            <a:endParaRPr lang="en-US" altLang="en-US" sz="1300">
              <a:latin typeface="Arial" panose="020B0604020202020204" pitchFamily="34" charset="0"/>
            </a:endParaRPr>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E3108CD4-C87F-4C81-AFF9-70A0D19E474F}" type="slidenum">
              <a:rPr lang="en-US" altLang="en-US" sz="1300">
                <a:latin typeface="Arial" panose="020B0604020202020204" pitchFamily="34" charset="0"/>
              </a:rPr>
              <a:pPr algn="r" eaLnBrk="1" hangingPunct="1"/>
              <a:t>10</a:t>
            </a:fld>
            <a:endParaRPr lang="en-US" altLang="en-US" sz="1300">
              <a:latin typeface="Arial" panose="020B0604020202020204" pitchFamily="34" charset="0"/>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F2D30B5D-3034-466B-9C3C-171B59FE8C9B}" type="slidenum">
              <a:rPr lang="en-US" altLang="en-US" sz="1300">
                <a:latin typeface="Arial" panose="020B0604020202020204" pitchFamily="34" charset="0"/>
              </a:rPr>
              <a:pPr algn="r" eaLnBrk="1" hangingPunct="1"/>
              <a:t>11</a:t>
            </a:fld>
            <a:endParaRPr lang="en-US" altLang="en-US" sz="1300">
              <a:latin typeface="Arial" panose="020B0604020202020204" pitchFamily="34" charset="0"/>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E9FB99C3-DB7B-4F05-BFB2-F5F439905384}" type="slidenum">
              <a:rPr lang="en-US" altLang="en-US" sz="1300">
                <a:latin typeface="Arial" panose="020B0604020202020204" pitchFamily="34" charset="0"/>
              </a:rPr>
              <a:pPr algn="r" eaLnBrk="1" hangingPunct="1"/>
              <a:t>12</a:t>
            </a:fld>
            <a:endParaRPr lang="en-US" altLang="en-US" sz="1300">
              <a:latin typeface="Arial" panose="020B0604020202020204" pitchFamily="34"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082844A1-B97D-417D-828D-BD28A4DDCEAE}" type="slidenum">
              <a:rPr lang="en-US" altLang="en-US" sz="1300">
                <a:latin typeface="Arial" panose="020B0604020202020204" pitchFamily="34" charset="0"/>
              </a:rPr>
              <a:pPr algn="r" eaLnBrk="1" hangingPunct="1"/>
              <a:t>13</a:t>
            </a:fld>
            <a:endParaRPr lang="en-US" altLang="en-US" sz="1300">
              <a:latin typeface="Arial" panose="020B0604020202020204" pitchFamily="34" charset="0"/>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BC609CEF-ED33-4B17-97AD-BEF95287AC62}" type="slidenum">
              <a:rPr lang="en-US" altLang="en-US" sz="1300">
                <a:latin typeface="Arial" panose="020B0604020202020204" pitchFamily="34" charset="0"/>
              </a:rPr>
              <a:pPr algn="r" eaLnBrk="1" hangingPunct="1"/>
              <a:t>15</a:t>
            </a:fld>
            <a:endParaRPr lang="en-US" altLang="en-US" sz="1300">
              <a:latin typeface="Arial" panose="020B0604020202020204" pitchFamily="34" charset="0"/>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83434788-70E2-4287-A536-B21B95FE04A1}" type="slidenum">
              <a:rPr lang="en-US" altLang="en-US" sz="1300">
                <a:latin typeface="Arial" panose="020B0604020202020204" pitchFamily="34" charset="0"/>
              </a:rPr>
              <a:pPr algn="r" eaLnBrk="1" hangingPunct="1"/>
              <a:t>16</a:t>
            </a:fld>
            <a:endParaRPr lang="en-US" altLang="en-US" sz="1300">
              <a:latin typeface="Arial" panose="020B0604020202020204" pitchFamily="34"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4021138" y="97107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4" tIns="49492" rIns="98984" bIns="49492" anchor="b"/>
          <a:lstStyle>
            <a:lvl1pPr defTabSz="990600">
              <a:defRPr>
                <a:solidFill>
                  <a:schemeClr val="tx1"/>
                </a:solidFill>
                <a:latin typeface="Times New Roman" panose="02020603050405020304" pitchFamily="18" charset="0"/>
              </a:defRPr>
            </a:lvl1pPr>
            <a:lvl2pPr marL="742950" indent="-285750" defTabSz="990600">
              <a:defRPr>
                <a:solidFill>
                  <a:schemeClr val="tx1"/>
                </a:solidFill>
                <a:latin typeface="Times New Roman" panose="02020603050405020304" pitchFamily="18" charset="0"/>
              </a:defRPr>
            </a:lvl2pPr>
            <a:lvl3pPr marL="1143000" indent="-228600" defTabSz="990600">
              <a:defRPr>
                <a:solidFill>
                  <a:schemeClr val="tx1"/>
                </a:solidFill>
                <a:latin typeface="Times New Roman" panose="02020603050405020304" pitchFamily="18" charset="0"/>
              </a:defRPr>
            </a:lvl3pPr>
            <a:lvl4pPr marL="1600200" indent="-228600" defTabSz="990600">
              <a:defRPr>
                <a:solidFill>
                  <a:schemeClr val="tx1"/>
                </a:solidFill>
                <a:latin typeface="Times New Roman" panose="02020603050405020304" pitchFamily="18" charset="0"/>
              </a:defRPr>
            </a:lvl4pPr>
            <a:lvl5pPr marL="2057400" indent="-228600" defTabSz="990600">
              <a:defRPr>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294D316E-000D-4A77-AF40-AC395E48F42B}" type="slidenum">
              <a:rPr lang="en-US" altLang="en-US" sz="1300">
                <a:latin typeface="Arial" panose="020B0604020202020204" pitchFamily="34" charset="0"/>
              </a:rPr>
              <a:pPr algn="r" eaLnBrk="1" hangingPunct="1"/>
              <a:t>17</a:t>
            </a:fld>
            <a:endParaRPr lang="en-US" altLang="en-US" sz="1300">
              <a:latin typeface="Arial" panose="020B0604020202020204" pitchFamily="34"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044EF976-B770-44E4-B35D-F9E6C1CE7534}" type="slidenum">
              <a:rPr lang="en-US" altLang="en-US" sz="1300">
                <a:latin typeface="Arial" panose="020B0604020202020204" pitchFamily="34" charset="0"/>
              </a:rPr>
              <a:pPr algn="r" eaLnBrk="1" hangingPunct="1"/>
              <a:t>18</a:t>
            </a:fld>
            <a:endParaRPr lang="en-US" altLang="en-US" sz="1300">
              <a:latin typeface="Arial" panose="020B0604020202020204" pitchFamily="34" charset="0"/>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5B623DB9-4C8A-4838-8FD5-A69A04521DF5}" type="slidenum">
              <a:rPr lang="en-US" altLang="en-US" sz="1300">
                <a:latin typeface="Arial" panose="020B0604020202020204" pitchFamily="34" charset="0"/>
              </a:rPr>
              <a:pPr algn="r" eaLnBrk="1" hangingPunct="1"/>
              <a:t>19</a:t>
            </a:fld>
            <a:endParaRPr lang="en-US" altLang="en-US" sz="1300">
              <a:latin typeface="Arial" panose="020B0604020202020204" pitchFamily="34" charset="0"/>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11585DC-B03C-446F-9093-01E91BA49AB0}" type="slidenum">
              <a:rPr lang="en-US" altLang="en-US" sz="1300"/>
              <a:pPr algn="r" eaLnBrk="1" hangingPunct="1">
                <a:spcBef>
                  <a:spcPct val="0"/>
                </a:spcBef>
              </a:pPr>
              <a:t>20</a:t>
            </a:fld>
            <a:endParaRPr lang="en-US" altLang="en-US" sz="130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CF678D2E-61B6-4DA4-860F-A5B07F2111F1}" type="slidenum">
              <a:rPr lang="en-US" altLang="en-US" sz="1300">
                <a:latin typeface="Arial" panose="020B0604020202020204" pitchFamily="34" charset="0"/>
              </a:rPr>
              <a:pPr algn="r" eaLnBrk="1" hangingPunct="1"/>
              <a:t>2</a:t>
            </a:fld>
            <a:endParaRPr lang="en-US" altLang="en-US" sz="1300">
              <a:latin typeface="Arial" panose="020B0604020202020204" pitchFamily="34" charset="0"/>
            </a:endParaRPr>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B92FB8C7-54A0-4F1A-AFAB-E35E6726692C}" type="slidenum">
              <a:rPr lang="en-US" altLang="en-US" sz="1300">
                <a:latin typeface="Arial" panose="020B0604020202020204" pitchFamily="34" charset="0"/>
              </a:rPr>
              <a:pPr algn="r" eaLnBrk="1" hangingPunct="1"/>
              <a:t>21</a:t>
            </a:fld>
            <a:endParaRPr lang="en-US" altLang="en-US" sz="1300">
              <a:latin typeface="Arial" panose="020B0604020202020204" pitchFamily="34" charset="0"/>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0B8879C9-6E11-449C-8224-3431C1DE98DD}" type="slidenum">
              <a:rPr lang="en-US" altLang="en-US" sz="1300">
                <a:latin typeface="Arial" panose="020B0604020202020204" pitchFamily="34" charset="0"/>
              </a:rPr>
              <a:pPr algn="r" eaLnBrk="1" hangingPunct="1"/>
              <a:t>22</a:t>
            </a:fld>
            <a:endParaRPr lang="en-US" altLang="en-US" sz="1300">
              <a:latin typeface="Arial" panose="020B0604020202020204" pitchFamily="34" charset="0"/>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1CCCB478-082C-4818-93B6-BEA5A8FCDDDB}" type="slidenum">
              <a:rPr lang="en-US" altLang="en-US" sz="1300">
                <a:latin typeface="Arial" panose="020B0604020202020204" pitchFamily="34" charset="0"/>
              </a:rPr>
              <a:pPr algn="r" eaLnBrk="1" hangingPunct="1"/>
              <a:t>3</a:t>
            </a:fld>
            <a:endParaRPr lang="en-US" altLang="en-US" sz="1300">
              <a:latin typeface="Arial" panose="020B0604020202020204" pitchFamily="34" charset="0"/>
            </a:endParaRPr>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54CBCD03-89B5-4444-8B6A-63356733E78E}" type="slidenum">
              <a:rPr lang="en-US" altLang="en-US" sz="1300">
                <a:latin typeface="Arial" panose="020B0604020202020204" pitchFamily="34" charset="0"/>
              </a:rPr>
              <a:pPr algn="r" eaLnBrk="1" hangingPunct="1"/>
              <a:t>4</a:t>
            </a:fld>
            <a:endParaRPr lang="en-US" altLang="en-US" sz="1300">
              <a:latin typeface="Arial" panose="020B0604020202020204" pitchFamily="34" charset="0"/>
            </a:endParaRPr>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4A74D875-324D-4C21-A3CD-A44DD689B84C}" type="slidenum">
              <a:rPr lang="en-US" altLang="en-US" sz="1300">
                <a:latin typeface="Arial" panose="020B0604020202020204" pitchFamily="34" charset="0"/>
              </a:rPr>
              <a:pPr algn="r" eaLnBrk="1" hangingPunct="1"/>
              <a:t>5</a:t>
            </a:fld>
            <a:endParaRPr lang="en-US" altLang="en-US" sz="1300">
              <a:latin typeface="Arial" panose="020B0604020202020204" pitchFamily="34" charset="0"/>
            </a:endParaRPr>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76E1A31D-D0AD-4F28-9849-0B17B5AE567E}" type="slidenum">
              <a:rPr lang="en-US" altLang="en-US" sz="1300">
                <a:latin typeface="Arial" panose="020B0604020202020204" pitchFamily="34" charset="0"/>
              </a:rPr>
              <a:pPr algn="r" eaLnBrk="1" hangingPunct="1"/>
              <a:t>6</a:t>
            </a:fld>
            <a:endParaRPr lang="en-US" altLang="en-US" sz="1300">
              <a:latin typeface="Arial" panose="020B0604020202020204" pitchFamily="34" charset="0"/>
            </a:endParaRPr>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imes New Roman" panose="02020603050405020304" pitchFamily="18" charset="0"/>
              </a:defRPr>
            </a:lvl1pPr>
            <a:lvl2pPr marL="742950" indent="-285750" defTabSz="990600">
              <a:defRPr>
                <a:solidFill>
                  <a:schemeClr val="tx1"/>
                </a:solidFill>
                <a:latin typeface="Times New Roman" panose="02020603050405020304" pitchFamily="18" charset="0"/>
              </a:defRPr>
            </a:lvl2pPr>
            <a:lvl3pPr marL="1143000" indent="-228600" defTabSz="990600">
              <a:defRPr>
                <a:solidFill>
                  <a:schemeClr val="tx1"/>
                </a:solidFill>
                <a:latin typeface="Times New Roman" panose="02020603050405020304" pitchFamily="18" charset="0"/>
              </a:defRPr>
            </a:lvl3pPr>
            <a:lvl4pPr marL="1600200" indent="-228600" defTabSz="990600">
              <a:defRPr>
                <a:solidFill>
                  <a:schemeClr val="tx1"/>
                </a:solidFill>
                <a:latin typeface="Times New Roman" panose="02020603050405020304" pitchFamily="18" charset="0"/>
              </a:defRPr>
            </a:lvl4pPr>
            <a:lvl5pPr marL="2057400" indent="-228600" defTabSz="990600">
              <a:defRPr>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a:solidFill>
                  <a:schemeClr val="tx1"/>
                </a:solidFill>
                <a:latin typeface="Times New Roman" panose="02020603050405020304" pitchFamily="18" charset="0"/>
              </a:defRPr>
            </a:lvl9pPr>
          </a:lstStyle>
          <a:p>
            <a:fld id="{CC50A54A-371C-4A2D-9553-547A6F736143}"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1B73389E-7F33-422D-A9D2-BA4A7E7F81D1}" type="slidenum">
              <a:rPr lang="en-US" altLang="en-US" sz="1300">
                <a:latin typeface="Arial" panose="020B0604020202020204" pitchFamily="34" charset="0"/>
              </a:rPr>
              <a:pPr algn="r" eaLnBrk="1" hangingPunct="1"/>
              <a:t>8</a:t>
            </a:fld>
            <a:endParaRPr lang="en-US" altLang="en-US" sz="1300">
              <a:latin typeface="Arial" panose="020B0604020202020204" pitchFamily="34" charset="0"/>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9" tIns="47785" rIns="95569" bIns="47785" anchor="b"/>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E261230B-4C3D-43E0-8C8B-DF592FA2C1C5}" type="slidenum">
              <a:rPr lang="en-US" altLang="en-US" sz="1300">
                <a:latin typeface="Arial" panose="020B0604020202020204" pitchFamily="34" charset="0"/>
              </a:rPr>
              <a:pPr algn="r" eaLnBrk="1" hangingPunct="1"/>
              <a:t>9</a:t>
            </a:fld>
            <a:endParaRPr lang="en-US" altLang="en-US" sz="1300">
              <a:latin typeface="Arial" panose="020B0604020202020204" pitchFamily="34"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47857C92-E60A-4F6D-8057-BD73737E3CB7}" type="slidenum">
              <a:rPr lang="hu-HU" altLang="en-US"/>
              <a:pPr/>
              <a:t>‹#›</a:t>
            </a:fld>
            <a:endParaRPr lang="hu-HU" altLang="en-US"/>
          </a:p>
        </p:txBody>
      </p:sp>
    </p:spTree>
    <p:extLst>
      <p:ext uri="{BB962C8B-B14F-4D97-AF65-F5344CB8AC3E}">
        <p14:creationId xmlns:p14="http://schemas.microsoft.com/office/powerpoint/2010/main" val="51952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8D913F14-1668-4B25-9E61-3BCAE07039CB}" type="slidenum">
              <a:rPr lang="hu-HU" altLang="en-US"/>
              <a:pPr/>
              <a:t>‹#›</a:t>
            </a:fld>
            <a:endParaRPr lang="hu-HU" altLang="en-US"/>
          </a:p>
        </p:txBody>
      </p:sp>
    </p:spTree>
    <p:extLst>
      <p:ext uri="{BB962C8B-B14F-4D97-AF65-F5344CB8AC3E}">
        <p14:creationId xmlns:p14="http://schemas.microsoft.com/office/powerpoint/2010/main" val="72231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A77D66F3-22B4-4F63-8958-B05944B5FAA3}" type="slidenum">
              <a:rPr lang="hu-HU" altLang="en-US"/>
              <a:pPr/>
              <a:t>‹#›</a:t>
            </a:fld>
            <a:endParaRPr lang="hu-HU" altLang="en-US"/>
          </a:p>
        </p:txBody>
      </p:sp>
    </p:spTree>
    <p:extLst>
      <p:ext uri="{BB962C8B-B14F-4D97-AF65-F5344CB8AC3E}">
        <p14:creationId xmlns:p14="http://schemas.microsoft.com/office/powerpoint/2010/main" val="134527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A76E706E-3ECF-4123-A4D8-7C3BD3DC9A37}" type="slidenum">
              <a:rPr lang="hu-HU" altLang="en-US"/>
              <a:pPr/>
              <a:t>‹#›</a:t>
            </a:fld>
            <a:endParaRPr lang="hu-HU" altLang="en-US"/>
          </a:p>
        </p:txBody>
      </p:sp>
    </p:spTree>
    <p:extLst>
      <p:ext uri="{BB962C8B-B14F-4D97-AF65-F5344CB8AC3E}">
        <p14:creationId xmlns:p14="http://schemas.microsoft.com/office/powerpoint/2010/main" val="426593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0442172E-C5D0-4260-8787-66337B29C513}" type="slidenum">
              <a:rPr lang="hu-HU" altLang="en-US"/>
              <a:pPr/>
              <a:t>‹#›</a:t>
            </a:fld>
            <a:endParaRPr lang="hu-HU" altLang="en-US"/>
          </a:p>
        </p:txBody>
      </p:sp>
    </p:spTree>
    <p:extLst>
      <p:ext uri="{BB962C8B-B14F-4D97-AF65-F5344CB8AC3E}">
        <p14:creationId xmlns:p14="http://schemas.microsoft.com/office/powerpoint/2010/main" val="367056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87A31B04-13C3-4161-8F77-9B0271E6768A}" type="slidenum">
              <a:rPr lang="hu-HU" altLang="en-US"/>
              <a:pPr/>
              <a:t>‹#›</a:t>
            </a:fld>
            <a:endParaRPr lang="hu-HU" altLang="en-US"/>
          </a:p>
        </p:txBody>
      </p:sp>
    </p:spTree>
    <p:extLst>
      <p:ext uri="{BB962C8B-B14F-4D97-AF65-F5344CB8AC3E}">
        <p14:creationId xmlns:p14="http://schemas.microsoft.com/office/powerpoint/2010/main" val="216826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fld id="{ABE335CB-C6E1-4F50-B025-29F0364E2E27}" type="slidenum">
              <a:rPr lang="hu-HU" altLang="en-US"/>
              <a:pPr/>
              <a:t>‹#›</a:t>
            </a:fld>
            <a:endParaRPr lang="hu-HU" altLang="en-US"/>
          </a:p>
        </p:txBody>
      </p:sp>
    </p:spTree>
    <p:extLst>
      <p:ext uri="{BB962C8B-B14F-4D97-AF65-F5344CB8AC3E}">
        <p14:creationId xmlns:p14="http://schemas.microsoft.com/office/powerpoint/2010/main" val="9560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fld id="{1BBFC7F4-A81C-434A-A450-6B2628585A3E}" type="slidenum">
              <a:rPr lang="hu-HU" altLang="en-US"/>
              <a:pPr/>
              <a:t>‹#›</a:t>
            </a:fld>
            <a:endParaRPr lang="hu-HU" altLang="en-US"/>
          </a:p>
        </p:txBody>
      </p:sp>
    </p:spTree>
    <p:extLst>
      <p:ext uri="{BB962C8B-B14F-4D97-AF65-F5344CB8AC3E}">
        <p14:creationId xmlns:p14="http://schemas.microsoft.com/office/powerpoint/2010/main" val="308906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fld id="{A88598A5-F2E9-4139-B315-87A61FA1BD27}" type="slidenum">
              <a:rPr lang="hu-HU" altLang="en-US"/>
              <a:pPr/>
              <a:t>‹#›</a:t>
            </a:fld>
            <a:endParaRPr lang="hu-HU" altLang="en-US"/>
          </a:p>
        </p:txBody>
      </p:sp>
    </p:spTree>
    <p:extLst>
      <p:ext uri="{BB962C8B-B14F-4D97-AF65-F5344CB8AC3E}">
        <p14:creationId xmlns:p14="http://schemas.microsoft.com/office/powerpoint/2010/main" val="159141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1A35CC24-F5A2-4752-A68A-4654B2A60CC4}" type="slidenum">
              <a:rPr lang="hu-HU" altLang="en-US"/>
              <a:pPr/>
              <a:t>‹#›</a:t>
            </a:fld>
            <a:endParaRPr lang="hu-HU" altLang="en-US"/>
          </a:p>
        </p:txBody>
      </p:sp>
    </p:spTree>
    <p:extLst>
      <p:ext uri="{BB962C8B-B14F-4D97-AF65-F5344CB8AC3E}">
        <p14:creationId xmlns:p14="http://schemas.microsoft.com/office/powerpoint/2010/main" val="107119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61C555D0-F351-47C1-8D4C-70F65AD91A04}" type="slidenum">
              <a:rPr lang="hu-HU" altLang="en-US"/>
              <a:pPr/>
              <a:t>‹#›</a:t>
            </a:fld>
            <a:endParaRPr lang="hu-HU" altLang="en-US"/>
          </a:p>
        </p:txBody>
      </p:sp>
    </p:spTree>
    <p:extLst>
      <p:ext uri="{BB962C8B-B14F-4D97-AF65-F5344CB8AC3E}">
        <p14:creationId xmlns:p14="http://schemas.microsoft.com/office/powerpoint/2010/main" val="170646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en-US"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en-US" smtClean="0"/>
              <a:t>Mintaszöveg szerkesztése</a:t>
            </a:r>
          </a:p>
          <a:p>
            <a:pPr lvl="1"/>
            <a:r>
              <a:rPr lang="hu-HU" altLang="en-US" smtClean="0"/>
              <a:t>Második szint</a:t>
            </a:r>
          </a:p>
          <a:p>
            <a:pPr lvl="2"/>
            <a:r>
              <a:rPr lang="hu-HU" altLang="en-US" smtClean="0"/>
              <a:t>Harmadik szint</a:t>
            </a:r>
          </a:p>
          <a:p>
            <a:pPr lvl="3"/>
            <a:r>
              <a:rPr lang="hu-HU" altLang="en-US" smtClean="0"/>
              <a:t>Negyedik szint</a:t>
            </a:r>
          </a:p>
          <a:p>
            <a:pPr lvl="4"/>
            <a:r>
              <a:rPr lang="hu-HU" altLang="en-US"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30BF0B60-CFD3-486F-AA1C-1F62CB3DBE70}" type="slidenum">
              <a:rPr lang="hu-HU" altLang="en-US"/>
              <a:pPr/>
              <a:t>‹#›</a:t>
            </a:fld>
            <a:endParaRPr lang="hu-H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hyperlink" Target="https://en.wikipedia.org/wiki/Movat%27s_stain#cite_note-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zövegdoboz 3"/>
          <p:cNvSpPr txBox="1">
            <a:spLocks noChangeArrowheads="1"/>
          </p:cNvSpPr>
          <p:nvPr/>
        </p:nvSpPr>
        <p:spPr bwMode="auto">
          <a:xfrm>
            <a:off x="34925" y="2565400"/>
            <a:ext cx="9109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4800">
                <a:latin typeface="Snap ITC" panose="04040A07060A02020202" pitchFamily="82" charset="0"/>
              </a:rPr>
              <a:t>Mire jó a szövettan?</a:t>
            </a:r>
            <a:endParaRPr lang="en-GB" altLang="en-US" sz="4800">
              <a:latin typeface="Snap ITC" panose="04040A07060A02020202" pitchFamily="82" charset="0"/>
            </a:endParaRPr>
          </a:p>
        </p:txBody>
      </p:sp>
      <p:sp>
        <p:nvSpPr>
          <p:cNvPr id="4099" name="Szövegdoboz 1"/>
          <p:cNvSpPr txBox="1">
            <a:spLocks noChangeArrowheads="1"/>
          </p:cNvSpPr>
          <p:nvPr/>
        </p:nvSpPr>
        <p:spPr bwMode="auto">
          <a:xfrm flipH="1">
            <a:off x="3532188" y="3860800"/>
            <a:ext cx="211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hu-HU" altLang="hu-HU" sz="2400">
                <a:latin typeface="Calibri" panose="020F0502020204030204" pitchFamily="34" charset="0"/>
                <a:cs typeface="Calibri" panose="020F0502020204030204" pitchFamily="34" charset="0"/>
              </a:rPr>
              <a:t>Dr. Puskár Zita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Kép 23" descr="99a_ileum_HE_human_45.19x.jpg"/>
          <p:cNvPicPr>
            <a:picLocks noChangeAspect="1"/>
          </p:cNvPicPr>
          <p:nvPr/>
        </p:nvPicPr>
        <p:blipFill>
          <a:blip r:embed="rId3">
            <a:extLst>
              <a:ext uri="{28A0092B-C50C-407E-A947-70E740481C1C}">
                <a14:useLocalDpi xmlns:a14="http://schemas.microsoft.com/office/drawing/2010/main" val="0"/>
              </a:ext>
            </a:extLst>
          </a:blip>
          <a:srcRect l="13834" t="11490" r="23242"/>
          <a:stretch>
            <a:fillRect/>
          </a:stretch>
        </p:blipFill>
        <p:spPr bwMode="auto">
          <a:xfrm>
            <a:off x="250825" y="2276475"/>
            <a:ext cx="6196013"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Szövegdoboz 3"/>
          <p:cNvSpPr txBox="1">
            <a:spLocks noChangeArrowheads="1"/>
          </p:cNvSpPr>
          <p:nvPr/>
        </p:nvSpPr>
        <p:spPr bwMode="auto">
          <a:xfrm>
            <a:off x="0" y="460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solidFill>
                  <a:srgbClr val="420065"/>
                </a:solidFill>
                <a:latin typeface="Snap ITC" panose="04040A07060A02020202" pitchFamily="82" charset="0"/>
              </a:rPr>
              <a:t>Hematoxilin</a:t>
            </a:r>
            <a:r>
              <a:rPr lang="hu-HU" altLang="en-US" sz="3600">
                <a:latin typeface="Snap ITC" panose="04040A07060A02020202" pitchFamily="82" charset="0"/>
              </a:rPr>
              <a:t>-</a:t>
            </a:r>
            <a:r>
              <a:rPr lang="hu-HU" altLang="en-US" sz="3600">
                <a:solidFill>
                  <a:srgbClr val="BD47A3"/>
                </a:solidFill>
                <a:latin typeface="Snap ITC" panose="04040A07060A02020202" pitchFamily="82" charset="0"/>
              </a:rPr>
              <a:t>eosin </a:t>
            </a:r>
            <a:r>
              <a:rPr lang="hu-HU" altLang="en-US" sz="3600">
                <a:latin typeface="Snap ITC" panose="04040A07060A02020202" pitchFamily="82" charset="0"/>
              </a:rPr>
              <a:t>festés (HE)</a:t>
            </a:r>
            <a:endParaRPr lang="en-GB" altLang="en-US" sz="3600">
              <a:latin typeface="Snap ITC" panose="04040A07060A02020202" pitchFamily="82" charset="0"/>
            </a:endParaRPr>
          </a:p>
        </p:txBody>
      </p:sp>
      <p:sp>
        <p:nvSpPr>
          <p:cNvPr id="22532" name="Szövegdoboz 3"/>
          <p:cNvSpPr txBox="1">
            <a:spLocks noChangeArrowheads="1"/>
          </p:cNvSpPr>
          <p:nvPr/>
        </p:nvSpPr>
        <p:spPr bwMode="auto">
          <a:xfrm>
            <a:off x="0" y="76517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solidFill>
                  <a:srgbClr val="420065"/>
                </a:solidFill>
                <a:latin typeface="Snap ITC" panose="04040A07060A02020202" pitchFamily="82" charset="0"/>
              </a:rPr>
              <a:t>Bázikus festék: Hematoxilin</a:t>
            </a:r>
            <a:endParaRPr lang="en-GB" altLang="en-US" sz="3600">
              <a:latin typeface="Snap ITC" panose="04040A07060A02020202" pitchFamily="82" charset="0"/>
            </a:endParaRPr>
          </a:p>
        </p:txBody>
      </p:sp>
      <p:sp>
        <p:nvSpPr>
          <p:cNvPr id="22533" name="Szövegdoboz 3"/>
          <p:cNvSpPr txBox="1">
            <a:spLocks noChangeArrowheads="1"/>
          </p:cNvSpPr>
          <p:nvPr/>
        </p:nvSpPr>
        <p:spPr bwMode="auto">
          <a:xfrm>
            <a:off x="0" y="141287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solidFill>
                  <a:srgbClr val="BD47A3"/>
                </a:solidFill>
                <a:latin typeface="Snap ITC" panose="04040A07060A02020202" pitchFamily="82" charset="0"/>
              </a:rPr>
              <a:t>Savanyú festék: eosin</a:t>
            </a:r>
            <a:endParaRPr lang="en-GB" altLang="en-US" sz="3600">
              <a:latin typeface="Snap ITC" panose="04040A07060A02020202" pitchFamily="82" charset="0"/>
            </a:endParaRPr>
          </a:p>
        </p:txBody>
      </p:sp>
      <p:cxnSp>
        <p:nvCxnSpPr>
          <p:cNvPr id="22534" name="Egyenes összekötő nyíllal 12"/>
          <p:cNvCxnSpPr>
            <a:cxnSpLocks noChangeShapeType="1"/>
          </p:cNvCxnSpPr>
          <p:nvPr/>
        </p:nvCxnSpPr>
        <p:spPr bwMode="auto">
          <a:xfrm flipH="1">
            <a:off x="3635375" y="2924175"/>
            <a:ext cx="2305050" cy="144145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35" name="Egyenes összekötő nyíllal 14"/>
          <p:cNvCxnSpPr>
            <a:cxnSpLocks noChangeShapeType="1"/>
          </p:cNvCxnSpPr>
          <p:nvPr/>
        </p:nvCxnSpPr>
        <p:spPr bwMode="auto">
          <a:xfrm flipH="1">
            <a:off x="3132138" y="2636838"/>
            <a:ext cx="2663825" cy="61277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36" name="Szövegdoboz 3"/>
          <p:cNvSpPr txBox="1">
            <a:spLocks noChangeArrowheads="1"/>
          </p:cNvSpPr>
          <p:nvPr/>
        </p:nvSpPr>
        <p:spPr bwMode="auto">
          <a:xfrm>
            <a:off x="5508625" y="2492375"/>
            <a:ext cx="205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1800">
                <a:solidFill>
                  <a:srgbClr val="420065"/>
                </a:solidFill>
                <a:latin typeface="Snap ITC" panose="04040A07060A02020202" pitchFamily="82" charset="0"/>
              </a:rPr>
              <a:t>basophil</a:t>
            </a:r>
            <a:endParaRPr lang="en-GB" altLang="en-US" sz="1800">
              <a:solidFill>
                <a:srgbClr val="420065"/>
              </a:solidFill>
              <a:latin typeface="Snap ITC" panose="04040A07060A02020202" pitchFamily="82" charset="0"/>
            </a:endParaRPr>
          </a:p>
        </p:txBody>
      </p:sp>
      <p:sp>
        <p:nvSpPr>
          <p:cNvPr id="22537" name="Szövegdoboz 3"/>
          <p:cNvSpPr txBox="1">
            <a:spLocks noChangeArrowheads="1"/>
          </p:cNvSpPr>
          <p:nvPr/>
        </p:nvSpPr>
        <p:spPr bwMode="auto">
          <a:xfrm>
            <a:off x="6588125" y="4572000"/>
            <a:ext cx="205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1800">
                <a:solidFill>
                  <a:srgbClr val="BD47A3"/>
                </a:solidFill>
                <a:latin typeface="Snap ITC" panose="04040A07060A02020202" pitchFamily="82" charset="0"/>
              </a:rPr>
              <a:t>eosinophil</a:t>
            </a:r>
            <a:endParaRPr lang="en-GB" altLang="en-US" sz="1800">
              <a:solidFill>
                <a:srgbClr val="BD47A3"/>
              </a:solidFill>
              <a:latin typeface="Snap ITC" panose="04040A07060A02020202" pitchFamily="82" charset="0"/>
            </a:endParaRPr>
          </a:p>
        </p:txBody>
      </p:sp>
      <p:cxnSp>
        <p:nvCxnSpPr>
          <p:cNvPr id="22538" name="Egyenes összekötő nyíllal 17"/>
          <p:cNvCxnSpPr>
            <a:cxnSpLocks noChangeShapeType="1"/>
          </p:cNvCxnSpPr>
          <p:nvPr/>
        </p:nvCxnSpPr>
        <p:spPr bwMode="auto">
          <a:xfrm flipH="1" flipV="1">
            <a:off x="5724525" y="4365625"/>
            <a:ext cx="1079500" cy="35877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39" name="Egyenes összekötő nyíllal 22"/>
          <p:cNvCxnSpPr>
            <a:cxnSpLocks noChangeShapeType="1"/>
          </p:cNvCxnSpPr>
          <p:nvPr/>
        </p:nvCxnSpPr>
        <p:spPr bwMode="auto">
          <a:xfrm flipH="1">
            <a:off x="3635375" y="4941888"/>
            <a:ext cx="3168650" cy="4318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zövegdoboz 3"/>
          <p:cNvSpPr txBox="1">
            <a:spLocks noChangeArrowheads="1"/>
          </p:cNvSpPr>
          <p:nvPr/>
        </p:nvSpPr>
        <p:spPr bwMode="auto">
          <a:xfrm>
            <a:off x="0" y="115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Ortokromázia-metakromázia</a:t>
            </a:r>
            <a:endParaRPr lang="en-GB" altLang="en-US" sz="3600">
              <a:latin typeface="Snap ITC" panose="04040A07060A02020202" pitchFamily="82" charset="0"/>
            </a:endParaRPr>
          </a:p>
        </p:txBody>
      </p:sp>
      <p:pic>
        <p:nvPicPr>
          <p:cNvPr id="24579" name="Kép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001713"/>
            <a:ext cx="647065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80" name="Egyenes összekötő nyíllal 4"/>
          <p:cNvCxnSpPr>
            <a:cxnSpLocks noChangeShapeType="1"/>
          </p:cNvCxnSpPr>
          <p:nvPr/>
        </p:nvCxnSpPr>
        <p:spPr bwMode="auto">
          <a:xfrm>
            <a:off x="1116013" y="1916113"/>
            <a:ext cx="1079500"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1" name="Szövegdoboz 3"/>
          <p:cNvSpPr txBox="1">
            <a:spLocks noChangeArrowheads="1"/>
          </p:cNvSpPr>
          <p:nvPr/>
        </p:nvSpPr>
        <p:spPr bwMode="auto">
          <a:xfrm>
            <a:off x="5364163" y="6165850"/>
            <a:ext cx="205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1800">
                <a:solidFill>
                  <a:srgbClr val="420065"/>
                </a:solidFill>
                <a:latin typeface="Snap ITC" panose="04040A07060A02020202" pitchFamily="82" charset="0"/>
              </a:rPr>
              <a:t>metakromázia</a:t>
            </a:r>
            <a:endParaRPr lang="en-GB" altLang="en-US" sz="1800">
              <a:solidFill>
                <a:srgbClr val="420065"/>
              </a:solidFill>
              <a:latin typeface="Snap ITC" panose="04040A07060A02020202" pitchFamily="82" charset="0"/>
            </a:endParaRPr>
          </a:p>
        </p:txBody>
      </p:sp>
      <p:cxnSp>
        <p:nvCxnSpPr>
          <p:cNvPr id="24582" name="Egyenes összekötő nyíllal 6"/>
          <p:cNvCxnSpPr>
            <a:cxnSpLocks noChangeShapeType="1"/>
          </p:cNvCxnSpPr>
          <p:nvPr/>
        </p:nvCxnSpPr>
        <p:spPr bwMode="auto">
          <a:xfrm flipH="1" flipV="1">
            <a:off x="5724525" y="3716338"/>
            <a:ext cx="1079500" cy="230505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3" name="Egyenes összekötő nyíllal 10"/>
          <p:cNvCxnSpPr>
            <a:cxnSpLocks noChangeShapeType="1"/>
          </p:cNvCxnSpPr>
          <p:nvPr/>
        </p:nvCxnSpPr>
        <p:spPr bwMode="auto">
          <a:xfrm flipH="1" flipV="1">
            <a:off x="5508625" y="4797425"/>
            <a:ext cx="576263" cy="1223963"/>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Szövegdoboz 3"/>
          <p:cNvSpPr txBox="1">
            <a:spLocks noChangeArrowheads="1"/>
          </p:cNvSpPr>
          <p:nvPr/>
        </p:nvSpPr>
        <p:spPr bwMode="auto">
          <a:xfrm>
            <a:off x="0" y="2195513"/>
            <a:ext cx="2051050" cy="369887"/>
          </a:xfrm>
          <a:prstGeom prst="rect">
            <a:avLst/>
          </a:prstGeom>
          <a:noFill/>
          <a:ln w="9525">
            <a:noFill/>
            <a:miter lim="800000"/>
            <a:headEnd/>
            <a:tailEnd/>
          </a:ln>
        </p:spPr>
        <p:txBody>
          <a:bodyPr>
            <a:spAutoFit/>
          </a:bodyPr>
          <a:lstStyle/>
          <a:p>
            <a:pPr algn="ctr">
              <a:defRPr/>
            </a:pPr>
            <a:r>
              <a:rPr lang="hu-HU" altLang="en-US" dirty="0" err="1">
                <a:solidFill>
                  <a:schemeClr val="accent6">
                    <a:lumMod val="60000"/>
                    <a:lumOff val="40000"/>
                  </a:schemeClr>
                </a:solidFill>
                <a:latin typeface="Snap ITC" pitchFamily="82" charset="0"/>
              </a:rPr>
              <a:t>Ortokromázia</a:t>
            </a:r>
            <a:endParaRPr lang="en-GB" altLang="en-US" dirty="0">
              <a:solidFill>
                <a:schemeClr val="accent6">
                  <a:lumMod val="60000"/>
                  <a:lumOff val="40000"/>
                </a:schemeClr>
              </a:solidFill>
              <a:latin typeface="Snap ITC" pitchFamily="82" charset="0"/>
            </a:endParaRPr>
          </a:p>
        </p:txBody>
      </p:sp>
      <p:cxnSp>
        <p:nvCxnSpPr>
          <p:cNvPr id="24585" name="Egyenes összekötő nyíllal 13"/>
          <p:cNvCxnSpPr>
            <a:cxnSpLocks noChangeShapeType="1"/>
          </p:cNvCxnSpPr>
          <p:nvPr/>
        </p:nvCxnSpPr>
        <p:spPr bwMode="auto">
          <a:xfrm>
            <a:off x="900113" y="2781300"/>
            <a:ext cx="1079500"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zövegdoboz 3"/>
          <p:cNvSpPr txBox="1">
            <a:spLocks noChangeArrowheads="1"/>
          </p:cNvSpPr>
          <p:nvPr/>
        </p:nvSpPr>
        <p:spPr bwMode="auto">
          <a:xfrm>
            <a:off x="0" y="1889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Zsírfestés</a:t>
            </a:r>
            <a:endParaRPr lang="en-GB" altLang="en-US" sz="3600">
              <a:latin typeface="Snap ITC" panose="04040A07060A02020202" pitchFamily="82" charset="0"/>
            </a:endParaRPr>
          </a:p>
        </p:txBody>
      </p:sp>
      <p:pic>
        <p:nvPicPr>
          <p:cNvPr id="26627" name="Picture 7" descr="Image result for adpiose tissue hisolog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2205038"/>
            <a:ext cx="42132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descr="Image result for sudan black staining&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133600"/>
            <a:ext cx="40481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zövegdoboz 3"/>
          <p:cNvSpPr txBox="1">
            <a:spLocks noChangeArrowheads="1"/>
          </p:cNvSpPr>
          <p:nvPr/>
        </p:nvSpPr>
        <p:spPr bwMode="auto">
          <a:xfrm>
            <a:off x="395288" y="1484313"/>
            <a:ext cx="4176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1800">
                <a:latin typeface="Snap ITC" panose="04040A07060A02020202" pitchFamily="82" charset="0"/>
              </a:rPr>
              <a:t>Általános hisztotechnika </a:t>
            </a:r>
            <a:endParaRPr lang="en-GB" altLang="en-US" sz="1800">
              <a:latin typeface="Snap ITC" panose="04040A07060A02020202" pitchFamily="82" charset="0"/>
            </a:endParaRPr>
          </a:p>
        </p:txBody>
      </p:sp>
      <p:sp>
        <p:nvSpPr>
          <p:cNvPr id="26630" name="Szövegdoboz 3"/>
          <p:cNvSpPr txBox="1">
            <a:spLocks noChangeArrowheads="1"/>
          </p:cNvSpPr>
          <p:nvPr/>
        </p:nvSpPr>
        <p:spPr bwMode="auto">
          <a:xfrm>
            <a:off x="4572000" y="1484313"/>
            <a:ext cx="4321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1800">
                <a:latin typeface="Snap ITC" panose="04040A07060A02020202" pitchFamily="82" charset="0"/>
              </a:rPr>
              <a:t>Fagyasztva metszés</a:t>
            </a:r>
            <a:endParaRPr lang="en-GB" altLang="en-US" sz="1800">
              <a:latin typeface="Snap ITC" panose="04040A07060A02020202" pitchFamily="8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Kép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54150"/>
            <a:ext cx="295275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Szövegdoboz 3"/>
          <p:cNvSpPr txBox="1">
            <a:spLocks noChangeArrowheads="1"/>
          </p:cNvSpPr>
          <p:nvPr/>
        </p:nvSpPr>
        <p:spPr bwMode="auto">
          <a:xfrm>
            <a:off x="0" y="33496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Differenciáló festések</a:t>
            </a:r>
            <a:endParaRPr lang="en-GB" altLang="en-US" sz="3600">
              <a:latin typeface="Snap ITC" panose="04040A07060A02020202" pitchFamily="82" charset="0"/>
            </a:endParaRPr>
          </a:p>
        </p:txBody>
      </p:sp>
      <p:pic>
        <p:nvPicPr>
          <p:cNvPr id="28676" name="Kép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1454150"/>
            <a:ext cx="4456112"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Szövegdoboz 3"/>
          <p:cNvSpPr txBox="1">
            <a:spLocks noChangeArrowheads="1"/>
          </p:cNvSpPr>
          <p:nvPr/>
        </p:nvSpPr>
        <p:spPr bwMode="auto">
          <a:xfrm>
            <a:off x="0" y="60213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hu-HU" altLang="en-US" sz="2000">
                <a:latin typeface="Snap ITC" panose="04040A07060A02020202" pitchFamily="82" charset="0"/>
              </a:rPr>
              <a:t>Egy vagy több szöveti komponenst szeretnénk elkülöníteni, kiemelni a többi közül</a:t>
            </a:r>
            <a:endParaRPr lang="en-GB" altLang="en-US" sz="2000">
              <a:latin typeface="Snap ITC" panose="04040A07060A02020202"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188913"/>
            <a:ext cx="8229600" cy="719137"/>
          </a:xfrm>
        </p:spPr>
        <p:txBody>
          <a:bodyPr/>
          <a:lstStyle/>
          <a:p>
            <a:r>
              <a:rPr lang="hu-HU" altLang="en-US" sz="3600" b="1" smtClean="0">
                <a:solidFill>
                  <a:schemeClr val="tx1"/>
                </a:solidFill>
                <a:latin typeface="Snap ITC" panose="04040A07060A02020202" pitchFamily="82" charset="0"/>
              </a:rPr>
              <a:t>Periódsav-</a:t>
            </a:r>
            <a:r>
              <a:rPr lang="en-US" altLang="en-US" sz="3600" b="1" smtClean="0">
                <a:solidFill>
                  <a:schemeClr val="tx1"/>
                </a:solidFill>
                <a:latin typeface="Snap ITC" panose="04040A07060A02020202" pitchFamily="82" charset="0"/>
              </a:rPr>
              <a:t>Schiff (PAS) Rea</a:t>
            </a:r>
            <a:r>
              <a:rPr lang="hu-HU" altLang="en-US" sz="3600" b="1" smtClean="0">
                <a:solidFill>
                  <a:schemeClr val="tx1"/>
                </a:solidFill>
                <a:latin typeface="Snap ITC" panose="04040A07060A02020202" pitchFamily="82" charset="0"/>
              </a:rPr>
              <a:t>k</a:t>
            </a:r>
            <a:r>
              <a:rPr lang="en-US" altLang="en-US" sz="3600" b="1" smtClean="0">
                <a:solidFill>
                  <a:schemeClr val="tx1"/>
                </a:solidFill>
                <a:latin typeface="Snap ITC" panose="04040A07060A02020202" pitchFamily="82" charset="0"/>
              </a:rPr>
              <a:t>ci</a:t>
            </a:r>
            <a:r>
              <a:rPr lang="hu-HU" altLang="en-US" sz="3600" b="1" smtClean="0">
                <a:solidFill>
                  <a:schemeClr val="tx1"/>
                </a:solidFill>
                <a:latin typeface="Snap ITC" panose="04040A07060A02020202" pitchFamily="82" charset="0"/>
              </a:rPr>
              <a:t>ó</a:t>
            </a:r>
            <a:endParaRPr lang="en-US" altLang="en-US" sz="3600" b="1" smtClean="0">
              <a:solidFill>
                <a:schemeClr val="tx1"/>
              </a:solidFill>
              <a:latin typeface="Snap ITC" panose="04040A07060A02020202" pitchFamily="82" charset="0"/>
            </a:endParaRPr>
          </a:p>
        </p:txBody>
      </p:sp>
      <p:sp>
        <p:nvSpPr>
          <p:cNvPr id="30723" name="Rectangle 4"/>
          <p:cNvSpPr>
            <a:spLocks noChangeArrowheads="1"/>
          </p:cNvSpPr>
          <p:nvPr/>
        </p:nvSpPr>
        <p:spPr bwMode="auto">
          <a:xfrm>
            <a:off x="863600" y="1125538"/>
            <a:ext cx="7416800" cy="2087562"/>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Times New Roman" panose="02020603050405020304" pitchFamily="18" charset="0"/>
            </a:endParaRPr>
          </a:p>
        </p:txBody>
      </p:sp>
      <p:pic>
        <p:nvPicPr>
          <p:cNvPr id="30724" name="Picture 5" descr="PASre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268413"/>
            <a:ext cx="17272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glycol-a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341438"/>
            <a:ext cx="172878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7"/>
          <p:cNvSpPr txBox="1">
            <a:spLocks noChangeArrowheads="1"/>
          </p:cNvSpPr>
          <p:nvPr/>
        </p:nvSpPr>
        <p:spPr bwMode="auto">
          <a:xfrm>
            <a:off x="2627313" y="1916113"/>
            <a:ext cx="165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solidFill>
                  <a:schemeClr val="accent2"/>
                </a:solidFill>
                <a:latin typeface="Times New Roman" panose="02020603050405020304" pitchFamily="18" charset="0"/>
              </a:rPr>
              <a:t>+  HIO</a:t>
            </a:r>
            <a:r>
              <a:rPr lang="en-US" altLang="en-US" sz="2000" b="1" baseline="-25000">
                <a:solidFill>
                  <a:schemeClr val="accent2"/>
                </a:solidFill>
                <a:latin typeface="Times New Roman" panose="02020603050405020304" pitchFamily="18" charset="0"/>
              </a:rPr>
              <a:t>4</a:t>
            </a:r>
            <a:r>
              <a:rPr lang="en-US" altLang="en-US" sz="2000" b="1">
                <a:solidFill>
                  <a:schemeClr val="accent2"/>
                </a:solidFill>
                <a:latin typeface="Times New Roman" panose="02020603050405020304" pitchFamily="18" charset="0"/>
              </a:rPr>
              <a:t>  =</a:t>
            </a:r>
          </a:p>
        </p:txBody>
      </p:sp>
      <p:sp>
        <p:nvSpPr>
          <p:cNvPr id="30727" name="Text Box 10"/>
          <p:cNvSpPr txBox="1">
            <a:spLocks noChangeArrowheads="1"/>
          </p:cNvSpPr>
          <p:nvPr/>
        </p:nvSpPr>
        <p:spPr bwMode="auto">
          <a:xfrm>
            <a:off x="1187450" y="2781300"/>
            <a:ext cx="676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chemeClr val="accent2"/>
                </a:solidFill>
                <a:latin typeface="Times New Roman" panose="02020603050405020304" pitchFamily="18" charset="0"/>
              </a:rPr>
              <a:t>1-2-glycol       </a:t>
            </a:r>
            <a:r>
              <a:rPr lang="hu-HU" altLang="en-US" sz="2000" b="1">
                <a:solidFill>
                  <a:schemeClr val="accent2"/>
                </a:solidFill>
                <a:latin typeface="Times New Roman" panose="02020603050405020304" pitchFamily="18" charset="0"/>
              </a:rPr>
              <a:t>perjódsav              aldehid</a:t>
            </a:r>
            <a:endParaRPr lang="en-US" altLang="en-US" sz="2000" b="1">
              <a:solidFill>
                <a:schemeClr val="accent2"/>
              </a:solidFill>
              <a:latin typeface="Times New Roman" panose="02020603050405020304" pitchFamily="18" charset="0"/>
            </a:endParaRPr>
          </a:p>
        </p:txBody>
      </p:sp>
      <p:sp>
        <p:nvSpPr>
          <p:cNvPr id="30728" name="Text Box 11"/>
          <p:cNvSpPr txBox="1">
            <a:spLocks noChangeArrowheads="1"/>
          </p:cNvSpPr>
          <p:nvPr/>
        </p:nvSpPr>
        <p:spPr bwMode="auto">
          <a:xfrm>
            <a:off x="6084888" y="1412875"/>
            <a:ext cx="20875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en-US" sz="2000" b="1">
                <a:solidFill>
                  <a:schemeClr val="accent2"/>
                </a:solidFill>
                <a:latin typeface="Times New Roman" panose="02020603050405020304" pitchFamily="18" charset="0"/>
              </a:rPr>
              <a:t>a</a:t>
            </a:r>
            <a:r>
              <a:rPr lang="en-US" altLang="en-US" sz="2000" b="1">
                <a:solidFill>
                  <a:schemeClr val="accent2"/>
                </a:solidFill>
                <a:latin typeface="Times New Roman" panose="02020603050405020304" pitchFamily="18" charset="0"/>
              </a:rPr>
              <a:t>ldeh</a:t>
            </a:r>
            <a:r>
              <a:rPr lang="hu-HU" altLang="en-US" sz="2000" b="1">
                <a:solidFill>
                  <a:schemeClr val="accent2"/>
                </a:solidFill>
                <a:latin typeface="Times New Roman" panose="02020603050405020304" pitchFamily="18" charset="0"/>
              </a:rPr>
              <a:t>i</a:t>
            </a:r>
            <a:r>
              <a:rPr lang="en-US" altLang="en-US" sz="2000" b="1">
                <a:solidFill>
                  <a:schemeClr val="accent2"/>
                </a:solidFill>
                <a:latin typeface="Times New Roman" panose="02020603050405020304" pitchFamily="18" charset="0"/>
              </a:rPr>
              <a:t>d</a:t>
            </a:r>
          </a:p>
          <a:p>
            <a:pPr algn="ctr" eaLnBrk="1" hangingPunct="1">
              <a:spcBef>
                <a:spcPct val="0"/>
              </a:spcBef>
              <a:buFontTx/>
              <a:buNone/>
            </a:pPr>
            <a:r>
              <a:rPr lang="en-US" altLang="en-US" sz="2000" b="1">
                <a:solidFill>
                  <a:schemeClr val="accent2"/>
                </a:solidFill>
                <a:latin typeface="Times New Roman" panose="02020603050405020304" pitchFamily="18" charset="0"/>
              </a:rPr>
              <a:t>+</a:t>
            </a:r>
          </a:p>
          <a:p>
            <a:pPr algn="ctr" eaLnBrk="1" hangingPunct="1">
              <a:spcBef>
                <a:spcPct val="0"/>
              </a:spcBef>
              <a:buFontTx/>
              <a:buNone/>
            </a:pPr>
            <a:r>
              <a:rPr lang="en-US" altLang="en-US" sz="2000" b="1">
                <a:solidFill>
                  <a:schemeClr val="accent2"/>
                </a:solidFill>
                <a:latin typeface="Times New Roman" panose="02020603050405020304" pitchFamily="18" charset="0"/>
              </a:rPr>
              <a:t>Schiff reagen</a:t>
            </a:r>
            <a:r>
              <a:rPr lang="hu-HU" altLang="en-US" sz="2000" b="1">
                <a:solidFill>
                  <a:schemeClr val="accent2"/>
                </a:solidFill>
                <a:latin typeface="Times New Roman" panose="02020603050405020304" pitchFamily="18" charset="0"/>
              </a:rPr>
              <a:t>s</a:t>
            </a:r>
            <a:endParaRPr lang="en-US" altLang="en-US" sz="2000" b="1">
              <a:solidFill>
                <a:schemeClr val="accent2"/>
              </a:solidFill>
              <a:latin typeface="Times New Roman" panose="02020603050405020304" pitchFamily="18" charset="0"/>
            </a:endParaRPr>
          </a:p>
          <a:p>
            <a:pPr algn="ctr" eaLnBrk="1" hangingPunct="1">
              <a:spcBef>
                <a:spcPct val="0"/>
              </a:spcBef>
              <a:buFontTx/>
              <a:buNone/>
            </a:pPr>
            <a:r>
              <a:rPr lang="en-US" altLang="en-US" sz="2000" b="1">
                <a:solidFill>
                  <a:schemeClr val="accent2"/>
                </a:solidFill>
                <a:latin typeface="Times New Roman" panose="02020603050405020304" pitchFamily="18" charset="0"/>
                <a:cs typeface="Times New Roman" panose="02020603050405020304" pitchFamily="18" charset="0"/>
              </a:rPr>
              <a:t>↓</a:t>
            </a:r>
          </a:p>
          <a:p>
            <a:pPr algn="ctr" eaLnBrk="1" hangingPunct="1">
              <a:spcBef>
                <a:spcPct val="0"/>
              </a:spcBef>
              <a:buFontTx/>
              <a:buNone/>
            </a:pPr>
            <a:r>
              <a:rPr lang="hu-HU" altLang="en-US" sz="2000" b="1">
                <a:solidFill>
                  <a:schemeClr val="accent2"/>
                </a:solidFill>
                <a:latin typeface="Times New Roman" panose="02020603050405020304" pitchFamily="18" charset="0"/>
                <a:cs typeface="Times New Roman" panose="02020603050405020304" pitchFamily="18" charset="0"/>
              </a:rPr>
              <a:t>püspöklila</a:t>
            </a:r>
            <a:r>
              <a:rPr lang="en-US" altLang="en-US" sz="2000" b="1">
                <a:solidFill>
                  <a:schemeClr val="accent2"/>
                </a:solidFill>
                <a:latin typeface="Times New Roman" panose="02020603050405020304" pitchFamily="18" charset="0"/>
                <a:cs typeface="Times New Roman" panose="02020603050405020304" pitchFamily="18" charset="0"/>
              </a:rPr>
              <a:t> </a:t>
            </a:r>
            <a:r>
              <a:rPr lang="hu-HU" altLang="en-US" sz="2000" b="1">
                <a:solidFill>
                  <a:schemeClr val="accent2"/>
                </a:solidFill>
                <a:latin typeface="Times New Roman" panose="02020603050405020304" pitchFamily="18" charset="0"/>
                <a:cs typeface="Times New Roman" panose="02020603050405020304" pitchFamily="18" charset="0"/>
              </a:rPr>
              <a:t>szín</a:t>
            </a:r>
            <a:endParaRPr lang="en-US" altLang="en-US" sz="2000" b="1">
              <a:solidFill>
                <a:schemeClr val="accent2"/>
              </a:solidFill>
              <a:latin typeface="Times New Roman" panose="02020603050405020304" pitchFamily="18" charset="0"/>
              <a:cs typeface="Times New Roman" panose="02020603050405020304" pitchFamily="18" charset="0"/>
            </a:endParaRPr>
          </a:p>
        </p:txBody>
      </p:sp>
      <p:sp>
        <p:nvSpPr>
          <p:cNvPr id="30729" name="Text Box 13"/>
          <p:cNvSpPr txBox="1">
            <a:spLocks noChangeArrowheads="1"/>
          </p:cNvSpPr>
          <p:nvPr/>
        </p:nvSpPr>
        <p:spPr bwMode="auto">
          <a:xfrm>
            <a:off x="3132138" y="1341438"/>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solidFill>
                  <a:schemeClr val="accent2"/>
                </a:solidFill>
                <a:latin typeface="Times New Roman" panose="02020603050405020304" pitchFamily="18" charset="0"/>
              </a:rPr>
              <a:t>oxid</a:t>
            </a:r>
            <a:r>
              <a:rPr lang="hu-HU" altLang="en-US" sz="2000" b="1">
                <a:solidFill>
                  <a:schemeClr val="accent2"/>
                </a:solidFill>
                <a:latin typeface="Times New Roman" panose="02020603050405020304" pitchFamily="18" charset="0"/>
              </a:rPr>
              <a:t>áció</a:t>
            </a:r>
            <a:endParaRPr lang="en-US" altLang="en-US" sz="2000" b="1">
              <a:solidFill>
                <a:schemeClr val="accent2"/>
              </a:solidFill>
              <a:latin typeface="Times New Roman" panose="02020603050405020304" pitchFamily="18" charset="0"/>
            </a:endParaRPr>
          </a:p>
        </p:txBody>
      </p:sp>
      <p:sp>
        <p:nvSpPr>
          <p:cNvPr id="30730" name="Text Box 14"/>
          <p:cNvSpPr txBox="1">
            <a:spLocks noChangeArrowheads="1"/>
          </p:cNvSpPr>
          <p:nvPr/>
        </p:nvSpPr>
        <p:spPr bwMode="auto">
          <a:xfrm>
            <a:off x="3924300" y="3573463"/>
            <a:ext cx="50403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accent2"/>
                </a:solidFill>
                <a:latin typeface="Times New Roman" panose="02020603050405020304" pitchFamily="18" charset="0"/>
              </a:rPr>
              <a:t>PAS rea</a:t>
            </a:r>
            <a:r>
              <a:rPr lang="hu-HU" altLang="en-US" sz="1800" b="1">
                <a:solidFill>
                  <a:schemeClr val="accent2"/>
                </a:solidFill>
                <a:latin typeface="Times New Roman" panose="02020603050405020304" pitchFamily="18" charset="0"/>
              </a:rPr>
              <a:t>kció</a:t>
            </a:r>
            <a:r>
              <a:rPr lang="en-US" altLang="en-US" sz="1800" b="1">
                <a:solidFill>
                  <a:schemeClr val="accent2"/>
                </a:solidFill>
                <a:latin typeface="Times New Roman" panose="02020603050405020304" pitchFamily="18" charset="0"/>
              </a:rPr>
              <a:t> </a:t>
            </a:r>
            <a:r>
              <a:rPr lang="hu-HU" altLang="en-US" sz="1800" b="1">
                <a:solidFill>
                  <a:schemeClr val="accent2"/>
                </a:solidFill>
                <a:latin typeface="Times New Roman" panose="02020603050405020304" pitchFamily="18" charset="0"/>
              </a:rPr>
              <a:t>: szövetekben előforduló szénhidrátok bizonyos típusainak kimutatására szolgáló szövettani reakció. Segítségével </a:t>
            </a:r>
            <a:r>
              <a:rPr lang="en-US" altLang="en-US" sz="1800" b="1">
                <a:solidFill>
                  <a:schemeClr val="accent2"/>
                </a:solidFill>
                <a:latin typeface="Times New Roman" panose="02020603050405020304" pitchFamily="18" charset="0"/>
              </a:rPr>
              <a:t>pol</a:t>
            </a:r>
            <a:r>
              <a:rPr lang="hu-HU" altLang="en-US" sz="1800" b="1">
                <a:solidFill>
                  <a:schemeClr val="accent2"/>
                </a:solidFill>
                <a:latin typeface="Times New Roman" panose="02020603050405020304" pitchFamily="18" charset="0"/>
              </a:rPr>
              <a:t>i</a:t>
            </a:r>
            <a:r>
              <a:rPr lang="en-US" altLang="en-US" sz="1800" b="1">
                <a:solidFill>
                  <a:schemeClr val="accent2"/>
                </a:solidFill>
                <a:latin typeface="Times New Roman" panose="02020603050405020304" pitchFamily="18" charset="0"/>
              </a:rPr>
              <a:t>sacharid</a:t>
            </a:r>
            <a:r>
              <a:rPr lang="hu-HU" altLang="en-US" sz="1800" b="1">
                <a:solidFill>
                  <a:schemeClr val="accent2"/>
                </a:solidFill>
                <a:latin typeface="Times New Roman" panose="02020603050405020304" pitchFamily="18" charset="0"/>
              </a:rPr>
              <a:t>ok</a:t>
            </a:r>
            <a:r>
              <a:rPr lang="en-US" altLang="en-US" sz="1800" b="1">
                <a:solidFill>
                  <a:schemeClr val="accent2"/>
                </a:solidFill>
                <a:latin typeface="Times New Roman" panose="02020603050405020304" pitchFamily="18" charset="0"/>
              </a:rPr>
              <a:t>, mucopolysacharid</a:t>
            </a:r>
            <a:r>
              <a:rPr lang="hu-HU" altLang="en-US" sz="1800" b="1">
                <a:solidFill>
                  <a:schemeClr val="accent2"/>
                </a:solidFill>
                <a:latin typeface="Times New Roman" panose="02020603050405020304" pitchFamily="18" charset="0"/>
              </a:rPr>
              <a:t>ok</a:t>
            </a:r>
            <a:r>
              <a:rPr lang="en-US" altLang="en-US" sz="1800" b="1">
                <a:solidFill>
                  <a:schemeClr val="accent2"/>
                </a:solidFill>
                <a:latin typeface="Times New Roman" panose="02020603050405020304" pitchFamily="18" charset="0"/>
              </a:rPr>
              <a:t>, </a:t>
            </a:r>
            <a:r>
              <a:rPr lang="hu-HU" altLang="en-US" sz="1800" b="1">
                <a:solidFill>
                  <a:schemeClr val="accent2"/>
                </a:solidFill>
                <a:latin typeface="Times New Roman" panose="02020603050405020304" pitchFamily="18" charset="0"/>
              </a:rPr>
              <a:t>„</a:t>
            </a:r>
            <a:r>
              <a:rPr lang="en-US" altLang="en-US" sz="1800" b="1">
                <a:solidFill>
                  <a:schemeClr val="accent2"/>
                </a:solidFill>
                <a:latin typeface="Times New Roman" panose="02020603050405020304" pitchFamily="18" charset="0"/>
              </a:rPr>
              <a:t>gl</a:t>
            </a:r>
            <a:r>
              <a:rPr lang="hu-HU" altLang="en-US" sz="1800" b="1">
                <a:solidFill>
                  <a:schemeClr val="accent2"/>
                </a:solidFill>
                <a:latin typeface="Times New Roman" panose="02020603050405020304" pitchFamily="18" charset="0"/>
              </a:rPr>
              <a:t>ik</a:t>
            </a:r>
            <a:r>
              <a:rPr lang="en-US" altLang="en-US" sz="1800" b="1">
                <a:solidFill>
                  <a:schemeClr val="accent2"/>
                </a:solidFill>
                <a:latin typeface="Times New Roman" panose="02020603050405020304" pitchFamily="18" charset="0"/>
              </a:rPr>
              <a:t>oprotein</a:t>
            </a:r>
            <a:r>
              <a:rPr lang="hu-HU" altLang="en-US" sz="1800" b="1">
                <a:solidFill>
                  <a:schemeClr val="accent2"/>
                </a:solidFill>
                <a:latin typeface="Times New Roman" panose="02020603050405020304" pitchFamily="18" charset="0"/>
              </a:rPr>
              <a:t>ek</a:t>
            </a:r>
            <a:r>
              <a:rPr lang="en-US" altLang="en-US" sz="1800" b="1">
                <a:solidFill>
                  <a:schemeClr val="accent2"/>
                </a:solidFill>
                <a:latin typeface="Times New Roman" panose="02020603050405020304" pitchFamily="18" charset="0"/>
              </a:rPr>
              <a:t> </a:t>
            </a:r>
            <a:r>
              <a:rPr lang="hu-HU" altLang="en-US" sz="1800" b="1">
                <a:solidFill>
                  <a:schemeClr val="accent2"/>
                </a:solidFill>
                <a:latin typeface="Times New Roman" panose="02020603050405020304" pitchFamily="18" charset="0"/>
              </a:rPr>
              <a:t>és</a:t>
            </a:r>
            <a:r>
              <a:rPr lang="en-US" altLang="en-US" sz="1800" b="1">
                <a:solidFill>
                  <a:schemeClr val="accent2"/>
                </a:solidFill>
                <a:latin typeface="Times New Roman" panose="02020603050405020304" pitchFamily="18" charset="0"/>
              </a:rPr>
              <a:t> gl</a:t>
            </a:r>
            <a:r>
              <a:rPr lang="hu-HU" altLang="en-US" sz="1800" b="1">
                <a:solidFill>
                  <a:schemeClr val="accent2"/>
                </a:solidFill>
                <a:latin typeface="Times New Roman" panose="02020603050405020304" pitchFamily="18" charset="0"/>
              </a:rPr>
              <a:t>ik</a:t>
            </a:r>
            <a:r>
              <a:rPr lang="en-US" altLang="en-US" sz="1800" b="1">
                <a:solidFill>
                  <a:schemeClr val="accent2"/>
                </a:solidFill>
                <a:latin typeface="Times New Roman" panose="02020603050405020304" pitchFamily="18" charset="0"/>
              </a:rPr>
              <a:t>olipid</a:t>
            </a:r>
            <a:r>
              <a:rPr lang="hu-HU" altLang="en-US" sz="1800" b="1">
                <a:solidFill>
                  <a:schemeClr val="accent2"/>
                </a:solidFill>
                <a:latin typeface="Times New Roman" panose="02020603050405020304" pitchFamily="18" charset="0"/>
              </a:rPr>
              <a:t>ek” válnak láthatóvá.</a:t>
            </a:r>
          </a:p>
          <a:p>
            <a:pPr eaLnBrk="1" hangingPunct="1">
              <a:spcBef>
                <a:spcPct val="50000"/>
              </a:spcBef>
              <a:buFontTx/>
              <a:buNone/>
            </a:pPr>
            <a:r>
              <a:rPr lang="hu-HU" altLang="en-US" sz="1800" b="1">
                <a:solidFill>
                  <a:schemeClr val="accent2"/>
                </a:solidFill>
                <a:latin typeface="Times New Roman" panose="02020603050405020304" pitchFamily="18" charset="0"/>
              </a:rPr>
              <a:t>Néhány </a:t>
            </a:r>
            <a:r>
              <a:rPr lang="en-US" altLang="en-US" sz="1800" b="1">
                <a:solidFill>
                  <a:schemeClr val="accent2"/>
                </a:solidFill>
                <a:latin typeface="Times New Roman" panose="02020603050405020304" pitchFamily="18" charset="0"/>
              </a:rPr>
              <a:t>PAS</a:t>
            </a:r>
            <a:r>
              <a:rPr lang="hu-HU" altLang="en-US" sz="1800" b="1">
                <a:solidFill>
                  <a:schemeClr val="accent2"/>
                </a:solidFill>
                <a:latin typeface="Times New Roman" panose="02020603050405020304" pitchFamily="18" charset="0"/>
              </a:rPr>
              <a:t>-pozitív struktúra</a:t>
            </a:r>
            <a:r>
              <a:rPr lang="en-US" altLang="en-US" sz="1800" b="1">
                <a:solidFill>
                  <a:schemeClr val="accent2"/>
                </a:solidFill>
                <a:latin typeface="Times New Roman" panose="02020603050405020304" pitchFamily="18" charset="0"/>
              </a:rPr>
              <a:t>:  </a:t>
            </a:r>
            <a:endParaRPr lang="hu-HU" altLang="en-US" sz="1800" b="1">
              <a:solidFill>
                <a:schemeClr val="accent2"/>
              </a:solidFill>
              <a:latin typeface="Times New Roman" panose="02020603050405020304" pitchFamily="18" charset="0"/>
            </a:endParaRPr>
          </a:p>
          <a:p>
            <a:pPr eaLnBrk="1" hangingPunct="1">
              <a:spcBef>
                <a:spcPct val="50000"/>
              </a:spcBef>
              <a:buFontTx/>
              <a:buNone/>
            </a:pPr>
            <a:r>
              <a:rPr lang="hu-HU" altLang="en-US" sz="1800" b="1">
                <a:solidFill>
                  <a:schemeClr val="accent2"/>
                </a:solidFill>
                <a:latin typeface="Times New Roman" panose="02020603050405020304" pitchFamily="18" charset="0"/>
              </a:rPr>
              <a:t>Membrana basalis-lamina reticularis</a:t>
            </a:r>
          </a:p>
          <a:p>
            <a:pPr eaLnBrk="1" hangingPunct="1">
              <a:spcBef>
                <a:spcPct val="50000"/>
              </a:spcBef>
              <a:buFontTx/>
              <a:buNone/>
            </a:pPr>
            <a:r>
              <a:rPr lang="hu-HU" altLang="en-US" sz="1800" b="1">
                <a:solidFill>
                  <a:schemeClr val="accent2"/>
                </a:solidFill>
                <a:latin typeface="Times New Roman" panose="02020603050405020304" pitchFamily="18" charset="0"/>
              </a:rPr>
              <a:t>Vesetubulusok</a:t>
            </a:r>
            <a:endParaRPr lang="en-US" altLang="en-US" sz="1800" b="1">
              <a:solidFill>
                <a:schemeClr val="accent2"/>
              </a:solidFill>
              <a:latin typeface="Times New Roman" panose="02020603050405020304" pitchFamily="18" charset="0"/>
            </a:endParaRPr>
          </a:p>
          <a:p>
            <a:pPr eaLnBrk="1" hangingPunct="1">
              <a:spcBef>
                <a:spcPct val="50000"/>
              </a:spcBef>
              <a:buFontTx/>
              <a:buNone/>
            </a:pPr>
            <a:r>
              <a:rPr lang="hu-HU" altLang="en-US" sz="1800" b="1">
                <a:solidFill>
                  <a:schemeClr val="accent2"/>
                </a:solidFill>
                <a:latin typeface="Times New Roman" panose="02020603050405020304" pitchFamily="18" charset="0"/>
              </a:rPr>
              <a:t>Kehelysejtek</a:t>
            </a:r>
            <a:endParaRPr lang="en-US" altLang="en-US" sz="1800" b="1">
              <a:solidFill>
                <a:schemeClr val="accent2"/>
              </a:solidFill>
              <a:latin typeface="Times New Roman" panose="02020603050405020304" pitchFamily="18" charset="0"/>
            </a:endParaRPr>
          </a:p>
          <a:p>
            <a:pPr eaLnBrk="1" hangingPunct="1">
              <a:spcBef>
                <a:spcPct val="50000"/>
              </a:spcBef>
              <a:buFontTx/>
              <a:buNone/>
            </a:pPr>
            <a:r>
              <a:rPr lang="en-US" altLang="en-US" sz="1800" b="1">
                <a:solidFill>
                  <a:schemeClr val="accent1"/>
                </a:solidFill>
                <a:latin typeface="Times New Roman" panose="02020603050405020304" pitchFamily="18" charset="0"/>
              </a:rPr>
              <a:t>			</a:t>
            </a:r>
            <a:r>
              <a:rPr lang="en-US" altLang="en-US" sz="2000" b="1">
                <a:solidFill>
                  <a:schemeClr val="accent1"/>
                </a:solidFill>
                <a:latin typeface="Times New Roman" panose="02020603050405020304" pitchFamily="18" charset="0"/>
              </a:rPr>
              <a:t>		</a:t>
            </a:r>
          </a:p>
        </p:txBody>
      </p:sp>
      <p:pic>
        <p:nvPicPr>
          <p:cNvPr id="30731" name="Kép 10" descr="SI PAS 40xsmallin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429000"/>
            <a:ext cx="2447925"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Kép 4" descr="87-a_vagina_trichrome_humán_3.24x.jpg"/>
          <p:cNvPicPr>
            <a:picLocks noChangeAspect="1"/>
          </p:cNvPicPr>
          <p:nvPr/>
        </p:nvPicPr>
        <p:blipFill>
          <a:blip r:embed="rId3">
            <a:extLst>
              <a:ext uri="{28A0092B-C50C-407E-A947-70E740481C1C}">
                <a14:useLocalDpi xmlns:a14="http://schemas.microsoft.com/office/drawing/2010/main" val="0"/>
              </a:ext>
            </a:extLst>
          </a:blip>
          <a:srcRect l="1106" t="6651" r="15494"/>
          <a:stretch>
            <a:fillRect/>
          </a:stretch>
        </p:blipFill>
        <p:spPr bwMode="auto">
          <a:xfrm>
            <a:off x="171450" y="692150"/>
            <a:ext cx="880110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zövegdoboz 5"/>
          <p:cNvSpPr txBox="1">
            <a:spLocks noChangeArrowheads="1"/>
          </p:cNvSpPr>
          <p:nvPr/>
        </p:nvSpPr>
        <p:spPr bwMode="auto">
          <a:xfrm>
            <a:off x="0" y="1905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Trikróm festések</a:t>
            </a:r>
            <a:endParaRPr lang="en-GB" altLang="en-US" sz="3600">
              <a:latin typeface="Snap ITC" panose="04040A07060A02020202" pitchFamily="82" charset="0"/>
            </a:endParaRPr>
          </a:p>
        </p:txBody>
      </p:sp>
      <p:sp>
        <p:nvSpPr>
          <p:cNvPr id="7" name="Szövegdoboz 3"/>
          <p:cNvSpPr txBox="1">
            <a:spLocks noChangeArrowheads="1"/>
          </p:cNvSpPr>
          <p:nvPr/>
        </p:nvSpPr>
        <p:spPr bwMode="auto">
          <a:xfrm>
            <a:off x="250825" y="5300663"/>
            <a:ext cx="8713788" cy="1754187"/>
          </a:xfrm>
          <a:prstGeom prst="rect">
            <a:avLst/>
          </a:prstGeom>
          <a:noFill/>
          <a:ln w="9525">
            <a:noFill/>
            <a:miter lim="800000"/>
            <a:headEnd/>
            <a:tailEnd/>
          </a:ln>
        </p:spPr>
        <p:txBody>
          <a:bodyPr>
            <a:spAutoFit/>
          </a:bodyPr>
          <a:lstStyle/>
          <a:p>
            <a:pPr algn="just">
              <a:defRPr/>
            </a:pPr>
            <a:r>
              <a:rPr lang="hu-HU" altLang="en-US" dirty="0" err="1">
                <a:latin typeface="Snap ITC" pitchFamily="82" charset="0"/>
              </a:rPr>
              <a:t>Trikróm</a:t>
            </a:r>
            <a:r>
              <a:rPr lang="hu-HU" altLang="en-US" dirty="0">
                <a:latin typeface="Snap ITC" pitchFamily="82" charset="0"/>
              </a:rPr>
              <a:t> festés – „3 színű” Sokféle variáció létezik!</a:t>
            </a:r>
          </a:p>
          <a:p>
            <a:pPr algn="just">
              <a:defRPr/>
            </a:pPr>
            <a:r>
              <a:rPr lang="hu-HU" altLang="en-US" dirty="0">
                <a:latin typeface="Snap ITC" pitchFamily="82" charset="0"/>
              </a:rPr>
              <a:t>Általános mintázat:</a:t>
            </a:r>
          </a:p>
          <a:p>
            <a:pPr algn="just">
              <a:defRPr/>
            </a:pPr>
            <a:r>
              <a:rPr lang="hu-HU" altLang="en-US" dirty="0">
                <a:solidFill>
                  <a:schemeClr val="accent6">
                    <a:lumMod val="75000"/>
                  </a:schemeClr>
                </a:solidFill>
                <a:latin typeface="Snap ITC" pitchFamily="82" charset="0"/>
              </a:rPr>
              <a:t>Kollagén rost (kötőszöveti rost)</a:t>
            </a:r>
            <a:r>
              <a:rPr lang="hu-HU" altLang="en-US" dirty="0" err="1">
                <a:solidFill>
                  <a:schemeClr val="accent6">
                    <a:lumMod val="75000"/>
                  </a:schemeClr>
                </a:solidFill>
                <a:latin typeface="Snap ITC" pitchFamily="82" charset="0"/>
              </a:rPr>
              <a:t>-kék</a:t>
            </a:r>
            <a:endParaRPr lang="hu-HU" altLang="en-US" dirty="0">
              <a:solidFill>
                <a:schemeClr val="accent6">
                  <a:lumMod val="75000"/>
                </a:schemeClr>
              </a:solidFill>
              <a:latin typeface="Snap ITC" pitchFamily="82" charset="0"/>
            </a:endParaRPr>
          </a:p>
          <a:p>
            <a:pPr algn="just">
              <a:defRPr/>
            </a:pPr>
            <a:r>
              <a:rPr lang="hu-HU" altLang="en-US" dirty="0">
                <a:solidFill>
                  <a:srgbClr val="A50021"/>
                </a:solidFill>
                <a:latin typeface="Snap ITC" pitchFamily="82" charset="0"/>
              </a:rPr>
              <a:t>sejtmag: vörös</a:t>
            </a:r>
          </a:p>
          <a:p>
            <a:pPr algn="just">
              <a:defRPr/>
            </a:pPr>
            <a:r>
              <a:rPr lang="hu-HU" altLang="en-US" dirty="0">
                <a:solidFill>
                  <a:srgbClr val="FF6600"/>
                </a:solidFill>
                <a:latin typeface="Snap ITC" pitchFamily="82" charset="0"/>
              </a:rPr>
              <a:t>Citoplazma, vörösvértest</a:t>
            </a:r>
            <a:r>
              <a:rPr lang="hu-HU" altLang="en-US">
                <a:solidFill>
                  <a:srgbClr val="FF6600"/>
                </a:solidFill>
                <a:latin typeface="Snap ITC" pitchFamily="82" charset="0"/>
              </a:rPr>
              <a:t>: narancs-vörös</a:t>
            </a:r>
            <a:endParaRPr lang="hu-HU" altLang="en-US" dirty="0">
              <a:solidFill>
                <a:srgbClr val="FF6600"/>
              </a:solidFill>
              <a:latin typeface="Snap ITC" pitchFamily="82" charset="0"/>
            </a:endParaRPr>
          </a:p>
          <a:p>
            <a:pPr algn="just">
              <a:defRPr/>
            </a:pPr>
            <a:endParaRPr lang="hu-HU" altLang="en-US" dirty="0">
              <a:latin typeface="Snap ITC"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zövegdoboz 5"/>
          <p:cNvSpPr txBox="1">
            <a:spLocks noChangeArrowheads="1"/>
          </p:cNvSpPr>
          <p:nvPr/>
        </p:nvSpPr>
        <p:spPr bwMode="auto">
          <a:xfrm>
            <a:off x="0" y="1905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Movat pentakróm festés</a:t>
            </a:r>
            <a:endParaRPr lang="en-GB" altLang="en-US" sz="3600">
              <a:latin typeface="Snap ITC" panose="04040A07060A02020202" pitchFamily="82" charset="0"/>
            </a:endParaRPr>
          </a:p>
        </p:txBody>
      </p:sp>
      <p:sp>
        <p:nvSpPr>
          <p:cNvPr id="33795" name="Szövegdoboz 3"/>
          <p:cNvSpPr txBox="1">
            <a:spLocks noChangeArrowheads="1"/>
          </p:cNvSpPr>
          <p:nvPr/>
        </p:nvSpPr>
        <p:spPr bwMode="auto">
          <a:xfrm>
            <a:off x="250825" y="4724400"/>
            <a:ext cx="87137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1800">
                <a:latin typeface="Snap ITC" panose="04040A07060A02020202" pitchFamily="82" charset="0"/>
              </a:rPr>
              <a:t>Pentakróm festés – „5 színű”</a:t>
            </a:r>
          </a:p>
          <a:p>
            <a:pPr algn="just">
              <a:spcBef>
                <a:spcPct val="0"/>
              </a:spcBef>
              <a:buFontTx/>
              <a:buNone/>
            </a:pPr>
            <a:r>
              <a:rPr lang="hu-HU" altLang="en-US" sz="1800">
                <a:latin typeface="Snap ITC" panose="04040A07060A02020202" pitchFamily="82" charset="0"/>
              </a:rPr>
              <a:t>Általános mintázat:</a:t>
            </a:r>
          </a:p>
          <a:p>
            <a:pPr algn="just">
              <a:spcBef>
                <a:spcPct val="0"/>
              </a:spcBef>
              <a:buFontTx/>
              <a:buNone/>
            </a:pPr>
            <a:r>
              <a:rPr lang="hu-HU" altLang="en-US" sz="1800">
                <a:solidFill>
                  <a:srgbClr val="FFCC00"/>
                </a:solidFill>
                <a:latin typeface="Snap ITC" panose="04040A07060A02020202" pitchFamily="82" charset="0"/>
              </a:rPr>
              <a:t>Kollagén és rácsrost (kötőszöveti rost)-sárga</a:t>
            </a:r>
          </a:p>
          <a:p>
            <a:pPr algn="just">
              <a:spcBef>
                <a:spcPct val="0"/>
              </a:spcBef>
              <a:buFontTx/>
              <a:buNone/>
            </a:pPr>
            <a:r>
              <a:rPr lang="hu-HU" altLang="en-US" sz="1800">
                <a:solidFill>
                  <a:srgbClr val="00B0F0"/>
                </a:solidFill>
                <a:latin typeface="Snap ITC" panose="04040A07060A02020202" pitchFamily="82" charset="0"/>
              </a:rPr>
              <a:t>Amorf alapállomány, mucin-kék</a:t>
            </a:r>
          </a:p>
          <a:p>
            <a:pPr algn="just">
              <a:spcBef>
                <a:spcPct val="0"/>
              </a:spcBef>
              <a:buFontTx/>
              <a:buNone/>
            </a:pPr>
            <a:r>
              <a:rPr lang="hu-HU" altLang="en-US" sz="1800">
                <a:latin typeface="Snap ITC" panose="04040A07060A02020202" pitchFamily="82" charset="0"/>
              </a:rPr>
              <a:t>Magok, elasztikus rost-fekete</a:t>
            </a:r>
          </a:p>
          <a:p>
            <a:pPr algn="just">
              <a:spcBef>
                <a:spcPct val="0"/>
              </a:spcBef>
              <a:buFontTx/>
              <a:buNone/>
            </a:pPr>
            <a:r>
              <a:rPr lang="hu-HU" altLang="en-US" sz="1800">
                <a:solidFill>
                  <a:srgbClr val="FF7C80"/>
                </a:solidFill>
                <a:latin typeface="Snap ITC" panose="04040A07060A02020202" pitchFamily="82" charset="0"/>
              </a:rPr>
              <a:t>Fibrin-halványpiros</a:t>
            </a:r>
          </a:p>
          <a:p>
            <a:pPr algn="just">
              <a:spcBef>
                <a:spcPct val="0"/>
              </a:spcBef>
              <a:buFontTx/>
              <a:buNone/>
            </a:pPr>
            <a:r>
              <a:rPr lang="hu-HU" altLang="en-US" sz="1800">
                <a:solidFill>
                  <a:srgbClr val="C00000"/>
                </a:solidFill>
                <a:latin typeface="Snap ITC" panose="04040A07060A02020202" pitchFamily="82" charset="0"/>
              </a:rPr>
              <a:t>Izomszövet-piros</a:t>
            </a:r>
          </a:p>
        </p:txBody>
      </p:sp>
      <p:pic>
        <p:nvPicPr>
          <p:cNvPr id="33796" name="Picture 2" descr="Image result for movat pentachrome stain&quot;"/>
          <p:cNvPicPr>
            <a:picLocks noChangeAspect="1" noChangeArrowheads="1"/>
          </p:cNvPicPr>
          <p:nvPr/>
        </p:nvPicPr>
        <p:blipFill>
          <a:blip r:embed="rId3">
            <a:extLst>
              <a:ext uri="{28A0092B-C50C-407E-A947-70E740481C1C}">
                <a14:useLocalDpi xmlns:a14="http://schemas.microsoft.com/office/drawing/2010/main" val="0"/>
              </a:ext>
            </a:extLst>
          </a:blip>
          <a:srcRect r="49702"/>
          <a:stretch>
            <a:fillRect/>
          </a:stretch>
        </p:blipFill>
        <p:spPr bwMode="auto">
          <a:xfrm>
            <a:off x="192088" y="908050"/>
            <a:ext cx="4405312"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églalap 7"/>
          <p:cNvSpPr>
            <a:spLocks noChangeArrowheads="1"/>
          </p:cNvSpPr>
          <p:nvPr/>
        </p:nvSpPr>
        <p:spPr bwMode="auto">
          <a:xfrm>
            <a:off x="684213" y="4292600"/>
            <a:ext cx="8208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en-US" sz="1800">
                <a:latin typeface="Times New Roman" panose="02020603050405020304" pitchFamily="18" charset="0"/>
              </a:rPr>
              <a:t>Henry Zoltan Movat (1923–1995), a Hungarian-Canadian Pathologist in Toronto</a:t>
            </a:r>
            <a:r>
              <a:rPr lang="hu-HU" altLang="en-US" sz="1800" baseline="30000">
                <a:latin typeface="Times New Roman" panose="02020603050405020304" pitchFamily="18" charset="0"/>
                <a:hlinkClick r:id="rId4"/>
              </a:rPr>
              <a:t>[1]</a:t>
            </a:r>
            <a:endParaRPr lang="en-US" altLang="en-US" sz="1800">
              <a:latin typeface="Times New Roman" panose="02020603050405020304" pitchFamily="18" charset="0"/>
            </a:endParaRPr>
          </a:p>
        </p:txBody>
      </p:sp>
      <p:pic>
        <p:nvPicPr>
          <p:cNvPr id="33798" name="Picture 4" descr="Image result for movat pentachrome stain&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838" y="908050"/>
            <a:ext cx="4367212"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Kép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02335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églalap 2"/>
          <p:cNvSpPr>
            <a:spLocks noChangeArrowheads="1"/>
          </p:cNvSpPr>
          <p:nvPr/>
        </p:nvSpPr>
        <p:spPr bwMode="auto">
          <a:xfrm>
            <a:off x="336550" y="5287963"/>
            <a:ext cx="88074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200">
                <a:latin typeface="Times New Roman" panose="02020603050405020304" pitchFamily="18" charset="0"/>
              </a:rPr>
              <a:t>Histology of donor human kidney tissue derived from normal kidneys (NK) and chronic kidney disease-affected kidneys (CKD). H&amp;E staining,(A &amp; D); Periodic acid-Schiff (PAS) staining, (B &amp; E); Masson’s-Trichrome staining (C &amp; F). No major histological abnormalities were seen in the NK tissues. H&amp;E staining of the CKD kidneys revealed a fibrotic cortex with sclerotic glomeruli and scattered chronic infiltration of inflammatory cells. The arterial walls appeared thickened, and the tubules were dilated and filled with pink casts, illustrating renal thyroidization (D). The PAS staining of CKD tissues showed sclerotic glomeruli with collagen deposition and interstitial fibrosis (E). Tubular atrophy and hyalinosis were also observed (D-E). MT staining of the CKD tissues showed collagen deposition in glomeruli (glomerulosclerosis) and interstitium, as well as a thickening of arterial walls (F). Original magnification x40.</a:t>
            </a:r>
            <a:r>
              <a:rPr lang="hu-HU" altLang="en-US" sz="1200">
                <a:latin typeface="Times New Roman" panose="02020603050405020304" pitchFamily="18" charset="0"/>
              </a:rPr>
              <a:t> </a:t>
            </a:r>
            <a:r>
              <a:rPr lang="en-GB" altLang="en-US" sz="1200">
                <a:latin typeface="Times New Roman" panose="02020603050405020304" pitchFamily="18" charset="0"/>
              </a:rPr>
              <a:t>PLOS ONE | DOI:10.1371/journal.pone.0164997 October 24, 2016 </a:t>
            </a:r>
          </a:p>
        </p:txBody>
      </p:sp>
      <p:sp>
        <p:nvSpPr>
          <p:cNvPr id="35844" name="Szövegdoboz 3"/>
          <p:cNvSpPr txBox="1">
            <a:spLocks noChangeArrowheads="1"/>
          </p:cNvSpPr>
          <p:nvPr/>
        </p:nvSpPr>
        <p:spPr bwMode="auto">
          <a:xfrm>
            <a:off x="0" y="4445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Differenciáló festések</a:t>
            </a:r>
            <a:endParaRPr lang="en-GB" altLang="en-US" sz="3600">
              <a:latin typeface="Snap ITC" panose="04040A07060A02020202"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Kép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875"/>
            <a:ext cx="562133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Kép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941888"/>
            <a:ext cx="2232025"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Kép 3"/>
          <p:cNvPicPr>
            <a:picLocks noChangeAspect="1"/>
          </p:cNvPicPr>
          <p:nvPr/>
        </p:nvPicPr>
        <p:blipFill>
          <a:blip r:embed="rId5">
            <a:extLst>
              <a:ext uri="{28A0092B-C50C-407E-A947-70E740481C1C}">
                <a14:useLocalDpi xmlns:a14="http://schemas.microsoft.com/office/drawing/2010/main" val="0"/>
              </a:ext>
            </a:extLst>
          </a:blip>
          <a:srcRect l="7378" t="16296" r="13329" b="14767"/>
          <a:stretch>
            <a:fillRect/>
          </a:stretch>
        </p:blipFill>
        <p:spPr bwMode="auto">
          <a:xfrm>
            <a:off x="5795963" y="260350"/>
            <a:ext cx="30972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zövegdoboz 3"/>
          <p:cNvSpPr txBox="1">
            <a:spLocks noChangeArrowheads="1"/>
          </p:cNvSpPr>
          <p:nvPr/>
        </p:nvSpPr>
        <p:spPr bwMode="auto">
          <a:xfrm>
            <a:off x="0" y="188913"/>
            <a:ext cx="565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Immunválasz</a:t>
            </a:r>
            <a:endParaRPr lang="en-GB" altLang="en-US" sz="3600">
              <a:latin typeface="Snap ITC" panose="04040A07060A02020202"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Kép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839788"/>
            <a:ext cx="4697412"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Szövegdoboz 3"/>
          <p:cNvSpPr txBox="1">
            <a:spLocks noChangeArrowheads="1"/>
          </p:cNvSpPr>
          <p:nvPr/>
        </p:nvSpPr>
        <p:spPr bwMode="auto">
          <a:xfrm>
            <a:off x="0" y="115888"/>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Immunhisztokémia</a:t>
            </a:r>
            <a:endParaRPr lang="en-GB" altLang="en-US" sz="3600">
              <a:latin typeface="Snap ITC" panose="04040A07060A02020202" pitchFamily="82" charset="0"/>
            </a:endParaRPr>
          </a:p>
        </p:txBody>
      </p:sp>
      <p:pic>
        <p:nvPicPr>
          <p:cNvPr id="39940" name="Kép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425825"/>
            <a:ext cx="41751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églalap 6"/>
          <p:cNvSpPr>
            <a:spLocks noChangeArrowheads="1"/>
          </p:cNvSpPr>
          <p:nvPr/>
        </p:nvSpPr>
        <p:spPr bwMode="auto">
          <a:xfrm>
            <a:off x="2124075" y="6515100"/>
            <a:ext cx="532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latin typeface="Times New Roman" panose="02020603050405020304" pitchFamily="18" charset="0"/>
              </a:rPr>
              <a:t>https://www.progen.com/anti-keratin-sample-set.html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Kép 1"/>
          <p:cNvPicPr>
            <a:picLocks noChangeAspect="1"/>
          </p:cNvPicPr>
          <p:nvPr/>
        </p:nvPicPr>
        <p:blipFill>
          <a:blip r:embed="rId3">
            <a:extLst>
              <a:ext uri="{28A0092B-C50C-407E-A947-70E740481C1C}">
                <a14:useLocalDpi xmlns:a14="http://schemas.microsoft.com/office/drawing/2010/main" val="0"/>
              </a:ext>
            </a:extLst>
          </a:blip>
          <a:srcRect l="13954" t="13571" r="11916" b="13638"/>
          <a:stretch>
            <a:fillRect/>
          </a:stretch>
        </p:blipFill>
        <p:spPr bwMode="auto">
          <a:xfrm>
            <a:off x="179388" y="404813"/>
            <a:ext cx="8818562"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zövegdoboz 3"/>
          <p:cNvSpPr txBox="1">
            <a:spLocks noChangeArrowheads="1"/>
          </p:cNvSpPr>
          <p:nvPr/>
        </p:nvSpPr>
        <p:spPr bwMode="auto">
          <a:xfrm>
            <a:off x="0" y="115888"/>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Fluoreszcens immunhisztokémia</a:t>
            </a:r>
            <a:endParaRPr lang="en-GB" altLang="en-US" sz="3600">
              <a:latin typeface="Snap ITC" panose="04040A07060A02020202" pitchFamily="82" charset="0"/>
            </a:endParaRPr>
          </a:p>
        </p:txBody>
      </p:sp>
      <p:pic>
        <p:nvPicPr>
          <p:cNvPr id="41987" name="Kép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763588"/>
            <a:ext cx="581501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Kép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0488" y="2968625"/>
            <a:ext cx="64230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églalap 5"/>
          <p:cNvSpPr>
            <a:spLocks noChangeArrowheads="1"/>
          </p:cNvSpPr>
          <p:nvPr/>
        </p:nvSpPr>
        <p:spPr bwMode="auto">
          <a:xfrm>
            <a:off x="31750" y="4292600"/>
            <a:ext cx="11191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en-US" sz="1800">
                <a:latin typeface="Times New Roman" panose="02020603050405020304" pitchFamily="18" charset="0"/>
              </a:rPr>
              <a:t>PlosOne</a:t>
            </a:r>
            <a:r>
              <a:rPr lang="en-GB" altLang="en-US" sz="1800">
                <a:latin typeface="Times New Roman" panose="02020603050405020304" pitchFamily="18" charset="0"/>
              </a:rPr>
              <a:t>May 2008 | Volume 3 | Issue 5 | e2278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zövegdoboz 3"/>
          <p:cNvSpPr txBox="1">
            <a:spLocks noChangeArrowheads="1"/>
          </p:cNvSpPr>
          <p:nvPr/>
        </p:nvSpPr>
        <p:spPr bwMode="auto">
          <a:xfrm>
            <a:off x="0" y="115888"/>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Mikroszkóp/scannelés</a:t>
            </a:r>
            <a:endParaRPr lang="en-GB" altLang="en-US" sz="3600">
              <a:latin typeface="Snap ITC" panose="04040A07060A02020202" pitchFamily="82" charset="0"/>
            </a:endParaRPr>
          </a:p>
        </p:txBody>
      </p:sp>
      <p:pic>
        <p:nvPicPr>
          <p:cNvPr id="44035" name="Kép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41438"/>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Kép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2027238"/>
            <a:ext cx="45958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zövegdoboz 3"/>
          <p:cNvSpPr txBox="1">
            <a:spLocks noChangeArrowheads="1"/>
          </p:cNvSpPr>
          <p:nvPr/>
        </p:nvSpPr>
        <p:spPr bwMode="auto">
          <a:xfrm>
            <a:off x="0" y="115888"/>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Tömlős és parenchymas szervek</a:t>
            </a:r>
            <a:endParaRPr lang="en-GB" altLang="en-US" sz="3600">
              <a:latin typeface="Snap ITC" panose="04040A07060A02020202" pitchFamily="82" charset="0"/>
            </a:endParaRPr>
          </a:p>
        </p:txBody>
      </p:sp>
      <p:sp>
        <p:nvSpPr>
          <p:cNvPr id="46083" name="Szövegdoboz 3"/>
          <p:cNvSpPr txBox="1">
            <a:spLocks noChangeArrowheads="1"/>
          </p:cNvSpPr>
          <p:nvPr/>
        </p:nvSpPr>
        <p:spPr bwMode="auto">
          <a:xfrm>
            <a:off x="1187450" y="6308725"/>
            <a:ext cx="205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1800">
                <a:latin typeface="Snap ITC" panose="04040A07060A02020202" pitchFamily="82" charset="0"/>
              </a:rPr>
              <a:t>Tömlős szerv</a:t>
            </a:r>
            <a:endParaRPr lang="en-GB" altLang="en-US" sz="1800">
              <a:latin typeface="Snap ITC" panose="04040A07060A02020202" pitchFamily="82" charset="0"/>
            </a:endParaRPr>
          </a:p>
        </p:txBody>
      </p:sp>
      <p:pic>
        <p:nvPicPr>
          <p:cNvPr id="46084" name="Kép 5" descr="5_esophagus_HE_human_0.38x.jpg"/>
          <p:cNvPicPr>
            <a:picLocks noChangeAspect="1"/>
          </p:cNvPicPr>
          <p:nvPr/>
        </p:nvPicPr>
        <p:blipFill>
          <a:blip r:embed="rId3">
            <a:extLst>
              <a:ext uri="{28A0092B-C50C-407E-A947-70E740481C1C}">
                <a14:useLocalDpi xmlns:a14="http://schemas.microsoft.com/office/drawing/2010/main" val="0"/>
              </a:ext>
            </a:extLst>
          </a:blip>
          <a:srcRect l="14111" r="55060"/>
          <a:stretch>
            <a:fillRect/>
          </a:stretch>
        </p:blipFill>
        <p:spPr bwMode="auto">
          <a:xfrm>
            <a:off x="468313" y="735013"/>
            <a:ext cx="3629025"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églalap 6"/>
          <p:cNvSpPr>
            <a:spLocks noChangeArrowheads="1"/>
          </p:cNvSpPr>
          <p:nvPr/>
        </p:nvSpPr>
        <p:spPr bwMode="auto">
          <a:xfrm>
            <a:off x="3851275" y="1989138"/>
            <a:ext cx="360363" cy="287337"/>
          </a:xfrm>
          <a:prstGeom prst="rect">
            <a:avLst/>
          </a:prstGeom>
          <a:solidFill>
            <a:schemeClr val="bg1"/>
          </a:solidFill>
          <a:ln w="9525" algn="ctr">
            <a:solidFill>
              <a:schemeClr val="bg1"/>
            </a:solidFill>
            <a:round/>
            <a:headEnd/>
            <a:tailEnd type="triangle" w="med" len="me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pic>
        <p:nvPicPr>
          <p:cNvPr id="46086" name="Kép 7" descr="52_gl_submand_human_HE_KM_0.27x.jpg"/>
          <p:cNvPicPr>
            <a:picLocks noChangeAspect="1"/>
          </p:cNvPicPr>
          <p:nvPr/>
        </p:nvPicPr>
        <p:blipFill>
          <a:blip r:embed="rId4">
            <a:extLst>
              <a:ext uri="{28A0092B-C50C-407E-A947-70E740481C1C}">
                <a14:useLocalDpi xmlns:a14="http://schemas.microsoft.com/office/drawing/2010/main" val="0"/>
              </a:ext>
            </a:extLst>
          </a:blip>
          <a:srcRect l="3044" t="8530" r="43993"/>
          <a:stretch>
            <a:fillRect/>
          </a:stretch>
        </p:blipFill>
        <p:spPr bwMode="auto">
          <a:xfrm>
            <a:off x="4265613" y="1665288"/>
            <a:ext cx="484346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Szövegdoboz 3"/>
          <p:cNvSpPr txBox="1">
            <a:spLocks noChangeArrowheads="1"/>
          </p:cNvSpPr>
          <p:nvPr/>
        </p:nvSpPr>
        <p:spPr bwMode="auto">
          <a:xfrm>
            <a:off x="5651500" y="5446713"/>
            <a:ext cx="3097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1800">
                <a:latin typeface="Snap ITC" panose="04040A07060A02020202" pitchFamily="82" charset="0"/>
              </a:rPr>
              <a:t>Parenchymas szerv szerv</a:t>
            </a:r>
            <a:endParaRPr lang="en-GB" altLang="en-US" sz="1800">
              <a:latin typeface="Snap ITC" panose="04040A07060A02020202"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Kép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75"/>
            <a:ext cx="8242300" cy="628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zövegdoboz 2"/>
          <p:cNvSpPr txBox="1">
            <a:spLocks noChangeArrowheads="1"/>
          </p:cNvSpPr>
          <p:nvPr/>
        </p:nvSpPr>
        <p:spPr bwMode="auto">
          <a:xfrm>
            <a:off x="6084888" y="6586538"/>
            <a:ext cx="2732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en-US" sz="1800">
                <a:latin typeface="Times New Roman" panose="02020603050405020304" pitchFamily="18" charset="0"/>
              </a:rPr>
              <a:t>Acta Medica International</a:t>
            </a:r>
            <a:endParaRPr lang="en-GB" altLang="en-US" sz="1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zövegdoboz 3"/>
          <p:cNvSpPr txBox="1">
            <a:spLocks noChangeArrowheads="1"/>
          </p:cNvSpPr>
          <p:nvPr/>
        </p:nvSpPr>
        <p:spPr bwMode="auto">
          <a:xfrm>
            <a:off x="34925" y="2420938"/>
            <a:ext cx="9109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4800">
                <a:latin typeface="Snap ITC" panose="04040A07060A02020202" pitchFamily="82" charset="0"/>
              </a:rPr>
              <a:t>Szövettani metszet készítése</a:t>
            </a:r>
            <a:endParaRPr lang="en-GB" altLang="en-US" sz="4800">
              <a:latin typeface="Snap ITC" panose="04040A07060A02020202"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Kép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82391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Szövegdoboz 3"/>
          <p:cNvSpPr txBox="1">
            <a:spLocks noChangeArrowheads="1"/>
          </p:cNvSpPr>
          <p:nvPr/>
        </p:nvSpPr>
        <p:spPr bwMode="auto">
          <a:xfrm>
            <a:off x="0" y="26035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Mintavétel</a:t>
            </a:r>
            <a:endParaRPr lang="en-GB" altLang="en-US" sz="3600">
              <a:latin typeface="Snap ITC" panose="04040A07060A02020202" pitchFamily="82" charset="0"/>
            </a:endParaRPr>
          </a:p>
        </p:txBody>
      </p:sp>
      <p:pic>
        <p:nvPicPr>
          <p:cNvPr id="12292" name="Kép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268413"/>
            <a:ext cx="31369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Kép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525" y="3873500"/>
            <a:ext cx="3960813"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Kép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32375" y="3681413"/>
            <a:ext cx="3044825"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Kép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892300"/>
            <a:ext cx="295433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Kép 2"/>
          <p:cNvPicPr>
            <a:picLocks noChangeAspect="1"/>
          </p:cNvPicPr>
          <p:nvPr/>
        </p:nvPicPr>
        <p:blipFill>
          <a:blip r:embed="rId4">
            <a:extLst>
              <a:ext uri="{28A0092B-C50C-407E-A947-70E740481C1C}">
                <a14:useLocalDpi xmlns:a14="http://schemas.microsoft.com/office/drawing/2010/main" val="0"/>
              </a:ext>
            </a:extLst>
          </a:blip>
          <a:srcRect r="13490"/>
          <a:stretch>
            <a:fillRect/>
          </a:stretch>
        </p:blipFill>
        <p:spPr bwMode="auto">
          <a:xfrm>
            <a:off x="955675" y="2071688"/>
            <a:ext cx="3168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Szövegdoboz 3"/>
          <p:cNvSpPr txBox="1">
            <a:spLocks noChangeArrowheads="1"/>
          </p:cNvSpPr>
          <p:nvPr/>
        </p:nvSpPr>
        <p:spPr bwMode="auto">
          <a:xfrm>
            <a:off x="1106488" y="1571625"/>
            <a:ext cx="2867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2400">
                <a:latin typeface="Snap ITC" panose="04040A07060A02020202" pitchFamily="82" charset="0"/>
              </a:rPr>
              <a:t>immerzió</a:t>
            </a:r>
            <a:endParaRPr lang="en-GB" altLang="en-US" sz="2400">
              <a:latin typeface="Snap ITC" panose="04040A07060A02020202" pitchFamily="82" charset="0"/>
            </a:endParaRPr>
          </a:p>
        </p:txBody>
      </p:sp>
      <p:pic>
        <p:nvPicPr>
          <p:cNvPr id="14341" name="Kép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8900"/>
            <a:ext cx="231140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Kép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6800" y="4652963"/>
            <a:ext cx="33909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Szövegdoboz 3"/>
          <p:cNvSpPr txBox="1">
            <a:spLocks noChangeArrowheads="1"/>
          </p:cNvSpPr>
          <p:nvPr/>
        </p:nvSpPr>
        <p:spPr bwMode="auto">
          <a:xfrm>
            <a:off x="-23813" y="420688"/>
            <a:ext cx="914400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Fixálás</a:t>
            </a:r>
            <a:endParaRPr lang="en-GB" altLang="en-US" sz="3600">
              <a:latin typeface="Snap ITC" panose="04040A07060A02020202" pitchFamily="82" charset="0"/>
            </a:endParaRPr>
          </a:p>
        </p:txBody>
      </p:sp>
      <p:sp>
        <p:nvSpPr>
          <p:cNvPr id="14344" name="Szövegdoboz 3"/>
          <p:cNvSpPr txBox="1">
            <a:spLocks noChangeArrowheads="1"/>
          </p:cNvSpPr>
          <p:nvPr/>
        </p:nvSpPr>
        <p:spPr bwMode="auto">
          <a:xfrm>
            <a:off x="5573713" y="1393825"/>
            <a:ext cx="2867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2400">
                <a:latin typeface="Snap ITC" panose="04040A07060A02020202" pitchFamily="82" charset="0"/>
              </a:rPr>
              <a:t>perfúziózió</a:t>
            </a:r>
            <a:endParaRPr lang="en-GB" altLang="en-US" sz="2400">
              <a:latin typeface="Snap ITC" panose="04040A07060A02020202" pitchFamily="82" charset="0"/>
            </a:endParaRPr>
          </a:p>
        </p:txBody>
      </p:sp>
      <p:sp>
        <p:nvSpPr>
          <p:cNvPr id="14345" name="Szövegdoboz 3"/>
          <p:cNvSpPr txBox="1">
            <a:spLocks noChangeArrowheads="1"/>
          </p:cNvSpPr>
          <p:nvPr/>
        </p:nvSpPr>
        <p:spPr bwMode="auto">
          <a:xfrm>
            <a:off x="4140200" y="4821238"/>
            <a:ext cx="2867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2400">
                <a:latin typeface="Snap ITC" panose="04040A07060A02020202" pitchFamily="82" charset="0"/>
              </a:rPr>
              <a:t>melegítés</a:t>
            </a:r>
            <a:endParaRPr lang="en-GB" altLang="en-US" sz="2400">
              <a:latin typeface="Snap ITC" panose="04040A07060A02020202"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658812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zövegdoboz 3"/>
          <p:cNvSpPr txBox="1">
            <a:spLocks noChangeArrowheads="1"/>
          </p:cNvSpPr>
          <p:nvPr/>
        </p:nvSpPr>
        <p:spPr bwMode="auto">
          <a:xfrm>
            <a:off x="0" y="26035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latin typeface="Snap ITC" panose="04040A07060A02020202" pitchFamily="82" charset="0"/>
              </a:rPr>
              <a:t>Beágyazás és metszés</a:t>
            </a:r>
            <a:endParaRPr lang="en-GB" altLang="en-US" sz="3600">
              <a:latin typeface="Snap ITC" panose="04040A07060A02020202" pitchFamily="82" charset="0"/>
            </a:endParaRPr>
          </a:p>
        </p:txBody>
      </p:sp>
      <p:pic>
        <p:nvPicPr>
          <p:cNvPr id="16388" name="Picture 5" descr="Image result for histology sectioning&quot;"/>
          <p:cNvPicPr>
            <a:picLocks noChangeAspect="1" noChangeArrowheads="1"/>
          </p:cNvPicPr>
          <p:nvPr/>
        </p:nvPicPr>
        <p:blipFill>
          <a:blip r:embed="rId4">
            <a:extLst>
              <a:ext uri="{28A0092B-C50C-407E-A947-70E740481C1C}">
                <a14:useLocalDpi xmlns:a14="http://schemas.microsoft.com/office/drawing/2010/main" val="0"/>
              </a:ext>
            </a:extLst>
          </a:blip>
          <a:srcRect t="12598" b="13647"/>
          <a:stretch>
            <a:fillRect/>
          </a:stretch>
        </p:blipFill>
        <p:spPr bwMode="auto">
          <a:xfrm>
            <a:off x="4691063" y="4129088"/>
            <a:ext cx="420211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zövegdoboz 3"/>
          <p:cNvSpPr txBox="1">
            <a:spLocks noChangeArrowheads="1"/>
          </p:cNvSpPr>
          <p:nvPr/>
        </p:nvSpPr>
        <p:spPr bwMode="auto">
          <a:xfrm>
            <a:off x="0" y="115888"/>
            <a:ext cx="9109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4800">
                <a:latin typeface="Snap ITC" panose="04040A07060A02020202" pitchFamily="82" charset="0"/>
              </a:rPr>
              <a:t>Festés</a:t>
            </a:r>
            <a:endParaRPr lang="en-GB" altLang="en-US" sz="4800">
              <a:latin typeface="Snap ITC" panose="04040A07060A02020202" pitchFamily="82" charset="0"/>
            </a:endParaRPr>
          </a:p>
        </p:txBody>
      </p:sp>
      <p:pic>
        <p:nvPicPr>
          <p:cNvPr id="18435" name="Picture 2" descr="Image result for histology staining&quot;"/>
          <p:cNvPicPr>
            <a:picLocks noChangeAspect="1" noChangeArrowheads="1"/>
          </p:cNvPicPr>
          <p:nvPr/>
        </p:nvPicPr>
        <p:blipFill>
          <a:blip r:embed="rId3" cstate="print">
            <a:extLst>
              <a:ext uri="{28A0092B-C50C-407E-A947-70E740481C1C}">
                <a14:useLocalDpi xmlns:a14="http://schemas.microsoft.com/office/drawing/2010/main" val="0"/>
              </a:ext>
            </a:extLst>
          </a:blip>
          <a:srcRect t="34142"/>
          <a:stretch>
            <a:fillRect/>
          </a:stretch>
        </p:blipFill>
        <p:spPr bwMode="auto">
          <a:xfrm>
            <a:off x="2771775" y="3429000"/>
            <a:ext cx="42433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Image result for histology staining&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981075"/>
            <a:ext cx="3024188"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Image result for histology staining&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1125538"/>
            <a:ext cx="487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Kép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9788" y="3260725"/>
            <a:ext cx="513715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zövegdoboz 3"/>
          <p:cNvSpPr txBox="1">
            <a:spLocks noChangeArrowheads="1"/>
          </p:cNvSpPr>
          <p:nvPr/>
        </p:nvSpPr>
        <p:spPr bwMode="auto">
          <a:xfrm>
            <a:off x="0" y="26035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3600">
                <a:solidFill>
                  <a:srgbClr val="420065"/>
                </a:solidFill>
                <a:latin typeface="Snap ITC" panose="04040A07060A02020202" pitchFamily="82" charset="0"/>
              </a:rPr>
              <a:t>Hematoxilin</a:t>
            </a:r>
            <a:r>
              <a:rPr lang="hu-HU" altLang="en-US" sz="3600">
                <a:latin typeface="Snap ITC" panose="04040A07060A02020202" pitchFamily="82" charset="0"/>
              </a:rPr>
              <a:t>-</a:t>
            </a:r>
            <a:r>
              <a:rPr lang="hu-HU" altLang="en-US" sz="3600">
                <a:solidFill>
                  <a:srgbClr val="BD47A3"/>
                </a:solidFill>
                <a:latin typeface="Snap ITC" panose="04040A07060A02020202" pitchFamily="82" charset="0"/>
              </a:rPr>
              <a:t>eosin </a:t>
            </a:r>
            <a:r>
              <a:rPr lang="hu-HU" altLang="en-US" sz="3600">
                <a:latin typeface="Snap ITC" panose="04040A07060A02020202" pitchFamily="82" charset="0"/>
              </a:rPr>
              <a:t>festés (HE)</a:t>
            </a:r>
            <a:endParaRPr lang="en-GB" altLang="en-US" sz="3600">
              <a:latin typeface="Snap ITC" panose="04040A07060A02020202" pitchFamily="82" charset="0"/>
            </a:endParaRPr>
          </a:p>
        </p:txBody>
      </p:sp>
      <p:pic>
        <p:nvPicPr>
          <p:cNvPr id="20484" name="Kép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20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Szövegdoboz 3"/>
          <p:cNvSpPr txBox="1">
            <a:spLocks noChangeArrowheads="1"/>
          </p:cNvSpPr>
          <p:nvPr/>
        </p:nvSpPr>
        <p:spPr bwMode="auto">
          <a:xfrm>
            <a:off x="3132138" y="906463"/>
            <a:ext cx="32400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1200">
                <a:latin typeface="Snap ITC" panose="04040A07060A02020202" pitchFamily="82" charset="0"/>
              </a:rPr>
              <a:t>Haematoxilin compechianum</a:t>
            </a:r>
            <a:endParaRPr lang="en-GB" altLang="en-US" sz="1200">
              <a:latin typeface="Snap ITC" panose="04040A07060A02020202" pitchFamily="82" charset="0"/>
            </a:endParaRPr>
          </a:p>
        </p:txBody>
      </p:sp>
      <p:pic>
        <p:nvPicPr>
          <p:cNvPr id="20486" name="Kép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21013" y="1212850"/>
            <a:ext cx="3278187"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Kép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190625"/>
            <a:ext cx="225742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Kép 6"/>
          <p:cNvPicPr>
            <a:picLocks noChangeAspect="1"/>
          </p:cNvPicPr>
          <p:nvPr/>
        </p:nvPicPr>
        <p:blipFill>
          <a:blip r:embed="rId7">
            <a:extLst>
              <a:ext uri="{28A0092B-C50C-407E-A947-70E740481C1C}">
                <a14:useLocalDpi xmlns:a14="http://schemas.microsoft.com/office/drawing/2010/main" val="0"/>
              </a:ext>
            </a:extLst>
          </a:blip>
          <a:srcRect l="28027" r="30690"/>
          <a:stretch>
            <a:fillRect/>
          </a:stretch>
        </p:blipFill>
        <p:spPr bwMode="auto">
          <a:xfrm>
            <a:off x="1073150" y="3413125"/>
            <a:ext cx="13684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Kép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0113" y="5291138"/>
            <a:ext cx="1955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Szövegdoboz 3"/>
          <p:cNvSpPr txBox="1">
            <a:spLocks noChangeArrowheads="1"/>
          </p:cNvSpPr>
          <p:nvPr/>
        </p:nvSpPr>
        <p:spPr bwMode="auto">
          <a:xfrm>
            <a:off x="900113" y="3273425"/>
            <a:ext cx="1871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en-US" sz="1200">
                <a:latin typeface="Snap ITC" panose="04040A07060A02020202" pitchFamily="82" charset="0"/>
              </a:rPr>
              <a:t>Eosin</a:t>
            </a:r>
            <a:endParaRPr lang="en-GB" altLang="en-US" sz="1200">
              <a:latin typeface="Snap ITC" panose="04040A07060A02020202" pitchFamily="82"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2e362f420a0845f2a5f61353364817c937f648b"/>
</p:tagLst>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26143</TotalTime>
  <Words>444</Words>
  <Application>Microsoft Office PowerPoint</Application>
  <PresentationFormat>Diavetítés a képernyőre (4:3 oldalarány)</PresentationFormat>
  <Paragraphs>89</Paragraphs>
  <Slides>22</Slides>
  <Notes>21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22</vt:i4>
      </vt:variant>
    </vt:vector>
  </HeadingPairs>
  <TitlesOfParts>
    <vt:vector size="27" baseType="lpstr">
      <vt:lpstr>Times New Roman</vt:lpstr>
      <vt:lpstr>Arial</vt:lpstr>
      <vt:lpstr>Snap ITC</vt:lpstr>
      <vt:lpstr>Calibri</vt:lpstr>
      <vt:lpstr>Alapértelmezett terv</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Periódsav-Schiff (PAS) Reakció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SOTE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Stress,gyulladás,neuromoduláció gerincvelői szinten</dc:title>
  <dc:creator>Dr. Puskár Zita</dc:creator>
  <cp:lastModifiedBy>Gergely Cséplő</cp:lastModifiedBy>
  <cp:revision>606</cp:revision>
  <cp:lastPrinted>2019-03-13T16:19:57Z</cp:lastPrinted>
  <dcterms:created xsi:type="dcterms:W3CDTF">2010-09-16T08:58:42Z</dcterms:created>
  <dcterms:modified xsi:type="dcterms:W3CDTF">2020-12-07T11:30:51Z</dcterms:modified>
</cp:coreProperties>
</file>