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80" r:id="rId13"/>
    <p:sldId id="283" r:id="rId14"/>
    <p:sldId id="276" r:id="rId15"/>
    <p:sldId id="277" r:id="rId16"/>
    <p:sldId id="278" r:id="rId17"/>
    <p:sldId id="279" r:id="rId18"/>
    <p:sldId id="281" r:id="rId19"/>
    <p:sldId id="282" r:id="rId20"/>
    <p:sldId id="266" r:id="rId21"/>
    <p:sldId id="267" r:id="rId22"/>
    <p:sldId id="268" r:id="rId23"/>
    <p:sldId id="269" r:id="rId24"/>
    <p:sldId id="270" r:id="rId25"/>
    <p:sldId id="272" r:id="rId26"/>
    <p:sldId id="273" r:id="rId27"/>
    <p:sldId id="274" r:id="rId28"/>
    <p:sldId id="275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eri\Pictures\Sejzsz&#225;mol&#225;s%20Thymus\Pilot%20Study%20ki&#233;rt&#233;kel&#233;sek%20(gridenk&#233;nt)\P_A_B_C_&#233;rt&#233;kek_gridenk&#233;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30796150481191"/>
          <c:y val="0.19943314377369495"/>
          <c:w val="0.81791426071741036"/>
          <c:h val="0.58819808982210553"/>
        </c:manualLayout>
      </c:layout>
      <c:lineChart>
        <c:grouping val="standard"/>
        <c:varyColors val="0"/>
        <c:ser>
          <c:idx val="0"/>
          <c:order val="0"/>
          <c:tx>
            <c:v>Végtérfogat</c:v>
          </c:tx>
          <c:dLbls>
            <c:dLbl>
              <c:idx val="0"/>
              <c:layout>
                <c:manualLayout>
                  <c:x val="-3.8888888888888862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0,155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A1D-4739-8FFE-97FE1D0B7C05}"/>
                </c:ext>
              </c:extLst>
            </c:dLbl>
            <c:dLbl>
              <c:idx val="1"/>
              <c:layout>
                <c:manualLayout>
                  <c:x val="-1.9444444444444445E-2"/>
                  <c:y val="-3.240740740740736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0,092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A1D-4739-8FFE-97FE1D0B7C05}"/>
                </c:ext>
              </c:extLst>
            </c:dLbl>
            <c:dLbl>
              <c:idx val="2"/>
              <c:layout>
                <c:manualLayout>
                  <c:x val="-8.3333333333333835E-3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0,065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A1D-4739-8FFE-97FE1D0B7C05}"/>
                </c:ext>
              </c:extLst>
            </c:dLbl>
            <c:dLbl>
              <c:idx val="3"/>
              <c:layout>
                <c:manualLayout>
                  <c:x val="-3.888888888888889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0,042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A1D-4739-8FFE-97FE1D0B7C05}"/>
                </c:ext>
              </c:extLst>
            </c:dLbl>
            <c:dLbl>
              <c:idx val="4"/>
              <c:layout>
                <c:manualLayout>
                  <c:x val="-4.1666666666666664E-2"/>
                  <c:y val="6.018518518518518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0,032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A1D-4739-8FFE-97FE1D0B7C05}"/>
                </c:ext>
              </c:extLst>
            </c:dLbl>
            <c:dLbl>
              <c:idx val="5"/>
              <c:layout>
                <c:manualLayout>
                  <c:x val="-3.6111111111111108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0,026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A1D-4739-8FFE-97FE1D0B7C05}"/>
                </c:ext>
              </c:extLst>
            </c:dLbl>
            <c:dLbl>
              <c:idx val="6"/>
              <c:layout>
                <c:manualLayout>
                  <c:x val="-4.7222222222222221E-2"/>
                  <c:y val="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0,019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A1D-4739-8FFE-97FE1D0B7C05}"/>
                </c:ext>
              </c:extLst>
            </c:dLbl>
            <c:dLbl>
              <c:idx val="7"/>
              <c:layout>
                <c:manualLayout>
                  <c:x val="-4.4444444444444446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0,016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A1D-4739-8FFE-97FE1D0B7C05}"/>
                </c:ext>
              </c:extLst>
            </c:dLbl>
            <c:dLbl>
              <c:idx val="8"/>
              <c:layout>
                <c:manualLayout>
                  <c:x val="-2.5000000000000001E-2"/>
                  <c:y val="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  <a:effectLst/>
                      </a:rPr>
                      <a:t>0,015</a:t>
                    </a:r>
                    <a:r>
                      <a:rPr lang="en-US" sz="1000" b="1" i="1" u="none" strike="noStrike" baseline="0">
                        <a:solidFill>
                          <a:schemeClr val="accent2"/>
                        </a:solidFill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A1D-4739-8FFE-97FE1D0B7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accent2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Munka2!$B$3:$B$11</c:f>
              <c:numCache>
                <c:formatCode>General</c:formatCode>
                <c:ptCount val="9"/>
                <c:pt idx="0">
                  <c:v>11</c:v>
                </c:pt>
                <c:pt idx="1">
                  <c:v>22</c:v>
                </c:pt>
                <c:pt idx="2">
                  <c:v>36</c:v>
                </c:pt>
                <c:pt idx="3">
                  <c:v>64</c:v>
                </c:pt>
                <c:pt idx="4">
                  <c:v>93</c:v>
                </c:pt>
                <c:pt idx="5">
                  <c:v>136</c:v>
                </c:pt>
                <c:pt idx="6">
                  <c:v>247</c:v>
                </c:pt>
                <c:pt idx="7">
                  <c:v>545</c:v>
                </c:pt>
                <c:pt idx="8">
                  <c:v>962</c:v>
                </c:pt>
              </c:numCache>
            </c:numRef>
          </c:cat>
          <c:val>
            <c:numRef>
              <c:f>Munka2!$C$3:$C$11</c:f>
              <c:numCache>
                <c:formatCode>General</c:formatCode>
                <c:ptCount val="9"/>
                <c:pt idx="0">
                  <c:v>7.4249999999999998</c:v>
                </c:pt>
                <c:pt idx="1">
                  <c:v>7.1</c:v>
                </c:pt>
                <c:pt idx="2">
                  <c:v>6.0750000000000002</c:v>
                </c:pt>
                <c:pt idx="3">
                  <c:v>7.02</c:v>
                </c:pt>
                <c:pt idx="4">
                  <c:v>6.92</c:v>
                </c:pt>
                <c:pt idx="5">
                  <c:v>6.67</c:v>
                </c:pt>
                <c:pt idx="6">
                  <c:v>6.53</c:v>
                </c:pt>
                <c:pt idx="7">
                  <c:v>6.54</c:v>
                </c:pt>
                <c:pt idx="8">
                  <c:v>6.49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A1D-4739-8FFE-97FE1D0B7C05}"/>
            </c:ext>
          </c:extLst>
        </c:ser>
        <c:ser>
          <c:idx val="1"/>
          <c:order val="1"/>
          <c:cat>
            <c:numRef>
              <c:f>Munka2!$B$3:$B$11</c:f>
              <c:numCache>
                <c:formatCode>General</c:formatCode>
                <c:ptCount val="9"/>
                <c:pt idx="0">
                  <c:v>11</c:v>
                </c:pt>
                <c:pt idx="1">
                  <c:v>22</c:v>
                </c:pt>
                <c:pt idx="2">
                  <c:v>36</c:v>
                </c:pt>
                <c:pt idx="3">
                  <c:v>64</c:v>
                </c:pt>
                <c:pt idx="4">
                  <c:v>93</c:v>
                </c:pt>
                <c:pt idx="5">
                  <c:v>136</c:v>
                </c:pt>
                <c:pt idx="6">
                  <c:v>247</c:v>
                </c:pt>
                <c:pt idx="7">
                  <c:v>545</c:v>
                </c:pt>
                <c:pt idx="8">
                  <c:v>962</c:v>
                </c:pt>
              </c:numCache>
            </c:numRef>
          </c:cat>
          <c:val>
            <c:numRef>
              <c:f>Munka2!$E$3</c:f>
              <c:numCache>
                <c:formatCode>General</c:formatCode>
                <c:ptCount val="1"/>
                <c:pt idx="0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A1D-4739-8FFE-97FE1D0B7C05}"/>
            </c:ext>
          </c:extLst>
        </c:ser>
        <c:ser>
          <c:idx val="2"/>
          <c:order val="2"/>
          <c:cat>
            <c:numRef>
              <c:f>Munka2!$B$3:$B$11</c:f>
              <c:numCache>
                <c:formatCode>General</c:formatCode>
                <c:ptCount val="9"/>
                <c:pt idx="0">
                  <c:v>11</c:v>
                </c:pt>
                <c:pt idx="1">
                  <c:v>22</c:v>
                </c:pt>
                <c:pt idx="2">
                  <c:v>36</c:v>
                </c:pt>
                <c:pt idx="3">
                  <c:v>64</c:v>
                </c:pt>
                <c:pt idx="4">
                  <c:v>93</c:v>
                </c:pt>
                <c:pt idx="5">
                  <c:v>136</c:v>
                </c:pt>
                <c:pt idx="6">
                  <c:v>247</c:v>
                </c:pt>
                <c:pt idx="7">
                  <c:v>545</c:v>
                </c:pt>
                <c:pt idx="8">
                  <c:v>962</c:v>
                </c:pt>
              </c:numCache>
            </c:numRef>
          </c:cat>
          <c:val>
            <c:numRef>
              <c:f>Munka2!$E$4</c:f>
              <c:numCache>
                <c:formatCode>General</c:formatCode>
                <c:ptCount val="1"/>
                <c:pt idx="0">
                  <c:v>9.1999999999999998E-2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A1D-4739-8FFE-97FE1D0B7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85573952"/>
        <c:axId val="185574512"/>
      </c:lineChart>
      <c:catAx>
        <c:axId val="18557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 b="0">
                    <a:latin typeface="Times New Roman" pitchFamily="18" charset="0"/>
                    <a:cs typeface="Times New Roman" pitchFamily="18" charset="0"/>
                  </a:rPr>
                  <a:t>Találatok</a:t>
                </a:r>
                <a:r>
                  <a:rPr lang="hu-HU" sz="1400" b="0" baseline="0">
                    <a:latin typeface="Times New Roman" pitchFamily="18" charset="0"/>
                    <a:cs typeface="Times New Roman" pitchFamily="18" charset="0"/>
                  </a:rPr>
                  <a:t> száma az összes metszeten</a:t>
                </a:r>
                <a:endParaRPr lang="hu-HU" sz="14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7346631671041122"/>
              <c:y val="0.894351851851851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5574512"/>
        <c:crosses val="autoZero"/>
        <c:auto val="1"/>
        <c:lblAlgn val="ctr"/>
        <c:lblOffset val="100"/>
        <c:noMultiLvlLbl val="0"/>
      </c:catAx>
      <c:valAx>
        <c:axId val="185574512"/>
        <c:scaling>
          <c:orientation val="minMax"/>
          <c:max val="8"/>
          <c:min val="5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hu-HU" sz="1400" b="0" i="0" u="none" baseline="0">
                    <a:latin typeface="Times New Roman" pitchFamily="18" charset="0"/>
                    <a:cs typeface="Times New Roman" pitchFamily="18" charset="0"/>
                  </a:rPr>
                  <a:t>Becsült össztérfogat (</a:t>
                </a:r>
                <a:r>
                  <a:rPr lang="hu-HU" sz="1400" b="0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mm</a:t>
                </a:r>
                <a:r>
                  <a:rPr lang="hu-HU" sz="1400" b="0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hu-HU" sz="1400" b="0" i="0" u="none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u-HU" sz="1200" b="1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hu-HU" sz="14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6666666666666666E-2"/>
              <c:y val="0.1302220034995625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185573952"/>
        <c:crosses val="autoZero"/>
        <c:crossBetween val="between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0.74688</cdr:x>
      <cdr:y>0.18577</cdr:y>
    </cdr:from>
    <cdr:to>
      <cdr:x>0.93635</cdr:x>
      <cdr:y>0.36285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307789" y="665464"/>
          <a:ext cx="1092811" cy="63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050" b="1" i="1" u="none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A becsléshez tartozó CE</a:t>
          </a:r>
        </a:p>
      </cdr:txBody>
    </cdr:sp>
  </cdr:relSizeAnchor>
  <cdr:relSizeAnchor xmlns:cdr="http://schemas.openxmlformats.org/drawingml/2006/chartDrawing">
    <cdr:from>
      <cdr:x>0.22951</cdr:x>
      <cdr:y>0.0261</cdr:y>
    </cdr:from>
    <cdr:to>
      <cdr:x>0.83207</cdr:x>
      <cdr:y>0.1511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289071" y="90214"/>
          <a:ext cx="33843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800" b="1">
              <a:latin typeface="Times New Roman" pitchFamily="18" charset="0"/>
              <a:cs typeface="Times New Roman" pitchFamily="18" charset="0"/>
            </a:rPr>
            <a:t>Szükséges tesztpontok számának meghatározása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5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28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43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4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1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66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06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1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0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1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61AA-8906-437D-B557-DB1478D614D4}" type="datetimeFigureOut">
              <a:rPr lang="hu-HU" smtClean="0"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4DED-2298-478D-AAD5-D173771F4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2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7F109-3D26-4565-8323-F48147CCB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Morfometria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9EB932-5496-460E-A503-3D948A291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Dávid Csaba</a:t>
            </a:r>
          </a:p>
        </p:txBody>
      </p:sp>
    </p:spTree>
    <p:extLst>
      <p:ext uri="{BB962C8B-B14F-4D97-AF65-F5344CB8AC3E}">
        <p14:creationId xmlns:p14="http://schemas.microsoft.com/office/powerpoint/2010/main" val="84179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E3BAC19-5DBC-45FB-9077-87550EB3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156094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D91328A-1F2B-40EF-B77B-715CCBBA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706"/>
            <a:ext cx="7886700" cy="63061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Fényesség mérése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C5F23B-0BD5-476C-B526-8C3DD881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304367"/>
            <a:ext cx="4380794" cy="3366778"/>
          </a:xfrm>
        </p:spPr>
        <p:txBody>
          <a:bodyPr/>
          <a:lstStyle/>
          <a:p>
            <a:r>
              <a:rPr lang="hu-HU" dirty="0"/>
              <a:t>képalkotó pixelek fényességértékének összeadása</a:t>
            </a:r>
          </a:p>
          <a:p>
            <a:r>
              <a:rPr lang="hu-HU" dirty="0"/>
              <a:t>Szigorúan azonos körülmények között kell készíteni a képeket!!!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35AA4AE-BE10-4FD8-B83E-92EB15CF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4" y="1821000"/>
            <a:ext cx="3598135" cy="393268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CFF888C-B23F-483E-82D7-BE3E48253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275" y="689318"/>
            <a:ext cx="3297979" cy="198443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43A0A75-71A9-46BA-8328-1FF34F4D5212}"/>
              </a:ext>
            </a:extLst>
          </p:cNvPr>
          <p:cNvSpPr txBox="1"/>
          <p:nvPr/>
        </p:nvSpPr>
        <p:spPr>
          <a:xfrm>
            <a:off x="4234375" y="2673755"/>
            <a:ext cx="49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Manuálisan, vagy automatizálva lehetséges?</a:t>
            </a:r>
          </a:p>
        </p:txBody>
      </p:sp>
    </p:spTree>
    <p:extLst>
      <p:ext uri="{BB962C8B-B14F-4D97-AF65-F5344CB8AC3E}">
        <p14:creationId xmlns:p14="http://schemas.microsoft.com/office/powerpoint/2010/main" val="13176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70C4B4-E3C2-4686-BDDC-8258A266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0" y="2256783"/>
            <a:ext cx="3572374" cy="46012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4C55BDE-5B17-4C3C-A01E-B72718D2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41395" y="3432084"/>
            <a:ext cx="4802185" cy="131939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F260D12-8262-4FA8-A7D6-DB8698E8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15" y="0"/>
            <a:ext cx="3044222" cy="123055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3E1276E-C211-4617-B614-B9EB3D73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260" y="2256783"/>
            <a:ext cx="1246326" cy="460121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4EA7CE9-3BA2-4F08-A46A-002E56DC5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58679" y="3123357"/>
            <a:ext cx="5416061" cy="22642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3BA972D-FBB9-4FAC-80C7-0FC274B32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638" y="113372"/>
            <a:ext cx="4089196" cy="79595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CC68E2-197E-43F9-97BA-3C3B5680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450" y="1404665"/>
            <a:ext cx="7886700" cy="635150"/>
          </a:xfrm>
        </p:spPr>
        <p:txBody>
          <a:bodyPr/>
          <a:lstStyle/>
          <a:p>
            <a:r>
              <a:rPr lang="hu-HU" dirty="0">
                <a:solidFill>
                  <a:srgbClr val="0070C0"/>
                </a:solidFill>
              </a:rPr>
              <a:t>Mi a különbség a két oldal között?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8546DB2-36F9-4CE4-AEC7-220F904E3349}"/>
              </a:ext>
            </a:extLst>
          </p:cNvPr>
          <p:cNvSpPr txBox="1"/>
          <p:nvPr/>
        </p:nvSpPr>
        <p:spPr>
          <a:xfrm>
            <a:off x="2476767" y="1813268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Vajon mindkettő elvégezhető automatizálva?</a:t>
            </a:r>
          </a:p>
        </p:txBody>
      </p:sp>
    </p:spTree>
    <p:extLst>
      <p:ext uri="{BB962C8B-B14F-4D97-AF65-F5344CB8AC3E}">
        <p14:creationId xmlns:p14="http://schemas.microsoft.com/office/powerpoint/2010/main" val="30624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A73355-5929-462B-B84F-FB2890CB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40" y="1530204"/>
            <a:ext cx="7886700" cy="903507"/>
          </a:xfrm>
        </p:spPr>
        <p:txBody>
          <a:bodyPr/>
          <a:lstStyle/>
          <a:p>
            <a:r>
              <a:rPr lang="hu-HU" dirty="0" err="1"/>
              <a:t>Kolokalizáció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3A58245-D36B-41F8-9FE4-2764046D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711"/>
            <a:ext cx="9144000" cy="32508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FEF9979-DA81-43B1-85CD-556358F4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68" y="50710"/>
            <a:ext cx="4047032" cy="169875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0B9D1AF-04A3-4143-8029-090B2084D433}"/>
              </a:ext>
            </a:extLst>
          </p:cNvPr>
          <p:cNvSpPr txBox="1"/>
          <p:nvPr/>
        </p:nvSpPr>
        <p:spPr>
          <a:xfrm>
            <a:off x="1848117" y="5999439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Kell-e humán megfigyelő a feladathoz?</a:t>
            </a:r>
          </a:p>
        </p:txBody>
      </p:sp>
    </p:spTree>
    <p:extLst>
      <p:ext uri="{BB962C8B-B14F-4D97-AF65-F5344CB8AC3E}">
        <p14:creationId xmlns:p14="http://schemas.microsoft.com/office/powerpoint/2010/main" val="2097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D69D64-BA9D-4C13-B20B-91CF433EB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31" y="134890"/>
            <a:ext cx="5686116" cy="917575"/>
          </a:xfrm>
        </p:spPr>
        <p:txBody>
          <a:bodyPr/>
          <a:lstStyle/>
          <a:p>
            <a:r>
              <a:rPr lang="hu-HU" dirty="0"/>
              <a:t>Különbözőképpen mérhető mennyiségek térképezése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1BD26B-B98E-4047-AB84-DCB49A8D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34"/>
          <a:stretch/>
        </p:blipFill>
        <p:spPr>
          <a:xfrm>
            <a:off x="0" y="1825625"/>
            <a:ext cx="2851543" cy="511454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146CCF0-0E7E-4CE3-B5F7-CC0189BF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397" y="1776617"/>
            <a:ext cx="2851542" cy="508138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E2AEC65-05EE-4226-AA96-6EBF9AE9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459" y="1755892"/>
            <a:ext cx="2826675" cy="512283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978F2DD-20D7-46AD-9757-839FAF3B8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447" y="0"/>
            <a:ext cx="3194553" cy="118735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2C9A587-9263-4342-AD61-9B1408186185}"/>
              </a:ext>
            </a:extLst>
          </p:cNvPr>
          <p:cNvSpPr txBox="1"/>
          <p:nvPr/>
        </p:nvSpPr>
        <p:spPr>
          <a:xfrm>
            <a:off x="263331" y="928372"/>
            <a:ext cx="8880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j: sejteket számoltunk</a:t>
            </a:r>
          </a:p>
          <a:p>
            <a:r>
              <a:rPr lang="hu-HU" dirty="0"/>
              <a:t>k: </a:t>
            </a:r>
            <a:r>
              <a:rPr lang="hu-HU" dirty="0" err="1"/>
              <a:t>axon</a:t>
            </a:r>
            <a:r>
              <a:rPr lang="hu-HU" dirty="0"/>
              <a:t> </a:t>
            </a:r>
            <a:r>
              <a:rPr lang="hu-HU" dirty="0" err="1"/>
              <a:t>hosszdenzitást</a:t>
            </a:r>
            <a:r>
              <a:rPr lang="hu-HU" dirty="0"/>
              <a:t> mértünk</a:t>
            </a:r>
          </a:p>
          <a:p>
            <a:r>
              <a:rPr lang="hu-HU" dirty="0"/>
              <a:t>Melyik automatizálható? Kell-e emberi beavatkozás a két térkép összevetéséhez?</a:t>
            </a:r>
          </a:p>
        </p:txBody>
      </p:sp>
    </p:spTree>
    <p:extLst>
      <p:ext uri="{BB962C8B-B14F-4D97-AF65-F5344CB8AC3E}">
        <p14:creationId xmlns:p14="http://schemas.microsoft.com/office/powerpoint/2010/main" val="30914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30F46E-41A0-45CD-A62C-9FE0A7039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66" y="1253331"/>
            <a:ext cx="4790555" cy="4351338"/>
          </a:xfrm>
        </p:spPr>
        <p:txBody>
          <a:bodyPr/>
          <a:lstStyle/>
          <a:p>
            <a:r>
              <a:rPr lang="hu-HU" dirty="0"/>
              <a:t>Néha a digitalizáláshoz emberi hozzájárulás szükséges (az automatizálás sokszor erősen limitált)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2A642E-E96A-4D51-9DB3-7DAA4966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6" y="3142732"/>
            <a:ext cx="3896269" cy="37152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7CD37BF-7256-456F-BF8C-047BFE0D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205" y="1751887"/>
            <a:ext cx="3724795" cy="5106113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5C076F1A-9212-44BB-9D4C-B8D49A75FB93}"/>
              </a:ext>
            </a:extLst>
          </p:cNvPr>
          <p:cNvGrpSpPr/>
          <p:nvPr/>
        </p:nvGrpSpPr>
        <p:grpSpPr>
          <a:xfrm>
            <a:off x="0" y="0"/>
            <a:ext cx="4403188" cy="1144588"/>
            <a:chOff x="0" y="0"/>
            <a:chExt cx="4403188" cy="1144588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F6B0D440-3E25-4241-B456-31F5D9F8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382112" cy="1081239"/>
            </a:xfrm>
            <a:prstGeom prst="rect">
              <a:avLst/>
            </a:prstGeom>
          </p:spPr>
        </p:pic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84E2E5FF-9337-4375-B6DA-377F80B299E1}"/>
                </a:ext>
              </a:extLst>
            </p:cNvPr>
            <p:cNvSpPr/>
            <p:nvPr/>
          </p:nvSpPr>
          <p:spPr>
            <a:xfrm>
              <a:off x="2307100" y="858129"/>
              <a:ext cx="2096088" cy="286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9490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3F21D8-C024-4C09-B58A-C57A2D29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93" y="1167884"/>
            <a:ext cx="7886700" cy="1255200"/>
          </a:xfrm>
        </p:spPr>
        <p:txBody>
          <a:bodyPr/>
          <a:lstStyle/>
          <a:p>
            <a:r>
              <a:rPr lang="hu-HU" dirty="0"/>
              <a:t>Az átlagolás vagy az összegzés segít a ritkán látható események kiértékelésében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42D47F3-1B6F-48A1-8C6E-5190868D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660"/>
            <a:ext cx="5572903" cy="426779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DFE23FD-85C1-4D69-88F4-4B92F782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06" y="2143660"/>
            <a:ext cx="3362794" cy="371526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2BA05E-3026-4BE4-895E-3D53FF48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0626"/>
            <a:ext cx="2658794" cy="104907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6116B19-8DA3-4C5D-9FF9-1C5674FD560F}"/>
              </a:ext>
            </a:extLst>
          </p:cNvPr>
          <p:cNvSpPr txBox="1"/>
          <p:nvPr/>
        </p:nvSpPr>
        <p:spPr>
          <a:xfrm>
            <a:off x="3258327" y="218331"/>
            <a:ext cx="5572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piros VIP tartalmú sejtek a zöld barrelek </a:t>
            </a:r>
            <a:r>
              <a:rPr lang="hu-HU" dirty="0" err="1"/>
              <a:t>belsejében</a:t>
            </a:r>
            <a:r>
              <a:rPr lang="hu-HU" dirty="0"/>
              <a:t>, vagy az azokat elválasztó </a:t>
            </a:r>
            <a:r>
              <a:rPr lang="hu-HU" dirty="0" err="1"/>
              <a:t>septumokban</a:t>
            </a:r>
            <a:r>
              <a:rPr lang="hu-HU" dirty="0"/>
              <a:t> vannak jelen nagyobb számban?</a:t>
            </a:r>
          </a:p>
        </p:txBody>
      </p:sp>
    </p:spTree>
    <p:extLst>
      <p:ext uri="{BB962C8B-B14F-4D97-AF65-F5344CB8AC3E}">
        <p14:creationId xmlns:p14="http://schemas.microsoft.com/office/powerpoint/2010/main" val="23855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A32DB0-6F7D-4038-8B90-1F9365A6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11"/>
            <a:ext cx="4107766" cy="4351338"/>
          </a:xfrm>
        </p:spPr>
        <p:txBody>
          <a:bodyPr/>
          <a:lstStyle/>
          <a:p>
            <a:r>
              <a:rPr lang="hu-HU" dirty="0"/>
              <a:t>Térképek összevetése más módszerek eredményeivel (</a:t>
            </a:r>
            <a:r>
              <a:rPr lang="hu-HU" dirty="0" err="1"/>
              <a:t>koregisztráció</a:t>
            </a:r>
            <a:r>
              <a:rPr lang="hu-HU" dirty="0"/>
              <a:t>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E4AC5FA-AE86-4469-A315-2E0D74BB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34" y="0"/>
            <a:ext cx="4107766" cy="83750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8C36AB-7982-45DB-A57F-745B5662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9" y="856047"/>
            <a:ext cx="6100762" cy="594704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5815128-3E32-47C2-A5CB-ADDF28631311}"/>
              </a:ext>
            </a:extLst>
          </p:cNvPr>
          <p:cNvSpPr txBox="1"/>
          <p:nvPr/>
        </p:nvSpPr>
        <p:spPr>
          <a:xfrm>
            <a:off x="233630" y="2384768"/>
            <a:ext cx="260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szövettani feldolgozás során bekövetkező zsugorodások és torzulások korrekciója</a:t>
            </a:r>
          </a:p>
        </p:txBody>
      </p:sp>
    </p:spTree>
    <p:extLst>
      <p:ext uri="{BB962C8B-B14F-4D97-AF65-F5344CB8AC3E}">
        <p14:creationId xmlns:p14="http://schemas.microsoft.com/office/powerpoint/2010/main" val="382132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62451C-CC8E-4E72-B212-03001DBA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2" y="325605"/>
            <a:ext cx="7886700" cy="4351338"/>
          </a:xfrm>
        </p:spPr>
        <p:txBody>
          <a:bodyPr/>
          <a:lstStyle/>
          <a:p>
            <a:r>
              <a:rPr lang="hu-HU" dirty="0"/>
              <a:t>Eredmény:</a:t>
            </a:r>
          </a:p>
          <a:p>
            <a:pPr lvl="1"/>
            <a:r>
              <a:rPr lang="hu-HU" dirty="0"/>
              <a:t>MRI </a:t>
            </a:r>
            <a:r>
              <a:rPr lang="hu-HU" dirty="0" err="1"/>
              <a:t>tract</a:t>
            </a:r>
            <a:r>
              <a:rPr lang="hu-HU" dirty="0"/>
              <a:t> </a:t>
            </a:r>
            <a:r>
              <a:rPr lang="hu-HU" dirty="0" err="1"/>
              <a:t>tracing</a:t>
            </a:r>
            <a:r>
              <a:rPr lang="hu-HU" dirty="0"/>
              <a:t> összevetése szövettani rostjelöléssel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62DE19-740F-46FA-9EEA-14482919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12" y="1541471"/>
            <a:ext cx="3233391" cy="53527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483BE90-CE8D-4689-9AAB-EDE9CA1F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11" y="1505243"/>
            <a:ext cx="1249882" cy="53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09908E7D-7EC8-4E8C-ABBE-A974A9B2743C}"/>
              </a:ext>
            </a:extLst>
          </p:cNvPr>
          <p:cNvGrpSpPr/>
          <p:nvPr/>
        </p:nvGrpSpPr>
        <p:grpSpPr>
          <a:xfrm>
            <a:off x="1797184" y="1853386"/>
            <a:ext cx="2960553" cy="4945262"/>
            <a:chOff x="284542" y="1756746"/>
            <a:chExt cx="2646227" cy="4420217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CF6E64D9-34B0-47DF-A62D-C0EAE1E2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2" y="1756746"/>
              <a:ext cx="2610214" cy="4420217"/>
            </a:xfrm>
            <a:prstGeom prst="rect">
              <a:avLst/>
            </a:prstGeom>
          </p:spPr>
        </p:pic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A5B154F5-AED0-472F-A0F7-DF52FF2DC838}"/>
                </a:ext>
              </a:extLst>
            </p:cNvPr>
            <p:cNvSpPr/>
            <p:nvPr/>
          </p:nvSpPr>
          <p:spPr>
            <a:xfrm>
              <a:off x="2658794" y="3429000"/>
              <a:ext cx="239151" cy="524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FE862996-A19A-40CE-A7EB-EB6D97EFA655}"/>
                </a:ext>
              </a:extLst>
            </p:cNvPr>
            <p:cNvSpPr/>
            <p:nvPr/>
          </p:nvSpPr>
          <p:spPr>
            <a:xfrm>
              <a:off x="2691618" y="5556397"/>
              <a:ext cx="239151" cy="524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C41A52-534F-48F3-B5C1-589F6D99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352"/>
            <a:ext cx="3864221" cy="2839891"/>
          </a:xfrm>
        </p:spPr>
        <p:txBody>
          <a:bodyPr>
            <a:normAutofit/>
          </a:bodyPr>
          <a:lstStyle/>
          <a:p>
            <a:r>
              <a:rPr lang="hu-HU" dirty="0"/>
              <a:t>Hogyan lehet összehasonlítani a random szétszakadó retinapreparátumokon a sejtek eloszlását?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9E1DBC0-1D75-433F-A9C3-BCB4A25C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22" y="2082530"/>
            <a:ext cx="2579210" cy="448697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337AA8A-4B82-415E-96E0-649E94AA3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78" y="0"/>
            <a:ext cx="3864222" cy="14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44E042-AC98-4FF6-A0CB-3920DE42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32446B-0D1B-4B67-8FCC-4002E7DC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EDB98D-7CE9-4487-8F2B-9DC2A62C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28" y="365126"/>
            <a:ext cx="6592220" cy="325800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225F6B-6595-40AB-87E0-EE004C71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76" y="3454627"/>
            <a:ext cx="6630325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4CF91C-DEBC-4A1A-B5BB-F3B63D96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digitális kép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9558D34-1F97-41FA-8FAC-C59CC0B4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385731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756883A-5E28-4EF4-BE6A-4DE4F398F1B3}"/>
              </a:ext>
            </a:extLst>
          </p:cNvPr>
          <p:cNvSpPr txBox="1"/>
          <p:nvPr/>
        </p:nvSpPr>
        <p:spPr>
          <a:xfrm>
            <a:off x="1125415" y="6044467"/>
            <a:ext cx="645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 a különbség a kép felbontása és a mikroszkóp felbontása között?</a:t>
            </a:r>
          </a:p>
        </p:txBody>
      </p:sp>
    </p:spTree>
    <p:extLst>
      <p:ext uri="{BB962C8B-B14F-4D97-AF65-F5344CB8AC3E}">
        <p14:creationId xmlns:p14="http://schemas.microsoft.com/office/powerpoint/2010/main" val="28696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58E89C-122F-4D97-905E-0080E770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41" y="0"/>
            <a:ext cx="7886700" cy="773723"/>
          </a:xfrm>
        </p:spPr>
        <p:txBody>
          <a:bodyPr/>
          <a:lstStyle/>
          <a:p>
            <a:pPr algn="ctr"/>
            <a:r>
              <a:rPr lang="hu-HU" dirty="0"/>
              <a:t>EKK szakdolgozat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DBA9909-040F-410C-A6F2-FA350FD9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361" y="1031320"/>
            <a:ext cx="5268060" cy="323895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53DAC16-C8B8-48DF-92D8-ADE6E45C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97" y="4270272"/>
            <a:ext cx="5820587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5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43EC96-DDFF-4A73-98D9-B415B8C8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66726"/>
          </a:xfrm>
        </p:spPr>
        <p:txBody>
          <a:bodyPr/>
          <a:lstStyle/>
          <a:p>
            <a:pPr algn="ctr"/>
            <a:r>
              <a:rPr lang="hu-HU" dirty="0"/>
              <a:t>Téma indoklása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B7AC742F-B306-48B8-B211-7C4E8774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726"/>
            <a:ext cx="7886700" cy="54294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5900" dirty="0" err="1">
                <a:latin typeface="Times New Roman" pitchFamily="18" charset="0"/>
                <a:cs typeface="Times New Roman" pitchFamily="18" charset="0"/>
              </a:rPr>
              <a:t>Interdiszciplinaritás</a:t>
            </a:r>
            <a:endParaRPr lang="hu-HU" sz="59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Biológiai szakterület (kutatómunka)</a:t>
            </a:r>
          </a:p>
          <a:p>
            <a:pPr lvl="1">
              <a:lnSpc>
                <a:spcPct val="150000"/>
              </a:lnSpc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Informatikai háttér</a:t>
            </a:r>
            <a:endParaRPr lang="hu-HU" sz="29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Egészségügyi szervező, mint kapocs</a:t>
            </a:r>
          </a:p>
          <a:p>
            <a:pPr marL="640517" indent="-571500">
              <a:lnSpc>
                <a:spcPct val="150000"/>
              </a:lnSpc>
            </a:pPr>
            <a:r>
              <a:rPr lang="hu-HU" sz="5900" dirty="0">
                <a:latin typeface="Times New Roman" pitchFamily="18" charset="0"/>
                <a:cs typeface="Times New Roman" pitchFamily="18" charset="0"/>
              </a:rPr>
              <a:t>Szükséges</a:t>
            </a:r>
            <a:r>
              <a:rPr lang="hu-H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5900" dirty="0">
                <a:latin typeface="Times New Roman" pitchFamily="18" charset="0"/>
                <a:cs typeface="Times New Roman" pitchFamily="18" charset="0"/>
              </a:rPr>
              <a:t>ismeretek</a:t>
            </a:r>
            <a:endParaRPr lang="hu-HU" sz="5100" dirty="0">
              <a:latin typeface="Times New Roman" pitchFamily="18" charset="0"/>
              <a:cs typeface="Times New Roman" pitchFamily="18" charset="0"/>
            </a:endParaRPr>
          </a:p>
          <a:p>
            <a:pPr marL="1123631" lvl="1" indent="-571500">
              <a:lnSpc>
                <a:spcPct val="150000"/>
              </a:lnSpc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Kutató munka </a:t>
            </a:r>
          </a:p>
          <a:p>
            <a:pPr marL="1123631" lvl="1" indent="-571500">
              <a:lnSpc>
                <a:spcPct val="150000"/>
              </a:lnSpc>
            </a:pPr>
            <a:r>
              <a:rPr lang="hu-HU" sz="3800" dirty="0" err="1">
                <a:latin typeface="Times New Roman" pitchFamily="18" charset="0"/>
                <a:cs typeface="Times New Roman" pitchFamily="18" charset="0"/>
              </a:rPr>
              <a:t>Morfometria</a:t>
            </a: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800" dirty="0" err="1">
                <a:latin typeface="Times New Roman" pitchFamily="18" charset="0"/>
                <a:cs typeface="Times New Roman" pitchFamily="18" charset="0"/>
              </a:rPr>
              <a:t>sztereológia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  <a:p>
            <a:pPr marL="1123631" lvl="1" indent="-571500">
              <a:lnSpc>
                <a:spcPct val="150000"/>
              </a:lnSpc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Programozás</a:t>
            </a:r>
          </a:p>
          <a:p>
            <a:pPr marL="640517" indent="-571500">
              <a:lnSpc>
                <a:spcPct val="150000"/>
              </a:lnSpc>
            </a:pPr>
            <a:r>
              <a:rPr lang="hu-HU" sz="5900" dirty="0">
                <a:latin typeface="Times New Roman" pitchFamily="18" charset="0"/>
                <a:cs typeface="Times New Roman" pitchFamily="18" charset="0"/>
              </a:rPr>
              <a:t>Célkitűzés</a:t>
            </a:r>
            <a:r>
              <a:rPr lang="hu-HU" sz="5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23631" lvl="1" indent="-571500">
              <a:lnSpc>
                <a:spcPct val="150000"/>
              </a:lnSpc>
            </a:pPr>
            <a:r>
              <a:rPr lang="hu-HU" sz="3800" dirty="0">
                <a:latin typeface="Times New Roman" pitchFamily="18" charset="0"/>
                <a:cs typeface="Times New Roman" pitchFamily="18" charset="0"/>
              </a:rPr>
              <a:t>Olyan szoftver létrehozása, mellyel térfogatbecslés végezhető</a:t>
            </a:r>
          </a:p>
          <a:p>
            <a:pPr marL="1606745" lvl="2" indent="-571500">
              <a:lnSpc>
                <a:spcPct val="150000"/>
              </a:lnSpc>
            </a:pPr>
            <a:r>
              <a:rPr lang="hu-HU" sz="3300" dirty="0">
                <a:latin typeface="Times New Roman" pitchFamily="18" charset="0"/>
                <a:cs typeface="Times New Roman" pitchFamily="18" charset="0"/>
              </a:rPr>
              <a:t>Könnyen, mindenki számára elérhető, megbízható eredményt ad</a:t>
            </a:r>
          </a:p>
          <a:p>
            <a:pPr marL="1123631" lvl="1" indent="-571500">
              <a:lnSpc>
                <a:spcPct val="150000"/>
              </a:lnSpc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8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Morfometria, sztereológia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1316" y="1914070"/>
            <a:ext cx="8640653" cy="341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13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 err="1"/>
              <a:t>Morfometria</a:t>
            </a:r>
            <a:r>
              <a:rPr lang="hu-HU" sz="1353" dirty="0"/>
              <a:t> (2D)</a:t>
            </a:r>
          </a:p>
          <a:p>
            <a:pPr marL="558189" lvl="1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/>
              <a:t>szövetek, szervek morfológiai jellemzőinek kvantitatív adatokkal való jellemzése</a:t>
            </a:r>
          </a:p>
          <a:p>
            <a:pPr marL="558189" lvl="1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/>
              <a:t>Pl. test térbeli és/vagy időbeni változásainak nyomon követése</a:t>
            </a:r>
          </a:p>
          <a:p>
            <a:pPr marL="214713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 err="1"/>
              <a:t>Sztereológia</a:t>
            </a:r>
            <a:r>
              <a:rPr lang="hu-HU" sz="1353" dirty="0"/>
              <a:t> (3D)</a:t>
            </a:r>
          </a:p>
          <a:p>
            <a:pPr marL="558189" lvl="1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/>
              <a:t>A </a:t>
            </a:r>
            <a:r>
              <a:rPr lang="hu-HU" sz="1353" dirty="0" err="1"/>
              <a:t>morfometria</a:t>
            </a:r>
            <a:r>
              <a:rPr lang="hu-HU" sz="1353" dirty="0"/>
              <a:t> részterülete</a:t>
            </a:r>
          </a:p>
          <a:p>
            <a:pPr marL="558189" lvl="1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dirty="0"/>
              <a:t>objektumok térbeli viszonyait vizsgálja kétdimenziós minták alapján</a:t>
            </a:r>
          </a:p>
          <a:p>
            <a:pPr marL="558189" lvl="1" indent="-214713">
              <a:spcBef>
                <a:spcPts val="376"/>
              </a:spcBef>
              <a:buFont typeface="Wingdings" pitchFamily="2" charset="2"/>
              <a:buChar char="Ø"/>
            </a:pPr>
            <a:r>
              <a:rPr lang="hu-HU" sz="1353" dirty="0"/>
              <a:t>Metódusa:</a:t>
            </a:r>
          </a:p>
          <a:p>
            <a:pPr marL="901663" lvl="2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/>
              <a:t>Geometriai és matematikai elvek:</a:t>
            </a:r>
          </a:p>
          <a:p>
            <a:pPr marL="1245139" lvl="3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 err="1"/>
              <a:t>Cavalieri</a:t>
            </a:r>
            <a:r>
              <a:rPr lang="hu-HU" sz="1353" dirty="0"/>
              <a:t> elv (szabálytalan testekre is igaz)</a:t>
            </a:r>
          </a:p>
          <a:p>
            <a:pPr marL="1245139" lvl="3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 err="1"/>
              <a:t>Delesse</a:t>
            </a:r>
            <a:r>
              <a:rPr lang="hu-HU" sz="1353" dirty="0"/>
              <a:t> elv (</a:t>
            </a:r>
            <a:r>
              <a:rPr lang="hu-HU" sz="1353" dirty="0" err="1"/>
              <a:t>izotrópitás</a:t>
            </a:r>
            <a:r>
              <a:rPr lang="hu-HU" sz="1353" dirty="0"/>
              <a:t> fontos)</a:t>
            </a:r>
          </a:p>
          <a:p>
            <a:pPr marL="901663" lvl="2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/>
              <a:t>Statisztikai elvek</a:t>
            </a:r>
          </a:p>
          <a:p>
            <a:pPr marL="1245139" lvl="3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/>
              <a:t>Mintavételi szabályok</a:t>
            </a:r>
          </a:p>
          <a:p>
            <a:pPr marL="1245139" lvl="3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 dirty="0"/>
              <a:t>Mérés hibája kiszámítható (varianciákból)</a:t>
            </a:r>
          </a:p>
        </p:txBody>
      </p:sp>
    </p:spTree>
    <p:extLst>
      <p:ext uri="{BB962C8B-B14F-4D97-AF65-F5344CB8AC3E}">
        <p14:creationId xmlns:p14="http://schemas.microsoft.com/office/powerpoint/2010/main" val="317765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Cavalieri-becslés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525" y="1805861"/>
            <a:ext cx="5413311" cy="3816094"/>
          </a:xfrm>
        </p:spPr>
        <p:txBody>
          <a:bodyPr>
            <a:normAutofit/>
          </a:bodyPr>
          <a:lstStyle/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Térfogatbecslésre alkalmas</a:t>
            </a:r>
          </a:p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Tesztpontokat használ az egyes metszetek területének meghatározására (Cavalieri-pontok)</a:t>
            </a:r>
          </a:p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A becsült területeket kell szorozni az alkalmazott metszetintervallummal, metszetvastagsággal (=&gt; térfogat) </a:t>
            </a:r>
          </a:p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Vékony metszetek (12 mikron)</a:t>
            </a:r>
          </a:p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A becsült eredmények hibájának együtthatója</a:t>
            </a:r>
            <a:br>
              <a:rPr lang="hu-HU" sz="1503">
                <a:latin typeface="Times New Roman" pitchFamily="18" charset="0"/>
                <a:cs typeface="Times New Roman" pitchFamily="18" charset="0"/>
              </a:rPr>
            </a:br>
            <a:r>
              <a:rPr lang="hu-HU" sz="1503">
                <a:latin typeface="Times New Roman" pitchFamily="18" charset="0"/>
                <a:cs typeface="Times New Roman" pitchFamily="18" charset="0"/>
              </a:rPr>
              <a:t>meghatározható (CE)</a:t>
            </a:r>
          </a:p>
          <a:p>
            <a:r>
              <a:rPr lang="hu-HU" sz="1503">
                <a:latin typeface="Times New Roman" pitchFamily="18" charset="0"/>
                <a:cs typeface="Times New Roman" pitchFamily="18" charset="0"/>
              </a:rPr>
              <a:t>Az elegendő Cavalieri-pont meghatározása</a:t>
            </a:r>
            <a:br>
              <a:rPr lang="hu-HU" sz="1503">
                <a:latin typeface="Times New Roman" pitchFamily="18" charset="0"/>
                <a:cs typeface="Times New Roman" pitchFamily="18" charset="0"/>
              </a:rPr>
            </a:br>
            <a:r>
              <a:rPr lang="hu-HU" sz="1503">
                <a:latin typeface="Times New Roman" pitchFamily="18" charset="0"/>
                <a:cs typeface="Times New Roman" pitchFamily="18" charset="0"/>
              </a:rPr>
              <a:t>fontos lépés</a:t>
            </a:r>
          </a:p>
          <a:p>
            <a:pPr marL="0" indent="0">
              <a:buNone/>
            </a:pPr>
            <a:endParaRPr lang="hu-HU" sz="2705"/>
          </a:p>
        </p:txBody>
      </p:sp>
      <p:graphicFrame>
        <p:nvGraphicFramePr>
          <p:cNvPr id="5" name="Diagram 4"/>
          <p:cNvGraphicFramePr/>
          <p:nvPr/>
        </p:nvGraphicFramePr>
        <p:xfrm>
          <a:off x="4788419" y="3429000"/>
          <a:ext cx="4333685" cy="269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áblázat 5"/>
              <p:cNvGraphicFramePr>
                <a:graphicFrameLocks noGrp="1"/>
              </p:cNvGraphicFramePr>
              <p:nvPr/>
            </p:nvGraphicFramePr>
            <p:xfrm>
              <a:off x="460049" y="4402883"/>
              <a:ext cx="4057903" cy="18306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19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5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337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hu-HU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𝑠𝑠𝑓</m:t>
                                    </m:r>
                                  </m:den>
                                </m:f>
                                <m:r>
                                  <a:rPr lang="hu-HU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hu-HU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  <m:r>
                                  <a:rPr lang="hu-HU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hu-HU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hu-HU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hu-HU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,   </m:t>
                                </m:r>
                                <m:r>
                                  <a:rPr lang="hu-HU" sz="12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              </m:t>
                                </m:r>
                                <m:sSub>
                                  <m:sSubPr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hu-HU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hu-HU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hu-HU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1529" marR="51529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u-HU" sz="8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hu-HU" sz="800">
                              <a:solidFill>
                                <a:schemeClr val="tx1"/>
                              </a:solidFill>
                              <a:effectLst/>
                            </a:rPr>
                            <a:t>: térfogat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u-HU" sz="9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𝒔𝒔𝒇</m:t>
                              </m:r>
                            </m:oMath>
                          </a14:m>
                          <a:r>
                            <a:rPr lang="hu-HU" sz="900">
                              <a:solidFill>
                                <a:schemeClr val="tx1"/>
                              </a:solidFill>
                              <a:effectLst/>
                            </a:rPr>
                            <a:t>: metszet mintavételi hányados</a:t>
                          </a:r>
                          <a:endParaRPr lang="hu-HU" sz="8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9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sz="900">
                              <a:solidFill>
                                <a:schemeClr val="tx1"/>
                              </a:solidFill>
                              <a:effectLst/>
                            </a:rPr>
                            <a:t>: egy ponthoz tartozó terület, mely megegyezik egy négyzet területével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u-HU" sz="9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hu-HU" sz="90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hu-HU" sz="8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u-HU" sz="9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acc>
                            </m:oMath>
                          </a14:m>
                          <a:r>
                            <a:rPr lang="hu-HU" sz="900">
                              <a:solidFill>
                                <a:schemeClr val="tx1"/>
                              </a:solidFill>
                              <a:effectLst/>
                            </a:rPr>
                            <a:t> : (átlagos) metszetvastagság</a:t>
                          </a:r>
                          <a:endParaRPr lang="hu-HU" sz="8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9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hu-HU" sz="9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sz="900">
                              <a:solidFill>
                                <a:schemeClr val="tx1"/>
                              </a:solidFill>
                              <a:effectLst/>
                            </a:rPr>
                            <a:t>: tesztpontokra elhelyezett markerek száma az i-edik metszeten</a:t>
                          </a:r>
                          <a:endParaRPr lang="hu-HU" sz="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1529" marR="51529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áblázat 5"/>
              <p:cNvGraphicFramePr>
                <a:graphicFrameLocks noGrp="1"/>
              </p:cNvGraphicFramePr>
              <p:nvPr/>
            </p:nvGraphicFramePr>
            <p:xfrm>
              <a:off x="460049" y="4402883"/>
              <a:ext cx="4057903" cy="18306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19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5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3064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51529" marR="51529" marT="0" marB="0" anchor="ctr">
                        <a:blipFill>
                          <a:blip r:embed="rId3"/>
                          <a:stretch>
                            <a:fillRect l="-272" t="-332" r="-82834" b="-3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51529" marR="51529" marT="0" marB="0" anchor="ctr">
                        <a:blipFill>
                          <a:blip r:embed="rId3"/>
                          <a:stretch>
                            <a:fillRect l="-122667" t="-332" r="-1333" b="-3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509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4"/>
              <a:t>Fontos sztereológiai szabályok,</a:t>
            </a:r>
            <a:br>
              <a:rPr lang="hu-HU" sz="2404"/>
            </a:br>
            <a:r>
              <a:rPr lang="hu-HU" sz="2404"/>
              <a:t>szisztematikus véletlenszerű </a:t>
            </a:r>
            <a:br>
              <a:rPr lang="hu-HU" sz="2404"/>
            </a:br>
            <a:r>
              <a:rPr lang="hu-HU" sz="2404"/>
              <a:t>mintavételezés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4" y="1210710"/>
            <a:ext cx="3346826" cy="25200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0" y="3593181"/>
            <a:ext cx="4818471" cy="252737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062101" y="4078256"/>
            <a:ext cx="3892374" cy="191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13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b="1"/>
              <a:t>Kutató feladata meghatározni: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 metszet mintvételi intervallumot (random kezdés),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 megfelelő metszetvastagságot,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az adott struktúra fölé eső tesztpontot (anatómiai ismeret fontos).</a:t>
            </a:r>
          </a:p>
          <a:p>
            <a:pPr marL="214713" indent="-214713">
              <a:buFont typeface="Arial" pitchFamily="34" charset="0"/>
              <a:buChar char="•"/>
            </a:pPr>
            <a:endParaRPr lang="hu-HU" sz="1353"/>
          </a:p>
          <a:p>
            <a:endParaRPr lang="hu-HU" sz="1353"/>
          </a:p>
        </p:txBody>
      </p:sp>
      <p:sp>
        <p:nvSpPr>
          <p:cNvPr id="11" name="Szövegdoboz 10"/>
          <p:cNvSpPr txBox="1"/>
          <p:nvPr/>
        </p:nvSpPr>
        <p:spPr>
          <a:xfrm>
            <a:off x="243630" y="2151139"/>
            <a:ext cx="5356358" cy="196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13" indent="-214713">
              <a:spcBef>
                <a:spcPts val="376"/>
              </a:spcBef>
              <a:buFont typeface="Arial" pitchFamily="34" charset="0"/>
              <a:buChar char="•"/>
            </a:pPr>
            <a:r>
              <a:rPr lang="hu-HU" sz="1353" b="1"/>
              <a:t>Programnak képesnek kell lennie: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 metszeti képek kezelésére (összes),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 tesztpontrendszer felrajzolására (random elhelyezés szükséges),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az összes tesztponton végig iterálni,</a:t>
            </a:r>
          </a:p>
          <a:p>
            <a:pPr marL="558189" lvl="1" indent="-214713">
              <a:spcBef>
                <a:spcPts val="376"/>
              </a:spcBef>
              <a:buFont typeface="Courier New" pitchFamily="49" charset="0"/>
              <a:buChar char="o"/>
            </a:pPr>
            <a:r>
              <a:rPr lang="hu-HU" sz="1353"/>
              <a:t>a meghatározott pontok alapján térfogatbecslést végezni.</a:t>
            </a:r>
          </a:p>
          <a:p>
            <a:endParaRPr lang="hu-HU" sz="1353"/>
          </a:p>
          <a:p>
            <a:endParaRPr lang="hu-HU" sz="1353"/>
          </a:p>
          <a:p>
            <a:endParaRPr lang="hu-HU" sz="1353"/>
          </a:p>
        </p:txBody>
      </p:sp>
    </p:spTree>
    <p:extLst>
      <p:ext uri="{BB962C8B-B14F-4D97-AF65-F5344CB8AC3E}">
        <p14:creationId xmlns:p14="http://schemas.microsoft.com/office/powerpoint/2010/main" val="3430519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A makró működése</a:t>
            </a:r>
            <a:br>
              <a:rPr lang="hu-HU"/>
            </a:br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4" y="1359429"/>
            <a:ext cx="5073737" cy="4612489"/>
          </a:xfrm>
        </p:spPr>
      </p:pic>
    </p:spTree>
    <p:extLst>
      <p:ext uri="{BB962C8B-B14F-4D97-AF65-F5344CB8AC3E}">
        <p14:creationId xmlns:p14="http://schemas.microsoft.com/office/powerpoint/2010/main" val="1777989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20" y="1993466"/>
            <a:ext cx="5938761" cy="3552157"/>
          </a:xfrm>
        </p:spPr>
      </p:pic>
    </p:spTree>
    <p:extLst>
      <p:ext uri="{BB962C8B-B14F-4D97-AF65-F5344CB8AC3E}">
        <p14:creationId xmlns:p14="http://schemas.microsoft.com/office/powerpoint/2010/main" val="3704097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48805"/>
            <a:ext cx="8229600" cy="897184"/>
          </a:xfrm>
        </p:spPr>
        <p:txBody>
          <a:bodyPr>
            <a:normAutofit fontScale="90000"/>
          </a:bodyPr>
          <a:lstStyle/>
          <a:p>
            <a:r>
              <a:rPr lang="hu-HU"/>
              <a:t>Markerek elhelyezése</a:t>
            </a:r>
            <a:br>
              <a:rPr lang="hu-HU"/>
            </a:br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68" y="1657058"/>
            <a:ext cx="5696541" cy="4477173"/>
          </a:xfrm>
        </p:spPr>
      </p:pic>
    </p:spTree>
    <p:extLst>
      <p:ext uri="{BB962C8B-B14F-4D97-AF65-F5344CB8AC3E}">
        <p14:creationId xmlns:p14="http://schemas.microsoft.com/office/powerpoint/2010/main" val="224109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Következtetések</a:t>
            </a:r>
            <a:br>
              <a:rPr lang="hu-HU"/>
            </a:br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7129"/>
            <a:ext cx="6771274" cy="3206693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3" y="4682540"/>
            <a:ext cx="5419708" cy="143801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736185" y="1589443"/>
            <a:ext cx="2407815" cy="279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13" indent="-21471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353" b="1"/>
              <a:t>A DM-kezelés hatására:</a:t>
            </a:r>
          </a:p>
          <a:p>
            <a:pPr marL="558189" lvl="1" indent="-21471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353"/>
              <a:t>Szerv zsugorodik (akut involúció)</a:t>
            </a:r>
          </a:p>
          <a:p>
            <a:pPr marL="558189" lvl="1" indent="-21471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353"/>
              <a:t>Kéreg elvékonyodik</a:t>
            </a:r>
          </a:p>
          <a:p>
            <a:pPr marL="558189" lvl="1" indent="-21471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353"/>
              <a:t>Kéreg/velő arány megfordul</a:t>
            </a:r>
          </a:p>
          <a:p>
            <a:pPr marL="558189" lvl="1" indent="-214713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353"/>
              <a:t>Immunszupresszív hatás jelentkezik</a:t>
            </a:r>
          </a:p>
          <a:p>
            <a:endParaRPr lang="hu-HU" sz="1353"/>
          </a:p>
        </p:txBody>
      </p:sp>
    </p:spTree>
    <p:extLst>
      <p:ext uri="{BB962C8B-B14F-4D97-AF65-F5344CB8AC3E}">
        <p14:creationId xmlns:p14="http://schemas.microsoft.com/office/powerpoint/2010/main" val="296959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21BA4-047E-4DDC-AB8C-C047A988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Hová lehet ezzel eljutni?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A7089A-7804-4E85-BC82-EE9596C9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Pázmány – Orvosi biotechnológia</a:t>
            </a:r>
          </a:p>
          <a:p>
            <a:r>
              <a:rPr lang="hu-HU" dirty="0" err="1"/>
              <a:t>Universitätsklinikum</a:t>
            </a:r>
            <a:r>
              <a:rPr lang="hu-HU" dirty="0"/>
              <a:t> Düsseldorf</a:t>
            </a:r>
          </a:p>
          <a:p>
            <a:r>
              <a:rPr lang="hu-HU" dirty="0"/>
              <a:t>Semmelweis Egyetem, Doktori Iskola</a:t>
            </a:r>
          </a:p>
        </p:txBody>
      </p:sp>
    </p:spTree>
    <p:extLst>
      <p:ext uri="{BB962C8B-B14F-4D97-AF65-F5344CB8AC3E}">
        <p14:creationId xmlns:p14="http://schemas.microsoft.com/office/powerpoint/2010/main" val="116927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53B2F-3150-40F9-91AF-D6238DE9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digitális kép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C959BEB-A05E-402E-9037-77A9C96B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59126"/>
            <a:ext cx="7886700" cy="395586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6FEAE73-1CE1-451A-9EE2-538C457F5529}"/>
              </a:ext>
            </a:extLst>
          </p:cNvPr>
          <p:cNvSpPr txBox="1"/>
          <p:nvPr/>
        </p:nvSpPr>
        <p:spPr>
          <a:xfrm>
            <a:off x="1336430" y="6123542"/>
            <a:ext cx="687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Színmélység</a:t>
            </a:r>
          </a:p>
        </p:txBody>
      </p:sp>
    </p:spTree>
    <p:extLst>
      <p:ext uri="{BB962C8B-B14F-4D97-AF65-F5344CB8AC3E}">
        <p14:creationId xmlns:p14="http://schemas.microsoft.com/office/powerpoint/2010/main" val="164841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A3236B-B05B-4BE2-9116-040B1808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301" y="442913"/>
            <a:ext cx="4646612" cy="1304926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1026" name="Picture 2" descr="Nem érhető el leírás a fényképhez.">
            <a:extLst>
              <a:ext uri="{FF2B5EF4-FFF2-40B4-BE49-F238E27FC236}">
                <a16:creationId xmlns:a16="http://schemas.microsoft.com/office/drawing/2014/main" id="{43D55C95-A924-4E7B-934B-2834C715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0"/>
            <a:ext cx="3365500" cy="67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képen a következők lehetnek: 6 ember">
            <a:extLst>
              <a:ext uri="{FF2B5EF4-FFF2-40B4-BE49-F238E27FC236}">
                <a16:creationId xmlns:a16="http://schemas.microsoft.com/office/drawing/2014/main" id="{B433FED7-A79C-4193-BCCD-14CDBAB7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07" y="2128836"/>
            <a:ext cx="527513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3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8F030A-70DD-41E1-A4D3-9148D271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0455A4-9FCC-4971-B707-09F1C5ED1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300A11-4906-4381-8CF1-042D7776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215"/>
            <a:ext cx="9144000" cy="58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C3E0C19-61FA-4384-9546-75698B67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0" y="428206"/>
            <a:ext cx="8878539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5F420EF-A32C-4209-BB95-F0333E99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3" y="98474"/>
            <a:ext cx="7574093" cy="604910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702F8B9-8F8F-42C1-9BB3-6E8E5629B024}"/>
              </a:ext>
            </a:extLst>
          </p:cNvPr>
          <p:cNvSpPr txBox="1"/>
          <p:nvPr/>
        </p:nvSpPr>
        <p:spPr>
          <a:xfrm>
            <a:off x="759655" y="6260123"/>
            <a:ext cx="75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 lehet az </a:t>
            </a:r>
            <a:r>
              <a:rPr lang="hu-HU" dirty="0" err="1"/>
              <a:t>ablakolás</a:t>
            </a:r>
            <a:r>
              <a:rPr lang="hu-HU" dirty="0"/>
              <a:t> és vajon miért szükséges?</a:t>
            </a:r>
          </a:p>
        </p:txBody>
      </p:sp>
    </p:spTree>
    <p:extLst>
      <p:ext uri="{BB962C8B-B14F-4D97-AF65-F5344CB8AC3E}">
        <p14:creationId xmlns:p14="http://schemas.microsoft.com/office/powerpoint/2010/main" val="176995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A5BB7F-C8B5-449E-8DB1-E523DB35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Az analízis 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B907E5-CC47-45DC-AE43-9F5800595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Szegmentálás </a:t>
            </a:r>
          </a:p>
          <a:p>
            <a:pPr lvl="1"/>
            <a:r>
              <a:rPr lang="hu-HU" dirty="0"/>
              <a:t>mérendő tulajdonságok kiemelése</a:t>
            </a:r>
          </a:p>
          <a:p>
            <a:pPr lvl="1"/>
            <a:r>
              <a:rPr lang="hu-HU" dirty="0"/>
              <a:t>minden egyéb elvetése</a:t>
            </a:r>
          </a:p>
          <a:p>
            <a:r>
              <a:rPr lang="hu-HU" dirty="0"/>
              <a:t>Kijelölés</a:t>
            </a:r>
          </a:p>
          <a:p>
            <a:pPr lvl="1"/>
            <a:r>
              <a:rPr lang="hu-HU" dirty="0"/>
              <a:t>kézi</a:t>
            </a:r>
          </a:p>
          <a:p>
            <a:pPr lvl="1"/>
            <a:r>
              <a:rPr lang="hu-HU" dirty="0"/>
              <a:t>automatizált</a:t>
            </a:r>
          </a:p>
          <a:p>
            <a:r>
              <a:rPr lang="hu-HU" dirty="0"/>
              <a:t>Analízis</a:t>
            </a:r>
          </a:p>
          <a:p>
            <a:pPr lvl="1"/>
            <a:r>
              <a:rPr lang="hu-HU" dirty="0"/>
              <a:t>kézi</a:t>
            </a:r>
          </a:p>
          <a:p>
            <a:pPr lvl="1"/>
            <a:r>
              <a:rPr lang="hu-HU" dirty="0"/>
              <a:t>automatizált</a:t>
            </a:r>
          </a:p>
          <a:p>
            <a:r>
              <a:rPr lang="hu-HU" dirty="0"/>
              <a:t>Elemzés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824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3EE895-9611-4CB8-98AE-A8D8D83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Mit érdemes mérni?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AC8583-06C7-447F-B70E-675ACF11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Fényintenzitást, akár </a:t>
            </a:r>
            <a:r>
              <a:rPr lang="hu-HU" dirty="0" err="1"/>
              <a:t>színcsatornánként</a:t>
            </a:r>
            <a:endParaRPr lang="hu-HU" dirty="0"/>
          </a:p>
          <a:p>
            <a:r>
              <a:rPr lang="hu-HU" dirty="0"/>
              <a:t>Homogenitást (diffúz, gradiens, vagy diszperz fényességértékek a szomszédos pixeleken)</a:t>
            </a:r>
          </a:p>
          <a:p>
            <a:r>
              <a:rPr lang="hu-HU" dirty="0"/>
              <a:t>Egyenlőtlen eloszlást (klaszterek, rétegek, </a:t>
            </a:r>
            <a:r>
              <a:rPr lang="hu-HU" dirty="0" err="1"/>
              <a:t>stb</a:t>
            </a:r>
            <a:r>
              <a:rPr lang="hu-HU" dirty="0"/>
              <a:t>)</a:t>
            </a:r>
          </a:p>
          <a:p>
            <a:r>
              <a:rPr lang="hu-HU" dirty="0" err="1"/>
              <a:t>Kolokalizációt</a:t>
            </a:r>
            <a:endParaRPr lang="hu-HU" dirty="0"/>
          </a:p>
          <a:p>
            <a:r>
              <a:rPr lang="hu-HU" dirty="0"/>
              <a:t>Ha objektumokat el tudunk különíteni</a:t>
            </a:r>
          </a:p>
          <a:p>
            <a:pPr lvl="1"/>
            <a:r>
              <a:rPr lang="hu-HU" dirty="0"/>
              <a:t>méretet</a:t>
            </a:r>
          </a:p>
          <a:p>
            <a:pPr lvl="1"/>
            <a:r>
              <a:rPr lang="hu-HU" dirty="0"/>
              <a:t>alakleíró paramétereket (pl. </a:t>
            </a:r>
            <a:r>
              <a:rPr lang="hu-HU" dirty="0" err="1"/>
              <a:t>circularity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darabszám</a:t>
            </a:r>
          </a:p>
          <a:p>
            <a:pPr lvl="1"/>
            <a:r>
              <a:rPr lang="hu-HU" dirty="0"/>
              <a:t>térbeli eloszlás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219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56F27A-57B2-4468-AC7F-E808C0A3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Limitációk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D6C513-E3E0-40A9-ACCA-6A81654A7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számítógép elég jó </a:t>
            </a:r>
          </a:p>
          <a:p>
            <a:pPr lvl="1"/>
            <a:r>
              <a:rPr lang="hu-HU" dirty="0"/>
              <a:t>a sokszor ismétlődő feladatokban</a:t>
            </a:r>
          </a:p>
          <a:p>
            <a:pPr lvl="1"/>
            <a:r>
              <a:rPr lang="hu-HU" dirty="0"/>
              <a:t>számolásban, </a:t>
            </a:r>
            <a:r>
              <a:rPr lang="hu-HU" dirty="0" err="1"/>
              <a:t>szummálásban</a:t>
            </a:r>
            <a:endParaRPr lang="hu-HU" dirty="0"/>
          </a:p>
          <a:p>
            <a:r>
              <a:rPr lang="hu-HU" dirty="0"/>
              <a:t>Az ember sokkal jobb </a:t>
            </a:r>
          </a:p>
          <a:p>
            <a:pPr lvl="1"/>
            <a:r>
              <a:rPr lang="hu-HU" dirty="0"/>
              <a:t>objektumfelismerésben (még)</a:t>
            </a:r>
          </a:p>
          <a:p>
            <a:pPr lvl="1"/>
            <a:r>
              <a:rPr lang="hu-HU" dirty="0"/>
              <a:t>kategorizálásban</a:t>
            </a:r>
          </a:p>
          <a:p>
            <a:r>
              <a:rPr lang="hu-HU" dirty="0"/>
              <a:t>Ennek megfelelően meg kell osztani a feladatokat</a:t>
            </a:r>
          </a:p>
        </p:txBody>
      </p:sp>
    </p:spTree>
    <p:extLst>
      <p:ext uri="{BB962C8B-B14F-4D97-AF65-F5344CB8AC3E}">
        <p14:creationId xmlns:p14="http://schemas.microsoft.com/office/powerpoint/2010/main" val="412317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628</Words>
  <Application>Microsoft Office PowerPoint</Application>
  <PresentationFormat>Diavetítés a képernyőre (4:3 oldalarány)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Office-téma</vt:lpstr>
      <vt:lpstr>Morfometria</vt:lpstr>
      <vt:lpstr>A digitális kép</vt:lpstr>
      <vt:lpstr>A digitális kép</vt:lpstr>
      <vt:lpstr>PowerPoint-bemutató</vt:lpstr>
      <vt:lpstr>PowerPoint-bemutató</vt:lpstr>
      <vt:lpstr>PowerPoint-bemutató</vt:lpstr>
      <vt:lpstr>Az analízis lépései</vt:lpstr>
      <vt:lpstr>Mit érdemes mérni?</vt:lpstr>
      <vt:lpstr>Limitációk</vt:lpstr>
      <vt:lpstr>Fényesség mérése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EKK szakdolgozat</vt:lpstr>
      <vt:lpstr>Téma indoklása</vt:lpstr>
      <vt:lpstr>Morfometria, sztereológia</vt:lpstr>
      <vt:lpstr>Cavalieri-becslés</vt:lpstr>
      <vt:lpstr>Fontos sztereológiai szabályok, szisztematikus véletlenszerű  mintavételezés</vt:lpstr>
      <vt:lpstr>A makró működése </vt:lpstr>
      <vt:lpstr>PowerPoint-bemutató</vt:lpstr>
      <vt:lpstr>Markerek elhelyezése </vt:lpstr>
      <vt:lpstr>Következtetések </vt:lpstr>
      <vt:lpstr>Hová lehet ezzel eljutni?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Morfometria</dc:title>
  <dc:creator>Dávid Csaba</dc:creator>
  <cp:lastModifiedBy>Kriszta</cp:lastModifiedBy>
  <cp:revision>21</cp:revision>
  <dcterms:created xsi:type="dcterms:W3CDTF">2020-11-22T19:41:27Z</dcterms:created>
  <dcterms:modified xsi:type="dcterms:W3CDTF">2020-12-05T14:05:22Z</dcterms:modified>
</cp:coreProperties>
</file>