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498" r:id="rId2"/>
    <p:sldId id="379" r:id="rId3"/>
    <p:sldId id="446" r:id="rId4"/>
    <p:sldId id="447" r:id="rId5"/>
    <p:sldId id="411" r:id="rId6"/>
    <p:sldId id="449" r:id="rId7"/>
    <p:sldId id="412" r:id="rId8"/>
    <p:sldId id="450" r:id="rId9"/>
    <p:sldId id="380" r:id="rId10"/>
    <p:sldId id="455" r:id="rId11"/>
    <p:sldId id="458" r:id="rId12"/>
    <p:sldId id="472" r:id="rId13"/>
    <p:sldId id="473" r:id="rId14"/>
    <p:sldId id="489" r:id="rId15"/>
    <p:sldId id="538" r:id="rId16"/>
    <p:sldId id="539" r:id="rId17"/>
    <p:sldId id="540" r:id="rId18"/>
    <p:sldId id="459" r:id="rId19"/>
    <p:sldId id="474" r:id="rId20"/>
    <p:sldId id="461" r:id="rId21"/>
    <p:sldId id="475" r:id="rId22"/>
    <p:sldId id="490" r:id="rId23"/>
    <p:sldId id="476" r:id="rId24"/>
    <p:sldId id="462" r:id="rId25"/>
    <p:sldId id="464" r:id="rId26"/>
    <p:sldId id="465" r:id="rId27"/>
    <p:sldId id="488" r:id="rId28"/>
    <p:sldId id="382" r:id="rId29"/>
    <p:sldId id="413" r:id="rId30"/>
    <p:sldId id="478" r:id="rId31"/>
    <p:sldId id="467" r:id="rId32"/>
    <p:sldId id="479" r:id="rId33"/>
    <p:sldId id="480" r:id="rId34"/>
    <p:sldId id="469" r:id="rId35"/>
    <p:sldId id="484" r:id="rId36"/>
    <p:sldId id="483" r:id="rId37"/>
    <p:sldId id="470" r:id="rId38"/>
    <p:sldId id="485" r:id="rId39"/>
    <p:sldId id="486" r:id="rId40"/>
    <p:sldId id="388" r:id="rId41"/>
    <p:sldId id="389" r:id="rId42"/>
    <p:sldId id="424" r:id="rId43"/>
    <p:sldId id="427" r:id="rId44"/>
    <p:sldId id="491" r:id="rId45"/>
    <p:sldId id="494" r:id="rId46"/>
    <p:sldId id="493" r:id="rId47"/>
    <p:sldId id="495" r:id="rId48"/>
    <p:sldId id="496" r:id="rId49"/>
    <p:sldId id="492" r:id="rId50"/>
    <p:sldId id="441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0" r:id="rId61"/>
    <p:sldId id="443" r:id="rId62"/>
    <p:sldId id="444" r:id="rId63"/>
    <p:sldId id="409" r:id="rId64"/>
    <p:sldId id="513" r:id="rId65"/>
    <p:sldId id="521" r:id="rId66"/>
    <p:sldId id="522" r:id="rId67"/>
    <p:sldId id="514" r:id="rId68"/>
    <p:sldId id="515" r:id="rId69"/>
    <p:sldId id="516" r:id="rId70"/>
    <p:sldId id="517" r:id="rId71"/>
    <p:sldId id="518" r:id="rId72"/>
    <p:sldId id="519" r:id="rId73"/>
    <p:sldId id="520" r:id="rId74"/>
    <p:sldId id="523" r:id="rId75"/>
    <p:sldId id="524" r:id="rId76"/>
    <p:sldId id="525" r:id="rId77"/>
    <p:sldId id="526" r:id="rId78"/>
    <p:sldId id="527" r:id="rId79"/>
    <p:sldId id="528" r:id="rId80"/>
    <p:sldId id="529" r:id="rId81"/>
    <p:sldId id="530" r:id="rId82"/>
    <p:sldId id="531" r:id="rId83"/>
    <p:sldId id="532" r:id="rId84"/>
    <p:sldId id="533" r:id="rId85"/>
    <p:sldId id="534" r:id="rId86"/>
    <p:sldId id="535" r:id="rId87"/>
    <p:sldId id="536" r:id="rId88"/>
    <p:sldId id="537" r:id="rId89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7AEA42-1A8A-4E6A-974E-0AF889CAE236}" type="datetimeFigureOut">
              <a:rPr lang="hu-HU"/>
              <a:pPr>
                <a:defRPr/>
              </a:pPr>
              <a:t>2020. 09. 19.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5450370-158C-40E4-88D8-3A0A78D6920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82B08B-0E8C-4D95-87B6-B762531AF60E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7114E6-0136-40F2-BABE-A6AD96523EB0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D521C-03CC-49BA-9219-D844F50D50B1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D8B5A3-F58B-4F75-AD61-9C4DCC6F17D2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4030E-7E08-4A0D-8CAF-A014A0AACE38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468DC4-E44B-4BE8-8BDE-2FA7A35653EE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315FB0-34FD-4A7B-B100-EB95333D59B0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81D681-4F2B-400E-A91F-E2F3B0190810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CDDF5-49F0-4057-ABEA-9FDF03B4CBD5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AB1FD-1112-412F-9AB7-6386468413CE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97ECF4-9660-4C24-8EE7-CA06C916741B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77030F-D611-4CF6-A1C8-F52FA28A277B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D053BE-A2F9-4533-A69E-79BDFDE1AB9C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7A5FC-7A41-4366-B7D2-5A705860843B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D944B-73E2-4136-B7E6-A2A32F05E3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069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0A988-3FBC-4F5D-9A5A-4E1EF3945E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564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A6545-41D6-41DF-B8D3-77A66463CA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50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B3E18-75EE-4815-8D46-8B3DB11B7D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85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6B4FA-BB0B-4A61-B23A-596A683F74E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813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9A7D9-4F84-4AB5-9670-BA41298BF12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3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9E270-EFAF-4726-BB2D-A6170D9263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563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AFE17-D707-4C40-B692-C1ED8B0ADB6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154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BA846-2658-46D8-8BF7-04F3DA26A36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1309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43E21-0F0F-4D48-AD5B-476EB5BE5DC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388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CA9A5-C8DD-4DDA-8759-EBBCD055C4B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349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E8F243-D3BF-4372-A1B6-3830FFB20FD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harishiajurveda.h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17913"/>
            <a:ext cx="489108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73025" y="1828800"/>
            <a:ext cx="9036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Dr. Tarsoly Julianna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Gyermekgyógyász, Háziorvos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Maharishi Ájurvéda orvos- terapeuta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e-mail: dr.tarsoly.julianna@gmail.com</a:t>
            </a:r>
            <a:endParaRPr lang="hu-HU" altLang="hu-HU" sz="24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916113"/>
            <a:ext cx="89296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Minden egyén genetikailag különböző, mindenkinek jellegzetes alkata van (PRAKRITI), így egyéni módon reagál az őt érő környezeti hatásokra. 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67113"/>
            <a:ext cx="32623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0825" y="4054475"/>
            <a:ext cx="53292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Így minden ember önmaga tudja a legjobban, mi az amire szüksége van a testének és mi az amire nincs.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79388" y="1844675"/>
            <a:ext cx="9001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PRAKRITI  3 alapvető minőségből, tulajdonságból -GUNA-ból- áll: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1788" y="3070225"/>
            <a:ext cx="49609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SATTVA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- fény, fogékonyság, intelligencia, harmónia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- akikben ez dominál: nagyra értékelik az igazságot, becsületet, szerénységet, jóságot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19463"/>
            <a:ext cx="36004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50825" y="2038350"/>
            <a:ext cx="8893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RAJAS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b="1">
                <a:solidFill>
                  <a:srgbClr val="FFFF00"/>
                </a:solidFill>
              </a:rPr>
              <a:t> energia, aktivitás, érzelem és indulat</a:t>
            </a: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284538"/>
            <a:ext cx="52292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31788" y="3213100"/>
            <a:ext cx="35194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2800" b="1">
                <a:solidFill>
                  <a:srgbClr val="FFFF00"/>
                </a:solidFill>
              </a:rPr>
              <a:t>akikben ez a legerősebb: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erőt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tekintélyt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hatalmat vezérséget becsülik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50825" y="1916113"/>
            <a:ext cx="89296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TAMASZ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-a tehetetlenség, sötétség, pangás és ellenállás elve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44463" y="3500438"/>
            <a:ext cx="421163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-</a:t>
            </a:r>
            <a:r>
              <a:rPr lang="hu-HU" altLang="hu-HU" sz="2400" b="1">
                <a:solidFill>
                  <a:srgbClr val="FFFF00"/>
                </a:solidFill>
              </a:rPr>
              <a:t>akik a tamasszal telítettek: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00"/>
                </a:solidFill>
              </a:rPr>
              <a:t>félelem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00"/>
                </a:solidFill>
              </a:rPr>
              <a:t>szolgaság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00"/>
                </a:solidFill>
              </a:rPr>
              <a:t>tudatlanság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00"/>
                </a:solidFill>
              </a:rPr>
              <a:t>romlás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00"/>
                </a:solidFill>
              </a:rPr>
              <a:t>erőinek fogságában rekedhetnek meg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500438"/>
            <a:ext cx="393223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50825" y="1989138"/>
            <a:ext cx="89296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Fontos, hogy olyan gyógynövényeket és élelmiszereket fogyasszunk, amelyek erősen sattvikus természetűek!!!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  <p:sp>
        <p:nvSpPr>
          <p:cNvPr id="20485" name="AutoShape 2" descr="Image result for gyógynövény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486" name="AutoShape 4" descr="Image result for gyógynövény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20487" name="Picture 6" descr="http://gyogynovenygyogyasz.hu/wp-content/uploads/gyogynoveny-t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8225"/>
            <a:ext cx="5761037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i="1" smtClean="0">
                <a:solidFill>
                  <a:schemeClr val="bg1"/>
                </a:solidFill>
              </a:rPr>
              <a:t>Sattva, </a:t>
            </a:r>
            <a:r>
              <a:rPr lang="hu-HU" altLang="hu-HU" sz="3200" i="1" smtClean="0">
                <a:solidFill>
                  <a:schemeClr val="bg1"/>
                </a:solidFill>
              </a:rPr>
              <a:t>Rajas, Tamas az ételekben</a:t>
            </a:r>
          </a:p>
        </p:txBody>
      </p:sp>
      <p:sp>
        <p:nvSpPr>
          <p:cNvPr id="22531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FFFF00"/>
                </a:solidFill>
              </a:rPr>
              <a:t>Sattvikus: mangó, gránátalma, barack, körte, datolya, édesburgonya, csírák, cukkini, tök, spárga, mungó bab, sárga-és vöröslencse, ghee, mandula, kurkuma, sáfrány, kardamom, koriander, édeskömény, nyers méz, édesgyökér tea</a:t>
            </a:r>
          </a:p>
          <a:p>
            <a:r>
              <a:rPr lang="hu-HU" altLang="hu-HU" smtClean="0">
                <a:solidFill>
                  <a:srgbClr val="FFFF00"/>
                </a:solidFill>
              </a:rPr>
              <a:t>Szeretet, megbocsátás, együttérzés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i="1" smtClean="0">
                <a:solidFill>
                  <a:schemeClr val="bg1"/>
                </a:solidFill>
              </a:rPr>
              <a:t>Sattva, </a:t>
            </a:r>
            <a:r>
              <a:rPr lang="hu-HU" altLang="hu-HU" i="1" smtClean="0">
                <a:solidFill>
                  <a:schemeClr val="bg1"/>
                </a:solidFill>
              </a:rPr>
              <a:t>Rajas,</a:t>
            </a:r>
            <a:r>
              <a:rPr lang="hu-HU" altLang="hu-HU" sz="3600" i="1" smtClean="0">
                <a:solidFill>
                  <a:schemeClr val="bg1"/>
                </a:solidFill>
              </a:rPr>
              <a:t> Tamas az ételekben</a:t>
            </a:r>
            <a:endParaRPr lang="hu-HU" altLang="hu-HU" sz="3600" smtClean="0"/>
          </a:p>
        </p:txBody>
      </p:sp>
      <p:sp>
        <p:nvSpPr>
          <p:cNvPr id="23555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FFFF00"/>
                </a:solidFill>
              </a:rPr>
              <a:t>Savanyú gyümölcsök, narancs, alma, banán, burgonya, karfiol, brokkoli, spenót, barna lencse, babfélék, tejföl, túró, szezámmag, csonthéjasok, curry, chili, cayenne, cukor, kávé, hal, rák, csirke</a:t>
            </a:r>
          </a:p>
          <a:p>
            <a:r>
              <a:rPr lang="hu-HU" altLang="hu-HU" smtClean="0">
                <a:solidFill>
                  <a:srgbClr val="FFFF00"/>
                </a:solidFill>
              </a:rPr>
              <a:t>Félelem, aggódás, irigység, düh, féltékenység, túlzásba vitt utazás és mozgás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i="1" smtClean="0">
                <a:solidFill>
                  <a:schemeClr val="bg1"/>
                </a:solidFill>
              </a:rPr>
              <a:t>Sattva, Rajas, </a:t>
            </a:r>
            <a:r>
              <a:rPr lang="hu-HU" altLang="hu-HU" i="1" smtClean="0">
                <a:solidFill>
                  <a:schemeClr val="bg1"/>
                </a:solidFill>
              </a:rPr>
              <a:t>Tamas</a:t>
            </a:r>
            <a:r>
              <a:rPr lang="hu-HU" altLang="hu-HU" sz="3600" i="1" smtClean="0">
                <a:solidFill>
                  <a:schemeClr val="bg1"/>
                </a:solidFill>
              </a:rPr>
              <a:t> az ételekben</a:t>
            </a:r>
            <a:endParaRPr lang="hu-HU" altLang="hu-HU" sz="3600" smtClean="0"/>
          </a:p>
        </p:txBody>
      </p:sp>
      <p:sp>
        <p:nvSpPr>
          <p:cNvPr id="24579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FFFF00"/>
                </a:solidFill>
              </a:rPr>
              <a:t>Avokádó, görögdinnye, szilva, gomba, fokhagyma, vöröshagyma, búza, barnarizs, nagy mennyiségben a babok, sajt, tartós tej, tojás, földi mogyoró, fekete szezámmag, üdítő italok, alkohol, drog, marha, disznó, bárány</a:t>
            </a:r>
          </a:p>
          <a:p>
            <a:r>
              <a:rPr lang="hu-HU" altLang="hu-HU" smtClean="0">
                <a:solidFill>
                  <a:srgbClr val="FFFF00"/>
                </a:solidFill>
              </a:rPr>
              <a:t>Ragaszkodás, magányosság, álmosság, tudatlanság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07950" y="1989138"/>
            <a:ext cx="89296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3 GUNÁ-ból származik az 5 ELEM: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 A tisztaságot hordozó SATTVÁ-ból: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ŰR ELEM.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 Az energiát tartalmazó RAJAS-ból: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TŰZ 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 A tehetetlenséget magába foglaló TAMAS-ból: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FÖLD ELEM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07950" y="1989138"/>
            <a:ext cx="8929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 </a:t>
            </a:r>
            <a:r>
              <a:rPr lang="hu-HU" altLang="hu-HU" b="1" i="1">
                <a:solidFill>
                  <a:srgbClr val="FFFF00"/>
                </a:solidFill>
              </a:rPr>
              <a:t>A SATTVA és RAJAS közötti átmenetből: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jött létre az összetett, de mozgékony LEVEGŐ ELEM.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 A RAJAS és TAMAS átmenetéből: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a mozgékonyságot tehetetlenséggel ötvöző VÍZ ELEM jött létre.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6513" y="19891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Ájurvéda: életforma, egészségünk megőrzésére, a betegségek megelőzésére </a:t>
            </a: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34925" y="3155950"/>
            <a:ext cx="91090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Betegségre utaló panaszok esetén kérjük ki kezelőorvosunk vagy egy szakképzett Ájurvéda orvos véleményét</a:t>
            </a:r>
            <a:r>
              <a:rPr lang="hu-HU" altLang="hu-HU" b="1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03750"/>
            <a:ext cx="5184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92150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50825" y="1916113"/>
            <a:ext cx="8929688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Növények 5 része: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2800" b="1">
                <a:solidFill>
                  <a:srgbClr val="FFFF00"/>
                </a:solidFill>
              </a:rPr>
              <a:t>gyökér: FÖLD 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legtömörebb, legalsó rész, földhöz kötődik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-törzs, ágak: VÍZ 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mivel a növényben a vizet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 és testnedvet szállítanak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>
              <a:solidFill>
                <a:srgbClr val="FFFF00"/>
              </a:solidFill>
            </a:endParaRP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42418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333375"/>
            <a:ext cx="6264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250825" y="2651125"/>
            <a:ext cx="4754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-virágok: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TŰZ 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fényt, színt mutatnak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47938"/>
            <a:ext cx="45339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47625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79388" y="2314575"/>
            <a:ext cx="37449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-levelek: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LEVEGŐ 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szél általuk mozgatja a növényt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349500"/>
            <a:ext cx="46355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250825" y="1916113"/>
            <a:ext cx="8929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b="1">
                <a:solidFill>
                  <a:srgbClr val="FFFF00"/>
                </a:solidFill>
              </a:rPr>
              <a:t>gyümölcs: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ŰR 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növény bonyolult lényege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-MAG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benne van az egész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potenciális növény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mind az öt elemet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 tartalmazza</a:t>
            </a:r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76650"/>
            <a:ext cx="35798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79388" y="1989138"/>
            <a:ext cx="89296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Amíg ezen 3 minőség mindegyike szükségszerű a természetben, az elme helyes minősége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SATTVA!</a:t>
            </a:r>
          </a:p>
        </p:txBody>
      </p:sp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116263"/>
            <a:ext cx="52641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250825" y="2278063"/>
            <a:ext cx="892968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dósák a szervezet, azaz az emberi test legmagasabb szintű "vezetői", "szabályzói„.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Egyensúlytalanságuk zavart okozhat.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3 DOSHA van az emberi testben, melyek mindegyike az 5 elemből kettőt tartalmaz: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250825" y="2100263"/>
            <a:ext cx="892968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VÁTA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</a:t>
            </a:r>
            <a:r>
              <a:rPr lang="hu-HU" altLang="hu-HU" b="1" i="1">
                <a:solidFill>
                  <a:srgbClr val="FFFF00"/>
                </a:solidFill>
              </a:rPr>
              <a:t>levegőből és űrből áll, ez a legkönnyebb dósa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PITTA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-tüzet és vizet tartalmaz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KAPHA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-földből és vízből áll, ez a legnehezebb</a:t>
            </a:r>
            <a:endParaRPr lang="hu-HU" altLang="hu-H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pic>
        <p:nvPicPr>
          <p:cNvPr id="44036" name="Kép 6" descr="VAta - Pitta - Kaph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989138"/>
            <a:ext cx="881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57388"/>
            <a:ext cx="5951537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250825" y="2205038"/>
            <a:ext cx="86423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dósák egyensúlya nem egyenlő eloszlást jelent!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 i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„Amennyiben alapvető tulajdonságainkkal harmóniában élünk, a dósák szervezetünk tökéletesen összehangolt hangszereiként működnek, amelyek segítenek feladataink teljesítésében, vágyaink és céljaink elérésébe</a:t>
            </a:r>
            <a:r>
              <a:rPr lang="hu-HU" altLang="hu-HU" b="1">
                <a:solidFill>
                  <a:srgbClr val="FFFF00"/>
                </a:solidFill>
              </a:rPr>
              <a:t>n.”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144463" y="1412875"/>
            <a:ext cx="8855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1547813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3813" y="1414463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Fontos lépések: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 Személyes felelősség fontossága!!!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b="1">
                <a:solidFill>
                  <a:srgbClr val="FFFF00"/>
                </a:solidFill>
              </a:rPr>
              <a:t>Saját alkatunk megismerése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b="1">
                <a:solidFill>
                  <a:srgbClr val="FFFF00"/>
                </a:solidFill>
              </a:rPr>
              <a:t>Egyéni alkatunknak megfelelő életstílus, étrend kiválasztása ITT és MOST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3. Házi patika összeállítása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gyógynövényekből</a:t>
            </a:r>
            <a:endParaRPr lang="hu-HU" altLang="hu-HU">
              <a:solidFill>
                <a:srgbClr val="FFFF00"/>
              </a:solidFill>
            </a:endParaRPr>
          </a:p>
        </p:txBody>
      </p:sp>
      <p:pic>
        <p:nvPicPr>
          <p:cNvPr id="5125" name="Picture 10" descr="http://www.medguidance.com/images/10508078/p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049713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250825" y="2205038"/>
            <a:ext cx="8891588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A dósák egyensúlya minden embernél különböző és egyedi, mint egy ujjlenyomat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A dósák egyedi mintája határozza meg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b="1" i="1">
                <a:solidFill>
                  <a:srgbClr val="FFFF00"/>
                </a:solidFill>
              </a:rPr>
              <a:t> test-lélek rendszerünket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b="1" i="1">
                <a:solidFill>
                  <a:srgbClr val="FFFF00"/>
                </a:solidFill>
              </a:rPr>
              <a:t> hogyan cselekszünk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b="1" i="1">
                <a:solidFill>
                  <a:srgbClr val="FFFF00"/>
                </a:solidFill>
              </a:rPr>
              <a:t> hogyan reagálunk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b="1" i="1">
                <a:solidFill>
                  <a:srgbClr val="FFFF00"/>
                </a:solidFill>
              </a:rPr>
              <a:t> hogyan betegszünk meg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547813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3203575" y="1844675"/>
            <a:ext cx="3490913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VÁTA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-száraz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-hűvös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-könnyed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-mozgékony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-sokoldalú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-kemény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-nyers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-változó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-világos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476250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217488" y="1844675"/>
            <a:ext cx="8891587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VÁTA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-legerősebb, maga az életerő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-képes betegségeket provokálni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-irányít minden mozgást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-magával ragadja a Kaphát és Pittát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-természetes állapotában szinten tartja az akarat, be-kilégzés, mozgás energiáit, az impulzus kibocsátásokat, a szövetek arányait, az érzékek kifinomultságát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217488" y="1844675"/>
            <a:ext cx="8891587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u="sng">
                <a:solidFill>
                  <a:srgbClr val="FFFF00"/>
                </a:solidFill>
              </a:rPr>
              <a:t>VÁTA TÚLSÚLYBA KERÜLÉSEKOR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-</a:t>
            </a:r>
            <a:r>
              <a:rPr lang="hu-HU" altLang="hu-HU" sz="2800" b="1" i="1">
                <a:solidFill>
                  <a:srgbClr val="FFFF00"/>
                </a:solidFill>
              </a:rPr>
              <a:t>kiszáradás, sötét elszíneződések, meleg igény, remegés, felfúvódás, székrekedés, erőtlenedés, álmatlanság, érzékszervek gyengülése, akadozó beszéd, kimerülés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-a </a:t>
            </a:r>
            <a:r>
              <a:rPr lang="hu-HU" altLang="hu-HU" sz="2800" b="1" i="1" u="sng">
                <a:solidFill>
                  <a:srgbClr val="FF0000"/>
                </a:solidFill>
              </a:rPr>
              <a:t>vastagbélben</a:t>
            </a:r>
            <a:r>
              <a:rPr lang="hu-HU" altLang="hu-HU" sz="2800" b="1" i="1">
                <a:solidFill>
                  <a:srgbClr val="FFFF00"/>
                </a:solidFill>
              </a:rPr>
              <a:t>, a csípőben, a combokban, a fülben, a csontokban és a tapintásérzékelő szervekben lakozik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3348038" y="1989138"/>
            <a:ext cx="360045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PITTA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</a:t>
            </a:r>
            <a:r>
              <a:rPr lang="hu-HU" altLang="hu-HU" b="1" i="1">
                <a:solidFill>
                  <a:srgbClr val="FFFF00"/>
                </a:solidFill>
              </a:rPr>
              <a:t>meleg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-könnyed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-rugalmas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-sokoldalú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-ravasz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-szélhámoskodó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-puha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-világos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03350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179388" y="1868488"/>
            <a:ext cx="88915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PITTA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</a:t>
            </a:r>
            <a:r>
              <a:rPr lang="hu-HU" altLang="hu-HU" b="1" i="1">
                <a:solidFill>
                  <a:srgbClr val="FFFF00"/>
                </a:solidFill>
              </a:rPr>
              <a:t>szabályozza a hevítést, a hőmérsékletet és minden kémiai reakciót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 i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-normál állapotában az emésztésért, hőszabályozásért, vizuális érzékenységért, éhségért, szomjúságért, a bőr fényéért, az intelligenciáért, határozottságért, bátorságért és a test lágy vonalaiért felelős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179388" y="1989138"/>
            <a:ext cx="889158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PITTA TÚLSÚLYBA KERÜLÉSEKOR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-sárgára színeződik a vizelet, a széklet, a szem és a bőr, éhség, szomjúság, égő érzések, alvási nehézségek léphetnek fel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-a </a:t>
            </a:r>
            <a:r>
              <a:rPr lang="hu-HU" altLang="hu-HU" b="1" i="1" u="sng">
                <a:solidFill>
                  <a:srgbClr val="FF0000"/>
                </a:solidFill>
              </a:rPr>
              <a:t>vékonybélben</a:t>
            </a:r>
            <a:r>
              <a:rPr lang="hu-HU" altLang="hu-HU" b="1" i="1">
                <a:solidFill>
                  <a:srgbClr val="FFFF00"/>
                </a:solidFill>
              </a:rPr>
              <a:t>, a gyomorban, verejtékben, nemi váladékban, vérben, plazmában és a látószervekben van jelen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03350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3203575" y="1916113"/>
            <a:ext cx="32400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KAPHA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</a:t>
            </a:r>
            <a:r>
              <a:rPr lang="hu-HU" altLang="hu-HU" b="1" i="1">
                <a:solidFill>
                  <a:srgbClr val="FFFF00"/>
                </a:solidFill>
              </a:rPr>
              <a:t>hűvös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-nyirkos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-nehézkes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-lassú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-lagymatag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-változatlan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-sima modorú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-nem világos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03350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79388" y="1916113"/>
            <a:ext cx="88915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KAPHA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-</a:t>
            </a:r>
            <a:r>
              <a:rPr lang="hu-HU" altLang="hu-HU" b="1" i="1">
                <a:solidFill>
                  <a:srgbClr val="FFFF00"/>
                </a:solidFill>
              </a:rPr>
              <a:t>fenntartja a test anyagi összetételét, súlyát, összetartja a testet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 i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-normál állapotában a szilárdságért, stabilitásért, a testnedvek és Ízületi folyadékok szinten tartásáért felelős és olyan pozitív érzelmekért, amilyen a békesség, szeretet és megbocsátás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179388" y="1916113"/>
            <a:ext cx="8891587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KAPHA TÚLSÚLYBA KERÜLÉSEKOR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-az emésztési energia csökken, váladék, nyálka halmozódik fel, kimerültség, nehézség-gyengeségérzet, sápadtság, végtagok bizonytalansága, légzési nehézség, köhögés, túlzott alvásigény jöhet létre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-megtalálható a mellkasban, torokban, fejben, hasnyálmirigyben, bordákban, </a:t>
            </a:r>
            <a:r>
              <a:rPr lang="hu-HU" altLang="hu-HU" sz="2800" b="1" i="1" u="sng">
                <a:solidFill>
                  <a:srgbClr val="FF0000"/>
                </a:solidFill>
              </a:rPr>
              <a:t>gyomorban</a:t>
            </a:r>
            <a:r>
              <a:rPr lang="hu-HU" altLang="hu-HU" sz="2800" b="1" i="1">
                <a:solidFill>
                  <a:srgbClr val="FFFF00"/>
                </a:solidFill>
              </a:rPr>
              <a:t>, plazmában, zsírban, az orrban és a nyelvben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1547813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73025" y="1893888"/>
            <a:ext cx="9036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Az Ájurvéda elvei alapvetően természet közeliek, szigorú kereteket, fegyelmezettséget kívánnak.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i="1">
                <a:solidFill>
                  <a:srgbClr val="FFFF00"/>
                </a:solidFill>
              </a:rPr>
              <a:t>Az ÉN a központja a természettől való eltávolodásnak!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i="1">
                <a:solidFill>
                  <a:srgbClr val="FFFF00"/>
                </a:solidFill>
              </a:rPr>
              <a:t>Én – központ – sugár – kerület -  a tudat határa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89400"/>
            <a:ext cx="89646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573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90825"/>
            <a:ext cx="815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1763713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16163"/>
            <a:ext cx="4038600" cy="3273425"/>
          </a:xfrm>
        </p:spPr>
        <p:txBody>
          <a:bodyPr/>
          <a:lstStyle/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Lélek, psziché általában – sok gondolat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Kommunikáció – sokat beszél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Motiváció - kreatív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Öntudat – kevés önbizalom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Foglalkozás - változatosság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Fegyelmezettség – enyhe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Értelmi képességek – gyors felfogás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Emlékezőképesség – gyorsan tanul, gyorsan felejt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Hangulat -ingadozó</a:t>
            </a:r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107950" y="19161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u="sng">
                <a:solidFill>
                  <a:srgbClr val="FF0000"/>
                </a:solidFill>
              </a:rPr>
              <a:t>A váta testtípus életfilozófiája: „ Aki pihen, az berozsdásodik</a:t>
            </a:r>
            <a:r>
              <a:rPr lang="hu-HU" altLang="hu-HU" sz="2400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1331913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58374" name="Rectangle 3"/>
          <p:cNvSpPr txBox="1">
            <a:spLocks noChangeArrowheads="1"/>
          </p:cNvSpPr>
          <p:nvPr/>
        </p:nvSpPr>
        <p:spPr bwMode="auto">
          <a:xfrm>
            <a:off x="5003800" y="2532063"/>
            <a:ext cx="4038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Érzelemvilág - bizonytalan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Életének fontos dolgai -szabadság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Testhőmérséklet - fázik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Mozgékonyság - siet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Kitartás - kevés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Utazások - szereti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Az emberekkel való kapcsolata – nyílt, kíváncsi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Ilyen stimuláló szereket szed – nyugtató, altató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Hobbi - művésze</a:t>
            </a:r>
            <a:r>
              <a:rPr lang="hu-HU" altLang="hu-HU" sz="2000">
                <a:solidFill>
                  <a:srgbClr val="FFFF00"/>
                </a:solidFill>
              </a:rPr>
              <a:t>t</a:t>
            </a:r>
          </a:p>
          <a:p>
            <a:pPr eaLnBrk="1" hangingPunct="1">
              <a:buFontTx/>
              <a:buNone/>
            </a:pPr>
            <a:endParaRPr lang="hu-HU" altLang="hu-HU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063" y="2676525"/>
            <a:ext cx="4038600" cy="3273425"/>
          </a:xfrm>
        </p:spPr>
        <p:txBody>
          <a:bodyPr/>
          <a:lstStyle/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Lélek, psziché általában - analizáló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Kommunikáció - meggyőző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Motiváció - versenyorientált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Öntudat – öntudatos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Fegyelmezettség – pontos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Értelmi képességek – gyors felfogás, éles elme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Emlékezőképesség - kiváló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Hangulat – hajlamos a robbanékonyságra</a:t>
            </a:r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179388" y="1844675"/>
            <a:ext cx="900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u="sng">
                <a:solidFill>
                  <a:srgbClr val="FF0000"/>
                </a:solidFill>
              </a:rPr>
              <a:t>A pitta testtípus – életfilozófia: „ Bátraké a szerencse”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1476375" y="188913"/>
            <a:ext cx="6264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4637088" y="2276475"/>
            <a:ext cx="4038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Érzelemvilág – düh, harag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Életének fontos dolgai - hódítás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Testhőmérséklet - izzad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Mozgékonyság - versenyző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Kitartás – közepes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Utazások – hűvös helyre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Az emberekkel való kapcsolata - irányító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Ilyen stimuláló szereket szed – alkohol, kávé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Hobbi - versenyzés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Foglalkozás – katona, rendőr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2708275"/>
            <a:ext cx="4038600" cy="3273425"/>
          </a:xfrm>
        </p:spPr>
        <p:txBody>
          <a:bodyPr/>
          <a:lstStyle/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Lélek, psziché általában - lassú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Kommunikáció - hallgat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Motiváció – elismerést keres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Öntudat - félénk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Fegyelmezettség – lusta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Értelmi képességek - lassú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Emlékezőképesség – jó memória</a:t>
            </a:r>
          </a:p>
          <a:p>
            <a:pPr eaLnBrk="1" hangingPunct="1"/>
            <a:r>
              <a:rPr lang="hu-HU" altLang="hu-HU" sz="2000" b="1" smtClean="0">
                <a:solidFill>
                  <a:srgbClr val="FFFF00"/>
                </a:solidFill>
              </a:rPr>
              <a:t>Hangulat - állandó</a:t>
            </a: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179388" y="1844675"/>
            <a:ext cx="9001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</a:rPr>
              <a:t>A kapha testtípus – életfilozófia: „ Lassan jársz, tovább érsz”</a:t>
            </a: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1476375" y="549275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22" name="Rectangle 3"/>
          <p:cNvSpPr txBox="1">
            <a:spLocks noChangeArrowheads="1"/>
          </p:cNvSpPr>
          <p:nvPr/>
        </p:nvSpPr>
        <p:spPr bwMode="auto">
          <a:xfrm>
            <a:off x="4572000" y="2316163"/>
            <a:ext cx="4038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Érzelemvilág – rosszkedv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Életének fontos dolgai - harmónia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Testhőmérséklet - alacsony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Mozgékonyság - megfontolt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Kitartás  - erős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Utazások - ugyanoda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Az emberekkel való kapcsolata - félénk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Ilyen stimuláló szereket szed – alkohol, kávé, csípős fűszerek</a:t>
            </a:r>
          </a:p>
          <a:p>
            <a:pPr eaLnBrk="1" hangingPunct="1"/>
            <a:r>
              <a:rPr lang="hu-HU" altLang="hu-HU" sz="2000" b="1">
                <a:solidFill>
                  <a:srgbClr val="FFFF00"/>
                </a:solidFill>
              </a:rPr>
              <a:t>Hobbi -barkácsol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03350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altLang="hu-HU" sz="1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altLang="hu-HU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101" name="Group 45"/>
          <p:cNvGraphicFramePr>
            <a:graphicFrameLocks noGrp="1"/>
          </p:cNvGraphicFramePr>
          <p:nvPr/>
        </p:nvGraphicFramePr>
        <p:xfrm>
          <a:off x="395288" y="2025650"/>
          <a:ext cx="8424862" cy="4781550"/>
        </p:xfrm>
        <a:graphic>
          <a:graphicData uri="http://schemas.openxmlformats.org/drawingml/2006/table">
            <a:tbl>
              <a:tblPr/>
              <a:tblGrid>
                <a:gridCol w="210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Testfelépítés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gyenge, vékony, magas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filigrántól az izmosig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erős, zömök, kövér,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Testsúly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alultáplált, gyakran változik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átlagos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túlsúlyos, állandó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Bőr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száraz, hideg berepedezett, vékony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meleg, nyirkos, pigmentált,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világos, nyirkos,hideg, puha,  vastag,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Haj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kevés száraz, töredezett, vékony szálú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vékony szálú, puha, korán őszülő, kopaszodik,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dús, vastag szálú, zsíros, hullámos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Fejforma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kicsi szabálytalan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átlagos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 szögletes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6121" name="Group 41"/>
          <p:cNvGraphicFramePr>
            <a:graphicFrameLocks noGrp="1"/>
          </p:cNvGraphicFramePr>
          <p:nvPr/>
        </p:nvGraphicFramePr>
        <p:xfrm>
          <a:off x="998538" y="1970088"/>
          <a:ext cx="7102475" cy="4597400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Arc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barázdált, szabálytalan, beesett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keskeny, vöröses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kerek, sápadt, puha, teltarcú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Szem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nyugtalan, kicsi száraz, sötét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szúrós, zöld, kipirosodó, érzékeny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nagy, barátságos,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nyugodt, kék,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Orr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szabálytalan, horgas, száraz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közepes, szögletes, hegyes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puha, gömbölyded, pisze, nedves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Ajak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keskeny száraz, berepedezett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piros, gyulladt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nagy, vastag, érzéki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7148" name="Group 44"/>
          <p:cNvGraphicFramePr>
            <a:graphicFrameLocks noGrp="1"/>
          </p:cNvGraphicFramePr>
          <p:nvPr/>
        </p:nvGraphicFramePr>
        <p:xfrm>
          <a:off x="0" y="1960563"/>
          <a:ext cx="8964613" cy="4565650"/>
        </p:xfrm>
        <a:graphic>
          <a:graphicData uri="http://schemas.openxmlformats.org/drawingml/2006/table">
            <a:tbl>
              <a:tblPr/>
              <a:tblGrid>
                <a:gridCol w="223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Fogak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kicsik, hézagosak, szabálytalanok, szuvasodnak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átlagos nagyságúak, a fogíny puha, könnyen vérzik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nagy, fehér, erős, szabályos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örmök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száraz, töredeznek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puhák, rózsaszínűek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erős, vastag, szilárd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éz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vékony, hideg, száraz, berepedezett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közepes, meleg, nyirkos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hideg, nagy, vastag, nyirkos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tvágy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változó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mindig jó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mérsékelt, állandó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mésztés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szabálytalan, székrekedés, gázképződés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gyors, szabályos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lassú, enyhe, gyakori székrekedés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graphicFrame>
        <p:nvGraphicFramePr>
          <p:cNvPr id="48172" name="Group 44"/>
          <p:cNvGraphicFramePr>
            <a:graphicFrameLocks noGrp="1"/>
          </p:cNvGraphicFramePr>
          <p:nvPr/>
        </p:nvGraphicFramePr>
        <p:xfrm>
          <a:off x="0" y="2058988"/>
          <a:ext cx="8964613" cy="4565650"/>
        </p:xfrm>
        <a:graphic>
          <a:graphicData uri="http://schemas.openxmlformats.org/drawingml/2006/table">
            <a:tbl>
              <a:tblPr/>
              <a:tblGrid>
                <a:gridCol w="223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zéklet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keskeny, száraz, sötét, fájdalmas,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puha, világos, savas, csípős, hasmenés, naponta több széklet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puhától a keményig, ragacsos nyálkás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zzadás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ritkán izzad, szagtalan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izzadékony, savanyú szagú izzadás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hideg édeskés szagú, csak erőfeszítéskor izzad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érkeringés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változó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ozgékonyság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 mozgású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világos, tervszerű célorientált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lassú, állandó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rzékenység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szélre, hidegre, őszre, szárazságra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napra, melegre, szaunára, nyárra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nedves idő, hidegre télre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619250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graphicFrame>
        <p:nvGraphicFramePr>
          <p:cNvPr id="49186" name="Group 34"/>
          <p:cNvGraphicFramePr>
            <a:graphicFrameLocks noGrp="1"/>
          </p:cNvGraphicFramePr>
          <p:nvPr/>
        </p:nvGraphicFramePr>
        <p:xfrm>
          <a:off x="250825" y="2352675"/>
          <a:ext cx="8569325" cy="358775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egatív érzelmek tulajdonságok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félelem, aggódás, nyugtalanság, idegesség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harag, gyűlölet, féltékenység, kötekedés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mohóság, túlzott ragaszkodás, szentimentalizmus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angulat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ingadozó, felfokozott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bosszankodó, ideges, lobbanékony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stabil, békés, barátságos, nyugodt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rtelmi képességek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 felfogású, rugalmas, de határozatlan, gondolkodású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intelligens, kritikus, érdeklődő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lassú a felfogása, határozatlan, rugalmatlan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graphicFrame>
        <p:nvGraphicFramePr>
          <p:cNvPr id="50210" name="Group 34"/>
          <p:cNvGraphicFramePr>
            <a:graphicFrameLocks noGrp="1"/>
          </p:cNvGraphicFramePr>
          <p:nvPr/>
        </p:nvGraphicFramePr>
        <p:xfrm>
          <a:off x="287338" y="2395538"/>
          <a:ext cx="8677275" cy="3587750"/>
        </p:xfrm>
        <a:graphic>
          <a:graphicData uri="http://schemas.openxmlformats.org/drawingml/2006/table">
            <a:tbl>
              <a:tblPr/>
              <a:tblGrid>
                <a:gridCol w="217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Váta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Pitta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Kapha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mlékezet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hamar megérti és el is felejti a dolgokat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éles eszű, jó memóriájú, megbízható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lassan tanul, de azt nem felejti el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eszédstílus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gyors, hektikus, nehezen érthető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meggyőző, világos, lehengerlő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nyugodt, lassú, visszafogott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Álmok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rémálmok, félelem a repüléstől és az utazástól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háború, erőszak, intenzív szenvedélyes álmok, gyakran felébred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romantikus, szép, a természetről, a vízről szólnak</a:t>
                      </a:r>
                      <a:endParaRPr kumimoji="0" 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60363" y="2205038"/>
            <a:ext cx="889158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„Kinek teste egyensúlynak örvend, kinek emésztése, szövetei és anyagcseréje egészségesen működnek, kinek énje, elméje és érzékei szakadatlanul a </a:t>
            </a:r>
            <a:r>
              <a:rPr lang="hu-HU" altLang="hu-HU" b="1" u="sng">
                <a:solidFill>
                  <a:srgbClr val="FFFF00"/>
                </a:solidFill>
              </a:rPr>
              <a:t>belső boldogság </a:t>
            </a:r>
            <a:r>
              <a:rPr lang="hu-HU" altLang="hu-HU" b="1">
                <a:solidFill>
                  <a:srgbClr val="FFFF00"/>
                </a:solidFill>
              </a:rPr>
              <a:t>állapotában vannak, őt nevezzük egészségesnek.”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(Szusruta számhita, ősi ájurvédikus írás i.e. 1000-ből)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25"/>
            <a:ext cx="45545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476375" y="334963"/>
            <a:ext cx="6264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www.maharishiajurveda.hu</a:t>
            </a: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testtípusteszt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i="1" smtClean="0">
                <a:solidFill>
                  <a:schemeClr val="bg1"/>
                </a:solidFill>
              </a:rPr>
              <a:t>Jóga gyakorlatok váta testtípusúaknak</a:t>
            </a:r>
          </a:p>
        </p:txBody>
      </p:sp>
      <p:sp>
        <p:nvSpPr>
          <p:cNvPr id="68611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FFFF00"/>
                </a:solidFill>
              </a:rPr>
              <a:t>Vékonyak, ahogyan öregszenek, az ízületeik beszűkülnek, merevvé válnak, izületi gyulladás, csontritkulás, gerincferdülés, bőrszárazság,idegesség</a:t>
            </a:r>
          </a:p>
          <a:p>
            <a:endParaRPr lang="hu-HU" altLang="hu-HU" smtClean="0">
              <a:solidFill>
                <a:srgbClr val="FFFF00"/>
              </a:solidFill>
            </a:endParaRPr>
          </a:p>
          <a:p>
            <a:r>
              <a:rPr lang="hu-HU" altLang="hu-HU" smtClean="0">
                <a:solidFill>
                  <a:srgbClr val="FFFF00"/>
                </a:solidFill>
              </a:rPr>
              <a:t>Nyugodt elmével, lassan, légző gyakorlatok fontosak, bemelegítés, folyadékpótlás</a:t>
            </a:r>
          </a:p>
          <a:p>
            <a:r>
              <a:rPr lang="hu-HU" altLang="hu-HU" smtClean="0">
                <a:solidFill>
                  <a:srgbClr val="FFFF00"/>
                </a:solidFill>
              </a:rPr>
              <a:t>Rendszeres jóga!!!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i="1" smtClean="0">
                <a:solidFill>
                  <a:schemeClr val="bg1"/>
                </a:solidFill>
              </a:rPr>
              <a:t>Jóga gyakorlatok váta testtípusúaknak</a:t>
            </a:r>
            <a:endParaRPr lang="hu-HU" altLang="hu-HU" sz="3200" smtClean="0"/>
          </a:p>
        </p:txBody>
      </p:sp>
      <p:sp>
        <p:nvSpPr>
          <p:cNvPr id="69635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4400" smtClean="0">
                <a:solidFill>
                  <a:srgbClr val="FFFF00"/>
                </a:solidFill>
              </a:rPr>
              <a:t>Bemelegítés </a:t>
            </a:r>
            <a:r>
              <a:rPr lang="hu-HU" altLang="hu-HU" sz="4000" smtClean="0">
                <a:solidFill>
                  <a:srgbClr val="FFFF00"/>
                </a:solidFill>
              </a:rPr>
              <a:t>: szukhászana-keresztezett lábú ülés felső test csavarással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Négykézláb helyzetből  karnyújtás oldalt fölfelé gerinc csavarással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Mardzsari-macskapóz</a:t>
            </a:r>
          </a:p>
          <a:p>
            <a:r>
              <a:rPr lang="hu-HU" altLang="hu-HU" smtClean="0">
                <a:solidFill>
                  <a:srgbClr val="FFFF00"/>
                </a:solidFill>
              </a:rPr>
              <a:t>Kimozdíthatjuk a gerincben és a vastagbélben felgyülemlett Vátát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i="1" smtClean="0">
                <a:solidFill>
                  <a:schemeClr val="bg1"/>
                </a:solidFill>
              </a:rPr>
              <a:t>Jóga gyakorlatok váta testtípusúaknak</a:t>
            </a:r>
            <a:endParaRPr lang="hu-HU" altLang="hu-HU" sz="3200" smtClean="0"/>
          </a:p>
        </p:txBody>
      </p:sp>
      <p:sp>
        <p:nvSpPr>
          <p:cNvPr id="70659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 sz="4400" smtClean="0">
                <a:solidFill>
                  <a:srgbClr val="FFFF00"/>
                </a:solidFill>
              </a:rPr>
              <a:t>Álló ászanák: </a:t>
            </a:r>
            <a:endParaRPr lang="hu-HU" altLang="hu-HU" sz="4000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Tadaszana</a:t>
            </a:r>
          </a:p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Napüdvözlet</a:t>
            </a:r>
          </a:p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1-es és 2-es Harcos póz</a:t>
            </a:r>
          </a:p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Fapóz</a:t>
            </a:r>
          </a:p>
          <a:p>
            <a:pPr marL="0" indent="0">
              <a:buFontTx/>
              <a:buNone/>
            </a:pPr>
            <a:endParaRPr lang="hu-HU" altLang="hu-HU" sz="4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i="1" smtClean="0">
                <a:solidFill>
                  <a:schemeClr val="bg1"/>
                </a:solidFill>
              </a:rPr>
              <a:t>Jóga gyakorlatok váta testtípusúaknak</a:t>
            </a:r>
            <a:endParaRPr lang="hu-HU" altLang="hu-HU" sz="3200" smtClean="0"/>
          </a:p>
        </p:txBody>
      </p:sp>
      <p:sp>
        <p:nvSpPr>
          <p:cNvPr id="71683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4400" smtClean="0">
                <a:solidFill>
                  <a:srgbClr val="FFFF00"/>
                </a:solidFill>
              </a:rPr>
              <a:t>Ülő ászanák: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Pascsimottánászana-fej-lábszár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Kobra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Hanyattfekvésben térdek a mellkashoz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Hanyattfekvésben törzscsavarás mindkét oldalra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i="1" smtClean="0">
                <a:solidFill>
                  <a:schemeClr val="bg1"/>
                </a:solidFill>
              </a:rPr>
              <a:t>Jóga gyakorlatok váta testtípusúaknak</a:t>
            </a:r>
            <a:endParaRPr lang="hu-HU" altLang="hu-HU" sz="3200" smtClean="0"/>
          </a:p>
        </p:txBody>
      </p:sp>
      <p:sp>
        <p:nvSpPr>
          <p:cNvPr id="72707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4400" smtClean="0">
                <a:solidFill>
                  <a:srgbClr val="FFFF00"/>
                </a:solidFill>
              </a:rPr>
              <a:t>Légzőgyakorlatok: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Váltott orrlyukas légzés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Brahmari pranayama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Ujjayi légzés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Relaxáció, illóolajok használata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>
                <a:solidFill>
                  <a:schemeClr val="bg1"/>
                </a:solidFill>
              </a:rPr>
              <a:t>Jóga gyakorlatok Pitta testtípusúaknak</a:t>
            </a:r>
          </a:p>
        </p:txBody>
      </p:sp>
      <p:sp>
        <p:nvSpPr>
          <p:cNvPr id="73731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4000" smtClean="0">
                <a:solidFill>
                  <a:srgbClr val="FFFF00"/>
                </a:solidFill>
              </a:rPr>
              <a:t>Ne versenyezzen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Ne akarja tökéletesen végezni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Ne nyújtsa túl az ízületeket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Izzadós, izmos, zömök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Szabad téren, természetben jógáznia előnyös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>
                <a:solidFill>
                  <a:schemeClr val="bg1"/>
                </a:solidFill>
              </a:rPr>
              <a:t>Jóga gyakorlatok Pitta testtípusúaknak</a:t>
            </a:r>
            <a:endParaRPr lang="hu-HU" altLang="hu-HU" sz="3200" smtClean="0"/>
          </a:p>
        </p:txBody>
      </p:sp>
      <p:sp>
        <p:nvSpPr>
          <p:cNvPr id="74755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4000" smtClean="0">
                <a:solidFill>
                  <a:srgbClr val="FFFF00"/>
                </a:solidFill>
              </a:rPr>
              <a:t>Bemelegítés: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Szukhászana - kis ízületek nyújtása –csukó, boka 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gomukhaszana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Négykézláb nyújtás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mardzsari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>
                <a:solidFill>
                  <a:schemeClr val="bg1"/>
                </a:solidFill>
              </a:rPr>
              <a:t>Jóga gyakorlatok Pitta testtípusúaknak</a:t>
            </a:r>
            <a:endParaRPr lang="hu-HU" altLang="hu-HU" sz="3200" smtClean="0"/>
          </a:p>
        </p:txBody>
      </p:sp>
      <p:sp>
        <p:nvSpPr>
          <p:cNvPr id="75779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Álló ászanák:</a:t>
            </a:r>
          </a:p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Holdüdvözlet</a:t>
            </a:r>
          </a:p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Napüdvözlet – lassan, légzésösszhangban, túlzott hőtermelést kerülni</a:t>
            </a:r>
          </a:p>
          <a:p>
            <a:pPr marL="0" indent="0">
              <a:buFontTx/>
              <a:buNone/>
            </a:pPr>
            <a:r>
              <a:rPr lang="hu-HU" altLang="hu-HU" sz="4000" smtClean="0">
                <a:solidFill>
                  <a:srgbClr val="FFFF00"/>
                </a:solidFill>
              </a:rPr>
              <a:t>Trikonasana - májmasszázs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>
                <a:solidFill>
                  <a:schemeClr val="bg1"/>
                </a:solidFill>
              </a:rPr>
              <a:t>Jóga gyakorlatok Pitta testtípusúaknak</a:t>
            </a:r>
            <a:endParaRPr lang="hu-HU" altLang="hu-HU" sz="3200" smtClean="0"/>
          </a:p>
        </p:txBody>
      </p:sp>
      <p:sp>
        <p:nvSpPr>
          <p:cNvPr id="76803" name="Tartalom helye 2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hu-HU" altLang="hu-HU" sz="4000" smtClean="0">
                <a:solidFill>
                  <a:srgbClr val="FFFF00"/>
                </a:solidFill>
              </a:rPr>
              <a:t>Ülőászanák: </a:t>
            </a:r>
            <a:r>
              <a:rPr lang="hu-HU" altLang="hu-HU" smtClean="0">
                <a:solidFill>
                  <a:srgbClr val="FFFF00"/>
                </a:solidFill>
              </a:rPr>
              <a:t>májtisztítást, méregtelenítést idézhetnek elő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Kobra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Sirsaszana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Sarvangaszana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Kandarasana – jóga híd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Ushtrasana – teve póz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Hal póz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4925" y="2266950"/>
            <a:ext cx="936148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Az egészséget az Ájurvéda a következőképpen határozza meg: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„Kiegyensúlyozott DÓSA, egészséges AGNI (tűz), a szövetek jó állapota és az anyagcseréjük végterméke vezet a kiegyensúlyozott lelki és szellemi állapothoz, és ezek végső soron az egészséghez.„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(Szusruta számhita, ősi ájurvédikus írás i.e. 1000-ből)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smtClean="0">
                <a:solidFill>
                  <a:schemeClr val="bg1"/>
                </a:solidFill>
              </a:rPr>
              <a:t>Jóga gyakorlatok Pitta testtípusúaknak</a:t>
            </a:r>
            <a:endParaRPr lang="hu-HU" altLang="hu-HU" sz="3200" smtClean="0"/>
          </a:p>
        </p:txBody>
      </p:sp>
      <p:sp>
        <p:nvSpPr>
          <p:cNvPr id="77827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4000" smtClean="0">
                <a:solidFill>
                  <a:srgbClr val="FFFF00"/>
                </a:solidFill>
              </a:rPr>
              <a:t>Levezetés: 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Háton fekve térdhajlítás, felhúzás, átölelés, másik láb nyújtása majd oldalcsere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Hanyatt fekvésben törzscsavarás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Savasana</a:t>
            </a:r>
          </a:p>
          <a:p>
            <a:r>
              <a:rPr lang="hu-HU" altLang="hu-HU" sz="4000" smtClean="0">
                <a:solidFill>
                  <a:srgbClr val="FFFF00"/>
                </a:solidFill>
              </a:rPr>
              <a:t>Sheetali pranayama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1547813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pic>
        <p:nvPicPr>
          <p:cNvPr id="78852" name="Picture 9" descr="T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7550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1547813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pic>
        <p:nvPicPr>
          <p:cNvPr id="79876" name="Picture 7" descr="Assemb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33600"/>
            <a:ext cx="8013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4"/>
          <p:cNvSpPr>
            <a:spLocks noChangeShapeType="1"/>
          </p:cNvSpPr>
          <p:nvPr/>
        </p:nvSpPr>
        <p:spPr bwMode="auto">
          <a:xfrm>
            <a:off x="28733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80899" name="Picture 5" descr="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87137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989138"/>
            <a:ext cx="9144000" cy="1512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800" b="1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Az ájurvéda a tartós egészség, elégedettség és természetes szépség kulcsának, a belső egyensúlynak az időtlen tudásán alapszik.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b="1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Fedezze fel az élet belülről fakadó szépségét!</a:t>
            </a:r>
          </a:p>
          <a:p>
            <a:pPr eaLnBrk="1" hangingPunct="1">
              <a:lnSpc>
                <a:spcPct val="80000"/>
              </a:lnSpc>
            </a:pPr>
            <a:endParaRPr lang="hu-HU" altLang="hu-HU" sz="2800" b="1" i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hu-HU" sz="2800" b="1" i="1" smtClean="0">
                <a:solidFill>
                  <a:srgbClr val="00B050"/>
                </a:solidFill>
              </a:rPr>
              <a:t>e-mail: dr.tarsoly.julianna@gmail.com</a:t>
            </a:r>
            <a:endParaRPr lang="hu-HU" altLang="hu-HU" sz="2400" b="1" i="1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altLang="hu-HU" sz="2800" b="1" i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547813" y="40640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Betegvizsgálat - Diagnosztika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Diagnózis = betegség azonosítása ???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Tridósa egyensúlyának megbomlása – testnedvek és szövetek közötti reakció – betegségfolyamat – szimptómák felismerése: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Pulzus-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Nyelv-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Arc-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Szemek-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Ajkak-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Körmök– folyamatos vizsgálata</a:t>
            </a:r>
          </a:p>
          <a:p>
            <a:endParaRPr lang="hu-HU" altLang="hu-HU" sz="2400" smtClean="0">
              <a:solidFill>
                <a:srgbClr val="FFFF00"/>
              </a:solidFill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28733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5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8294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7270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Pulzusdiagnózis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4"/>
          <p:cNvSpPr>
            <a:spLocks noChangeShapeType="1"/>
          </p:cNvSpPr>
          <p:nvPr/>
        </p:nvSpPr>
        <p:spPr bwMode="auto">
          <a:xfrm>
            <a:off x="287338" y="16287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839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844675"/>
            <a:ext cx="34940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1476375" y="334963"/>
            <a:ext cx="62642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hu-HU" sz="32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Pulzusdiagnózis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nyelv diagnózisa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Nyelv- ízlelés, beszéd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Nézzük meg a nyelvünket a tükörben!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Figyeljük meg méretét, alakját, körvonalát, felületét, széleit, színét!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Sárgás szín: epe-, májrendellenesség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Kékes szín: keringési-, szívprobléma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Benyomatok a nyelv szélein: gyenge emésztés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Lepedék: mérgek jelenléte a vastagbélben, vékonybélben, gyomorban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Nyelv közepén végig futó vonal: érzelmek visszatartása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8733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Az arc diagnózisa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Az arc az elme tükre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Homlok mély vízszintes ráncai: szorongás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Szemöldökök közötti mély függőleges vonal: érzelmeink visszatartása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Alsó szemhéjak duzzadtsága: gyenge vesék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Telt orcák: lassú metabolizmus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Az orr formája az alkatra utal: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-hegyes orr: Pitta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-tompa orr: Kapha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-görbe orr: Vata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Az ajkak diagnózisa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Meg kell figyelni az ajkak méretét, alakját, felszínét, színét, körvonalait!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Ha az ajkak szárazak, durvák: kiszáradás, vata egyensúlytalanság.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Sápadt ajkak: anaemia.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Feketés-barnás ajkak: krónikus dohányzás.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Ajkak szélein gyulladásos foltok: Pitta elvált.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Halványbarna pöttyök az ajkakon: gyenge emésztés.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Sárga ajkak: sárgaság.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Kék ajkak: szívbetegség.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44463" y="1916113"/>
            <a:ext cx="889158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00"/>
                </a:solidFill>
              </a:rPr>
              <a:t>„Az egyensúly a kulcs a tökéletes </a:t>
            </a:r>
            <a:r>
              <a:rPr lang="hu-HU" altLang="hu-HU" sz="2800" b="1">
                <a:solidFill>
                  <a:srgbClr val="FFFF00"/>
                </a:solidFill>
              </a:rPr>
              <a:t>egészséghez”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00"/>
                </a:solidFill>
              </a:rPr>
              <a:t>Maharishi Mahesh Yogi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8575"/>
            <a:ext cx="4824413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9388" y="3573463"/>
            <a:ext cx="39862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Az egészség a </a:t>
            </a:r>
            <a:r>
              <a:rPr lang="hu-HU" altLang="hu-HU" b="1" i="1">
                <a:solidFill>
                  <a:srgbClr val="FF0000"/>
                </a:solidFill>
              </a:rPr>
              <a:t>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0000"/>
                </a:solidFill>
              </a:rPr>
              <a:t>LÉLEK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0000"/>
                </a:solidFill>
              </a:rPr>
              <a:t>ELME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i="1">
                <a:solidFill>
                  <a:srgbClr val="FFFF00"/>
                </a:solidFill>
              </a:rPr>
              <a:t>hármas egységén alapszik.</a:t>
            </a:r>
            <a:endParaRPr lang="hu-HU" altLang="hu-H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köröm diagnózisa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Vizsgáljuk meg körmünk alakját, méretét, felszínét, körvonalait, rugalmasságukat, puhaságukat!</a:t>
            </a:r>
          </a:p>
          <a:p>
            <a:pPr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Ha a körmök szárazak, görbék, durvák, könnyen törnek--- a Vata uralkodik a testben.</a:t>
            </a:r>
          </a:p>
          <a:p>
            <a:pPr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Ha a körmök puhák, rózsaszínűek, finomak, könnyen hajlanak és enyhén fényesek--- Pitta!</a:t>
            </a:r>
          </a:p>
          <a:p>
            <a:pPr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Ha a körmök vastagok, erősek, puhák és erősen fénylenek--- a Kapha az uralkodó.</a:t>
            </a:r>
          </a:p>
          <a:p>
            <a:pPr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Hosszúkás vonalak a körmökön: felszívódási zavar.</a:t>
            </a:r>
          </a:p>
          <a:p>
            <a:pPr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Keresztvájatok a körmökön: hiányos táplálkozás.</a:t>
            </a:r>
          </a:p>
          <a:p>
            <a:pPr>
              <a:buFontTx/>
              <a:buNone/>
            </a:pPr>
            <a:endParaRPr lang="hu-HU" altLang="hu-HU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hu-HU" altLang="hu-HU" sz="2400" smtClean="0">
              <a:solidFill>
                <a:srgbClr val="FFFF00"/>
              </a:solidFill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köröm diagnózisa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Domború, gumószerű, dobverőszerű körmök: gyenge szívre, tüdőre utal.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Homorú, kanál alakú körmök: vashiány.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Fehér pontok a körmön: cink vagy kálcium hiány ill. felhalmozódás.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Sápadt körmök: anaemia.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Sárga körmök: gyenge máj, sárgaság.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Kék körmök: szívgyengeség.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Hüvelyk: agy, koponya; mutató: tüdő; középső: vékonybél; gyűrűsujj: vese; kisujj: szív.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17938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Szemdiagnózis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Vata szem: apró, ideges, szemhéja lecsúszik, szempillája száraz, ritkás; szemfehérjéje zavaros, a pupilla sötét.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Pitta szem: közepes méretű, éles, fénylő, érzékeny a fényre; a szempillák ritkásak, olajosak; a pupilla vörös vagy sárga.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Kapha szem: nagy, szép, nedves; hosszú, vastag, olajos szempillák; a szem fehérjéje nagy, világos; a pupilla sápadt, kék vagy fekete.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17938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Szemdiagnózis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Kicsi, pislogó szemek: Vata dominancia, idegesség, aggódás, félelem.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Nagy, gyönyörű, vonzó szemek: Kapha típus.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Fényes, fényérzékeny szemek, hajlamosak a rövidlátásra: Pitta szemek.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Kiálló szemek: pajzsmirigy rendellenesség.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Halvány kötőhártya: anaemia.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Sárga kötőhártya: gyenge máj.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Kis méretű írisz: gyenge forgók.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Írisz körül fehér gyűrű: túlzott cukor vagy só felvétel.</a:t>
            </a:r>
          </a:p>
          <a:p>
            <a:pPr>
              <a:lnSpc>
                <a:spcPct val="9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Barnás-fekete pontok az íriszen: felszívatlan vasat jelez.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r>
              <a:rPr lang="hu-HU" altLang="hu-HU" smtClean="0">
                <a:solidFill>
                  <a:srgbClr val="FFFF00"/>
                </a:solidFill>
              </a:rPr>
              <a:t>Az Ájurvédában a betegeket alkatuknak megfelelően kezelik.</a:t>
            </a:r>
          </a:p>
          <a:p>
            <a:r>
              <a:rPr lang="hu-HU" altLang="hu-HU" smtClean="0">
                <a:solidFill>
                  <a:srgbClr val="FFFF00"/>
                </a:solidFill>
              </a:rPr>
              <a:t>Az alkat megmutatja az egyén megbetegedési hajlamait.</a:t>
            </a:r>
          </a:p>
          <a:p>
            <a:r>
              <a:rPr lang="hu-HU" altLang="hu-HU" smtClean="0">
                <a:solidFill>
                  <a:srgbClr val="FFFF00"/>
                </a:solidFill>
              </a:rPr>
              <a:t>A cél, hogy minden egyes személyt eljuttassunk a természetes belső harmónia állapotába.</a:t>
            </a:r>
          </a:p>
          <a:p>
            <a:endParaRPr lang="hu-HU" altLang="hu-HU" smtClean="0">
              <a:solidFill>
                <a:srgbClr val="FFFF00"/>
              </a:solidFill>
            </a:endParaRPr>
          </a:p>
        </p:txBody>
      </p:sp>
      <p:sp>
        <p:nvSpPr>
          <p:cNvPr id="92163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Kezelés-egyéni alkat szerint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Kezelés-egyéni alkat szerint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mtClean="0">
                <a:solidFill>
                  <a:srgbClr val="FFFF00"/>
                </a:solidFill>
              </a:rPr>
              <a:t>Egyéni alkat – Prakriti – „természet”</a:t>
            </a:r>
          </a:p>
          <a:p>
            <a:pPr>
              <a:lnSpc>
                <a:spcPct val="90000"/>
              </a:lnSpc>
            </a:pPr>
            <a:r>
              <a:rPr lang="hu-HU" altLang="hu-HU" smtClean="0">
                <a:solidFill>
                  <a:srgbClr val="FFFF00"/>
                </a:solidFill>
              </a:rPr>
              <a:t>Beteg állapot – Vikriti – „ eltérés a természettől”</a:t>
            </a:r>
          </a:p>
          <a:p>
            <a:pPr>
              <a:lnSpc>
                <a:spcPct val="90000"/>
              </a:lnSpc>
            </a:pPr>
            <a:r>
              <a:rPr lang="hu-HU" altLang="hu-HU" smtClean="0">
                <a:solidFill>
                  <a:srgbClr val="FFFF00"/>
                </a:solidFill>
              </a:rPr>
              <a:t>Olyan betegségek kezelése, melynek természete eltér az egyén természetétől, viszonylag könnyű.</a:t>
            </a:r>
          </a:p>
          <a:p>
            <a:pPr>
              <a:lnSpc>
                <a:spcPct val="90000"/>
              </a:lnSpc>
            </a:pPr>
            <a:r>
              <a:rPr lang="hu-HU" altLang="hu-HU" smtClean="0">
                <a:solidFill>
                  <a:srgbClr val="FFFF00"/>
                </a:solidFill>
              </a:rPr>
              <a:t>Az azonos természetű betegségek kezelése nehéz, mivel az egyén természete erősíti a betegség természetét.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17938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Kapha-ban a víz elem dominál - hideg, nedves, lassú, nehézkes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Kezelése: melegítő, szárító, könnyebbítő, serkentő terápia – redukáló terápiák – koplaltatnak, könnyű diétával járnak – céljuk: súlycsökkentés, a víz felszámolása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Kaphára ható ízek: keserű, fanyar-szárító, könnyítő hatásúak 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Pikáns íz – hevít is, speciális terápia része</a:t>
            </a:r>
          </a:p>
        </p:txBody>
      </p:sp>
      <p:sp>
        <p:nvSpPr>
          <p:cNvPr id="94211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547813" y="40640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Kapha kezelése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4"/>
          <p:cNvSpPr>
            <a:spLocks noChangeShapeType="1"/>
          </p:cNvSpPr>
          <p:nvPr/>
        </p:nvSpPr>
        <p:spPr bwMode="auto">
          <a:xfrm>
            <a:off x="287338" y="15573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Kapha kezelése</a:t>
            </a:r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383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b="1" i="1" smtClean="0">
                <a:solidFill>
                  <a:srgbClr val="FFFF00"/>
                </a:solidFill>
              </a:rPr>
              <a:t>A víz eltávolítása a testből:</a:t>
            </a:r>
          </a:p>
          <a:p>
            <a:pPr eaLnBrk="1" hangingPunct="1">
              <a:lnSpc>
                <a:spcPct val="80000"/>
              </a:lnSpc>
            </a:pPr>
            <a:endParaRPr lang="hu-HU" altLang="hu-HU" sz="2400" b="1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hu-HU" sz="2400" b="1" i="1" smtClean="0">
                <a:solidFill>
                  <a:srgbClr val="FFFF00"/>
                </a:solidFill>
              </a:rPr>
              <a:t>-vesén keresztül – vizelettel – vízhajtó növényekkel</a:t>
            </a:r>
          </a:p>
          <a:p>
            <a:pPr eaLnBrk="1" hangingPunct="1">
              <a:lnSpc>
                <a:spcPct val="80000"/>
              </a:lnSpc>
            </a:pPr>
            <a:endParaRPr lang="hu-HU" altLang="hu-HU" sz="2400" b="1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hu-HU" sz="2400" b="1" i="1" smtClean="0">
                <a:solidFill>
                  <a:srgbClr val="FFFF00"/>
                </a:solidFill>
              </a:rPr>
              <a:t>-verejtékezés útján – bőrön keresztül – diaforetikus gyógynövények  fokozzák az izzadást – hatásos: megfázás, influenza, láz, asthma, bronchitis, nyirokpangás kezdeti stádiumai</a:t>
            </a:r>
          </a:p>
          <a:p>
            <a:pPr eaLnBrk="1" hangingPunct="1">
              <a:lnSpc>
                <a:spcPct val="80000"/>
              </a:lnSpc>
            </a:pPr>
            <a:endParaRPr lang="hu-HU" altLang="hu-HU" sz="2400" b="1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hu-HU" sz="2400" b="1" i="1" smtClean="0">
                <a:solidFill>
                  <a:srgbClr val="FFFF00"/>
                </a:solidFill>
              </a:rPr>
              <a:t>-váladék és nyálka oldással – nyálkaoldó hatású gyógynövényekkel</a:t>
            </a:r>
          </a:p>
          <a:p>
            <a:pPr eaLnBrk="1" hangingPunct="1">
              <a:lnSpc>
                <a:spcPct val="80000"/>
              </a:lnSpc>
            </a:pPr>
            <a:endParaRPr lang="hu-HU" altLang="hu-HU" sz="2400" b="1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hu-HU" sz="2400" b="1" i="1" smtClean="0">
                <a:solidFill>
                  <a:srgbClr val="FFFF00"/>
                </a:solidFill>
              </a:rPr>
              <a:t>-hánytatással – csak ellenőrzött körülmények között</a:t>
            </a:r>
            <a:endParaRPr lang="hu-HU" altLang="hu-HU" sz="2800" b="1" i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708400" y="54927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Kapha kezelése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229600" cy="4929187"/>
          </a:xfrm>
        </p:spPr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Kapha alkatúaknak jót tesznek a fűszerek: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-a hevítő, pikáns gyógynövények erősítik az Agnit, élénkítik az anyagcserét, a keringést, aktivitást hoznak létre, megtörik a Kapha tehetetlenségét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-a keserű gyógynövények zsírbontó hatásúak, csökkentik az édesség iránti vágyakozást, serkentik a lép és hasnyálmirigy funkcióit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-a fanyar gyógynövények szárító, vízhajtó, nyálkaoldó hatásuk révén enyhítik a Kaphát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28733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Pitta kezelése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A főként tűz elemből álló Pitta forró természetű- hőelvonó, hűtő terápiával kezelendő elsőként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A Pitta nedves, könnyű, mozgékony is, így jó hatásúak a szárító, tápláló vagy nyugtató terápiák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Pittára ható ízek: édes, fanyar, keserű- hűtő hatású; a keserű szárít is – ez a leghatékonyabb</a:t>
            </a:r>
          </a:p>
          <a:p>
            <a:pPr>
              <a:lnSpc>
                <a:spcPct val="90000"/>
              </a:lnSpc>
            </a:pPr>
            <a:r>
              <a:rPr lang="hu-HU" altLang="hu-HU" sz="2800" smtClean="0">
                <a:solidFill>
                  <a:srgbClr val="FFFF00"/>
                </a:solidFill>
              </a:rPr>
              <a:t>A Pitta kezelése szorosan kapcsolódik a vér-Rakta kezeléséhez, mely a testnek Pittához tartozó szöveteleme</a:t>
            </a:r>
          </a:p>
          <a:p>
            <a:pPr>
              <a:lnSpc>
                <a:spcPct val="90000"/>
              </a:lnSpc>
            </a:pPr>
            <a:endParaRPr lang="hu-HU" altLang="hu-HU" sz="2800" smtClean="0">
              <a:solidFill>
                <a:srgbClr val="FFFF00"/>
              </a:solidFill>
            </a:endParaRP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79388" y="1989138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Az ájurvéda alapfilozófiája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 a szabályozó erők -DÓSÁK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 a szövetekre - DHATUK-ra hatnak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2800" b="1" i="1">
                <a:solidFill>
                  <a:srgbClr val="FFFF00"/>
                </a:solidFill>
              </a:rPr>
              <a:t>melyek végül létrehozzák a számtalan anyagcsereterméket - a MALA-t.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A dósák, dhátuk, mala jellegét befolyásolja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-MIT, MIKOR, MENNYIT eszünk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-HOGYAN, MILYEN környezetben élünk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i="1">
                <a:solidFill>
                  <a:srgbClr val="FFFF00"/>
                </a:solidFill>
              </a:rPr>
              <a:t>-MILYEN a szellemi és lelki állapotunk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476375" y="62071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Pitta Kezelése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Ha a Pitta egyensúlya felborul: testhevülés, láz, gyulladás, fertőzés, savtúltengés, vérzés, verejtékezés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Hőelvonás- felületi hő esetén, pl. megfázás, bőrgyulladás- hűtő hatású diaforetikus szerekkel: bojtorján, kamilla, krizantém, koriander, bodzalevél, orvosi pemetefű, zsurló, borsmenta, fodormenta, cickafark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 test mély hevülése – gyulladásos, fertőzéses állapotok, fekélyek, sebek- vértisztító gyógynövényekkel kezelhető: aloe, tárnics, sóskaborbolya, aranypecsét, neem– ezek hűtik a Pittát, méregtelenítik a májat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250825" y="13414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Pitta kezelése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Amikor a Pitta magas hőtartalmú vagy magas láz van: a hő a gyomor-bélrendszerben gyűlik össze—kiszárítja a bélsarat, székrekedést okoz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 hashajtók, ürítést gyorsító gyógynövények energiája hűtő és kiürítik a Pitta felhalmozódási helyét, a vékonybelet „ Virechana karma”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Ha a Pitta nedves jellege kerül túlsúlyba: emésztési zavarok alakulnak ki- a gyömbér, pikáns növény emésztésserkentő hatása hasznos lehet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 bitter tonikok szintén növelik az Agnit szárító hatásukkal és nem erősítik a Pittát</a:t>
            </a:r>
          </a:p>
          <a:p>
            <a:endParaRPr lang="hu-HU" altLang="hu-HU" sz="2400" smtClean="0">
              <a:solidFill>
                <a:srgbClr val="FFFF00"/>
              </a:solidFill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250825" y="1412875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Vata kezelése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A főként levegő elemből álló Vata: hideg, száraz, mozgékony, könnyű jellegű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Melegítő, nedvesítő, súlynövelő terápiát ígényel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Vatát csökkentő ízek: édes, savanyú, sós—nedvesítőek, táplálóak; pikáns-csak fölöslegben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El kell különíteni két fő Vata rendellenességet: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A., „Elégtelen Vata”- a Vata szárító és könnyítő hatása révén fellépő szövetmegfogyatkozás – lesoványodás, dehidratáció, létfontosságú testfolyadékok elégtelensége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B., „Gátló Vata”- a felgyülemlett Vata által elzárt csatornák miatti rendellenességek, melyek előidézhetik az Ama, Kapha, Pitta felhalmozódását – ízületi gyulladások, reumák, alhasi felfúvódás, gázképződés, bélsárpangás, elhízás= anabolikus Vata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250825" y="13414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Az „elégtelen Vata” kezelése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hu-HU" altLang="hu-HU" smtClean="0">
                <a:solidFill>
                  <a:srgbClr val="FFFF00"/>
                </a:solidFill>
              </a:rPr>
              <a:t>Erősítő, tápláló, fiatalító gyógynövényterápia / édes ízű édesgyökér, vörhenyes szil, feketenadály-gyökér/ és diéta</a:t>
            </a:r>
          </a:p>
          <a:p>
            <a:pPr lvl="2"/>
            <a:endParaRPr lang="hu-HU" altLang="hu-HU" smtClean="0">
              <a:solidFill>
                <a:srgbClr val="FFFF00"/>
              </a:solidFill>
            </a:endParaRPr>
          </a:p>
          <a:p>
            <a:pPr lvl="2"/>
            <a:r>
              <a:rPr lang="hu-HU" altLang="hu-HU" smtClean="0">
                <a:solidFill>
                  <a:srgbClr val="FFFF00"/>
                </a:solidFill>
              </a:rPr>
              <a:t>Hevítő diaforetikus anyagok: melegítik a levegőt, nedvességet kiűzik, serkentők, nyálkaoldók / bazsalikom, kámfor, kardamom, fahéj, szegfűszeg, csikófark, eukaliptusz, gyömbér, borókabogyó, zsálya, kakukkfű/, nedvesítik a bőrt</a:t>
            </a:r>
          </a:p>
          <a:p>
            <a:pPr lvl="2"/>
            <a:endParaRPr lang="hu-HU" altLang="hu-HU" smtClean="0">
              <a:solidFill>
                <a:srgbClr val="FFFF00"/>
              </a:solidFill>
            </a:endParaRPr>
          </a:p>
          <a:p>
            <a:pPr lvl="2"/>
            <a:r>
              <a:rPr lang="hu-HU" altLang="hu-HU" smtClean="0">
                <a:solidFill>
                  <a:srgbClr val="FFFF00"/>
                </a:solidFill>
              </a:rPr>
              <a:t>Nedvesítő, ballasztnövelő laxatívok- lenmag</a:t>
            </a: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250825" y="13414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A „gátló Vata” kezelése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El kell távolítanunk az akadályt 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 torlasz megszüntetése pikáns gyógynövényekkel- serkentő hatásúak a Vatára- rövid távon segítenek elmozdítani az összegyűlt, pangó Vatát  /hosszú távon növelik/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Az emésztést serkentő, étvágyfokozó terápiák /kősó/ eltávolítják az Ama-és Kapha torlaszokat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A laxatív kezelések a bélsárpangást számolják fel: rebarbara, szennalevél</a:t>
            </a:r>
          </a:p>
          <a:p>
            <a:r>
              <a:rPr lang="hu-HU" altLang="hu-HU" sz="2400" smtClean="0">
                <a:solidFill>
                  <a:srgbClr val="FFFF00"/>
                </a:solidFill>
              </a:rPr>
              <a:t>Leghatékonyabb terápia a basti a Vata fölösleg eltávolítására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Méregtelenítés - Az Ama kezelése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 u="sng" smtClean="0">
                <a:solidFill>
                  <a:srgbClr val="FFFF00"/>
                </a:solidFill>
              </a:rPr>
              <a:t>Ama</a:t>
            </a:r>
            <a:r>
              <a:rPr lang="hu-HU" altLang="hu-HU" sz="2800" smtClean="0">
                <a:solidFill>
                  <a:srgbClr val="FFFF00"/>
                </a:solidFill>
              </a:rPr>
              <a:t>: toxinok, emésztetlen táplálék, salakanyagok felgyülemlése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Nehéz, sűrű, hideg, nyálkás, váladéktömeg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Bármelyik doshával társulhat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Az Ama kezelésekor az Agnit kell növelni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Az Agni és Ama tulajdonságai ellentétesek</a:t>
            </a:r>
          </a:p>
          <a:p>
            <a:r>
              <a:rPr lang="hu-HU" altLang="hu-HU" sz="2800" smtClean="0">
                <a:solidFill>
                  <a:srgbClr val="FFFF00"/>
                </a:solidFill>
              </a:rPr>
              <a:t>Lélektanilag az Ama a birtokolt negatív érzelmekből alakul ki—elfojtják a tudat Agniját, következésképpen a fizikai Agni is lecsökken</a:t>
            </a:r>
          </a:p>
          <a:p>
            <a:endParaRPr lang="hu-HU" altLang="hu-HU" sz="2800" smtClean="0">
              <a:solidFill>
                <a:srgbClr val="FFFF00"/>
              </a:solidFill>
            </a:endParaRP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17938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Méregtelenítés - Az Ama kezelése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u="sng" smtClean="0">
                <a:solidFill>
                  <a:srgbClr val="FFFF00"/>
                </a:solidFill>
              </a:rPr>
              <a:t>Az Ama tünetei</a:t>
            </a:r>
            <a:r>
              <a:rPr lang="hu-HU" altLang="hu-HU" sz="2400" smtClean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Ízérzékelés, étvágy romlása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Emésztési problémák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Lepedékes nyelv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Rossz szájszag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Gyengülés, elnehezülés, lethargia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Csatornák, erek elzáródásai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Salakanyagok felgyülemlése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Kellemetlen testszag, bűzös vizelet vagy széklet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Mély, nehézkes, tompa pulzus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solidFill>
                  <a:srgbClr val="FFFF00"/>
                </a:solidFill>
              </a:rPr>
              <a:t>Dekoncentráltság, zavarodottság, depresszió, ingerlékenység</a:t>
            </a:r>
          </a:p>
          <a:p>
            <a:pPr>
              <a:lnSpc>
                <a:spcPct val="80000"/>
              </a:lnSpc>
            </a:pPr>
            <a:endParaRPr lang="hu-HU" altLang="hu-HU" sz="2400" smtClean="0">
              <a:solidFill>
                <a:srgbClr val="FFFF00"/>
              </a:solidFill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250825" y="11255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Méregtelenítés - Az Ama kezelése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000" smtClean="0">
                <a:solidFill>
                  <a:srgbClr val="FFFF00"/>
                </a:solidFill>
              </a:rPr>
              <a:t>Az Ama-ban gyökerezik a legtöbb megfázás, láz, influenza, legyengült immunrendszer, allergiák, szénanátha, ízületi gyulladások, cc.</a:t>
            </a:r>
          </a:p>
          <a:p>
            <a:pPr>
              <a:lnSpc>
                <a:spcPct val="90000"/>
              </a:lnSpc>
            </a:pPr>
            <a:r>
              <a:rPr lang="hu-HU" altLang="hu-HU" sz="2000" smtClean="0">
                <a:solidFill>
                  <a:srgbClr val="FFFF00"/>
                </a:solidFill>
              </a:rPr>
              <a:t>Az erősítő vagy fiatalító kúrák csak akkor hatnak, ha már a test megszabadult az Ama-tól</a:t>
            </a:r>
          </a:p>
          <a:p>
            <a:pPr>
              <a:lnSpc>
                <a:spcPct val="90000"/>
              </a:lnSpc>
            </a:pPr>
            <a:r>
              <a:rPr lang="hu-HU" altLang="hu-HU" sz="2000" smtClean="0">
                <a:solidFill>
                  <a:srgbClr val="FFFF00"/>
                </a:solidFill>
              </a:rPr>
              <a:t>Keserű vagy pikáns ízű gyógynövényekkel az Ama enyhíthető, megállítható a fejlődése</a:t>
            </a:r>
          </a:p>
          <a:p>
            <a:pPr>
              <a:lnSpc>
                <a:spcPct val="90000"/>
              </a:lnSpc>
            </a:pPr>
            <a:r>
              <a:rPr lang="hu-HU" altLang="hu-HU" sz="2000" smtClean="0">
                <a:solidFill>
                  <a:srgbClr val="FFFF00"/>
                </a:solidFill>
              </a:rPr>
              <a:t>A pikáns íz, ami tűz és levegő kombinációja elégeti és kiirtja az Ama-t</a:t>
            </a:r>
          </a:p>
          <a:p>
            <a:pPr>
              <a:lnSpc>
                <a:spcPct val="90000"/>
              </a:lnSpc>
            </a:pPr>
            <a:r>
              <a:rPr lang="hu-HU" altLang="hu-HU" sz="2000" smtClean="0">
                <a:solidFill>
                  <a:srgbClr val="FFFF00"/>
                </a:solidFill>
              </a:rPr>
              <a:t>Édes, sós, savanyú ízű anyagok növelik az Ama-t</a:t>
            </a:r>
          </a:p>
          <a:p>
            <a:pPr>
              <a:lnSpc>
                <a:spcPct val="90000"/>
              </a:lnSpc>
            </a:pPr>
            <a:r>
              <a:rPr lang="hu-HU" altLang="hu-HU" sz="2000" smtClean="0">
                <a:solidFill>
                  <a:srgbClr val="FFFF00"/>
                </a:solidFill>
              </a:rPr>
              <a:t>Mivel az Ama fő sajátossága a nehézség, elsősorban könnyű jellegű gyógynövényekkel és diétákkal kezelik, hasznos a koplalás amíg a nyelv megtisztul és az étvágy visszatér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250825" y="134143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smtClean="0">
                <a:solidFill>
                  <a:srgbClr val="FFFF00"/>
                </a:solidFill>
              </a:rPr>
              <a:t>Köszönöm a figyelmet!</a:t>
            </a:r>
          </a:p>
        </p:txBody>
      </p:sp>
      <p:pic>
        <p:nvPicPr>
          <p:cNvPr id="106499" name="Picture 4" descr="sunshine_med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3800"/>
            <a:ext cx="6985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4525"/>
            <a:ext cx="31654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476375" y="549275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egészség receptje – Eredeti ájurvéda</a:t>
            </a:r>
          </a:p>
          <a:p>
            <a:pPr algn="ctr" eaLnBrk="1" hangingPunct="1">
              <a:defRPr/>
            </a:pPr>
            <a:endParaRPr lang="hu-HU" sz="28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4069</Words>
  <Application>Microsoft Office PowerPoint</Application>
  <PresentationFormat>Diavetítés a képernyőre (4:3 oldalarány)</PresentationFormat>
  <Paragraphs>674</Paragraphs>
  <Slides>88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88</vt:i4>
      </vt:variant>
    </vt:vector>
  </HeadingPairs>
  <TitlesOfParts>
    <vt:vector size="92" baseType="lpstr">
      <vt:lpstr>Arial</vt:lpstr>
      <vt:lpstr>Calibri</vt:lpstr>
      <vt:lpstr>Times New Roman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Sattva, Rajas, Tamas az ételekben</vt:lpstr>
      <vt:lpstr>Sattva, Rajas, Tamas az ételekben</vt:lpstr>
      <vt:lpstr>Sattva, Rajas, Tamas az ételekben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Jóga gyakorlatok váta testtípusúaknak</vt:lpstr>
      <vt:lpstr>Jóga gyakorlatok váta testtípusúaknak</vt:lpstr>
      <vt:lpstr>Jóga gyakorlatok váta testtípusúaknak</vt:lpstr>
      <vt:lpstr>Jóga gyakorlatok váta testtípusúaknak</vt:lpstr>
      <vt:lpstr>Jóga gyakorlatok váta testtípusúaknak</vt:lpstr>
      <vt:lpstr>Jóga gyakorlatok Pitta testtípusúaknak</vt:lpstr>
      <vt:lpstr>Jóga gyakorlatok Pitta testtípusúaknak</vt:lpstr>
      <vt:lpstr>Jóga gyakorlatok Pitta testtípusúaknak</vt:lpstr>
      <vt:lpstr>Jóga gyakorlatok Pitta testtípusúaknak</vt:lpstr>
      <vt:lpstr>Jóga gyakorlatok Pitta testtípusúaknak</vt:lpstr>
      <vt:lpstr>PowerPoint-bemutató</vt:lpstr>
      <vt:lpstr>PowerPoint-bemutató</vt:lpstr>
      <vt:lpstr>PowerPoint-bemutató</vt:lpstr>
      <vt:lpstr>Betegvizsgálat - Diagnosztika</vt:lpstr>
      <vt:lpstr>Pulzusdiagnózis</vt:lpstr>
      <vt:lpstr>Pulzusdiagnózis</vt:lpstr>
      <vt:lpstr>A nyelv diagnózisa</vt:lpstr>
      <vt:lpstr>Az arc diagnózisa</vt:lpstr>
      <vt:lpstr>Az ajkak diagnózisa</vt:lpstr>
      <vt:lpstr>A köröm diagnózisa</vt:lpstr>
      <vt:lpstr>A köröm diagnózisa</vt:lpstr>
      <vt:lpstr>Szemdiagnózis</vt:lpstr>
      <vt:lpstr>Szemdiagnózis</vt:lpstr>
      <vt:lpstr>Kezelés-egyéni alkat szerint</vt:lpstr>
      <vt:lpstr>Kezelés-egyéni alkat szerint</vt:lpstr>
      <vt:lpstr>PowerPoint-bemutató</vt:lpstr>
      <vt:lpstr>A Kapha kezelése</vt:lpstr>
      <vt:lpstr>A Kapha kezelése</vt:lpstr>
      <vt:lpstr>A Pitta kezelése</vt:lpstr>
      <vt:lpstr>A Pitta Kezelése</vt:lpstr>
      <vt:lpstr>A Pitta kezelése</vt:lpstr>
      <vt:lpstr>A Vata kezelése</vt:lpstr>
      <vt:lpstr>Az „elégtelen Vata” kezelése</vt:lpstr>
      <vt:lpstr>A „gátló Vata” kezelése</vt:lpstr>
      <vt:lpstr>Méregtelenítés - Az Ama kezelése</vt:lpstr>
      <vt:lpstr>Méregtelenítés - Az Ama kezelése</vt:lpstr>
      <vt:lpstr>Méregtelenítés - Az Ama kezelése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Tóth Péter</dc:creator>
  <cp:lastModifiedBy>Gergely Cséplő</cp:lastModifiedBy>
  <cp:revision>344</cp:revision>
  <dcterms:created xsi:type="dcterms:W3CDTF">2010-02-14T00:10:52Z</dcterms:created>
  <dcterms:modified xsi:type="dcterms:W3CDTF">2020-09-19T13:50:33Z</dcterms:modified>
</cp:coreProperties>
</file>