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34" r:id="rId7"/>
    <p:sldMasterId id="2147483746" r:id="rId8"/>
  </p:sldMasterIdLst>
  <p:notesMasterIdLst>
    <p:notesMasterId r:id="rId91"/>
  </p:notesMasterIdLst>
  <p:sldIdLst>
    <p:sldId id="415" r:id="rId9"/>
    <p:sldId id="269" r:id="rId10"/>
    <p:sldId id="257" r:id="rId11"/>
    <p:sldId id="258" r:id="rId12"/>
    <p:sldId id="270" r:id="rId13"/>
    <p:sldId id="271" r:id="rId14"/>
    <p:sldId id="272" r:id="rId15"/>
    <p:sldId id="273" r:id="rId16"/>
    <p:sldId id="274" r:id="rId17"/>
    <p:sldId id="277" r:id="rId18"/>
    <p:sldId id="276" r:id="rId19"/>
    <p:sldId id="278" r:id="rId20"/>
    <p:sldId id="279" r:id="rId21"/>
    <p:sldId id="280" r:id="rId22"/>
    <p:sldId id="260" r:id="rId23"/>
    <p:sldId id="261" r:id="rId24"/>
    <p:sldId id="281" r:id="rId25"/>
    <p:sldId id="283" r:id="rId26"/>
    <p:sldId id="284" r:id="rId27"/>
    <p:sldId id="285" r:id="rId28"/>
    <p:sldId id="286" r:id="rId29"/>
    <p:sldId id="287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24" r:id="rId38"/>
    <p:sldId id="299" r:id="rId39"/>
    <p:sldId id="300" r:id="rId40"/>
    <p:sldId id="301" r:id="rId41"/>
    <p:sldId id="302" r:id="rId42"/>
    <p:sldId id="303" r:id="rId43"/>
    <p:sldId id="305" r:id="rId44"/>
    <p:sldId id="306" r:id="rId45"/>
    <p:sldId id="307" r:id="rId46"/>
    <p:sldId id="308" r:id="rId47"/>
    <p:sldId id="309" r:id="rId48"/>
    <p:sldId id="311" r:id="rId49"/>
    <p:sldId id="35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5" r:id="rId63"/>
    <p:sldId id="326" r:id="rId64"/>
    <p:sldId id="328" r:id="rId65"/>
    <p:sldId id="329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5" r:id="rId80"/>
    <p:sldId id="366" r:id="rId81"/>
    <p:sldId id="368" r:id="rId82"/>
    <p:sldId id="369" r:id="rId83"/>
    <p:sldId id="406" r:id="rId84"/>
    <p:sldId id="407" r:id="rId85"/>
    <p:sldId id="408" r:id="rId86"/>
    <p:sldId id="409" r:id="rId87"/>
    <p:sldId id="410" r:id="rId88"/>
    <p:sldId id="411" r:id="rId89"/>
    <p:sldId id="414" r:id="rId9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tableStyles" Target="tableStyle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0962938-3922-4F17-BE6E-BCDD01AE9EC7}" type="datetimeFigureOut">
              <a:rPr lang="hu-HU"/>
              <a:pPr>
                <a:defRPr/>
              </a:pPr>
              <a:t>2020. 12. 17.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F9E9B14-0D75-4887-BF4A-DB9695A207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12083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CAE385-8336-4179-8175-81AD0092F142}" type="slidenum">
              <a:rPr lang="hu-HU">
                <a:solidFill>
                  <a:srgbClr val="000000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hu-HU">
              <a:solidFill>
                <a:srgbClr val="000000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23D65-E276-4C10-8E87-FF10AE7A6C34}" type="slidenum">
              <a:rPr lang="hu-HU" altLang="en-US">
                <a:solidFill>
                  <a:srgbClr val="FFFFFF"/>
                </a:solidFill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hu-HU" altLang="en-US">
              <a:solidFill>
                <a:srgbClr val="FFFFFF"/>
              </a:solidFill>
              <a:ea typeface="Microsoft YaHei" pitchFamily="34" charset="-122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14745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606C2-8390-4387-8420-14F23386CF3B}" type="slidenum">
              <a:rPr lang="hu-HU"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hu-HU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16179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4B2246-FC29-466B-85B0-0B6DECC39BF0}" type="slidenum">
              <a:rPr lang="hu-HU"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hu-HU"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41FAE06-3720-407A-9AF0-D7CE64684355}" type="slidenum">
              <a:rPr lang="hu-HU" altLang="hu-HU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81</a:t>
            </a:fld>
            <a:endParaRPr lang="hu-HU" altLang="hu-HU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219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8A25E367-B947-4775-BE16-4AD75A0C65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4C0543FE-67FB-4021-AD71-F03DD55CA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87C20D8C-E5ED-4379-8988-AE8B33D921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931EC1-8CC1-4216-873D-674ACEC5D6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6F0093-D6DE-44B0-B5B8-4977E21433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A6B0DA-F1E9-4A54-8168-BE3DE1C098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EDA159-F636-42BC-958F-EBF2D13CD0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7D55D2-0FB1-441E-AF1B-53A7B29C23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7F1C6F-1D37-433D-8AA5-10C06C7187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DF2633-A447-4E54-A7FD-200B3CA58F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F647A5-9D7D-4E99-8E9E-4834F248E9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287BF545-140C-49A2-932D-5C10B5424B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85B14A-1103-4105-9A29-AE9E241C05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D6502D-F7FE-4F54-BC06-13AF233850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C8405A-7863-4F6B-84B2-721465D901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40C5E3-2B92-49C8-BA4C-501967659D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AEDB93-14A4-4F63-BA9F-79BC5409C3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1C116A-9332-40AC-A9F6-0CEDEE24A6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C6C262-FA39-46E0-90CC-2F5A37C24B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46D216-B2F4-46E6-9209-198C716B9B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35058A-97E8-48D6-BEC5-837A16633E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FF7A08-39DD-4305-8856-B3B448ECCE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9D39F767-908A-446B-8691-BF279EFBF8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A7949B-7660-4623-8947-286F10C819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021D35-1B79-4344-9A08-320364484F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CD2EFC-AFEE-40A4-B85E-5EE3960A63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BAF189-256A-4317-B81E-88CE52BAFA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90D95B6-F2F3-4D9F-8E1A-37ABB9F274C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BBAA3A-6E82-45B5-92CF-E53892F29EE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3ED27CB-7255-4938-9DF4-61A7D0E8581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739474-88AC-4CC7-8E9F-A418B1504CC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7D482A7-E26B-49A8-BD0A-AE083EA0749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CCE55FF-C6B8-4112-9D05-0CF3BA933B5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B1E824C2-78F7-408B-8C8D-F4B10F2B63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391DFC2-D44F-46C3-9024-CD632694AB3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FD426B-D325-4DA4-AF08-C8A019C00D5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FC9AB8D-243C-49EF-B7E5-1FBBAF475372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57C2DA4-65CA-4988-9975-31F68B53F72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158E705-D1ED-4F4B-B041-5F676760792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5745F5F7-472F-4426-9055-6EF0C7F773A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8D2BE9E3-38E9-4B70-A9A7-6B37C18A85F2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6EEF4FD3-71BC-4BD0-A7BB-67CE8A1689D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B6DFF317-EDEA-4E35-A10F-C5EC7B74F4B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00B5C4EF-BA2E-4ED8-B39E-AAC5FC9DE21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C2B8D795-3AA4-47A7-A1DD-FF11C55E3A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B9586EFF-BFF9-4DE5-ACC7-D3B7F8CA0292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83EA3EAB-083F-41E5-B62B-C8F59B80642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32D0A381-555B-4766-8826-19E91E19DD0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6F2EB9D2-343A-4C47-A66F-A677B09CAEE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F2E4D197-FB5C-4AF5-8F24-AFCB640161F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4225" cy="584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3450" cy="58420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DE6C9B8C-3283-48E2-9A9F-1F831C6494C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113347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7C5FBEF3-6E33-47D9-9561-F7797A19A28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ED346DB5-08F7-4A02-B11D-5C07A5DC12F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D2F481F4-091D-4C9B-94AF-F0D311D06EF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CE037668-5AA8-4A0D-B201-C876083D03F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EF32B39D-14D0-4F59-9C2B-E481D1E028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15931A51-35AD-4C09-8CCF-CB56307B721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3BB74A26-BCDF-4299-9A5E-03FA32A19FD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D1E98F53-C33A-4C31-9A63-88C087ED69F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C35EEA79-19FE-4CAA-8008-8177916A068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A62EF2A1-8D63-4571-AD47-983D7ACA6BC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718F15BA-AABB-4BED-9C66-B8ED14857802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FDA19F10-9B7C-44E7-B9F8-78A040C7229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4225" cy="584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3450" cy="58420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B3CA334C-C4B3-410E-A7CD-8B920A8A819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113347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B662B9E8-7193-4D98-A73E-D473548E74A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5489DB-FDAC-4D6D-BB80-6BF182D517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5B0B54DD-E196-4812-AD00-00DB4B004D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AA1AD9-F6A3-4349-9A94-EF4F572208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0C0040-B3BF-4318-AD7C-FE6F83401E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CC820A-1244-4B1B-9849-9CC98D7AC1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9B6F49-ED51-4BBB-A919-DCE9295B88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9D2E2E-536E-41CD-BA4B-A3474D09D5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6BAE5D-CAF4-4B51-AF14-B7483C02ED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543D12-9763-4123-80E4-222C0B4981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98E01E-8B5A-4C2A-851D-0CC50F5785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24099D-6B5F-4313-ADEE-606723F4EC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D44D2B-70AD-49EE-9136-850E4967D4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77CF7201-B43D-4A4C-9392-BFF9382F14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085303B0-5D77-4D21-B76A-B9518BF2742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28B48B4A-A654-45E2-82EF-B6555A6D26C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EE831CD2-A60E-40AC-A3BF-ABDEB56506A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9" y="1600202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F0FBADB2-1517-4C83-AF46-0038FF28793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356C9936-1B32-4163-8893-FDFEF2A10A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E77BB295-E4ED-4841-A0C7-81FEF75B0B3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BBAD5C7A-E7B9-458A-8AF6-FFD3D82EC0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ED47E8B7-1AF3-48C9-A66C-FA36E988B9E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2BBC7494-50E7-4DB3-954B-7B8157B049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A6C8C614-C612-4137-BDF4-40F28C504A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426541B7-1F0A-4C54-8DB0-232BF9C504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4642" y="274640"/>
            <a:ext cx="2054225" cy="5843587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5038" cy="58435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723900" algn="l"/>
                <a:tab pos="1447800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8FB9E787-6F55-48BB-B7B2-5A91EB93808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Vázlatszöveg formátumának szerkesztése</a:t>
            </a:r>
          </a:p>
          <a:p>
            <a:pPr lvl="1"/>
            <a:r>
              <a:rPr lang="en-GB"/>
              <a:t>Második vázlatszint</a:t>
            </a:r>
          </a:p>
          <a:p>
            <a:pPr lvl="2"/>
            <a:r>
              <a:rPr lang="en-GB"/>
              <a:t>Harmadik vázlatszint</a:t>
            </a:r>
          </a:p>
          <a:p>
            <a:pPr lvl="3"/>
            <a:r>
              <a:rPr lang="en-GB"/>
              <a:t>Negyedik vázlatszint</a:t>
            </a:r>
          </a:p>
          <a:p>
            <a:pPr lvl="4"/>
            <a:r>
              <a:rPr lang="en-GB"/>
              <a:t>Ötödik vázlatszint</a:t>
            </a:r>
          </a:p>
          <a:p>
            <a:pPr lvl="4"/>
            <a:r>
              <a:rPr lang="en-GB"/>
              <a:t>Hatodik vázlatszint</a:t>
            </a:r>
          </a:p>
          <a:p>
            <a:pPr lvl="4"/>
            <a:r>
              <a:rPr lang="en-GB"/>
              <a:t>Hetedik vázlatszint</a:t>
            </a:r>
          </a:p>
          <a:p>
            <a:pPr lvl="4"/>
            <a:r>
              <a:rPr lang="en-GB"/>
              <a:t>Nyolcadik vázlatszint</a:t>
            </a:r>
          </a:p>
          <a:p>
            <a:pPr lvl="4"/>
            <a:r>
              <a:rPr lang="en-GB"/>
              <a:t>Kilencedik vázlatszint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80502B13-61E5-43CC-BF8F-2B4502BEB202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7F7023-8BAE-403D-8C23-EAA5839129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9F5BCA-7B7E-4439-B327-B1B636DC81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Címszöveg formátumának szerkesztése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Vázlatszöveg formátumának szerkesztése</a:t>
            </a:r>
          </a:p>
          <a:p>
            <a:pPr lvl="1"/>
            <a:r>
              <a:rPr lang="en-GB" altLang="en-US"/>
              <a:t>Második vázlatszint</a:t>
            </a:r>
          </a:p>
          <a:p>
            <a:pPr lvl="2"/>
            <a:r>
              <a:rPr lang="en-GB" altLang="en-US"/>
              <a:t>Harmadik vázlatszint</a:t>
            </a:r>
          </a:p>
          <a:p>
            <a:pPr lvl="3"/>
            <a:r>
              <a:rPr lang="en-GB" altLang="en-US"/>
              <a:t>Negyedik vázlatszint</a:t>
            </a:r>
          </a:p>
          <a:p>
            <a:pPr lvl="4"/>
            <a:r>
              <a:rPr lang="en-GB" altLang="en-US"/>
              <a:t>Ötödik vázlatszint</a:t>
            </a:r>
          </a:p>
          <a:p>
            <a:pPr lvl="4"/>
            <a:r>
              <a:rPr lang="en-GB" altLang="en-US"/>
              <a:t>Hatodik vázlatszint</a:t>
            </a:r>
          </a:p>
          <a:p>
            <a:pPr lvl="4"/>
            <a:r>
              <a:rPr lang="en-GB" altLang="en-US"/>
              <a:t>Hetedik vázlatszint</a:t>
            </a:r>
          </a:p>
          <a:p>
            <a:pPr lvl="4"/>
            <a:r>
              <a:rPr lang="en-GB" altLang="en-US"/>
              <a:t>Nyolcadik vázlatszint</a:t>
            </a:r>
          </a:p>
          <a:p>
            <a:pPr lvl="4"/>
            <a:r>
              <a:rPr lang="en-GB" altLang="en-US"/>
              <a:t>Kilencedik vázlatszint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339D0B67-0098-47F7-A43E-A7E22AA435B1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0075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Címszöveg formátumának szerkesztése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Vázlatszöveg formátumának szerkesztése</a:t>
            </a:r>
          </a:p>
          <a:p>
            <a:pPr lvl="1"/>
            <a:r>
              <a:rPr lang="en-GB" altLang="en-US"/>
              <a:t>Második vázlatszint</a:t>
            </a:r>
          </a:p>
          <a:p>
            <a:pPr lvl="2"/>
            <a:r>
              <a:rPr lang="en-GB" altLang="en-US"/>
              <a:t>Harmadik vázlatszint</a:t>
            </a:r>
          </a:p>
          <a:p>
            <a:pPr lvl="3"/>
            <a:r>
              <a:rPr lang="en-GB" altLang="en-US"/>
              <a:t>Negyedik vázlatszint</a:t>
            </a:r>
          </a:p>
          <a:p>
            <a:pPr lvl="4"/>
            <a:r>
              <a:rPr lang="en-GB" altLang="en-US"/>
              <a:t>Ötödik vázlatszint</a:t>
            </a:r>
          </a:p>
          <a:p>
            <a:pPr lvl="4"/>
            <a:r>
              <a:rPr lang="en-GB" altLang="en-US"/>
              <a:t>Hatodik vázlatszint</a:t>
            </a:r>
          </a:p>
          <a:p>
            <a:pPr lvl="4"/>
            <a:r>
              <a:rPr lang="en-GB" altLang="en-US"/>
              <a:t>Hetedik vázlatszint</a:t>
            </a:r>
          </a:p>
          <a:p>
            <a:pPr lvl="4"/>
            <a:r>
              <a:rPr lang="en-GB" altLang="en-US"/>
              <a:t>Nyolcadik vázlatszint</a:t>
            </a:r>
          </a:p>
          <a:p>
            <a:pPr lvl="4"/>
            <a:r>
              <a:rPr lang="en-GB" altLang="en-US"/>
              <a:t>Kilencedik vázlatszint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0EF5676D-37FF-4BFA-89AF-F43B5DC9117A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0075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Címszöveg formátumának szerkesztése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Vázlatszöveg formátumának szerkesztése</a:t>
            </a:r>
          </a:p>
          <a:p>
            <a:pPr lvl="1"/>
            <a:r>
              <a:rPr lang="en-GB" altLang="en-US"/>
              <a:t>Második vázlatszint</a:t>
            </a:r>
          </a:p>
          <a:p>
            <a:pPr lvl="2"/>
            <a:r>
              <a:rPr lang="en-GB" altLang="en-US"/>
              <a:t>Harmadik vázlatszint</a:t>
            </a:r>
          </a:p>
          <a:p>
            <a:pPr lvl="3"/>
            <a:r>
              <a:rPr lang="en-GB" altLang="en-US"/>
              <a:t>Negyedik vázlatszint</a:t>
            </a:r>
          </a:p>
          <a:p>
            <a:pPr lvl="4"/>
            <a:r>
              <a:rPr lang="en-GB" altLang="en-US"/>
              <a:t>Ötödik vázlatszint</a:t>
            </a:r>
          </a:p>
          <a:p>
            <a:pPr lvl="4"/>
            <a:r>
              <a:rPr lang="en-GB" altLang="en-US"/>
              <a:t>Hatodik vázlatszint</a:t>
            </a:r>
          </a:p>
          <a:p>
            <a:pPr lvl="4"/>
            <a:r>
              <a:rPr lang="en-GB" altLang="en-US"/>
              <a:t>Hetedik vázlatszint</a:t>
            </a:r>
          </a:p>
          <a:p>
            <a:pPr lvl="4"/>
            <a:r>
              <a:rPr lang="en-GB" altLang="en-US"/>
              <a:t>Nyolcadik vázlatszint</a:t>
            </a:r>
          </a:p>
          <a:p>
            <a:pPr lvl="4"/>
            <a:r>
              <a:rPr lang="en-GB" altLang="en-US"/>
              <a:t>Kilencedik vázlatszint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084CC8AA-DED0-4DD0-ACE0-C362CC65B3F3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Címszöveg formátumának szerkesztése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Vázlatszöveg formátumának szerkesztése</a:t>
            </a:r>
          </a:p>
          <a:p>
            <a:pPr lvl="1"/>
            <a:r>
              <a:rPr lang="en-GB"/>
              <a:t>Második vázlatszint</a:t>
            </a:r>
          </a:p>
          <a:p>
            <a:pPr lvl="2"/>
            <a:r>
              <a:rPr lang="en-GB"/>
              <a:t>Harmadik vázlatszint</a:t>
            </a:r>
          </a:p>
          <a:p>
            <a:pPr lvl="3"/>
            <a:r>
              <a:rPr lang="en-GB"/>
              <a:t>Negyedik vázlatszint</a:t>
            </a:r>
          </a:p>
          <a:p>
            <a:pPr lvl="4"/>
            <a:r>
              <a:rPr lang="en-GB"/>
              <a:t>Ötödik vázlatszint</a:t>
            </a:r>
          </a:p>
          <a:p>
            <a:pPr lvl="4"/>
            <a:r>
              <a:rPr lang="en-GB"/>
              <a:t>Hatodik vázlatszint</a:t>
            </a:r>
          </a:p>
          <a:p>
            <a:pPr lvl="4"/>
            <a:r>
              <a:rPr lang="en-GB"/>
              <a:t>Hetedik vázlatszint</a:t>
            </a:r>
          </a:p>
          <a:p>
            <a:pPr lvl="4"/>
            <a:r>
              <a:rPr lang="en-GB"/>
              <a:t>Nyolcadik vázlatszint</a:t>
            </a:r>
          </a:p>
          <a:p>
            <a:pPr lvl="4"/>
            <a:r>
              <a:rPr lang="en-GB"/>
              <a:t>Kilencedik vázlatszint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hu-HU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hu-HU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7DD043-237D-43E4-8CFC-000551CC60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  <a:cs typeface="Arial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  <a:cs typeface="Arial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  <a:cs typeface="Arial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  <a:cs typeface="Arial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  <a:p>
            <a:pPr lvl="4"/>
            <a:r>
              <a:rPr lang="en-GB" altLang="hu-HU"/>
              <a:t>Nyolcadik vázlatszint</a:t>
            </a:r>
          </a:p>
          <a:p>
            <a:pPr lvl="4"/>
            <a:r>
              <a:rPr lang="en-GB" altLang="hu-HU"/>
              <a:t>Kilencedik vázlatszint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 altLang="hu-HU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 altLang="hu-HU">
              <a:solidFill>
                <a:srgbClr val="FFFFFF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BFADD164-E90E-45E6-BC68-51F75EE2601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8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9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0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1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4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5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2DEE25C-8DD0-4D40-9DE9-D28596DD34C3}"/>
              </a:ext>
            </a:extLst>
          </p:cNvPr>
          <p:cNvSpPr txBox="1"/>
          <p:nvPr/>
        </p:nvSpPr>
        <p:spPr>
          <a:xfrm>
            <a:off x="1259632" y="2564904"/>
            <a:ext cx="685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4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Analógiák az </a:t>
            </a:r>
            <a:r>
              <a:rPr lang="hu-HU" sz="2400" b="0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ájurvéda</a:t>
            </a:r>
            <a:r>
              <a:rPr lang="hu-HU" sz="24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tudománya és a </a:t>
            </a:r>
            <a:r>
              <a:rPr lang="hu-HU" sz="2400" b="0" i="0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gyulladásos</a:t>
            </a:r>
            <a:r>
              <a:rPr lang="hu-HU" sz="24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, illetve krónikus betegségek kutatása között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8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110594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hu-HU" u="sng">
                <a:solidFill>
                  <a:srgbClr val="FF0000"/>
                </a:solidFill>
              </a:rPr>
              <a:t>4. SZTHÁNA SZAMSRAJA – A betegség súlyosbodása –áthelyeződés után megtapadás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Az eltávozott „ama” belép egy GYENGE</a:t>
            </a:r>
            <a:r>
              <a:rPr lang="hu-HU" u="sng">
                <a:solidFill>
                  <a:srgbClr val="FFFF00"/>
                </a:solidFill>
              </a:rPr>
              <a:t> „dhatu”-ba</a:t>
            </a:r>
            <a:r>
              <a:rPr lang="hu-HU">
                <a:solidFill>
                  <a:srgbClr val="FFFF00"/>
                </a:solidFill>
              </a:rPr>
              <a:t>, ott megtelepszik, túlterheli a dhatut, működésbeli vagy szerkezeti romlást eredményez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Elfajulásos betegségek kezdete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Fertőzésekre való fogékonyság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484313"/>
            <a:ext cx="88646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111618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hu-HU" u="sng">
                <a:solidFill>
                  <a:srgbClr val="FF0000"/>
                </a:solidFill>
              </a:rPr>
              <a:t>5.</a:t>
            </a:r>
          </a:p>
          <a:p>
            <a:pPr eaLnBrk="1" hangingPunct="1"/>
            <a:r>
              <a:rPr lang="hu-HU" u="sng">
                <a:solidFill>
                  <a:srgbClr val="FFC000"/>
                </a:solidFill>
              </a:rPr>
              <a:t>A dhatukon keresztül adott szervekben történik lerakódás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520825"/>
            <a:ext cx="886460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112642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hu-HU" u="sng">
                <a:solidFill>
                  <a:srgbClr val="FF0000"/>
                </a:solidFill>
              </a:rPr>
              <a:t>5. VJAKTA – A tünetek megnyilvánulásának szakasza -manifesztáció</a:t>
            </a:r>
          </a:p>
          <a:p>
            <a:pPr eaLnBrk="1" hangingPunct="1"/>
            <a:endParaRPr lang="hu-HU">
              <a:solidFill>
                <a:srgbClr val="FFFF00"/>
              </a:solidFill>
            </a:endParaRP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„ az ami látható” – tünetek</a:t>
            </a:r>
          </a:p>
          <a:p>
            <a:pPr eaLnBrk="1" hangingPunct="1"/>
            <a:endParaRPr lang="hu-HU">
              <a:solidFill>
                <a:srgbClr val="FFFF00"/>
              </a:solidFill>
            </a:endParaRP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A szerkezetet és működést érintő károsodás elérte azt a mértéket, amikor a betegség </a:t>
            </a:r>
            <a:r>
              <a:rPr lang="hu-HU" u="sng">
                <a:solidFill>
                  <a:srgbClr val="FFFF00"/>
                </a:solidFill>
              </a:rPr>
              <a:t>az aktív </a:t>
            </a:r>
            <a:r>
              <a:rPr lang="hu-HU">
                <a:solidFill>
                  <a:srgbClr val="FFFF00"/>
                </a:solidFill>
              </a:rPr>
              <a:t>szakaszba jut.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663700"/>
            <a:ext cx="886460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113666" name="Tartalom helye 2"/>
          <p:cNvSpPr>
            <a:spLocks noGrp="1"/>
          </p:cNvSpPr>
          <p:nvPr>
            <p:ph idx="4294967295"/>
          </p:nvPr>
        </p:nvSpPr>
        <p:spPr>
          <a:xfrm>
            <a:off x="420688" y="1557338"/>
            <a:ext cx="8229600" cy="4525962"/>
          </a:xfrm>
        </p:spPr>
        <p:txBody>
          <a:bodyPr/>
          <a:lstStyle/>
          <a:p>
            <a:pPr eaLnBrk="1" hangingPunct="1"/>
            <a:r>
              <a:rPr lang="hu-HU" u="sng">
                <a:solidFill>
                  <a:srgbClr val="FF0000"/>
                </a:solidFill>
              </a:rPr>
              <a:t>BHÉDA – A komplikációk szakasza</a:t>
            </a:r>
          </a:p>
          <a:p>
            <a:pPr eaLnBrk="1" hangingPunct="1"/>
            <a:r>
              <a:rPr lang="hu-HU" u="sng">
                <a:solidFill>
                  <a:srgbClr val="FF0000"/>
                </a:solidFill>
              </a:rPr>
              <a:t>„megkülönböztetés”- diverzifikáció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A dhatuk működésének súlyos gyöngülése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A </a:t>
            </a:r>
            <a:r>
              <a:rPr lang="hu-HU" sz="3600" u="sng">
                <a:solidFill>
                  <a:srgbClr val="FFFF00"/>
                </a:solidFill>
              </a:rPr>
              <a:t>srótákat (több srota!!!)</a:t>
            </a:r>
            <a:r>
              <a:rPr lang="hu-HU" sz="3600">
                <a:solidFill>
                  <a:srgbClr val="FFFF00"/>
                </a:solidFill>
              </a:rPr>
              <a:t> </a:t>
            </a:r>
            <a:r>
              <a:rPr lang="hu-HU">
                <a:solidFill>
                  <a:srgbClr val="FFFF00"/>
                </a:solidFill>
              </a:rPr>
              <a:t>is érintő erőteljes károsodás </a:t>
            </a:r>
          </a:p>
          <a:p>
            <a:pPr eaLnBrk="1" hangingPunct="1"/>
            <a:r>
              <a:rPr lang="hu-HU" u="sng">
                <a:solidFill>
                  <a:srgbClr val="FFFF00"/>
                </a:solidFill>
              </a:rPr>
              <a:t>Együtt élés a betegséggel – sok évnyi helytelen életmód és étkezés </a:t>
            </a:r>
          </a:p>
          <a:p>
            <a:pPr eaLnBrk="1" hangingPunct="1"/>
            <a:r>
              <a:rPr lang="hu-HU" u="sng">
                <a:solidFill>
                  <a:srgbClr val="FFFF00"/>
                </a:solidFill>
              </a:rPr>
              <a:t>A megelőzés mindig könnyebb, mint a gyógyítás!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1412875"/>
            <a:ext cx="885825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 descr="samprap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700213"/>
            <a:ext cx="2757488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8"/>
          <p:cNvSpPr>
            <a:spLocks noChangeArrowheads="1"/>
          </p:cNvSpPr>
          <p:nvPr/>
        </p:nvSpPr>
        <p:spPr bwMode="auto">
          <a:xfrm>
            <a:off x="3059113" y="2924175"/>
            <a:ext cx="21605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000" b="1">
                <a:solidFill>
                  <a:srgbClr val="FFFF00"/>
                </a:solidFill>
              </a:rPr>
              <a:t>1. Felgyülemlés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2. Súlyosbodás</a:t>
            </a:r>
          </a:p>
          <a:p>
            <a:r>
              <a:rPr lang="hu-HU" altLang="hu-HU" sz="2000" b="1" u="sng">
                <a:solidFill>
                  <a:srgbClr val="FFFF00"/>
                </a:solidFill>
              </a:rPr>
              <a:t>3. Túlcsordulás</a:t>
            </a:r>
          </a:p>
          <a:p>
            <a:r>
              <a:rPr lang="hu-HU" altLang="hu-HU" sz="2000" b="1" u="sng">
                <a:solidFill>
                  <a:srgbClr val="FFFF00"/>
                </a:solidFill>
              </a:rPr>
              <a:t>4. Áthelyeződés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5. Manifesztáció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6. Diverzifikáció</a:t>
            </a:r>
            <a:endParaRPr lang="hu-HU" altLang="hu-HU" sz="2000">
              <a:solidFill>
                <a:srgbClr val="FFFF00"/>
              </a:solidFill>
            </a:endParaRPr>
          </a:p>
        </p:txBody>
      </p:sp>
      <p:sp>
        <p:nvSpPr>
          <p:cNvPr id="114691" name="Rectangle 8"/>
          <p:cNvSpPr>
            <a:spLocks noChangeArrowheads="1"/>
          </p:cNvSpPr>
          <p:nvPr/>
        </p:nvSpPr>
        <p:spPr bwMode="auto">
          <a:xfrm>
            <a:off x="1116013" y="130175"/>
            <a:ext cx="7200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2800" b="1">
                <a:solidFill>
                  <a:srgbClr val="FFFFFF"/>
                </a:solidFill>
              </a:rPr>
              <a:t>A betegség kialakulásának stádiumai az ájurvéda szerint</a:t>
            </a: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287338" y="14843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14693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71438"/>
            <a:ext cx="12668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73025"/>
            <a:ext cx="879475" cy="126841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1835150" y="1052513"/>
            <a:ext cx="546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altLang="hu-HU" b="1">
                <a:solidFill>
                  <a:srgbClr val="FFFFFF"/>
                </a:solidFill>
              </a:rPr>
              <a:t>Párhuzamok: egyensúlytalanságok kialakulása I.</a:t>
            </a:r>
          </a:p>
        </p:txBody>
      </p:sp>
      <p:sp>
        <p:nvSpPr>
          <p:cNvPr id="114696" name="Rectangle 2"/>
          <p:cNvSpPr>
            <a:spLocks noChangeArrowheads="1"/>
          </p:cNvSpPr>
          <p:nvPr/>
        </p:nvSpPr>
        <p:spPr bwMode="auto">
          <a:xfrm>
            <a:off x="5221288" y="1557338"/>
            <a:ext cx="3887787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1. Sanchaya: 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lokalizált korai daganat</a:t>
            </a: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2. Prakopa: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a daganat átalak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ulása </a:t>
            </a:r>
            <a:r>
              <a:rPr lang="sl-SI" altLang="sl-SI" sz="2000" b="1" u="sng">
                <a:solidFill>
                  <a:srgbClr val="FFFF00"/>
                </a:solidFill>
                <a:latin typeface="Times New Roman" pitchFamily="18" charset="0"/>
              </a:rPr>
              <a:t>metasztatikus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 daganattá</a:t>
            </a:r>
            <a:endParaRPr lang="en-US" altLang="sl-SI" sz="2000" b="1">
              <a:solidFill>
                <a:srgbClr val="FFFF00"/>
              </a:solidFill>
              <a:latin typeface="Times New Roman" pitchFamily="18" charset="0"/>
            </a:endParaRP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3. Prasara: metas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t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ázis kezdete </a:t>
            </a:r>
            <a:r>
              <a:rPr lang="hu-HU" altLang="sl-SI" sz="2000" b="1" u="sng">
                <a:solidFill>
                  <a:srgbClr val="FFFF00"/>
                </a:solidFill>
                <a:latin typeface="Times New Roman" pitchFamily="18" charset="0"/>
              </a:rPr>
              <a:t>(dormant-akt</a:t>
            </a:r>
            <a:r>
              <a:rPr lang="sl-SI" altLang="sl-SI" sz="2000" b="1" u="sng">
                <a:solidFill>
                  <a:srgbClr val="FFFF00"/>
                </a:solidFill>
                <a:latin typeface="Times New Roman" pitchFamily="18" charset="0"/>
              </a:rPr>
              <a:t>ív átalakulás)</a:t>
            </a:r>
            <a:endParaRPr lang="en-US" altLang="sl-SI" sz="2000" b="1" u="sng">
              <a:solidFill>
                <a:srgbClr val="FFFF00"/>
              </a:solidFill>
              <a:latin typeface="Times New Roman" pitchFamily="18" charset="0"/>
            </a:endParaRP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4. Sthana samsraya: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teljes metasztázis és másodlagos növekedés</a:t>
            </a: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5. Vyakti: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a </a:t>
            </a:r>
            <a:r>
              <a:rPr lang="hu-HU" altLang="sl-SI" sz="2000" b="1" u="sng">
                <a:solidFill>
                  <a:srgbClr val="FFFF00"/>
                </a:solidFill>
                <a:latin typeface="Times New Roman" pitchFamily="18" charset="0"/>
              </a:rPr>
              <a:t>klinikai tünetek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 megjelennek</a:t>
            </a:r>
          </a:p>
          <a:p>
            <a:pPr marL="401638" indent="-401638" eaLnBrk="0" hangingPunct="0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6. Bheda: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további növekedés</a:t>
            </a:r>
            <a:endParaRPr lang="en-US" altLang="sl-SI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420938"/>
            <a:ext cx="9036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44450"/>
            <a:ext cx="11953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619250" y="3333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Az egészség receptje – Eredeti ájurvéda</a:t>
            </a:r>
          </a:p>
        </p:txBody>
      </p:sp>
      <p:pic>
        <p:nvPicPr>
          <p:cNvPr id="115716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0"/>
            <a:ext cx="831850" cy="11969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15717" name="Line 4"/>
          <p:cNvSpPr>
            <a:spLocks noChangeShapeType="1"/>
          </p:cNvSpPr>
          <p:nvPr/>
        </p:nvSpPr>
        <p:spPr bwMode="auto">
          <a:xfrm>
            <a:off x="287338" y="14128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6375" y="153988"/>
            <a:ext cx="6396038" cy="9715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i="0">
                <a:solidFill>
                  <a:srgbClr val="000000"/>
                </a:solidFill>
                <a:cs typeface="Tahoma" panose="020B0604030504040204" pitchFamily="34" charset="0"/>
              </a:rPr>
              <a:t>A rák pathogenezise I.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i="0">
                <a:solidFill>
                  <a:srgbClr val="000000"/>
                </a:solidFill>
                <a:cs typeface="Tahoma" panose="020B0604030504040204" pitchFamily="34" charset="0"/>
              </a:rPr>
              <a:t>Tridósa elmélet </a:t>
            </a:r>
            <a:endParaRPr lang="en-US" altLang="hu-HU" i="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pic>
        <p:nvPicPr>
          <p:cNvPr id="116738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73025"/>
            <a:ext cx="731838" cy="105251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6741" name="Rectangle 2"/>
          <p:cNvSpPr>
            <a:spLocks noChangeArrowheads="1"/>
          </p:cNvSpPr>
          <p:nvPr/>
        </p:nvSpPr>
        <p:spPr bwMode="auto">
          <a:xfrm>
            <a:off x="107950" y="1362075"/>
            <a:ext cx="9144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Ashtang Hridyam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: Arbhuda okai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AutoNum type="arabicPeriod"/>
            </a:pP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a szervezet aktuális egyensúlytalanságai, </a:t>
            </a:r>
            <a:r>
              <a:rPr lang="hu-HU" altLang="sl-SI" sz="2400" b="1" u="sng">
                <a:solidFill>
                  <a:srgbClr val="FFFF00"/>
                </a:solidFill>
                <a:latin typeface="Times New Roman" pitchFamily="18" charset="0"/>
              </a:rPr>
              <a:t>melyet környezeti, természeti 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és egyéb faktorok határoznak meg 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AutoNum type="arabicPeriod"/>
            </a:pP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Az </a:t>
            </a:r>
            <a:r>
              <a:rPr lang="hu-HU" altLang="sl-SI" sz="2400" b="1" u="sng">
                <a:solidFill>
                  <a:srgbClr val="FFFF00"/>
                </a:solidFill>
                <a:latin typeface="Times New Roman" pitchFamily="18" charset="0"/>
              </a:rPr>
              <a:t>egészségre ártalmas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, nem megfelelő, téves tettek befolyásolják a szervezet felépítését és fejl</a:t>
            </a:r>
            <a:r>
              <a:rPr lang="sl-SI" altLang="sl-SI" sz="2400" b="1">
                <a:solidFill>
                  <a:srgbClr val="FFFF00"/>
                </a:solidFill>
                <a:latin typeface="Times New Roman" pitchFamily="18" charset="0"/>
              </a:rPr>
              <a:t>ődését (Dósa egyensúlytalanság). 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AutoNum type="arabicPeriod"/>
            </a:pP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A </a:t>
            </a:r>
            <a:r>
              <a:rPr lang="hu-HU" altLang="sl-SI" sz="2400" b="1" u="sng">
                <a:solidFill>
                  <a:srgbClr val="FFFF00"/>
                </a:solidFill>
                <a:latin typeface="Times New Roman" pitchFamily="18" charset="0"/>
              </a:rPr>
              <a:t>nem megfelelő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, régi, v</a:t>
            </a:r>
            <a:r>
              <a:rPr lang="sl-SI" altLang="sl-SI" sz="2400" b="1">
                <a:solidFill>
                  <a:srgbClr val="FFFF00"/>
                </a:solidFill>
                <a:latin typeface="Times New Roman" pitchFamily="18" charset="0"/>
              </a:rPr>
              <a:t>agy romlófélben lévő </a:t>
            </a:r>
            <a:r>
              <a:rPr lang="sl-SI" altLang="sl-SI" sz="2400" b="1" u="sng">
                <a:solidFill>
                  <a:srgbClr val="FFFF00"/>
                </a:solidFill>
                <a:latin typeface="Times New Roman" pitchFamily="18" charset="0"/>
              </a:rPr>
              <a:t>ételek</a:t>
            </a:r>
            <a:r>
              <a:rPr lang="sl-SI" altLang="sl-SI" sz="2400" b="1">
                <a:solidFill>
                  <a:srgbClr val="FFFF00"/>
                </a:solidFill>
                <a:latin typeface="Times New Roman" pitchFamily="18" charset="0"/>
              </a:rPr>
              <a:t>, száraz vagy túl fűszeres ételek az emésztés túlhevülését okozza, 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természetellenes élettani működéseket eredményezve az aktivitás és pihenés fázisaiban (Viruddha Ahara)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hu-HU" altLang="sl-SI" sz="2000" b="1" i="1">
                <a:solidFill>
                  <a:srgbClr val="FFFF00"/>
                </a:solidFill>
                <a:latin typeface="Times New Roman" pitchFamily="18" charset="0"/>
              </a:rPr>
              <a:t>Még a megfelelő étel is gondot okozhat, ha nem megfelelő módon , vagy </a:t>
            </a:r>
            <a:r>
              <a:rPr lang="hu-HU" altLang="sl-SI" sz="2000" b="1" i="1" u="sng">
                <a:solidFill>
                  <a:srgbClr val="FFFF00"/>
                </a:solidFill>
                <a:latin typeface="Times New Roman" pitchFamily="18" charset="0"/>
              </a:rPr>
              <a:t>nem megfelelő kombinációban</a:t>
            </a:r>
            <a:r>
              <a:rPr lang="hu-HU" altLang="sl-SI" sz="2000" b="1" i="1">
                <a:solidFill>
                  <a:srgbClr val="FFFF00"/>
                </a:solidFill>
                <a:latin typeface="Times New Roman" pitchFamily="18" charset="0"/>
              </a:rPr>
              <a:t>, nem megfelelő időben, mennyiségben és minőségben fogyasztjuk (pl. bizonyos gyümölcsök és a tej kombinációja).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Cím 1"/>
          <p:cNvSpPr>
            <a:spLocks noGrp="1"/>
          </p:cNvSpPr>
          <p:nvPr>
            <p:ph type="title" idx="4294967295"/>
          </p:nvPr>
        </p:nvSpPr>
        <p:spPr>
          <a:xfrm>
            <a:off x="-287338" y="260350"/>
            <a:ext cx="9467851" cy="1143000"/>
          </a:xfrm>
        </p:spPr>
        <p:txBody>
          <a:bodyPr/>
          <a:lstStyle/>
          <a:p>
            <a:pPr eaLnBrk="1" hangingPunct="1"/>
            <a:r>
              <a:rPr lang="hu-HU" sz="4000">
                <a:solidFill>
                  <a:schemeClr val="bg1"/>
                </a:solidFill>
              </a:rPr>
              <a:t>A betegség 3 oka – 1.Pragja aparádha – Az intellektus tévedése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marL="0" indent="0" eaLnBrk="1" hangingPunct="1">
              <a:buFont typeface="Times New Roman" pitchFamily="16" charset="0"/>
              <a:buNone/>
              <a:defRPr/>
            </a:pPr>
            <a:r>
              <a:rPr lang="hu-HU" dirty="0">
                <a:solidFill>
                  <a:srgbClr val="FFFF00"/>
                </a:solidFill>
              </a:rPr>
              <a:t>- </a:t>
            </a:r>
            <a:r>
              <a:rPr lang="hu-HU" u="sng" dirty="0">
                <a:solidFill>
                  <a:srgbClr val="FFFF00"/>
                </a:solidFill>
              </a:rPr>
              <a:t>Megszokás </a:t>
            </a:r>
            <a:r>
              <a:rPr lang="hu-HU" dirty="0">
                <a:solidFill>
                  <a:srgbClr val="FFFF00"/>
                </a:solidFill>
              </a:rPr>
              <a:t>- amikor korlátainkkal és nem határtalan lehetőségeinkkel azonosulunk</a:t>
            </a:r>
          </a:p>
          <a:p>
            <a:pPr eaLnBrk="1" hangingPunct="1">
              <a:buFontTx/>
              <a:buChar char="-"/>
              <a:defRPr/>
            </a:pPr>
            <a:r>
              <a:rPr lang="hu-HU" u="sng" dirty="0">
                <a:solidFill>
                  <a:srgbClr val="FFFF00"/>
                </a:solidFill>
              </a:rPr>
              <a:t>Ragaszkodás</a:t>
            </a:r>
            <a:r>
              <a:rPr lang="hu-HU" dirty="0">
                <a:solidFill>
                  <a:srgbClr val="FFFF00"/>
                </a:solidFill>
              </a:rPr>
              <a:t> - taníttatásunkból, kultúránkból következik, nem tudatos, korai életkorban kezdődik</a:t>
            </a:r>
          </a:p>
          <a:p>
            <a:pPr eaLnBrk="1" hangingPunct="1">
              <a:buFontTx/>
              <a:buChar char="-"/>
              <a:defRPr/>
            </a:pPr>
            <a:r>
              <a:rPr lang="hu-HU" u="sng" dirty="0">
                <a:solidFill>
                  <a:srgbClr val="FFFF00"/>
                </a:solidFill>
              </a:rPr>
              <a:t>Mohóság</a:t>
            </a:r>
            <a:r>
              <a:rPr lang="hu-HU" dirty="0">
                <a:solidFill>
                  <a:srgbClr val="FFFF00"/>
                </a:solidFill>
              </a:rPr>
              <a:t> - a tudat </a:t>
            </a:r>
            <a:r>
              <a:rPr lang="hu-HU" dirty="0" err="1">
                <a:solidFill>
                  <a:srgbClr val="FFFF00"/>
                </a:solidFill>
              </a:rPr>
              <a:t>szattvikus</a:t>
            </a:r>
            <a:r>
              <a:rPr lang="hu-HU" dirty="0">
                <a:solidFill>
                  <a:srgbClr val="FFFF00"/>
                </a:solidFill>
              </a:rPr>
              <a:t>, ártatlan, örömteli részének elvesztése miatt gyengül, hibázik az elme</a:t>
            </a:r>
          </a:p>
          <a:p>
            <a:pPr eaLnBrk="1" hangingPunct="1">
              <a:buFontTx/>
              <a:buChar char="-"/>
              <a:defRPr/>
            </a:pPr>
            <a:r>
              <a:rPr lang="hu-HU" u="sng" dirty="0">
                <a:solidFill>
                  <a:srgbClr val="FFFF00"/>
                </a:solidFill>
              </a:rPr>
              <a:t>Fegyelmezetlenség</a:t>
            </a:r>
            <a:r>
              <a:rPr lang="hu-HU" dirty="0">
                <a:solidFill>
                  <a:srgbClr val="FFFF00"/>
                </a:solidFill>
              </a:rPr>
              <a:t> -  Viselkedési, étkezési hibák miatt egyensúlytalanság</a:t>
            </a:r>
          </a:p>
          <a:p>
            <a:pPr eaLnBrk="1" hangingPunct="1">
              <a:buFontTx/>
              <a:buChar char="-"/>
              <a:defRPr/>
            </a:pP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412875"/>
            <a:ext cx="886460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Cím 1"/>
          <p:cNvSpPr>
            <a:spLocks noGrp="1"/>
          </p:cNvSpPr>
          <p:nvPr>
            <p:ph type="title" idx="4294967295"/>
          </p:nvPr>
        </p:nvSpPr>
        <p:spPr>
          <a:xfrm>
            <a:off x="0" y="485775"/>
            <a:ext cx="9144000" cy="1143000"/>
          </a:xfrm>
        </p:spPr>
        <p:txBody>
          <a:bodyPr/>
          <a:lstStyle/>
          <a:p>
            <a:pPr eaLnBrk="1" hangingPunct="1"/>
            <a:r>
              <a:rPr lang="hu-HU" sz="3600">
                <a:solidFill>
                  <a:schemeClr val="bg1"/>
                </a:solidFill>
              </a:rPr>
              <a:t>A betegség 3 oka - 3. Parinámja – Az évszakok negatív hatása, azaz a változások követésének hiánya</a:t>
            </a:r>
            <a:br>
              <a:rPr lang="hu-HU" sz="3600">
                <a:solidFill>
                  <a:schemeClr val="bg1"/>
                </a:solidFill>
              </a:rPr>
            </a:br>
            <a:endParaRPr lang="hu-HU" sz="3600">
              <a:solidFill>
                <a:schemeClr val="bg1"/>
              </a:solidFill>
            </a:endParaRPr>
          </a:p>
        </p:txBody>
      </p:sp>
      <p:sp>
        <p:nvSpPr>
          <p:cNvPr id="118786" name="Tartalom helye 2"/>
          <p:cNvSpPr>
            <a:spLocks noGrp="1"/>
          </p:cNvSpPr>
          <p:nvPr>
            <p:ph idx="4294967295"/>
          </p:nvPr>
        </p:nvSpPr>
        <p:spPr>
          <a:xfrm>
            <a:off x="139700" y="1916113"/>
            <a:ext cx="8547100" cy="5400675"/>
          </a:xfrm>
        </p:spPr>
        <p:txBody>
          <a:bodyPr/>
          <a:lstStyle/>
          <a:p>
            <a:pPr eaLnBrk="1" hangingPunct="1"/>
            <a:r>
              <a:rPr lang="hu-HU">
                <a:solidFill>
                  <a:srgbClr val="FFFF00"/>
                </a:solidFill>
              </a:rPr>
              <a:t>A dósák elveszítik természetes rugalmasságukat, az éghajlatban, évszakokban bekövetkező változásokhoz alkalmazkodásképtelenné válnak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Dósák egyensúlytalansága – gyenge emésztés </a:t>
            </a:r>
            <a:r>
              <a:rPr lang="hu-HU" u="sng">
                <a:solidFill>
                  <a:srgbClr val="FFFF00"/>
                </a:solidFill>
              </a:rPr>
              <a:t>„agni” – „ama” – „dhatuk” hiányos táplálása – </a:t>
            </a:r>
            <a:r>
              <a:rPr lang="hu-HU" b="1" u="sng">
                <a:solidFill>
                  <a:srgbClr val="FF0000"/>
                </a:solidFill>
              </a:rPr>
              <a:t>immunitás csökkenése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Fizikai szinten megnyilvánuló betegség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628775"/>
            <a:ext cx="886460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33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0"/>
            <a:ext cx="731837" cy="105251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19811" name="Line 4"/>
          <p:cNvSpPr>
            <a:spLocks noChangeShapeType="1"/>
          </p:cNvSpPr>
          <p:nvPr/>
        </p:nvSpPr>
        <p:spPr bwMode="auto">
          <a:xfrm>
            <a:off x="179388" y="11969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489075" y="115888"/>
            <a:ext cx="6396038" cy="9715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i="0">
                <a:solidFill>
                  <a:srgbClr val="000000"/>
                </a:solidFill>
                <a:cs typeface="Tahoma" panose="020B0604030504040204" pitchFamily="34" charset="0"/>
              </a:rPr>
              <a:t>A modern tudomány „Agni” megközelítése I. –”Shared pathogenesis”</a:t>
            </a:r>
            <a:endParaRPr lang="en-US" altLang="hu-HU" i="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119813" name="Rectangle 2"/>
          <p:cNvSpPr>
            <a:spLocks noChangeArrowheads="1"/>
          </p:cNvSpPr>
          <p:nvPr/>
        </p:nvSpPr>
        <p:spPr bwMode="auto">
          <a:xfrm>
            <a:off x="366713" y="1128713"/>
            <a:ext cx="8777287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sl-SI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Az Agni </a:t>
            </a:r>
            <a:r>
              <a:rPr lang="sl-SI" altLang="sl-SI" sz="2000" b="1" dirty="0">
                <a:solidFill>
                  <a:srgbClr val="33CC33"/>
                </a:solidFill>
                <a:latin typeface="Times New Roman" pitchFamily="18" charset="0"/>
              </a:rPr>
              <a:t>– a szervezet, az emésztés és  sejt szintű anyagcsere tüze- kóros állapotában, mint a </a:t>
            </a:r>
            <a:r>
              <a:rPr lang="sl-SI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rák</a:t>
            </a:r>
            <a:r>
              <a:rPr lang="sl-SI" altLang="sl-SI" sz="2000" b="1" dirty="0">
                <a:solidFill>
                  <a:srgbClr val="33CC33"/>
                </a:solidFill>
                <a:latin typeface="Times New Roman" pitchFamily="18" charset="0"/>
              </a:rPr>
              <a:t> kialakulásának kucsfontosságú tényezője a modern tudomány oldaláról a </a:t>
            </a:r>
            <a:r>
              <a:rPr lang="sl-SI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gyulladás előtti folyamatoknak felel meg.</a:t>
            </a:r>
            <a:r>
              <a:rPr lang="sl-SI" altLang="sl-SI" sz="2000" b="1" dirty="0">
                <a:solidFill>
                  <a:srgbClr val="33CC33"/>
                </a:solidFill>
                <a:latin typeface="Times New Roman" pitchFamily="18" charset="0"/>
              </a:rPr>
              <a:t> 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AutoNum type="arabicPeriod"/>
            </a:pP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A közös biokémiai útvonal a krónikus gyulladás, mely </a:t>
            </a:r>
            <a:r>
              <a:rPr lang="sl-SI" altLang="sl-SI" sz="2000" b="1" u="sng" dirty="0">
                <a:solidFill>
                  <a:srgbClr val="FFFF00"/>
                </a:solidFill>
                <a:latin typeface="Times New Roman" pitchFamily="18" charset="0"/>
              </a:rPr>
              <a:t>valóban</a:t>
            </a: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 fémjelzi a rák kialakulását a legtöbb esetben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	A. - Intrinsic út </a:t>
            </a:r>
            <a:r>
              <a:rPr lang="en-US" altLang="sl-SI" sz="2000" b="1" dirty="0">
                <a:solidFill>
                  <a:srgbClr val="FFFF00"/>
                </a:solidFill>
                <a:latin typeface="Times New Roman" pitchFamily="18" charset="0"/>
              </a:rPr>
              <a:t>(on</a:t>
            </a:r>
            <a:r>
              <a:rPr lang="hu-HU" altLang="sl-SI" sz="2000" b="1" dirty="0" err="1">
                <a:solidFill>
                  <a:srgbClr val="FFFF00"/>
                </a:solidFill>
                <a:latin typeface="Times New Roman" pitchFamily="18" charset="0"/>
              </a:rPr>
              <a:t>kogének</a:t>
            </a:r>
            <a:r>
              <a:rPr lang="en-US" altLang="sl-SI" sz="2000" b="1" dirty="0">
                <a:solidFill>
                  <a:srgbClr val="FFFF00"/>
                </a:solidFill>
                <a:latin typeface="Times New Roman" pitchFamily="18" charset="0"/>
              </a:rPr>
              <a:t>, g</a:t>
            </a: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én </a:t>
            </a:r>
            <a:r>
              <a:rPr lang="hu-HU" altLang="sl-SI" sz="2000" b="1" dirty="0" err="1">
                <a:solidFill>
                  <a:srgbClr val="FFFF00"/>
                </a:solidFill>
                <a:latin typeface="Times New Roman" pitchFamily="18" charset="0"/>
              </a:rPr>
              <a:t>amplifkáció</a:t>
            </a:r>
            <a:r>
              <a:rPr lang="en-US" altLang="sl-SI" sz="2000" b="1" dirty="0">
                <a:solidFill>
                  <a:srgbClr val="FFFF00"/>
                </a:solidFill>
                <a:latin typeface="Times New Roman" pitchFamily="18" charset="0"/>
              </a:rPr>
              <a:t>, tumor-s</a:t>
            </a: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altLang="sl-SI" sz="2000" b="1" dirty="0" err="1">
                <a:solidFill>
                  <a:srgbClr val="FFFF00"/>
                </a:solidFill>
                <a:latin typeface="Times New Roman" pitchFamily="18" charset="0"/>
              </a:rPr>
              <a:t>uppress</a:t>
            </a: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z</a:t>
            </a:r>
            <a:r>
              <a:rPr lang="en-US" altLang="sl-SI" sz="2000" b="1" dirty="0">
                <a:solidFill>
                  <a:srgbClr val="FFFF00"/>
                </a:solidFill>
                <a:latin typeface="Times New Roman" pitchFamily="18" charset="0"/>
              </a:rPr>
              <a:t>or g</a:t>
            </a: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én </a:t>
            </a:r>
            <a:r>
              <a:rPr lang="hu-HU" altLang="sl-SI" sz="2000" b="1" dirty="0" err="1">
                <a:solidFill>
                  <a:srgbClr val="FFFF00"/>
                </a:solidFill>
                <a:latin typeface="Times New Roman" pitchFamily="18" charset="0"/>
              </a:rPr>
              <a:t>inaktiváció</a:t>
            </a:r>
            <a:r>
              <a:rPr lang="en-US" altLang="sl-SI" sz="2000" b="1" dirty="0">
                <a:solidFill>
                  <a:srgbClr val="FFFF00"/>
                </a:solidFill>
                <a:latin typeface="Times New Roman" pitchFamily="18" charset="0"/>
              </a:rPr>
              <a:t>)</a:t>
            </a:r>
            <a:endParaRPr lang="hu-HU" altLang="sl-SI" sz="20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	B. - </a:t>
            </a:r>
            <a:r>
              <a:rPr lang="hu-HU" altLang="sl-SI" sz="2000" b="1" dirty="0" err="1">
                <a:solidFill>
                  <a:srgbClr val="FFFF00"/>
                </a:solidFill>
                <a:latin typeface="Times New Roman" pitchFamily="18" charset="0"/>
              </a:rPr>
              <a:t>Extrinsic</a:t>
            </a: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 út (pl. fertőző </a:t>
            </a:r>
            <a:r>
              <a:rPr lang="hu-HU" altLang="sl-SI" sz="2000" b="1" dirty="0" err="1">
                <a:solidFill>
                  <a:srgbClr val="FFFF00"/>
                </a:solidFill>
                <a:latin typeface="Times New Roman" pitchFamily="18" charset="0"/>
              </a:rPr>
              <a:t>gyulladásos</a:t>
            </a: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 környezet – hasnyálmirigy, vastagbél, prosztata)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	- transzkripciós faktorok, jelátviteli molekulák, </a:t>
            </a:r>
            <a:r>
              <a:rPr lang="hu-HU" altLang="sl-SI" sz="2000" b="1" dirty="0" err="1">
                <a:solidFill>
                  <a:srgbClr val="FFFF00"/>
                </a:solidFill>
                <a:latin typeface="Times New Roman" pitchFamily="18" charset="0"/>
              </a:rPr>
              <a:t>gyulladásos</a:t>
            </a: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mediátotork, sejtek) gyulladásos környezetet váltanak ki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	- az erősödő gyulladásos környezet (	tumor sejtek, szabad gyökök, immunrendszer gyengülése) tumor promóciós hatásúak 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	- </a:t>
            </a:r>
            <a:r>
              <a:rPr lang="sl-SI" altLang="sl-SI" sz="2000" b="1" u="sng" dirty="0">
                <a:solidFill>
                  <a:srgbClr val="FFFF00"/>
                </a:solidFill>
                <a:latin typeface="Times New Roman" pitchFamily="18" charset="0"/>
              </a:rPr>
              <a:t>növényi eredetű molekulák (kurkumin, EGCG, resveratol, guggulsteron) gyulladáscsökkentő és rákellenese hatásúak</a:t>
            </a: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sl-SI" altLang="sl-SI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Line 4"/>
          <p:cNvSpPr>
            <a:spLocks noChangeShapeType="1"/>
          </p:cNvSpPr>
          <p:nvPr/>
        </p:nvSpPr>
        <p:spPr bwMode="auto">
          <a:xfrm>
            <a:off x="252413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619250" y="333375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Az egészség receptje – Eredeti ájurvéda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Több ezer éves tudás és irodalom</a:t>
            </a:r>
          </a:p>
        </p:txBody>
      </p:sp>
      <p:pic>
        <p:nvPicPr>
          <p:cNvPr id="102403" name="Picture 2" descr="MMY_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150" y="0"/>
            <a:ext cx="831850" cy="11969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102404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11953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Rectangle 2"/>
          <p:cNvSpPr>
            <a:spLocks noChangeArrowheads="1"/>
          </p:cNvSpPr>
          <p:nvPr/>
        </p:nvSpPr>
        <p:spPr bwMode="auto">
          <a:xfrm>
            <a:off x="544513" y="2273300"/>
            <a:ext cx="8204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hu-HU" altLang="sl-SI" sz="4000" b="1">
                <a:solidFill>
                  <a:srgbClr val="FFFF00"/>
                </a:solidFill>
                <a:latin typeface="Times New Roman" pitchFamily="18" charset="0"/>
              </a:rPr>
              <a:t>I. – Malignomák és az Ájurvéda</a:t>
            </a:r>
            <a:endParaRPr lang="en-US" altLang="sl-SI" sz="40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33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8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2163" y="0"/>
            <a:ext cx="731837" cy="105251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21859" name="Line 4"/>
          <p:cNvSpPr>
            <a:spLocks noChangeShapeType="1"/>
          </p:cNvSpPr>
          <p:nvPr/>
        </p:nvSpPr>
        <p:spPr bwMode="auto">
          <a:xfrm>
            <a:off x="179388" y="11969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401763" y="115888"/>
            <a:ext cx="6626225" cy="9715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i="0">
                <a:solidFill>
                  <a:srgbClr val="000000"/>
                </a:solidFill>
                <a:cs typeface="Tahoma" panose="020B0604030504040204" pitchFamily="34" charset="0"/>
              </a:rPr>
              <a:t>A modern tudomány „Agni” megközelítése II. –”Shared pathogenesis”</a:t>
            </a:r>
            <a:endParaRPr lang="en-US" altLang="hu-HU" i="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121861" name="Rectangle 2"/>
          <p:cNvSpPr>
            <a:spLocks noChangeArrowheads="1"/>
          </p:cNvSpPr>
          <p:nvPr/>
        </p:nvSpPr>
        <p:spPr bwMode="auto">
          <a:xfrm>
            <a:off x="250825" y="1700213"/>
            <a:ext cx="8777288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hu-HU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Az </a:t>
            </a:r>
            <a:r>
              <a:rPr lang="hu-HU" altLang="sl-SI" sz="2000" b="1" u="sng" dirty="0" err="1">
                <a:solidFill>
                  <a:srgbClr val="33CC33"/>
                </a:solidFill>
                <a:latin typeface="Times New Roman" pitchFamily="18" charset="0"/>
              </a:rPr>
              <a:t>Agni</a:t>
            </a:r>
            <a:r>
              <a:rPr lang="hu-HU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hu-HU" altLang="sl-SI" sz="2000" b="1" dirty="0">
                <a:solidFill>
                  <a:srgbClr val="33CC33"/>
                </a:solidFill>
                <a:latin typeface="Times New Roman" pitchFamily="18" charset="0"/>
              </a:rPr>
              <a:t>– a szervezet, az emésztés és  sejt szintű anyagcsere tüze- kóros állapotában, mint a </a:t>
            </a:r>
            <a:r>
              <a:rPr lang="hu-HU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rák</a:t>
            </a:r>
            <a:r>
              <a:rPr lang="hu-HU" altLang="sl-SI" sz="2000" b="1" dirty="0">
                <a:solidFill>
                  <a:srgbClr val="33CC33"/>
                </a:solidFill>
                <a:latin typeface="Times New Roman" pitchFamily="18" charset="0"/>
              </a:rPr>
              <a:t> kialakulásának kulcsfontosságú tényezője a modern tudomány oldaláról a </a:t>
            </a:r>
            <a:r>
              <a:rPr lang="hu-HU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gyulladás</a:t>
            </a:r>
            <a:r>
              <a:rPr lang="sl-SI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 előtti</a:t>
            </a:r>
            <a:r>
              <a:rPr lang="hu-HU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 folyamatoknak felel meg és az </a:t>
            </a:r>
            <a:r>
              <a:rPr lang="hu-HU" altLang="sl-SI" sz="2800" b="1" u="sng" dirty="0">
                <a:solidFill>
                  <a:srgbClr val="FF0000"/>
                </a:solidFill>
                <a:latin typeface="Times New Roman" pitchFamily="18" charset="0"/>
              </a:rPr>
              <a:t>anyagcsere </a:t>
            </a:r>
            <a:r>
              <a:rPr lang="hu-HU" altLang="sl-SI" sz="2000" b="1" u="sng" dirty="0">
                <a:solidFill>
                  <a:srgbClr val="33CC33"/>
                </a:solidFill>
                <a:latin typeface="Times New Roman" pitchFamily="18" charset="0"/>
              </a:rPr>
              <a:t>folyamatokkal is kapcsolatba hozható (rákkockázat).</a:t>
            </a:r>
            <a:r>
              <a:rPr lang="hu-HU" altLang="sl-SI" sz="2000" b="1" dirty="0">
                <a:solidFill>
                  <a:srgbClr val="33CC33"/>
                </a:solidFill>
                <a:latin typeface="Times New Roman" pitchFamily="18" charset="0"/>
              </a:rPr>
              <a:t> 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hu-HU" altLang="sl-SI" sz="2000" b="1" dirty="0">
                <a:solidFill>
                  <a:srgbClr val="FFFF00"/>
                </a:solidFill>
                <a:latin typeface="Times New Roman" pitchFamily="18" charset="0"/>
              </a:rPr>
              <a:t>2.	</a:t>
            </a:r>
            <a:r>
              <a:rPr lang="hu-HU" altLang="sl-SI" sz="2000" b="1" u="sng" dirty="0">
                <a:solidFill>
                  <a:srgbClr val="FFFF00"/>
                </a:solidFill>
                <a:latin typeface="Times New Roman" pitchFamily="18" charset="0"/>
              </a:rPr>
              <a:t>Valóban van kapcsolat a metabolikus </a:t>
            </a:r>
            <a:r>
              <a:rPr lang="hu-HU" altLang="sl-SI" sz="2000" b="1" u="sng" dirty="0" err="1">
                <a:solidFill>
                  <a:srgbClr val="FFFF00"/>
                </a:solidFill>
                <a:latin typeface="Times New Roman" pitchFamily="18" charset="0"/>
              </a:rPr>
              <a:t>szindrom</a:t>
            </a:r>
            <a:r>
              <a:rPr lang="sl-SI" altLang="sl-SI" sz="2000" b="1" u="sng" dirty="0">
                <a:solidFill>
                  <a:srgbClr val="FFFF00"/>
                </a:solidFill>
                <a:latin typeface="Times New Roman" pitchFamily="18" charset="0"/>
              </a:rPr>
              <a:t>a (kóros elhízás, magas vérnyomás, magas vércukor, diszlipidémia) és a rák között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	- </a:t>
            </a:r>
            <a:r>
              <a:rPr lang="sl-SI" altLang="sl-SI" sz="2000" b="1" u="sng" dirty="0">
                <a:solidFill>
                  <a:srgbClr val="FFFF00"/>
                </a:solidFill>
                <a:latin typeface="Times New Roman" pitchFamily="18" charset="0"/>
              </a:rPr>
              <a:t>koleszterol</a:t>
            </a: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 – oxidált LDL (</a:t>
            </a:r>
            <a:r>
              <a:rPr lang="sl-SI" altLang="sl-SI" sz="2000" b="1" dirty="0">
                <a:solidFill>
                  <a:srgbClr val="FF0000"/>
                </a:solidFill>
                <a:latin typeface="Times New Roman" pitchFamily="18" charset="0"/>
              </a:rPr>
              <a:t>gyulladás, illetve receptora mint onkogén</a:t>
            </a: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)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	- </a:t>
            </a:r>
            <a:r>
              <a:rPr lang="sl-SI" altLang="sl-SI" sz="2000" b="1" u="sng" dirty="0">
                <a:solidFill>
                  <a:srgbClr val="FFFF00"/>
                </a:solidFill>
                <a:latin typeface="Times New Roman" pitchFamily="18" charset="0"/>
              </a:rPr>
              <a:t>testsúly</a:t>
            </a: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 és rák kapcsolata, pl.: kolorektális, vese, nyelőcső rák (nők: emlő és méhnyak) (férfiak: myeloma multiplex, lymphoma)  - hormon, növekedési faktorok, </a:t>
            </a:r>
            <a:r>
              <a:rPr lang="sl-SI" altLang="sl-SI" sz="2000" b="1" dirty="0">
                <a:solidFill>
                  <a:srgbClr val="FF0000"/>
                </a:solidFill>
                <a:latin typeface="Times New Roman" pitchFamily="18" charset="0"/>
              </a:rPr>
              <a:t>adiponektin (gyulladásos faktorok)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	- </a:t>
            </a:r>
            <a:r>
              <a:rPr lang="sl-SI" altLang="sl-SI" sz="2000" b="1" u="sng" dirty="0">
                <a:solidFill>
                  <a:srgbClr val="FFFF00"/>
                </a:solidFill>
                <a:latin typeface="Times New Roman" pitchFamily="18" charset="0"/>
              </a:rPr>
              <a:t>diabetes (2-es típus)</a:t>
            </a:r>
            <a:r>
              <a:rPr lang="sl-SI" altLang="sl-SI" sz="2000" b="1" dirty="0">
                <a:solidFill>
                  <a:srgbClr val="FFFF00"/>
                </a:solidFill>
                <a:latin typeface="Times New Roman" pitchFamily="18" charset="0"/>
              </a:rPr>
              <a:t> és a rák kapcsolata (vastagbél, hasnyálmirigy, húgyhólyag,  emlő, máj) – gyulladásos paraméterek, IGF-1 (biológiai terápia),  oxidatív stressz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33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2163" y="0"/>
            <a:ext cx="731837" cy="105251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22883" name="Line 4"/>
          <p:cNvSpPr>
            <a:spLocks noChangeShapeType="1"/>
          </p:cNvSpPr>
          <p:nvPr/>
        </p:nvSpPr>
        <p:spPr bwMode="auto">
          <a:xfrm>
            <a:off x="179388" y="11969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117600" y="115888"/>
            <a:ext cx="7199313" cy="8477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A modern tudomány „Agni” megközelítése III. –”Shared pathogenesis”</a:t>
            </a:r>
            <a:endParaRPr lang="en-US" altLang="hu-HU" sz="24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2885" name="Rectangle 2"/>
          <p:cNvSpPr>
            <a:spLocks noChangeArrowheads="1"/>
          </p:cNvSpPr>
          <p:nvPr/>
        </p:nvSpPr>
        <p:spPr bwMode="auto">
          <a:xfrm>
            <a:off x="250825" y="1700213"/>
            <a:ext cx="877728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hu-HU" altLang="sl-SI" sz="2000" b="1" u="sng">
                <a:solidFill>
                  <a:srgbClr val="33CC33"/>
                </a:solidFill>
                <a:latin typeface="Times New Roman" pitchFamily="18" charset="0"/>
              </a:rPr>
              <a:t>Az Agni </a:t>
            </a:r>
            <a:r>
              <a:rPr lang="hu-HU" altLang="sl-SI" sz="2000" b="1">
                <a:solidFill>
                  <a:srgbClr val="33CC33"/>
                </a:solidFill>
                <a:latin typeface="Times New Roman" pitchFamily="18" charset="0"/>
              </a:rPr>
              <a:t>– a szervezet, az emésztés és  sejt szintű anyagcsere tüze- kóros állapotában, mint a rák kialakulásának kulcsfontosságú tényezője a modern tudomány oldaláról a </a:t>
            </a:r>
            <a:r>
              <a:rPr lang="hu-HU" altLang="sl-SI" sz="2000" b="1" u="sng">
                <a:solidFill>
                  <a:srgbClr val="33CC33"/>
                </a:solidFill>
                <a:latin typeface="Times New Roman" pitchFamily="18" charset="0"/>
              </a:rPr>
              <a:t>gyulladás előtti folyamatoknak felel meg és </a:t>
            </a:r>
            <a:r>
              <a:rPr lang="hu-HU" altLang="sl-SI" sz="2800" b="1" u="sng">
                <a:solidFill>
                  <a:srgbClr val="FF0000"/>
                </a:solidFill>
                <a:latin typeface="Times New Roman" pitchFamily="18" charset="0"/>
              </a:rPr>
              <a:t>az emésztés</a:t>
            </a:r>
            <a:r>
              <a:rPr lang="sl-SI" altLang="sl-SI" sz="2800" b="1" u="sng">
                <a:solidFill>
                  <a:srgbClr val="FF0000"/>
                </a:solidFill>
                <a:latin typeface="Times New Roman" pitchFamily="18" charset="0"/>
              </a:rPr>
              <a:t>sel, illetve étkezéssel </a:t>
            </a:r>
            <a:r>
              <a:rPr lang="sl-SI" altLang="sl-SI" sz="2000" b="1" u="sng">
                <a:solidFill>
                  <a:srgbClr val="33CC33"/>
                </a:solidFill>
                <a:latin typeface="Times New Roman" pitchFamily="18" charset="0"/>
              </a:rPr>
              <a:t>i</a:t>
            </a:r>
            <a:r>
              <a:rPr lang="hu-HU" altLang="sl-SI" sz="2000" b="1" u="sng">
                <a:solidFill>
                  <a:srgbClr val="33CC33"/>
                </a:solidFill>
                <a:latin typeface="Times New Roman" pitchFamily="18" charset="0"/>
              </a:rPr>
              <a:t>s kapcsolatba hozható (rákkockázat).</a:t>
            </a:r>
            <a:r>
              <a:rPr lang="hu-HU" altLang="sl-SI" sz="2000" b="1">
                <a:solidFill>
                  <a:srgbClr val="33CC33"/>
                </a:solidFill>
                <a:latin typeface="Times New Roman" pitchFamily="18" charset="0"/>
              </a:rPr>
              <a:t> 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3.	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Kapcsolat az étkezés , emésztés 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és a rák között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	- </a:t>
            </a:r>
            <a:r>
              <a:rPr lang="sl-SI" altLang="sl-SI" sz="2000" b="1" u="sng">
                <a:solidFill>
                  <a:srgbClr val="FFFF00"/>
                </a:solidFill>
                <a:latin typeface="Times New Roman" pitchFamily="18" charset="0"/>
              </a:rPr>
              <a:t>rostokban szegény,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 zsírban gazdag étrend – gyulladásos paraméterek (C-reaktív protein, IL-6, TNF, omega 6 / omega 3 arány)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	- </a:t>
            </a:r>
            <a:r>
              <a:rPr lang="sl-SI" altLang="sl-SI" sz="2000" b="1" u="sng">
                <a:solidFill>
                  <a:srgbClr val="FFFF00"/>
                </a:solidFill>
                <a:latin typeface="Times New Roman" pitchFamily="18" charset="0"/>
              </a:rPr>
              <a:t>epe mikroflóra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 (diéta és emésztés együttesen) – gyulladásos paraméterek (probiotikumok előnyösek)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	- </a:t>
            </a:r>
            <a:r>
              <a:rPr lang="sl-SI" altLang="sl-SI" sz="2000" b="1" u="sng">
                <a:solidFill>
                  <a:srgbClr val="FFFF00"/>
                </a:solidFill>
                <a:latin typeface="Times New Roman" pitchFamily="18" charset="0"/>
              </a:rPr>
              <a:t>zsírban gazdag étrend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 – hyperlipidemia ( nukleáris transzkripciós faktor receptotok, pl. PPAR, FXR stimulánsok hatásosak – pl. </a:t>
            </a:r>
            <a:r>
              <a:rPr lang="sl-SI" altLang="sl-SI" sz="2000" b="1">
                <a:solidFill>
                  <a:srgbClr val="FF0000"/>
                </a:solidFill>
                <a:latin typeface="Times New Roman" pitchFamily="18" charset="0"/>
              </a:rPr>
              <a:t>Guggulszteron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) </a:t>
            </a:r>
          </a:p>
          <a:p>
            <a:pPr marL="533400" indent="-533400">
              <a:spcBef>
                <a:spcPts val="1413"/>
              </a:spcBef>
              <a:buFont typeface="Wingdings" pitchFamily="2" charset="2"/>
              <a:buNone/>
            </a:pPr>
            <a:endParaRPr lang="sl-SI" altLang="sl-SI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47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6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2175" y="0"/>
            <a:ext cx="631825" cy="9080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23907" name="Line 4"/>
          <p:cNvSpPr>
            <a:spLocks noChangeShapeType="1"/>
          </p:cNvSpPr>
          <p:nvPr/>
        </p:nvSpPr>
        <p:spPr bwMode="auto">
          <a:xfrm>
            <a:off x="107950" y="1052513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116013" y="333375"/>
            <a:ext cx="7199312" cy="48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Gyógynövények I.</a:t>
            </a:r>
            <a:endParaRPr lang="en-US" altLang="hu-HU" sz="24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3909" name="Rectangle 2"/>
          <p:cNvSpPr>
            <a:spLocks noChangeArrowheads="1"/>
          </p:cNvSpPr>
          <p:nvPr/>
        </p:nvSpPr>
        <p:spPr bwMode="auto">
          <a:xfrm>
            <a:off x="115888" y="1128713"/>
            <a:ext cx="90281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609600" indent="-609600">
              <a:spcBef>
                <a:spcPts val="1413"/>
              </a:spcBef>
              <a:buFont typeface="Wingdings" pitchFamily="2" charset="2"/>
              <a:buNone/>
            </a:pPr>
            <a:endParaRPr lang="hu-HU" altLang="sl-SI" sz="2000">
              <a:solidFill>
                <a:srgbClr val="FFFF00"/>
              </a:solidFill>
            </a:endParaRPr>
          </a:p>
        </p:txBody>
      </p:sp>
      <p:sp>
        <p:nvSpPr>
          <p:cNvPr id="123910" name="Rectangle 2"/>
          <p:cNvSpPr>
            <a:spLocks noChangeArrowheads="1"/>
          </p:cNvSpPr>
          <p:nvPr/>
        </p:nvSpPr>
        <p:spPr bwMode="auto">
          <a:xfrm>
            <a:off x="42863" y="2386013"/>
            <a:ext cx="64008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hu-HU" altLang="sl-SI">
                <a:solidFill>
                  <a:srgbClr val="FFFF00"/>
                </a:solidFill>
              </a:rPr>
              <a:t>Az ájurvédás készítmények segítenek </a:t>
            </a:r>
            <a:r>
              <a:rPr lang="hu-HU" altLang="sl-SI" u="sng">
                <a:solidFill>
                  <a:srgbClr val="FFFF00"/>
                </a:solidFill>
              </a:rPr>
              <a:t>a rák progresszióját </a:t>
            </a:r>
            <a:r>
              <a:rPr lang="hu-HU" altLang="sl-SI">
                <a:solidFill>
                  <a:srgbClr val="FFFF00"/>
                </a:solidFill>
              </a:rPr>
              <a:t>lelassítani.</a:t>
            </a:r>
            <a:endParaRPr lang="en-US" altLang="sl-SI">
              <a:solidFill>
                <a:srgbClr val="FFFF00"/>
              </a:solidFill>
            </a:endParaRP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hu-HU" altLang="sl-SI">
                <a:solidFill>
                  <a:srgbClr val="FFFF00"/>
                </a:solidFill>
              </a:rPr>
              <a:t>Az ájurvédás készítmények</a:t>
            </a:r>
            <a:r>
              <a:rPr lang="en-US" altLang="sl-SI">
                <a:solidFill>
                  <a:srgbClr val="FFFF00"/>
                </a:solidFill>
              </a:rPr>
              <a:t> </a:t>
            </a:r>
            <a:r>
              <a:rPr lang="hu-HU" altLang="sl-SI" u="sng">
                <a:solidFill>
                  <a:srgbClr val="FFFF00"/>
                </a:solidFill>
              </a:rPr>
              <a:t>adjuvánsként </a:t>
            </a:r>
            <a:r>
              <a:rPr lang="hu-HU" altLang="sl-SI">
                <a:solidFill>
                  <a:srgbClr val="FFFF00"/>
                </a:solidFill>
              </a:rPr>
              <a:t>szolgálhatnak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sl-SI" altLang="sl-SI">
                <a:solidFill>
                  <a:srgbClr val="FFFF00"/>
                </a:solidFill>
              </a:rPr>
              <a:t>MELLÉKHATÁSOK CSÖKKENTÉSE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sl-SI" altLang="sl-SI">
                <a:solidFill>
                  <a:srgbClr val="FFFF00"/>
                </a:solidFill>
              </a:rPr>
              <a:t>Az ájurvédás készítmények javítják </a:t>
            </a:r>
            <a:r>
              <a:rPr lang="sl-SI" altLang="sl-SI" u="sng">
                <a:solidFill>
                  <a:srgbClr val="FFFF00"/>
                </a:solidFill>
              </a:rPr>
              <a:t>az életminőséget </a:t>
            </a:r>
            <a:r>
              <a:rPr lang="sl-SI" altLang="sl-SI">
                <a:solidFill>
                  <a:srgbClr val="FFFF00"/>
                </a:solidFill>
              </a:rPr>
              <a:t>rákos betegekben</a:t>
            </a:r>
            <a:endParaRPr lang="en-US" altLang="sl-SI">
              <a:solidFill>
                <a:srgbClr val="FFFF00"/>
              </a:solidFill>
            </a:endParaRP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hu-HU" altLang="sl-SI" u="sng">
                <a:solidFill>
                  <a:srgbClr val="FFFF00"/>
                </a:solidFill>
              </a:rPr>
              <a:t>Speciális szövet</a:t>
            </a:r>
            <a:r>
              <a:rPr lang="sl-SI" altLang="sl-SI" u="sng">
                <a:solidFill>
                  <a:srgbClr val="FFFF00"/>
                </a:solidFill>
              </a:rPr>
              <a:t>ek </a:t>
            </a:r>
            <a:r>
              <a:rPr lang="sl-SI" altLang="sl-SI">
                <a:solidFill>
                  <a:srgbClr val="FFFF00"/>
                </a:solidFill>
              </a:rPr>
              <a:t>kezelésére alkalmas</a:t>
            </a:r>
            <a:endParaRPr lang="en-US" altLang="sl-SI">
              <a:solidFill>
                <a:srgbClr val="FFFF00"/>
              </a:solidFill>
            </a:endParaRPr>
          </a:p>
        </p:txBody>
      </p:sp>
      <p:grpSp>
        <p:nvGrpSpPr>
          <p:cNvPr id="123911" name="Rectangle 1"/>
          <p:cNvGrpSpPr>
            <a:grpSpLocks/>
          </p:cNvGrpSpPr>
          <p:nvPr/>
        </p:nvGrpSpPr>
        <p:grpSpPr bwMode="auto">
          <a:xfrm>
            <a:off x="250825" y="1052513"/>
            <a:ext cx="6408738" cy="720725"/>
            <a:chOff x="134" y="1075"/>
            <a:chExt cx="2558" cy="442"/>
          </a:xfrm>
        </p:grpSpPr>
        <p:pic>
          <p:nvPicPr>
            <p:cNvPr id="123913" name="Rectangle 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" y="1075"/>
              <a:ext cx="255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4" name="Text Box 5"/>
            <p:cNvSpPr txBox="1">
              <a:spLocks noChangeArrowheads="1"/>
            </p:cNvSpPr>
            <p:nvPr/>
          </p:nvSpPr>
          <p:spPr bwMode="auto">
            <a:xfrm>
              <a:off x="240" y="1125"/>
              <a:ext cx="2376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7287" tIns="53643" rIns="107287" bIns="53643">
              <a:spAutoFit/>
            </a:bodyPr>
            <a:lstStyle/>
            <a:p>
              <a:r>
                <a:rPr lang="hu-HU" altLang="hu-HU">
                  <a:solidFill>
                    <a:srgbClr val="000000"/>
                  </a:solidFill>
                  <a:latin typeface="Calibri" pitchFamily="34" charset="0"/>
                </a:rPr>
                <a:t>Mit tudnak az ájurvédikus növények</a:t>
              </a:r>
              <a:endParaRPr lang="en-US" altLang="hu-H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23912" name="Picture 2" descr="C:\Users\Manish-Arora\Pictures\ayurvedic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0500" y="2924175"/>
            <a:ext cx="26035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5" y="241300"/>
            <a:ext cx="9144000" cy="666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t>I</a:t>
            </a:r>
            <a:r>
              <a:rPr lang="hu-HU" sz="36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t>mmunerősítő növények, terápiás eszközök</a:t>
            </a:r>
            <a:endParaRPr lang="en-US" sz="36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9475" y="2286000"/>
            <a:ext cx="1838325" cy="88423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FFFF00"/>
                </a:solidFill>
                <a:latin typeface="+mn-lt"/>
                <a:ea typeface="+mn-ea"/>
              </a:rPr>
              <a:t>Ashwagangdha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FFFF00"/>
                </a:solidFill>
                <a:latin typeface="+mn-lt"/>
                <a:ea typeface="+mn-ea"/>
              </a:rPr>
              <a:t>(Withenia somnifera)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2800" y="4214813"/>
            <a:ext cx="1981200" cy="884237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FFFF00"/>
                </a:solidFill>
                <a:latin typeface="+mn-lt"/>
                <a:ea typeface="+mn-ea"/>
              </a:rPr>
              <a:t>Guduchi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FFFF00"/>
                </a:solidFill>
                <a:latin typeface="+mn-lt"/>
                <a:ea typeface="+mn-ea"/>
              </a:rPr>
              <a:t>(Tinospora cordifolia)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4950" y="2286000"/>
            <a:ext cx="1700213" cy="88423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700">
                <a:solidFill>
                  <a:srgbClr val="FFFF00"/>
                </a:solidFill>
                <a:latin typeface="+mn-lt"/>
                <a:ea typeface="+mn-ea"/>
              </a:rPr>
              <a:t>Kurkuma</a:t>
            </a:r>
            <a:r>
              <a:rPr lang="en-US" sz="1700">
                <a:solidFill>
                  <a:srgbClr val="FFFF00"/>
                </a:solidFill>
                <a:latin typeface="+mn-lt"/>
                <a:ea typeface="+mn-e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FFFF00"/>
                </a:solidFill>
                <a:latin typeface="+mn-lt"/>
                <a:ea typeface="+mn-ea"/>
              </a:rPr>
              <a:t>(Curcuma longa)</a:t>
            </a:r>
            <a:r>
              <a:rPr lang="en-US" sz="1700">
                <a:solidFill>
                  <a:srgbClr val="000000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8275" y="5643563"/>
            <a:ext cx="1717675" cy="847725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  <a:latin typeface="+mn-lt"/>
                <a:ea typeface="+mn-ea"/>
              </a:rPr>
              <a:t>Tulsi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+mn-ea"/>
              </a:rPr>
              <a:t>Oscimium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 sanctum)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1988" y="5857875"/>
            <a:ext cx="1762125" cy="6254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700">
                <a:solidFill>
                  <a:srgbClr val="FFFFFF"/>
                </a:solidFill>
                <a:latin typeface="+mn-lt"/>
                <a:ea typeface="+mn-ea"/>
              </a:rPr>
              <a:t>Hosszú bors</a:t>
            </a:r>
            <a:r>
              <a:rPr lang="en-US" sz="1700">
                <a:solidFill>
                  <a:srgbClr val="FFFFFF"/>
                </a:solidFill>
                <a:latin typeface="+mn-lt"/>
                <a:ea typeface="+mn-e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FFFFFF"/>
                </a:solidFill>
                <a:latin typeface="+mn-lt"/>
                <a:ea typeface="+mn-ea"/>
              </a:rPr>
              <a:t>(Piper longum)</a:t>
            </a:r>
          </a:p>
        </p:txBody>
      </p:sp>
      <p:pic>
        <p:nvPicPr>
          <p:cNvPr id="124935" name="Picture 5" descr="C:\Users\Manish-Arora\Pictures\immune\harid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425" y="1193800"/>
            <a:ext cx="11461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95738" y="3716338"/>
            <a:ext cx="1724025" cy="884237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FFFF00"/>
                </a:solidFill>
                <a:latin typeface="+mn-lt"/>
                <a:ea typeface="+mn-ea"/>
              </a:rPr>
              <a:t>Neem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FFFF00"/>
                </a:solidFill>
                <a:latin typeface="+mn-lt"/>
                <a:ea typeface="+mn-ea"/>
              </a:rPr>
              <a:t>(Azadirachta indica)</a:t>
            </a:r>
          </a:p>
        </p:txBody>
      </p:sp>
      <p:pic>
        <p:nvPicPr>
          <p:cNvPr id="124937" name="Picture 11" descr="C:\Users\Manish-Arora\Pictures\immune\ne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2786063"/>
            <a:ext cx="10985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8" name="Picture 7" descr="C:\Users\Manish-Arora\Pictures\immune\tul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572000"/>
            <a:ext cx="12096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9" name="Picture 8" descr="C:\Users\Manish-Arora\Pictures\immune\pippa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6300" y="4714875"/>
            <a:ext cx="11334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880225" y="4071938"/>
            <a:ext cx="1911350" cy="884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000000"/>
                </a:solidFill>
                <a:latin typeface="+mn-lt"/>
                <a:ea typeface="+mn-ea"/>
              </a:rPr>
              <a:t>Yashtimadhu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000000"/>
                </a:solidFill>
                <a:latin typeface="+mn-lt"/>
                <a:ea typeface="+mn-ea"/>
              </a:rPr>
              <a:t>(Glycyrrhiza glabra)</a:t>
            </a:r>
          </a:p>
        </p:txBody>
      </p:sp>
      <p:pic>
        <p:nvPicPr>
          <p:cNvPr id="124941" name="Picture 12" descr="C:\Users\Manish-Arora\Pictures\immune\yashtimadh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1213" y="3000375"/>
            <a:ext cx="11350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880225" y="2214563"/>
            <a:ext cx="1911350" cy="8842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000000"/>
                </a:solidFill>
                <a:latin typeface="+mn-lt"/>
                <a:ea typeface="+mn-ea"/>
              </a:rPr>
              <a:t>Shatavari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>
                <a:solidFill>
                  <a:srgbClr val="000000"/>
                </a:solidFill>
                <a:latin typeface="+mn-lt"/>
                <a:ea typeface="+mn-ea"/>
              </a:rPr>
              <a:t>(Asparagous racemosus)</a:t>
            </a:r>
          </a:p>
        </p:txBody>
      </p:sp>
      <p:pic>
        <p:nvPicPr>
          <p:cNvPr id="124943" name="Picture 13" descr="C:\Users\Manish-Arora\Pictures\immune\shatavar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193800"/>
            <a:ext cx="11509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944563" y="6072188"/>
            <a:ext cx="1862137" cy="46196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rgbClr val="FFFFFF"/>
                </a:solidFill>
                <a:latin typeface="+mn-lt"/>
                <a:ea typeface="+mn-ea"/>
              </a:rPr>
              <a:t>Shilajit</a:t>
            </a:r>
          </a:p>
        </p:txBody>
      </p:sp>
      <p:pic>
        <p:nvPicPr>
          <p:cNvPr id="124945" name="Picture 14" descr="C:\Users\Manish-Arora\Pictures\immune\pure_shilajit_resistance20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5000625"/>
            <a:ext cx="11223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6" name="Picture 4" descr="C:\Users\Manish-Arora\Pictures\immune\guduch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" y="3214688"/>
            <a:ext cx="11239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7" name="Picture 2" descr="C:\Users\Manish-Arora\Pictures\immune\ashwagandh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1214438"/>
            <a:ext cx="11239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C:\Users\Manish-Arora\Downloads\herbs-larger-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125538"/>
            <a:ext cx="243363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388" y="1573213"/>
            <a:ext cx="5976937" cy="8477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400" i="0">
                <a:cs typeface="Tahoma" panose="020B0604030504040204" pitchFamily="34" charset="0"/>
              </a:rPr>
              <a:t>Növények a sugár és kemoterápia mellékhatásainak legyőzésében</a:t>
            </a:r>
            <a:endParaRPr lang="en-US" altLang="hu-HU" sz="2400" i="0">
              <a:cs typeface="Tahoma" panose="020B0604030504040204" pitchFamily="34" charset="0"/>
            </a:endParaRPr>
          </a:p>
        </p:txBody>
      </p:sp>
      <p:sp>
        <p:nvSpPr>
          <p:cNvPr id="125955" name="Rectangle 2"/>
          <p:cNvSpPr>
            <a:spLocks noChangeArrowheads="1"/>
          </p:cNvSpPr>
          <p:nvPr/>
        </p:nvSpPr>
        <p:spPr bwMode="auto">
          <a:xfrm>
            <a:off x="179388" y="3275013"/>
            <a:ext cx="87852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Bilva, Amla - </a:t>
            </a:r>
            <a:r>
              <a:rPr lang="en-US" altLang="sl-SI" sz="2400" u="sng">
                <a:solidFill>
                  <a:srgbClr val="FFFF00"/>
                </a:solidFill>
              </a:rPr>
              <a:t>hasmenésben</a:t>
            </a:r>
          </a:p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Haritaki – </a:t>
            </a:r>
            <a:r>
              <a:rPr lang="en-US" altLang="sl-SI" sz="2400" u="sng">
                <a:solidFill>
                  <a:srgbClr val="FFFF00"/>
                </a:solidFill>
              </a:rPr>
              <a:t>székrekedés esetén</a:t>
            </a:r>
          </a:p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Brahmi, Haritaki, Kálmosgyökér – idegrendszer erősítésére, </a:t>
            </a:r>
            <a:r>
              <a:rPr lang="en-US" altLang="sl-SI" sz="2400" u="sng">
                <a:solidFill>
                  <a:srgbClr val="FFFF00"/>
                </a:solidFill>
              </a:rPr>
              <a:t>memória javítására</a:t>
            </a:r>
          </a:p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Eranda (dinnyefa), Keletindiai Tintafa, Gyömbér, Mák – fájdalomra</a:t>
            </a:r>
          </a:p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Brahmi, Bhringaraj olaj – hajhullás esetén</a:t>
            </a:r>
          </a:p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Királydinnye, Spárga, Ashwagandha, Mályva, Guduchi, Búza fű – </a:t>
            </a:r>
            <a:r>
              <a:rPr lang="en-US" altLang="sl-SI" sz="2400" u="sng">
                <a:solidFill>
                  <a:srgbClr val="FFFF00"/>
                </a:solidFill>
              </a:rPr>
              <a:t>általános gyengeség esetén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988" y="188913"/>
            <a:ext cx="7199312" cy="48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Gyógynövények VII.</a:t>
            </a:r>
            <a:endParaRPr lang="en-US" altLang="hu-HU" sz="24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125957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809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115888"/>
            <a:ext cx="533400" cy="7651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25959" name="Line 4"/>
          <p:cNvSpPr>
            <a:spLocks noChangeShapeType="1"/>
          </p:cNvSpPr>
          <p:nvPr/>
        </p:nvSpPr>
        <p:spPr bwMode="auto">
          <a:xfrm>
            <a:off x="287338" y="10525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88" y="1844675"/>
            <a:ext cx="5976937" cy="48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400" i="0" dirty="0">
                <a:cs typeface="Tahoma" panose="020B0604030504040204" pitchFamily="34" charset="0"/>
              </a:rPr>
              <a:t>Növények kutatás alatt</a:t>
            </a:r>
            <a:endParaRPr lang="en-US" altLang="hu-HU" sz="2400" i="0" dirty="0">
              <a:cs typeface="Tahoma" panose="020B0604030504040204" pitchFamily="34" charset="0"/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95288" y="3319463"/>
            <a:ext cx="82804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Withaferin </a:t>
            </a:r>
            <a:r>
              <a:rPr lang="hu-HU" altLang="sl-SI" sz="2400">
                <a:solidFill>
                  <a:srgbClr val="FFFF00"/>
                </a:solidFill>
              </a:rPr>
              <a:t>(</a:t>
            </a:r>
            <a:r>
              <a:rPr lang="en-US" altLang="sl-SI" sz="2400">
                <a:solidFill>
                  <a:srgbClr val="FFFF00"/>
                </a:solidFill>
              </a:rPr>
              <a:t>Withania somnifera</a:t>
            </a:r>
            <a:r>
              <a:rPr lang="hu-HU" altLang="sl-SI" sz="2400">
                <a:solidFill>
                  <a:srgbClr val="FFFF00"/>
                </a:solidFill>
              </a:rPr>
              <a:t> - </a:t>
            </a:r>
            <a:r>
              <a:rPr lang="hu-HU" altLang="sl-SI" sz="2400" u="sng">
                <a:solidFill>
                  <a:srgbClr val="FFFF00"/>
                </a:solidFill>
              </a:rPr>
              <a:t>Ashwaganda): emlőrák</a:t>
            </a:r>
            <a:endParaRPr lang="en-US" altLang="sl-SI" sz="2400" u="sng">
              <a:solidFill>
                <a:srgbClr val="FFFF00"/>
              </a:solidFill>
            </a:endParaRPr>
          </a:p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Sanjeevani</a:t>
            </a:r>
            <a:r>
              <a:rPr lang="hu-HU" altLang="sl-SI" sz="2400">
                <a:solidFill>
                  <a:srgbClr val="FFFF00"/>
                </a:solidFill>
              </a:rPr>
              <a:t> (S</a:t>
            </a:r>
            <a:r>
              <a:rPr lang="en-US" altLang="sl-SI" sz="2400">
                <a:solidFill>
                  <a:srgbClr val="FFFF00"/>
                </a:solidFill>
              </a:rPr>
              <a:t>elaginella </a:t>
            </a:r>
            <a:r>
              <a:rPr lang="hu-HU" altLang="sl-SI" sz="2400">
                <a:solidFill>
                  <a:srgbClr val="FFFF00"/>
                </a:solidFill>
              </a:rPr>
              <a:t>d</a:t>
            </a:r>
            <a:r>
              <a:rPr lang="en-US" altLang="sl-SI" sz="2400">
                <a:solidFill>
                  <a:srgbClr val="FFFF00"/>
                </a:solidFill>
              </a:rPr>
              <a:t>ryopteris</a:t>
            </a:r>
            <a:r>
              <a:rPr lang="hu-HU" altLang="sl-SI" sz="2400">
                <a:solidFill>
                  <a:srgbClr val="FFFF00"/>
                </a:solidFill>
              </a:rPr>
              <a:t>) : bőrtumorok</a:t>
            </a:r>
            <a:endParaRPr lang="en-US" altLang="sl-SI" sz="2400">
              <a:solidFill>
                <a:srgbClr val="FFFF00"/>
              </a:solidFill>
            </a:endParaRPr>
          </a:p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Indian frankincense</a:t>
            </a:r>
            <a:r>
              <a:rPr lang="hu-HU" altLang="sl-SI" sz="2400">
                <a:solidFill>
                  <a:srgbClr val="FFFF00"/>
                </a:solidFill>
              </a:rPr>
              <a:t> (B</a:t>
            </a:r>
            <a:r>
              <a:rPr lang="en-US" altLang="sl-SI" sz="2400">
                <a:solidFill>
                  <a:srgbClr val="FFFF00"/>
                </a:solidFill>
              </a:rPr>
              <a:t>oswellia serrata</a:t>
            </a:r>
            <a:r>
              <a:rPr lang="hu-HU" altLang="sl-SI" sz="2400">
                <a:solidFill>
                  <a:srgbClr val="FFFF00"/>
                </a:solidFill>
              </a:rPr>
              <a:t> - Guggul): </a:t>
            </a:r>
            <a:r>
              <a:rPr lang="hu-HU" altLang="sl-SI" sz="2400" u="sng">
                <a:solidFill>
                  <a:srgbClr val="FFFF00"/>
                </a:solidFill>
              </a:rPr>
              <a:t>béldaganatok</a:t>
            </a:r>
            <a:endParaRPr lang="en-US" altLang="sl-SI" sz="2400" u="sng">
              <a:solidFill>
                <a:srgbClr val="FFFF00"/>
              </a:solidFill>
            </a:endParaRPr>
          </a:p>
          <a:p>
            <a:pPr marL="334963" indent="-334963">
              <a:buFont typeface="Wingdings" pitchFamily="2" charset="2"/>
              <a:buChar char="Ø"/>
            </a:pPr>
            <a:r>
              <a:rPr lang="en-US" altLang="sl-SI" sz="2400">
                <a:solidFill>
                  <a:srgbClr val="FFFF00"/>
                </a:solidFill>
              </a:rPr>
              <a:t>Mangosteen</a:t>
            </a:r>
            <a:r>
              <a:rPr lang="hu-HU" altLang="sl-SI" sz="2400">
                <a:solidFill>
                  <a:srgbClr val="FFFF00"/>
                </a:solidFill>
              </a:rPr>
              <a:t> </a:t>
            </a:r>
            <a:r>
              <a:rPr lang="hu-HU" altLang="sl-SI" sz="2400" u="sng">
                <a:solidFill>
                  <a:srgbClr val="FFFF00"/>
                </a:solidFill>
              </a:rPr>
              <a:t>(Mangó gyümölcs): emlőrák, nyirokdaganatok</a:t>
            </a:r>
            <a:endParaRPr lang="en-US" altLang="sl-SI" sz="2400" u="sng">
              <a:solidFill>
                <a:srgbClr val="FFFF00"/>
              </a:solidFill>
            </a:endParaRPr>
          </a:p>
          <a:p>
            <a:pPr marL="334963" indent="-334963">
              <a:buFont typeface="Wingdings" pitchFamily="2" charset="2"/>
              <a:buChar char="Ø"/>
            </a:pPr>
            <a:r>
              <a:rPr lang="hu-HU" altLang="sl-SI" sz="2400">
                <a:solidFill>
                  <a:srgbClr val="FFFF00"/>
                </a:solidFill>
              </a:rPr>
              <a:t>Gránátalma: máj</a:t>
            </a:r>
            <a:r>
              <a:rPr lang="sl-SI" altLang="sl-SI" sz="2400">
                <a:solidFill>
                  <a:srgbClr val="FFFF00"/>
                </a:solidFill>
              </a:rPr>
              <a:t>, bél, prosztata daganatok</a:t>
            </a:r>
          </a:p>
          <a:p>
            <a:pPr marL="334963" indent="-334963">
              <a:buFont typeface="Wingdings" pitchFamily="2" charset="2"/>
              <a:buChar char="Ø"/>
            </a:pPr>
            <a:r>
              <a:rPr lang="sl-SI" altLang="sl-SI" sz="2400" u="sng">
                <a:solidFill>
                  <a:srgbClr val="FFFF00"/>
                </a:solidFill>
              </a:rPr>
              <a:t>Maharishi Amrit Kalash (</a:t>
            </a:r>
            <a:r>
              <a:rPr lang="en-US" altLang="sl-SI" sz="2400" u="sng">
                <a:solidFill>
                  <a:srgbClr val="FFFF00"/>
                </a:solidFill>
              </a:rPr>
              <a:t>MAK-4 and MAK-5</a:t>
            </a:r>
            <a:r>
              <a:rPr lang="hu-HU" altLang="sl-SI" sz="2400" u="sng">
                <a:solidFill>
                  <a:srgbClr val="FFFF00"/>
                </a:solidFill>
              </a:rPr>
              <a:t>): rákellenes hatás</a:t>
            </a:r>
            <a:endParaRPr lang="en-US" altLang="sl-SI" sz="2400" u="sng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988" y="188913"/>
            <a:ext cx="7199312" cy="48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Gyógynövények VIII.</a:t>
            </a:r>
            <a:endParaRPr lang="en-US" altLang="hu-HU" sz="24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126980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809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115888"/>
            <a:ext cx="533400" cy="7651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26982" name="Line 4"/>
          <p:cNvSpPr>
            <a:spLocks noChangeShapeType="1"/>
          </p:cNvSpPr>
          <p:nvPr/>
        </p:nvSpPr>
        <p:spPr bwMode="auto">
          <a:xfrm>
            <a:off x="287338" y="10525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26983" name="Picture 10" descr="ANd9GcTposGDCuOoba1iO-MKPhkp22v7xDRfklPZIRdUtlTZ513TiBg2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3363" y="1196975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47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2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2175" y="0"/>
            <a:ext cx="631825" cy="9080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28003" name="Line 4"/>
          <p:cNvSpPr>
            <a:spLocks noChangeShapeType="1"/>
          </p:cNvSpPr>
          <p:nvPr/>
        </p:nvSpPr>
        <p:spPr bwMode="auto">
          <a:xfrm>
            <a:off x="287338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117600" y="425450"/>
            <a:ext cx="7199313" cy="482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hu-HU" altLang="hu-HU"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Terápiás szempontok IV.</a:t>
            </a:r>
            <a:endParaRPr lang="en-US" altLang="hu-HU" sz="24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8005" name="Rectangle 2"/>
          <p:cNvSpPr>
            <a:spLocks noChangeArrowheads="1"/>
          </p:cNvSpPr>
          <p:nvPr/>
        </p:nvSpPr>
        <p:spPr bwMode="auto">
          <a:xfrm>
            <a:off x="115888" y="1128713"/>
            <a:ext cx="90281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609600" indent="-609600">
              <a:spcBef>
                <a:spcPts val="1413"/>
              </a:spcBef>
              <a:buFont typeface="Wingdings" pitchFamily="2" charset="2"/>
              <a:buNone/>
            </a:pPr>
            <a:endParaRPr lang="hu-HU" altLang="sl-SI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8006" name="Rectangle 2"/>
          <p:cNvSpPr>
            <a:spLocks noChangeArrowheads="1"/>
          </p:cNvSpPr>
          <p:nvPr/>
        </p:nvSpPr>
        <p:spPr bwMode="auto">
          <a:xfrm>
            <a:off x="187325" y="1628775"/>
            <a:ext cx="87772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533400" indent="-533400">
              <a:spcBef>
                <a:spcPts val="1413"/>
              </a:spcBef>
              <a:buFontTx/>
              <a:buChar char="-"/>
            </a:pPr>
            <a:r>
              <a:rPr lang="hu-HU" altLang="sl-SI" sz="2000" b="1" u="sng">
                <a:solidFill>
                  <a:srgbClr val="FFFF00"/>
                </a:solidFill>
                <a:latin typeface="Times New Roman" pitchFamily="18" charset="0"/>
              </a:rPr>
              <a:t>A gyógynövények szempontjai:</a:t>
            </a:r>
          </a:p>
          <a:p>
            <a:pPr marL="990600" lvl="1" indent="-533400">
              <a:spcBef>
                <a:spcPts val="1413"/>
              </a:spcBef>
              <a:buFontTx/>
              <a:buChar char="-"/>
            </a:pPr>
            <a:r>
              <a:rPr lang="hu-HU" altLang="sl-SI" sz="2000" b="1" u="sng">
                <a:solidFill>
                  <a:srgbClr val="FFFF00"/>
                </a:solidFill>
                <a:latin typeface="Times New Roman" pitchFamily="18" charset="0"/>
              </a:rPr>
              <a:t>Rasa (íz)</a:t>
            </a:r>
          </a:p>
          <a:p>
            <a:pPr marL="990600" lvl="1" indent="-533400">
              <a:spcBef>
                <a:spcPts val="1413"/>
              </a:spcBef>
              <a:buFontTx/>
              <a:buChar char="-"/>
            </a:pPr>
            <a:r>
              <a:rPr lang="hu-HU" altLang="sl-SI" sz="2000" b="1" u="sng">
                <a:solidFill>
                  <a:srgbClr val="FFFF00"/>
                </a:solidFill>
                <a:latin typeface="Times New Roman" pitchFamily="18" charset="0"/>
              </a:rPr>
              <a:t>Vipaka (emésztés utáni íz)</a:t>
            </a:r>
          </a:p>
          <a:p>
            <a:pPr marL="990600" lvl="1" indent="-533400">
              <a:spcBef>
                <a:spcPts val="1413"/>
              </a:spcBef>
              <a:buFontTx/>
              <a:buChar char="-"/>
            </a:pP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Veerya ( potencia)</a:t>
            </a:r>
          </a:p>
          <a:p>
            <a:pPr marL="990600" lvl="1" indent="-533400">
              <a:spcBef>
                <a:spcPts val="1413"/>
              </a:spcBef>
              <a:buFontTx/>
              <a:buChar char="-"/>
            </a:pP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Gunák (minőség)</a:t>
            </a:r>
          </a:p>
          <a:p>
            <a:pPr marL="990600" lvl="1" indent="-533400">
              <a:spcBef>
                <a:spcPts val="1413"/>
              </a:spcBef>
              <a:buFontTx/>
              <a:buChar char="-"/>
            </a:pP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Karma</a:t>
            </a:r>
          </a:p>
          <a:p>
            <a:pPr marL="990600" lvl="1" indent="-533400">
              <a:spcBef>
                <a:spcPts val="1413"/>
              </a:spcBef>
              <a:buFontTx/>
              <a:buChar char="-"/>
            </a:pP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Prabhava (speciális tulajdonság)</a:t>
            </a:r>
          </a:p>
          <a:p>
            <a:pPr marL="990600" lvl="1" indent="-533400">
              <a:spcBef>
                <a:spcPts val="1413"/>
              </a:spcBef>
              <a:buFontTx/>
              <a:buChar char="-"/>
            </a:pP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Sanyoga (szinergiás, antagonistikus hat</a:t>
            </a:r>
            <a:r>
              <a:rPr lang="sl-SI" altLang="sl-SI" sz="2000" b="1">
                <a:solidFill>
                  <a:srgbClr val="FFFF00"/>
                </a:solidFill>
                <a:latin typeface="Times New Roman" pitchFamily="18" charset="0"/>
              </a:rPr>
              <a:t>ás)</a:t>
            </a:r>
          </a:p>
          <a:p>
            <a:pPr marL="990600" lvl="1" indent="-533400">
              <a:spcBef>
                <a:spcPts val="1413"/>
              </a:spcBef>
              <a:buFontTx/>
              <a:buChar char="-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ennek megfelelően megfelelő gyógynövén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y</a:t>
            </a: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 kivonat létrehozása (főzet, hideg meleg extraktumok, tej, ghi, olajos extraktumok, vivőanyagok), dózisa , alkalmazása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)</a:t>
            </a:r>
            <a:endParaRPr lang="en-US" altLang="sl-SI" sz="14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403350" y="2420938"/>
            <a:ext cx="62642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sz="2800" dirty="0">
              <a:solidFill>
                <a:srgbClr val="FFFF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Advan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in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Physiol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Edu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36:77-82,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Kishor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Patwardhan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29028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>
            <a:off x="2124075" y="425450"/>
            <a:ext cx="4968875" cy="482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7287" tIns="53643" rIns="107287" bIns="5364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hu-HU" altLang="hu-H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ahoma" panose="020B0604030504040204" pitchFamily="34" charset="0"/>
              </a:rPr>
              <a:t>Analógiák</a:t>
            </a:r>
            <a:endParaRPr lang="en-US" altLang="hu-HU" sz="2400" kern="0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0051" name="Rectangle 7"/>
          <p:cNvSpPr>
            <a:spLocks noChangeArrowheads="1"/>
          </p:cNvSpPr>
          <p:nvPr/>
        </p:nvSpPr>
        <p:spPr bwMode="auto">
          <a:xfrm>
            <a:off x="611188" y="2420938"/>
            <a:ext cx="8064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solidFill>
                  <a:srgbClr val="FFFF00"/>
                </a:solidFill>
              </a:rPr>
              <a:t>„….</a:t>
            </a:r>
            <a:r>
              <a:rPr lang="en-US" sz="2800">
                <a:solidFill>
                  <a:srgbClr val="FFFF00"/>
                </a:solidFill>
              </a:rPr>
              <a:t>one needs to have a working knowledge of Sanskrit, along with the associated sociocultural contextual understandings to comprehend and interpret the documented material sensibly.</a:t>
            </a:r>
            <a:r>
              <a:rPr lang="hu-HU" sz="2800">
                <a:solidFill>
                  <a:srgbClr val="FFFF00"/>
                </a:solidFill>
              </a:rPr>
              <a:t>”</a:t>
            </a:r>
          </a:p>
          <a:p>
            <a:endParaRPr lang="hu-HU" sz="2800">
              <a:solidFill>
                <a:srgbClr val="FFFF00"/>
              </a:solidFill>
            </a:endParaRPr>
          </a:p>
          <a:p>
            <a:r>
              <a:rPr lang="hu-HU" sz="2800">
                <a:solidFill>
                  <a:srgbClr val="FFFF00"/>
                </a:solidFill>
              </a:rPr>
              <a:t>- Charaka Samhita, Bhela Samhita, Sushruta Samhita, Ashtanga Hridaya, Sharngadhara Samhita,</a:t>
            </a:r>
          </a:p>
        </p:txBody>
      </p:sp>
      <p:pic>
        <p:nvPicPr>
          <p:cNvPr id="130052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1075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u-HU" sz="2800">
                <a:solidFill>
                  <a:srgbClr val="FF0000"/>
                </a:solidFill>
              </a:rPr>
              <a:t>i.e.4-5-ik század (Írásos formák)</a:t>
            </a:r>
          </a:p>
          <a:p>
            <a:pPr>
              <a:buFontTx/>
              <a:buChar char="-"/>
            </a:pPr>
            <a:r>
              <a:rPr lang="hu-HU" sz="2800">
                <a:solidFill>
                  <a:srgbClr val="FF0000"/>
                </a:solidFill>
              </a:rPr>
              <a:t>Charaka Samhita</a:t>
            </a:r>
            <a:r>
              <a:rPr lang="hu-HU" sz="2800">
                <a:solidFill>
                  <a:srgbClr val="FFFF00"/>
                </a:solidFill>
              </a:rPr>
              <a:t> – Kaya-chikitsa - belgyógyászat: </a:t>
            </a:r>
          </a:p>
          <a:p>
            <a:r>
              <a:rPr lang="hu-HU">
                <a:solidFill>
                  <a:srgbClr val="FFFF00"/>
                </a:solidFill>
              </a:rPr>
              <a:t>Punarvasu Atreya tanításai, köztük tanítványának Agnivesha Tantra, további feldogozások (Charaka, Dridhabala – V. század)</a:t>
            </a:r>
          </a:p>
          <a:p>
            <a:pPr>
              <a:buFontTx/>
              <a:buChar char="-"/>
            </a:pPr>
            <a:r>
              <a:rPr lang="hu-HU" sz="2800">
                <a:solidFill>
                  <a:srgbClr val="FF0000"/>
                </a:solidFill>
              </a:rPr>
              <a:t>Bhela Samhita</a:t>
            </a:r>
          </a:p>
          <a:p>
            <a:pPr>
              <a:buFontTx/>
              <a:buChar char="-"/>
            </a:pPr>
            <a:r>
              <a:rPr lang="hu-HU" sz="2800">
                <a:solidFill>
                  <a:srgbClr val="FF0000"/>
                </a:solidFill>
              </a:rPr>
              <a:t>Sushruta Samhita </a:t>
            </a:r>
            <a:r>
              <a:rPr lang="hu-HU" sz="2800">
                <a:solidFill>
                  <a:srgbClr val="FFFF00"/>
                </a:solidFill>
              </a:rPr>
              <a:t>– Shalya Tantra – sebészet:</a:t>
            </a:r>
          </a:p>
          <a:p>
            <a:r>
              <a:rPr lang="hu-HU">
                <a:solidFill>
                  <a:srgbClr val="FFFF00"/>
                </a:solidFill>
              </a:rPr>
              <a:t>további feldogozások: Nagarjuna, Chandrata (X. század)</a:t>
            </a:r>
          </a:p>
          <a:p>
            <a:pPr>
              <a:buFontTx/>
              <a:buChar char="-"/>
            </a:pPr>
            <a:r>
              <a:rPr lang="hu-HU" sz="2800">
                <a:solidFill>
                  <a:srgbClr val="FF0000"/>
                </a:solidFill>
              </a:rPr>
              <a:t>Ashtanga Hridaya </a:t>
            </a:r>
          </a:p>
          <a:p>
            <a:r>
              <a:rPr lang="hu-HU">
                <a:solidFill>
                  <a:srgbClr val="FFFF00"/>
                </a:solidFill>
              </a:rPr>
              <a:t>szerző: Vaghbat (IV.század)</a:t>
            </a:r>
            <a:endParaRPr lang="hu-HU" sz="280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hu-HU" sz="2800">
                <a:solidFill>
                  <a:srgbClr val="FF0000"/>
                </a:solidFill>
              </a:rPr>
              <a:t>Sharngadhara Samhita </a:t>
            </a:r>
            <a:r>
              <a:rPr lang="hu-HU" sz="2800">
                <a:solidFill>
                  <a:srgbClr val="FFFF00"/>
                </a:solidFill>
              </a:rPr>
              <a:t>- gyógyszertan </a:t>
            </a:r>
          </a:p>
          <a:p>
            <a:r>
              <a:rPr lang="hu-HU" sz="2000">
                <a:solidFill>
                  <a:srgbClr val="FFFF00"/>
                </a:solidFill>
              </a:rPr>
              <a:t>XIV.század</a:t>
            </a:r>
            <a:endParaRPr lang="hu-HU" sz="2000">
              <a:solidFill>
                <a:srgbClr val="FF0000"/>
              </a:solidFill>
            </a:endParaRPr>
          </a:p>
          <a:p>
            <a:endParaRPr lang="hu-HU" sz="2800">
              <a:solidFill>
                <a:srgbClr val="FFFF00"/>
              </a:solidFill>
            </a:endParaRPr>
          </a:p>
        </p:txBody>
      </p:sp>
      <p:pic>
        <p:nvPicPr>
          <p:cNvPr id="131076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Line 4"/>
          <p:cNvSpPr>
            <a:spLocks noChangeShapeType="1"/>
          </p:cNvSpPr>
          <p:nvPr/>
        </p:nvSpPr>
        <p:spPr bwMode="auto">
          <a:xfrm>
            <a:off x="252413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619250" y="333375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Az egészség receptje – Eredeti ájurvéda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u="sng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Több ezer éves tudás és irodalom</a:t>
            </a:r>
          </a:p>
        </p:txBody>
      </p:sp>
      <p:pic>
        <p:nvPicPr>
          <p:cNvPr id="103427" name="Picture 2" descr="MMY_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150" y="0"/>
            <a:ext cx="831850" cy="11969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103428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11953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2"/>
          <p:cNvSpPr>
            <a:spLocks noChangeArrowheads="1"/>
          </p:cNvSpPr>
          <p:nvPr/>
        </p:nvSpPr>
        <p:spPr bwMode="auto">
          <a:xfrm>
            <a:off x="107950" y="1754188"/>
            <a:ext cx="903605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A rák elnevezése az ájurvéda szerint: „</a:t>
            </a: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Arbhuda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”.</a:t>
            </a:r>
            <a:endParaRPr lang="en-US" altLang="sl-SI" sz="2000" b="1">
              <a:solidFill>
                <a:srgbClr val="FFFF00"/>
              </a:solidFill>
              <a:latin typeface="Times New Roman" pitchFamily="18" charset="0"/>
            </a:endParaRP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A </a:t>
            </a: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Charaka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(i.e.</a:t>
            </a: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1000] 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és</a:t>
            </a: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 Sushruta [</a:t>
            </a:r>
            <a:r>
              <a:rPr lang="hu-HU" altLang="sl-SI" sz="2000" b="1">
                <a:solidFill>
                  <a:srgbClr val="FFFF00"/>
                </a:solidFill>
                <a:latin typeface="Times New Roman" pitchFamily="18" charset="0"/>
              </a:rPr>
              <a:t>i.e. </a:t>
            </a: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800]</a:t>
            </a:r>
            <a:endParaRPr lang="hu-HU" altLang="sl-SI" sz="2000" b="1">
              <a:solidFill>
                <a:srgbClr val="FFFF00"/>
              </a:solidFill>
              <a:latin typeface="Times New Roman" pitchFamily="18" charset="0"/>
            </a:endParaRP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Atreya and Dhanwantari  - 7th century BC the 8th century AD, Vagbhata,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Vagbhata - 8th century AD: Astanga Hrdaya, Astanga sangraha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Chakradatta - 10th century AD : Chakrapani 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Sarangadhara - 14th century AD: Sarangadhara Samhita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Bhavamisra -15th century AD: Bhavaprakasha Samhita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Viswanath - 16th century AD: Satmya Darpan Samhita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Binoda Lala Sen Gupta - 8th century AD: Vaisajya Ratnabali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000" b="1">
                <a:solidFill>
                  <a:srgbClr val="FFFF00"/>
                </a:solidFill>
                <a:latin typeface="Times New Roman" pitchFamily="18" charset="0"/>
              </a:rPr>
              <a:t>Sadananda Sharma -19th century AD: Rasatarangini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32102" name="Rectangle 8"/>
          <p:cNvSpPr>
            <a:spLocks noChangeArrowheads="1"/>
          </p:cNvSpPr>
          <p:nvPr/>
        </p:nvSpPr>
        <p:spPr bwMode="auto">
          <a:xfrm>
            <a:off x="73025" y="1628775"/>
            <a:ext cx="90360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Most complex </a:t>
            </a:r>
            <a:r>
              <a:rPr lang="hu-HU" altLang="en-US" sz="2400" b="1" i="1" u="sng">
                <a:solidFill>
                  <a:srgbClr val="FFFF00"/>
                </a:solidFill>
              </a:rPr>
              <a:t>health </a:t>
            </a:r>
            <a:r>
              <a:rPr lang="en-US" altLang="en-US" sz="2400" b="1" i="1" u="sng">
                <a:solidFill>
                  <a:srgbClr val="FFFF00"/>
                </a:solidFill>
              </a:rPr>
              <a:t>system consisting of about 25,000 basic Rules (Sutras) described in Ayurvedic Classics:</a:t>
            </a:r>
            <a:endParaRPr lang="hu-HU" altLang="en-US" sz="2400" b="1" i="1" u="sng">
              <a:solidFill>
                <a:srgbClr val="FFFF00"/>
              </a:solidFill>
            </a:endParaRPr>
          </a:p>
          <a:p>
            <a:endParaRPr lang="hu-HU" altLang="en-US" sz="2400" b="1" i="1" u="sng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– Charak Samhita: Classic of Internal Medicine</a:t>
            </a:r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– Sushrut Samhita: Classic of Internal of Surgery</a:t>
            </a:r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 – Vagbhat: Classic of Pharmacopoeia</a:t>
            </a:r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 – Madhav Nidan: Classic of Diagnosis</a:t>
            </a:r>
          </a:p>
          <a:p>
            <a:endParaRPr lang="en-US" altLang="en-US" sz="2400" b="1">
              <a:solidFill>
                <a:srgbClr val="FFFF00"/>
              </a:solidFill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32105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5171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solidFill>
                  <a:srgbClr val="FF0000"/>
                </a:solidFill>
              </a:rPr>
              <a:t> </a:t>
            </a:r>
            <a:r>
              <a:rPr lang="hu-HU" sz="2800" b="1">
                <a:solidFill>
                  <a:srgbClr val="FFFF00"/>
                </a:solidFill>
              </a:rPr>
              <a:t>Szíven keresztül:</a:t>
            </a:r>
          </a:p>
          <a:p>
            <a:pPr>
              <a:buFontTx/>
              <a:buChar char="-"/>
            </a:pPr>
            <a:r>
              <a:rPr lang="hu-HU" sz="2800" b="1">
                <a:solidFill>
                  <a:srgbClr val="FFFF00"/>
                </a:solidFill>
              </a:rPr>
              <a:t>Rasa (étel), Rakta (vvt), Prana (oxigén), Ojas (immunrendszer)</a:t>
            </a:r>
          </a:p>
          <a:p>
            <a:pPr>
              <a:buFontTx/>
              <a:buChar char="-"/>
            </a:pPr>
            <a:r>
              <a:rPr lang="hu-HU" sz="2800" b="1">
                <a:solidFill>
                  <a:srgbClr val="FFFF00"/>
                </a:solidFill>
              </a:rPr>
              <a:t> Vyana, Prana</a:t>
            </a:r>
          </a:p>
          <a:p>
            <a:pPr>
              <a:buFontTx/>
              <a:buChar char="-"/>
            </a:pPr>
            <a:endParaRPr lang="hu-HU" sz="2800">
              <a:solidFill>
                <a:srgbClr val="FF0000"/>
              </a:solidFill>
            </a:endParaRPr>
          </a:p>
        </p:txBody>
      </p:sp>
      <p:pic>
        <p:nvPicPr>
          <p:cNvPr id="135172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6195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solidFill>
                  <a:srgbClr val="FFFF00"/>
                </a:solidFill>
              </a:rPr>
              <a:t>Ahara  - étel</a:t>
            </a:r>
          </a:p>
          <a:p>
            <a:r>
              <a:rPr lang="hu-HU" sz="2800">
                <a:solidFill>
                  <a:srgbClr val="FFFF00"/>
                </a:solidFill>
              </a:rPr>
              <a:t>Rasa – átalakul Rakta-vá (“Yakrit” – máj; “Pliha” – lép)</a:t>
            </a:r>
          </a:p>
          <a:p>
            <a:r>
              <a:rPr lang="hu-HU" sz="2800">
                <a:solidFill>
                  <a:srgbClr val="FFFF00"/>
                </a:solidFill>
              </a:rPr>
              <a:t>ezt követi a Prana a lélegzésből adódóan</a:t>
            </a:r>
          </a:p>
          <a:p>
            <a:r>
              <a:rPr lang="hu-HU" sz="2800">
                <a:solidFill>
                  <a:srgbClr val="FFFF00"/>
                </a:solidFill>
              </a:rPr>
              <a:t> </a:t>
            </a:r>
            <a:r>
              <a:rPr lang="hu-HU" sz="2000">
                <a:solidFill>
                  <a:srgbClr val="FFFF00"/>
                </a:solidFill>
              </a:rPr>
              <a:t>(Sushruta Samhita, Sutra Sthana, 14/4-5; Sushruta Samhita, Sutra Sthana, 21/10; Sharngadhara Samhita, Purva Khanda, 6/9; Caraka Samhita, Sutra Sthana, 24/3; Sharngadhara Samhita, Purva Khanda, 5/48-49). </a:t>
            </a:r>
          </a:p>
          <a:p>
            <a:pPr>
              <a:buFontTx/>
              <a:buChar char="-"/>
            </a:pPr>
            <a:endParaRPr lang="hu-HU" sz="2800">
              <a:solidFill>
                <a:srgbClr val="FFFF00"/>
              </a:solidFill>
            </a:endParaRPr>
          </a:p>
        </p:txBody>
      </p:sp>
      <p:pic>
        <p:nvPicPr>
          <p:cNvPr id="136196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7219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Charaka Samhita (Vimana Sthana, 5/7)</a:t>
            </a:r>
            <a:r>
              <a:rPr lang="hu-HU" sz="2800">
                <a:solidFill>
                  <a:srgbClr val="FFFF00"/>
                </a:solidFill>
              </a:rPr>
              <a:t>:</a:t>
            </a:r>
          </a:p>
          <a:p>
            <a:r>
              <a:rPr lang="hu-HU" sz="2800">
                <a:solidFill>
                  <a:srgbClr val="FFFF00"/>
                </a:solidFill>
              </a:rPr>
              <a:t>„</a:t>
            </a:r>
            <a:r>
              <a:rPr lang="en-US" sz="2800">
                <a:solidFill>
                  <a:srgbClr val="FFFF00"/>
                </a:solidFill>
              </a:rPr>
              <a:t>it is described that the heart and the 10 prominent blood vessels attached to it form the basis of cardiovascular system (“Rasavaha Srotamsi”)</a:t>
            </a:r>
            <a:r>
              <a:rPr lang="hu-HU" sz="2800">
                <a:solidFill>
                  <a:srgbClr val="FFFF00"/>
                </a:solidFill>
              </a:rPr>
              <a:t>”</a:t>
            </a:r>
          </a:p>
        </p:txBody>
      </p:sp>
      <p:pic>
        <p:nvPicPr>
          <p:cNvPr id="137220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243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Vagbhata</a:t>
            </a:r>
            <a:r>
              <a:rPr lang="hu-HU" sz="2800">
                <a:solidFill>
                  <a:srgbClr val="FFFF00"/>
                </a:solidFill>
              </a:rPr>
              <a:t>:</a:t>
            </a:r>
          </a:p>
          <a:p>
            <a:r>
              <a:rPr lang="hu-HU" sz="2800">
                <a:solidFill>
                  <a:srgbClr val="FFFF00"/>
                </a:solidFill>
              </a:rPr>
              <a:t>„…</a:t>
            </a:r>
            <a:r>
              <a:rPr lang="en-US" sz="2800">
                <a:solidFill>
                  <a:srgbClr val="FFFF00"/>
                </a:solidFill>
              </a:rPr>
              <a:t>10 prominent blood vessels connected to the heart carry the essential principles called Rasa and Ojas to different parts of the body (Ashtanga Hridaya, Sharira Sthana, 3/18). He also described that the blood vessels go on giving branches, and, as they do so, they go on becoming narrower and narrower in a fashion similar to that observed in the venation of the leaves (Ashtanga Hridaya, Sharira Sthana, 3/18 –19)</a:t>
            </a:r>
            <a:r>
              <a:rPr lang="hu-HU" sz="2800">
                <a:solidFill>
                  <a:srgbClr val="FFFF00"/>
                </a:solidFill>
              </a:rPr>
              <a:t>”</a:t>
            </a:r>
          </a:p>
        </p:txBody>
      </p:sp>
      <p:pic>
        <p:nvPicPr>
          <p:cNvPr id="138244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6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267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solidFill>
                  <a:srgbClr val="FFFF00"/>
                </a:solidFill>
              </a:rPr>
              <a:t>Emésztés és keringés kapcsolata:</a:t>
            </a:r>
          </a:p>
          <a:p>
            <a:endParaRPr lang="hu-HU" sz="2800">
              <a:solidFill>
                <a:srgbClr val="FFFF00"/>
              </a:solidFill>
            </a:endParaRPr>
          </a:p>
          <a:p>
            <a:r>
              <a:rPr lang="hu-HU" sz="2800">
                <a:solidFill>
                  <a:srgbClr val="FFFF00"/>
                </a:solidFill>
              </a:rPr>
              <a:t>„…</a:t>
            </a:r>
            <a:r>
              <a:rPr lang="en-US" sz="2800">
                <a:solidFill>
                  <a:srgbClr val="FFFF00"/>
                </a:solidFill>
              </a:rPr>
              <a:t>Rasa reaches the heart and, thereafter, is distributed to all other parts of the body with the initiating act of Vyana Vayu. The heart as a pumping organ. The forceful ejection of R (Charaka Samhita, Chikitsa Sthana, 15/36)</a:t>
            </a:r>
            <a:endParaRPr lang="hu-HU" sz="2800">
              <a:solidFill>
                <a:srgbClr val="FFFF00"/>
              </a:solidFill>
            </a:endParaRPr>
          </a:p>
        </p:txBody>
      </p:sp>
      <p:pic>
        <p:nvPicPr>
          <p:cNvPr id="139268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+mn-lt"/>
                <a:ea typeface="+mn-ea"/>
              </a:rPr>
              <a:t>“the pattern of the blood [Rasa] flow is comparable with the movement of sound, fire and water” (</a:t>
            </a:r>
            <a:r>
              <a:rPr lang="en-US" sz="2800" dirty="0" err="1">
                <a:solidFill>
                  <a:srgbClr val="FFFF00"/>
                </a:solidFill>
                <a:latin typeface="+mn-lt"/>
                <a:ea typeface="+mn-ea"/>
              </a:rPr>
              <a:t>Sushruta</a:t>
            </a:r>
            <a:r>
              <a:rPr lang="en-US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n-lt"/>
                <a:ea typeface="+mn-ea"/>
              </a:rPr>
              <a:t>Samhita</a:t>
            </a:r>
            <a:r>
              <a:rPr lang="en-US" sz="2800" dirty="0">
                <a:solidFill>
                  <a:srgbClr val="FFFF00"/>
                </a:solidFill>
                <a:latin typeface="+mn-lt"/>
                <a:ea typeface="+mn-ea"/>
              </a:rPr>
              <a:t>, Sutra </a:t>
            </a:r>
            <a:r>
              <a:rPr lang="en-US" sz="2800" dirty="0" err="1">
                <a:solidFill>
                  <a:srgbClr val="FFFF00"/>
                </a:solidFill>
                <a:latin typeface="+mn-lt"/>
                <a:ea typeface="+mn-ea"/>
              </a:rPr>
              <a:t>Sthana</a:t>
            </a:r>
            <a:r>
              <a:rPr lang="en-US" sz="2800" dirty="0">
                <a:solidFill>
                  <a:srgbClr val="FFFF00"/>
                </a:solidFill>
                <a:latin typeface="+mn-lt"/>
                <a:ea typeface="+mn-ea"/>
              </a:rPr>
              <a:t>, 14/16).</a:t>
            </a:r>
            <a:endParaRPr lang="hu-HU" sz="2800" dirty="0">
              <a:solidFill>
                <a:srgbClr val="FFFF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dirty="0">
              <a:solidFill>
                <a:srgbClr val="FFFF00"/>
              </a:solidFill>
              <a:latin typeface="+mn-lt"/>
              <a:ea typeface="+mn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Csökkenő sebesség, azon belül –hang-,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-tűz-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,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-víz-</a:t>
            </a:r>
            <a:endParaRPr lang="hu-HU" sz="2800" dirty="0">
              <a:solidFill>
                <a:srgbClr val="FFFF00"/>
              </a:solidFill>
              <a:latin typeface="+mn-lt"/>
              <a:ea typeface="+mn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VATA-PITTA-KAPHA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----Oxigén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– Sejtes elemek (anyagcsere egységek + hormon +  immun) - Tápanyagok</a:t>
            </a:r>
          </a:p>
        </p:txBody>
      </p:sp>
      <p:pic>
        <p:nvPicPr>
          <p:cNvPr id="140292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1315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solidFill>
                  <a:srgbClr val="FFFF00"/>
                </a:solidFill>
              </a:rPr>
              <a:t>Véna -„</a:t>
            </a:r>
            <a:r>
              <a:rPr lang="en-US" sz="2800">
                <a:solidFill>
                  <a:srgbClr val="FFFF00"/>
                </a:solidFill>
              </a:rPr>
              <a:t>Sirah” (vessels that carry the contents without pulsating)</a:t>
            </a:r>
            <a:endParaRPr lang="hu-HU" sz="2800">
              <a:solidFill>
                <a:srgbClr val="FFFF00"/>
              </a:solidFill>
            </a:endParaRPr>
          </a:p>
          <a:p>
            <a:r>
              <a:rPr lang="hu-HU" sz="2800">
                <a:solidFill>
                  <a:srgbClr val="FFFF00"/>
                </a:solidFill>
              </a:rPr>
              <a:t>Artéria - „</a:t>
            </a:r>
            <a:r>
              <a:rPr lang="en-US" sz="2800">
                <a:solidFill>
                  <a:srgbClr val="FFFF00"/>
                </a:solidFill>
              </a:rPr>
              <a:t>Dhamanyah” (vessels that pulsate)</a:t>
            </a:r>
            <a:endParaRPr lang="hu-HU" sz="2800">
              <a:solidFill>
                <a:srgbClr val="FFFF00"/>
              </a:solidFill>
            </a:endParaRPr>
          </a:p>
          <a:p>
            <a:r>
              <a:rPr lang="hu-HU" sz="2800">
                <a:solidFill>
                  <a:srgbClr val="FFFF00"/>
                </a:solidFill>
              </a:rPr>
              <a:t>Kapilláris -„</a:t>
            </a:r>
            <a:r>
              <a:rPr lang="en-US" sz="2800">
                <a:solidFill>
                  <a:srgbClr val="FFFF00"/>
                </a:solidFill>
              </a:rPr>
              <a:t>Srotamsi” (vessels from which fluids move out) (Charaka Samhita, Sutra Sthana, 30/12</a:t>
            </a:r>
            <a:endParaRPr lang="hu-HU" sz="2800">
              <a:solidFill>
                <a:srgbClr val="FFFF00"/>
              </a:solidFill>
            </a:endParaRPr>
          </a:p>
        </p:txBody>
      </p:sp>
      <p:pic>
        <p:nvPicPr>
          <p:cNvPr id="141316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2339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solidFill>
                  <a:srgbClr val="FFFF00"/>
                </a:solidFill>
              </a:rPr>
              <a:t>Bheda – a keringési rendszer leírása</a:t>
            </a:r>
          </a:p>
          <a:p>
            <a:r>
              <a:rPr lang="en-US" sz="2800">
                <a:solidFill>
                  <a:srgbClr val="FFFF00"/>
                </a:solidFill>
              </a:rPr>
              <a:t>“The blood [Rasa] is first ejected out of the heart, it is then distributed to all parts of the body, and thereafter, it returns back to the heart through the blood vessels</a:t>
            </a:r>
            <a:r>
              <a:rPr lang="hu-HU" sz="2800">
                <a:solidFill>
                  <a:srgbClr val="FFFF00"/>
                </a:solidFill>
              </a:rPr>
              <a:t>”</a:t>
            </a:r>
          </a:p>
        </p:txBody>
      </p:sp>
      <p:pic>
        <p:nvPicPr>
          <p:cNvPr id="142340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Line 4"/>
          <p:cNvSpPr>
            <a:spLocks noChangeShapeType="1"/>
          </p:cNvSpPr>
          <p:nvPr/>
        </p:nvSpPr>
        <p:spPr bwMode="auto">
          <a:xfrm>
            <a:off x="252413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619250" y="3333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Az egészség receptje – Eredeti ájurvéda</a:t>
            </a:r>
          </a:p>
        </p:txBody>
      </p:sp>
      <p:pic>
        <p:nvPicPr>
          <p:cNvPr id="104451" name="Picture 2" descr="MMY_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150" y="0"/>
            <a:ext cx="831850" cy="11969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pic>
        <p:nvPicPr>
          <p:cNvPr id="104452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11953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2"/>
          <p:cNvSpPr>
            <a:spLocks noChangeArrowheads="1"/>
          </p:cNvSpPr>
          <p:nvPr/>
        </p:nvSpPr>
        <p:spPr bwMode="auto">
          <a:xfrm>
            <a:off x="1223963" y="1700213"/>
            <a:ext cx="680402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spAutoFit/>
          </a:bodyPr>
          <a:lstStyle/>
          <a:p>
            <a:pPr marL="401638" indent="-401638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Samhit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ák</a:t>
            </a: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melyek a klasszikus ájurvéda gyökerét jelentik</a:t>
            </a: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a rák két típusát határozzák meg.</a:t>
            </a:r>
            <a:endParaRPr lang="en-US" altLang="sl-SI" sz="2400" b="1">
              <a:solidFill>
                <a:srgbClr val="FFFF00"/>
              </a:solidFill>
              <a:latin typeface="Times New Roman" pitchFamily="18" charset="0"/>
            </a:endParaRPr>
          </a:p>
          <a:p>
            <a:pPr marL="401638" indent="-401638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1.	Granthi</a:t>
            </a:r>
            <a:endParaRPr lang="hu-HU" altLang="sl-SI" sz="2400" b="1">
              <a:solidFill>
                <a:srgbClr val="FFFF00"/>
              </a:solidFill>
              <a:latin typeface="Times New Roman" pitchFamily="18" charset="0"/>
            </a:endParaRPr>
          </a:p>
          <a:p>
            <a:pPr marL="401638" indent="-401638">
              <a:spcBef>
                <a:spcPts val="1413"/>
              </a:spcBef>
              <a:buFont typeface="Wingdings" pitchFamily="2" charset="2"/>
              <a:buNone/>
            </a:pP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  -</a:t>
            </a: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 	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kis méretű </a:t>
            </a:r>
            <a:r>
              <a:rPr lang="sl-SI" altLang="sl-SI" sz="2400" b="1">
                <a:solidFill>
                  <a:srgbClr val="FFFF00"/>
                </a:solidFill>
                <a:latin typeface="Times New Roman" pitchFamily="18" charset="0"/>
              </a:rPr>
              <a:t>benignus tumor</a:t>
            </a:r>
            <a:endParaRPr lang="en-US" altLang="sl-SI" sz="2400" b="1">
              <a:solidFill>
                <a:srgbClr val="FFFF00"/>
              </a:solidFill>
              <a:latin typeface="Times New Roman" pitchFamily="18" charset="0"/>
            </a:endParaRPr>
          </a:p>
          <a:p>
            <a:pPr marL="401638" indent="-401638">
              <a:spcBef>
                <a:spcPts val="1413"/>
              </a:spcBef>
              <a:buFont typeface="Wingdings" pitchFamily="2" charset="2"/>
              <a:buNone/>
            </a:pP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2.	</a:t>
            </a:r>
            <a:r>
              <a:rPr lang="en-US" altLang="sl-SI" sz="2400" b="1" u="sng">
                <a:solidFill>
                  <a:srgbClr val="FFFF00"/>
                </a:solidFill>
                <a:latin typeface="Times New Roman" pitchFamily="18" charset="0"/>
              </a:rPr>
              <a:t>A</a:t>
            </a:r>
            <a:r>
              <a:rPr lang="hu-HU" altLang="sl-SI" sz="2400" b="1" u="sng">
                <a:solidFill>
                  <a:srgbClr val="FFFF00"/>
                </a:solidFill>
                <a:latin typeface="Times New Roman" pitchFamily="18" charset="0"/>
              </a:rPr>
              <a:t>r</a:t>
            </a:r>
            <a:r>
              <a:rPr lang="en-US" altLang="sl-SI" sz="2400" b="1" u="sng">
                <a:solidFill>
                  <a:srgbClr val="FFFF00"/>
                </a:solidFill>
                <a:latin typeface="Times New Roman" pitchFamily="18" charset="0"/>
              </a:rPr>
              <a:t>b</a:t>
            </a:r>
            <a:r>
              <a:rPr lang="hu-HU" altLang="sl-SI" sz="2400" b="1" u="sng">
                <a:solidFill>
                  <a:srgbClr val="FFFF00"/>
                </a:solidFill>
                <a:latin typeface="Times New Roman" pitchFamily="18" charset="0"/>
              </a:rPr>
              <a:t>(h)</a:t>
            </a:r>
            <a:r>
              <a:rPr lang="en-US" altLang="sl-SI" sz="2400" b="1" u="sng">
                <a:solidFill>
                  <a:srgbClr val="FFFF00"/>
                </a:solidFill>
                <a:latin typeface="Times New Roman" pitchFamily="18" charset="0"/>
              </a:rPr>
              <a:t>uda</a:t>
            </a:r>
            <a:endParaRPr lang="hu-HU" altLang="sl-SI" sz="2400" b="1" u="sng">
              <a:solidFill>
                <a:srgbClr val="FFFF00"/>
              </a:solidFill>
              <a:latin typeface="Times New Roman" pitchFamily="18" charset="0"/>
            </a:endParaRPr>
          </a:p>
          <a:p>
            <a:pPr marL="401638" indent="-401638">
              <a:spcBef>
                <a:spcPts val="1413"/>
              </a:spcBef>
              <a:buFont typeface="Wingdings" pitchFamily="2" charset="2"/>
              <a:buNone/>
            </a:pP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  - nagy méretű malignus</a:t>
            </a:r>
            <a:r>
              <a:rPr lang="sl-SI" altLang="sl-SI" sz="2400" b="1">
                <a:solidFill>
                  <a:srgbClr val="FFFF00"/>
                </a:solidFill>
                <a:latin typeface="Times New Roman" pitchFamily="18" charset="0"/>
              </a:rPr>
              <a:t> tumor</a:t>
            </a: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hu-HU" altLang="sl-SI" sz="2400" b="1">
              <a:solidFill>
                <a:srgbClr val="FFFF00"/>
              </a:solidFill>
              <a:latin typeface="Times New Roman" pitchFamily="18" charset="0"/>
            </a:endParaRP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	Mamsarbuda -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Melanoma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	Raktarbuda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 L</a:t>
            </a: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eukemia</a:t>
            </a:r>
          </a:p>
          <a:p>
            <a:pPr marL="401638" indent="-401638">
              <a:spcBef>
                <a:spcPts val="1413"/>
              </a:spcBef>
              <a:buFont typeface="Wingdings" pitchFamily="2" charset="2"/>
              <a:buChar char="ü"/>
            </a:pPr>
            <a:r>
              <a:rPr lang="en-US" altLang="sl-SI" sz="2400" b="1">
                <a:solidFill>
                  <a:srgbClr val="FFFF00"/>
                </a:solidFill>
                <a:latin typeface="Times New Roman" pitchFamily="18" charset="0"/>
              </a:rPr>
              <a:t>	Mukharbuda –</a:t>
            </a:r>
            <a:r>
              <a:rPr lang="hu-HU" altLang="sl-SI" sz="2400" b="1">
                <a:solidFill>
                  <a:srgbClr val="FFFF00"/>
                </a:solidFill>
                <a:latin typeface="Times New Roman" pitchFamily="18" charset="0"/>
              </a:rPr>
              <a:t> Szájüregi rák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15888"/>
            <a:ext cx="16303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2" name="Line 4"/>
          <p:cNvSpPr>
            <a:spLocks noChangeShapeType="1"/>
          </p:cNvSpPr>
          <p:nvPr/>
        </p:nvSpPr>
        <p:spPr bwMode="auto">
          <a:xfrm>
            <a:off x="179388" y="184467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3363" name="Rectangle 7"/>
          <p:cNvSpPr>
            <a:spLocks noChangeArrowheads="1"/>
          </p:cNvSpPr>
          <p:nvPr/>
        </p:nvSpPr>
        <p:spPr bwMode="auto">
          <a:xfrm>
            <a:off x="179388" y="2420938"/>
            <a:ext cx="8496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solidFill>
                  <a:srgbClr val="FFFF00"/>
                </a:solidFill>
              </a:rPr>
              <a:t>Emésztés és keringés kapcsolata:</a:t>
            </a:r>
          </a:p>
          <a:p>
            <a:r>
              <a:rPr lang="hu-HU" sz="2800">
                <a:solidFill>
                  <a:srgbClr val="FFFF00"/>
                </a:solidFill>
              </a:rPr>
              <a:t>“Samana Vayu” helps in the transportation of Rasa toward the heart (Sharngadhara Samhita, Purva Khanda, 6/9)</a:t>
            </a:r>
          </a:p>
        </p:txBody>
      </p:sp>
      <p:pic>
        <p:nvPicPr>
          <p:cNvPr id="143364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71438"/>
            <a:ext cx="1131888" cy="162877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260350"/>
            <a:ext cx="59769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The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history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of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the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discovery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blood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circulation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: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unrecognized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contributions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of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Ayurveda</a:t>
            </a:r>
            <a:r>
              <a:rPr lang="hu-HU" sz="2800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sz="2800" dirty="0" err="1">
                <a:solidFill>
                  <a:srgbClr val="FFFF00"/>
                </a:solidFill>
                <a:latin typeface="+mn-lt"/>
                <a:ea typeface="+mn-ea"/>
              </a:rPr>
              <a:t>masters</a:t>
            </a:r>
            <a:endParaRPr lang="hu-H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107950" y="1628775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CHALLENGES - INTEGRATION</a:t>
            </a:r>
          </a:p>
        </p:txBody>
      </p:sp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828675" y="1782763"/>
            <a:ext cx="77755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hu-HU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FFFF00"/>
                </a:solidFill>
              </a:rPr>
              <a:t>growing challenges in </a:t>
            </a:r>
            <a:r>
              <a:rPr lang="hu-HU" altLang="en-US" sz="2800" b="1">
                <a:solidFill>
                  <a:srgbClr val="FFFF00"/>
                </a:solidFill>
              </a:rPr>
              <a:t>modern </a:t>
            </a:r>
            <a:r>
              <a:rPr lang="en-US" altLang="en-US" sz="2800" b="1">
                <a:solidFill>
                  <a:srgbClr val="FFFF00"/>
                </a:solidFill>
              </a:rPr>
              <a:t>medicine in</a:t>
            </a:r>
          </a:p>
          <a:p>
            <a:r>
              <a:rPr lang="hu-HU" altLang="en-US" sz="2800" b="1">
                <a:solidFill>
                  <a:srgbClr val="FFFF00"/>
                </a:solidFill>
              </a:rPr>
              <a:t>	- n</a:t>
            </a:r>
            <a:r>
              <a:rPr lang="en-US" altLang="en-US" sz="2800" b="1">
                <a:solidFill>
                  <a:srgbClr val="FFFF00"/>
                </a:solidFill>
              </a:rPr>
              <a:t>on Communicable Diseases (NCDs)</a:t>
            </a:r>
            <a:r>
              <a:rPr lang="hu-HU" altLang="en-US" sz="2800" b="1">
                <a:solidFill>
                  <a:srgbClr val="FFFF00"/>
                </a:solidFill>
              </a:rPr>
              <a:t>	-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hu-HU" altLang="en-US" sz="2800" b="1">
                <a:solidFill>
                  <a:srgbClr val="FFFF00"/>
                </a:solidFill>
              </a:rPr>
              <a:t>l</a:t>
            </a:r>
            <a:r>
              <a:rPr lang="en-US" altLang="en-US" sz="2800" b="1">
                <a:solidFill>
                  <a:srgbClr val="FFFF00"/>
                </a:solidFill>
              </a:rPr>
              <a:t>ife style disorders</a:t>
            </a:r>
          </a:p>
          <a:p>
            <a:r>
              <a:rPr lang="hu-HU" altLang="en-US" sz="2800" b="1">
                <a:solidFill>
                  <a:srgbClr val="FFFF00"/>
                </a:solidFill>
              </a:rPr>
              <a:t>	- </a:t>
            </a:r>
            <a:r>
              <a:rPr lang="en-US" altLang="en-US" sz="2800" b="1">
                <a:solidFill>
                  <a:srgbClr val="FFFF00"/>
                </a:solidFill>
              </a:rPr>
              <a:t>long term diseases</a:t>
            </a:r>
          </a:p>
          <a:p>
            <a:r>
              <a:rPr lang="hu-HU" altLang="en-US" sz="2800" b="1">
                <a:solidFill>
                  <a:srgbClr val="FFFF00"/>
                </a:solidFill>
              </a:rPr>
              <a:t>	- </a:t>
            </a:r>
            <a:r>
              <a:rPr lang="en-US" altLang="en-US" sz="2800" b="1">
                <a:solidFill>
                  <a:srgbClr val="FFFF00"/>
                </a:solidFill>
              </a:rPr>
              <a:t>multi drug resistant diseases</a:t>
            </a:r>
            <a:endParaRPr lang="hu-HU" altLang="en-US" sz="2800" b="1">
              <a:solidFill>
                <a:srgbClr val="FFFF00"/>
              </a:solidFill>
            </a:endParaRPr>
          </a:p>
          <a:p>
            <a:r>
              <a:rPr lang="hu-HU" altLang="en-US" sz="2800" b="1">
                <a:solidFill>
                  <a:srgbClr val="FFFF00"/>
                </a:solidFill>
              </a:rPr>
              <a:t>	- </a:t>
            </a:r>
            <a:r>
              <a:rPr lang="en-US" altLang="en-US" sz="2800" b="1">
                <a:solidFill>
                  <a:srgbClr val="FFFF00"/>
                </a:solidFill>
              </a:rPr>
              <a:t>emergence of new diseases etc.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44393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5" name="Rectangle 8"/>
          <p:cNvSpPr>
            <a:spLocks noChangeArrowheads="1"/>
          </p:cNvSpPr>
          <p:nvPr/>
        </p:nvSpPr>
        <p:spPr bwMode="auto">
          <a:xfrm>
            <a:off x="1116013" y="5734050"/>
            <a:ext cx="66246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Improvement of Dysphagia with „pichu” in case of head and neck cancer</a:t>
            </a:r>
            <a:endParaRPr lang="hu-HU" altLang="en-US" sz="1600" b="1">
              <a:solidFill>
                <a:srgbClr val="FF0000"/>
              </a:solidFill>
            </a:endParaRPr>
          </a:p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</a:p>
        </p:txBody>
      </p:sp>
      <p:sp>
        <p:nvSpPr>
          <p:cNvPr id="145416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4541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8525" y="1268413"/>
            <a:ext cx="770572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4" name="Picture 3" descr="sanskr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2" descr="MMY_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46438" name="Rectangle 8"/>
          <p:cNvSpPr>
            <a:spLocks noChangeArrowheads="1"/>
          </p:cNvSpPr>
          <p:nvPr/>
        </p:nvSpPr>
        <p:spPr bwMode="auto">
          <a:xfrm>
            <a:off x="1044575" y="1222375"/>
            <a:ext cx="77755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800" b="1" i="1" u="sng">
                <a:solidFill>
                  <a:srgbClr val="FFFF00"/>
                </a:solidFill>
              </a:rPr>
              <a:t>P</a:t>
            </a:r>
            <a:r>
              <a:rPr lang="en-US" altLang="en-US" sz="2800" b="1" i="1" u="sng">
                <a:solidFill>
                  <a:srgbClr val="FFFF00"/>
                </a:solidFill>
              </a:rPr>
              <a:t>rimary intervention</a:t>
            </a:r>
            <a:r>
              <a:rPr lang="hu-HU" altLang="en-US" sz="2800" b="1" i="1" u="sng">
                <a:solidFill>
                  <a:srgbClr val="FFFF00"/>
                </a:solidFill>
              </a:rPr>
              <a:t>:</a:t>
            </a:r>
            <a:endParaRPr lang="en-US" altLang="en-US" sz="2800" b="1" i="1" u="sng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en-US" sz="2800" b="1">
                <a:solidFill>
                  <a:srgbClr val="FFFF00"/>
                </a:solidFill>
              </a:rPr>
              <a:t> osteoarthritis</a:t>
            </a:r>
          </a:p>
          <a:p>
            <a:pPr>
              <a:buFontTx/>
              <a:buChar char="-"/>
            </a:pPr>
            <a:r>
              <a:rPr lang="en-US" altLang="en-US" sz="2800" b="1">
                <a:solidFill>
                  <a:srgbClr val="FFFF00"/>
                </a:solidFill>
              </a:rPr>
              <a:t> low back pain</a:t>
            </a:r>
          </a:p>
          <a:p>
            <a:pPr>
              <a:buFontTx/>
              <a:buChar char="-"/>
            </a:pPr>
            <a:r>
              <a:rPr lang="en-US" altLang="en-US" sz="2800" b="1">
                <a:solidFill>
                  <a:srgbClr val="FFFF00"/>
                </a:solidFill>
              </a:rPr>
              <a:t> migraine</a:t>
            </a:r>
          </a:p>
          <a:p>
            <a:pPr>
              <a:buFontTx/>
              <a:buChar char="-"/>
            </a:pPr>
            <a:r>
              <a:rPr lang="en-US" altLang="en-US" sz="2800" b="1">
                <a:solidFill>
                  <a:srgbClr val="FFFF00"/>
                </a:solidFill>
              </a:rPr>
              <a:t> skin issues (melasma)</a:t>
            </a:r>
          </a:p>
          <a:p>
            <a:pPr>
              <a:buFontTx/>
              <a:buChar char="-"/>
            </a:pPr>
            <a:r>
              <a:rPr lang="en-US" altLang="en-US" sz="2800" b="1">
                <a:solidFill>
                  <a:srgbClr val="FFFF00"/>
                </a:solidFill>
              </a:rPr>
              <a:t> GERD</a:t>
            </a:r>
          </a:p>
          <a:p>
            <a:pPr>
              <a:buFontTx/>
              <a:buChar char="-"/>
            </a:pPr>
            <a:r>
              <a:rPr lang="en-US" altLang="en-US" sz="2800" b="1">
                <a:solidFill>
                  <a:srgbClr val="FFFF00"/>
                </a:solidFill>
              </a:rPr>
              <a:t> constipation</a:t>
            </a:r>
          </a:p>
          <a:p>
            <a:pPr>
              <a:buFontTx/>
              <a:buChar char="-"/>
            </a:pPr>
            <a:r>
              <a:rPr lang="en-US" altLang="en-US" sz="2800" b="1">
                <a:solidFill>
                  <a:srgbClr val="FFFF00"/>
                </a:solidFill>
              </a:rPr>
              <a:t> IBS</a:t>
            </a:r>
          </a:p>
          <a:p>
            <a:pPr>
              <a:buFontTx/>
              <a:buChar char="-"/>
            </a:pPr>
            <a:r>
              <a:rPr lang="en-US" altLang="en-US" sz="2800" b="1">
                <a:solidFill>
                  <a:srgbClr val="FFFF00"/>
                </a:solidFill>
              </a:rPr>
              <a:t> insomnia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46441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2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48484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48486" name="Rectangle 8"/>
          <p:cNvSpPr>
            <a:spLocks noChangeArrowheads="1"/>
          </p:cNvSpPr>
          <p:nvPr/>
        </p:nvSpPr>
        <p:spPr bwMode="auto">
          <a:xfrm>
            <a:off x="1044575" y="1222375"/>
            <a:ext cx="77755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400" b="1" i="1" u="sng">
                <a:solidFill>
                  <a:srgbClr val="FFFF00"/>
                </a:solidFill>
              </a:rPr>
              <a:t>I</a:t>
            </a:r>
            <a:r>
              <a:rPr lang="en-US" altLang="en-US" sz="2400" b="1" i="1" u="sng">
                <a:solidFill>
                  <a:srgbClr val="FFFF00"/>
                </a:solidFill>
              </a:rPr>
              <a:t>ncremental benefit</a:t>
            </a:r>
            <a:endParaRPr lang="hu-HU" altLang="en-US" sz="2400" b="1" i="1" u="sng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- atherosclerosis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brain stroke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dementia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Parkinson’s disease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brain injury</a:t>
            </a:r>
            <a:r>
              <a:rPr lang="hu-HU" altLang="en-US" sz="2400" b="1">
                <a:solidFill>
                  <a:srgbClr val="FFFF00"/>
                </a:solidFill>
              </a:rPr>
              <a:t> (</a:t>
            </a:r>
            <a:r>
              <a:rPr lang="en-US" altLang="en-US" sz="2400" b="1">
                <a:solidFill>
                  <a:srgbClr val="FFFF00"/>
                </a:solidFill>
              </a:rPr>
              <a:t>minimally conscious states</a:t>
            </a:r>
            <a:r>
              <a:rPr lang="hu-HU" altLang="en-US" sz="2400" b="1">
                <a:solidFill>
                  <a:srgbClr val="FFFF00"/>
                </a:solidFill>
              </a:rPr>
              <a:t>)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Cancer care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post-surgical healing</a:t>
            </a:r>
            <a:r>
              <a:rPr lang="hu-HU" altLang="en-US" sz="2400" b="1">
                <a:solidFill>
                  <a:srgbClr val="FFFF00"/>
                </a:solidFill>
              </a:rPr>
              <a:t> &amp; </a:t>
            </a:r>
            <a:r>
              <a:rPr lang="en-US" altLang="en-US" sz="2400" b="1">
                <a:solidFill>
                  <a:srgbClr val="FFFF00"/>
                </a:solidFill>
              </a:rPr>
              <a:t>neuralgia </a:t>
            </a:r>
          </a:p>
          <a:p>
            <a:pPr>
              <a:buFontTx/>
              <a:buChar char="-"/>
            </a:pPr>
            <a:r>
              <a:rPr lang="hu-HU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resistant viral infections, </a:t>
            </a:r>
          </a:p>
          <a:p>
            <a:pPr>
              <a:buFontTx/>
              <a:buChar char="-"/>
            </a:pPr>
            <a:r>
              <a:rPr lang="hu-HU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incontrolled diabetes</a:t>
            </a:r>
            <a:r>
              <a:rPr lang="hu-HU" altLang="en-US" sz="2400" b="1">
                <a:solidFill>
                  <a:srgbClr val="FFFF00"/>
                </a:solidFill>
              </a:rPr>
              <a:t> &amp; obesity</a:t>
            </a:r>
            <a:endParaRPr lang="en-US" altLang="en-US" sz="2400" b="1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vascular complications of diabetes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48489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6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49510" name="Rectangle 8"/>
          <p:cNvSpPr>
            <a:spLocks noChangeArrowheads="1"/>
          </p:cNvSpPr>
          <p:nvPr/>
        </p:nvSpPr>
        <p:spPr bwMode="auto">
          <a:xfrm>
            <a:off x="684213" y="1860550"/>
            <a:ext cx="7775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Concepts</a:t>
            </a:r>
            <a:endParaRPr lang="en-US" altLang="en-US" sz="2400" b="1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• Ayurvedic biology, Prakriti, Agni, Rasayana, Panchakarma, Ayurvedic Massages </a:t>
            </a:r>
          </a:p>
          <a:p>
            <a:r>
              <a:rPr lang="en-US" altLang="en-US" sz="2400" b="1" i="1" u="sng">
                <a:solidFill>
                  <a:srgbClr val="FFFF00"/>
                </a:solidFill>
              </a:rPr>
              <a:t>Drugs</a:t>
            </a:r>
            <a:endParaRPr lang="hu-HU" altLang="en-US" sz="2400" b="1" i="1" u="sng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• Forward pharmacology</a:t>
            </a:r>
            <a:r>
              <a:rPr lang="hu-HU" altLang="en-US" sz="2400" b="1">
                <a:solidFill>
                  <a:srgbClr val="FFFF00"/>
                </a:solidFill>
              </a:rPr>
              <a:t>, </a:t>
            </a:r>
            <a:r>
              <a:rPr lang="en-US" altLang="en-US" sz="2400" b="1">
                <a:solidFill>
                  <a:srgbClr val="FFFF00"/>
                </a:solidFill>
              </a:rPr>
              <a:t>Reverse pharmacology, Immunoadjuvants, Pharmacodynamics</a:t>
            </a:r>
            <a:r>
              <a:rPr lang="hu-HU" altLang="en-US" sz="2400" b="1">
                <a:solidFill>
                  <a:srgbClr val="FFFF00"/>
                </a:solidFill>
              </a:rPr>
              <a:t>,</a:t>
            </a:r>
            <a:r>
              <a:rPr lang="en-US" altLang="en-US" sz="2400" b="1">
                <a:solidFill>
                  <a:srgbClr val="FFFF00"/>
                </a:solidFill>
              </a:rPr>
              <a:t> Network pharmacology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49513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0534" name="Rectangle 8"/>
          <p:cNvSpPr>
            <a:spLocks noChangeArrowheads="1"/>
          </p:cNvSpPr>
          <p:nvPr/>
        </p:nvSpPr>
        <p:spPr bwMode="auto">
          <a:xfrm>
            <a:off x="468313" y="1947863"/>
            <a:ext cx="83518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Main targets of network research</a:t>
            </a:r>
            <a:r>
              <a:rPr lang="hu-HU" altLang="en-US" sz="2400" b="1" i="1" u="sng">
                <a:solidFill>
                  <a:srgbClr val="FFFF00"/>
                </a:solidFill>
              </a:rPr>
              <a:t> - m</a:t>
            </a:r>
            <a:r>
              <a:rPr lang="en-US" altLang="en-US" sz="2400" b="1" i="1" u="sng">
                <a:solidFill>
                  <a:srgbClr val="FFFF00"/>
                </a:solidFill>
              </a:rPr>
              <a:t>o</a:t>
            </a:r>
            <a:r>
              <a:rPr lang="hu-HU" altLang="en-US" sz="2400" b="1" i="1" u="sng">
                <a:solidFill>
                  <a:srgbClr val="FFFF00"/>
                </a:solidFill>
              </a:rPr>
              <a:t>lecules</a:t>
            </a:r>
            <a:r>
              <a:rPr lang="en-US" altLang="en-US" sz="2400" b="1" i="1" u="sng">
                <a:solidFill>
                  <a:srgbClr val="FFFF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Curcumin</a:t>
            </a:r>
            <a:r>
              <a:rPr lang="hu-HU" altLang="en-US" sz="2400" b="1">
                <a:solidFill>
                  <a:srgbClr val="FFFF00"/>
                </a:solidFill>
              </a:rPr>
              <a:t>, </a:t>
            </a:r>
            <a:r>
              <a:rPr lang="en-US" altLang="en-US" sz="2400" b="1">
                <a:solidFill>
                  <a:srgbClr val="FFFF00"/>
                </a:solidFill>
              </a:rPr>
              <a:t>Ginsenoids</a:t>
            </a:r>
            <a:r>
              <a:rPr lang="hu-HU" altLang="en-US" sz="2400" b="1">
                <a:solidFill>
                  <a:srgbClr val="FFFF00"/>
                </a:solidFill>
              </a:rPr>
              <a:t>, </a:t>
            </a:r>
            <a:r>
              <a:rPr lang="en-US" altLang="en-US" sz="2400" b="1">
                <a:solidFill>
                  <a:srgbClr val="FFFF00"/>
                </a:solidFill>
              </a:rPr>
              <a:t>Resveratrol</a:t>
            </a:r>
            <a:r>
              <a:rPr lang="hu-HU" altLang="en-US" sz="2400" b="1">
                <a:solidFill>
                  <a:srgbClr val="FFFF00"/>
                </a:solidFill>
              </a:rPr>
              <a:t>, </a:t>
            </a:r>
            <a:r>
              <a:rPr lang="en-US" altLang="en-US" sz="2400" b="1">
                <a:solidFill>
                  <a:srgbClr val="FFFF00"/>
                </a:solidFill>
              </a:rPr>
              <a:t>Withaferin</a:t>
            </a:r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2400" b="1" i="1" u="sng">
                <a:solidFill>
                  <a:srgbClr val="FFFF00"/>
                </a:solidFill>
              </a:rPr>
              <a:t>Herbs:</a:t>
            </a:r>
          </a:p>
          <a:p>
            <a:pPr>
              <a:buFontTx/>
              <a:buChar char="-"/>
            </a:pPr>
            <a:r>
              <a:rPr lang="hu-HU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Arjuna</a:t>
            </a:r>
            <a:r>
              <a:rPr lang="hu-HU" altLang="en-US" sz="2400" b="1">
                <a:solidFill>
                  <a:srgbClr val="FFFF00"/>
                </a:solidFill>
              </a:rPr>
              <a:t>, </a:t>
            </a:r>
            <a:r>
              <a:rPr lang="en-US" altLang="en-US" sz="2400" b="1">
                <a:solidFill>
                  <a:srgbClr val="FFFF00"/>
                </a:solidFill>
              </a:rPr>
              <a:t>Ashwagandha</a:t>
            </a:r>
            <a:r>
              <a:rPr lang="hu-HU" altLang="en-US" sz="2400" b="1">
                <a:solidFill>
                  <a:srgbClr val="FFFF00"/>
                </a:solidFill>
              </a:rPr>
              <a:t>, </a:t>
            </a:r>
            <a:endParaRPr lang="en-US" altLang="en-US" sz="2400" b="1">
              <a:solidFill>
                <a:srgbClr val="FFFF00"/>
              </a:solidFill>
            </a:endParaRPr>
          </a:p>
          <a:p>
            <a:r>
              <a:rPr lang="en-US" altLang="en-US" sz="2400" b="1" i="1" u="sng">
                <a:solidFill>
                  <a:srgbClr val="FFFF00"/>
                </a:solidFill>
              </a:rPr>
              <a:t>Rasayana botanicals</a:t>
            </a:r>
            <a:r>
              <a:rPr lang="hu-HU" altLang="en-US" sz="2400" b="1" i="1" u="sng">
                <a:solidFill>
                  <a:srgbClr val="FFFF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Tinospora cordifolia, Asparagus racemosus </a:t>
            </a:r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2400" b="1" i="1" u="sng">
                <a:solidFill>
                  <a:srgbClr val="FFFF00"/>
                </a:solidFill>
              </a:rPr>
              <a:t>Multi herb Components</a:t>
            </a:r>
            <a:r>
              <a:rPr lang="hu-HU" altLang="en-US" sz="2400" b="1" i="1" u="sng">
                <a:solidFill>
                  <a:srgbClr val="FFFF00"/>
                </a:solidFill>
              </a:rPr>
              <a:t>:</a:t>
            </a:r>
            <a:endParaRPr lang="en-US" altLang="en-US" sz="2400" b="1" i="1" u="sng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Triphala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0537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1556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1558" name="Rectangle 8"/>
          <p:cNvSpPr>
            <a:spLocks noChangeArrowheads="1"/>
          </p:cNvSpPr>
          <p:nvPr/>
        </p:nvSpPr>
        <p:spPr bwMode="auto">
          <a:xfrm>
            <a:off x="468313" y="1947863"/>
            <a:ext cx="83518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400" b="1" i="1" u="sng">
                <a:solidFill>
                  <a:srgbClr val="FFFF00"/>
                </a:solidFill>
              </a:rPr>
              <a:t>Vedas: </a:t>
            </a:r>
            <a:r>
              <a:rPr lang="en-US" altLang="en-US" sz="2400" b="1">
                <a:solidFill>
                  <a:srgbClr val="FFFF00"/>
                </a:solidFill>
              </a:rPr>
              <a:t>4000 years of living tradition, over 300 well documented in-use medicinal</a:t>
            </a:r>
            <a:r>
              <a:rPr lang="hu-HU" altLang="en-US" sz="2400" b="1">
                <a:solidFill>
                  <a:srgbClr val="FFFF00"/>
                </a:solidFill>
              </a:rPr>
              <a:t>, o</a:t>
            </a:r>
            <a:r>
              <a:rPr lang="en-US" altLang="en-US" sz="2400" b="1">
                <a:solidFill>
                  <a:srgbClr val="FFFF00"/>
                </a:solidFill>
              </a:rPr>
              <a:t>ver 5000 traditional formulations in practice</a:t>
            </a:r>
          </a:p>
          <a:p>
            <a:r>
              <a:rPr lang="en-US" altLang="en-US" sz="2400" b="1" i="1" u="sng">
                <a:solidFill>
                  <a:srgbClr val="FFFF00"/>
                </a:solidFill>
              </a:rPr>
              <a:t>Mind-set need to be changed</a:t>
            </a:r>
            <a:endParaRPr lang="hu-HU" altLang="en-US" sz="2400" b="1" i="1" u="sng">
              <a:solidFill>
                <a:srgbClr val="FFFF00"/>
              </a:solidFill>
            </a:endParaRPr>
          </a:p>
          <a:p>
            <a:r>
              <a:rPr lang="hu-HU" altLang="en-US" sz="2400" b="1">
                <a:solidFill>
                  <a:srgbClr val="FFFF00"/>
                </a:solidFill>
              </a:rPr>
              <a:t>from </a:t>
            </a:r>
            <a:r>
              <a:rPr lang="en-US" altLang="en-US" sz="2400" b="1">
                <a:solidFill>
                  <a:srgbClr val="FFFF00"/>
                </a:solidFill>
              </a:rPr>
              <a:t>sick-care and medical care (disease, symp</a:t>
            </a:r>
            <a:r>
              <a:rPr lang="hu-HU" altLang="en-US" sz="2400" b="1">
                <a:solidFill>
                  <a:srgbClr val="FFFF00"/>
                </a:solidFill>
              </a:rPr>
              <a:t>t</a:t>
            </a:r>
            <a:r>
              <a:rPr lang="en-US" altLang="en-US" sz="2400" b="1">
                <a:solidFill>
                  <a:srgbClr val="FFFF00"/>
                </a:solidFill>
              </a:rPr>
              <a:t>oms</a:t>
            </a:r>
            <a:r>
              <a:rPr lang="hu-HU" altLang="en-US" sz="2400" b="1">
                <a:solidFill>
                  <a:srgbClr val="FFFF00"/>
                </a:solidFill>
              </a:rPr>
              <a:t>)</a:t>
            </a:r>
            <a:r>
              <a:rPr lang="en-US" altLang="en-US" sz="2400" b="1">
                <a:solidFill>
                  <a:srgbClr val="FFFF00"/>
                </a:solidFill>
              </a:rPr>
              <a:t>  to preventivie care  (prognosis, diet and lifestyle) and health care (public health and personalized medicine)</a:t>
            </a:r>
            <a:endParaRPr lang="hu-HU" altLang="en-US" sz="2400" b="1">
              <a:solidFill>
                <a:srgbClr val="FFFF00"/>
              </a:solidFill>
            </a:endParaRPr>
          </a:p>
          <a:p>
            <a:r>
              <a:rPr lang="hu-HU" altLang="en-US" sz="2400" b="1" i="1" u="sng">
                <a:solidFill>
                  <a:srgbClr val="FFFF00"/>
                </a:solidFill>
              </a:rPr>
              <a:t>From Chemical Medicine to Holistic Medicine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1561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8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2580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2582" name="Rectangle 8"/>
          <p:cNvSpPr>
            <a:spLocks noChangeArrowheads="1"/>
          </p:cNvSpPr>
          <p:nvPr/>
        </p:nvSpPr>
        <p:spPr bwMode="auto">
          <a:xfrm>
            <a:off x="468313" y="1947863"/>
            <a:ext cx="83518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400" b="1" i="1" u="sng">
                <a:solidFill>
                  <a:srgbClr val="FFFF00"/>
                </a:solidFill>
              </a:rPr>
              <a:t>From Chemical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Illness-sickness-</a:t>
            </a:r>
            <a:r>
              <a:rPr lang="en-US" altLang="en-US" sz="4800" b="1">
                <a:solidFill>
                  <a:srgbClr val="FF0000"/>
                </a:solidFill>
              </a:rPr>
              <a:t>drug</a:t>
            </a:r>
            <a:r>
              <a:rPr lang="en-US" altLang="en-US" sz="2400" b="1">
                <a:solidFill>
                  <a:srgbClr val="FFFF00"/>
                </a:solidFill>
              </a:rPr>
              <a:t> centric curative therapies</a:t>
            </a:r>
            <a:endParaRPr lang="hu-HU" altLang="en-US" sz="2400" b="1">
              <a:solidFill>
                <a:srgbClr val="FFFF00"/>
              </a:solidFill>
            </a:endParaRPr>
          </a:p>
          <a:p>
            <a:endParaRPr lang="hu-HU" altLang="en-US" sz="2400" b="1">
              <a:solidFill>
                <a:srgbClr val="FFFF00"/>
              </a:solidFill>
            </a:endParaRPr>
          </a:p>
          <a:p>
            <a:r>
              <a:rPr lang="hu-HU" altLang="en-US" sz="2400" b="1" i="1" u="sng">
                <a:solidFill>
                  <a:srgbClr val="FFFF00"/>
                </a:solidFill>
              </a:rPr>
              <a:t>To Holistic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person – health – wellness –</a:t>
            </a:r>
            <a:r>
              <a:rPr lang="hu-HU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centric </a:t>
            </a:r>
            <a:r>
              <a:rPr lang="en-US" altLang="en-US" sz="4000" b="1">
                <a:solidFill>
                  <a:srgbClr val="FF0000"/>
                </a:solidFill>
              </a:rPr>
              <a:t>integrative</a:t>
            </a:r>
            <a:r>
              <a:rPr lang="en-US" altLang="en-US" sz="2400" b="1">
                <a:solidFill>
                  <a:srgbClr val="FFFF00"/>
                </a:solidFill>
              </a:rPr>
              <a:t> approaches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2585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2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3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3604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3606" name="Rectangle 8"/>
          <p:cNvSpPr>
            <a:spLocks noChangeArrowheads="1"/>
          </p:cNvSpPr>
          <p:nvPr/>
        </p:nvSpPr>
        <p:spPr bwMode="auto">
          <a:xfrm>
            <a:off x="73025" y="1706563"/>
            <a:ext cx="90360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sz="2400" b="1" i="1" u="sng">
                <a:solidFill>
                  <a:srgbClr val="FFFF00"/>
                </a:solidFill>
              </a:rPr>
              <a:t>Holistic</a:t>
            </a:r>
            <a:r>
              <a:rPr lang="hu-HU" altLang="en-US" sz="2400" b="1" i="1" u="sng">
                <a:solidFill>
                  <a:srgbClr val="FFFF00"/>
                </a:solidFill>
              </a:rPr>
              <a:t>, </a:t>
            </a:r>
            <a:r>
              <a:rPr lang="en-US" altLang="en-US" sz="2400" b="1" i="1" u="sng">
                <a:solidFill>
                  <a:srgbClr val="FFFF00"/>
                </a:solidFill>
              </a:rPr>
              <a:t> </a:t>
            </a:r>
            <a:r>
              <a:rPr lang="hu-HU" altLang="en-US" sz="2400" b="1" i="1" u="sng">
                <a:solidFill>
                  <a:srgbClr val="FFFF00"/>
                </a:solidFill>
              </a:rPr>
              <a:t>T</a:t>
            </a:r>
            <a:r>
              <a:rPr lang="en-US" altLang="en-US" sz="2400" b="1" i="1" u="sng">
                <a:solidFill>
                  <a:srgbClr val="FFFF00"/>
                </a:solidFill>
              </a:rPr>
              <a:t>ime tested</a:t>
            </a:r>
            <a:r>
              <a:rPr lang="hu-HU" altLang="en-US" sz="2400" b="1" i="1" u="sng">
                <a:solidFill>
                  <a:srgbClr val="FFFF00"/>
                </a:solidFill>
              </a:rPr>
              <a:t>, </a:t>
            </a:r>
            <a:r>
              <a:rPr lang="en-US" altLang="en-US" sz="2400" b="1" i="1" u="sng">
                <a:solidFill>
                  <a:srgbClr val="FFFF00"/>
                </a:solidFill>
              </a:rPr>
              <a:t>Complete system for restoring, maintaining health</a:t>
            </a:r>
            <a:r>
              <a:rPr lang="hu-HU" altLang="en-US" sz="2400" b="1" i="1" u="sng">
                <a:solidFill>
                  <a:srgbClr val="FFFF00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hu-HU" altLang="en-US" sz="2400" b="1" i="1" u="sng">
                <a:solidFill>
                  <a:srgbClr val="FFFF00"/>
                </a:solidFill>
              </a:rPr>
              <a:t> </a:t>
            </a:r>
            <a:r>
              <a:rPr lang="en-US" altLang="en-US" sz="2400" b="1" i="1" u="sng">
                <a:solidFill>
                  <a:srgbClr val="FFFF00"/>
                </a:solidFill>
              </a:rPr>
              <a:t>Advocates use of natural healing methods tailored to the individual</a:t>
            </a:r>
            <a:r>
              <a:rPr lang="hu-HU" altLang="en-US" sz="2400" b="1" i="1" u="sng">
                <a:solidFill>
                  <a:srgbClr val="FFFF00"/>
                </a:solidFill>
              </a:rPr>
              <a:t> (</a:t>
            </a:r>
            <a:r>
              <a:rPr lang="en-US" altLang="en-US" sz="2400" b="1" i="1" u="sng">
                <a:solidFill>
                  <a:srgbClr val="FFFF00"/>
                </a:solidFill>
              </a:rPr>
              <a:t>diet, lifestyle and Medicines as customized therapy</a:t>
            </a:r>
            <a:r>
              <a:rPr lang="hu-HU" altLang="en-US" sz="2400" b="1" i="1" u="sng">
                <a:solidFill>
                  <a:srgbClr val="FFFF00"/>
                </a:solidFill>
              </a:rPr>
              <a:t>)</a:t>
            </a:r>
          </a:p>
          <a:p>
            <a:endParaRPr lang="en-US" altLang="en-US" sz="2400" b="1" i="1" u="sng">
              <a:solidFill>
                <a:srgbClr val="FFFF00"/>
              </a:solidFill>
            </a:endParaRPr>
          </a:p>
          <a:p>
            <a:r>
              <a:rPr lang="hu-HU" altLang="en-US" sz="2400" b="1" i="1" u="sng">
                <a:solidFill>
                  <a:srgbClr val="FFFF00"/>
                </a:solidFill>
              </a:rPr>
              <a:t>- </a:t>
            </a:r>
            <a:r>
              <a:rPr lang="en-US" altLang="en-US" sz="2400" b="1" i="1" u="sng">
                <a:solidFill>
                  <a:srgbClr val="FFFF00"/>
                </a:solidFill>
              </a:rPr>
              <a:t>On the whole, Ayurveda maintains the body in a </a:t>
            </a:r>
            <a:r>
              <a:rPr lang="hu-HU" altLang="en-US" sz="3200" b="1" i="1" u="sng">
                <a:solidFill>
                  <a:srgbClr val="FF0000"/>
                </a:solidFill>
              </a:rPr>
              <a:t>Natural </a:t>
            </a:r>
            <a:r>
              <a:rPr lang="en-US" altLang="en-US" sz="3200" b="1" i="1" u="sng">
                <a:solidFill>
                  <a:srgbClr val="FF0000"/>
                </a:solidFill>
              </a:rPr>
              <a:t>balanced</a:t>
            </a:r>
            <a:r>
              <a:rPr lang="en-US" altLang="en-US" sz="2400" b="1" i="1" u="sng">
                <a:solidFill>
                  <a:srgbClr val="FFFF00"/>
                </a:solidFill>
              </a:rPr>
              <a:t> state of health using </a:t>
            </a:r>
            <a:r>
              <a:rPr lang="hu-HU" altLang="en-US" sz="2800" b="1" i="1" u="sng">
                <a:solidFill>
                  <a:srgbClr val="FF0000"/>
                </a:solidFill>
              </a:rPr>
              <a:t>N</a:t>
            </a:r>
            <a:r>
              <a:rPr lang="en-US" altLang="en-US" sz="2800" b="1" i="1" u="sng">
                <a:solidFill>
                  <a:srgbClr val="FF0000"/>
                </a:solidFill>
              </a:rPr>
              <a:t>atural cures</a:t>
            </a:r>
            <a:r>
              <a:rPr lang="en-US" altLang="en-US" sz="2400" b="1" i="1" u="sng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3609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105474" name="Tartalom hely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hu-HU" u="sng">
                <a:solidFill>
                  <a:srgbClr val="FF0000"/>
                </a:solidFill>
              </a:rPr>
              <a:t>1. SZANCSAJA – az „ama” fölhalmozódás szakasza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Helytelen emésztés „agni” –  „ama” fölhalmozódás a gyomor-béltraktusban</a:t>
            </a:r>
          </a:p>
          <a:p>
            <a:pPr eaLnBrk="1" hangingPunct="1"/>
            <a:r>
              <a:rPr lang="hu-HU" u="sng">
                <a:solidFill>
                  <a:srgbClr val="FFFF00"/>
                </a:solidFill>
              </a:rPr>
              <a:t>K – gyomor, P – vékonybél, V – vastagbél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Enyhe tünetek – fiziológiai egyensúlyvesztés 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A kiváltó okokat föl kell ismerni és ki kell küszöbölni</a:t>
            </a:r>
          </a:p>
          <a:p>
            <a:pPr eaLnBrk="1" hangingPunct="1"/>
            <a:endParaRPr lang="hu-HU">
              <a:solidFill>
                <a:srgbClr val="FFFF00"/>
              </a:solidFill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520825"/>
            <a:ext cx="886460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4628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4630" name="Rectangle 8"/>
          <p:cNvSpPr>
            <a:spLocks noChangeArrowheads="1"/>
          </p:cNvSpPr>
          <p:nvPr/>
        </p:nvSpPr>
        <p:spPr bwMode="auto">
          <a:xfrm>
            <a:off x="73025" y="1706563"/>
            <a:ext cx="90360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Ayurvedic Journals: </a:t>
            </a:r>
            <a:r>
              <a:rPr lang="en-US" altLang="en-US" sz="2400" b="1">
                <a:solidFill>
                  <a:srgbClr val="FFFF00"/>
                </a:solidFill>
              </a:rPr>
              <a:t>Ancient Science of Life, AYU, Journal of CCRAS </a:t>
            </a:r>
            <a:endParaRPr lang="hu-HU" altLang="en-US" sz="2400" b="1">
              <a:solidFill>
                <a:srgbClr val="FFFF00"/>
              </a:solidFill>
            </a:endParaRPr>
          </a:p>
          <a:p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3200" b="1" i="1" u="sng">
                <a:solidFill>
                  <a:srgbClr val="FF0000"/>
                </a:solidFill>
              </a:rPr>
              <a:t>Infomatics on Ayurveda</a:t>
            </a:r>
            <a:r>
              <a:rPr lang="hu-HU" altLang="en-US" sz="3200" b="1" i="1" u="sng">
                <a:solidFill>
                  <a:srgbClr val="FF0000"/>
                </a:solidFill>
              </a:rPr>
              <a:t> (</a:t>
            </a:r>
            <a:r>
              <a:rPr lang="en-US" altLang="en-US" sz="3200" b="1" i="1" u="sng">
                <a:solidFill>
                  <a:srgbClr val="FF0000"/>
                </a:solidFill>
              </a:rPr>
              <a:t>AyuSoft, AyuGenomics, Systems Ayurveda</a:t>
            </a:r>
            <a:r>
              <a:rPr lang="hu-HU" altLang="en-US" sz="3200" b="1" i="1" u="sng">
                <a:solidFill>
                  <a:srgbClr val="FF0000"/>
                </a:solidFill>
              </a:rPr>
              <a:t>)</a:t>
            </a:r>
            <a:r>
              <a:rPr lang="en-US" altLang="en-US" sz="3200" b="1" i="1" u="sng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A comprehensive, authentic, interactive, intelligent and communicative software that would assist medical practitioners to apply basic principles of Ayurveda to the fullest possible level in the routine clinical practice.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4633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0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5654" name="Rectangle 8"/>
          <p:cNvSpPr>
            <a:spLocks noChangeArrowheads="1"/>
          </p:cNvSpPr>
          <p:nvPr/>
        </p:nvSpPr>
        <p:spPr bwMode="auto">
          <a:xfrm>
            <a:off x="73025" y="1706563"/>
            <a:ext cx="90360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Google scholar search</a:t>
            </a:r>
            <a:endParaRPr lang="hu-HU" altLang="en-US" sz="2400" b="1" i="1" u="sng">
              <a:solidFill>
                <a:srgbClr val="FFFF00"/>
              </a:solidFill>
            </a:endParaRPr>
          </a:p>
          <a:p>
            <a:endParaRPr lang="en-US" altLang="en-US" sz="2400" b="1" i="1" u="sng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'Ayurveda and genetics'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'Ayurveda and biochemistry'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'Ayurveda and drug development'</a:t>
            </a:r>
          </a:p>
          <a:p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100 000 articles.  </a:t>
            </a:r>
          </a:p>
          <a:p>
            <a:endParaRPr lang="en-US" altLang="en-US" sz="2400" b="1">
              <a:solidFill>
                <a:srgbClr val="FFFF00"/>
              </a:solidFill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5657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4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6676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6678" name="Rectangle 8"/>
          <p:cNvSpPr>
            <a:spLocks noChangeArrowheads="1"/>
          </p:cNvSpPr>
          <p:nvPr/>
        </p:nvSpPr>
        <p:spPr bwMode="auto">
          <a:xfrm>
            <a:off x="73025" y="1706563"/>
            <a:ext cx="90360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Indian </a:t>
            </a:r>
            <a:r>
              <a:rPr lang="hu-HU" altLang="en-US" sz="2400" b="1" i="1" u="sng">
                <a:solidFill>
                  <a:srgbClr val="FFFF00"/>
                </a:solidFill>
              </a:rPr>
              <a:t>T</a:t>
            </a:r>
            <a:r>
              <a:rPr lang="en-US" altLang="en-US" sz="2400" b="1" i="1" u="sng">
                <a:solidFill>
                  <a:srgbClr val="FFFF00"/>
                </a:solidFill>
              </a:rPr>
              <a:t>echnology </a:t>
            </a:r>
            <a:r>
              <a:rPr lang="hu-HU" altLang="en-US" sz="2400" b="1" i="1" u="sng">
                <a:solidFill>
                  <a:srgbClr val="FFFF00"/>
                </a:solidFill>
              </a:rPr>
              <a:t>L</a:t>
            </a:r>
            <a:r>
              <a:rPr lang="en-US" altLang="en-US" sz="2400" b="1" i="1" u="sng">
                <a:solidFill>
                  <a:srgbClr val="FFFF00"/>
                </a:solidFill>
              </a:rPr>
              <a:t>eadership </a:t>
            </a:r>
            <a:r>
              <a:rPr lang="hu-HU" altLang="en-US" sz="2400" b="1" i="1" u="sng">
                <a:solidFill>
                  <a:srgbClr val="FFFF00"/>
                </a:solidFill>
              </a:rPr>
              <a:t>I</a:t>
            </a:r>
            <a:r>
              <a:rPr lang="en-US" altLang="en-US" sz="2400" b="1" i="1" u="sng">
                <a:solidFill>
                  <a:srgbClr val="FFFF00"/>
                </a:solidFill>
              </a:rPr>
              <a:t>nitiative </a:t>
            </a:r>
            <a:r>
              <a:rPr lang="hu-HU" altLang="en-US" sz="2400" b="1" i="1" u="sng">
                <a:solidFill>
                  <a:srgbClr val="FFFF00"/>
                </a:solidFill>
              </a:rPr>
              <a:t>P</a:t>
            </a:r>
            <a:r>
              <a:rPr lang="en-US" altLang="en-US" sz="2400" b="1" i="1" u="sng">
                <a:solidFill>
                  <a:srgbClr val="FFFF00"/>
                </a:solidFill>
              </a:rPr>
              <a:t>rogram: </a:t>
            </a:r>
            <a:endParaRPr lang="hu-HU" altLang="en-US" sz="2400" b="1" i="1" u="sng">
              <a:solidFill>
                <a:srgbClr val="FFFF00"/>
              </a:solidFill>
            </a:endParaRPr>
          </a:p>
          <a:p>
            <a:endParaRPr lang="hu-HU" altLang="en-US" sz="2400" b="1" i="1" u="sng">
              <a:solidFill>
                <a:srgbClr val="FFFF00"/>
              </a:solidFill>
            </a:endParaRPr>
          </a:p>
          <a:p>
            <a:r>
              <a:rPr lang="hu-HU" altLang="en-US" sz="2400" b="1">
                <a:solidFill>
                  <a:srgbClr val="FFFF00"/>
                </a:solidFill>
              </a:rPr>
              <a:t>- A</a:t>
            </a:r>
            <a:r>
              <a:rPr lang="en-US" altLang="en-US" sz="2400" b="1">
                <a:solidFill>
                  <a:srgbClr val="FFFF00"/>
                </a:solidFill>
              </a:rPr>
              <a:t>yurveda based herbal preparations for degenerative disorders: </a:t>
            </a:r>
            <a:r>
              <a:rPr lang="en-US" altLang="en-US" sz="2400" b="1">
                <a:solidFill>
                  <a:srgbClr val="FF0000"/>
                </a:solidFill>
              </a:rPr>
              <a:t>osteatrhritis and rheumatoid arthrit</a:t>
            </a:r>
            <a:r>
              <a:rPr lang="hu-HU" altLang="en-US" sz="2400" b="1">
                <a:solidFill>
                  <a:srgbClr val="FF0000"/>
                </a:solidFill>
              </a:rPr>
              <a:t>i</a:t>
            </a:r>
            <a:r>
              <a:rPr lang="en-US" altLang="en-US" sz="2400" b="1">
                <a:solidFill>
                  <a:srgbClr val="FF0000"/>
                </a:solidFill>
              </a:rPr>
              <a:t>s 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Two products in Phase III found to be equivalent to </a:t>
            </a:r>
            <a:r>
              <a:rPr lang="en-US" altLang="en-US" sz="2400" b="1">
                <a:solidFill>
                  <a:srgbClr val="FF0000"/>
                </a:solidFill>
              </a:rPr>
              <a:t>celecoxib and glucosamine</a:t>
            </a:r>
            <a:r>
              <a:rPr lang="en-US" altLang="en-US" sz="2400" b="1">
                <a:solidFill>
                  <a:srgbClr val="FFFF00"/>
                </a:solidFill>
              </a:rPr>
              <a:t>. </a:t>
            </a:r>
            <a:endParaRPr lang="hu-HU" altLang="en-US" sz="2400" b="1">
              <a:solidFill>
                <a:srgbClr val="FFFF00"/>
              </a:solidFill>
            </a:endParaRP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Integrative Medicine Award 2013 by the European Society of Integrative Medicine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Evidence-Based Complementary and Alternative Medicine</a:t>
            </a:r>
          </a:p>
          <a:p>
            <a:endParaRPr lang="en-US" altLang="en-US" sz="2400" b="1">
              <a:solidFill>
                <a:srgbClr val="FFFF00"/>
              </a:solidFill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6681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8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9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7702" name="Rectangle 8"/>
          <p:cNvSpPr>
            <a:spLocks noChangeArrowheads="1"/>
          </p:cNvSpPr>
          <p:nvPr/>
        </p:nvSpPr>
        <p:spPr bwMode="auto">
          <a:xfrm>
            <a:off x="73025" y="1706563"/>
            <a:ext cx="90360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Further Series of projects</a:t>
            </a:r>
            <a:r>
              <a:rPr lang="hu-HU" altLang="en-US" sz="2400" b="1" i="1" u="sng">
                <a:solidFill>
                  <a:srgbClr val="FFFF00"/>
                </a:solidFill>
              </a:rPr>
              <a:t> by Indian Government:</a:t>
            </a:r>
          </a:p>
          <a:p>
            <a:pPr>
              <a:buFontTx/>
              <a:buChar char="-"/>
            </a:pPr>
            <a:r>
              <a:rPr lang="hu-HU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Genomics basis of Prakriti</a:t>
            </a:r>
            <a:endParaRPr lang="hu-HU" altLang="en-US" sz="2400" b="1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Immunological and metabolic effect of Panchakarma</a:t>
            </a:r>
            <a:endParaRPr lang="hu-HU" altLang="en-US" sz="2400" b="1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hu-HU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Biological effects of Rasayanas</a:t>
            </a:r>
            <a:endParaRPr lang="hu-HU" altLang="en-US" sz="2400" b="1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Amalaki Rasayana on DNA repair and Immune Profile</a:t>
            </a:r>
            <a:endParaRPr lang="hu-HU" altLang="en-US" sz="2400" b="1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hu-HU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Role of Medhya Rasayana on Ageing</a:t>
            </a:r>
            <a:endParaRPr lang="hu-HU" altLang="en-US" sz="2400" b="1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hu-HU" altLang="en-US" sz="2400" b="1">
                <a:solidFill>
                  <a:srgbClr val="FFFF00"/>
                </a:solidFill>
              </a:rPr>
              <a:t>H</a:t>
            </a:r>
            <a:r>
              <a:rPr lang="en-US" altLang="en-US" sz="2400" b="1">
                <a:solidFill>
                  <a:srgbClr val="FFFF00"/>
                </a:solidFill>
              </a:rPr>
              <a:t>olistic therapeutics for Asthma </a:t>
            </a:r>
          </a:p>
          <a:p>
            <a:endParaRPr lang="en-US" altLang="en-US" sz="2400" b="1">
              <a:solidFill>
                <a:srgbClr val="FFFF00"/>
              </a:solidFill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7705" name="Line 4"/>
          <p:cNvSpPr>
            <a:spLocks noChangeShapeType="1"/>
          </p:cNvSpPr>
          <p:nvPr/>
        </p:nvSpPr>
        <p:spPr bwMode="auto">
          <a:xfrm>
            <a:off x="179388" y="5445125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2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8726" name="Rectangle 8"/>
          <p:cNvSpPr>
            <a:spLocks noChangeArrowheads="1"/>
          </p:cNvSpPr>
          <p:nvPr/>
        </p:nvSpPr>
        <p:spPr bwMode="auto">
          <a:xfrm>
            <a:off x="73025" y="1116013"/>
            <a:ext cx="9036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Journal</a:t>
            </a:r>
            <a:r>
              <a:rPr lang="hu-HU" altLang="en-US" sz="2400" b="1" i="1" u="sng">
                <a:solidFill>
                  <a:srgbClr val="FFFF00"/>
                </a:solidFill>
              </a:rPr>
              <a:t>s</a:t>
            </a:r>
            <a:r>
              <a:rPr lang="en-US" altLang="en-US" sz="2400" b="1" i="1" u="sng">
                <a:solidFill>
                  <a:srgbClr val="FFFF00"/>
                </a:solidFill>
              </a:rPr>
              <a:t> - Innovative approaches in </a:t>
            </a:r>
            <a:r>
              <a:rPr lang="hu-HU" altLang="en-US" sz="2400" b="1" i="1" u="sng">
                <a:solidFill>
                  <a:srgbClr val="FFFF00"/>
                </a:solidFill>
              </a:rPr>
              <a:t>D</a:t>
            </a:r>
            <a:r>
              <a:rPr lang="en-US" altLang="en-US" sz="2400" b="1" i="1" u="sng">
                <a:solidFill>
                  <a:srgbClr val="FFFF00"/>
                </a:solidFill>
              </a:rPr>
              <a:t>rug Discovery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Rauwolfia alkaloids for </a:t>
            </a:r>
            <a:r>
              <a:rPr lang="hu-HU" altLang="en-US" sz="2400" b="1" u="sng">
                <a:solidFill>
                  <a:srgbClr val="FFFF00"/>
                </a:solidFill>
              </a:rPr>
              <a:t>H</a:t>
            </a:r>
            <a:r>
              <a:rPr lang="en-US" altLang="en-US" sz="2400" b="1" u="sng">
                <a:solidFill>
                  <a:srgbClr val="FFFF00"/>
                </a:solidFill>
              </a:rPr>
              <a:t>ypertension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Psoralens in </a:t>
            </a:r>
            <a:r>
              <a:rPr lang="en-US" altLang="en-US" sz="2400" b="1" u="sng">
                <a:solidFill>
                  <a:srgbClr val="FFFF00"/>
                </a:solidFill>
              </a:rPr>
              <a:t>Vitiligo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Holarrhena alkaloids in </a:t>
            </a:r>
            <a:r>
              <a:rPr lang="en-US" altLang="en-US" sz="2400" b="1" u="sng">
                <a:solidFill>
                  <a:srgbClr val="FFFF00"/>
                </a:solidFill>
              </a:rPr>
              <a:t>Amoebiasis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Guggulsterons as </a:t>
            </a:r>
            <a:r>
              <a:rPr lang="hu-HU" altLang="en-US" sz="2400" b="1" u="sng">
                <a:solidFill>
                  <a:srgbClr val="FFFF00"/>
                </a:solidFill>
              </a:rPr>
              <a:t>H</a:t>
            </a:r>
            <a:r>
              <a:rPr lang="en-US" altLang="en-US" sz="2400" b="1" u="sng">
                <a:solidFill>
                  <a:srgbClr val="FFFF00"/>
                </a:solidFill>
              </a:rPr>
              <a:t>ypolipidemic agents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Mucuna pruriens for </a:t>
            </a:r>
            <a:r>
              <a:rPr lang="en-US" altLang="en-US" sz="2400" b="1" u="sng">
                <a:solidFill>
                  <a:srgbClr val="FFFF00"/>
                </a:solidFill>
              </a:rPr>
              <a:t>Parkinson’s disease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Piperidines as </a:t>
            </a:r>
            <a:r>
              <a:rPr lang="hu-HU" altLang="en-US" sz="2400" b="1" u="sng">
                <a:solidFill>
                  <a:srgbClr val="FFFF00"/>
                </a:solidFill>
              </a:rPr>
              <a:t>B</a:t>
            </a:r>
            <a:r>
              <a:rPr lang="en-US" altLang="en-US" sz="2400" b="1" u="sng">
                <a:solidFill>
                  <a:srgbClr val="FFFF00"/>
                </a:solidFill>
              </a:rPr>
              <a:t>ioavailability enhancers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Baccosides in </a:t>
            </a:r>
            <a:r>
              <a:rPr lang="hu-HU" altLang="en-US" sz="2400" b="1" u="sng">
                <a:solidFill>
                  <a:srgbClr val="FFFF00"/>
                </a:solidFill>
              </a:rPr>
              <a:t>M</a:t>
            </a:r>
            <a:r>
              <a:rPr lang="en-US" altLang="en-US" sz="2400" b="1" u="sng">
                <a:solidFill>
                  <a:srgbClr val="FFFF00"/>
                </a:solidFill>
              </a:rPr>
              <a:t>ental retention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Picrosides in </a:t>
            </a:r>
            <a:r>
              <a:rPr lang="hu-HU" altLang="en-US" sz="2400" b="1" u="sng">
                <a:solidFill>
                  <a:srgbClr val="FFFF00"/>
                </a:solidFill>
              </a:rPr>
              <a:t>H</a:t>
            </a:r>
            <a:r>
              <a:rPr lang="en-US" altLang="en-US" sz="2400" b="1" u="sng">
                <a:solidFill>
                  <a:srgbClr val="FFFF00"/>
                </a:solidFill>
              </a:rPr>
              <a:t>epatic protection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Phyllanthins as </a:t>
            </a:r>
            <a:r>
              <a:rPr lang="hu-HU" altLang="en-US" sz="2400" b="1" u="sng">
                <a:solidFill>
                  <a:srgbClr val="FFFF00"/>
                </a:solidFill>
              </a:rPr>
              <a:t>A</a:t>
            </a:r>
            <a:r>
              <a:rPr lang="en-US" altLang="en-US" sz="2400" b="1" u="sng">
                <a:solidFill>
                  <a:srgbClr val="FFFF00"/>
                </a:solidFill>
              </a:rPr>
              <a:t>ntivirals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Curcumin in </a:t>
            </a:r>
            <a:r>
              <a:rPr lang="hu-HU" altLang="en-US" sz="2400" b="1" u="sng">
                <a:solidFill>
                  <a:srgbClr val="FFFF00"/>
                </a:solidFill>
              </a:rPr>
              <a:t>I</a:t>
            </a:r>
            <a:r>
              <a:rPr lang="en-US" altLang="en-US" sz="2400" b="1" u="sng">
                <a:solidFill>
                  <a:srgbClr val="FFFF00"/>
                </a:solidFill>
              </a:rPr>
              <a:t>nflammation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- Withanolides as </a:t>
            </a:r>
            <a:r>
              <a:rPr lang="hu-HU" altLang="en-US" sz="2400" b="1" u="sng">
                <a:solidFill>
                  <a:srgbClr val="FFFF00"/>
                </a:solidFill>
              </a:rPr>
              <a:t>I</a:t>
            </a:r>
            <a:r>
              <a:rPr lang="en-US" altLang="en-US" sz="2400" b="1" u="sng">
                <a:solidFill>
                  <a:srgbClr val="FFFF00"/>
                </a:solidFill>
              </a:rPr>
              <a:t>mmunomodulators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8729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6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59750" name="Rectangle 8"/>
          <p:cNvSpPr>
            <a:spLocks noChangeArrowheads="1"/>
          </p:cNvSpPr>
          <p:nvPr/>
        </p:nvSpPr>
        <p:spPr bwMode="auto">
          <a:xfrm>
            <a:off x="73025" y="1628775"/>
            <a:ext cx="9036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400" b="1" i="1" u="sng">
                <a:solidFill>
                  <a:srgbClr val="FFFF00"/>
                </a:solidFill>
              </a:rPr>
              <a:t>Research on Doshas:</a:t>
            </a: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MoPGM1 gene plays important role in energy production • Genome</a:t>
            </a:r>
            <a:endParaRPr lang="hu-HU" altLang="en-US" sz="2400" b="1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hu-HU" altLang="en-US" sz="2400" b="1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hu-HU" altLang="en-US" sz="2400" b="1">
                <a:solidFill>
                  <a:srgbClr val="FFFF00"/>
                </a:solidFill>
              </a:rPr>
              <a:t>W</a:t>
            </a:r>
            <a:r>
              <a:rPr lang="en-US" altLang="en-US" sz="2400" b="1">
                <a:solidFill>
                  <a:srgbClr val="FFFF00"/>
                </a:solidFill>
              </a:rPr>
              <a:t>ide SNP analysis on 262 males has shown PGM1 gene functions are predominant in Pitta prakriti,</a:t>
            </a:r>
          </a:p>
          <a:p>
            <a:endParaRPr lang="en-US" altLang="en-US" sz="2400" b="1">
              <a:solidFill>
                <a:srgbClr val="FFFF00"/>
              </a:solidFill>
            </a:endParaRP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Ayurveda intervention according to Dosha phenotype reduces Asthma symptoms by inflammatory cytokines and IgE elevels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59753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3" descr="sanskr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2" descr="MMY_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0774" name="Rectangle 8"/>
          <p:cNvSpPr>
            <a:spLocks noChangeArrowheads="1"/>
          </p:cNvSpPr>
          <p:nvPr/>
        </p:nvSpPr>
        <p:spPr bwMode="auto">
          <a:xfrm>
            <a:off x="73025" y="1628775"/>
            <a:ext cx="90360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i="1" u="sng">
                <a:solidFill>
                  <a:srgbClr val="FF0000"/>
                </a:solidFill>
              </a:rPr>
              <a:t>Rasayana and </a:t>
            </a:r>
            <a:r>
              <a:rPr lang="hu-HU" altLang="en-US" sz="3200" b="1" i="1" u="sng">
                <a:solidFill>
                  <a:srgbClr val="FF0000"/>
                </a:solidFill>
              </a:rPr>
              <a:t>Regenerative Medicine</a:t>
            </a:r>
            <a:endParaRPr lang="en-US" altLang="en-US" sz="3200" b="1" i="1" u="sng">
              <a:solidFill>
                <a:srgbClr val="FF0000"/>
              </a:solidFill>
            </a:endParaRPr>
          </a:p>
          <a:p>
            <a:endParaRPr lang="en-US" altLang="en-US" sz="2400" b="1" i="1" u="sng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Rasayana explains tissue regeneration and cell renewal</a:t>
            </a:r>
            <a:endParaRPr lang="hu-HU" altLang="en-US" sz="2400" b="1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altLang="en-US" sz="2400" b="1">
                <a:solidFill>
                  <a:srgbClr val="FFFF00"/>
                </a:solidFill>
              </a:rPr>
              <a:t>Ayurveda concepts enriching regenerative medicine</a:t>
            </a:r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J Ayurveda Integr Med. 2014; 5(1) 4-10</a:t>
            </a:r>
          </a:p>
          <a:p>
            <a:endParaRPr lang="en-US" altLang="en-US" sz="2400" b="1">
              <a:solidFill>
                <a:srgbClr val="FFFF00"/>
              </a:solidFill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60777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8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62820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2822" name="Rectangle 8"/>
          <p:cNvSpPr>
            <a:spLocks noChangeArrowheads="1"/>
          </p:cNvSpPr>
          <p:nvPr/>
        </p:nvSpPr>
        <p:spPr bwMode="auto">
          <a:xfrm>
            <a:off x="73025" y="1116013"/>
            <a:ext cx="90360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400" b="1" i="1" u="sng">
                <a:solidFill>
                  <a:srgbClr val="FFFF00"/>
                </a:solidFill>
              </a:rPr>
              <a:t>Researches on Drug combinations</a:t>
            </a:r>
          </a:p>
          <a:p>
            <a:r>
              <a:rPr lang="en-US" altLang="en-US" sz="2400" b="1" i="1">
                <a:solidFill>
                  <a:srgbClr val="FFFF00"/>
                </a:solidFill>
              </a:rPr>
              <a:t>-</a:t>
            </a:r>
            <a:r>
              <a:rPr lang="hu-HU" altLang="en-US" sz="2400" b="1" i="1">
                <a:solidFill>
                  <a:srgbClr val="FFFF00"/>
                </a:solidFill>
              </a:rPr>
              <a:t> </a:t>
            </a:r>
            <a:r>
              <a:rPr lang="hu-HU" altLang="en-US" sz="2400" b="1">
                <a:solidFill>
                  <a:srgbClr val="FFFF00"/>
                </a:solidFill>
              </a:rPr>
              <a:t>Tinospora cordifolia leaf and Withania somnifera root extracts support proliferation and inhibit senescence by increased DNA synthesis/proliferation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Biomedicine &amp; Pharmacotherapy; 2017; 93:772-778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hu-HU" altLang="en-US" sz="2800" b="1">
                <a:solidFill>
                  <a:srgbClr val="FF0000"/>
                </a:solidFill>
              </a:rPr>
              <a:t>Effects of Withania somnifera and Tinospora cordifolia Toward Targeting Multidrug Resistance in Cancer:</a:t>
            </a:r>
          </a:p>
          <a:p>
            <a:r>
              <a:rPr lang="hu-HU" altLang="en-US" sz="2400" b="1" i="1">
                <a:solidFill>
                  <a:srgbClr val="FFFF00"/>
                </a:solidFill>
              </a:rPr>
              <a:t>phytochemicals with the potential to reverse the drug-resistant phenotype, thus improving the efficacy of cancer chemotherapy.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62825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2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3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3846" name="Rectangle 8"/>
          <p:cNvSpPr>
            <a:spLocks noChangeArrowheads="1"/>
          </p:cNvSpPr>
          <p:nvPr/>
        </p:nvSpPr>
        <p:spPr bwMode="auto">
          <a:xfrm>
            <a:off x="73025" y="1116013"/>
            <a:ext cx="9036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400" b="1" i="1" u="sng">
                <a:solidFill>
                  <a:srgbClr val="FFFF00"/>
                </a:solidFill>
              </a:rPr>
              <a:t>Antitumor potential of herbomineral formulation against breast cancer: 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Involvement of inflammation and oxidative stress</a:t>
            </a:r>
          </a:p>
          <a:p>
            <a:endParaRPr lang="hu-HU" altLang="en-US" sz="2400" b="1">
              <a:solidFill>
                <a:srgbClr val="FFFF00"/>
              </a:solidFill>
            </a:endParaRPr>
          </a:p>
          <a:p>
            <a:r>
              <a:rPr lang="hu-HU" altLang="en-US" sz="2400" b="1">
                <a:solidFill>
                  <a:srgbClr val="FFFF00"/>
                </a:solidFill>
              </a:rPr>
              <a:t>Cytotoxic and apoptotic activities of extracts of </a:t>
            </a:r>
            <a:r>
              <a:rPr lang="hu-HU" altLang="en-US" sz="2400" b="1" u="sng">
                <a:solidFill>
                  <a:srgbClr val="FF0000"/>
                </a:solidFill>
              </a:rPr>
              <a:t>Withania somnifera and Tinospora cordifolia</a:t>
            </a:r>
            <a:r>
              <a:rPr lang="hu-HU" altLang="en-US" sz="2400" b="1">
                <a:solidFill>
                  <a:srgbClr val="FFFF00"/>
                </a:solidFill>
              </a:rPr>
              <a:t> in human breast cancer cells</a:t>
            </a:r>
          </a:p>
          <a:p>
            <a:endParaRPr lang="hu-HU" altLang="en-US" sz="2400" b="1">
              <a:solidFill>
                <a:srgbClr val="FFFF00"/>
              </a:solidFill>
            </a:endParaRPr>
          </a:p>
          <a:p>
            <a:r>
              <a:rPr lang="hu-HU" altLang="en-US" sz="2400" b="1">
                <a:solidFill>
                  <a:srgbClr val="FF0000"/>
                </a:solidFill>
              </a:rPr>
              <a:t>The anti cancer bio-actives molecules: </a:t>
            </a:r>
          </a:p>
          <a:p>
            <a:r>
              <a:rPr lang="hu-HU" altLang="en-US" sz="2400" b="1">
                <a:solidFill>
                  <a:srgbClr val="FF0000"/>
                </a:solidFill>
              </a:rPr>
              <a:t>ashwagandhanolide, scopoletin, sitosteroline, withasomniferin, withanolides, withasonid</a:t>
            </a:r>
          </a:p>
          <a:p>
            <a:endParaRPr lang="hu-HU" altLang="en-US" sz="2400" b="1">
              <a:solidFill>
                <a:srgbClr val="FFFF00"/>
              </a:solidFill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63849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6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15888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4870" name="Rectangle 8"/>
          <p:cNvSpPr>
            <a:spLocks noChangeArrowheads="1"/>
          </p:cNvSpPr>
          <p:nvPr/>
        </p:nvSpPr>
        <p:spPr bwMode="auto">
          <a:xfrm>
            <a:off x="107950" y="1116013"/>
            <a:ext cx="9036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en-US" sz="2400" b="1" i="1" u="sng">
                <a:solidFill>
                  <a:srgbClr val="FFFF00"/>
                </a:solidFill>
              </a:rPr>
              <a:t>Defining aims of Integrative Ayurveda</a:t>
            </a:r>
          </a:p>
          <a:p>
            <a:endParaRPr lang="hu-HU" altLang="en-US" sz="2400" b="1" i="1" u="sng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“The aim of integration is to offer the best possible </a:t>
            </a:r>
            <a:r>
              <a:rPr lang="en-US" altLang="en-US" sz="2400" b="1">
                <a:solidFill>
                  <a:srgbClr val="FF0000"/>
                </a:solidFill>
              </a:rPr>
              <a:t>cure, care, and management</a:t>
            </a:r>
            <a:r>
              <a:rPr lang="en-US" altLang="en-US" sz="2400" b="1">
                <a:solidFill>
                  <a:srgbClr val="FFFF00"/>
                </a:solidFill>
              </a:rPr>
              <a:t> to the patient.”</a:t>
            </a:r>
          </a:p>
          <a:p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Finding a </a:t>
            </a:r>
            <a:r>
              <a:rPr lang="en-US" altLang="en-US" sz="2400" b="1">
                <a:solidFill>
                  <a:srgbClr val="FF0000"/>
                </a:solidFill>
              </a:rPr>
              <a:t>sustainable prototype for integrative medicine</a:t>
            </a:r>
            <a:r>
              <a:rPr lang="en-US" altLang="en-US" sz="2400" b="1">
                <a:solidFill>
                  <a:srgbClr val="FFFF00"/>
                </a:solidFill>
              </a:rPr>
              <a:t>. Journal of Ayurveda and Integrative Medicine</a:t>
            </a:r>
            <a:endParaRPr lang="hu-HU" altLang="en-US" sz="2400" b="1">
              <a:solidFill>
                <a:srgbClr val="FFFF00"/>
              </a:solidFill>
            </a:endParaRPr>
          </a:p>
          <a:p>
            <a:r>
              <a:rPr lang="en-US" altLang="en-US" sz="2400" b="1">
                <a:solidFill>
                  <a:srgbClr val="FFFF00"/>
                </a:solidFill>
              </a:rPr>
              <a:t>DOI: 10.4103/0975-9476.140466</a:t>
            </a:r>
            <a:endParaRPr lang="hu-HU" altLang="en-US" sz="2400" b="1">
              <a:solidFill>
                <a:srgbClr val="FFFF00"/>
              </a:solidFill>
            </a:endParaRPr>
          </a:p>
          <a:p>
            <a:endParaRPr lang="hu-HU" altLang="en-US" sz="2400" b="1">
              <a:solidFill>
                <a:srgbClr val="FFFF00"/>
              </a:solidFill>
            </a:endParaRPr>
          </a:p>
          <a:p>
            <a:r>
              <a:rPr lang="hu-HU" altLang="en-US" sz="2400" b="1" i="1">
                <a:solidFill>
                  <a:srgbClr val="FFFF00"/>
                </a:solidFill>
              </a:rPr>
              <a:t>Ayurvedic Integrative th</a:t>
            </a:r>
            <a:r>
              <a:rPr lang="en-US" altLang="en-US" sz="2400" b="1" i="1">
                <a:solidFill>
                  <a:srgbClr val="FFFF00"/>
                </a:solidFill>
              </a:rPr>
              <a:t>e</a:t>
            </a:r>
            <a:r>
              <a:rPr lang="hu-HU" altLang="en-US" sz="2400" b="1" i="1">
                <a:solidFill>
                  <a:srgbClr val="FFFF00"/>
                </a:solidFill>
              </a:rPr>
              <a:t>rapy: </a:t>
            </a:r>
            <a:r>
              <a:rPr lang="en-US" altLang="en-US" sz="2400" b="1" i="1">
                <a:solidFill>
                  <a:srgbClr val="FFFF00"/>
                </a:solidFill>
              </a:rPr>
              <a:t>Ayurvedic Physical Therapies, Diet, Medicinal Herbs, Yoga before and after surgery, Panchakarma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64873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106498" name="Tartalom hely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hu-HU" u="sng">
                <a:solidFill>
                  <a:srgbClr val="FF0000"/>
                </a:solidFill>
              </a:rPr>
              <a:t>1. SZANCSAJA – az „ama” fölhalmozódás szakasza</a:t>
            </a:r>
          </a:p>
          <a:p>
            <a:pPr eaLnBrk="1" hangingPunct="1"/>
            <a:endParaRPr lang="hu-HU">
              <a:solidFill>
                <a:srgbClr val="FFFF00"/>
              </a:solidFill>
            </a:endParaRPr>
          </a:p>
          <a:p>
            <a:pPr eaLnBrk="1" hangingPunct="1"/>
            <a:endParaRPr lang="hu-HU">
              <a:solidFill>
                <a:srgbClr val="FFFF00"/>
              </a:solidFill>
            </a:endParaRPr>
          </a:p>
          <a:p>
            <a:pPr eaLnBrk="1" hangingPunct="1"/>
            <a:r>
              <a:rPr lang="hu-HU" u="sng">
                <a:solidFill>
                  <a:srgbClr val="FFFF00"/>
                </a:solidFill>
              </a:rPr>
              <a:t>AMA a Rasa-ban (béltraktus)</a:t>
            </a: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520825"/>
            <a:ext cx="886460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5894" name="Rectangle 8"/>
          <p:cNvSpPr>
            <a:spLocks noChangeArrowheads="1"/>
          </p:cNvSpPr>
          <p:nvPr/>
        </p:nvSpPr>
        <p:spPr bwMode="auto">
          <a:xfrm>
            <a:off x="395288" y="1639888"/>
            <a:ext cx="8280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Breast Cancer treatment - Improvement of the followings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Nausea, vomiting, blood cells, fatigability, alopecia, diarrhea, pain, side effects of medication, recovery from chmeo/RT/Surgery</a:t>
            </a:r>
          </a:p>
          <a:p>
            <a:endParaRPr lang="en-US" altLang="en-US" sz="2400" b="1">
              <a:solidFill>
                <a:srgbClr val="FFFF00"/>
              </a:solidFill>
            </a:endParaRPr>
          </a:p>
          <a:p>
            <a:r>
              <a:rPr lang="en-US" altLang="en-US" sz="2400" b="1" i="1" u="sng">
                <a:solidFill>
                  <a:srgbClr val="FFFF00"/>
                </a:solidFill>
              </a:rPr>
              <a:t>Effect of Herbal mouthwash: Improvement in Mucositis symptoms during RT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65897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5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6918" name="Rectangle 8"/>
          <p:cNvSpPr>
            <a:spLocks noChangeArrowheads="1"/>
          </p:cNvSpPr>
          <p:nvPr/>
        </p:nvSpPr>
        <p:spPr bwMode="auto">
          <a:xfrm>
            <a:off x="250825" y="1125538"/>
            <a:ext cx="8280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 u="sng">
                <a:solidFill>
                  <a:srgbClr val="FFFF00"/>
                </a:solidFill>
              </a:rPr>
              <a:t>Other investigations: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Chronic Pain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Parkinson's disease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Stress Management 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Upper respiratory tract infections / allergies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Irritable Bowel Syndrome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Swallowing difficulties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Mucositis during radiation treatment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Irritable bladder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Auto Immune diseases</a:t>
            </a:r>
          </a:p>
          <a:p>
            <a:r>
              <a:rPr lang="hu-HU" altLang="en-US" sz="2400" b="1">
                <a:solidFill>
                  <a:srgbClr val="FFFF00"/>
                </a:solidFill>
              </a:rPr>
              <a:t>- </a:t>
            </a:r>
            <a:r>
              <a:rPr lang="en-US" altLang="en-US" sz="2400" b="1">
                <a:solidFill>
                  <a:srgbClr val="FFFF00"/>
                </a:solidFill>
              </a:rPr>
              <a:t>Diabetes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66921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8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7942" name="Rectangle 8"/>
          <p:cNvSpPr>
            <a:spLocks noChangeArrowheads="1"/>
          </p:cNvSpPr>
          <p:nvPr/>
        </p:nvSpPr>
        <p:spPr bwMode="auto">
          <a:xfrm>
            <a:off x="250825" y="1125538"/>
            <a:ext cx="82804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 i="1" u="sng">
                <a:solidFill>
                  <a:srgbClr val="FFFF00"/>
                </a:solidFill>
              </a:rPr>
              <a:t>Ayurveda and natural products drug discovery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Bhushan Patwardhan, Ashok D. B. Vaidya and Mukund Chorghade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Current Science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Vol. 86, No. 6 (25 March 2004), pp. 789-799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Traditional medicine-inspired approaches to drug discovery: can Ayurveda show the way forward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BhushanPatwardhan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Drug Discovery Today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Volume 14, Issues 15–16, August 2009, Pages 804-811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Natural products and drug discovery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Can thousands of years of ancient medical knowledge lead us to new and powerful drug combinations in the fight against cancer and dementia?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Hong‐Fang Ji, Xue‐Juan Li, Hong‐Yu Zhang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Natural products and drug discovery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Natural products drug discovery research in India: Status and appraisal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Authors: 	Bhutani, Kamlesh K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Mar-2010, CSIR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Network ethnopharmacology: a novel approach for cancer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Bhushan K Patwardhan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Conference Paper – 2015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67945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3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8966" name="Rectangle 8"/>
          <p:cNvSpPr>
            <a:spLocks noChangeArrowheads="1"/>
          </p:cNvSpPr>
          <p:nvPr/>
        </p:nvSpPr>
        <p:spPr bwMode="auto">
          <a:xfrm>
            <a:off x="250825" y="1125538"/>
            <a:ext cx="8280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 i="1" u="sng">
                <a:solidFill>
                  <a:srgbClr val="FFFF00"/>
                </a:solidFill>
              </a:rPr>
              <a:t>Immune response modulation to DPT vaccine by aqueous extract of Withania somnifera in experimental system.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Gautam M1, Diwanay SS, Gairola S, Shinde YS, Jadhav SS, Patwardhan BK.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Int Immunopharmacol. 2004 Jun;4(6):841-9.</a:t>
            </a:r>
          </a:p>
          <a:p>
            <a:endParaRPr lang="en-US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A Randomized Controlled Exploratory Evaluation of Standardized Ayurvedic Formulations in Symptomatic Osteoarthritis Knees: A Government of India NMITLI Project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Arvind Chopra, Manjit Saluja, Girish Tillu, Anuradha Venugopalan, Sanjeev Sarmukaddam, Ashwini Evidence-Based Complementary and Alternative Medicine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Volume 2011 (2011), Article ID 724291, 12 pages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Ayurvedic medicine offers a good alternative to glucosamine and celecoxib in the treatment of symptomatic knee osteoarthritis: a randomized, double-blind, controlled equivalence drug trial.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Chopra A1, Saluja M, Tillu G, Sarmukkaddam S, Venugopalan A, Raut A, Bichile L, Joshi K, Patwardhan B.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Rheumatology (Oxford). 2013 Aug;52(8):1408-17.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Classification of human population based on HLA gene polymorphism and the concept of Prakriti in Ayurveda.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Bhushan P1, Kalpana J, Arvind C.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J Altern Complement Med. 2005 Apr;11(2):349-53.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Traditional Medicine to Modern Pharmacogenomics: Ayurveda Prakriti Type and CYP2C19 Gene Polymorphism Associated with the Metabolic Variability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Yogita Ghodke, 1 Kalpana Joshi, 2 ,* and Bhushan Patwardhan 1</a:t>
            </a:r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Evid Based Complement Alternat Med. 2011; 2011: 249528.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68969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6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69988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69990" name="Rectangle 8"/>
          <p:cNvSpPr>
            <a:spLocks noChangeArrowheads="1"/>
          </p:cNvSpPr>
          <p:nvPr/>
        </p:nvSpPr>
        <p:spPr bwMode="auto">
          <a:xfrm>
            <a:off x="250825" y="1125538"/>
            <a:ext cx="8280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 i="1" u="sng">
                <a:solidFill>
                  <a:srgbClr val="FFFF00"/>
                </a:solidFill>
              </a:rPr>
              <a:t>Ayurvedic genomics: establishing a genetic basis for mind-body typologies.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Patwardhan B1, Bodeker G.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J Altern Complement Med. 2008 Jun;14(5):571-6. doi: 10.1089/acm.2007.0515.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Traditional medicine and genomics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Kalpana Joshi, Yogita Ghodke,1 and Pooja Shintre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J Ayurveda Integr Med. 2010 Jan-Mar; 1(1): 26–32.</a:t>
            </a:r>
          </a:p>
          <a:p>
            <a:endParaRPr lang="en-US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Determinants of Prakriti, the Human Constitution Types of Indian Traditional Medicine and its Correlation with Contemporary Science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Harish Rotti, Ritu Raval, Suchitra Anchan,1 Ravishankara Bellampalli, J Ayurveda Integr Med. 2014 Jul-Sep; 5(3): 167–175.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DNA methylation analysis of phenotype specific stratified Indian population.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Rotti , Mallya S, Kabekkodu SP, Chakrabarty</a:t>
            </a:r>
            <a:endParaRPr lang="hu-HU" altLang="en-US" sz="1200" b="1" i="1" u="sng">
              <a:solidFill>
                <a:srgbClr val="FFFF00"/>
              </a:solidFill>
            </a:endParaRP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Genome-wide analysis correlates Ayurveda Prakriti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Periyasamy Govindaraj, Sheikh Nizamuddin, Anugula Sharath, Vuskamalla Scientific Reports volume 5, Article number: 15786 (2015)</a:t>
            </a:r>
          </a:p>
          <a:p>
            <a:endParaRPr lang="hu-HU" altLang="en-US" sz="1200" b="1" i="1" u="sng">
              <a:solidFill>
                <a:srgbClr val="FFFF00"/>
              </a:solidFill>
            </a:endParaRP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Dosha phenotype specific Ayurveda intervention ameliorates asthma symptoms through cytokine modulations: Results of whole system clinical trial.</a:t>
            </a:r>
          </a:p>
          <a:p>
            <a:r>
              <a:rPr lang="en-US" altLang="en-US" sz="1200" b="1" i="1" u="sng">
                <a:solidFill>
                  <a:srgbClr val="FFFF00"/>
                </a:solidFill>
              </a:rPr>
              <a:t>Joshi KS1, Nesari TM2, Dedge AP2, Dhumal VR2, Shengule SA3, Gadgil J Ethnopharmacol. 2017 Feb 2;197:110-117. doi: </a:t>
            </a: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69993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0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5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71016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7101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341438"/>
            <a:ext cx="6840538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4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9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72040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7204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2343150"/>
            <a:ext cx="910907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3" name="Rectangle 8"/>
          <p:cNvSpPr>
            <a:spLocks noChangeArrowheads="1"/>
          </p:cNvSpPr>
          <p:nvPr/>
        </p:nvSpPr>
        <p:spPr bwMode="auto">
          <a:xfrm>
            <a:off x="1187450" y="60055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  <a:endParaRPr lang="hu-HU" altLang="en-US" sz="2000" b="1">
              <a:solidFill>
                <a:srgbClr val="FF0000"/>
              </a:solidFill>
            </a:endParaRPr>
          </a:p>
        </p:txBody>
      </p:sp>
      <p:sp>
        <p:nvSpPr>
          <p:cNvPr id="173064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7306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196975"/>
            <a:ext cx="6697663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2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7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7408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1152525"/>
            <a:ext cx="6192838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6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7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1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751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1244600"/>
            <a:ext cx="589915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ím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hu-HU">
                <a:solidFill>
                  <a:srgbClr val="FFFF00"/>
                </a:solidFill>
              </a:rPr>
              <a:t>A betegség megjelenésének 6 állomása</a:t>
            </a:r>
          </a:p>
        </p:txBody>
      </p:sp>
      <p:sp>
        <p:nvSpPr>
          <p:cNvPr id="107522" name="Tartalom helye 2"/>
          <p:cNvSpPr>
            <a:spLocks noGrp="1"/>
          </p:cNvSpPr>
          <p:nvPr>
            <p:ph idx="4294967295"/>
          </p:nvPr>
        </p:nvSpPr>
        <p:spPr>
          <a:xfrm>
            <a:off x="139700" y="1412875"/>
            <a:ext cx="9004300" cy="5445125"/>
          </a:xfrm>
        </p:spPr>
        <p:txBody>
          <a:bodyPr/>
          <a:lstStyle/>
          <a:p>
            <a:pPr eaLnBrk="1" hangingPunct="1"/>
            <a:r>
              <a:rPr lang="hu-HU" u="sng">
                <a:solidFill>
                  <a:srgbClr val="FF0000"/>
                </a:solidFill>
              </a:rPr>
              <a:t>2. PRAKOPA – A súlyosbodás szakasza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Tökéletlen emésztés – „ama” fölhalmozódik – </a:t>
            </a:r>
            <a:r>
              <a:rPr lang="hu-HU" u="sng">
                <a:solidFill>
                  <a:srgbClr val="FFFF00"/>
                </a:solidFill>
              </a:rPr>
              <a:t>izgalmat, vagy blokkot </a:t>
            </a:r>
            <a:r>
              <a:rPr lang="hu-HU">
                <a:solidFill>
                  <a:srgbClr val="FFFF00"/>
                </a:solidFill>
              </a:rPr>
              <a:t>vált ki a gyomor-béltraktusban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Klinikai tünetek még nem nyilvánulnak meg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Ájurvédikus orvos pulzusdiagnózisa az „ama” állapotának romlását megmutatja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Étrendbeli, életvezetésbeli változtatások kellenek</a:t>
            </a:r>
          </a:p>
          <a:p>
            <a:pPr eaLnBrk="1" hangingPunct="1"/>
            <a:endParaRPr lang="hu-HU">
              <a:solidFill>
                <a:srgbClr val="FFFF00"/>
              </a:solidFill>
            </a:endParaRP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341438"/>
            <a:ext cx="88646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0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5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7613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" y="2205038"/>
            <a:ext cx="89916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4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5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9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7716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1260475"/>
            <a:ext cx="51117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8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3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78184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1366838"/>
            <a:ext cx="264795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341438"/>
            <a:ext cx="25717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2" descr="http://jiva.com/ayurveda/images/vata-pitta-ka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5622925"/>
            <a:ext cx="1017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2" name="Picture 3" descr="sansk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366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2" descr="MMY_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103188"/>
            <a:ext cx="623887" cy="898525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476375" y="106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Integration of Ayurveda in Modern Medicine Clinical Practice</a:t>
            </a:r>
            <a:endParaRPr lang="hu-HU" sz="2800" b="1" i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pic>
        <p:nvPicPr>
          <p:cNvPr id="26630" name="Picture 6" descr="Teichrose freigestellt Kop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896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7" name="Rectangle 8"/>
          <p:cNvSpPr>
            <a:spLocks noChangeArrowheads="1"/>
          </p:cNvSpPr>
          <p:nvPr/>
        </p:nvSpPr>
        <p:spPr bwMode="auto">
          <a:xfrm>
            <a:off x="1116013" y="5734050"/>
            <a:ext cx="66246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Improvement of Dysphagia with „pichu” in case of head and neck cancer</a:t>
            </a:r>
            <a:endParaRPr lang="hu-HU" altLang="en-US" sz="1600" b="1">
              <a:solidFill>
                <a:srgbClr val="FF0000"/>
              </a:solidFill>
            </a:endParaRPr>
          </a:p>
          <a:p>
            <a:pPr algn="ctr"/>
            <a:r>
              <a:rPr lang="hu-HU" altLang="en-US" sz="2800" b="1">
                <a:solidFill>
                  <a:srgbClr val="FF0000"/>
                </a:solidFill>
              </a:rPr>
              <a:t>SWA-STHA = Health</a:t>
            </a:r>
          </a:p>
        </p:txBody>
      </p:sp>
      <p:sp>
        <p:nvSpPr>
          <p:cNvPr id="179208" name="Line 4"/>
          <p:cNvSpPr>
            <a:spLocks noChangeShapeType="1"/>
          </p:cNvSpPr>
          <p:nvPr/>
        </p:nvSpPr>
        <p:spPr bwMode="auto">
          <a:xfrm>
            <a:off x="107950" y="5589588"/>
            <a:ext cx="8856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7920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1852613"/>
            <a:ext cx="727233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Line 4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80226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71438"/>
            <a:ext cx="106203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73025"/>
            <a:ext cx="735013" cy="1060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83300" name="Rectangle 8"/>
          <p:cNvSpPr>
            <a:spLocks noChangeArrowheads="1"/>
          </p:cNvSpPr>
          <p:nvPr/>
        </p:nvSpPr>
        <p:spPr bwMode="auto">
          <a:xfrm>
            <a:off x="0" y="1192213"/>
            <a:ext cx="9245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3600" b="1" dirty="0" err="1">
                <a:solidFill>
                  <a:srgbClr val="FFFF00"/>
                </a:solidFill>
                <a:latin typeface="+mn-lt"/>
                <a:ea typeface="+mn-ea"/>
              </a:rPr>
              <a:t>Váta</a:t>
            </a:r>
            <a:endParaRPr lang="hu-HU" altLang="hu-HU" sz="3600" b="1" dirty="0">
              <a:solidFill>
                <a:srgbClr val="FFFF00"/>
              </a:solidFill>
              <a:latin typeface="+mn-lt"/>
              <a:ea typeface="+mn-ea"/>
            </a:endParaRPr>
          </a:p>
          <a:p>
            <a:pPr marL="571500" indent="-571500">
              <a:buFontTx/>
              <a:buChar char="-"/>
              <a:defRPr/>
            </a:pPr>
            <a:r>
              <a:rPr lang="hu-HU" altLang="hu-HU" sz="3600" b="1" dirty="0">
                <a:solidFill>
                  <a:srgbClr val="FFFF00"/>
                </a:solidFill>
                <a:latin typeface="+mn-lt"/>
                <a:ea typeface="+mn-ea"/>
              </a:rPr>
              <a:t>Irányítás</a:t>
            </a:r>
          </a:p>
          <a:p>
            <a:pPr marL="571500" indent="-571500">
              <a:buFontTx/>
              <a:buChar char="-"/>
              <a:defRPr/>
            </a:pPr>
            <a:r>
              <a:rPr lang="hu-HU" altLang="hu-HU" sz="3600" b="1" dirty="0">
                <a:solidFill>
                  <a:srgbClr val="FFFF00"/>
                </a:solidFill>
                <a:latin typeface="+mn-lt"/>
                <a:ea typeface="+mn-ea"/>
              </a:rPr>
              <a:t>Idegrendszer</a:t>
            </a:r>
          </a:p>
          <a:p>
            <a:pPr marL="571500" indent="-571500">
              <a:buFontTx/>
              <a:buChar char="-"/>
              <a:defRPr/>
            </a:pPr>
            <a:endParaRPr lang="hu-HU" altLang="hu-HU" sz="3600" b="1" dirty="0">
              <a:solidFill>
                <a:srgbClr val="FFFF00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hu-HU" altLang="hu-HU" sz="3600" b="1" dirty="0" err="1">
                <a:solidFill>
                  <a:srgbClr val="FFFF00"/>
                </a:solidFill>
                <a:latin typeface="+mn-lt"/>
                <a:ea typeface="+mn-ea"/>
              </a:rPr>
              <a:t>Pitta</a:t>
            </a:r>
            <a:endParaRPr lang="hu-HU" altLang="hu-HU" sz="3600" b="1" dirty="0">
              <a:solidFill>
                <a:srgbClr val="FFFF00"/>
              </a:solidFill>
              <a:latin typeface="+mn-lt"/>
              <a:ea typeface="+mn-ea"/>
            </a:endParaRPr>
          </a:p>
          <a:p>
            <a:pPr marL="342900" indent="-342900">
              <a:buFontTx/>
              <a:buChar char="-"/>
              <a:defRPr/>
            </a:pPr>
            <a:r>
              <a:rPr lang="hu-HU" altLang="hu-HU" sz="3600" b="1" dirty="0" err="1">
                <a:solidFill>
                  <a:srgbClr val="FFFF00"/>
                </a:solidFill>
                <a:latin typeface="+mn-lt"/>
                <a:ea typeface="+mn-ea"/>
              </a:rPr>
              <a:t>mitokondriumokban</a:t>
            </a:r>
            <a:r>
              <a:rPr lang="hu-HU" altLang="hu-HU" sz="3600" b="1" dirty="0">
                <a:solidFill>
                  <a:srgbClr val="FFFF00"/>
                </a:solidFill>
                <a:latin typeface="+mn-lt"/>
                <a:ea typeface="+mn-ea"/>
              </a:rPr>
              <a:t> - ATP </a:t>
            </a:r>
          </a:p>
          <a:p>
            <a:pPr marL="342900" indent="-342900">
              <a:buFontTx/>
              <a:buChar char="-"/>
              <a:defRPr/>
            </a:pPr>
            <a:r>
              <a:rPr lang="hu-HU" altLang="hu-HU" sz="3600" b="1" dirty="0">
                <a:solidFill>
                  <a:srgbClr val="FFFF00"/>
                </a:solidFill>
                <a:latin typeface="+mn-lt"/>
                <a:ea typeface="+mn-ea"/>
              </a:rPr>
              <a:t>aminosavak – hormonok - enzimek</a:t>
            </a:r>
          </a:p>
          <a:p>
            <a:pPr marL="342900" indent="-342900">
              <a:buFontTx/>
              <a:buChar char="-"/>
              <a:defRPr/>
            </a:pPr>
            <a:r>
              <a:rPr lang="hu-HU" altLang="hu-HU" sz="3600" b="1" dirty="0">
                <a:solidFill>
                  <a:srgbClr val="FFFF00"/>
                </a:solidFill>
                <a:latin typeface="+mn-lt"/>
                <a:ea typeface="+mn-ea"/>
              </a:rPr>
              <a:t>sósav és epe</a:t>
            </a:r>
          </a:p>
        </p:txBody>
      </p:sp>
      <p:sp>
        <p:nvSpPr>
          <p:cNvPr id="180229" name="Rectangle 8"/>
          <p:cNvSpPr>
            <a:spLocks noChangeArrowheads="1"/>
          </p:cNvSpPr>
          <p:nvPr/>
        </p:nvSpPr>
        <p:spPr bwMode="auto">
          <a:xfrm>
            <a:off x="1116013" y="130175"/>
            <a:ext cx="7200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2400" b="1">
                <a:solidFill>
                  <a:srgbClr val="FFFFFF"/>
                </a:solidFill>
              </a:rPr>
              <a:t>Ájurvéda</a:t>
            </a:r>
          </a:p>
          <a:p>
            <a:pPr algn="ctr"/>
            <a:r>
              <a:rPr lang="hu-HU" altLang="hu-HU" sz="2000" b="1" i="1">
                <a:solidFill>
                  <a:srgbClr val="FFFFFF"/>
                </a:solidFill>
              </a:rPr>
              <a:t>„Az Élet örök folyamata a Természet örök intelligenciájában” </a:t>
            </a:r>
          </a:p>
        </p:txBody>
      </p:sp>
      <p:sp>
        <p:nvSpPr>
          <p:cNvPr id="180230" name="Line 4"/>
          <p:cNvSpPr>
            <a:spLocks noChangeShapeType="1"/>
          </p:cNvSpPr>
          <p:nvPr/>
        </p:nvSpPr>
        <p:spPr bwMode="auto">
          <a:xfrm>
            <a:off x="179388" y="6832600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Line 4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81250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71438"/>
            <a:ext cx="106203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73025"/>
            <a:ext cx="735013" cy="1060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184324" name="Rectangle 8"/>
          <p:cNvSpPr>
            <a:spLocks noChangeArrowheads="1"/>
          </p:cNvSpPr>
          <p:nvPr/>
        </p:nvSpPr>
        <p:spPr bwMode="auto">
          <a:xfrm>
            <a:off x="0" y="1192213"/>
            <a:ext cx="9245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2400" b="1" dirty="0" err="1">
                <a:solidFill>
                  <a:srgbClr val="FFFF00"/>
                </a:solidFill>
                <a:latin typeface="+mn-lt"/>
                <a:ea typeface="+mn-ea"/>
              </a:rPr>
              <a:t>Kapha</a:t>
            </a: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 sejtes</a:t>
            </a:r>
          </a:p>
          <a:p>
            <a:pPr marL="342900" indent="-342900">
              <a:buFontTx/>
              <a:buChar char="-"/>
              <a:defRPr/>
            </a:pP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zsírsav-</a:t>
            </a:r>
            <a:r>
              <a:rPr lang="hu-HU" altLang="hu-HU" sz="2400" b="1" dirty="0" err="1">
                <a:solidFill>
                  <a:srgbClr val="FFFF00"/>
                </a:solidFill>
                <a:latin typeface="+mn-lt"/>
                <a:ea typeface="+mn-ea"/>
              </a:rPr>
              <a:t>foszfolipid</a:t>
            </a: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 kettős rétegben, mint a </a:t>
            </a:r>
            <a:r>
              <a:rPr lang="hu-HU" altLang="hu-HU" sz="2400" b="1" u="sng" dirty="0">
                <a:solidFill>
                  <a:srgbClr val="FF0000"/>
                </a:solidFill>
                <a:latin typeface="+mn-lt"/>
                <a:ea typeface="+mn-ea"/>
              </a:rPr>
              <a:t>sejthártya</a:t>
            </a:r>
            <a:r>
              <a:rPr lang="hu-HU" altLang="hu-HU" sz="2400" u="sng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r>
              <a:rPr lang="hu-HU" altLang="hu-HU" sz="2400" b="1" u="sng" dirty="0" err="1">
                <a:solidFill>
                  <a:srgbClr val="FFFF00"/>
                </a:solidFill>
                <a:latin typeface="+mn-lt"/>
                <a:ea typeface="+mn-ea"/>
              </a:rPr>
              <a:t>intersticiális</a:t>
            </a:r>
            <a:r>
              <a:rPr lang="hu-HU" altLang="hu-HU" sz="2400" b="1" u="sng" dirty="0">
                <a:solidFill>
                  <a:srgbClr val="FFFF00"/>
                </a:solidFill>
                <a:latin typeface="+mn-lt"/>
                <a:ea typeface="+mn-ea"/>
              </a:rPr>
              <a:t> folyadékok, </a:t>
            </a:r>
            <a:r>
              <a:rPr lang="hu-HU" altLang="hu-HU" sz="2400" b="1" u="sng" dirty="0" err="1">
                <a:solidFill>
                  <a:srgbClr val="FFFF00"/>
                </a:solidFill>
                <a:latin typeface="+mn-lt"/>
                <a:ea typeface="+mn-ea"/>
              </a:rPr>
              <a:t>intercelluláris</a:t>
            </a:r>
            <a:r>
              <a:rPr lang="hu-HU" altLang="hu-HU" sz="2400" b="1" u="sng" dirty="0">
                <a:solidFill>
                  <a:srgbClr val="FFFF00"/>
                </a:solidFill>
                <a:latin typeface="+mn-lt"/>
                <a:ea typeface="+mn-ea"/>
              </a:rPr>
              <a:t> folyadék, citoplazma, ízületi folyadék, </a:t>
            </a:r>
            <a:r>
              <a:rPr lang="hu-HU" altLang="hu-HU" sz="2400" b="1" u="sng" dirty="0" err="1">
                <a:solidFill>
                  <a:srgbClr val="FFFF00"/>
                </a:solidFill>
                <a:latin typeface="+mn-lt"/>
                <a:ea typeface="+mn-ea"/>
              </a:rPr>
              <a:t>cerebralis</a:t>
            </a:r>
            <a:r>
              <a:rPr lang="hu-HU" altLang="hu-HU" sz="2400" b="1" u="sng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altLang="hu-HU" sz="2400" b="1" u="sng" dirty="0" err="1">
                <a:solidFill>
                  <a:srgbClr val="FFFF00"/>
                </a:solidFill>
                <a:latin typeface="+mn-lt"/>
                <a:ea typeface="+mn-ea"/>
              </a:rPr>
              <a:t>folyadék</a:t>
            </a:r>
            <a:r>
              <a:rPr lang="hu-HU" altLang="hu-HU" sz="2400" b="1" u="sng" dirty="0">
                <a:solidFill>
                  <a:srgbClr val="FFFF00"/>
                </a:solidFill>
                <a:latin typeface="+mn-lt"/>
                <a:ea typeface="+mn-ea"/>
              </a:rPr>
              <a:t> és a </a:t>
            </a:r>
            <a:r>
              <a:rPr lang="hu-HU" altLang="hu-HU" sz="2400" b="1" u="sng" dirty="0" err="1">
                <a:solidFill>
                  <a:srgbClr val="FFFF00"/>
                </a:solidFill>
                <a:latin typeface="+mn-lt"/>
                <a:ea typeface="+mn-ea"/>
              </a:rPr>
              <a:t>mielin</a:t>
            </a:r>
            <a:r>
              <a:rPr lang="hu-HU" altLang="hu-HU" sz="2400" b="1" u="sng" dirty="0">
                <a:solidFill>
                  <a:srgbClr val="FFFF00"/>
                </a:solidFill>
                <a:latin typeface="+mn-lt"/>
                <a:ea typeface="+mn-ea"/>
              </a:rPr>
              <a:t> hüvely. Fontos szerepet játszik kötőszövetként </a:t>
            </a: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is, mint a szövetek összefonódott mátrixa, amely összekapcsolja a test szöveteit. </a:t>
            </a:r>
          </a:p>
          <a:p>
            <a:pPr marL="342900" indent="-342900">
              <a:buFontTx/>
              <a:buChar char="-"/>
              <a:defRPr/>
            </a:pP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Ezek a strukturális és összetartó szerepek tükrözik a </a:t>
            </a:r>
            <a:r>
              <a:rPr lang="hu-HU" altLang="hu-HU" sz="2400" b="1" dirty="0" err="1">
                <a:solidFill>
                  <a:srgbClr val="FFFF00"/>
                </a:solidFill>
                <a:latin typeface="+mn-lt"/>
                <a:ea typeface="+mn-ea"/>
              </a:rPr>
              <a:t>kapha</a:t>
            </a: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hu-HU" altLang="hu-HU" sz="2400" b="1" u="sng" dirty="0">
                <a:solidFill>
                  <a:srgbClr val="FF0000"/>
                </a:solidFill>
                <a:latin typeface="+mn-lt"/>
                <a:ea typeface="+mn-ea"/>
              </a:rPr>
              <a:t>anabolikus és kreatív </a:t>
            </a: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tendenciáit. </a:t>
            </a:r>
          </a:p>
          <a:p>
            <a:pPr marL="342900" indent="-342900">
              <a:buFontTx/>
              <a:buChar char="-"/>
              <a:defRPr/>
            </a:pP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A </a:t>
            </a:r>
            <a:r>
              <a:rPr lang="hu-HU" altLang="hu-HU" sz="2400" b="1" dirty="0" err="1">
                <a:solidFill>
                  <a:srgbClr val="FFFF00"/>
                </a:solidFill>
                <a:latin typeface="+mn-lt"/>
                <a:ea typeface="+mn-ea"/>
              </a:rPr>
              <a:t>kapha</a:t>
            </a: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 erősítésére szánt anyagok növelik a spermát, a petesejteket ás a </a:t>
            </a:r>
            <a:r>
              <a:rPr lang="hu-HU" altLang="hu-HU" sz="2400" b="1" u="sng" dirty="0">
                <a:solidFill>
                  <a:srgbClr val="FF0000"/>
                </a:solidFill>
                <a:latin typeface="+mn-lt"/>
                <a:ea typeface="+mn-ea"/>
              </a:rPr>
              <a:t>reproduktív esszenciát</a:t>
            </a: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: ilyenek a magvak, a </a:t>
            </a:r>
            <a:r>
              <a:rPr lang="hu-HU" altLang="hu-HU" sz="2400" b="1" u="sng" dirty="0">
                <a:solidFill>
                  <a:srgbClr val="FFFF00"/>
                </a:solidFill>
                <a:latin typeface="+mn-lt"/>
                <a:ea typeface="+mn-ea"/>
              </a:rPr>
              <a:t>diófélék, a gyümölcsök</a:t>
            </a:r>
            <a:r>
              <a:rPr lang="hu-HU" altLang="hu-HU" sz="2400" b="1" dirty="0">
                <a:solidFill>
                  <a:srgbClr val="FFFF00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81253" name="Rectangle 8"/>
          <p:cNvSpPr>
            <a:spLocks noChangeArrowheads="1"/>
          </p:cNvSpPr>
          <p:nvPr/>
        </p:nvSpPr>
        <p:spPr bwMode="auto">
          <a:xfrm>
            <a:off x="1116013" y="130175"/>
            <a:ext cx="7200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2400" b="1">
                <a:solidFill>
                  <a:srgbClr val="FFFFFF"/>
                </a:solidFill>
              </a:rPr>
              <a:t>Ájurvéda</a:t>
            </a:r>
          </a:p>
          <a:p>
            <a:pPr algn="ctr"/>
            <a:r>
              <a:rPr lang="hu-HU" altLang="hu-HU" sz="2000" b="1" i="1">
                <a:solidFill>
                  <a:srgbClr val="FFFFFF"/>
                </a:solidFill>
              </a:rPr>
              <a:t>„Az Élet örök folyamata a Természet örök intelligenciájában” </a:t>
            </a:r>
          </a:p>
        </p:txBody>
      </p:sp>
      <p:sp>
        <p:nvSpPr>
          <p:cNvPr id="181254" name="Line 4"/>
          <p:cNvSpPr>
            <a:spLocks noChangeShapeType="1"/>
          </p:cNvSpPr>
          <p:nvPr/>
        </p:nvSpPr>
        <p:spPr bwMode="auto">
          <a:xfrm>
            <a:off x="179388" y="6832600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7777162" cy="3025775"/>
          </a:xfrm>
        </p:spPr>
        <p:txBody>
          <a:bodyPr/>
          <a:lstStyle/>
          <a:p>
            <a:pPr marL="609600" indent="-609600" algn="ctr" eaLnBrk="1" hangingPunct="1">
              <a:spcAft>
                <a:spcPct val="100000"/>
              </a:spcAft>
              <a:buFontTx/>
              <a:buAutoNum type="arabicPeriod"/>
            </a:pPr>
            <a:endParaRPr lang="de-AT" altLang="hu-HU" sz="100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REFERENCES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1. Singh J and Pandey A.K ‘clinical evaluation of puskarmula (inula racemosa) capsule in the patients of metabolic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syndrome’ IJMPS vol.4, issue2, april14 page no.09-20.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2. Gaddam KK, Ventura HO, Lavie CJ. Metabolic syndrome and heart failure-- the risk, paradox, and treatment.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Curr. Hypertens. Rep. 2011;13;142-8.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3. Shreesh ojha and others ‘effect of inula racemosa root extract on cardiac function and oxidative stress against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isoproterenol induced myocardial infarction’ IJBB, vol. 48, feb 2011 pp 22-28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4. Gami A.S., Witt B.J., Howard D.E.; et al. Metabolic syndrome and risk of incident cardiovascular events and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death: a systematic review and meta-analysis of longitudinal studies, J Am Coll Cardiol 49 2007 403-414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5. Reaven GM. The metabolic syndrome or the insulin resistance syndrome? Different names, different concepts,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and different goals. Endocrinol Metab Clin North Am 2004; 33:283–303.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6. Bacha F, Saad R, Gungor N, Arslanian SA. Are obesity-related metabolic risk factors modulated by the degree of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insulin resistance in adolescents? Diabetes Care 2006;29:1599–1604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2263" y="1195388"/>
            <a:ext cx="8642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ct val="100000"/>
              </a:spcAft>
            </a:pPr>
            <a:r>
              <a:rPr lang="hu-HU" altLang="hu-HU" sz="2800">
                <a:solidFill>
                  <a:srgbClr val="FFFF00"/>
                </a:solidFill>
              </a:rPr>
              <a:t>       </a:t>
            </a:r>
            <a:endParaRPr lang="de-AT" altLang="hu-HU" sz="1000">
              <a:solidFill>
                <a:srgbClr val="FFFF00"/>
              </a:solidFill>
            </a:endParaRPr>
          </a:p>
        </p:txBody>
      </p:sp>
      <p:sp>
        <p:nvSpPr>
          <p:cNvPr id="212995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12996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2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5813" y="44450"/>
            <a:ext cx="703262" cy="100806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12998" name="Title 1"/>
          <p:cNvSpPr>
            <a:spLocks/>
          </p:cNvSpPr>
          <p:nvPr/>
        </p:nvSpPr>
        <p:spPr bwMode="auto">
          <a:xfrm>
            <a:off x="1619250" y="260350"/>
            <a:ext cx="5976938" cy="5762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sl-SI" sz="2400">
                <a:solidFill>
                  <a:srgbClr val="000000"/>
                </a:solidFill>
              </a:rPr>
              <a:t>Ájurvéda tudománya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7777162" cy="3025775"/>
          </a:xfrm>
        </p:spPr>
        <p:txBody>
          <a:bodyPr/>
          <a:lstStyle/>
          <a:p>
            <a:pPr marL="609600" indent="-609600" algn="ctr" eaLnBrk="1" hangingPunct="1">
              <a:spcAft>
                <a:spcPct val="100000"/>
              </a:spcAft>
              <a:buFontTx/>
              <a:buAutoNum type="arabicPeriod"/>
            </a:pPr>
            <a:endParaRPr lang="de-AT" altLang="hu-HU" sz="100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REFERENCES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7. Isomaa B., Henricsson M., Almgren P., Tuomi T., Taskinen M.R., Groop L.; The metabolic syndrome influences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the risk of chronic complications in patients with type II diabetes, Diabetologia 44 2001 1148-1154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8. Lakka HM, Laaksonen DE, Lakka TA et al. The metabolic syndrome and total and cardiovascular disease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mortality in middle-aged men. JAMA 2002; 288: 2709-2716. 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26 Jaspreet Singh &amp; A. K. Pandey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www.iaset.us editor@iaset.us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9. The Prevention of Metabolic Syndrome, ADA, Diabetes Care, 25: 742-749, 2002.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10. Power of Prevention, American College of Endocrinology. Vol. 1, issue 1, January 2009.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http://www.powerofprevention.com/POP_magazine_ Jan2009_final.pdf/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11. Potential health benefits of Indian spices in the symptoms of Metabolic Syndrome; A Review, Indian journal of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Biochemistry and Biophysics, Vol.46, December 2009, pp467-481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12. Sattar N, Gaw A, Scherbakova O, Metabolic Syndrome with and without c-reactive protein as a predictor of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coronary heart disease and diabetes in the west of Scotland coronary prevention study-circulation 2003;108:414-9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2263" y="1195388"/>
            <a:ext cx="8642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ct val="100000"/>
              </a:spcAft>
            </a:pPr>
            <a:r>
              <a:rPr lang="hu-HU" altLang="hu-HU" sz="2800">
                <a:solidFill>
                  <a:srgbClr val="FFFF00"/>
                </a:solidFill>
              </a:rPr>
              <a:t>       </a:t>
            </a:r>
            <a:endParaRPr lang="de-AT" altLang="hu-HU" sz="1000">
              <a:solidFill>
                <a:srgbClr val="FFFF00"/>
              </a:solidFill>
            </a:endParaRPr>
          </a:p>
        </p:txBody>
      </p:sp>
      <p:sp>
        <p:nvSpPr>
          <p:cNvPr id="214019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14020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2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5813" y="44450"/>
            <a:ext cx="703262" cy="100806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14022" name="Title 1"/>
          <p:cNvSpPr>
            <a:spLocks/>
          </p:cNvSpPr>
          <p:nvPr/>
        </p:nvSpPr>
        <p:spPr bwMode="auto">
          <a:xfrm>
            <a:off x="1619250" y="260350"/>
            <a:ext cx="5976938" cy="5762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sl-SI" sz="2400">
                <a:solidFill>
                  <a:srgbClr val="000000"/>
                </a:solidFill>
              </a:rPr>
              <a:t>Ájurvéda tudománya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5025"/>
            <a:ext cx="7777162" cy="3025775"/>
          </a:xfrm>
        </p:spPr>
        <p:txBody>
          <a:bodyPr/>
          <a:lstStyle/>
          <a:p>
            <a:pPr marL="609600" indent="-609600" algn="ctr" eaLnBrk="1" hangingPunct="1">
              <a:spcAft>
                <a:spcPct val="100000"/>
              </a:spcAft>
              <a:buFontTx/>
              <a:buAutoNum type="arabicPeriod"/>
            </a:pPr>
            <a:endParaRPr lang="de-AT" altLang="hu-HU" sz="100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REFERENCES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13. Charaka Samhita, English Translation and critical exposition by R.K. Sharma and B. Das, Chaukhambha Bharati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Sanskrit, series office, Varanasi, 2001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14. Sushruta Samhita edited by Prof. P.V. Sharma, Chaukhamba Vishwabharati, Varanasi, Ist edition 2001.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15. Astanga Hridaya, edited by Prof. K.R. Srikantha Murty, Krishnadas Academy, Varanasi, IIIrd edition 2000.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16. Bhava Prakasha- Bhavamishra, Edited. By Bhrhmashankar Shastri, Chaukhamba Sanskrit Series, Varanasi (1984).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17. Digestion and Metabolism in Ayurveda, C.Dwarkanath – Krishnadas, Academy Varanasi, 1997.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18. Dravya Guna Vijana by P.V. Sharma, Vol II, Chowkhamba Sanskrit Sansthan, 7th edition 1999.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19. Madhav Nidanam English commentary by Prof. K.R. Srikant Murty, Chaukhambha Orientalia, Varanasi, Ist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edition l987.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20. Harrison’s : Principle of Internal Medicine, edited by Eugene Braunwald, Stephen L. Hauser, Anthony S. Fauci,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Dan L. Longo, Dennis L. Kasper, J. Larry Jameson. Mc.GrawHill – Medical Publishing Division, 18th edition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Page No.1992-96.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>
                <a:solidFill>
                  <a:srgbClr val="FFFF00"/>
                </a:solidFill>
              </a:rPr>
              <a:t>21. Textbook of Pathology, by Harsh Mohan, J.P. Brother’s Medical Publication Private Limited 5th edition. 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2263" y="1195388"/>
            <a:ext cx="8642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ct val="100000"/>
              </a:spcAft>
            </a:pPr>
            <a:r>
              <a:rPr lang="hu-HU" altLang="hu-HU" sz="2800">
                <a:solidFill>
                  <a:srgbClr val="FFFF00"/>
                </a:solidFill>
              </a:rPr>
              <a:t>       </a:t>
            </a:r>
            <a:endParaRPr lang="de-AT" altLang="hu-HU" sz="1000">
              <a:solidFill>
                <a:srgbClr val="FFFF00"/>
              </a:solidFill>
            </a:endParaRPr>
          </a:p>
        </p:txBody>
      </p:sp>
      <p:sp>
        <p:nvSpPr>
          <p:cNvPr id="215043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15044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2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5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5813" y="44450"/>
            <a:ext cx="703262" cy="100806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15046" name="Title 1"/>
          <p:cNvSpPr>
            <a:spLocks/>
          </p:cNvSpPr>
          <p:nvPr/>
        </p:nvSpPr>
        <p:spPr bwMode="auto">
          <a:xfrm>
            <a:off x="1619250" y="260350"/>
            <a:ext cx="5976938" cy="5762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sl-SI" sz="2400">
                <a:solidFill>
                  <a:srgbClr val="000000"/>
                </a:solidFill>
              </a:rPr>
              <a:t>Ájurvéda tudománya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8520" y="981075"/>
            <a:ext cx="8353995" cy="3025775"/>
          </a:xfrm>
        </p:spPr>
        <p:txBody>
          <a:bodyPr/>
          <a:lstStyle/>
          <a:p>
            <a:pPr marL="609600" indent="-609600" algn="ctr" eaLnBrk="1" hangingPunct="1">
              <a:spcAft>
                <a:spcPct val="100000"/>
              </a:spcAft>
              <a:buFontTx/>
              <a:buAutoNum type="arabicPeriod"/>
            </a:pP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REFERENCES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1. Singh J and </a:t>
            </a:r>
            <a:r>
              <a:rPr lang="de-AT" altLang="hu-HU" sz="1000" dirty="0" err="1">
                <a:solidFill>
                  <a:srgbClr val="FFFF00"/>
                </a:solidFill>
              </a:rPr>
              <a:t>Pandey</a:t>
            </a:r>
            <a:r>
              <a:rPr lang="de-AT" altLang="hu-HU" sz="1000" dirty="0">
                <a:solidFill>
                  <a:srgbClr val="FFFF00"/>
                </a:solidFill>
              </a:rPr>
              <a:t> A.K ‘</a:t>
            </a:r>
            <a:r>
              <a:rPr lang="de-AT" altLang="hu-HU" sz="1000" dirty="0" err="1">
                <a:solidFill>
                  <a:srgbClr val="FFFF00"/>
                </a:solidFill>
              </a:rPr>
              <a:t>clinical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evaluation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puskarmula</a:t>
            </a:r>
            <a:r>
              <a:rPr lang="de-AT" altLang="hu-HU" sz="1000" dirty="0">
                <a:solidFill>
                  <a:srgbClr val="FFFF00"/>
                </a:solidFill>
              </a:rPr>
              <a:t> (</a:t>
            </a:r>
            <a:r>
              <a:rPr lang="de-AT" altLang="hu-HU" sz="1000" dirty="0" err="1">
                <a:solidFill>
                  <a:srgbClr val="FFFF00"/>
                </a:solidFill>
              </a:rPr>
              <a:t>inula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racemosa</a:t>
            </a:r>
            <a:r>
              <a:rPr lang="de-AT" altLang="hu-HU" sz="1000" dirty="0">
                <a:solidFill>
                  <a:srgbClr val="FFFF00"/>
                </a:solidFill>
              </a:rPr>
              <a:t>) </a:t>
            </a:r>
            <a:r>
              <a:rPr lang="de-AT" altLang="hu-HU" sz="1000" dirty="0" err="1">
                <a:solidFill>
                  <a:srgbClr val="FFFF00"/>
                </a:solidFill>
              </a:rPr>
              <a:t>capsule</a:t>
            </a:r>
            <a:r>
              <a:rPr lang="de-AT" altLang="hu-HU" sz="1000" dirty="0">
                <a:solidFill>
                  <a:srgbClr val="FFFF00"/>
                </a:solidFill>
              </a:rPr>
              <a:t> in </a:t>
            </a:r>
            <a:r>
              <a:rPr lang="de-AT" altLang="hu-HU" sz="1000" dirty="0" err="1">
                <a:solidFill>
                  <a:srgbClr val="FFFF00"/>
                </a:solidFill>
              </a:rPr>
              <a:t>the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patients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’ IJMPS vol.4, issue2, april14 </a:t>
            </a:r>
            <a:r>
              <a:rPr lang="de-AT" altLang="hu-HU" sz="1000" dirty="0" err="1">
                <a:solidFill>
                  <a:srgbClr val="FFFF00"/>
                </a:solidFill>
              </a:rPr>
              <a:t>page</a:t>
            </a:r>
            <a:r>
              <a:rPr lang="de-AT" altLang="hu-HU" sz="1000" dirty="0">
                <a:solidFill>
                  <a:srgbClr val="FFFF00"/>
                </a:solidFill>
              </a:rPr>
              <a:t> no.09-20.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2. </a:t>
            </a:r>
            <a:r>
              <a:rPr lang="de-AT" altLang="hu-HU" sz="1000" dirty="0" err="1">
                <a:solidFill>
                  <a:srgbClr val="FFFF00"/>
                </a:solidFill>
              </a:rPr>
              <a:t>Gaddam</a:t>
            </a:r>
            <a:r>
              <a:rPr lang="de-AT" altLang="hu-HU" sz="1000" dirty="0">
                <a:solidFill>
                  <a:srgbClr val="FFFF00"/>
                </a:solidFill>
              </a:rPr>
              <a:t> KK, Ventura HO, </a:t>
            </a:r>
            <a:r>
              <a:rPr lang="de-AT" altLang="hu-HU" sz="1000" dirty="0" err="1">
                <a:solidFill>
                  <a:srgbClr val="FFFF00"/>
                </a:solidFill>
              </a:rPr>
              <a:t>Lavie</a:t>
            </a:r>
            <a:r>
              <a:rPr lang="de-AT" altLang="hu-HU" sz="1000" dirty="0">
                <a:solidFill>
                  <a:srgbClr val="FFFF00"/>
                </a:solidFill>
              </a:rPr>
              <a:t> CJ.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 and </a:t>
            </a:r>
            <a:r>
              <a:rPr lang="de-AT" altLang="hu-HU" sz="1000" dirty="0" err="1">
                <a:solidFill>
                  <a:srgbClr val="FFFF00"/>
                </a:solidFill>
              </a:rPr>
              <a:t>heart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failure</a:t>
            </a:r>
            <a:r>
              <a:rPr lang="de-AT" altLang="hu-HU" sz="1000" dirty="0">
                <a:solidFill>
                  <a:srgbClr val="FFFF00"/>
                </a:solidFill>
              </a:rPr>
              <a:t>-- </a:t>
            </a:r>
            <a:r>
              <a:rPr lang="de-AT" altLang="hu-HU" sz="1000" dirty="0" err="1">
                <a:solidFill>
                  <a:srgbClr val="FFFF00"/>
                </a:solidFill>
              </a:rPr>
              <a:t>the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risk</a:t>
            </a:r>
            <a:r>
              <a:rPr lang="de-AT" altLang="hu-HU" sz="1000" dirty="0">
                <a:solidFill>
                  <a:srgbClr val="FFFF00"/>
                </a:solidFill>
              </a:rPr>
              <a:t>, paradox, and </a:t>
            </a:r>
            <a:r>
              <a:rPr lang="de-AT" altLang="hu-HU" sz="1000" dirty="0" err="1">
                <a:solidFill>
                  <a:srgbClr val="FFFF00"/>
                </a:solidFill>
              </a:rPr>
              <a:t>treatment</a:t>
            </a:r>
            <a:r>
              <a:rPr lang="de-AT" altLang="hu-HU" sz="1000" dirty="0">
                <a:solidFill>
                  <a:srgbClr val="FFFF00"/>
                </a:solidFill>
              </a:rPr>
              <a:t>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Curr</a:t>
            </a:r>
            <a:r>
              <a:rPr lang="de-AT" altLang="hu-HU" sz="1000" dirty="0">
                <a:solidFill>
                  <a:srgbClr val="FFFF00"/>
                </a:solidFill>
              </a:rPr>
              <a:t>. </a:t>
            </a:r>
            <a:r>
              <a:rPr lang="de-AT" altLang="hu-HU" sz="1000" dirty="0" err="1">
                <a:solidFill>
                  <a:srgbClr val="FFFF00"/>
                </a:solidFill>
              </a:rPr>
              <a:t>Hypertens</a:t>
            </a:r>
            <a:r>
              <a:rPr lang="de-AT" altLang="hu-HU" sz="1000" dirty="0">
                <a:solidFill>
                  <a:srgbClr val="FFFF00"/>
                </a:solidFill>
              </a:rPr>
              <a:t>. Rep. 2011;13;142-8.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3. </a:t>
            </a:r>
            <a:r>
              <a:rPr lang="de-AT" altLang="hu-HU" sz="1000" dirty="0" err="1">
                <a:solidFill>
                  <a:srgbClr val="FFFF00"/>
                </a:solidFill>
              </a:rPr>
              <a:t>Shreesh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ojha</a:t>
            </a:r>
            <a:r>
              <a:rPr lang="de-AT" altLang="hu-HU" sz="1000" dirty="0">
                <a:solidFill>
                  <a:srgbClr val="FFFF00"/>
                </a:solidFill>
              </a:rPr>
              <a:t> and </a:t>
            </a:r>
            <a:r>
              <a:rPr lang="de-AT" altLang="hu-HU" sz="1000" dirty="0" err="1">
                <a:solidFill>
                  <a:srgbClr val="FFFF00"/>
                </a:solidFill>
              </a:rPr>
              <a:t>others</a:t>
            </a:r>
            <a:r>
              <a:rPr lang="de-AT" altLang="hu-HU" sz="1000" dirty="0">
                <a:solidFill>
                  <a:srgbClr val="FFFF00"/>
                </a:solidFill>
              </a:rPr>
              <a:t> ‘</a:t>
            </a:r>
            <a:r>
              <a:rPr lang="de-AT" altLang="hu-HU" sz="1000" dirty="0" err="1">
                <a:solidFill>
                  <a:srgbClr val="FFFF00"/>
                </a:solidFill>
              </a:rPr>
              <a:t>effect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inula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racemosa</a:t>
            </a:r>
            <a:r>
              <a:rPr lang="de-AT" altLang="hu-HU" sz="1000" dirty="0">
                <a:solidFill>
                  <a:srgbClr val="FFFF00"/>
                </a:solidFill>
              </a:rPr>
              <a:t> root </a:t>
            </a:r>
            <a:r>
              <a:rPr lang="de-AT" altLang="hu-HU" sz="1000" dirty="0" err="1">
                <a:solidFill>
                  <a:srgbClr val="FFFF00"/>
                </a:solidFill>
              </a:rPr>
              <a:t>extract</a:t>
            </a:r>
            <a:r>
              <a:rPr lang="de-AT" altLang="hu-HU" sz="1000" dirty="0">
                <a:solidFill>
                  <a:srgbClr val="FFFF00"/>
                </a:solidFill>
              </a:rPr>
              <a:t> on </a:t>
            </a:r>
            <a:r>
              <a:rPr lang="de-AT" altLang="hu-HU" sz="1000" dirty="0" err="1">
                <a:solidFill>
                  <a:srgbClr val="FFFF00"/>
                </a:solidFill>
              </a:rPr>
              <a:t>cardiac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function</a:t>
            </a:r>
            <a:r>
              <a:rPr lang="de-AT" altLang="hu-HU" sz="1000" dirty="0">
                <a:solidFill>
                  <a:srgbClr val="FFFF00"/>
                </a:solidFill>
              </a:rPr>
              <a:t> and oxidative stress </a:t>
            </a:r>
            <a:r>
              <a:rPr lang="de-AT" altLang="hu-HU" sz="1000" dirty="0" err="1">
                <a:solidFill>
                  <a:srgbClr val="FFFF00"/>
                </a:solidFill>
              </a:rPr>
              <a:t>against</a:t>
            </a: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isoproterenol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induced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myocardial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infarction</a:t>
            </a:r>
            <a:r>
              <a:rPr lang="de-AT" altLang="hu-HU" sz="1000" dirty="0">
                <a:solidFill>
                  <a:srgbClr val="FFFF00"/>
                </a:solidFill>
              </a:rPr>
              <a:t>’ IJBB, vol. 48, </a:t>
            </a:r>
            <a:r>
              <a:rPr lang="de-AT" altLang="hu-HU" sz="1000" dirty="0" err="1">
                <a:solidFill>
                  <a:srgbClr val="FFFF00"/>
                </a:solidFill>
              </a:rPr>
              <a:t>feb</a:t>
            </a:r>
            <a:r>
              <a:rPr lang="de-AT" altLang="hu-HU" sz="1000" dirty="0">
                <a:solidFill>
                  <a:srgbClr val="FFFF00"/>
                </a:solidFill>
              </a:rPr>
              <a:t> 2011 pp 22-28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4. </a:t>
            </a:r>
            <a:r>
              <a:rPr lang="de-AT" altLang="hu-HU" sz="1000" dirty="0" err="1">
                <a:solidFill>
                  <a:srgbClr val="FFFF00"/>
                </a:solidFill>
              </a:rPr>
              <a:t>Gami</a:t>
            </a:r>
            <a:r>
              <a:rPr lang="de-AT" altLang="hu-HU" sz="1000" dirty="0">
                <a:solidFill>
                  <a:srgbClr val="FFFF00"/>
                </a:solidFill>
              </a:rPr>
              <a:t> A.S., Witt B.J., Howard D.E.; et al.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 and </a:t>
            </a:r>
            <a:r>
              <a:rPr lang="de-AT" altLang="hu-HU" sz="1000" dirty="0" err="1">
                <a:solidFill>
                  <a:srgbClr val="FFFF00"/>
                </a:solidFill>
              </a:rPr>
              <a:t>risk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incident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cardiovascular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events</a:t>
            </a:r>
            <a:r>
              <a:rPr lang="de-AT" altLang="hu-HU" sz="1000" dirty="0">
                <a:solidFill>
                  <a:srgbClr val="FFFF00"/>
                </a:solidFill>
              </a:rPr>
              <a:t> and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death</a:t>
            </a:r>
            <a:r>
              <a:rPr lang="de-AT" altLang="hu-HU" sz="1000" dirty="0">
                <a:solidFill>
                  <a:srgbClr val="FFFF00"/>
                </a:solidFill>
              </a:rPr>
              <a:t>: a </a:t>
            </a:r>
            <a:r>
              <a:rPr lang="de-AT" altLang="hu-HU" sz="1000" dirty="0" err="1">
                <a:solidFill>
                  <a:srgbClr val="FFFF00"/>
                </a:solidFill>
              </a:rPr>
              <a:t>systematic</a:t>
            </a:r>
            <a:r>
              <a:rPr lang="de-AT" altLang="hu-HU" sz="1000" dirty="0">
                <a:solidFill>
                  <a:srgbClr val="FFFF00"/>
                </a:solidFill>
              </a:rPr>
              <a:t> review and meta-analysis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longitudinal </a:t>
            </a:r>
            <a:r>
              <a:rPr lang="de-AT" altLang="hu-HU" sz="1000" dirty="0" err="1">
                <a:solidFill>
                  <a:srgbClr val="FFFF00"/>
                </a:solidFill>
              </a:rPr>
              <a:t>studies</a:t>
            </a:r>
            <a:r>
              <a:rPr lang="de-AT" altLang="hu-HU" sz="1000" dirty="0">
                <a:solidFill>
                  <a:srgbClr val="FFFF00"/>
                </a:solidFill>
              </a:rPr>
              <a:t>, J Am Coll </a:t>
            </a:r>
            <a:r>
              <a:rPr lang="de-AT" altLang="hu-HU" sz="1000" dirty="0" err="1">
                <a:solidFill>
                  <a:srgbClr val="FFFF00"/>
                </a:solidFill>
              </a:rPr>
              <a:t>Cardiol</a:t>
            </a:r>
            <a:r>
              <a:rPr lang="de-AT" altLang="hu-HU" sz="1000" dirty="0">
                <a:solidFill>
                  <a:srgbClr val="FFFF00"/>
                </a:solidFill>
              </a:rPr>
              <a:t> 49 2007 403-414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5. </a:t>
            </a:r>
            <a:r>
              <a:rPr lang="de-AT" altLang="hu-HU" sz="1000" dirty="0" err="1">
                <a:solidFill>
                  <a:srgbClr val="FFFF00"/>
                </a:solidFill>
              </a:rPr>
              <a:t>Reaven</a:t>
            </a:r>
            <a:r>
              <a:rPr lang="de-AT" altLang="hu-HU" sz="1000" dirty="0">
                <a:solidFill>
                  <a:srgbClr val="FFFF00"/>
                </a:solidFill>
              </a:rPr>
              <a:t> GM. The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or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the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insulin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resistance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? Different </a:t>
            </a:r>
            <a:r>
              <a:rPr lang="de-AT" altLang="hu-HU" sz="1000" dirty="0" err="1">
                <a:solidFill>
                  <a:srgbClr val="FFFF00"/>
                </a:solidFill>
              </a:rPr>
              <a:t>names</a:t>
            </a:r>
            <a:r>
              <a:rPr lang="de-AT" altLang="hu-HU" sz="1000" dirty="0">
                <a:solidFill>
                  <a:srgbClr val="FFFF00"/>
                </a:solidFill>
              </a:rPr>
              <a:t>, different </a:t>
            </a:r>
            <a:r>
              <a:rPr lang="de-AT" altLang="hu-HU" sz="1000" dirty="0" err="1">
                <a:solidFill>
                  <a:srgbClr val="FFFF00"/>
                </a:solidFill>
              </a:rPr>
              <a:t>concepts</a:t>
            </a:r>
            <a:r>
              <a:rPr lang="de-AT" altLang="hu-HU" sz="1000" dirty="0">
                <a:solidFill>
                  <a:srgbClr val="FFFF00"/>
                </a:solidFill>
              </a:rPr>
              <a:t>,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and different </a:t>
            </a:r>
            <a:r>
              <a:rPr lang="de-AT" altLang="hu-HU" sz="1000" dirty="0" err="1">
                <a:solidFill>
                  <a:srgbClr val="FFFF00"/>
                </a:solidFill>
              </a:rPr>
              <a:t>goals</a:t>
            </a:r>
            <a:r>
              <a:rPr lang="de-AT" altLang="hu-HU" sz="1000" dirty="0">
                <a:solidFill>
                  <a:srgbClr val="FFFF00"/>
                </a:solidFill>
              </a:rPr>
              <a:t>. </a:t>
            </a:r>
            <a:r>
              <a:rPr lang="de-AT" altLang="hu-HU" sz="1000" dirty="0" err="1">
                <a:solidFill>
                  <a:srgbClr val="FFFF00"/>
                </a:solidFill>
              </a:rPr>
              <a:t>Endocrinol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Metab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Clin</a:t>
            </a:r>
            <a:r>
              <a:rPr lang="de-AT" altLang="hu-HU" sz="1000" dirty="0">
                <a:solidFill>
                  <a:srgbClr val="FFFF00"/>
                </a:solidFill>
              </a:rPr>
              <a:t> North Am 2004; 33:283–303.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6. </a:t>
            </a:r>
            <a:r>
              <a:rPr lang="de-AT" altLang="hu-HU" sz="1000" dirty="0" err="1">
                <a:solidFill>
                  <a:srgbClr val="FFFF00"/>
                </a:solidFill>
              </a:rPr>
              <a:t>Bacha</a:t>
            </a:r>
            <a:r>
              <a:rPr lang="de-AT" altLang="hu-HU" sz="1000" dirty="0">
                <a:solidFill>
                  <a:srgbClr val="FFFF00"/>
                </a:solidFill>
              </a:rPr>
              <a:t> F, Saad R, </a:t>
            </a:r>
            <a:r>
              <a:rPr lang="de-AT" altLang="hu-HU" sz="1000" dirty="0" err="1">
                <a:solidFill>
                  <a:srgbClr val="FFFF00"/>
                </a:solidFill>
              </a:rPr>
              <a:t>Gungor</a:t>
            </a:r>
            <a:r>
              <a:rPr lang="de-AT" altLang="hu-HU" sz="1000" dirty="0">
                <a:solidFill>
                  <a:srgbClr val="FFFF00"/>
                </a:solidFill>
              </a:rPr>
              <a:t> N, </a:t>
            </a:r>
            <a:r>
              <a:rPr lang="de-AT" altLang="hu-HU" sz="1000" dirty="0" err="1">
                <a:solidFill>
                  <a:srgbClr val="FFFF00"/>
                </a:solidFill>
              </a:rPr>
              <a:t>Arslanian</a:t>
            </a:r>
            <a:r>
              <a:rPr lang="de-AT" altLang="hu-HU" sz="1000" dirty="0">
                <a:solidFill>
                  <a:srgbClr val="FFFF00"/>
                </a:solidFill>
              </a:rPr>
              <a:t> SA. Are </a:t>
            </a:r>
            <a:r>
              <a:rPr lang="de-AT" altLang="hu-HU" sz="1000" dirty="0" err="1">
                <a:solidFill>
                  <a:srgbClr val="FFFF00"/>
                </a:solidFill>
              </a:rPr>
              <a:t>obesity-related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risk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factors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modulated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by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the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degree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insulin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resistance</a:t>
            </a:r>
            <a:r>
              <a:rPr lang="de-AT" altLang="hu-HU" sz="1000" dirty="0">
                <a:solidFill>
                  <a:srgbClr val="FFFF00"/>
                </a:solidFill>
              </a:rPr>
              <a:t> in </a:t>
            </a:r>
            <a:r>
              <a:rPr lang="de-AT" altLang="hu-HU" sz="1000" dirty="0" err="1">
                <a:solidFill>
                  <a:srgbClr val="FFFF00"/>
                </a:solidFill>
              </a:rPr>
              <a:t>adolescents</a:t>
            </a:r>
            <a:r>
              <a:rPr lang="de-AT" altLang="hu-HU" sz="1000" dirty="0">
                <a:solidFill>
                  <a:srgbClr val="FFFF00"/>
                </a:solidFill>
              </a:rPr>
              <a:t>? Diabetes Care 2006;29:1599–1604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7. </a:t>
            </a:r>
            <a:r>
              <a:rPr lang="de-AT" altLang="hu-HU" sz="1000" dirty="0" err="1">
                <a:solidFill>
                  <a:srgbClr val="FFFF00"/>
                </a:solidFill>
              </a:rPr>
              <a:t>Isomaa</a:t>
            </a:r>
            <a:r>
              <a:rPr lang="de-AT" altLang="hu-HU" sz="1000" dirty="0">
                <a:solidFill>
                  <a:srgbClr val="FFFF00"/>
                </a:solidFill>
              </a:rPr>
              <a:t> B., </a:t>
            </a:r>
            <a:r>
              <a:rPr lang="de-AT" altLang="hu-HU" sz="1000" dirty="0" err="1">
                <a:solidFill>
                  <a:srgbClr val="FFFF00"/>
                </a:solidFill>
              </a:rPr>
              <a:t>Henricsson</a:t>
            </a:r>
            <a:r>
              <a:rPr lang="de-AT" altLang="hu-HU" sz="1000" dirty="0">
                <a:solidFill>
                  <a:srgbClr val="FFFF00"/>
                </a:solidFill>
              </a:rPr>
              <a:t> M., </a:t>
            </a:r>
            <a:r>
              <a:rPr lang="de-AT" altLang="hu-HU" sz="1000" dirty="0" err="1">
                <a:solidFill>
                  <a:srgbClr val="FFFF00"/>
                </a:solidFill>
              </a:rPr>
              <a:t>Almgren</a:t>
            </a:r>
            <a:r>
              <a:rPr lang="de-AT" altLang="hu-HU" sz="1000" dirty="0">
                <a:solidFill>
                  <a:srgbClr val="FFFF00"/>
                </a:solidFill>
              </a:rPr>
              <a:t> P., Tuomi T., </a:t>
            </a:r>
            <a:r>
              <a:rPr lang="de-AT" altLang="hu-HU" sz="1000" dirty="0" err="1">
                <a:solidFill>
                  <a:srgbClr val="FFFF00"/>
                </a:solidFill>
              </a:rPr>
              <a:t>Taskinen</a:t>
            </a:r>
            <a:r>
              <a:rPr lang="de-AT" altLang="hu-HU" sz="1000" dirty="0">
                <a:solidFill>
                  <a:srgbClr val="FFFF00"/>
                </a:solidFill>
              </a:rPr>
              <a:t> M.R., </a:t>
            </a:r>
            <a:r>
              <a:rPr lang="de-AT" altLang="hu-HU" sz="1000" dirty="0" err="1">
                <a:solidFill>
                  <a:srgbClr val="FFFF00"/>
                </a:solidFill>
              </a:rPr>
              <a:t>Groop</a:t>
            </a:r>
            <a:r>
              <a:rPr lang="de-AT" altLang="hu-HU" sz="1000" dirty="0">
                <a:solidFill>
                  <a:srgbClr val="FFFF00"/>
                </a:solidFill>
              </a:rPr>
              <a:t> L.; The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influences</a:t>
            </a: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the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risk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chronic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complications</a:t>
            </a:r>
            <a:r>
              <a:rPr lang="de-AT" altLang="hu-HU" sz="1000" dirty="0">
                <a:solidFill>
                  <a:schemeClr val="tx1"/>
                </a:solidFill>
              </a:rPr>
              <a:t> in </a:t>
            </a:r>
            <a:r>
              <a:rPr lang="de-AT" altLang="hu-HU" sz="1000" dirty="0" err="1">
                <a:solidFill>
                  <a:schemeClr val="tx1"/>
                </a:solidFill>
              </a:rPr>
              <a:t>patients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with</a:t>
            </a:r>
            <a:r>
              <a:rPr lang="de-AT" altLang="hu-HU" sz="1000" dirty="0">
                <a:solidFill>
                  <a:schemeClr val="tx1"/>
                </a:solidFill>
              </a:rPr>
              <a:t> type II </a:t>
            </a:r>
            <a:r>
              <a:rPr lang="de-AT" altLang="hu-HU" sz="1000" dirty="0" err="1">
                <a:solidFill>
                  <a:schemeClr val="tx1"/>
                </a:solidFill>
              </a:rPr>
              <a:t>diabetes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Diabetologia</a:t>
            </a:r>
            <a:r>
              <a:rPr lang="de-AT" altLang="hu-HU" sz="1000" dirty="0">
                <a:solidFill>
                  <a:schemeClr val="tx1"/>
                </a:solidFill>
              </a:rPr>
              <a:t> 44 2001 1148-1154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8. </a:t>
            </a:r>
            <a:r>
              <a:rPr lang="de-AT" altLang="hu-HU" sz="1000" dirty="0" err="1">
                <a:solidFill>
                  <a:schemeClr val="tx1"/>
                </a:solidFill>
              </a:rPr>
              <a:t>Lakka</a:t>
            </a:r>
            <a:r>
              <a:rPr lang="de-AT" altLang="hu-HU" sz="1000" dirty="0">
                <a:solidFill>
                  <a:schemeClr val="tx1"/>
                </a:solidFill>
              </a:rPr>
              <a:t> HM, </a:t>
            </a:r>
            <a:r>
              <a:rPr lang="de-AT" altLang="hu-HU" sz="1000" dirty="0" err="1">
                <a:solidFill>
                  <a:schemeClr val="tx1"/>
                </a:solidFill>
              </a:rPr>
              <a:t>Laaksonen</a:t>
            </a:r>
            <a:r>
              <a:rPr lang="de-AT" altLang="hu-HU" sz="1000" dirty="0">
                <a:solidFill>
                  <a:schemeClr val="tx1"/>
                </a:solidFill>
              </a:rPr>
              <a:t> DE, </a:t>
            </a:r>
            <a:r>
              <a:rPr lang="de-AT" altLang="hu-HU" sz="1000" dirty="0" err="1">
                <a:solidFill>
                  <a:schemeClr val="tx1"/>
                </a:solidFill>
              </a:rPr>
              <a:t>Lakka</a:t>
            </a:r>
            <a:r>
              <a:rPr lang="de-AT" altLang="hu-HU" sz="1000" dirty="0">
                <a:solidFill>
                  <a:schemeClr val="tx1"/>
                </a:solidFill>
              </a:rPr>
              <a:t> TA et al. The </a:t>
            </a:r>
            <a:r>
              <a:rPr lang="de-AT" altLang="hu-HU" sz="1000" dirty="0" err="1">
                <a:solidFill>
                  <a:schemeClr val="tx1"/>
                </a:solidFill>
              </a:rPr>
              <a:t>metabolic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syndrome</a:t>
            </a:r>
            <a:r>
              <a:rPr lang="de-AT" altLang="hu-HU" sz="1000" dirty="0">
                <a:solidFill>
                  <a:schemeClr val="tx1"/>
                </a:solidFill>
              </a:rPr>
              <a:t> and total and </a:t>
            </a:r>
            <a:r>
              <a:rPr lang="de-AT" altLang="hu-HU" sz="1000" dirty="0" err="1">
                <a:solidFill>
                  <a:schemeClr val="tx1"/>
                </a:solidFill>
              </a:rPr>
              <a:t>cardiovascular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disease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mortality</a:t>
            </a:r>
            <a:r>
              <a:rPr lang="de-AT" altLang="hu-HU" sz="1000" dirty="0">
                <a:solidFill>
                  <a:schemeClr val="tx1"/>
                </a:solidFill>
              </a:rPr>
              <a:t> in </a:t>
            </a:r>
            <a:r>
              <a:rPr lang="de-AT" altLang="hu-HU" sz="1000" dirty="0" err="1">
                <a:solidFill>
                  <a:schemeClr val="tx1"/>
                </a:solidFill>
              </a:rPr>
              <a:t>middle-aged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men</a:t>
            </a:r>
            <a:r>
              <a:rPr lang="de-AT" altLang="hu-HU" sz="1000" dirty="0">
                <a:solidFill>
                  <a:schemeClr val="tx1"/>
                </a:solidFill>
              </a:rPr>
              <a:t>. JAMA 2002; 288: 2709-2716. 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26 </a:t>
            </a:r>
            <a:r>
              <a:rPr lang="de-AT" altLang="hu-HU" sz="1000" dirty="0" err="1">
                <a:solidFill>
                  <a:schemeClr val="tx1"/>
                </a:solidFill>
              </a:rPr>
              <a:t>Jaspreet</a:t>
            </a:r>
            <a:r>
              <a:rPr lang="de-AT" altLang="hu-HU" sz="1000" dirty="0">
                <a:solidFill>
                  <a:schemeClr val="tx1"/>
                </a:solidFill>
              </a:rPr>
              <a:t> Singh &amp; A. K. </a:t>
            </a:r>
            <a:r>
              <a:rPr lang="de-AT" altLang="hu-HU" sz="1000" dirty="0" err="1">
                <a:solidFill>
                  <a:schemeClr val="tx1"/>
                </a:solidFill>
              </a:rPr>
              <a:t>Pandey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www.iaset.us editor@iaset.us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9. The </a:t>
            </a:r>
            <a:r>
              <a:rPr lang="de-AT" altLang="hu-HU" sz="1000" dirty="0" err="1">
                <a:solidFill>
                  <a:schemeClr val="tx1"/>
                </a:solidFill>
              </a:rPr>
              <a:t>Prevention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Metabolic</a:t>
            </a:r>
            <a:r>
              <a:rPr lang="de-AT" altLang="hu-HU" sz="1000" dirty="0">
                <a:solidFill>
                  <a:schemeClr val="tx1"/>
                </a:solidFill>
              </a:rPr>
              <a:t> Syndrome, ADA, Diabetes Care, 25: 742-749, 2002.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10. Power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Prevention</a:t>
            </a:r>
            <a:r>
              <a:rPr lang="de-AT" altLang="hu-HU" sz="1000" dirty="0">
                <a:solidFill>
                  <a:schemeClr val="tx1"/>
                </a:solidFill>
              </a:rPr>
              <a:t>, American College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Endocrinology</a:t>
            </a:r>
            <a:r>
              <a:rPr lang="de-AT" altLang="hu-HU" sz="1000" dirty="0">
                <a:solidFill>
                  <a:schemeClr val="tx1"/>
                </a:solidFill>
              </a:rPr>
              <a:t>. Vol. 1, </a:t>
            </a:r>
            <a:r>
              <a:rPr lang="de-AT" altLang="hu-HU" sz="1000" dirty="0" err="1">
                <a:solidFill>
                  <a:schemeClr val="tx1"/>
                </a:solidFill>
              </a:rPr>
              <a:t>issue</a:t>
            </a:r>
            <a:r>
              <a:rPr lang="de-AT" altLang="hu-HU" sz="1000" dirty="0">
                <a:solidFill>
                  <a:schemeClr val="tx1"/>
                </a:solidFill>
              </a:rPr>
              <a:t> 1, </a:t>
            </a:r>
            <a:r>
              <a:rPr lang="de-AT" altLang="hu-HU" sz="1000" dirty="0" err="1">
                <a:solidFill>
                  <a:schemeClr val="tx1"/>
                </a:solidFill>
              </a:rPr>
              <a:t>January</a:t>
            </a:r>
            <a:r>
              <a:rPr lang="de-AT" altLang="hu-HU" sz="1000" dirty="0">
                <a:solidFill>
                  <a:schemeClr val="tx1"/>
                </a:solidFill>
              </a:rPr>
              <a:t> 2009.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http://www.powerofprevention.com/POP_magazine_ Jan2009_final.pdf/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11. Potential </a:t>
            </a:r>
            <a:r>
              <a:rPr lang="de-AT" altLang="hu-HU" sz="1000" dirty="0" err="1">
                <a:solidFill>
                  <a:schemeClr val="tx1"/>
                </a:solidFill>
              </a:rPr>
              <a:t>health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benefits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Indian </a:t>
            </a:r>
            <a:r>
              <a:rPr lang="de-AT" altLang="hu-HU" sz="1000" dirty="0" err="1">
                <a:solidFill>
                  <a:schemeClr val="tx1"/>
                </a:solidFill>
              </a:rPr>
              <a:t>spices</a:t>
            </a:r>
            <a:r>
              <a:rPr lang="de-AT" altLang="hu-HU" sz="1000" dirty="0">
                <a:solidFill>
                  <a:schemeClr val="tx1"/>
                </a:solidFill>
              </a:rPr>
              <a:t> in </a:t>
            </a:r>
            <a:r>
              <a:rPr lang="de-AT" altLang="hu-HU" sz="1000" dirty="0" err="1">
                <a:solidFill>
                  <a:schemeClr val="tx1"/>
                </a:solidFill>
              </a:rPr>
              <a:t>the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symptoms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Metabolic</a:t>
            </a:r>
            <a:r>
              <a:rPr lang="de-AT" altLang="hu-HU" sz="1000" dirty="0">
                <a:solidFill>
                  <a:schemeClr val="tx1"/>
                </a:solidFill>
              </a:rPr>
              <a:t> Syndrome; A Review, Indian </a:t>
            </a:r>
            <a:r>
              <a:rPr lang="de-AT" altLang="hu-HU" sz="1000" dirty="0" err="1">
                <a:solidFill>
                  <a:schemeClr val="tx1"/>
                </a:solidFill>
              </a:rPr>
              <a:t>journal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Biochemistry</a:t>
            </a:r>
            <a:r>
              <a:rPr lang="de-AT" altLang="hu-HU" sz="1000" dirty="0">
                <a:solidFill>
                  <a:schemeClr val="tx1"/>
                </a:solidFill>
              </a:rPr>
              <a:t> and </a:t>
            </a:r>
            <a:r>
              <a:rPr lang="de-AT" altLang="hu-HU" sz="1000" dirty="0" err="1">
                <a:solidFill>
                  <a:schemeClr val="tx1"/>
                </a:solidFill>
              </a:rPr>
              <a:t>Biophysics</a:t>
            </a:r>
            <a:r>
              <a:rPr lang="de-AT" altLang="hu-HU" sz="1000" dirty="0">
                <a:solidFill>
                  <a:schemeClr val="tx1"/>
                </a:solidFill>
              </a:rPr>
              <a:t>, Vol.46, </a:t>
            </a:r>
            <a:r>
              <a:rPr lang="de-AT" altLang="hu-HU" sz="1000" dirty="0" err="1">
                <a:solidFill>
                  <a:schemeClr val="tx1"/>
                </a:solidFill>
              </a:rPr>
              <a:t>December</a:t>
            </a:r>
            <a:r>
              <a:rPr lang="de-AT" altLang="hu-HU" sz="1000" dirty="0">
                <a:solidFill>
                  <a:schemeClr val="tx1"/>
                </a:solidFill>
              </a:rPr>
              <a:t> 2009, pp467-481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12. Sattar N, </a:t>
            </a:r>
            <a:r>
              <a:rPr lang="de-AT" altLang="hu-HU" sz="1000" dirty="0" err="1">
                <a:solidFill>
                  <a:schemeClr val="tx1"/>
                </a:solidFill>
              </a:rPr>
              <a:t>Gaw</a:t>
            </a:r>
            <a:r>
              <a:rPr lang="de-AT" altLang="hu-HU" sz="1000" dirty="0">
                <a:solidFill>
                  <a:schemeClr val="tx1"/>
                </a:solidFill>
              </a:rPr>
              <a:t> A, </a:t>
            </a:r>
            <a:r>
              <a:rPr lang="de-AT" altLang="hu-HU" sz="1000" dirty="0" err="1">
                <a:solidFill>
                  <a:schemeClr val="tx1"/>
                </a:solidFill>
              </a:rPr>
              <a:t>Scherbakova</a:t>
            </a:r>
            <a:r>
              <a:rPr lang="de-AT" altLang="hu-HU" sz="1000" dirty="0">
                <a:solidFill>
                  <a:schemeClr val="tx1"/>
                </a:solidFill>
              </a:rPr>
              <a:t> O, </a:t>
            </a:r>
            <a:r>
              <a:rPr lang="de-AT" altLang="hu-HU" sz="1000" dirty="0" err="1">
                <a:solidFill>
                  <a:schemeClr val="tx1"/>
                </a:solidFill>
              </a:rPr>
              <a:t>Metabolic</a:t>
            </a:r>
            <a:r>
              <a:rPr lang="de-AT" altLang="hu-HU" sz="1000" dirty="0">
                <a:solidFill>
                  <a:schemeClr val="tx1"/>
                </a:solidFill>
              </a:rPr>
              <a:t> Syndrome </a:t>
            </a:r>
            <a:r>
              <a:rPr lang="de-AT" altLang="hu-HU" sz="1000" dirty="0" err="1">
                <a:solidFill>
                  <a:schemeClr val="tx1"/>
                </a:solidFill>
              </a:rPr>
              <a:t>with</a:t>
            </a:r>
            <a:r>
              <a:rPr lang="de-AT" altLang="hu-HU" sz="1000" dirty="0">
                <a:solidFill>
                  <a:schemeClr val="tx1"/>
                </a:solidFill>
              </a:rPr>
              <a:t> and </a:t>
            </a:r>
            <a:r>
              <a:rPr lang="de-AT" altLang="hu-HU" sz="1000" dirty="0" err="1">
                <a:solidFill>
                  <a:schemeClr val="tx1"/>
                </a:solidFill>
              </a:rPr>
              <a:t>without</a:t>
            </a:r>
            <a:r>
              <a:rPr lang="de-AT" altLang="hu-HU" sz="1000" dirty="0">
                <a:solidFill>
                  <a:schemeClr val="tx1"/>
                </a:solidFill>
              </a:rPr>
              <a:t> c-</a:t>
            </a:r>
            <a:r>
              <a:rPr lang="de-AT" altLang="hu-HU" sz="1000" dirty="0" err="1">
                <a:solidFill>
                  <a:schemeClr val="tx1"/>
                </a:solidFill>
              </a:rPr>
              <a:t>reactive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protein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as</a:t>
            </a:r>
            <a:r>
              <a:rPr lang="de-AT" altLang="hu-HU" sz="1000" dirty="0">
                <a:solidFill>
                  <a:schemeClr val="tx1"/>
                </a:solidFill>
              </a:rPr>
              <a:t> a </a:t>
            </a:r>
            <a:r>
              <a:rPr lang="de-AT" altLang="hu-HU" sz="1000" dirty="0" err="1">
                <a:solidFill>
                  <a:schemeClr val="tx1"/>
                </a:solidFill>
              </a:rPr>
              <a:t>predictor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coronary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heart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disease</a:t>
            </a:r>
            <a:r>
              <a:rPr lang="de-AT" altLang="hu-HU" sz="1000" dirty="0">
                <a:solidFill>
                  <a:schemeClr val="tx1"/>
                </a:solidFill>
              </a:rPr>
              <a:t> and </a:t>
            </a:r>
            <a:r>
              <a:rPr lang="de-AT" altLang="hu-HU" sz="1000" dirty="0" err="1">
                <a:solidFill>
                  <a:schemeClr val="tx1"/>
                </a:solidFill>
              </a:rPr>
              <a:t>diabetes</a:t>
            </a:r>
            <a:r>
              <a:rPr lang="de-AT" altLang="hu-HU" sz="1000" dirty="0">
                <a:solidFill>
                  <a:schemeClr val="tx1"/>
                </a:solidFill>
              </a:rPr>
              <a:t> in </a:t>
            </a:r>
            <a:r>
              <a:rPr lang="de-AT" altLang="hu-HU" sz="1000" dirty="0" err="1">
                <a:solidFill>
                  <a:schemeClr val="tx1"/>
                </a:solidFill>
              </a:rPr>
              <a:t>the</a:t>
            </a:r>
            <a:r>
              <a:rPr lang="de-AT" altLang="hu-HU" sz="1000" dirty="0">
                <a:solidFill>
                  <a:schemeClr val="tx1"/>
                </a:solidFill>
              </a:rPr>
              <a:t> west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Scotland </a:t>
            </a:r>
            <a:r>
              <a:rPr lang="de-AT" altLang="hu-HU" sz="1000" dirty="0" err="1">
                <a:solidFill>
                  <a:schemeClr val="tx1"/>
                </a:solidFill>
              </a:rPr>
              <a:t>coronary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prevention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study-circulation</a:t>
            </a:r>
            <a:r>
              <a:rPr lang="de-AT" altLang="hu-HU" sz="1000" dirty="0">
                <a:solidFill>
                  <a:schemeClr val="tx1"/>
                </a:solidFill>
              </a:rPr>
              <a:t> 2003;108:414-9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13. </a:t>
            </a:r>
            <a:r>
              <a:rPr lang="de-AT" altLang="hu-HU" sz="1000" dirty="0" err="1">
                <a:solidFill>
                  <a:schemeClr val="tx1"/>
                </a:solidFill>
              </a:rPr>
              <a:t>Charaka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Samhita</a:t>
            </a:r>
            <a:r>
              <a:rPr lang="de-AT" altLang="hu-HU" sz="1000" dirty="0">
                <a:solidFill>
                  <a:schemeClr val="tx1"/>
                </a:solidFill>
              </a:rPr>
              <a:t>, English Translation and </a:t>
            </a:r>
            <a:r>
              <a:rPr lang="de-AT" altLang="hu-HU" sz="1000" dirty="0" err="1">
                <a:solidFill>
                  <a:schemeClr val="tx1"/>
                </a:solidFill>
              </a:rPr>
              <a:t>critical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exposition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R.K. Sharma and B. Das, </a:t>
            </a:r>
            <a:r>
              <a:rPr lang="de-AT" altLang="hu-HU" sz="1000" dirty="0" err="1">
                <a:solidFill>
                  <a:schemeClr val="tx1"/>
                </a:solidFill>
              </a:rPr>
              <a:t>Chaukhambha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Bharati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Sanskrit, </a:t>
            </a:r>
            <a:r>
              <a:rPr lang="de-AT" altLang="hu-HU" sz="1000" dirty="0" err="1">
                <a:solidFill>
                  <a:schemeClr val="tx1"/>
                </a:solidFill>
              </a:rPr>
              <a:t>series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office</a:t>
            </a:r>
            <a:r>
              <a:rPr lang="de-AT" altLang="hu-HU" sz="1000" dirty="0">
                <a:solidFill>
                  <a:schemeClr val="tx1"/>
                </a:solidFill>
              </a:rPr>
              <a:t>, Varanasi, 2001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14. </a:t>
            </a:r>
            <a:r>
              <a:rPr lang="de-AT" altLang="hu-HU" sz="1000" dirty="0" err="1">
                <a:solidFill>
                  <a:schemeClr val="tx1"/>
                </a:solidFill>
              </a:rPr>
              <a:t>Sushruta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Samhita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edited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Prof. P.V. Sharma, </a:t>
            </a:r>
            <a:r>
              <a:rPr lang="de-AT" altLang="hu-HU" sz="1000" dirty="0" err="1">
                <a:solidFill>
                  <a:schemeClr val="tx1"/>
                </a:solidFill>
              </a:rPr>
              <a:t>Chaukhamba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Vishwabharati</a:t>
            </a:r>
            <a:r>
              <a:rPr lang="de-AT" altLang="hu-HU" sz="1000" dirty="0">
                <a:solidFill>
                  <a:schemeClr val="tx1"/>
                </a:solidFill>
              </a:rPr>
              <a:t>, Varanasi, Ist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 2001.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15. </a:t>
            </a:r>
            <a:r>
              <a:rPr lang="de-AT" altLang="hu-HU" sz="1000" dirty="0" err="1">
                <a:solidFill>
                  <a:schemeClr val="tx1"/>
                </a:solidFill>
              </a:rPr>
              <a:t>Astanga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Hridaya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edited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Prof. K.R. </a:t>
            </a:r>
            <a:r>
              <a:rPr lang="de-AT" altLang="hu-HU" sz="1000" dirty="0" err="1">
                <a:solidFill>
                  <a:schemeClr val="tx1"/>
                </a:solidFill>
              </a:rPr>
              <a:t>Srikantha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Murty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Krishnadas</a:t>
            </a:r>
            <a:r>
              <a:rPr lang="de-AT" altLang="hu-HU" sz="1000" dirty="0">
                <a:solidFill>
                  <a:schemeClr val="tx1"/>
                </a:solidFill>
              </a:rPr>
              <a:t> Academy, Varanasi, </a:t>
            </a:r>
            <a:r>
              <a:rPr lang="de-AT" altLang="hu-HU" sz="1000" dirty="0" err="1">
                <a:solidFill>
                  <a:schemeClr val="tx1"/>
                </a:solidFill>
              </a:rPr>
              <a:t>IIIrd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 2000.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16. </a:t>
            </a:r>
            <a:r>
              <a:rPr lang="de-AT" altLang="hu-HU" sz="1000" dirty="0" err="1">
                <a:solidFill>
                  <a:schemeClr val="tx1"/>
                </a:solidFill>
              </a:rPr>
              <a:t>Bhava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Prakasha</a:t>
            </a:r>
            <a:r>
              <a:rPr lang="de-AT" altLang="hu-HU" sz="1000" dirty="0">
                <a:solidFill>
                  <a:schemeClr val="tx1"/>
                </a:solidFill>
              </a:rPr>
              <a:t>- </a:t>
            </a:r>
            <a:r>
              <a:rPr lang="de-AT" altLang="hu-HU" sz="1000" dirty="0" err="1">
                <a:solidFill>
                  <a:schemeClr val="tx1"/>
                </a:solidFill>
              </a:rPr>
              <a:t>Bhavamishra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Edited</a:t>
            </a:r>
            <a:r>
              <a:rPr lang="de-AT" altLang="hu-HU" sz="1000" dirty="0">
                <a:solidFill>
                  <a:schemeClr val="tx1"/>
                </a:solidFill>
              </a:rPr>
              <a:t>. By </a:t>
            </a:r>
            <a:r>
              <a:rPr lang="de-AT" altLang="hu-HU" sz="1000" dirty="0" err="1">
                <a:solidFill>
                  <a:schemeClr val="tx1"/>
                </a:solidFill>
              </a:rPr>
              <a:t>Bhrhmashankar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Shastri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Chaukhamba</a:t>
            </a:r>
            <a:r>
              <a:rPr lang="de-AT" altLang="hu-HU" sz="1000" dirty="0">
                <a:solidFill>
                  <a:schemeClr val="tx1"/>
                </a:solidFill>
              </a:rPr>
              <a:t> Sanskrit Series, Varanasi (1984).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17. Digestion and </a:t>
            </a:r>
            <a:r>
              <a:rPr lang="de-AT" altLang="hu-HU" sz="1000" dirty="0" err="1">
                <a:solidFill>
                  <a:schemeClr val="tx1"/>
                </a:solidFill>
              </a:rPr>
              <a:t>Metabolism</a:t>
            </a:r>
            <a:r>
              <a:rPr lang="de-AT" altLang="hu-HU" sz="1000" dirty="0">
                <a:solidFill>
                  <a:schemeClr val="tx1"/>
                </a:solidFill>
              </a:rPr>
              <a:t> in Ayurveda, </a:t>
            </a:r>
            <a:r>
              <a:rPr lang="de-AT" altLang="hu-HU" sz="1000" dirty="0" err="1">
                <a:solidFill>
                  <a:schemeClr val="tx1"/>
                </a:solidFill>
              </a:rPr>
              <a:t>C.Dwarkanath</a:t>
            </a:r>
            <a:r>
              <a:rPr lang="de-AT" altLang="hu-HU" sz="1000" dirty="0">
                <a:solidFill>
                  <a:schemeClr val="tx1"/>
                </a:solidFill>
              </a:rPr>
              <a:t> – </a:t>
            </a:r>
            <a:r>
              <a:rPr lang="de-AT" altLang="hu-HU" sz="1000" dirty="0" err="1">
                <a:solidFill>
                  <a:schemeClr val="tx1"/>
                </a:solidFill>
              </a:rPr>
              <a:t>Krishnadas</a:t>
            </a:r>
            <a:r>
              <a:rPr lang="de-AT" altLang="hu-HU" sz="1000" dirty="0">
                <a:solidFill>
                  <a:schemeClr val="tx1"/>
                </a:solidFill>
              </a:rPr>
              <a:t>, Academy Varanasi, 1997.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18. </a:t>
            </a:r>
            <a:r>
              <a:rPr lang="de-AT" altLang="hu-HU" sz="1000" dirty="0" err="1">
                <a:solidFill>
                  <a:schemeClr val="tx1"/>
                </a:solidFill>
              </a:rPr>
              <a:t>Dravya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Guna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Vijana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P.V. Sharma, </a:t>
            </a:r>
            <a:r>
              <a:rPr lang="de-AT" altLang="hu-HU" sz="1000" dirty="0" err="1">
                <a:solidFill>
                  <a:schemeClr val="tx1"/>
                </a:solidFill>
              </a:rPr>
              <a:t>Vol</a:t>
            </a:r>
            <a:r>
              <a:rPr lang="de-AT" altLang="hu-HU" sz="1000" dirty="0">
                <a:solidFill>
                  <a:schemeClr val="tx1"/>
                </a:solidFill>
              </a:rPr>
              <a:t> II, </a:t>
            </a:r>
            <a:r>
              <a:rPr lang="de-AT" altLang="hu-HU" sz="1000" dirty="0" err="1">
                <a:solidFill>
                  <a:schemeClr val="tx1"/>
                </a:solidFill>
              </a:rPr>
              <a:t>Chowkhamba</a:t>
            </a:r>
            <a:r>
              <a:rPr lang="de-AT" altLang="hu-HU" sz="1000" dirty="0">
                <a:solidFill>
                  <a:schemeClr val="tx1"/>
                </a:solidFill>
              </a:rPr>
              <a:t> Sanskrit </a:t>
            </a:r>
            <a:r>
              <a:rPr lang="de-AT" altLang="hu-HU" sz="1000" dirty="0" err="1">
                <a:solidFill>
                  <a:schemeClr val="tx1"/>
                </a:solidFill>
              </a:rPr>
              <a:t>Sansthan</a:t>
            </a:r>
            <a:r>
              <a:rPr lang="de-AT" altLang="hu-HU" sz="1000" dirty="0">
                <a:solidFill>
                  <a:schemeClr val="tx1"/>
                </a:solidFill>
              </a:rPr>
              <a:t>, 7th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 1999.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19. </a:t>
            </a:r>
            <a:r>
              <a:rPr lang="de-AT" altLang="hu-HU" sz="1000" dirty="0" err="1">
                <a:solidFill>
                  <a:schemeClr val="tx1"/>
                </a:solidFill>
              </a:rPr>
              <a:t>Madhav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Nidanam</a:t>
            </a:r>
            <a:r>
              <a:rPr lang="de-AT" altLang="hu-HU" sz="1000" dirty="0">
                <a:solidFill>
                  <a:schemeClr val="tx1"/>
                </a:solidFill>
              </a:rPr>
              <a:t> English </a:t>
            </a:r>
            <a:r>
              <a:rPr lang="de-AT" altLang="hu-HU" sz="1000" dirty="0" err="1">
                <a:solidFill>
                  <a:schemeClr val="tx1"/>
                </a:solidFill>
              </a:rPr>
              <a:t>commentary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Prof. K.R. </a:t>
            </a:r>
            <a:r>
              <a:rPr lang="de-AT" altLang="hu-HU" sz="1000" dirty="0" err="1">
                <a:solidFill>
                  <a:schemeClr val="tx1"/>
                </a:solidFill>
              </a:rPr>
              <a:t>Srikant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Murty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Chaukhambha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Orientalia</a:t>
            </a:r>
            <a:r>
              <a:rPr lang="de-AT" altLang="hu-HU" sz="1000" dirty="0">
                <a:solidFill>
                  <a:schemeClr val="tx1"/>
                </a:solidFill>
              </a:rPr>
              <a:t>, Varanasi, Ist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 l987.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20. </a:t>
            </a:r>
            <a:r>
              <a:rPr lang="de-AT" altLang="hu-HU" sz="1000" dirty="0" err="1">
                <a:solidFill>
                  <a:schemeClr val="tx1"/>
                </a:solidFill>
              </a:rPr>
              <a:t>Harrison’s</a:t>
            </a:r>
            <a:r>
              <a:rPr lang="de-AT" altLang="hu-HU" sz="1000" dirty="0">
                <a:solidFill>
                  <a:schemeClr val="tx1"/>
                </a:solidFill>
              </a:rPr>
              <a:t> : </a:t>
            </a:r>
            <a:r>
              <a:rPr lang="de-AT" altLang="hu-HU" sz="1000" dirty="0" err="1">
                <a:solidFill>
                  <a:schemeClr val="tx1"/>
                </a:solidFill>
              </a:rPr>
              <a:t>Principle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Internal Medicine, </a:t>
            </a:r>
            <a:r>
              <a:rPr lang="de-AT" altLang="hu-HU" sz="1000" dirty="0" err="1">
                <a:solidFill>
                  <a:schemeClr val="tx1"/>
                </a:solidFill>
              </a:rPr>
              <a:t>edited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Eugene Braunwald, Stephen L. Hauser, Anthony S. Fauci,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Dan L. </a:t>
            </a:r>
            <a:r>
              <a:rPr lang="de-AT" altLang="hu-HU" sz="1000" dirty="0" err="1">
                <a:solidFill>
                  <a:schemeClr val="tx1"/>
                </a:solidFill>
              </a:rPr>
              <a:t>Longo</a:t>
            </a:r>
            <a:r>
              <a:rPr lang="de-AT" altLang="hu-HU" sz="1000" dirty="0">
                <a:solidFill>
                  <a:schemeClr val="tx1"/>
                </a:solidFill>
              </a:rPr>
              <a:t>, Dennis L. Kasper, J. Larry Jameson. </a:t>
            </a:r>
            <a:r>
              <a:rPr lang="de-AT" altLang="hu-HU" sz="1000" dirty="0" err="1">
                <a:solidFill>
                  <a:schemeClr val="tx1"/>
                </a:solidFill>
              </a:rPr>
              <a:t>Mc.GrawHill</a:t>
            </a:r>
            <a:r>
              <a:rPr lang="de-AT" altLang="hu-HU" sz="1000" dirty="0">
                <a:solidFill>
                  <a:schemeClr val="tx1"/>
                </a:solidFill>
              </a:rPr>
              <a:t> – Medical Publishing Division, 18th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Page No.1992-96.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21. </a:t>
            </a:r>
            <a:r>
              <a:rPr lang="de-AT" altLang="hu-HU" sz="1000" dirty="0" err="1">
                <a:solidFill>
                  <a:schemeClr val="tx1"/>
                </a:solidFill>
              </a:rPr>
              <a:t>Textbook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Pathology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Harsh</a:t>
            </a:r>
            <a:r>
              <a:rPr lang="de-AT" altLang="hu-HU" sz="1000" dirty="0">
                <a:solidFill>
                  <a:schemeClr val="tx1"/>
                </a:solidFill>
              </a:rPr>
              <a:t> Mohan, J.P. </a:t>
            </a:r>
            <a:r>
              <a:rPr lang="de-AT" altLang="hu-HU" sz="1000" dirty="0" err="1">
                <a:solidFill>
                  <a:schemeClr val="tx1"/>
                </a:solidFill>
              </a:rPr>
              <a:t>Brother’s</a:t>
            </a:r>
            <a:r>
              <a:rPr lang="de-AT" altLang="hu-HU" sz="1000" dirty="0">
                <a:solidFill>
                  <a:schemeClr val="tx1"/>
                </a:solidFill>
              </a:rPr>
              <a:t> Medical </a:t>
            </a:r>
            <a:r>
              <a:rPr lang="de-AT" altLang="hu-HU" sz="1000" dirty="0" err="1">
                <a:solidFill>
                  <a:schemeClr val="tx1"/>
                </a:solidFill>
              </a:rPr>
              <a:t>Publication</a:t>
            </a:r>
            <a:r>
              <a:rPr lang="de-AT" altLang="hu-HU" sz="1000" dirty="0">
                <a:solidFill>
                  <a:schemeClr val="tx1"/>
                </a:solidFill>
              </a:rPr>
              <a:t> Private Limited 5th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2263" y="1195388"/>
            <a:ext cx="8642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ct val="100000"/>
              </a:spcAft>
            </a:pPr>
            <a:r>
              <a:rPr lang="hu-HU" altLang="hu-HU" sz="2800">
                <a:solidFill>
                  <a:srgbClr val="FFFF00"/>
                </a:solidFill>
              </a:rPr>
              <a:t>       </a:t>
            </a:r>
            <a:endParaRPr lang="de-AT" altLang="hu-HU" sz="1000">
              <a:solidFill>
                <a:srgbClr val="FFFF00"/>
              </a:solidFill>
            </a:endParaRPr>
          </a:p>
        </p:txBody>
      </p:sp>
      <p:sp>
        <p:nvSpPr>
          <p:cNvPr id="216067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16068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2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9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5813" y="44450"/>
            <a:ext cx="703262" cy="100806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16070" name="Title 1"/>
          <p:cNvSpPr>
            <a:spLocks/>
          </p:cNvSpPr>
          <p:nvPr/>
        </p:nvSpPr>
        <p:spPr bwMode="auto">
          <a:xfrm>
            <a:off x="1619250" y="260350"/>
            <a:ext cx="5976938" cy="5762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sl-SI" sz="2400">
                <a:solidFill>
                  <a:srgbClr val="000000"/>
                </a:solidFill>
              </a:rPr>
              <a:t>Ájurvéda tudománya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108546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hu-HU" u="sng">
                <a:solidFill>
                  <a:srgbClr val="FF0000"/>
                </a:solidFill>
              </a:rPr>
              <a:t>3. PRASZÁRA – A vándorlás – túlcsordulás szakasza</a:t>
            </a: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„Távozni és szétszóródni”</a:t>
            </a:r>
          </a:p>
          <a:p>
            <a:pPr eaLnBrk="1" hangingPunct="1"/>
            <a:endParaRPr lang="hu-HU">
              <a:solidFill>
                <a:srgbClr val="FFFF00"/>
              </a:solidFill>
            </a:endParaRP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„ama” fölhalmozódás – túlnő a gyomor-béltraktuson – „dhatuk”-hoz kerül</a:t>
            </a:r>
          </a:p>
          <a:p>
            <a:pPr eaLnBrk="1" hangingPunct="1"/>
            <a:endParaRPr lang="hu-HU">
              <a:solidFill>
                <a:srgbClr val="FFFF00"/>
              </a:solidFill>
            </a:endParaRPr>
          </a:p>
          <a:p>
            <a:pPr eaLnBrk="1" hangingPunct="1"/>
            <a:r>
              <a:rPr lang="hu-HU">
                <a:solidFill>
                  <a:srgbClr val="FFFF00"/>
                </a:solidFill>
              </a:rPr>
              <a:t>Rasza, rakta, mamsza, meda, aszthi, maddzsa, sukra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520825"/>
            <a:ext cx="886460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7777162" cy="3025775"/>
          </a:xfrm>
        </p:spPr>
        <p:txBody>
          <a:bodyPr/>
          <a:lstStyle/>
          <a:p>
            <a:pPr marL="609600" indent="-609600" algn="ctr" eaLnBrk="1" hangingPunct="1">
              <a:spcAft>
                <a:spcPct val="100000"/>
              </a:spcAft>
              <a:buFontTx/>
              <a:buAutoNum type="arabicPeriod"/>
            </a:pP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REFERENCES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1. Singh J and </a:t>
            </a:r>
            <a:r>
              <a:rPr lang="de-AT" altLang="hu-HU" sz="1000" dirty="0" err="1">
                <a:solidFill>
                  <a:srgbClr val="FFFF00"/>
                </a:solidFill>
              </a:rPr>
              <a:t>Pandey</a:t>
            </a:r>
            <a:r>
              <a:rPr lang="de-AT" altLang="hu-HU" sz="1000" dirty="0">
                <a:solidFill>
                  <a:srgbClr val="FFFF00"/>
                </a:solidFill>
              </a:rPr>
              <a:t> A.K ‘</a:t>
            </a:r>
            <a:r>
              <a:rPr lang="de-AT" altLang="hu-HU" sz="1000" dirty="0" err="1">
                <a:solidFill>
                  <a:srgbClr val="FFFF00"/>
                </a:solidFill>
              </a:rPr>
              <a:t>clinical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evaluation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puskarmula</a:t>
            </a:r>
            <a:r>
              <a:rPr lang="de-AT" altLang="hu-HU" sz="1000" dirty="0">
                <a:solidFill>
                  <a:srgbClr val="FFFF00"/>
                </a:solidFill>
              </a:rPr>
              <a:t> (</a:t>
            </a:r>
            <a:r>
              <a:rPr lang="de-AT" altLang="hu-HU" sz="1000" dirty="0" err="1">
                <a:solidFill>
                  <a:srgbClr val="FFFF00"/>
                </a:solidFill>
              </a:rPr>
              <a:t>inula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racemosa</a:t>
            </a:r>
            <a:r>
              <a:rPr lang="de-AT" altLang="hu-HU" sz="1000" dirty="0">
                <a:solidFill>
                  <a:srgbClr val="FFFF00"/>
                </a:solidFill>
              </a:rPr>
              <a:t>) </a:t>
            </a:r>
            <a:r>
              <a:rPr lang="de-AT" altLang="hu-HU" sz="1000" dirty="0" err="1">
                <a:solidFill>
                  <a:srgbClr val="FFFF00"/>
                </a:solidFill>
              </a:rPr>
              <a:t>capsule</a:t>
            </a:r>
            <a:r>
              <a:rPr lang="de-AT" altLang="hu-HU" sz="1000" dirty="0">
                <a:solidFill>
                  <a:srgbClr val="FFFF00"/>
                </a:solidFill>
              </a:rPr>
              <a:t> in </a:t>
            </a:r>
            <a:r>
              <a:rPr lang="de-AT" altLang="hu-HU" sz="1000" dirty="0" err="1">
                <a:solidFill>
                  <a:srgbClr val="FFFF00"/>
                </a:solidFill>
              </a:rPr>
              <a:t>the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patients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’ IJMPS vol.4, issue2, april14 </a:t>
            </a:r>
            <a:r>
              <a:rPr lang="de-AT" altLang="hu-HU" sz="1000" dirty="0" err="1">
                <a:solidFill>
                  <a:srgbClr val="FFFF00"/>
                </a:solidFill>
              </a:rPr>
              <a:t>page</a:t>
            </a:r>
            <a:r>
              <a:rPr lang="de-AT" altLang="hu-HU" sz="1000" dirty="0">
                <a:solidFill>
                  <a:srgbClr val="FFFF00"/>
                </a:solidFill>
              </a:rPr>
              <a:t> no.09-20.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2. </a:t>
            </a:r>
            <a:r>
              <a:rPr lang="de-AT" altLang="hu-HU" sz="1000" dirty="0" err="1">
                <a:solidFill>
                  <a:srgbClr val="FFFF00"/>
                </a:solidFill>
              </a:rPr>
              <a:t>Gaddam</a:t>
            </a:r>
            <a:r>
              <a:rPr lang="de-AT" altLang="hu-HU" sz="1000" dirty="0">
                <a:solidFill>
                  <a:srgbClr val="FFFF00"/>
                </a:solidFill>
              </a:rPr>
              <a:t> KK, Ventura HO, </a:t>
            </a:r>
            <a:r>
              <a:rPr lang="de-AT" altLang="hu-HU" sz="1000" dirty="0" err="1">
                <a:solidFill>
                  <a:srgbClr val="FFFF00"/>
                </a:solidFill>
              </a:rPr>
              <a:t>Lavie</a:t>
            </a:r>
            <a:r>
              <a:rPr lang="de-AT" altLang="hu-HU" sz="1000" dirty="0">
                <a:solidFill>
                  <a:srgbClr val="FFFF00"/>
                </a:solidFill>
              </a:rPr>
              <a:t> CJ.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 and </a:t>
            </a:r>
            <a:r>
              <a:rPr lang="de-AT" altLang="hu-HU" sz="1000" dirty="0" err="1">
                <a:solidFill>
                  <a:srgbClr val="FFFF00"/>
                </a:solidFill>
              </a:rPr>
              <a:t>heart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failure</a:t>
            </a:r>
            <a:r>
              <a:rPr lang="de-AT" altLang="hu-HU" sz="1000" dirty="0">
                <a:solidFill>
                  <a:srgbClr val="FFFF00"/>
                </a:solidFill>
              </a:rPr>
              <a:t>-- </a:t>
            </a:r>
            <a:r>
              <a:rPr lang="de-AT" altLang="hu-HU" sz="1000" dirty="0" err="1">
                <a:solidFill>
                  <a:srgbClr val="FFFF00"/>
                </a:solidFill>
              </a:rPr>
              <a:t>the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risk</a:t>
            </a:r>
            <a:r>
              <a:rPr lang="de-AT" altLang="hu-HU" sz="1000" dirty="0">
                <a:solidFill>
                  <a:srgbClr val="FFFF00"/>
                </a:solidFill>
              </a:rPr>
              <a:t>, paradox, and </a:t>
            </a:r>
            <a:r>
              <a:rPr lang="de-AT" altLang="hu-HU" sz="1000" dirty="0" err="1">
                <a:solidFill>
                  <a:srgbClr val="FFFF00"/>
                </a:solidFill>
              </a:rPr>
              <a:t>treatment</a:t>
            </a:r>
            <a:r>
              <a:rPr lang="de-AT" altLang="hu-HU" sz="1000" dirty="0">
                <a:solidFill>
                  <a:srgbClr val="FFFF00"/>
                </a:solidFill>
              </a:rPr>
              <a:t>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Curr</a:t>
            </a:r>
            <a:r>
              <a:rPr lang="de-AT" altLang="hu-HU" sz="1000" dirty="0">
                <a:solidFill>
                  <a:srgbClr val="FFFF00"/>
                </a:solidFill>
              </a:rPr>
              <a:t>. </a:t>
            </a:r>
            <a:r>
              <a:rPr lang="de-AT" altLang="hu-HU" sz="1000" dirty="0" err="1">
                <a:solidFill>
                  <a:srgbClr val="FFFF00"/>
                </a:solidFill>
              </a:rPr>
              <a:t>Hypertens</a:t>
            </a:r>
            <a:r>
              <a:rPr lang="de-AT" altLang="hu-HU" sz="1000" dirty="0">
                <a:solidFill>
                  <a:srgbClr val="FFFF00"/>
                </a:solidFill>
              </a:rPr>
              <a:t>. Rep. 2011;13;142-8.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3. </a:t>
            </a:r>
            <a:r>
              <a:rPr lang="de-AT" altLang="hu-HU" sz="1000" dirty="0" err="1">
                <a:solidFill>
                  <a:srgbClr val="FFFF00"/>
                </a:solidFill>
              </a:rPr>
              <a:t>Shreesh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ojha</a:t>
            </a:r>
            <a:r>
              <a:rPr lang="de-AT" altLang="hu-HU" sz="1000" dirty="0">
                <a:solidFill>
                  <a:srgbClr val="FFFF00"/>
                </a:solidFill>
              </a:rPr>
              <a:t> and </a:t>
            </a:r>
            <a:r>
              <a:rPr lang="de-AT" altLang="hu-HU" sz="1000" dirty="0" err="1">
                <a:solidFill>
                  <a:srgbClr val="FFFF00"/>
                </a:solidFill>
              </a:rPr>
              <a:t>others</a:t>
            </a:r>
            <a:r>
              <a:rPr lang="de-AT" altLang="hu-HU" sz="1000" dirty="0">
                <a:solidFill>
                  <a:srgbClr val="FFFF00"/>
                </a:solidFill>
              </a:rPr>
              <a:t> ‘</a:t>
            </a:r>
            <a:r>
              <a:rPr lang="de-AT" altLang="hu-HU" sz="1000" dirty="0" err="1">
                <a:solidFill>
                  <a:srgbClr val="FFFF00"/>
                </a:solidFill>
              </a:rPr>
              <a:t>effect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inula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racemosa</a:t>
            </a:r>
            <a:r>
              <a:rPr lang="de-AT" altLang="hu-HU" sz="1000" dirty="0">
                <a:solidFill>
                  <a:srgbClr val="FFFF00"/>
                </a:solidFill>
              </a:rPr>
              <a:t> root </a:t>
            </a:r>
            <a:r>
              <a:rPr lang="de-AT" altLang="hu-HU" sz="1000" dirty="0" err="1">
                <a:solidFill>
                  <a:srgbClr val="FFFF00"/>
                </a:solidFill>
              </a:rPr>
              <a:t>extract</a:t>
            </a:r>
            <a:r>
              <a:rPr lang="de-AT" altLang="hu-HU" sz="1000" dirty="0">
                <a:solidFill>
                  <a:srgbClr val="FFFF00"/>
                </a:solidFill>
              </a:rPr>
              <a:t> on </a:t>
            </a:r>
            <a:r>
              <a:rPr lang="de-AT" altLang="hu-HU" sz="1000" dirty="0" err="1">
                <a:solidFill>
                  <a:srgbClr val="FFFF00"/>
                </a:solidFill>
              </a:rPr>
              <a:t>cardiac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function</a:t>
            </a:r>
            <a:r>
              <a:rPr lang="de-AT" altLang="hu-HU" sz="1000" dirty="0">
                <a:solidFill>
                  <a:srgbClr val="FFFF00"/>
                </a:solidFill>
              </a:rPr>
              <a:t> and oxidative stress </a:t>
            </a:r>
            <a:r>
              <a:rPr lang="de-AT" altLang="hu-HU" sz="1000" dirty="0" err="1">
                <a:solidFill>
                  <a:srgbClr val="FFFF00"/>
                </a:solidFill>
              </a:rPr>
              <a:t>against</a:t>
            </a: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isoproterenol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induced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myocardial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infarction</a:t>
            </a:r>
            <a:r>
              <a:rPr lang="de-AT" altLang="hu-HU" sz="1000" dirty="0">
                <a:solidFill>
                  <a:srgbClr val="FFFF00"/>
                </a:solidFill>
              </a:rPr>
              <a:t>’ IJBB, vol. 48, </a:t>
            </a:r>
            <a:r>
              <a:rPr lang="de-AT" altLang="hu-HU" sz="1000" dirty="0" err="1">
                <a:solidFill>
                  <a:srgbClr val="FFFF00"/>
                </a:solidFill>
              </a:rPr>
              <a:t>feb</a:t>
            </a:r>
            <a:r>
              <a:rPr lang="de-AT" altLang="hu-HU" sz="1000" dirty="0">
                <a:solidFill>
                  <a:srgbClr val="FFFF00"/>
                </a:solidFill>
              </a:rPr>
              <a:t> 2011 pp 22-28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4. </a:t>
            </a:r>
            <a:r>
              <a:rPr lang="de-AT" altLang="hu-HU" sz="1000" dirty="0" err="1">
                <a:solidFill>
                  <a:srgbClr val="FFFF00"/>
                </a:solidFill>
              </a:rPr>
              <a:t>Gami</a:t>
            </a:r>
            <a:r>
              <a:rPr lang="de-AT" altLang="hu-HU" sz="1000" dirty="0">
                <a:solidFill>
                  <a:srgbClr val="FFFF00"/>
                </a:solidFill>
              </a:rPr>
              <a:t> A.S., Witt B.J., Howard D.E.; et al.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 and </a:t>
            </a:r>
            <a:r>
              <a:rPr lang="de-AT" altLang="hu-HU" sz="1000" dirty="0" err="1">
                <a:solidFill>
                  <a:srgbClr val="FFFF00"/>
                </a:solidFill>
              </a:rPr>
              <a:t>risk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incident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cardiovascular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events</a:t>
            </a:r>
            <a:r>
              <a:rPr lang="de-AT" altLang="hu-HU" sz="1000" dirty="0">
                <a:solidFill>
                  <a:srgbClr val="FFFF00"/>
                </a:solidFill>
              </a:rPr>
              <a:t> and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death</a:t>
            </a:r>
            <a:r>
              <a:rPr lang="de-AT" altLang="hu-HU" sz="1000" dirty="0">
                <a:solidFill>
                  <a:srgbClr val="FFFF00"/>
                </a:solidFill>
              </a:rPr>
              <a:t>: a </a:t>
            </a:r>
            <a:r>
              <a:rPr lang="de-AT" altLang="hu-HU" sz="1000" dirty="0" err="1">
                <a:solidFill>
                  <a:srgbClr val="FFFF00"/>
                </a:solidFill>
              </a:rPr>
              <a:t>systematic</a:t>
            </a:r>
            <a:r>
              <a:rPr lang="de-AT" altLang="hu-HU" sz="1000" dirty="0">
                <a:solidFill>
                  <a:srgbClr val="FFFF00"/>
                </a:solidFill>
              </a:rPr>
              <a:t> review and meta-analysis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r>
              <a:rPr lang="de-AT" altLang="hu-HU" sz="1000" dirty="0">
                <a:solidFill>
                  <a:srgbClr val="FFFF00"/>
                </a:solidFill>
              </a:rPr>
              <a:t> longitudinal </a:t>
            </a:r>
            <a:r>
              <a:rPr lang="de-AT" altLang="hu-HU" sz="1000" dirty="0" err="1">
                <a:solidFill>
                  <a:srgbClr val="FFFF00"/>
                </a:solidFill>
              </a:rPr>
              <a:t>studies</a:t>
            </a:r>
            <a:r>
              <a:rPr lang="de-AT" altLang="hu-HU" sz="1000" dirty="0">
                <a:solidFill>
                  <a:srgbClr val="FFFF00"/>
                </a:solidFill>
              </a:rPr>
              <a:t>, J Am Coll </a:t>
            </a:r>
            <a:r>
              <a:rPr lang="de-AT" altLang="hu-HU" sz="1000" dirty="0" err="1">
                <a:solidFill>
                  <a:srgbClr val="FFFF00"/>
                </a:solidFill>
              </a:rPr>
              <a:t>Cardiol</a:t>
            </a:r>
            <a:r>
              <a:rPr lang="de-AT" altLang="hu-HU" sz="1000" dirty="0">
                <a:solidFill>
                  <a:srgbClr val="FFFF00"/>
                </a:solidFill>
              </a:rPr>
              <a:t> 49 2007 403-414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5. </a:t>
            </a:r>
            <a:r>
              <a:rPr lang="de-AT" altLang="hu-HU" sz="1000" dirty="0" err="1">
                <a:solidFill>
                  <a:srgbClr val="FFFF00"/>
                </a:solidFill>
              </a:rPr>
              <a:t>Reaven</a:t>
            </a:r>
            <a:r>
              <a:rPr lang="de-AT" altLang="hu-HU" sz="1000" dirty="0">
                <a:solidFill>
                  <a:srgbClr val="FFFF00"/>
                </a:solidFill>
              </a:rPr>
              <a:t> GM. The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or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the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insulin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resistance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? Different </a:t>
            </a:r>
            <a:r>
              <a:rPr lang="de-AT" altLang="hu-HU" sz="1000" dirty="0" err="1">
                <a:solidFill>
                  <a:srgbClr val="FFFF00"/>
                </a:solidFill>
              </a:rPr>
              <a:t>names</a:t>
            </a:r>
            <a:r>
              <a:rPr lang="de-AT" altLang="hu-HU" sz="1000" dirty="0">
                <a:solidFill>
                  <a:srgbClr val="FFFF00"/>
                </a:solidFill>
              </a:rPr>
              <a:t>, different </a:t>
            </a:r>
            <a:r>
              <a:rPr lang="de-AT" altLang="hu-HU" sz="1000" dirty="0" err="1">
                <a:solidFill>
                  <a:srgbClr val="FFFF00"/>
                </a:solidFill>
              </a:rPr>
              <a:t>concepts</a:t>
            </a:r>
            <a:r>
              <a:rPr lang="de-AT" altLang="hu-HU" sz="1000" dirty="0">
                <a:solidFill>
                  <a:srgbClr val="FFFF00"/>
                </a:solidFill>
              </a:rPr>
              <a:t>,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and different </a:t>
            </a:r>
            <a:r>
              <a:rPr lang="de-AT" altLang="hu-HU" sz="1000" dirty="0" err="1">
                <a:solidFill>
                  <a:srgbClr val="FFFF00"/>
                </a:solidFill>
              </a:rPr>
              <a:t>goals</a:t>
            </a:r>
            <a:r>
              <a:rPr lang="de-AT" altLang="hu-HU" sz="1000" dirty="0">
                <a:solidFill>
                  <a:srgbClr val="FFFF00"/>
                </a:solidFill>
              </a:rPr>
              <a:t>. </a:t>
            </a:r>
            <a:r>
              <a:rPr lang="de-AT" altLang="hu-HU" sz="1000" dirty="0" err="1">
                <a:solidFill>
                  <a:srgbClr val="FFFF00"/>
                </a:solidFill>
              </a:rPr>
              <a:t>Endocrinol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Metab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Clin</a:t>
            </a:r>
            <a:r>
              <a:rPr lang="de-AT" altLang="hu-HU" sz="1000" dirty="0">
                <a:solidFill>
                  <a:srgbClr val="FFFF00"/>
                </a:solidFill>
              </a:rPr>
              <a:t> North Am 2004; 33:283–303.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6. </a:t>
            </a:r>
            <a:r>
              <a:rPr lang="de-AT" altLang="hu-HU" sz="1000" dirty="0" err="1">
                <a:solidFill>
                  <a:srgbClr val="FFFF00"/>
                </a:solidFill>
              </a:rPr>
              <a:t>Bacha</a:t>
            </a:r>
            <a:r>
              <a:rPr lang="de-AT" altLang="hu-HU" sz="1000" dirty="0">
                <a:solidFill>
                  <a:srgbClr val="FFFF00"/>
                </a:solidFill>
              </a:rPr>
              <a:t> F, Saad R, </a:t>
            </a:r>
            <a:r>
              <a:rPr lang="de-AT" altLang="hu-HU" sz="1000" dirty="0" err="1">
                <a:solidFill>
                  <a:srgbClr val="FFFF00"/>
                </a:solidFill>
              </a:rPr>
              <a:t>Gungor</a:t>
            </a:r>
            <a:r>
              <a:rPr lang="de-AT" altLang="hu-HU" sz="1000" dirty="0">
                <a:solidFill>
                  <a:srgbClr val="FFFF00"/>
                </a:solidFill>
              </a:rPr>
              <a:t> N, </a:t>
            </a:r>
            <a:r>
              <a:rPr lang="de-AT" altLang="hu-HU" sz="1000" dirty="0" err="1">
                <a:solidFill>
                  <a:srgbClr val="FFFF00"/>
                </a:solidFill>
              </a:rPr>
              <a:t>Arslanian</a:t>
            </a:r>
            <a:r>
              <a:rPr lang="de-AT" altLang="hu-HU" sz="1000" dirty="0">
                <a:solidFill>
                  <a:srgbClr val="FFFF00"/>
                </a:solidFill>
              </a:rPr>
              <a:t> SA. Are </a:t>
            </a:r>
            <a:r>
              <a:rPr lang="de-AT" altLang="hu-HU" sz="1000" dirty="0" err="1">
                <a:solidFill>
                  <a:srgbClr val="FFFF00"/>
                </a:solidFill>
              </a:rPr>
              <a:t>obesity-related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risk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factors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modulated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by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the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degree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of</a:t>
            </a: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rgbClr val="FFFF00"/>
                </a:solidFill>
              </a:rPr>
              <a:t>insulin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resistance</a:t>
            </a:r>
            <a:r>
              <a:rPr lang="de-AT" altLang="hu-HU" sz="1000" dirty="0">
                <a:solidFill>
                  <a:srgbClr val="FFFF00"/>
                </a:solidFill>
              </a:rPr>
              <a:t> in </a:t>
            </a:r>
            <a:r>
              <a:rPr lang="de-AT" altLang="hu-HU" sz="1000" dirty="0" err="1">
                <a:solidFill>
                  <a:srgbClr val="FFFF00"/>
                </a:solidFill>
              </a:rPr>
              <a:t>adolescents</a:t>
            </a:r>
            <a:r>
              <a:rPr lang="de-AT" altLang="hu-HU" sz="1000" dirty="0">
                <a:solidFill>
                  <a:srgbClr val="FFFF00"/>
                </a:solidFill>
              </a:rPr>
              <a:t>? Diabetes Care 2006;29:1599–1604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rgbClr val="FFFF00"/>
                </a:solidFill>
              </a:rPr>
              <a:t>7. </a:t>
            </a:r>
            <a:r>
              <a:rPr lang="de-AT" altLang="hu-HU" sz="1000" dirty="0" err="1">
                <a:solidFill>
                  <a:srgbClr val="FFFF00"/>
                </a:solidFill>
              </a:rPr>
              <a:t>Isomaa</a:t>
            </a:r>
            <a:r>
              <a:rPr lang="de-AT" altLang="hu-HU" sz="1000" dirty="0">
                <a:solidFill>
                  <a:srgbClr val="FFFF00"/>
                </a:solidFill>
              </a:rPr>
              <a:t> B., </a:t>
            </a:r>
            <a:r>
              <a:rPr lang="de-AT" altLang="hu-HU" sz="1000" dirty="0" err="1">
                <a:solidFill>
                  <a:srgbClr val="FFFF00"/>
                </a:solidFill>
              </a:rPr>
              <a:t>Henricsson</a:t>
            </a:r>
            <a:r>
              <a:rPr lang="de-AT" altLang="hu-HU" sz="1000" dirty="0">
                <a:solidFill>
                  <a:srgbClr val="FFFF00"/>
                </a:solidFill>
              </a:rPr>
              <a:t> M., </a:t>
            </a:r>
            <a:r>
              <a:rPr lang="de-AT" altLang="hu-HU" sz="1000" dirty="0" err="1">
                <a:solidFill>
                  <a:srgbClr val="FFFF00"/>
                </a:solidFill>
              </a:rPr>
              <a:t>Almgren</a:t>
            </a:r>
            <a:r>
              <a:rPr lang="de-AT" altLang="hu-HU" sz="1000" dirty="0">
                <a:solidFill>
                  <a:srgbClr val="FFFF00"/>
                </a:solidFill>
              </a:rPr>
              <a:t> P., Tuomi T., </a:t>
            </a:r>
            <a:r>
              <a:rPr lang="de-AT" altLang="hu-HU" sz="1000" dirty="0" err="1">
                <a:solidFill>
                  <a:srgbClr val="FFFF00"/>
                </a:solidFill>
              </a:rPr>
              <a:t>Taskinen</a:t>
            </a:r>
            <a:r>
              <a:rPr lang="de-AT" altLang="hu-HU" sz="1000" dirty="0">
                <a:solidFill>
                  <a:srgbClr val="FFFF00"/>
                </a:solidFill>
              </a:rPr>
              <a:t> M.R., </a:t>
            </a:r>
            <a:r>
              <a:rPr lang="de-AT" altLang="hu-HU" sz="1000" dirty="0" err="1">
                <a:solidFill>
                  <a:srgbClr val="FFFF00"/>
                </a:solidFill>
              </a:rPr>
              <a:t>Groop</a:t>
            </a:r>
            <a:r>
              <a:rPr lang="de-AT" altLang="hu-HU" sz="1000" dirty="0">
                <a:solidFill>
                  <a:srgbClr val="FFFF00"/>
                </a:solidFill>
              </a:rPr>
              <a:t> L.; The </a:t>
            </a:r>
            <a:r>
              <a:rPr lang="de-AT" altLang="hu-HU" sz="1000" dirty="0" err="1">
                <a:solidFill>
                  <a:srgbClr val="FFFF00"/>
                </a:solidFill>
              </a:rPr>
              <a:t>metabolic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syndrome</a:t>
            </a:r>
            <a:r>
              <a:rPr lang="de-AT" altLang="hu-HU" sz="1000" dirty="0">
                <a:solidFill>
                  <a:srgbClr val="FFFF00"/>
                </a:solidFill>
              </a:rPr>
              <a:t> </a:t>
            </a:r>
            <a:r>
              <a:rPr lang="de-AT" altLang="hu-HU" sz="1000" dirty="0" err="1">
                <a:solidFill>
                  <a:srgbClr val="FFFF00"/>
                </a:solidFill>
              </a:rPr>
              <a:t>influences</a:t>
            </a:r>
            <a:endParaRPr lang="de-AT" altLang="hu-HU" sz="1000" dirty="0">
              <a:solidFill>
                <a:srgbClr val="FFFF00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the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risk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chronic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complications</a:t>
            </a:r>
            <a:r>
              <a:rPr lang="de-AT" altLang="hu-HU" sz="1000" dirty="0">
                <a:solidFill>
                  <a:schemeClr val="tx1"/>
                </a:solidFill>
              </a:rPr>
              <a:t> in </a:t>
            </a:r>
            <a:r>
              <a:rPr lang="de-AT" altLang="hu-HU" sz="1000" dirty="0" err="1">
                <a:solidFill>
                  <a:schemeClr val="tx1"/>
                </a:solidFill>
              </a:rPr>
              <a:t>patients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with</a:t>
            </a:r>
            <a:r>
              <a:rPr lang="de-AT" altLang="hu-HU" sz="1000" dirty="0">
                <a:solidFill>
                  <a:schemeClr val="tx1"/>
                </a:solidFill>
              </a:rPr>
              <a:t> type II </a:t>
            </a:r>
            <a:r>
              <a:rPr lang="de-AT" altLang="hu-HU" sz="1000" dirty="0" err="1">
                <a:solidFill>
                  <a:schemeClr val="tx1"/>
                </a:solidFill>
              </a:rPr>
              <a:t>diabetes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Diabetologia</a:t>
            </a:r>
            <a:r>
              <a:rPr lang="de-AT" altLang="hu-HU" sz="1000" dirty="0">
                <a:solidFill>
                  <a:schemeClr val="tx1"/>
                </a:solidFill>
              </a:rPr>
              <a:t> 44 2001 1148-1154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8. </a:t>
            </a:r>
            <a:r>
              <a:rPr lang="de-AT" altLang="hu-HU" sz="1000" dirty="0" err="1">
                <a:solidFill>
                  <a:schemeClr val="tx1"/>
                </a:solidFill>
              </a:rPr>
              <a:t>Lakka</a:t>
            </a:r>
            <a:r>
              <a:rPr lang="de-AT" altLang="hu-HU" sz="1000" dirty="0">
                <a:solidFill>
                  <a:schemeClr val="tx1"/>
                </a:solidFill>
              </a:rPr>
              <a:t> HM, </a:t>
            </a:r>
            <a:r>
              <a:rPr lang="de-AT" altLang="hu-HU" sz="1000" dirty="0" err="1">
                <a:solidFill>
                  <a:schemeClr val="tx1"/>
                </a:solidFill>
              </a:rPr>
              <a:t>Laaksonen</a:t>
            </a:r>
            <a:r>
              <a:rPr lang="de-AT" altLang="hu-HU" sz="1000" dirty="0">
                <a:solidFill>
                  <a:schemeClr val="tx1"/>
                </a:solidFill>
              </a:rPr>
              <a:t> DE, </a:t>
            </a:r>
            <a:r>
              <a:rPr lang="de-AT" altLang="hu-HU" sz="1000" dirty="0" err="1">
                <a:solidFill>
                  <a:schemeClr val="tx1"/>
                </a:solidFill>
              </a:rPr>
              <a:t>Lakka</a:t>
            </a:r>
            <a:r>
              <a:rPr lang="de-AT" altLang="hu-HU" sz="1000" dirty="0">
                <a:solidFill>
                  <a:schemeClr val="tx1"/>
                </a:solidFill>
              </a:rPr>
              <a:t> TA et al. The </a:t>
            </a:r>
            <a:r>
              <a:rPr lang="de-AT" altLang="hu-HU" sz="1000" dirty="0" err="1">
                <a:solidFill>
                  <a:schemeClr val="tx1"/>
                </a:solidFill>
              </a:rPr>
              <a:t>metabolic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syndrome</a:t>
            </a:r>
            <a:r>
              <a:rPr lang="de-AT" altLang="hu-HU" sz="1000" dirty="0">
                <a:solidFill>
                  <a:schemeClr val="tx1"/>
                </a:solidFill>
              </a:rPr>
              <a:t> and total and </a:t>
            </a:r>
            <a:r>
              <a:rPr lang="de-AT" altLang="hu-HU" sz="1000" dirty="0" err="1">
                <a:solidFill>
                  <a:schemeClr val="tx1"/>
                </a:solidFill>
              </a:rPr>
              <a:t>cardiovascular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disease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mortality</a:t>
            </a:r>
            <a:r>
              <a:rPr lang="de-AT" altLang="hu-HU" sz="1000" dirty="0">
                <a:solidFill>
                  <a:schemeClr val="tx1"/>
                </a:solidFill>
              </a:rPr>
              <a:t> in </a:t>
            </a:r>
            <a:r>
              <a:rPr lang="de-AT" altLang="hu-HU" sz="1000" dirty="0" err="1">
                <a:solidFill>
                  <a:schemeClr val="tx1"/>
                </a:solidFill>
              </a:rPr>
              <a:t>middle-aged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men</a:t>
            </a:r>
            <a:r>
              <a:rPr lang="de-AT" altLang="hu-HU" sz="1000" dirty="0">
                <a:solidFill>
                  <a:schemeClr val="tx1"/>
                </a:solidFill>
              </a:rPr>
              <a:t>. JAMA 2002; 288: 2709-2716. 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26 </a:t>
            </a:r>
            <a:r>
              <a:rPr lang="de-AT" altLang="hu-HU" sz="1000" dirty="0" err="1">
                <a:solidFill>
                  <a:schemeClr val="tx1"/>
                </a:solidFill>
              </a:rPr>
              <a:t>Jaspreet</a:t>
            </a:r>
            <a:r>
              <a:rPr lang="de-AT" altLang="hu-HU" sz="1000" dirty="0">
                <a:solidFill>
                  <a:schemeClr val="tx1"/>
                </a:solidFill>
              </a:rPr>
              <a:t> Singh &amp; A. K. </a:t>
            </a:r>
            <a:r>
              <a:rPr lang="de-AT" altLang="hu-HU" sz="1000" dirty="0" err="1">
                <a:solidFill>
                  <a:schemeClr val="tx1"/>
                </a:solidFill>
              </a:rPr>
              <a:t>Pandey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www.iaset.us editor@iaset.us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9. The </a:t>
            </a:r>
            <a:r>
              <a:rPr lang="de-AT" altLang="hu-HU" sz="1000" dirty="0" err="1">
                <a:solidFill>
                  <a:schemeClr val="tx1"/>
                </a:solidFill>
              </a:rPr>
              <a:t>Prevention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Metabolic</a:t>
            </a:r>
            <a:r>
              <a:rPr lang="de-AT" altLang="hu-HU" sz="1000" dirty="0">
                <a:solidFill>
                  <a:schemeClr val="tx1"/>
                </a:solidFill>
              </a:rPr>
              <a:t> Syndrome, ADA, Diabetes Care, 25: 742-749, 2002.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10. Power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Prevention</a:t>
            </a:r>
            <a:r>
              <a:rPr lang="de-AT" altLang="hu-HU" sz="1000" dirty="0">
                <a:solidFill>
                  <a:schemeClr val="tx1"/>
                </a:solidFill>
              </a:rPr>
              <a:t>, American College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Endocrinology</a:t>
            </a:r>
            <a:r>
              <a:rPr lang="de-AT" altLang="hu-HU" sz="1000" dirty="0">
                <a:solidFill>
                  <a:schemeClr val="tx1"/>
                </a:solidFill>
              </a:rPr>
              <a:t>. Vol. 1, </a:t>
            </a:r>
            <a:r>
              <a:rPr lang="de-AT" altLang="hu-HU" sz="1000" dirty="0" err="1">
                <a:solidFill>
                  <a:schemeClr val="tx1"/>
                </a:solidFill>
              </a:rPr>
              <a:t>issue</a:t>
            </a:r>
            <a:r>
              <a:rPr lang="de-AT" altLang="hu-HU" sz="1000" dirty="0">
                <a:solidFill>
                  <a:schemeClr val="tx1"/>
                </a:solidFill>
              </a:rPr>
              <a:t> 1, </a:t>
            </a:r>
            <a:r>
              <a:rPr lang="de-AT" altLang="hu-HU" sz="1000" dirty="0" err="1">
                <a:solidFill>
                  <a:schemeClr val="tx1"/>
                </a:solidFill>
              </a:rPr>
              <a:t>January</a:t>
            </a:r>
            <a:r>
              <a:rPr lang="de-AT" altLang="hu-HU" sz="1000" dirty="0">
                <a:solidFill>
                  <a:schemeClr val="tx1"/>
                </a:solidFill>
              </a:rPr>
              <a:t> 2009.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http://www.powerofprevention.com/POP_magazine_ Jan2009_final.pdf/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11. Potential </a:t>
            </a:r>
            <a:r>
              <a:rPr lang="de-AT" altLang="hu-HU" sz="1000" dirty="0" err="1">
                <a:solidFill>
                  <a:schemeClr val="tx1"/>
                </a:solidFill>
              </a:rPr>
              <a:t>health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benefits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Indian </a:t>
            </a:r>
            <a:r>
              <a:rPr lang="de-AT" altLang="hu-HU" sz="1000" dirty="0" err="1">
                <a:solidFill>
                  <a:schemeClr val="tx1"/>
                </a:solidFill>
              </a:rPr>
              <a:t>spices</a:t>
            </a:r>
            <a:r>
              <a:rPr lang="de-AT" altLang="hu-HU" sz="1000" dirty="0">
                <a:solidFill>
                  <a:schemeClr val="tx1"/>
                </a:solidFill>
              </a:rPr>
              <a:t> in </a:t>
            </a:r>
            <a:r>
              <a:rPr lang="de-AT" altLang="hu-HU" sz="1000" dirty="0" err="1">
                <a:solidFill>
                  <a:schemeClr val="tx1"/>
                </a:solidFill>
              </a:rPr>
              <a:t>the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symptoms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Metabolic</a:t>
            </a:r>
            <a:r>
              <a:rPr lang="de-AT" altLang="hu-HU" sz="1000" dirty="0">
                <a:solidFill>
                  <a:schemeClr val="tx1"/>
                </a:solidFill>
              </a:rPr>
              <a:t> Syndrome; A Review, Indian </a:t>
            </a:r>
            <a:r>
              <a:rPr lang="de-AT" altLang="hu-HU" sz="1000" dirty="0" err="1">
                <a:solidFill>
                  <a:schemeClr val="tx1"/>
                </a:solidFill>
              </a:rPr>
              <a:t>journal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Biochemistry</a:t>
            </a:r>
            <a:r>
              <a:rPr lang="de-AT" altLang="hu-HU" sz="1000" dirty="0">
                <a:solidFill>
                  <a:schemeClr val="tx1"/>
                </a:solidFill>
              </a:rPr>
              <a:t> and </a:t>
            </a:r>
            <a:r>
              <a:rPr lang="de-AT" altLang="hu-HU" sz="1000" dirty="0" err="1">
                <a:solidFill>
                  <a:schemeClr val="tx1"/>
                </a:solidFill>
              </a:rPr>
              <a:t>Biophysics</a:t>
            </a:r>
            <a:r>
              <a:rPr lang="de-AT" altLang="hu-HU" sz="1000" dirty="0">
                <a:solidFill>
                  <a:schemeClr val="tx1"/>
                </a:solidFill>
              </a:rPr>
              <a:t>, Vol.46, </a:t>
            </a:r>
            <a:r>
              <a:rPr lang="de-AT" altLang="hu-HU" sz="1000" dirty="0" err="1">
                <a:solidFill>
                  <a:schemeClr val="tx1"/>
                </a:solidFill>
              </a:rPr>
              <a:t>December</a:t>
            </a:r>
            <a:r>
              <a:rPr lang="de-AT" altLang="hu-HU" sz="1000" dirty="0">
                <a:solidFill>
                  <a:schemeClr val="tx1"/>
                </a:solidFill>
              </a:rPr>
              <a:t> 2009, pp467-481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12. Sattar N, </a:t>
            </a:r>
            <a:r>
              <a:rPr lang="de-AT" altLang="hu-HU" sz="1000" dirty="0" err="1">
                <a:solidFill>
                  <a:schemeClr val="tx1"/>
                </a:solidFill>
              </a:rPr>
              <a:t>Gaw</a:t>
            </a:r>
            <a:r>
              <a:rPr lang="de-AT" altLang="hu-HU" sz="1000" dirty="0">
                <a:solidFill>
                  <a:schemeClr val="tx1"/>
                </a:solidFill>
              </a:rPr>
              <a:t> A, </a:t>
            </a:r>
            <a:r>
              <a:rPr lang="de-AT" altLang="hu-HU" sz="1000" dirty="0" err="1">
                <a:solidFill>
                  <a:schemeClr val="tx1"/>
                </a:solidFill>
              </a:rPr>
              <a:t>Scherbakova</a:t>
            </a:r>
            <a:r>
              <a:rPr lang="de-AT" altLang="hu-HU" sz="1000" dirty="0">
                <a:solidFill>
                  <a:schemeClr val="tx1"/>
                </a:solidFill>
              </a:rPr>
              <a:t> O, </a:t>
            </a:r>
            <a:r>
              <a:rPr lang="de-AT" altLang="hu-HU" sz="1000" dirty="0" err="1">
                <a:solidFill>
                  <a:schemeClr val="tx1"/>
                </a:solidFill>
              </a:rPr>
              <a:t>Metabolic</a:t>
            </a:r>
            <a:r>
              <a:rPr lang="de-AT" altLang="hu-HU" sz="1000" dirty="0">
                <a:solidFill>
                  <a:schemeClr val="tx1"/>
                </a:solidFill>
              </a:rPr>
              <a:t> Syndrome </a:t>
            </a:r>
            <a:r>
              <a:rPr lang="de-AT" altLang="hu-HU" sz="1000" dirty="0" err="1">
                <a:solidFill>
                  <a:schemeClr val="tx1"/>
                </a:solidFill>
              </a:rPr>
              <a:t>with</a:t>
            </a:r>
            <a:r>
              <a:rPr lang="de-AT" altLang="hu-HU" sz="1000" dirty="0">
                <a:solidFill>
                  <a:schemeClr val="tx1"/>
                </a:solidFill>
              </a:rPr>
              <a:t> and </a:t>
            </a:r>
            <a:r>
              <a:rPr lang="de-AT" altLang="hu-HU" sz="1000" dirty="0" err="1">
                <a:solidFill>
                  <a:schemeClr val="tx1"/>
                </a:solidFill>
              </a:rPr>
              <a:t>without</a:t>
            </a:r>
            <a:r>
              <a:rPr lang="de-AT" altLang="hu-HU" sz="1000" dirty="0">
                <a:solidFill>
                  <a:schemeClr val="tx1"/>
                </a:solidFill>
              </a:rPr>
              <a:t> c-</a:t>
            </a:r>
            <a:r>
              <a:rPr lang="de-AT" altLang="hu-HU" sz="1000" dirty="0" err="1">
                <a:solidFill>
                  <a:schemeClr val="tx1"/>
                </a:solidFill>
              </a:rPr>
              <a:t>reactive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protein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as</a:t>
            </a:r>
            <a:r>
              <a:rPr lang="de-AT" altLang="hu-HU" sz="1000" dirty="0">
                <a:solidFill>
                  <a:schemeClr val="tx1"/>
                </a:solidFill>
              </a:rPr>
              <a:t> a </a:t>
            </a:r>
            <a:r>
              <a:rPr lang="de-AT" altLang="hu-HU" sz="1000" dirty="0" err="1">
                <a:solidFill>
                  <a:schemeClr val="tx1"/>
                </a:solidFill>
              </a:rPr>
              <a:t>predictor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coronary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heart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disease</a:t>
            </a:r>
            <a:r>
              <a:rPr lang="de-AT" altLang="hu-HU" sz="1000" dirty="0">
                <a:solidFill>
                  <a:schemeClr val="tx1"/>
                </a:solidFill>
              </a:rPr>
              <a:t> and </a:t>
            </a:r>
            <a:r>
              <a:rPr lang="de-AT" altLang="hu-HU" sz="1000" dirty="0" err="1">
                <a:solidFill>
                  <a:schemeClr val="tx1"/>
                </a:solidFill>
              </a:rPr>
              <a:t>diabetes</a:t>
            </a:r>
            <a:r>
              <a:rPr lang="de-AT" altLang="hu-HU" sz="1000" dirty="0">
                <a:solidFill>
                  <a:schemeClr val="tx1"/>
                </a:solidFill>
              </a:rPr>
              <a:t> in </a:t>
            </a:r>
            <a:r>
              <a:rPr lang="de-AT" altLang="hu-HU" sz="1000" dirty="0" err="1">
                <a:solidFill>
                  <a:schemeClr val="tx1"/>
                </a:solidFill>
              </a:rPr>
              <a:t>the</a:t>
            </a:r>
            <a:r>
              <a:rPr lang="de-AT" altLang="hu-HU" sz="1000" dirty="0">
                <a:solidFill>
                  <a:schemeClr val="tx1"/>
                </a:solidFill>
              </a:rPr>
              <a:t> west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Scotland </a:t>
            </a:r>
            <a:r>
              <a:rPr lang="de-AT" altLang="hu-HU" sz="1000" dirty="0" err="1">
                <a:solidFill>
                  <a:schemeClr val="tx1"/>
                </a:solidFill>
              </a:rPr>
              <a:t>coronary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prevention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study-circulation</a:t>
            </a:r>
            <a:r>
              <a:rPr lang="de-AT" altLang="hu-HU" sz="1000" dirty="0">
                <a:solidFill>
                  <a:schemeClr val="tx1"/>
                </a:solidFill>
              </a:rPr>
              <a:t> 2003;108:414-9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13. </a:t>
            </a:r>
            <a:r>
              <a:rPr lang="de-AT" altLang="hu-HU" sz="1000" dirty="0" err="1">
                <a:solidFill>
                  <a:schemeClr val="tx1"/>
                </a:solidFill>
              </a:rPr>
              <a:t>Charaka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Samhita</a:t>
            </a:r>
            <a:r>
              <a:rPr lang="de-AT" altLang="hu-HU" sz="1000" dirty="0">
                <a:solidFill>
                  <a:schemeClr val="tx1"/>
                </a:solidFill>
              </a:rPr>
              <a:t>, English Translation and </a:t>
            </a:r>
            <a:r>
              <a:rPr lang="de-AT" altLang="hu-HU" sz="1000" dirty="0" err="1">
                <a:solidFill>
                  <a:schemeClr val="tx1"/>
                </a:solidFill>
              </a:rPr>
              <a:t>critical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exposition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R.K. Sharma and B. Das, </a:t>
            </a:r>
            <a:r>
              <a:rPr lang="de-AT" altLang="hu-HU" sz="1000" dirty="0" err="1">
                <a:solidFill>
                  <a:schemeClr val="tx1"/>
                </a:solidFill>
              </a:rPr>
              <a:t>Chaukhambha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Bharati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Sanskrit, </a:t>
            </a:r>
            <a:r>
              <a:rPr lang="de-AT" altLang="hu-HU" sz="1000" dirty="0" err="1">
                <a:solidFill>
                  <a:schemeClr val="tx1"/>
                </a:solidFill>
              </a:rPr>
              <a:t>series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office</a:t>
            </a:r>
            <a:r>
              <a:rPr lang="de-AT" altLang="hu-HU" sz="1000" dirty="0">
                <a:solidFill>
                  <a:schemeClr val="tx1"/>
                </a:solidFill>
              </a:rPr>
              <a:t>, Varanasi, 2001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14. </a:t>
            </a:r>
            <a:r>
              <a:rPr lang="de-AT" altLang="hu-HU" sz="1000" dirty="0" err="1">
                <a:solidFill>
                  <a:schemeClr val="tx1"/>
                </a:solidFill>
              </a:rPr>
              <a:t>Sushruta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Samhita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edited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Prof. P.V. Sharma, </a:t>
            </a:r>
            <a:r>
              <a:rPr lang="de-AT" altLang="hu-HU" sz="1000" dirty="0" err="1">
                <a:solidFill>
                  <a:schemeClr val="tx1"/>
                </a:solidFill>
              </a:rPr>
              <a:t>Chaukhamba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Vishwabharati</a:t>
            </a:r>
            <a:r>
              <a:rPr lang="de-AT" altLang="hu-HU" sz="1000" dirty="0">
                <a:solidFill>
                  <a:schemeClr val="tx1"/>
                </a:solidFill>
              </a:rPr>
              <a:t>, Varanasi, Ist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 2001.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15. </a:t>
            </a:r>
            <a:r>
              <a:rPr lang="de-AT" altLang="hu-HU" sz="1000" dirty="0" err="1">
                <a:solidFill>
                  <a:schemeClr val="tx1"/>
                </a:solidFill>
              </a:rPr>
              <a:t>Astanga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Hridaya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edited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Prof. K.R. </a:t>
            </a:r>
            <a:r>
              <a:rPr lang="de-AT" altLang="hu-HU" sz="1000" dirty="0" err="1">
                <a:solidFill>
                  <a:schemeClr val="tx1"/>
                </a:solidFill>
              </a:rPr>
              <a:t>Srikantha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Murty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Krishnadas</a:t>
            </a:r>
            <a:r>
              <a:rPr lang="de-AT" altLang="hu-HU" sz="1000" dirty="0">
                <a:solidFill>
                  <a:schemeClr val="tx1"/>
                </a:solidFill>
              </a:rPr>
              <a:t> Academy, Varanasi, </a:t>
            </a:r>
            <a:r>
              <a:rPr lang="de-AT" altLang="hu-HU" sz="1000" dirty="0" err="1">
                <a:solidFill>
                  <a:schemeClr val="tx1"/>
                </a:solidFill>
              </a:rPr>
              <a:t>IIIrd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 2000.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16. </a:t>
            </a:r>
            <a:r>
              <a:rPr lang="de-AT" altLang="hu-HU" sz="1000" dirty="0" err="1">
                <a:solidFill>
                  <a:schemeClr val="tx1"/>
                </a:solidFill>
              </a:rPr>
              <a:t>Bhava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Prakasha</a:t>
            </a:r>
            <a:r>
              <a:rPr lang="de-AT" altLang="hu-HU" sz="1000" dirty="0">
                <a:solidFill>
                  <a:schemeClr val="tx1"/>
                </a:solidFill>
              </a:rPr>
              <a:t>- </a:t>
            </a:r>
            <a:r>
              <a:rPr lang="de-AT" altLang="hu-HU" sz="1000" dirty="0" err="1">
                <a:solidFill>
                  <a:schemeClr val="tx1"/>
                </a:solidFill>
              </a:rPr>
              <a:t>Bhavamishra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Edited</a:t>
            </a:r>
            <a:r>
              <a:rPr lang="de-AT" altLang="hu-HU" sz="1000" dirty="0">
                <a:solidFill>
                  <a:schemeClr val="tx1"/>
                </a:solidFill>
              </a:rPr>
              <a:t>. By </a:t>
            </a:r>
            <a:r>
              <a:rPr lang="de-AT" altLang="hu-HU" sz="1000" dirty="0" err="1">
                <a:solidFill>
                  <a:schemeClr val="tx1"/>
                </a:solidFill>
              </a:rPr>
              <a:t>Bhrhmashankar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Shastri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Chaukhamba</a:t>
            </a:r>
            <a:r>
              <a:rPr lang="de-AT" altLang="hu-HU" sz="1000" dirty="0">
                <a:solidFill>
                  <a:schemeClr val="tx1"/>
                </a:solidFill>
              </a:rPr>
              <a:t> Sanskrit Series, Varanasi (1984).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17. Digestion and </a:t>
            </a:r>
            <a:r>
              <a:rPr lang="de-AT" altLang="hu-HU" sz="1000" dirty="0" err="1">
                <a:solidFill>
                  <a:schemeClr val="tx1"/>
                </a:solidFill>
              </a:rPr>
              <a:t>Metabolism</a:t>
            </a:r>
            <a:r>
              <a:rPr lang="de-AT" altLang="hu-HU" sz="1000" dirty="0">
                <a:solidFill>
                  <a:schemeClr val="tx1"/>
                </a:solidFill>
              </a:rPr>
              <a:t> in Ayurveda, </a:t>
            </a:r>
            <a:r>
              <a:rPr lang="de-AT" altLang="hu-HU" sz="1000" dirty="0" err="1">
                <a:solidFill>
                  <a:schemeClr val="tx1"/>
                </a:solidFill>
              </a:rPr>
              <a:t>C.Dwarkanath</a:t>
            </a:r>
            <a:r>
              <a:rPr lang="de-AT" altLang="hu-HU" sz="1000" dirty="0">
                <a:solidFill>
                  <a:schemeClr val="tx1"/>
                </a:solidFill>
              </a:rPr>
              <a:t> – </a:t>
            </a:r>
            <a:r>
              <a:rPr lang="de-AT" altLang="hu-HU" sz="1000" dirty="0" err="1">
                <a:solidFill>
                  <a:schemeClr val="tx1"/>
                </a:solidFill>
              </a:rPr>
              <a:t>Krishnadas</a:t>
            </a:r>
            <a:r>
              <a:rPr lang="de-AT" altLang="hu-HU" sz="1000" dirty="0">
                <a:solidFill>
                  <a:schemeClr val="tx1"/>
                </a:solidFill>
              </a:rPr>
              <a:t>, Academy Varanasi, 1997.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18. </a:t>
            </a:r>
            <a:r>
              <a:rPr lang="de-AT" altLang="hu-HU" sz="1000" dirty="0" err="1">
                <a:solidFill>
                  <a:schemeClr val="tx1"/>
                </a:solidFill>
              </a:rPr>
              <a:t>Dravya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Guna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Vijana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P.V. Sharma, </a:t>
            </a:r>
            <a:r>
              <a:rPr lang="de-AT" altLang="hu-HU" sz="1000" dirty="0" err="1">
                <a:solidFill>
                  <a:schemeClr val="tx1"/>
                </a:solidFill>
              </a:rPr>
              <a:t>Vol</a:t>
            </a:r>
            <a:r>
              <a:rPr lang="de-AT" altLang="hu-HU" sz="1000" dirty="0">
                <a:solidFill>
                  <a:schemeClr val="tx1"/>
                </a:solidFill>
              </a:rPr>
              <a:t> II, </a:t>
            </a:r>
            <a:r>
              <a:rPr lang="de-AT" altLang="hu-HU" sz="1000" dirty="0" err="1">
                <a:solidFill>
                  <a:schemeClr val="tx1"/>
                </a:solidFill>
              </a:rPr>
              <a:t>Chowkhamba</a:t>
            </a:r>
            <a:r>
              <a:rPr lang="de-AT" altLang="hu-HU" sz="1000" dirty="0">
                <a:solidFill>
                  <a:schemeClr val="tx1"/>
                </a:solidFill>
              </a:rPr>
              <a:t> Sanskrit </a:t>
            </a:r>
            <a:r>
              <a:rPr lang="de-AT" altLang="hu-HU" sz="1000" dirty="0" err="1">
                <a:solidFill>
                  <a:schemeClr val="tx1"/>
                </a:solidFill>
              </a:rPr>
              <a:t>Sansthan</a:t>
            </a:r>
            <a:r>
              <a:rPr lang="de-AT" altLang="hu-HU" sz="1000" dirty="0">
                <a:solidFill>
                  <a:schemeClr val="tx1"/>
                </a:solidFill>
              </a:rPr>
              <a:t>, 7th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 1999.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19. </a:t>
            </a:r>
            <a:r>
              <a:rPr lang="de-AT" altLang="hu-HU" sz="1000" dirty="0" err="1">
                <a:solidFill>
                  <a:schemeClr val="tx1"/>
                </a:solidFill>
              </a:rPr>
              <a:t>Madhav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Nidanam</a:t>
            </a:r>
            <a:r>
              <a:rPr lang="de-AT" altLang="hu-HU" sz="1000" dirty="0">
                <a:solidFill>
                  <a:schemeClr val="tx1"/>
                </a:solidFill>
              </a:rPr>
              <a:t> English </a:t>
            </a:r>
            <a:r>
              <a:rPr lang="de-AT" altLang="hu-HU" sz="1000" dirty="0" err="1">
                <a:solidFill>
                  <a:schemeClr val="tx1"/>
                </a:solidFill>
              </a:rPr>
              <a:t>commentary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Prof. K.R. </a:t>
            </a:r>
            <a:r>
              <a:rPr lang="de-AT" altLang="hu-HU" sz="1000" dirty="0" err="1">
                <a:solidFill>
                  <a:schemeClr val="tx1"/>
                </a:solidFill>
              </a:rPr>
              <a:t>Srikant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Murty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Chaukhambha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Orientalia</a:t>
            </a:r>
            <a:r>
              <a:rPr lang="de-AT" altLang="hu-HU" sz="1000" dirty="0">
                <a:solidFill>
                  <a:schemeClr val="tx1"/>
                </a:solidFill>
              </a:rPr>
              <a:t>, Varanasi, Ist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 l987.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20. </a:t>
            </a:r>
            <a:r>
              <a:rPr lang="de-AT" altLang="hu-HU" sz="1000" dirty="0" err="1">
                <a:solidFill>
                  <a:schemeClr val="tx1"/>
                </a:solidFill>
              </a:rPr>
              <a:t>Harrison’s</a:t>
            </a:r>
            <a:r>
              <a:rPr lang="de-AT" altLang="hu-HU" sz="1000" dirty="0">
                <a:solidFill>
                  <a:schemeClr val="tx1"/>
                </a:solidFill>
              </a:rPr>
              <a:t> : </a:t>
            </a:r>
            <a:r>
              <a:rPr lang="de-AT" altLang="hu-HU" sz="1000" dirty="0" err="1">
                <a:solidFill>
                  <a:schemeClr val="tx1"/>
                </a:solidFill>
              </a:rPr>
              <a:t>Principle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Internal Medicine, </a:t>
            </a:r>
            <a:r>
              <a:rPr lang="de-AT" altLang="hu-HU" sz="1000" dirty="0" err="1">
                <a:solidFill>
                  <a:schemeClr val="tx1"/>
                </a:solidFill>
              </a:rPr>
              <a:t>edited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Eugene Braunwald, Stephen L. Hauser, Anthony S. Fauci,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Dan L. </a:t>
            </a:r>
            <a:r>
              <a:rPr lang="de-AT" altLang="hu-HU" sz="1000" dirty="0" err="1">
                <a:solidFill>
                  <a:schemeClr val="tx1"/>
                </a:solidFill>
              </a:rPr>
              <a:t>Longo</a:t>
            </a:r>
            <a:r>
              <a:rPr lang="de-AT" altLang="hu-HU" sz="1000" dirty="0">
                <a:solidFill>
                  <a:schemeClr val="tx1"/>
                </a:solidFill>
              </a:rPr>
              <a:t>, Dennis L. Kasper, J. Larry Jameson. </a:t>
            </a:r>
            <a:r>
              <a:rPr lang="de-AT" altLang="hu-HU" sz="1000" dirty="0" err="1">
                <a:solidFill>
                  <a:schemeClr val="tx1"/>
                </a:solidFill>
              </a:rPr>
              <a:t>Mc.GrawHill</a:t>
            </a:r>
            <a:r>
              <a:rPr lang="de-AT" altLang="hu-HU" sz="1000" dirty="0">
                <a:solidFill>
                  <a:schemeClr val="tx1"/>
                </a:solidFill>
              </a:rPr>
              <a:t> – Medical Publishing Division, 18th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endParaRPr lang="de-AT" altLang="hu-HU" sz="1000" dirty="0">
              <a:solidFill>
                <a:schemeClr val="tx1"/>
              </a:solidFill>
            </a:endParaRP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Page No.1992-96.</a:t>
            </a:r>
          </a:p>
          <a:p>
            <a:pPr marL="609600" indent="-609600" eaLnBrk="1" hangingPunct="1">
              <a:spcAft>
                <a:spcPct val="100000"/>
              </a:spcAft>
              <a:buFontTx/>
              <a:buAutoNum type="arabicPeriod"/>
            </a:pPr>
            <a:r>
              <a:rPr lang="de-AT" altLang="hu-HU" sz="1000" dirty="0">
                <a:solidFill>
                  <a:schemeClr val="tx1"/>
                </a:solidFill>
              </a:rPr>
              <a:t>21. </a:t>
            </a:r>
            <a:r>
              <a:rPr lang="de-AT" altLang="hu-HU" sz="1000" dirty="0" err="1">
                <a:solidFill>
                  <a:schemeClr val="tx1"/>
                </a:solidFill>
              </a:rPr>
              <a:t>Textbook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of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Pathology</a:t>
            </a:r>
            <a:r>
              <a:rPr lang="de-AT" altLang="hu-HU" sz="1000" dirty="0">
                <a:solidFill>
                  <a:schemeClr val="tx1"/>
                </a:solidFill>
              </a:rPr>
              <a:t>, </a:t>
            </a:r>
            <a:r>
              <a:rPr lang="de-AT" altLang="hu-HU" sz="1000" dirty="0" err="1">
                <a:solidFill>
                  <a:schemeClr val="tx1"/>
                </a:solidFill>
              </a:rPr>
              <a:t>by</a:t>
            </a:r>
            <a:r>
              <a:rPr lang="de-AT" altLang="hu-HU" sz="1000" dirty="0">
                <a:solidFill>
                  <a:schemeClr val="tx1"/>
                </a:solidFill>
              </a:rPr>
              <a:t> </a:t>
            </a:r>
            <a:r>
              <a:rPr lang="de-AT" altLang="hu-HU" sz="1000" dirty="0" err="1">
                <a:solidFill>
                  <a:schemeClr val="tx1"/>
                </a:solidFill>
              </a:rPr>
              <a:t>Harsh</a:t>
            </a:r>
            <a:r>
              <a:rPr lang="de-AT" altLang="hu-HU" sz="1000" dirty="0">
                <a:solidFill>
                  <a:schemeClr val="tx1"/>
                </a:solidFill>
              </a:rPr>
              <a:t> Mohan, J.P. </a:t>
            </a:r>
            <a:r>
              <a:rPr lang="de-AT" altLang="hu-HU" sz="1000" dirty="0" err="1">
                <a:solidFill>
                  <a:schemeClr val="tx1"/>
                </a:solidFill>
              </a:rPr>
              <a:t>Brother’s</a:t>
            </a:r>
            <a:r>
              <a:rPr lang="de-AT" altLang="hu-HU" sz="1000" dirty="0">
                <a:solidFill>
                  <a:schemeClr val="tx1"/>
                </a:solidFill>
              </a:rPr>
              <a:t> Medical </a:t>
            </a:r>
            <a:r>
              <a:rPr lang="de-AT" altLang="hu-HU" sz="1000" dirty="0" err="1">
                <a:solidFill>
                  <a:schemeClr val="tx1"/>
                </a:solidFill>
              </a:rPr>
              <a:t>Publication</a:t>
            </a:r>
            <a:r>
              <a:rPr lang="de-AT" altLang="hu-HU" sz="1000" dirty="0">
                <a:solidFill>
                  <a:schemeClr val="tx1"/>
                </a:solidFill>
              </a:rPr>
              <a:t> Private Limited 5th </a:t>
            </a:r>
            <a:r>
              <a:rPr lang="de-AT" altLang="hu-HU" sz="1000" dirty="0" err="1">
                <a:solidFill>
                  <a:schemeClr val="tx1"/>
                </a:solidFill>
              </a:rPr>
              <a:t>edition</a:t>
            </a:r>
            <a:r>
              <a:rPr lang="de-AT" altLang="hu-HU" sz="1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2263" y="1195388"/>
            <a:ext cx="8642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ct val="100000"/>
              </a:spcAft>
            </a:pPr>
            <a:r>
              <a:rPr lang="hu-HU" altLang="hu-HU" sz="2800">
                <a:solidFill>
                  <a:srgbClr val="FFFF00"/>
                </a:solidFill>
              </a:rPr>
              <a:t>       </a:t>
            </a:r>
            <a:endParaRPr lang="de-AT" altLang="hu-HU" sz="1000">
              <a:solidFill>
                <a:srgbClr val="FFFF00"/>
              </a:solidFill>
            </a:endParaRPr>
          </a:p>
        </p:txBody>
      </p:sp>
      <p:sp>
        <p:nvSpPr>
          <p:cNvPr id="217091" name="Line 4"/>
          <p:cNvSpPr>
            <a:spLocks noChangeShapeType="1"/>
          </p:cNvSpPr>
          <p:nvPr/>
        </p:nvSpPr>
        <p:spPr bwMode="auto">
          <a:xfrm>
            <a:off x="179388" y="1125538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17092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2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3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5813" y="44450"/>
            <a:ext cx="703262" cy="1008063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17094" name="Title 1"/>
          <p:cNvSpPr>
            <a:spLocks/>
          </p:cNvSpPr>
          <p:nvPr/>
        </p:nvSpPr>
        <p:spPr bwMode="auto">
          <a:xfrm>
            <a:off x="1619250" y="260350"/>
            <a:ext cx="5976938" cy="5762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sl-SI" sz="2400">
                <a:solidFill>
                  <a:srgbClr val="000000"/>
                </a:solidFill>
              </a:rPr>
              <a:t>Ájurvéda tudománya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ChangeArrowheads="1"/>
          </p:cNvSpPr>
          <p:nvPr/>
        </p:nvSpPr>
        <p:spPr bwMode="auto">
          <a:xfrm>
            <a:off x="1116013" y="130175"/>
            <a:ext cx="7200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Line 4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20162" name="Picture 3" descr="sanskr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71438"/>
            <a:ext cx="106203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3" name="Picture 2" descr="MMY_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73025"/>
            <a:ext cx="735013" cy="1060450"/>
          </a:xfrm>
          <a:prstGeom prst="rect">
            <a:avLst/>
          </a:prstGeom>
          <a:noFill/>
          <a:ln w="57150" cap="sq">
            <a:solidFill>
              <a:srgbClr val="ECC314"/>
            </a:solidFill>
            <a:miter lim="800000"/>
            <a:headEnd/>
            <a:tailEnd/>
          </a:ln>
        </p:spPr>
      </p:pic>
      <p:sp>
        <p:nvSpPr>
          <p:cNvPr id="220164" name="Rectangle 8"/>
          <p:cNvSpPr>
            <a:spLocks noChangeArrowheads="1"/>
          </p:cNvSpPr>
          <p:nvPr/>
        </p:nvSpPr>
        <p:spPr bwMode="auto">
          <a:xfrm>
            <a:off x="36513" y="1262063"/>
            <a:ext cx="9144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000" b="1">
                <a:solidFill>
                  <a:srgbClr val="FFFF00"/>
                </a:solidFill>
              </a:rPr>
              <a:t>A diagnosztika 3 tudása a következő (pramana):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-	közvetlen észlelés (pratyaksa)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-	lexikális tudás (aptopadesa, sabda)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-	alkalmazás (anumana)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Az észlelés magában foglal (Susruta) három módszert (trividha pariksa): 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- tapintást (sparsana)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- nézést (darsana)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- kérdések feltétele (prasana)</a:t>
            </a:r>
          </a:p>
          <a:p>
            <a:r>
              <a:rPr lang="hu-HU" altLang="hu-HU" sz="2000" b="1">
                <a:solidFill>
                  <a:srgbClr val="FFFF00"/>
                </a:solidFill>
              </a:rPr>
              <a:t>A közvetlen észlelés (pratyaksa) magában foglalja az öt érzék használatát, vagyis a meghallgatást, az „érzés” folyamatát, a megjelenést, az illatot és az ízlést is bele kell foglalni. Ez utóbbiak kérdés formájában is megvalósíthatóak. </a:t>
            </a:r>
          </a:p>
        </p:txBody>
      </p:sp>
      <p:sp>
        <p:nvSpPr>
          <p:cNvPr id="220165" name="Rectangle 8"/>
          <p:cNvSpPr>
            <a:spLocks noChangeArrowheads="1"/>
          </p:cNvSpPr>
          <p:nvPr/>
        </p:nvSpPr>
        <p:spPr bwMode="auto">
          <a:xfrm>
            <a:off x="1116013" y="130175"/>
            <a:ext cx="7200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2400" b="1">
                <a:solidFill>
                  <a:srgbClr val="FFFFFF"/>
                </a:solidFill>
              </a:rPr>
              <a:t>Ájurvéda</a:t>
            </a:r>
          </a:p>
          <a:p>
            <a:pPr algn="ctr"/>
            <a:r>
              <a:rPr lang="hu-HU" altLang="hu-HU" sz="2000" b="1" i="1">
                <a:solidFill>
                  <a:srgbClr val="FFFFFF"/>
                </a:solidFill>
              </a:rPr>
              <a:t>„Az Élet örök folyamata a Természet örök intelligenciájában” </a:t>
            </a:r>
          </a:p>
        </p:txBody>
      </p:sp>
      <p:sp>
        <p:nvSpPr>
          <p:cNvPr id="220166" name="Line 4"/>
          <p:cNvSpPr>
            <a:spLocks noChangeShapeType="1"/>
          </p:cNvSpPr>
          <p:nvPr/>
        </p:nvSpPr>
        <p:spPr bwMode="auto">
          <a:xfrm>
            <a:off x="179388" y="6832600"/>
            <a:ext cx="8856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>
                <a:solidFill>
                  <a:schemeClr val="bg1"/>
                </a:solidFill>
              </a:rPr>
              <a:t>A betegség megjelenésének 6 állomása</a:t>
            </a:r>
          </a:p>
        </p:txBody>
      </p:sp>
      <p:sp>
        <p:nvSpPr>
          <p:cNvPr id="109570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hu-HU" u="sng">
                <a:solidFill>
                  <a:srgbClr val="FF0000"/>
                </a:solidFill>
              </a:rPr>
              <a:t>3. PRASZÁRA – A vándorlás – túlcsordulás szakasza</a:t>
            </a:r>
          </a:p>
          <a:p>
            <a:pPr eaLnBrk="1" hangingPunct="1"/>
            <a:endParaRPr lang="hu-HU" u="sng">
              <a:solidFill>
                <a:srgbClr val="FF0000"/>
              </a:solidFill>
            </a:endParaRPr>
          </a:p>
          <a:p>
            <a:pPr eaLnBrk="1" hangingPunct="1"/>
            <a:r>
              <a:rPr lang="hu-HU" u="sng">
                <a:solidFill>
                  <a:srgbClr val="FFC000"/>
                </a:solidFill>
              </a:rPr>
              <a:t>Először RASA:</a:t>
            </a:r>
          </a:p>
          <a:p>
            <a:pPr eaLnBrk="1" hangingPunct="1"/>
            <a:r>
              <a:rPr lang="hu-HU" u="sng">
                <a:solidFill>
                  <a:srgbClr val="FFC000"/>
                </a:solidFill>
              </a:rPr>
              <a:t>Rasa túlműködés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520825"/>
            <a:ext cx="8864600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3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6626</Words>
  <Application>Microsoft Office PowerPoint</Application>
  <PresentationFormat>Diavetítés a képernyőre (4:3 oldalarány)</PresentationFormat>
  <Paragraphs>665</Paragraphs>
  <Slides>82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8</vt:i4>
      </vt:variant>
      <vt:variant>
        <vt:lpstr>Diacímek</vt:lpstr>
      </vt:variant>
      <vt:variant>
        <vt:i4>82</vt:i4>
      </vt:variant>
    </vt:vector>
  </HeadingPairs>
  <TitlesOfParts>
    <vt:vector size="95" baseType="lpstr">
      <vt:lpstr>Arial</vt:lpstr>
      <vt:lpstr>Calibri</vt:lpstr>
      <vt:lpstr>Georgia</vt:lpstr>
      <vt:lpstr>Times New Roman</vt:lpstr>
      <vt:lpstr>Wingdings</vt:lpstr>
      <vt:lpstr>33_Office-téma</vt:lpstr>
      <vt:lpstr>1_Alapértelmezett terv</vt:lpstr>
      <vt:lpstr>2_Alapértelmezett terv</vt:lpstr>
      <vt:lpstr>3_Office-téma</vt:lpstr>
      <vt:lpstr>11_Office-téma</vt:lpstr>
      <vt:lpstr>12_Office-téma</vt:lpstr>
      <vt:lpstr>3_Alapértelmezett terv</vt:lpstr>
      <vt:lpstr>8_Office-téma</vt:lpstr>
      <vt:lpstr>PowerPoint-bemutató</vt:lpstr>
      <vt:lpstr>PowerPoint-bemutató</vt:lpstr>
      <vt:lpstr>PowerPoint-bemutató</vt:lpstr>
      <vt:lpstr>PowerPoint-bemutató</vt:lpstr>
      <vt:lpstr>A betegség megjelenésének 6 állomása</vt:lpstr>
      <vt:lpstr>A betegség megjelenésének 6 állomása</vt:lpstr>
      <vt:lpstr>A betegség megjelenésének 6 állomása</vt:lpstr>
      <vt:lpstr>A betegség megjelenésének 6 állomása</vt:lpstr>
      <vt:lpstr>A betegség megjelenésének 6 állomása</vt:lpstr>
      <vt:lpstr>A betegség megjelenésének 6 állomása</vt:lpstr>
      <vt:lpstr>A betegség megjelenésének 6 állomása</vt:lpstr>
      <vt:lpstr>A betegség megjelenésének 6 állomása</vt:lpstr>
      <vt:lpstr>A betegség megjelenésének 6 állomása</vt:lpstr>
      <vt:lpstr>PowerPoint-bemutató</vt:lpstr>
      <vt:lpstr>PowerPoint-bemutató</vt:lpstr>
      <vt:lpstr>PowerPoint-bemutató</vt:lpstr>
      <vt:lpstr>A betegség 3 oka – 1.Pragja aparádha – Az intellektus tévedése</vt:lpstr>
      <vt:lpstr>A betegség 3 oka - 3. Parinámja – Az évszakok negatív hatása, azaz a változások követésének hiánya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Tarsoly Julianna</dc:creator>
  <cp:lastModifiedBy>Kriszta</cp:lastModifiedBy>
  <cp:revision>28</cp:revision>
  <dcterms:created xsi:type="dcterms:W3CDTF">2020-11-04T21:29:35Z</dcterms:created>
  <dcterms:modified xsi:type="dcterms:W3CDTF">2020-12-17T10:34:17Z</dcterms:modified>
</cp:coreProperties>
</file>