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61" r:id="rId2"/>
    <p:sldId id="316" r:id="rId3"/>
    <p:sldId id="345" r:id="rId4"/>
    <p:sldId id="355" r:id="rId5"/>
    <p:sldId id="346" r:id="rId6"/>
    <p:sldId id="347" r:id="rId7"/>
    <p:sldId id="353" r:id="rId8"/>
    <p:sldId id="348" r:id="rId9"/>
    <p:sldId id="349" r:id="rId10"/>
    <p:sldId id="358" r:id="rId11"/>
    <p:sldId id="354" r:id="rId12"/>
    <p:sldId id="350" r:id="rId13"/>
    <p:sldId id="351" r:id="rId14"/>
    <p:sldId id="352" r:id="rId15"/>
    <p:sldId id="356" r:id="rId16"/>
    <p:sldId id="363" r:id="rId17"/>
    <p:sldId id="362" r:id="rId18"/>
    <p:sldId id="357" r:id="rId19"/>
    <p:sldId id="359" r:id="rId20"/>
    <p:sldId id="329" r:id="rId2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F3399"/>
    <a:srgbClr val="A50021"/>
    <a:srgbClr val="FFFF66"/>
    <a:srgbClr val="FFCC00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4757" autoAdjust="0"/>
  </p:normalViewPr>
  <p:slideViewPr>
    <p:cSldViewPr>
      <p:cViewPr varScale="1">
        <p:scale>
          <a:sx n="109" d="100"/>
          <a:sy n="109" d="100"/>
        </p:scale>
        <p:origin x="19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Click to edit Master text styles</a:t>
            </a:r>
          </a:p>
          <a:p>
            <a:pPr lvl="1"/>
            <a:r>
              <a:rPr lang="hu-HU" noProof="0"/>
              <a:t>Second level</a:t>
            </a:r>
          </a:p>
          <a:p>
            <a:pPr lvl="2"/>
            <a:r>
              <a:rPr lang="hu-HU" noProof="0"/>
              <a:t>Third level</a:t>
            </a:r>
          </a:p>
          <a:p>
            <a:pPr lvl="3"/>
            <a:r>
              <a:rPr lang="hu-HU" noProof="0"/>
              <a:t>Fourth level</a:t>
            </a:r>
          </a:p>
          <a:p>
            <a:pPr lvl="4"/>
            <a:r>
              <a:rPr lang="hu-HU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555752D-BF07-4510-933D-33AD2F900FB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92006-69B8-4720-99FD-0721C17F37E2}" type="slidenum">
              <a:rPr lang="hu-HU" altLang="hu-HU"/>
              <a:pPr>
                <a:spcBef>
                  <a:spcPct val="0"/>
                </a:spcBef>
              </a:pPr>
              <a:t>20</a:t>
            </a:fld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Dr. Hovanecz Anikó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Jóga és Ájurvéda Workshop</a:t>
            </a:r>
            <a:r>
              <a:rPr lang="hu-HU" sz="1200"/>
              <a:t>                2008.09.27  </a:t>
            </a:r>
          </a:p>
        </p:txBody>
      </p:sp>
    </p:spTree>
    <p:extLst>
      <p:ext uri="{BB962C8B-B14F-4D97-AF65-F5344CB8AC3E}">
        <p14:creationId xmlns:p14="http://schemas.microsoft.com/office/powerpoint/2010/main" val="9245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Dr. Hovanecz Anikó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Jóga és Ájurvéda Workshop</a:t>
            </a:r>
            <a:r>
              <a:rPr lang="hu-HU" sz="1200"/>
              <a:t>                2008.09.27  </a:t>
            </a:r>
          </a:p>
        </p:txBody>
      </p:sp>
    </p:spTree>
    <p:extLst>
      <p:ext uri="{BB962C8B-B14F-4D97-AF65-F5344CB8AC3E}">
        <p14:creationId xmlns:p14="http://schemas.microsoft.com/office/powerpoint/2010/main" val="161644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Dr. Hovanecz Anikó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Jóga és Ájurvéda Workshop</a:t>
            </a:r>
            <a:r>
              <a:rPr lang="hu-HU" sz="1200"/>
              <a:t>                2008.09.27  </a:t>
            </a:r>
          </a:p>
        </p:txBody>
      </p:sp>
    </p:spTree>
    <p:extLst>
      <p:ext uri="{BB962C8B-B14F-4D97-AF65-F5344CB8AC3E}">
        <p14:creationId xmlns:p14="http://schemas.microsoft.com/office/powerpoint/2010/main" val="353267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Dr. Hovanecz Anikó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Jóga és Ájurvéda Workshop</a:t>
            </a:r>
            <a:r>
              <a:rPr lang="hu-HU" sz="1200"/>
              <a:t>                2008.09.27  </a:t>
            </a:r>
          </a:p>
        </p:txBody>
      </p:sp>
    </p:spTree>
    <p:extLst>
      <p:ext uri="{BB962C8B-B14F-4D97-AF65-F5344CB8AC3E}">
        <p14:creationId xmlns:p14="http://schemas.microsoft.com/office/powerpoint/2010/main" val="387173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Dr. Hovanecz Anikó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Jóga és Ájurvéda Workshop</a:t>
            </a:r>
            <a:r>
              <a:rPr lang="hu-HU" sz="1200"/>
              <a:t>                2008.09.27  </a:t>
            </a:r>
          </a:p>
        </p:txBody>
      </p:sp>
    </p:spTree>
    <p:extLst>
      <p:ext uri="{BB962C8B-B14F-4D97-AF65-F5344CB8AC3E}">
        <p14:creationId xmlns:p14="http://schemas.microsoft.com/office/powerpoint/2010/main" val="154217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Dr. Hovanecz Anikó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Jóga és Ájurvéda Workshop</a:t>
            </a:r>
            <a:r>
              <a:rPr lang="hu-HU" sz="1200"/>
              <a:t>                2008.09.27  </a:t>
            </a:r>
          </a:p>
        </p:txBody>
      </p:sp>
    </p:spTree>
    <p:extLst>
      <p:ext uri="{BB962C8B-B14F-4D97-AF65-F5344CB8AC3E}">
        <p14:creationId xmlns:p14="http://schemas.microsoft.com/office/powerpoint/2010/main" val="267321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Dr. Hovanecz Anikó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Jóga és Ájurvéda Workshop</a:t>
            </a:r>
            <a:r>
              <a:rPr lang="hu-HU" sz="1200"/>
              <a:t>                2008.09.27  </a:t>
            </a:r>
          </a:p>
        </p:txBody>
      </p:sp>
    </p:spTree>
    <p:extLst>
      <p:ext uri="{BB962C8B-B14F-4D97-AF65-F5344CB8AC3E}">
        <p14:creationId xmlns:p14="http://schemas.microsoft.com/office/powerpoint/2010/main" val="304451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Dr. Hovanecz Anikó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Jóga és Ájurvéda Workshop</a:t>
            </a:r>
            <a:r>
              <a:rPr lang="hu-HU" sz="1200"/>
              <a:t>                2008.09.27  </a:t>
            </a:r>
          </a:p>
        </p:txBody>
      </p:sp>
    </p:spTree>
    <p:extLst>
      <p:ext uri="{BB962C8B-B14F-4D97-AF65-F5344CB8AC3E}">
        <p14:creationId xmlns:p14="http://schemas.microsoft.com/office/powerpoint/2010/main" val="94960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Dr. Hovanecz Anikó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Jóga és Ájurvéda Workshop</a:t>
            </a:r>
            <a:r>
              <a:rPr lang="hu-HU" sz="1200"/>
              <a:t>                2008.09.27  </a:t>
            </a:r>
          </a:p>
        </p:txBody>
      </p:sp>
    </p:spTree>
    <p:extLst>
      <p:ext uri="{BB962C8B-B14F-4D97-AF65-F5344CB8AC3E}">
        <p14:creationId xmlns:p14="http://schemas.microsoft.com/office/powerpoint/2010/main" val="183661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Dr. Hovanecz Anikó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Jóga és Ájurvéda Workshop</a:t>
            </a:r>
            <a:r>
              <a:rPr lang="hu-HU" sz="1200"/>
              <a:t>                2008.09.27  </a:t>
            </a:r>
          </a:p>
        </p:txBody>
      </p:sp>
    </p:spTree>
    <p:extLst>
      <p:ext uri="{BB962C8B-B14F-4D97-AF65-F5344CB8AC3E}">
        <p14:creationId xmlns:p14="http://schemas.microsoft.com/office/powerpoint/2010/main" val="21476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Dr. Hovanecz Anikó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Jóga és Ájurvéda Workshop</a:t>
            </a:r>
            <a:r>
              <a:rPr lang="hu-HU" sz="1200"/>
              <a:t>                2008.09.27  </a:t>
            </a:r>
          </a:p>
        </p:txBody>
      </p:sp>
    </p:spTree>
    <p:extLst>
      <p:ext uri="{BB962C8B-B14F-4D97-AF65-F5344CB8AC3E}">
        <p14:creationId xmlns:p14="http://schemas.microsoft.com/office/powerpoint/2010/main" val="262665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66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 i="1">
                <a:solidFill>
                  <a:srgbClr val="8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Dr. Hovanecz Anikó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237288"/>
            <a:ext cx="48244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i="1">
                <a:solidFill>
                  <a:srgbClr val="8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Jóga és Ájurvéda Workshop</a:t>
            </a:r>
            <a:r>
              <a:rPr lang="hu-HU" sz="1200"/>
              <a:t>                2008.09.27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cbi.nlm.nih.gov/pubmed/1956286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DAf1G3K2Bg&amp;feature=share&amp;fbclid=IwAR1m1lYvttKk8QgKo5SeEcy6UkgjVQplKa2-jmSntZCcr0dPJfyBLZn-nr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99k9_2_yQww&amp;feature=share&amp;fbclid=IwAR3WU0aj2eH5k3J1-Kgt3XaBN5vZ_zaRk5-qrTv_t5J7ntp_s5Bw4vy3xjc" TargetMode="External"/><Relationship Id="rId4" Type="http://schemas.openxmlformats.org/officeDocument/2006/relationships/hyperlink" Target="https://www.youtube.com/watch?v=hIVgbfrJpcg&amp;feature=share&amp;fbclid=IwAR1UJWNqpUT3wQORTRFT5QIkgCawl012QZ6k9z83M6rMEa5jrx-rYs3zC7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39750" y="2781300"/>
            <a:ext cx="8229600" cy="36718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u-HU" altLang="hu-HU" b="1" smtClean="0">
                <a:solidFill>
                  <a:srgbClr val="3F3399"/>
                </a:solidFill>
              </a:rPr>
              <a:t>A </a:t>
            </a:r>
            <a:r>
              <a:rPr lang="hu-HU" altLang="hu-HU" b="1" smtClean="0">
                <a:solidFill>
                  <a:schemeClr val="accent2"/>
                </a:solidFill>
              </a:rPr>
              <a:t>jógi</a:t>
            </a:r>
            <a:r>
              <a:rPr lang="hu-HU" altLang="hu-HU" b="1" smtClean="0">
                <a:solidFill>
                  <a:srgbClr val="3F3399"/>
                </a:solidFill>
              </a:rPr>
              <a:t>kus táplálkozás alapjai</a:t>
            </a:r>
          </a:p>
          <a:p>
            <a:pPr marL="0" indent="0">
              <a:buFontTx/>
              <a:buNone/>
            </a:pPr>
            <a:endParaRPr lang="hu-HU" altLang="hu-HU" sz="2000" b="1" smtClean="0">
              <a:solidFill>
                <a:srgbClr val="3F3399"/>
              </a:solidFill>
            </a:endParaRPr>
          </a:p>
          <a:p>
            <a:pPr marL="0" indent="0">
              <a:buFontTx/>
              <a:buNone/>
            </a:pPr>
            <a:endParaRPr lang="hu-HU" altLang="hu-HU" sz="2000" b="1" smtClean="0">
              <a:solidFill>
                <a:srgbClr val="3F3399"/>
              </a:solidFill>
            </a:endParaRPr>
          </a:p>
          <a:p>
            <a:pPr marL="0" indent="0">
              <a:buFontTx/>
              <a:buNone/>
            </a:pPr>
            <a:endParaRPr lang="hu-HU" altLang="hu-HU" sz="2000" b="1" smtClean="0">
              <a:solidFill>
                <a:srgbClr val="3F3399"/>
              </a:solidFill>
            </a:endParaRPr>
          </a:p>
          <a:p>
            <a:pPr marL="0" indent="0">
              <a:buFontTx/>
              <a:buNone/>
            </a:pPr>
            <a:r>
              <a:rPr lang="hu-HU" altLang="hu-HU" sz="2000" b="1" smtClean="0">
                <a:solidFill>
                  <a:srgbClr val="3F3399"/>
                </a:solidFill>
              </a:rPr>
              <a:t>Dr. Hovanecz Anikó</a:t>
            </a:r>
          </a:p>
          <a:p>
            <a:pPr marL="0" indent="0">
              <a:buFontTx/>
              <a:buNone/>
            </a:pPr>
            <a:r>
              <a:rPr lang="hu-HU" altLang="hu-HU" sz="2000" b="1" smtClean="0">
                <a:solidFill>
                  <a:srgbClr val="3F3399"/>
                </a:solidFill>
              </a:rPr>
              <a:t>Belgyógyász-gasztroenterológus-üzemorvos</a:t>
            </a:r>
          </a:p>
          <a:p>
            <a:pPr marL="0" indent="0">
              <a:buFontTx/>
              <a:buNone/>
            </a:pPr>
            <a:r>
              <a:rPr lang="hu-HU" altLang="hu-HU" sz="2000" b="1" smtClean="0">
                <a:solidFill>
                  <a:srgbClr val="3F3399"/>
                </a:solidFill>
              </a:rPr>
              <a:t>Jógaoktató és -terapeuta</a:t>
            </a:r>
          </a:p>
          <a:p>
            <a:pPr marL="0" indent="0">
              <a:buFontTx/>
              <a:buNone/>
            </a:pPr>
            <a:r>
              <a:rPr lang="hu-HU" altLang="hu-HU" sz="2000" b="1" smtClean="0">
                <a:solidFill>
                  <a:srgbClr val="3F3399"/>
                </a:solidFill>
              </a:rPr>
              <a:t>Ájurvédikus tanácsadó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3375"/>
            <a:ext cx="320198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5" descr="C:\Users\Dell\Pictures\zaba_kövér_szgép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981075"/>
            <a:ext cx="4303712" cy="458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5" descr="C:\Users\Dell\Pictures\zaba_dilemm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842963"/>
            <a:ext cx="6048375" cy="48148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14338" y="476250"/>
            <a:ext cx="8261350" cy="52562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u-HU" altLang="hu-HU" b="1" dirty="0">
                <a:solidFill>
                  <a:srgbClr val="3F3399"/>
                </a:solidFill>
                <a:latin typeface="+mj-lt"/>
              </a:rPr>
              <a:t>A </a:t>
            </a:r>
            <a:r>
              <a:rPr lang="hu-HU" altLang="hu-HU" b="1" dirty="0" err="1">
                <a:solidFill>
                  <a:srgbClr val="3F3399"/>
                </a:solidFill>
                <a:latin typeface="+mj-lt"/>
              </a:rPr>
              <a:t>jógikus</a:t>
            </a:r>
            <a:r>
              <a:rPr lang="hu-HU" altLang="hu-HU" b="1" dirty="0">
                <a:solidFill>
                  <a:srgbClr val="3F3399"/>
                </a:solidFill>
                <a:latin typeface="+mj-lt"/>
              </a:rPr>
              <a:t> (</a:t>
            </a:r>
            <a:r>
              <a:rPr lang="hu-HU" altLang="hu-HU" b="1" dirty="0" err="1">
                <a:solidFill>
                  <a:srgbClr val="3F3399"/>
                </a:solidFill>
                <a:latin typeface="+mj-lt"/>
              </a:rPr>
              <a:t>szattvikus</a:t>
            </a:r>
            <a:r>
              <a:rPr lang="hu-HU" altLang="hu-HU" b="1" dirty="0">
                <a:solidFill>
                  <a:srgbClr val="3F3399"/>
                </a:solidFill>
                <a:latin typeface="+mj-lt"/>
              </a:rPr>
              <a:t>) táplálkozás </a:t>
            </a:r>
          </a:p>
          <a:p>
            <a:pPr marL="0" indent="0" algn="ctr">
              <a:buFontTx/>
              <a:buNone/>
              <a:defRPr/>
            </a:pPr>
            <a:r>
              <a:rPr lang="hu-HU" altLang="hu-HU" b="1" dirty="0">
                <a:solidFill>
                  <a:srgbClr val="3F3399"/>
                </a:solidFill>
                <a:latin typeface="+mj-lt"/>
              </a:rPr>
              <a:t>NEM EGYENLŐ</a:t>
            </a:r>
          </a:p>
          <a:p>
            <a:pPr marL="0" indent="0" algn="ctr">
              <a:buFontTx/>
              <a:buNone/>
              <a:defRPr/>
            </a:pPr>
            <a:r>
              <a:rPr lang="hu-HU" altLang="hu-HU" b="1" dirty="0">
                <a:solidFill>
                  <a:srgbClr val="3F3399"/>
                </a:solidFill>
                <a:latin typeface="+mj-lt"/>
              </a:rPr>
              <a:t>az </a:t>
            </a:r>
            <a:r>
              <a:rPr lang="hu-HU" altLang="hu-HU" b="1" dirty="0" err="1">
                <a:solidFill>
                  <a:srgbClr val="3F3399"/>
                </a:solidFill>
                <a:latin typeface="+mj-lt"/>
              </a:rPr>
              <a:t>ájurvédikus</a:t>
            </a:r>
            <a:r>
              <a:rPr lang="hu-HU" altLang="hu-HU" b="1" dirty="0">
                <a:solidFill>
                  <a:srgbClr val="3F3399"/>
                </a:solidFill>
                <a:latin typeface="+mj-lt"/>
              </a:rPr>
              <a:t> táplálkozással, de az alapelvek megegyeznek!</a:t>
            </a:r>
          </a:p>
          <a:p>
            <a:pPr marL="0" indent="0" algn="ctr">
              <a:buFontTx/>
              <a:buNone/>
              <a:defRPr/>
            </a:pPr>
            <a:endParaRPr lang="hu-HU" altLang="hu-HU" b="1" dirty="0">
              <a:solidFill>
                <a:srgbClr val="3F3399"/>
              </a:solidFill>
              <a:latin typeface="+mj-lt"/>
            </a:endParaRPr>
          </a:p>
          <a:p>
            <a:pPr marL="0" indent="0" algn="ctr">
              <a:buFontTx/>
              <a:buNone/>
              <a:defRPr/>
            </a:pPr>
            <a:r>
              <a:rPr lang="hu-HU" altLang="hu-HU" b="1" dirty="0">
                <a:solidFill>
                  <a:srgbClr val="3F3399"/>
                </a:solidFill>
                <a:latin typeface="+mj-lt"/>
              </a:rPr>
              <a:t>Az </a:t>
            </a:r>
            <a:r>
              <a:rPr lang="hu-HU" altLang="hu-HU" b="1" dirty="0" err="1">
                <a:solidFill>
                  <a:srgbClr val="3F3399"/>
                </a:solidFill>
                <a:latin typeface="+mj-lt"/>
              </a:rPr>
              <a:t>ájurvéda</a:t>
            </a:r>
            <a:r>
              <a:rPr lang="hu-HU" altLang="hu-HU" b="1" dirty="0">
                <a:solidFill>
                  <a:srgbClr val="3F3399"/>
                </a:solidFill>
                <a:latin typeface="+mj-lt"/>
              </a:rPr>
              <a:t> a </a:t>
            </a:r>
            <a:r>
              <a:rPr lang="hu-HU" altLang="hu-HU" b="1" dirty="0" err="1">
                <a:solidFill>
                  <a:srgbClr val="3F3399"/>
                </a:solidFill>
                <a:latin typeface="+mj-lt"/>
              </a:rPr>
              <a:t>jógikus</a:t>
            </a:r>
            <a:r>
              <a:rPr lang="hu-HU" altLang="hu-HU" b="1" dirty="0">
                <a:solidFill>
                  <a:srgbClr val="3F3399"/>
                </a:solidFill>
                <a:latin typeface="+mj-lt"/>
              </a:rPr>
              <a:t> táplálkozást </a:t>
            </a:r>
            <a:r>
              <a:rPr lang="hu-HU" altLang="hu-HU" b="1" dirty="0">
                <a:solidFill>
                  <a:srgbClr val="3F3399"/>
                </a:solidFill>
              </a:rPr>
              <a:t>még tovább finomíthatja </a:t>
            </a:r>
            <a:r>
              <a:rPr lang="hu-HU" altLang="hu-HU" b="1" dirty="0">
                <a:solidFill>
                  <a:srgbClr val="3F3399"/>
                </a:solidFill>
                <a:latin typeface="+mj-lt"/>
              </a:rPr>
              <a:t>az egyénre szabva!</a:t>
            </a:r>
          </a:p>
          <a:p>
            <a:pPr marL="0" indent="0" algn="ctr">
              <a:buFontTx/>
              <a:buNone/>
              <a:defRPr/>
            </a:pPr>
            <a:r>
              <a:rPr lang="hu-HU" altLang="hu-HU" b="1" dirty="0">
                <a:solidFill>
                  <a:srgbClr val="3F3399"/>
                </a:solidFill>
                <a:latin typeface="+mj-lt"/>
              </a:rPr>
              <a:t> </a:t>
            </a:r>
            <a:r>
              <a:rPr lang="hu-HU" altLang="hu-HU" sz="2400" b="1" dirty="0">
                <a:solidFill>
                  <a:srgbClr val="3F3399"/>
                </a:solidFill>
                <a:latin typeface="+mj-lt"/>
              </a:rPr>
              <a:t>(DE ha kell, használ gyógyító-kiegyensúlyozó céllal pl. hagymát,  </a:t>
            </a:r>
            <a:r>
              <a:rPr lang="hu-HU" altLang="hu-HU" sz="2400" b="1" dirty="0" err="1">
                <a:solidFill>
                  <a:srgbClr val="3F3399"/>
                </a:solidFill>
                <a:latin typeface="+mj-lt"/>
              </a:rPr>
              <a:t>csílit</a:t>
            </a:r>
            <a:r>
              <a:rPr lang="hu-HU" altLang="hu-HU" sz="2400" b="1" dirty="0">
                <a:solidFill>
                  <a:srgbClr val="3F3399"/>
                </a:solidFill>
                <a:latin typeface="+mj-lt"/>
              </a:rPr>
              <a:t>, húst is, amik nem </a:t>
            </a:r>
            <a:r>
              <a:rPr lang="hu-HU" altLang="hu-HU" sz="2400" b="1" dirty="0" err="1">
                <a:solidFill>
                  <a:srgbClr val="3F3399"/>
                </a:solidFill>
                <a:latin typeface="+mj-lt"/>
              </a:rPr>
              <a:t>szattvikusak</a:t>
            </a:r>
            <a:r>
              <a:rPr lang="hu-HU" altLang="hu-HU" sz="2400" b="1" dirty="0">
                <a:solidFill>
                  <a:srgbClr val="3F3399"/>
                </a:solidFill>
                <a:latin typeface="+mj-lt"/>
              </a:rPr>
              <a:t>.)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14338" y="765175"/>
            <a:ext cx="8261350" cy="46085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u-HU" altLang="hu-HU" b="1" smtClean="0">
                <a:solidFill>
                  <a:srgbClr val="3F3399"/>
                </a:solidFill>
              </a:rPr>
              <a:t>Az ájurvédikus táplálkozás fő célja az egészség megtartása-visszaállítása, </a:t>
            </a:r>
          </a:p>
          <a:p>
            <a:pPr marL="0" indent="0" algn="ctr">
              <a:buFontTx/>
              <a:buNone/>
            </a:pPr>
            <a:r>
              <a:rPr lang="hu-HU" altLang="hu-HU" b="1" smtClean="0">
                <a:solidFill>
                  <a:srgbClr val="3F3399"/>
                </a:solidFill>
              </a:rPr>
              <a:t>a jóga fő célja a spirituális fejlődés.</a:t>
            </a:r>
          </a:p>
          <a:p>
            <a:pPr marL="0" indent="0" algn="ctr">
              <a:buFontTx/>
              <a:buNone/>
            </a:pPr>
            <a:endParaRPr lang="hu-HU" altLang="hu-HU" b="1" smtClean="0">
              <a:solidFill>
                <a:srgbClr val="3F3399"/>
              </a:solidFill>
            </a:endParaRPr>
          </a:p>
          <a:p>
            <a:pPr marL="0" indent="0" algn="ctr">
              <a:buFontTx/>
              <a:buNone/>
            </a:pPr>
            <a:r>
              <a:rPr lang="hu-HU" altLang="hu-HU" b="1" smtClean="0">
                <a:solidFill>
                  <a:srgbClr val="3F3399"/>
                </a:solidFill>
              </a:rPr>
              <a:t>DE egészség nélkül nincs igazi spirituális fejlődés!</a:t>
            </a:r>
          </a:p>
          <a:p>
            <a:pPr marL="0" indent="0" algn="ctr">
              <a:buFontTx/>
              <a:buNone/>
            </a:pPr>
            <a:endParaRPr lang="hu-HU" altLang="hu-HU" b="1" smtClean="0">
              <a:solidFill>
                <a:srgbClr val="3F3399"/>
              </a:solidFill>
            </a:endParaRPr>
          </a:p>
          <a:p>
            <a:pPr marL="0" indent="0" algn="ctr">
              <a:buFontTx/>
              <a:buNone/>
            </a:pPr>
            <a:r>
              <a:rPr lang="hu-HU" altLang="hu-HU" b="1" smtClean="0">
                <a:solidFill>
                  <a:srgbClr val="3F3399"/>
                </a:solidFill>
              </a:rPr>
              <a:t>Ájurvéda – jóga kapcsolata, kölcsönhatás</a:t>
            </a:r>
          </a:p>
          <a:p>
            <a:pPr marL="0" indent="0" algn="ctr">
              <a:buFontTx/>
              <a:buNone/>
            </a:pPr>
            <a:endParaRPr lang="hu-HU" altLang="hu-HU" b="1" smtClean="0">
              <a:solidFill>
                <a:srgbClr val="3F3399"/>
              </a:solidFill>
              <a:latin typeface="Georgia" panose="02040502050405020303" pitchFamily="18" charset="0"/>
            </a:endParaRP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95288" y="692150"/>
            <a:ext cx="8280400" cy="47529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u-HU" altLang="hu-HU" sz="2400" u="sng" smtClean="0">
                <a:hlinkClick r:id="rId2" tooltip="Journal of the American Dietetic Association."/>
              </a:rPr>
              <a:t>J Am Diet Assoc.</a:t>
            </a:r>
            <a:r>
              <a:rPr lang="hu-HU" altLang="hu-HU" sz="2400" smtClean="0"/>
              <a:t> 2009 Jul;109(7):1266-82.</a:t>
            </a:r>
          </a:p>
          <a:p>
            <a:pPr marL="0" indent="0" algn="ctr">
              <a:buFontTx/>
              <a:buNone/>
            </a:pPr>
            <a:r>
              <a:rPr lang="en-US" altLang="hu-HU" sz="2400" smtClean="0"/>
              <a:t/>
            </a:r>
            <a:br>
              <a:rPr lang="en-US" altLang="hu-HU" sz="2400" smtClean="0"/>
            </a:br>
            <a:r>
              <a:rPr lang="hu-HU" altLang="hu-HU" sz="2400" smtClean="0"/>
              <a:t>„</a:t>
            </a:r>
            <a:r>
              <a:rPr lang="en-US" altLang="hu-HU" sz="2400" smtClean="0"/>
              <a:t>It is the position of the American Dietetic Association that </a:t>
            </a:r>
            <a:r>
              <a:rPr lang="en-US" altLang="hu-HU" sz="2400" smtClean="0">
                <a:solidFill>
                  <a:srgbClr val="FF0000"/>
                </a:solidFill>
              </a:rPr>
              <a:t>appropriately planned vegetarian diets, including total vegetarian or vegan diets, are healthful, nutritionally adequate, and may provide health benefits in the prevention and treatment of certain diseases.</a:t>
            </a:r>
            <a:r>
              <a:rPr lang="en-US" altLang="hu-HU" sz="2400" smtClean="0"/>
              <a:t> Well-planned vegetarian diets are appropriate for individuals during all stages of the life cycle, including pregnancy, lactation, infancy, childhood, and adolescence, and for athletes. A vegetarian diet is defined as one that does not include meat (including fowl) or seafood, or products containing those foods.</a:t>
            </a:r>
            <a:r>
              <a:rPr lang="hu-HU" altLang="hu-HU" sz="2000" smtClean="0"/>
              <a:t>”</a:t>
            </a:r>
            <a:endParaRPr lang="hu-HU" altLang="hu-HU" sz="2000" b="1" smtClean="0">
              <a:solidFill>
                <a:srgbClr val="3F3399"/>
              </a:solidFill>
              <a:latin typeface="Georgia" panose="02040502050405020303" pitchFamily="18" charset="0"/>
            </a:endParaRPr>
          </a:p>
        </p:txBody>
      </p:sp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50825" y="333375"/>
            <a:ext cx="8713788" cy="53276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altLang="hu-HU" b="1" dirty="0">
                <a:solidFill>
                  <a:srgbClr val="FF0000"/>
                </a:solidFill>
              </a:rPr>
              <a:t>   </a:t>
            </a:r>
            <a:r>
              <a:rPr lang="hu-HU" altLang="hu-HU" sz="2800" b="1" dirty="0">
                <a:solidFill>
                  <a:schemeClr val="accent2"/>
                </a:solidFill>
              </a:rPr>
              <a:t>A VEGETÁRIÁNUSSÁG MELLETTI ÉRVEK</a:t>
            </a:r>
          </a:p>
          <a:p>
            <a:pPr>
              <a:buFontTx/>
              <a:buChar char="-"/>
              <a:defRPr/>
            </a:pPr>
            <a:r>
              <a:rPr lang="hu-HU" altLang="hu-HU" sz="2800" b="1" dirty="0">
                <a:solidFill>
                  <a:schemeClr val="accent2"/>
                </a:solidFill>
              </a:rPr>
              <a:t>Erkölcsi: </a:t>
            </a:r>
            <a:r>
              <a:rPr lang="hu-HU" altLang="hu-HU" sz="2400" dirty="0" err="1">
                <a:solidFill>
                  <a:schemeClr val="accent2"/>
                </a:solidFill>
              </a:rPr>
              <a:t>ahinszá</a:t>
            </a:r>
            <a:r>
              <a:rPr lang="hu-HU" altLang="hu-HU" sz="2400" dirty="0">
                <a:solidFill>
                  <a:schemeClr val="accent2"/>
                </a:solidFill>
              </a:rPr>
              <a:t> (nem ártás), vö. Ne ölj!</a:t>
            </a:r>
          </a:p>
          <a:p>
            <a:pPr>
              <a:buFontTx/>
              <a:buChar char="-"/>
              <a:defRPr/>
            </a:pPr>
            <a:r>
              <a:rPr lang="hu-HU" altLang="hu-HU" sz="2800" b="1" dirty="0">
                <a:solidFill>
                  <a:schemeClr val="accent2"/>
                </a:solidFill>
              </a:rPr>
              <a:t>Egészségi: </a:t>
            </a:r>
            <a:r>
              <a:rPr lang="hu-HU" altLang="hu-HU" sz="2400" dirty="0" err="1">
                <a:solidFill>
                  <a:schemeClr val="accent2"/>
                </a:solidFill>
              </a:rPr>
              <a:t>utánkövetéses</a:t>
            </a:r>
            <a:r>
              <a:rPr lang="hu-HU" altLang="hu-HU" sz="2400" dirty="0">
                <a:solidFill>
                  <a:schemeClr val="accent2"/>
                </a:solidFill>
              </a:rPr>
              <a:t> vizsgálatok bizonyítják, hogy a „civilizációs népbetegségek” előfordulása szignifikánsan alacsonyabb a vegetáriusoknál. Kiiktathatóak az állat húsával átvitt káros ágensek is.</a:t>
            </a:r>
          </a:p>
          <a:p>
            <a:pPr>
              <a:buFontTx/>
              <a:buChar char="-"/>
              <a:defRPr/>
            </a:pPr>
            <a:r>
              <a:rPr lang="hu-HU" altLang="hu-HU" sz="2800" b="1" dirty="0">
                <a:solidFill>
                  <a:schemeClr val="accent2"/>
                </a:solidFill>
              </a:rPr>
              <a:t>Gazdasági: </a:t>
            </a:r>
            <a:r>
              <a:rPr lang="hu-HU" altLang="hu-HU" sz="2400" dirty="0">
                <a:solidFill>
                  <a:schemeClr val="accent2"/>
                </a:solidFill>
              </a:rPr>
              <a:t>a növénytermesztés sokkal olcsóbb és tisztább táplálékot biztosíthat, így kevesebb éhező lenne </a:t>
            </a:r>
          </a:p>
          <a:p>
            <a:pPr>
              <a:buFontTx/>
              <a:buChar char="-"/>
              <a:defRPr/>
            </a:pPr>
            <a:r>
              <a:rPr lang="hu-HU" altLang="hu-HU" sz="2800" b="1" dirty="0">
                <a:solidFill>
                  <a:schemeClr val="accent2"/>
                </a:solidFill>
              </a:rPr>
              <a:t>Környezetvédelmi: </a:t>
            </a:r>
            <a:r>
              <a:rPr lang="hu-HU" altLang="hu-HU" sz="2400" dirty="0">
                <a:solidFill>
                  <a:schemeClr val="accent2"/>
                </a:solidFill>
              </a:rPr>
              <a:t>a nagyüzemi állattartás növeli az üvegházhatást és nagyon sok vizet igényel!</a:t>
            </a:r>
          </a:p>
          <a:p>
            <a:pPr marL="0" indent="0">
              <a:buFontTx/>
              <a:buNone/>
              <a:defRPr/>
            </a:pPr>
            <a:r>
              <a:rPr lang="hu-HU" sz="2000" b="1" dirty="0">
                <a:solidFill>
                  <a:schemeClr val="accent2"/>
                </a:solidFill>
              </a:rPr>
              <a:t>Néhány híres vegetáriánus: </a:t>
            </a:r>
            <a:r>
              <a:rPr lang="hu-HU" sz="2000" dirty="0" err="1">
                <a:solidFill>
                  <a:schemeClr val="accent2"/>
                </a:solidFill>
              </a:rPr>
              <a:t>Pythagoras</a:t>
            </a:r>
            <a:r>
              <a:rPr lang="hu-HU" sz="2000" dirty="0">
                <a:solidFill>
                  <a:schemeClr val="accent2"/>
                </a:solidFill>
              </a:rPr>
              <a:t>, Assisi Szent Ferenc, Platón, Wagner, Leonardo da Vinci,  Albert Schweitzer, Lev Tolsztoj, Vincent Van Gogh, Albert Einstein, Gandhi, G.B. Show, Paul McCartney.</a:t>
            </a:r>
            <a:endParaRPr lang="hu-HU" altLang="hu-HU" sz="2000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endParaRPr lang="hu-HU" altLang="hu-HU" sz="2000" b="1" dirty="0">
              <a:solidFill>
                <a:srgbClr val="3F3399"/>
              </a:solidFill>
            </a:endParaRPr>
          </a:p>
          <a:p>
            <a:pPr marL="0" indent="0" algn="ctr">
              <a:buFontTx/>
              <a:buNone/>
              <a:defRPr/>
            </a:pPr>
            <a:endParaRPr lang="hu-HU" altLang="hu-HU" b="1" dirty="0">
              <a:solidFill>
                <a:srgbClr val="3F3399"/>
              </a:solidFill>
            </a:endParaRPr>
          </a:p>
          <a:p>
            <a:pPr marL="0" indent="0" algn="ctr">
              <a:buFontTx/>
              <a:buNone/>
              <a:defRPr/>
            </a:pPr>
            <a:endParaRPr lang="hu-HU" altLang="hu-HU" b="1" dirty="0">
              <a:solidFill>
                <a:srgbClr val="3F3399"/>
              </a:solidFill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2" descr="C:\Users\Dell\Pictures\zaba_vízigény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3313" y="682625"/>
            <a:ext cx="6637337" cy="4978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95288" y="404813"/>
            <a:ext cx="8280400" cy="53276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u-HU" altLang="hu-HU" b="1" dirty="0">
                <a:solidFill>
                  <a:srgbClr val="3F3399"/>
                </a:solidFill>
              </a:rPr>
              <a:t>A helyes táplálkozás mentális és fizikai egészségünk alapja </a:t>
            </a: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Táplálkozás</a:t>
            </a: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Bélflóra</a:t>
            </a: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Áteresztő (lyukas) bél szindróma – vékonybél </a:t>
            </a:r>
            <a:r>
              <a:rPr lang="hu-HU" altLang="hu-HU" sz="2000" b="1" dirty="0" err="1">
                <a:solidFill>
                  <a:srgbClr val="3F3399"/>
                </a:solidFill>
              </a:rPr>
              <a:t>multifunkcionalitása</a:t>
            </a:r>
            <a:r>
              <a:rPr lang="hu-HU" altLang="hu-HU" sz="2000" b="1" dirty="0">
                <a:solidFill>
                  <a:srgbClr val="3F3399"/>
                </a:solidFill>
              </a:rPr>
              <a:t>! Bél-agy tengely, immunitás, </a:t>
            </a:r>
            <a:r>
              <a:rPr lang="hu-HU" altLang="hu-HU" sz="2000" b="1" dirty="0" err="1">
                <a:solidFill>
                  <a:srgbClr val="3F3399"/>
                </a:solidFill>
              </a:rPr>
              <a:t>serotonin</a:t>
            </a:r>
            <a:endParaRPr lang="hu-HU" altLang="hu-HU" sz="2000" b="1" dirty="0">
              <a:solidFill>
                <a:srgbClr val="3F3399"/>
              </a:solidFill>
            </a:endParaRP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Allergiák, intoleranciák, „autoimmun” betegségek </a:t>
            </a: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Idegrendszeri betegségek</a:t>
            </a: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Pszichés problémák – depresszió</a:t>
            </a: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A krónikus stressz mindezt fokozza! </a:t>
            </a: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Böjtök, tisztítások, diéták szerepe!</a:t>
            </a:r>
          </a:p>
          <a:p>
            <a:pPr>
              <a:buFontTx/>
              <a:buChar char="-"/>
              <a:defRPr/>
            </a:pPr>
            <a:endParaRPr lang="hu-HU" altLang="hu-HU" sz="2000" b="1" dirty="0">
              <a:solidFill>
                <a:srgbClr val="3F3399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                      </a:t>
            </a:r>
            <a:r>
              <a:rPr lang="hu-HU" altLang="hu-HU" sz="2400" b="1" dirty="0">
                <a:solidFill>
                  <a:srgbClr val="3F3399"/>
                </a:solidFill>
              </a:rPr>
              <a:t>JÓL EGYÉL, HOGY JÓL LEGYÉL</a:t>
            </a:r>
            <a:r>
              <a:rPr lang="hu-HU" altLang="hu-HU" sz="2000" b="1" dirty="0">
                <a:solidFill>
                  <a:srgbClr val="3F3399"/>
                </a:solidFill>
              </a:rPr>
              <a:t>!</a:t>
            </a:r>
          </a:p>
          <a:p>
            <a:pPr>
              <a:buFontTx/>
              <a:buChar char="-"/>
              <a:defRPr/>
            </a:pPr>
            <a:endParaRPr lang="hu-HU" altLang="hu-HU" sz="2000" b="1" dirty="0">
              <a:solidFill>
                <a:srgbClr val="3F3399"/>
              </a:solidFill>
            </a:endParaRPr>
          </a:p>
          <a:p>
            <a:pPr marL="0" indent="0">
              <a:buFontTx/>
              <a:buNone/>
              <a:defRPr/>
            </a:pPr>
            <a:endParaRPr lang="hu-HU" altLang="hu-HU" sz="2000" b="1" dirty="0">
              <a:solidFill>
                <a:srgbClr val="3F3399"/>
              </a:solidFill>
            </a:endParaRPr>
          </a:p>
          <a:p>
            <a:pPr marL="0" indent="0" algn="ctr">
              <a:buFontTx/>
              <a:buNone/>
              <a:defRPr/>
            </a:pPr>
            <a:endParaRPr lang="hu-HU" altLang="hu-HU" b="1" dirty="0">
              <a:solidFill>
                <a:srgbClr val="3F3399"/>
              </a:solidFill>
            </a:endParaRPr>
          </a:p>
          <a:p>
            <a:pPr marL="0" indent="0" algn="ctr">
              <a:buFontTx/>
              <a:buNone/>
              <a:defRPr/>
            </a:pPr>
            <a:endParaRPr lang="hu-HU" altLang="hu-HU" b="1" dirty="0">
              <a:solidFill>
                <a:srgbClr val="3F3399"/>
              </a:solidFill>
            </a:endParaRPr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333375"/>
            <a:ext cx="8218488" cy="5792788"/>
          </a:xfrm>
        </p:spPr>
        <p:txBody>
          <a:bodyPr/>
          <a:lstStyle/>
          <a:p>
            <a:pPr>
              <a:defRPr/>
            </a:pPr>
            <a:r>
              <a:rPr lang="hu-HU" dirty="0">
                <a:solidFill>
                  <a:schemeClr val="accent2"/>
                </a:solidFill>
              </a:rPr>
              <a:t>Összefüggések, adatok</a:t>
            </a:r>
          </a:p>
          <a:p>
            <a:pPr>
              <a:defRPr/>
            </a:pPr>
            <a:r>
              <a:rPr lang="hu-HU" sz="2000" b="1" dirty="0">
                <a:solidFill>
                  <a:schemeClr val="accent2"/>
                </a:solidFill>
              </a:rPr>
              <a:t>Vegyipar, mezőgazdaság velünk etetett mérgei</a:t>
            </a:r>
          </a:p>
          <a:p>
            <a:pPr>
              <a:defRPr/>
            </a:pPr>
            <a:r>
              <a:rPr lang="hu-HU" sz="2000" b="1" dirty="0" err="1">
                <a:solidFill>
                  <a:schemeClr val="accent2"/>
                </a:solidFill>
              </a:rPr>
              <a:t>Bifeni</a:t>
            </a:r>
            <a:r>
              <a:rPr lang="hu-HU" sz="2000" dirty="0" err="1">
                <a:solidFill>
                  <a:schemeClr val="accent2"/>
                </a:solidFill>
              </a:rPr>
              <a:t>l</a:t>
            </a:r>
            <a:r>
              <a:rPr lang="hu-HU" sz="2000" dirty="0">
                <a:solidFill>
                  <a:schemeClr val="accent2"/>
                </a:solidFill>
              </a:rPr>
              <a:t> </a:t>
            </a:r>
            <a:r>
              <a:rPr lang="hu-HU" sz="2000" dirty="0">
                <a:solidFill>
                  <a:srgbClr val="FF0000"/>
                </a:solidFill>
              </a:rPr>
              <a:t>– a letális dózis 1 milliomod része hormon </a:t>
            </a:r>
            <a:r>
              <a:rPr lang="hu-HU" sz="2000" dirty="0" err="1">
                <a:solidFill>
                  <a:srgbClr val="FF0000"/>
                </a:solidFill>
              </a:rPr>
              <a:t>moduláns</a:t>
            </a:r>
            <a:r>
              <a:rPr lang="hu-HU" sz="2000" dirty="0">
                <a:solidFill>
                  <a:srgbClr val="FF0000"/>
                </a:solidFill>
              </a:rPr>
              <a:t> hatású!</a:t>
            </a:r>
          </a:p>
          <a:p>
            <a:pPr marL="0" indent="0">
              <a:buFontTx/>
              <a:buNone/>
              <a:defRPr/>
            </a:pPr>
            <a:r>
              <a:rPr lang="hu-HU" sz="2000" dirty="0">
                <a:solidFill>
                  <a:schemeClr val="accent2"/>
                </a:solidFill>
              </a:rPr>
              <a:t>     penészgomba ölő (</a:t>
            </a:r>
            <a:r>
              <a:rPr lang="hu-HU" sz="2000" dirty="0" err="1">
                <a:solidFill>
                  <a:schemeClr val="accent2"/>
                </a:solidFill>
              </a:rPr>
              <a:t>vitiligo</a:t>
            </a:r>
            <a:r>
              <a:rPr lang="hu-HU" sz="2000" dirty="0">
                <a:solidFill>
                  <a:schemeClr val="accent2"/>
                </a:solidFill>
              </a:rPr>
              <a:t> megjelenése) </a:t>
            </a:r>
            <a:r>
              <a:rPr lang="hu-HU" sz="1800" dirty="0">
                <a:solidFill>
                  <a:schemeClr val="accent2"/>
                </a:solidFill>
              </a:rPr>
              <a:t>E 230,  E 231, E232</a:t>
            </a:r>
          </a:p>
          <a:p>
            <a:pPr>
              <a:defRPr/>
            </a:pPr>
            <a:r>
              <a:rPr lang="hu-HU" sz="2000" b="1" dirty="0" err="1">
                <a:solidFill>
                  <a:schemeClr val="accent2"/>
                </a:solidFill>
              </a:rPr>
              <a:t>Glifozát</a:t>
            </a:r>
            <a:r>
              <a:rPr lang="hu-HU" sz="2000" b="1" dirty="0">
                <a:solidFill>
                  <a:schemeClr val="accent2"/>
                </a:solidFill>
              </a:rPr>
              <a:t> gyomirtó </a:t>
            </a:r>
            <a:r>
              <a:rPr lang="hu-HU" sz="2000" dirty="0">
                <a:solidFill>
                  <a:schemeClr val="accent6"/>
                </a:solidFill>
              </a:rPr>
              <a:t>lebontja az emésztőenzimeket, elpusztítja a bélbaktériumokat, károsítja a bélbolyhokat (</a:t>
            </a:r>
            <a:r>
              <a:rPr lang="hu-HU" sz="2000" dirty="0">
                <a:solidFill>
                  <a:schemeClr val="accent2"/>
                </a:solidFill>
              </a:rPr>
              <a:t>NCG</a:t>
            </a:r>
            <a:r>
              <a:rPr lang="hu-HU" sz="2000" b="1" dirty="0">
                <a:solidFill>
                  <a:schemeClr val="accent2"/>
                </a:solidFill>
              </a:rPr>
              <a:t>I)</a:t>
            </a:r>
            <a:endParaRPr lang="hu-HU" sz="2000" b="1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hu-HU" sz="2000" b="1" dirty="0" err="1">
                <a:solidFill>
                  <a:schemeClr val="accent2"/>
                </a:solidFill>
              </a:rPr>
              <a:t>Diklórfenoxi</a:t>
            </a:r>
            <a:r>
              <a:rPr lang="hu-HU" sz="2000" b="1" dirty="0">
                <a:solidFill>
                  <a:schemeClr val="accent2"/>
                </a:solidFill>
              </a:rPr>
              <a:t> ecetsav </a:t>
            </a:r>
            <a:r>
              <a:rPr lang="hu-HU" sz="1800" dirty="0">
                <a:solidFill>
                  <a:schemeClr val="accent2"/>
                </a:solidFill>
              </a:rPr>
              <a:t>kétszikű gyomirtó,rákkeltő,DM,</a:t>
            </a:r>
            <a:r>
              <a:rPr lang="hu-HU" sz="1800">
                <a:solidFill>
                  <a:schemeClr val="accent2"/>
                </a:solidFill>
              </a:rPr>
              <a:t>Parkins </a:t>
            </a:r>
            <a:r>
              <a:rPr lang="hu-HU" sz="1800" dirty="0">
                <a:solidFill>
                  <a:schemeClr val="accent2"/>
                </a:solidFill>
              </a:rPr>
              <a:t>(Vietnam)</a:t>
            </a:r>
          </a:p>
          <a:p>
            <a:pPr>
              <a:defRPr/>
            </a:pPr>
            <a:r>
              <a:rPr lang="hu-HU" sz="2000" dirty="0">
                <a:hlinkClick r:id="rId3"/>
              </a:rPr>
              <a:t>https://www.youtube.com/watch?v=tDAf1G3K2Bg&amp;feature=share&amp;fbclid=IwAR1m1lYvttKk8QgKo5SeEcy6UkgjVQplKa2-jmSntZCcr0dPJfyBLZn-nrI</a:t>
            </a:r>
            <a:endParaRPr lang="hu-HU" sz="2000" dirty="0"/>
          </a:p>
          <a:p>
            <a:pPr>
              <a:defRPr/>
            </a:pPr>
            <a:r>
              <a:rPr lang="hu-HU" sz="2000" dirty="0">
                <a:hlinkClick r:id="rId4"/>
              </a:rPr>
              <a:t>https://www.youtube.com/watch?v=hIVgbfrJpcg&amp;feature=share&amp;fbclid=IwAR1UJWNqpUT3wQORTRFT5QIkgCawl012QZ6k9z83M6rMEa5jrx-rYs3zC7w</a:t>
            </a:r>
            <a:endParaRPr lang="hu-HU" sz="2000" dirty="0"/>
          </a:p>
          <a:p>
            <a:pPr>
              <a:defRPr/>
            </a:pPr>
            <a:r>
              <a:rPr lang="hu-HU" sz="2000" dirty="0">
                <a:hlinkClick r:id="rId5"/>
              </a:rPr>
              <a:t>https://www.youtube.com/watch?v=99k9_2_yQww&amp;feature=share&amp;fbclid=IwAR3WU0aj2eH5k3J1-Kgt3XaBN5vZ_zaRk5-qrTv_t5J7ntp_s5Bw4vy3xjc</a:t>
            </a:r>
            <a:endParaRPr lang="hu-HU" sz="2000" dirty="0">
              <a:solidFill>
                <a:schemeClr val="accent2"/>
              </a:solidFill>
            </a:endParaRPr>
          </a:p>
          <a:p>
            <a:pPr>
              <a:defRPr/>
            </a:pPr>
            <a:endParaRPr lang="hu-HU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6" descr="C:\Users\Dell\Pictures\szattvikus_étel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75" y="908050"/>
            <a:ext cx="7435850" cy="4557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14338" y="549275"/>
            <a:ext cx="8229600" cy="44640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u-HU" altLang="hu-HU" b="1" smtClean="0">
                <a:solidFill>
                  <a:srgbClr val="3F3399"/>
                </a:solidFill>
              </a:rPr>
              <a:t>A jóga célja az elme uralma, a tiszta tudat elérése, és minden ezt szolgálja, még a táplálkozás is.</a:t>
            </a:r>
          </a:p>
          <a:p>
            <a:pPr marL="0" indent="0" algn="ctr">
              <a:buFontTx/>
              <a:buNone/>
            </a:pPr>
            <a:endParaRPr lang="hu-HU" altLang="hu-HU" b="1" smtClean="0">
              <a:solidFill>
                <a:srgbClr val="3F3399"/>
              </a:solidFill>
            </a:endParaRPr>
          </a:p>
          <a:p>
            <a:pPr marL="0" indent="0" algn="ctr">
              <a:buFontTx/>
              <a:buNone/>
            </a:pPr>
            <a:r>
              <a:rPr lang="hu-HU" altLang="hu-HU" b="1" smtClean="0">
                <a:solidFill>
                  <a:srgbClr val="3F3399"/>
                </a:solidFill>
              </a:rPr>
              <a:t>A jóga a táplálékokat aszerint osztályozza, hogyan hatnak az elmére és a pránára.</a:t>
            </a:r>
          </a:p>
          <a:p>
            <a:pPr marL="0" indent="0" algn="ctr">
              <a:buFontTx/>
              <a:buNone/>
            </a:pPr>
            <a:endParaRPr lang="hu-HU" altLang="hu-HU" b="1" smtClean="0">
              <a:solidFill>
                <a:srgbClr val="3F3399"/>
              </a:solidFill>
            </a:endParaRPr>
          </a:p>
          <a:p>
            <a:pPr marL="0" indent="0" algn="ctr">
              <a:buFontTx/>
              <a:buNone/>
            </a:pPr>
            <a:r>
              <a:rPr lang="hu-HU" altLang="hu-HU" b="1" smtClean="0">
                <a:solidFill>
                  <a:srgbClr val="FF0000"/>
                </a:solidFill>
              </a:rPr>
              <a:t>Cél a szattvikus (tiszta) táplálkozás!</a:t>
            </a:r>
          </a:p>
        </p:txBody>
      </p:sp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08963" cy="1728788"/>
          </a:xfrm>
        </p:spPr>
        <p:txBody>
          <a:bodyPr/>
          <a:lstStyle/>
          <a:p>
            <a:pPr>
              <a:defRPr/>
            </a:pPr>
            <a:r>
              <a:rPr lang="hu-HU" sz="3200" b="1" dirty="0">
                <a:solidFill>
                  <a:srgbClr val="3F3399"/>
                </a:solidFill>
                <a:latin typeface="Georgia" pitchFamily="18" charset="0"/>
                <a:ea typeface="+mn-ea"/>
                <a:cs typeface="+mn-cs"/>
              </a:rPr>
              <a:t>Köszönöm a figyelmet!</a:t>
            </a:r>
            <a:br>
              <a:rPr lang="hu-HU" sz="3200" b="1" dirty="0">
                <a:solidFill>
                  <a:srgbClr val="3F3399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hu-HU" sz="1800" b="1" dirty="0">
                <a:solidFill>
                  <a:srgbClr val="3F3399"/>
                </a:solidFill>
                <a:latin typeface="Georgia" pitchFamily="18" charset="0"/>
              </a:rPr>
              <a:t>Fény Jógaterápiás Intézet</a:t>
            </a:r>
            <a:br>
              <a:rPr lang="hu-HU" sz="1800" b="1" dirty="0">
                <a:solidFill>
                  <a:srgbClr val="3F3399"/>
                </a:solidFill>
                <a:latin typeface="Georgia" pitchFamily="18" charset="0"/>
              </a:rPr>
            </a:br>
            <a:r>
              <a:rPr lang="hu-HU" sz="1800" b="1" dirty="0">
                <a:solidFill>
                  <a:srgbClr val="3F3399"/>
                </a:solidFill>
                <a:latin typeface="Georgia" pitchFamily="18" charset="0"/>
              </a:rPr>
              <a:t>1028 Budapest, Szegfű utca 2.</a:t>
            </a:r>
            <a:br>
              <a:rPr lang="hu-HU" sz="1800" b="1" dirty="0">
                <a:solidFill>
                  <a:srgbClr val="3F3399"/>
                </a:solidFill>
                <a:latin typeface="Georgia" pitchFamily="18" charset="0"/>
              </a:rPr>
            </a:br>
            <a:r>
              <a:rPr lang="hu-HU" sz="1800" b="1" dirty="0" err="1">
                <a:solidFill>
                  <a:srgbClr val="3F3399"/>
                </a:solidFill>
                <a:latin typeface="Georgia" pitchFamily="18" charset="0"/>
              </a:rPr>
              <a:t>www.fenyjogaterapia.hu</a:t>
            </a:r>
            <a:r>
              <a:rPr lang="hu-HU" sz="1800" b="1" dirty="0">
                <a:solidFill>
                  <a:srgbClr val="3F3399"/>
                </a:solidFill>
                <a:latin typeface="Georgia" pitchFamily="18" charset="0"/>
              </a:rPr>
              <a:t/>
            </a:r>
            <a:br>
              <a:rPr lang="hu-HU" sz="1800" b="1" dirty="0">
                <a:solidFill>
                  <a:srgbClr val="3F3399"/>
                </a:solidFill>
                <a:latin typeface="Georgia" pitchFamily="18" charset="0"/>
              </a:rPr>
            </a:br>
            <a:endParaRPr lang="hu-HU" sz="1800" b="1" dirty="0">
              <a:solidFill>
                <a:srgbClr val="3F3399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2531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661025"/>
            <a:ext cx="1257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hu-HU" altLang="hu-HU" smtClean="0"/>
          </a:p>
          <a:p>
            <a:endParaRPr lang="hu-HU" altLang="hu-HU" smtClean="0"/>
          </a:p>
          <a:p>
            <a:endParaRPr lang="hu-HU" altLang="hu-HU" smtClean="0"/>
          </a:p>
        </p:txBody>
      </p:sp>
      <p:pic>
        <p:nvPicPr>
          <p:cNvPr id="22534" name="Picture 8" descr="C:\Users\Dell\Pictures\egészséges_táplálk_bicik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133475"/>
            <a:ext cx="6802437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68313" y="404813"/>
            <a:ext cx="8280400" cy="544671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u-HU" altLang="hu-HU" sz="2800" b="1" dirty="0">
                <a:solidFill>
                  <a:srgbClr val="3F3399"/>
                </a:solidFill>
              </a:rPr>
              <a:t>A jóga a </a:t>
            </a:r>
            <a:r>
              <a:rPr lang="hu-HU" altLang="hu-HU" sz="2800" b="1" dirty="0" err="1">
                <a:solidFill>
                  <a:srgbClr val="3F3399"/>
                </a:solidFill>
              </a:rPr>
              <a:t>szattvikus</a:t>
            </a:r>
            <a:r>
              <a:rPr lang="hu-HU" altLang="hu-HU" sz="2800" b="1" dirty="0">
                <a:solidFill>
                  <a:srgbClr val="3F3399"/>
                </a:solidFill>
              </a:rPr>
              <a:t> </a:t>
            </a:r>
            <a:r>
              <a:rPr lang="hu-HU" altLang="hu-HU" sz="2800" b="1" dirty="0" err="1">
                <a:solidFill>
                  <a:srgbClr val="3F3399"/>
                </a:solidFill>
              </a:rPr>
              <a:t>lakto-vegetáriánus</a:t>
            </a:r>
            <a:r>
              <a:rPr lang="hu-HU" altLang="hu-HU" sz="2800" b="1" dirty="0">
                <a:solidFill>
                  <a:srgbClr val="3F3399"/>
                </a:solidFill>
              </a:rPr>
              <a:t> táplálkozást preferálja:</a:t>
            </a:r>
          </a:p>
          <a:p>
            <a:pPr>
              <a:buFontTx/>
              <a:buChar char="-"/>
              <a:defRPr/>
            </a:pPr>
            <a:r>
              <a:rPr lang="hu-HU" altLang="hu-HU" sz="2800" b="1" dirty="0">
                <a:solidFill>
                  <a:srgbClr val="3F3399"/>
                </a:solidFill>
              </a:rPr>
              <a:t>Gabonafélék</a:t>
            </a:r>
          </a:p>
          <a:p>
            <a:pPr>
              <a:buFontTx/>
              <a:buChar char="-"/>
              <a:defRPr/>
            </a:pPr>
            <a:r>
              <a:rPr lang="hu-HU" altLang="hu-HU" sz="2800" b="1" dirty="0">
                <a:solidFill>
                  <a:srgbClr val="3F3399"/>
                </a:solidFill>
              </a:rPr>
              <a:t>Hüvelyesek</a:t>
            </a:r>
          </a:p>
          <a:p>
            <a:pPr>
              <a:buFontTx/>
              <a:buChar char="-"/>
              <a:defRPr/>
            </a:pPr>
            <a:r>
              <a:rPr lang="hu-HU" altLang="hu-HU" sz="2800" b="1" dirty="0">
                <a:solidFill>
                  <a:srgbClr val="3F3399"/>
                </a:solidFill>
              </a:rPr>
              <a:t>Gyümölcsök  </a:t>
            </a:r>
          </a:p>
          <a:p>
            <a:pPr>
              <a:buFontTx/>
              <a:buChar char="-"/>
              <a:defRPr/>
            </a:pPr>
            <a:r>
              <a:rPr lang="hu-HU" altLang="hu-HU" sz="2800" b="1" dirty="0">
                <a:solidFill>
                  <a:srgbClr val="3F3399"/>
                </a:solidFill>
              </a:rPr>
              <a:t>Zöldségek</a:t>
            </a:r>
          </a:p>
          <a:p>
            <a:pPr>
              <a:buFontTx/>
              <a:buChar char="-"/>
              <a:defRPr/>
            </a:pPr>
            <a:r>
              <a:rPr lang="hu-HU" altLang="hu-HU" sz="2800" b="1" dirty="0">
                <a:solidFill>
                  <a:srgbClr val="3F3399"/>
                </a:solidFill>
              </a:rPr>
              <a:t>Diófélék, magvak</a:t>
            </a:r>
          </a:p>
          <a:p>
            <a:pPr>
              <a:buFontTx/>
              <a:buChar char="-"/>
              <a:defRPr/>
            </a:pPr>
            <a:r>
              <a:rPr lang="hu-HU" altLang="hu-HU" sz="2800" b="1" dirty="0">
                <a:solidFill>
                  <a:srgbClr val="3F3399"/>
                </a:solidFill>
              </a:rPr>
              <a:t>Tej-tejtermékek</a:t>
            </a:r>
          </a:p>
          <a:p>
            <a:pPr>
              <a:buFontTx/>
              <a:buChar char="-"/>
              <a:defRPr/>
            </a:pPr>
            <a:r>
              <a:rPr lang="hu-HU" altLang="hu-HU" sz="2800" b="1" dirty="0">
                <a:solidFill>
                  <a:srgbClr val="3F3399"/>
                </a:solidFill>
              </a:rPr>
              <a:t>Fűszer- és gyógynövények</a:t>
            </a:r>
          </a:p>
          <a:p>
            <a:pPr>
              <a:buFontTx/>
              <a:buChar char="-"/>
              <a:defRPr/>
            </a:pPr>
            <a:r>
              <a:rPr lang="hu-HU" altLang="hu-HU" sz="2800" b="1" dirty="0">
                <a:solidFill>
                  <a:srgbClr val="3F3399"/>
                </a:solidFill>
              </a:rPr>
              <a:t>Természetes édesítők (méz, melasz </a:t>
            </a:r>
            <a:r>
              <a:rPr lang="hu-HU" altLang="hu-HU" sz="2800" b="1" dirty="0" err="1">
                <a:solidFill>
                  <a:srgbClr val="3F3399"/>
                </a:solidFill>
              </a:rPr>
              <a:t>stb</a:t>
            </a:r>
            <a:r>
              <a:rPr lang="hu-HU" altLang="hu-HU" sz="2800" b="1" dirty="0">
                <a:solidFill>
                  <a:srgbClr val="3F3399"/>
                </a:solidFill>
              </a:rPr>
              <a:t>)</a:t>
            </a:r>
          </a:p>
          <a:p>
            <a:pPr>
              <a:buFontTx/>
              <a:buChar char="-"/>
              <a:defRPr/>
            </a:pPr>
            <a:r>
              <a:rPr lang="hu-HU" altLang="hu-HU" sz="2800" b="1" dirty="0">
                <a:solidFill>
                  <a:srgbClr val="FF0000"/>
                </a:solidFill>
              </a:rPr>
              <a:t>A vegetáriánus nem feltétlenül </a:t>
            </a:r>
            <a:r>
              <a:rPr lang="hu-HU" altLang="hu-HU" sz="2800" b="1" dirty="0" err="1">
                <a:solidFill>
                  <a:srgbClr val="FF0000"/>
                </a:solidFill>
              </a:rPr>
              <a:t>szattvikus</a:t>
            </a:r>
            <a:r>
              <a:rPr lang="hu-HU" altLang="hu-HU" sz="2800" b="1" dirty="0">
                <a:solidFill>
                  <a:srgbClr val="FF0000"/>
                </a:solidFill>
              </a:rPr>
              <a:t>!</a:t>
            </a:r>
          </a:p>
          <a:p>
            <a:pPr marL="0" indent="0" algn="ctr">
              <a:buFontTx/>
              <a:buNone/>
              <a:defRPr/>
            </a:pPr>
            <a:endParaRPr lang="hu-HU" altLang="hu-HU" b="1" dirty="0">
              <a:solidFill>
                <a:srgbClr val="3F3399"/>
              </a:solidFill>
            </a:endParaRPr>
          </a:p>
        </p:txBody>
      </p:sp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5" descr="C:\Users\Dell\Pictures\zaba_vegetáriánus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563563"/>
            <a:ext cx="5759450" cy="5268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14338" y="765175"/>
            <a:ext cx="8261350" cy="48244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b="1" smtClean="0">
                <a:solidFill>
                  <a:srgbClr val="3F3399"/>
                </a:solidFill>
              </a:rPr>
              <a:t>A szattvikus ételek egyszerűek, természetesek és táplálóak, könnyen emészthetőek, egészségesek, növelik a vitalitást – </a:t>
            </a:r>
            <a:r>
              <a:rPr lang="hu-HU" altLang="hu-HU" sz="2400" b="1" smtClean="0">
                <a:solidFill>
                  <a:srgbClr val="3F3399"/>
                </a:solidFill>
              </a:rPr>
              <a:t>vö. a nyugati táplálkozási elvekkel</a:t>
            </a:r>
          </a:p>
          <a:p>
            <a:pPr marL="0" indent="0">
              <a:buFontTx/>
              <a:buNone/>
            </a:pPr>
            <a:endParaRPr lang="hu-HU" altLang="hu-HU" sz="1600" b="1" smtClean="0">
              <a:solidFill>
                <a:srgbClr val="3F3399"/>
              </a:solidFill>
            </a:endParaRPr>
          </a:p>
          <a:p>
            <a:pPr marL="0" indent="0">
              <a:buFontTx/>
              <a:buNone/>
            </a:pPr>
            <a:r>
              <a:rPr lang="hu-HU" altLang="hu-HU" sz="1600" b="1" smtClean="0">
                <a:solidFill>
                  <a:srgbClr val="3F3399"/>
                </a:solidFill>
              </a:rPr>
              <a:t>„Azok az ételek, melyek gyarapítják az életet, a tisztaságot, egészséget, örömöt és a jó kedélyt, amelyek tartalmasak és ízletesek, táplálóak és kellemesek, azok kedvesek a szattvikus egyéneknek.”    </a:t>
            </a:r>
            <a:r>
              <a:rPr lang="hu-HU" altLang="hu-HU" sz="1600" b="1" i="1" smtClean="0">
                <a:solidFill>
                  <a:srgbClr val="3F3399"/>
                </a:solidFill>
              </a:rPr>
              <a:t>Bhagavad Gítá , XVII/8</a:t>
            </a:r>
          </a:p>
          <a:p>
            <a:pPr marL="0" indent="0">
              <a:buFontTx/>
              <a:buNone/>
            </a:pPr>
            <a:endParaRPr lang="hu-HU" altLang="hu-HU" sz="1600" b="1" i="1" smtClean="0">
              <a:solidFill>
                <a:srgbClr val="3F3399"/>
              </a:solidFill>
            </a:endParaRPr>
          </a:p>
          <a:p>
            <a:pPr marL="0" indent="0">
              <a:buFontTx/>
              <a:buNone/>
            </a:pPr>
            <a:r>
              <a:rPr lang="hu-HU" altLang="hu-HU" sz="2000" b="1" smtClean="0">
                <a:solidFill>
                  <a:srgbClr val="3F3399"/>
                </a:solidFill>
              </a:rPr>
              <a:t>A szattvikus táplálékok a testi energia növelésén felül növelik az elme nyugalmát, a belső békét, támogatják a higgadt, pozitív gondolkodást , a helyes döntéseket és a meditációt. Azzal pedig az elme uralmát,a tiszta tudat elérését, a jóga végső célját szolgálják.</a:t>
            </a:r>
          </a:p>
          <a:p>
            <a:pPr marL="0" indent="0">
              <a:buFontTx/>
              <a:buNone/>
            </a:pPr>
            <a:endParaRPr lang="hu-HU" altLang="hu-HU" sz="2000" b="1" i="1" smtClean="0">
              <a:solidFill>
                <a:srgbClr val="3F3399"/>
              </a:solidFill>
            </a:endParaRP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14338" y="333375"/>
            <a:ext cx="8261350" cy="55181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u-HU" altLang="hu-HU" b="1" dirty="0" err="1">
                <a:solidFill>
                  <a:srgbClr val="3F3399"/>
                </a:solidFill>
              </a:rPr>
              <a:t>Szattvikus</a:t>
            </a:r>
            <a:r>
              <a:rPr lang="hu-HU" altLang="hu-HU" b="1" dirty="0">
                <a:solidFill>
                  <a:srgbClr val="3F3399"/>
                </a:solidFill>
              </a:rPr>
              <a:t> táplálkozás, </a:t>
            </a:r>
            <a:r>
              <a:rPr lang="hu-HU" altLang="hu-HU" b="1" dirty="0" err="1">
                <a:solidFill>
                  <a:srgbClr val="3F3399"/>
                </a:solidFill>
              </a:rPr>
              <a:t>-táplálékok</a:t>
            </a:r>
            <a:endParaRPr lang="hu-HU" altLang="hu-HU" b="1" dirty="0">
              <a:solidFill>
                <a:srgbClr val="3F3399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Friss, természetes (</a:t>
            </a:r>
            <a:r>
              <a:rPr lang="hu-HU" altLang="hu-HU" sz="2000" b="1" dirty="0" err="1">
                <a:solidFill>
                  <a:srgbClr val="3F3399"/>
                </a:solidFill>
              </a:rPr>
              <a:t>bio</a:t>
            </a:r>
            <a:r>
              <a:rPr lang="hu-HU" altLang="hu-HU" sz="2000" b="1" dirty="0">
                <a:solidFill>
                  <a:srgbClr val="3F3399"/>
                </a:solidFill>
              </a:rPr>
              <a:t>, adalékmentes), minél kevésbé feldolgozott ételeket</a:t>
            </a:r>
          </a:p>
          <a:p>
            <a:pPr marL="0" indent="0">
              <a:buFontTx/>
              <a:buNone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lassan, jól megrágva, az étkezésre figyelve, csendben enni.</a:t>
            </a:r>
          </a:p>
          <a:p>
            <a:pPr marL="0" indent="0">
              <a:buFontTx/>
              <a:buNone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Kerülve a szélsőségeket (túl forrót, túl hideget).</a:t>
            </a: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Gabonafélék  -  kovásztalan vagy kovászolt kenyér (bélflóra!)</a:t>
            </a: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Hüvelyesek – kiváló fehérjeforrások (vö. hússal), alacsony GI</a:t>
            </a: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Gyümölcsök – frissen vagy aszalva, ill. tiszta friss </a:t>
            </a:r>
            <a:r>
              <a:rPr lang="hu-HU" altLang="hu-HU" sz="2000" b="1" dirty="0" err="1">
                <a:solidFill>
                  <a:srgbClr val="3F3399"/>
                </a:solidFill>
              </a:rPr>
              <a:t>gyüm.lé</a:t>
            </a:r>
            <a:endParaRPr lang="hu-HU" altLang="hu-HU" sz="2000" b="1" dirty="0">
              <a:solidFill>
                <a:srgbClr val="3F3399"/>
              </a:solidFill>
            </a:endParaRP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Zöldségek – kevés ideig főzve, párolva, részben nyersen</a:t>
            </a: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Diófélék, olajos magvak – táplálóak, fehérje, többszörösen telítetlen zsírsavak, rostok</a:t>
            </a: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Tej-tejtermék – jó minőségű friss, nem homogénezett tej forralás után, melegen, vaj, joghurt, friss sajt, </a:t>
            </a:r>
            <a:r>
              <a:rPr lang="hu-HU" altLang="hu-HU" sz="2000" b="1" dirty="0" err="1">
                <a:solidFill>
                  <a:srgbClr val="3F3399"/>
                </a:solidFill>
              </a:rPr>
              <a:t>ghí</a:t>
            </a:r>
            <a:endParaRPr lang="hu-HU" altLang="hu-HU" sz="2000" b="1" dirty="0">
              <a:solidFill>
                <a:srgbClr val="3F3399"/>
              </a:solidFill>
            </a:endParaRP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Gyógy- és fűszernövények – ált. és emésztés javító hatások</a:t>
            </a: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rgbClr val="3F3399"/>
                </a:solidFill>
              </a:rPr>
              <a:t>Méz, melasz, növényi szirupok, nyers nádcukor (</a:t>
            </a:r>
            <a:r>
              <a:rPr lang="hu-HU" altLang="hu-HU" sz="2000" b="1" dirty="0" err="1">
                <a:solidFill>
                  <a:srgbClr val="3F3399"/>
                </a:solidFill>
              </a:rPr>
              <a:t>sztívia-indiánok</a:t>
            </a:r>
            <a:r>
              <a:rPr lang="hu-HU" altLang="hu-HU" sz="2000" b="1" dirty="0">
                <a:solidFill>
                  <a:srgbClr val="3F3399"/>
                </a:solidFill>
              </a:rPr>
              <a:t>)</a:t>
            </a:r>
          </a:p>
          <a:p>
            <a:pPr>
              <a:buFontTx/>
              <a:buChar char="-"/>
              <a:defRPr/>
            </a:pPr>
            <a:endParaRPr lang="hu-HU" altLang="hu-HU" sz="2000" b="1" dirty="0">
              <a:solidFill>
                <a:srgbClr val="3F3399"/>
              </a:solidFill>
            </a:endParaRPr>
          </a:p>
          <a:p>
            <a:pPr>
              <a:buFontTx/>
              <a:buChar char="-"/>
              <a:defRPr/>
            </a:pPr>
            <a:endParaRPr lang="hu-HU" altLang="hu-HU" sz="2000" b="1" dirty="0">
              <a:solidFill>
                <a:srgbClr val="3F3399"/>
              </a:solidFill>
            </a:endParaRPr>
          </a:p>
          <a:p>
            <a:pPr>
              <a:buFontTx/>
              <a:buChar char="-"/>
              <a:defRPr/>
            </a:pPr>
            <a:endParaRPr lang="hu-HU" altLang="hu-HU" sz="2000" b="1" dirty="0">
              <a:solidFill>
                <a:srgbClr val="3F3399"/>
              </a:solidFill>
            </a:endParaRPr>
          </a:p>
          <a:p>
            <a:pPr marL="0" indent="0">
              <a:buFontTx/>
              <a:buNone/>
              <a:defRPr/>
            </a:pPr>
            <a:endParaRPr lang="hu-HU" altLang="hu-HU" sz="2000" b="1" dirty="0">
              <a:solidFill>
                <a:srgbClr val="3F3399"/>
              </a:solidFill>
              <a:latin typeface="Georgia" pitchFamily="18" charset="0"/>
            </a:endParaRPr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artalom helye 1"/>
          <p:cNvSpPr>
            <a:spLocks noGrp="1" noChangeArrowheads="1"/>
          </p:cNvSpPr>
          <p:nvPr>
            <p:ph idx="1"/>
          </p:nvPr>
        </p:nvSpPr>
        <p:spPr>
          <a:xfrm>
            <a:off x="395288" y="549275"/>
            <a:ext cx="8280400" cy="50403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u-HU" altLang="hu-HU" b="1" smtClean="0">
                <a:solidFill>
                  <a:schemeClr val="accent2"/>
                </a:solidFill>
              </a:rPr>
              <a:t>Az évezredekkel ezelőtt ismertetett </a:t>
            </a:r>
          </a:p>
          <a:p>
            <a:pPr marL="0" indent="0" algn="ctr">
              <a:buFontTx/>
              <a:buNone/>
            </a:pPr>
            <a:endParaRPr lang="hu-HU" altLang="hu-HU" b="1" smtClean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r>
              <a:rPr lang="hu-HU" altLang="hu-HU" b="1" smtClean="0">
                <a:solidFill>
                  <a:schemeClr val="accent2"/>
                </a:solidFill>
              </a:rPr>
              <a:t>szattvikus táplálkozás megfelel a mai  </a:t>
            </a:r>
          </a:p>
          <a:p>
            <a:pPr marL="0" indent="0" algn="ctr">
              <a:buFontTx/>
              <a:buNone/>
            </a:pPr>
            <a:endParaRPr lang="hu-HU" altLang="hu-HU" b="1" smtClean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r>
              <a:rPr lang="hu-HU" altLang="hu-HU" b="1" smtClean="0">
                <a:solidFill>
                  <a:schemeClr val="accent2"/>
                </a:solidFill>
              </a:rPr>
              <a:t>egészséges táplálkozás </a:t>
            </a:r>
          </a:p>
          <a:p>
            <a:pPr marL="0" indent="0" algn="ctr">
              <a:buFontTx/>
              <a:buNone/>
            </a:pPr>
            <a:endParaRPr lang="hu-HU" altLang="hu-HU" b="1" smtClean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r>
              <a:rPr lang="hu-HU" altLang="hu-HU" b="1" smtClean="0">
                <a:solidFill>
                  <a:schemeClr val="accent2"/>
                </a:solidFill>
              </a:rPr>
              <a:t>alapkövetelményeinek!</a:t>
            </a:r>
          </a:p>
          <a:p>
            <a:pPr marL="0" indent="0" algn="ctr">
              <a:buFontTx/>
              <a:buNone/>
            </a:pPr>
            <a:endParaRPr lang="hu-HU" altLang="hu-HU" b="1" smtClean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endParaRPr lang="hu-HU" altLang="hu-HU" sz="2000" smtClean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endParaRPr lang="hu-HU" altLang="hu-HU" sz="20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artalom helye 1"/>
          <p:cNvSpPr>
            <a:spLocks noGrp="1"/>
          </p:cNvSpPr>
          <p:nvPr>
            <p:ph idx="1"/>
          </p:nvPr>
        </p:nvSpPr>
        <p:spPr>
          <a:xfrm>
            <a:off x="468313" y="404813"/>
            <a:ext cx="8280400" cy="52562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altLang="hu-HU" b="1" dirty="0" err="1">
                <a:solidFill>
                  <a:schemeClr val="accent2"/>
                </a:solidFill>
              </a:rPr>
              <a:t>Radzsaszikus</a:t>
            </a:r>
            <a:r>
              <a:rPr lang="hu-HU" altLang="hu-HU" b="1" dirty="0">
                <a:solidFill>
                  <a:schemeClr val="accent2"/>
                </a:solidFill>
              </a:rPr>
              <a:t> táplálkozás,- táplálékok</a:t>
            </a:r>
          </a:p>
          <a:p>
            <a:pPr marL="0" indent="0">
              <a:buFontTx/>
              <a:buNone/>
              <a:defRPr/>
            </a:pPr>
            <a:r>
              <a:rPr lang="hu-HU" altLang="hu-HU" sz="1800" dirty="0">
                <a:solidFill>
                  <a:schemeClr val="accent2"/>
                </a:solidFill>
              </a:rPr>
              <a:t>„Azokat az ételeket, amelyek keserűek, savanyúak, sósak, túlzottan forróak, szárazak, csípősek és égetőek, a </a:t>
            </a:r>
            <a:r>
              <a:rPr lang="hu-HU" altLang="hu-HU" sz="1800" dirty="0" err="1">
                <a:solidFill>
                  <a:schemeClr val="accent2"/>
                </a:solidFill>
              </a:rPr>
              <a:t>radzsaszikusok</a:t>
            </a:r>
            <a:r>
              <a:rPr lang="hu-HU" altLang="hu-HU" sz="1800" dirty="0">
                <a:solidFill>
                  <a:schemeClr val="accent2"/>
                </a:solidFill>
              </a:rPr>
              <a:t> kedvelik, és ezek fájdalmat, bánatot és betegséget idéznek elő.”    </a:t>
            </a:r>
            <a:r>
              <a:rPr lang="hu-HU" altLang="hu-HU" sz="1800" i="1" dirty="0" err="1">
                <a:solidFill>
                  <a:schemeClr val="accent2"/>
                </a:solidFill>
              </a:rPr>
              <a:t>Bhagavad</a:t>
            </a:r>
            <a:r>
              <a:rPr lang="hu-HU" altLang="hu-HU" sz="1800" i="1" dirty="0">
                <a:solidFill>
                  <a:schemeClr val="accent2"/>
                </a:solidFill>
              </a:rPr>
              <a:t> </a:t>
            </a:r>
            <a:r>
              <a:rPr lang="hu-HU" altLang="hu-HU" sz="1800" i="1" dirty="0" err="1">
                <a:solidFill>
                  <a:schemeClr val="accent2"/>
                </a:solidFill>
              </a:rPr>
              <a:t>Gítá</a:t>
            </a:r>
            <a:r>
              <a:rPr lang="hu-HU" altLang="hu-HU" sz="1800" i="1" dirty="0">
                <a:solidFill>
                  <a:schemeClr val="accent2"/>
                </a:solidFill>
              </a:rPr>
              <a:t>,  XVII/9</a:t>
            </a:r>
            <a:r>
              <a:rPr lang="hu-HU" altLang="hu-HU" sz="1800" dirty="0">
                <a:solidFill>
                  <a:schemeClr val="accent2"/>
                </a:solidFill>
              </a:rPr>
              <a:t>.</a:t>
            </a:r>
          </a:p>
          <a:p>
            <a:pPr marL="0" indent="0">
              <a:buFontTx/>
              <a:buNone/>
              <a:defRPr/>
            </a:pPr>
            <a:r>
              <a:rPr lang="hu-HU" altLang="hu-HU" sz="2000" b="1" dirty="0">
                <a:solidFill>
                  <a:schemeClr val="accent2"/>
                </a:solidFill>
              </a:rPr>
              <a:t>A </a:t>
            </a:r>
            <a:r>
              <a:rPr lang="hu-HU" altLang="hu-HU" sz="2000" b="1" dirty="0" err="1">
                <a:solidFill>
                  <a:schemeClr val="accent2"/>
                </a:solidFill>
              </a:rPr>
              <a:t>radzsaszikus</a:t>
            </a:r>
            <a:r>
              <a:rPr lang="hu-HU" altLang="hu-HU" sz="2000" b="1" dirty="0">
                <a:solidFill>
                  <a:schemeClr val="accent2"/>
                </a:solidFill>
              </a:rPr>
              <a:t>  ételek  fokozottan ingerlik a testet és az elmét.</a:t>
            </a:r>
          </a:p>
          <a:p>
            <a:pPr marL="0" indent="0">
              <a:buFontTx/>
              <a:buNone/>
              <a:defRPr/>
            </a:pPr>
            <a:endParaRPr lang="hu-HU" altLang="hu-HU" sz="2000" b="1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u-HU" altLang="hu-HU" sz="1800" b="1" dirty="0">
                <a:solidFill>
                  <a:schemeClr val="accent2"/>
                </a:solidFill>
              </a:rPr>
              <a:t>Fokozzák a mentális és fizikai stresszt , felborítják az elme-test egyensúlyt,  „élénkítenek” .  Ilyenek:</a:t>
            </a:r>
          </a:p>
          <a:p>
            <a:pPr>
              <a:buFontTx/>
              <a:buChar char="-"/>
              <a:defRPr/>
            </a:pPr>
            <a:r>
              <a:rPr lang="hu-HU" altLang="hu-HU" sz="1800" b="1" dirty="0">
                <a:solidFill>
                  <a:schemeClr val="accent2"/>
                </a:solidFill>
              </a:rPr>
              <a:t>hagyma, fokhagyma, retek, kávé, tea, dohány, egyéb izgatószerek</a:t>
            </a:r>
          </a:p>
          <a:p>
            <a:pPr>
              <a:buFontTx/>
              <a:buChar char="-"/>
              <a:defRPr/>
            </a:pPr>
            <a:r>
              <a:rPr lang="hu-HU" altLang="hu-HU" sz="1800" b="1" dirty="0">
                <a:solidFill>
                  <a:schemeClr val="accent2"/>
                </a:solidFill>
              </a:rPr>
              <a:t>erősen fűszerezett, sózott, csípős, túl forró, túl keserű, túl savanyú,</a:t>
            </a:r>
          </a:p>
          <a:p>
            <a:pPr marL="0" indent="0">
              <a:buFontTx/>
              <a:buNone/>
              <a:defRPr/>
            </a:pPr>
            <a:r>
              <a:rPr lang="hu-HU" altLang="hu-HU" sz="1800" b="1" dirty="0">
                <a:solidFill>
                  <a:schemeClr val="accent2"/>
                </a:solidFill>
              </a:rPr>
              <a:t>      finomított cukrok, tojás</a:t>
            </a:r>
          </a:p>
          <a:p>
            <a:pPr>
              <a:buFontTx/>
              <a:buChar char="-"/>
              <a:defRPr/>
            </a:pPr>
            <a:r>
              <a:rPr lang="hu-HU" altLang="hu-HU" sz="1800" b="1" dirty="0" err="1">
                <a:solidFill>
                  <a:schemeClr val="accent2"/>
                </a:solidFill>
              </a:rPr>
              <a:t>Pitta</a:t>
            </a:r>
            <a:r>
              <a:rPr lang="hu-HU" altLang="hu-HU" sz="1800" b="1" dirty="0">
                <a:solidFill>
                  <a:schemeClr val="accent2"/>
                </a:solidFill>
              </a:rPr>
              <a:t> kibillenést, gyulladásokat okozhatnak, az elmét az önzés, harag, agresszió irányába viszik. ( ld. Döntéshozók tudatállapota!)</a:t>
            </a:r>
          </a:p>
          <a:p>
            <a:pPr>
              <a:buFontTx/>
              <a:buChar char="-"/>
              <a:defRPr/>
            </a:pPr>
            <a:endParaRPr lang="hu-HU" altLang="hu-HU" sz="1800" b="1" dirty="0">
              <a:solidFill>
                <a:schemeClr val="accent2"/>
              </a:solidFill>
            </a:endParaRP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chemeClr val="accent2"/>
                </a:solidFill>
              </a:rPr>
              <a:t>Ha a </a:t>
            </a:r>
            <a:r>
              <a:rPr lang="hu-HU" altLang="hu-HU" sz="2000" b="1" dirty="0" err="1">
                <a:solidFill>
                  <a:schemeClr val="accent2"/>
                </a:solidFill>
              </a:rPr>
              <a:t>szattvikus</a:t>
            </a:r>
            <a:r>
              <a:rPr lang="hu-HU" altLang="hu-HU" sz="2000" b="1" dirty="0">
                <a:solidFill>
                  <a:schemeClr val="accent2"/>
                </a:solidFill>
              </a:rPr>
              <a:t> ételt sietve eszed, az is </a:t>
            </a:r>
            <a:r>
              <a:rPr lang="hu-HU" altLang="hu-HU" sz="2000" b="1" dirty="0" err="1">
                <a:solidFill>
                  <a:schemeClr val="accent2"/>
                </a:solidFill>
              </a:rPr>
              <a:t>radzsaszikus</a:t>
            </a:r>
            <a:r>
              <a:rPr lang="hu-HU" altLang="hu-HU" sz="2000" b="1" dirty="0">
                <a:solidFill>
                  <a:schemeClr val="accent2"/>
                </a:solidFill>
              </a:rPr>
              <a:t> hatású.</a:t>
            </a:r>
          </a:p>
          <a:p>
            <a:pPr marL="0" indent="0">
              <a:buFontTx/>
              <a:buNone/>
              <a:defRPr/>
            </a:pPr>
            <a:endParaRPr lang="hu-HU" altLang="hu-HU" sz="1800" b="1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endParaRPr lang="hu-HU" altLang="hu-HU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14338" y="333375"/>
            <a:ext cx="8261350" cy="539908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u-HU" altLang="hu-HU" b="1" dirty="0" err="1">
                <a:solidFill>
                  <a:srgbClr val="3F3399"/>
                </a:solidFill>
              </a:rPr>
              <a:t>Tamaszikus</a:t>
            </a:r>
            <a:r>
              <a:rPr lang="hu-HU" altLang="hu-HU" b="1" dirty="0">
                <a:solidFill>
                  <a:srgbClr val="3F3399"/>
                </a:solidFill>
              </a:rPr>
              <a:t> táplálkozás, </a:t>
            </a:r>
            <a:r>
              <a:rPr lang="hu-HU" altLang="hu-HU" b="1" dirty="0" err="1">
                <a:solidFill>
                  <a:srgbClr val="3F3399"/>
                </a:solidFill>
              </a:rPr>
              <a:t>-táplálékok</a:t>
            </a:r>
            <a:r>
              <a:rPr lang="hu-HU" altLang="hu-HU" b="1" dirty="0">
                <a:solidFill>
                  <a:srgbClr val="3F3399"/>
                </a:solidFill>
              </a:rPr>
              <a:t>,</a:t>
            </a:r>
          </a:p>
          <a:p>
            <a:pPr marL="0" indent="0" algn="ctr">
              <a:buFontTx/>
              <a:buNone/>
              <a:defRPr/>
            </a:pPr>
            <a:endParaRPr lang="hu-HU" altLang="hu-HU" b="1" dirty="0">
              <a:solidFill>
                <a:srgbClr val="3F3399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u-HU" altLang="hu-HU" sz="1800" b="1" dirty="0">
                <a:solidFill>
                  <a:srgbClr val="3F3399"/>
                </a:solidFill>
              </a:rPr>
              <a:t>„Ami állott, ízetlen, rothadt, poshadt, és tisztátalan hulladék, az kedvelt tápláléka a </a:t>
            </a:r>
            <a:r>
              <a:rPr lang="hu-HU" altLang="hu-HU" sz="1800" b="1" dirty="0" err="1">
                <a:solidFill>
                  <a:srgbClr val="3F3399"/>
                </a:solidFill>
              </a:rPr>
              <a:t>tamaszikusnak</a:t>
            </a:r>
            <a:r>
              <a:rPr lang="hu-HU" altLang="hu-HU" sz="1800" b="1" dirty="0">
                <a:solidFill>
                  <a:srgbClr val="3F3399"/>
                </a:solidFill>
              </a:rPr>
              <a:t>.” </a:t>
            </a:r>
            <a:r>
              <a:rPr lang="hu-HU" altLang="hu-HU" sz="1800" i="1" dirty="0" err="1">
                <a:solidFill>
                  <a:schemeClr val="accent2"/>
                </a:solidFill>
              </a:rPr>
              <a:t>Bhagavad</a:t>
            </a:r>
            <a:r>
              <a:rPr lang="hu-HU" altLang="hu-HU" sz="1800" i="1" dirty="0">
                <a:solidFill>
                  <a:schemeClr val="accent2"/>
                </a:solidFill>
              </a:rPr>
              <a:t> </a:t>
            </a:r>
            <a:r>
              <a:rPr lang="hu-HU" altLang="hu-HU" sz="1800" i="1" dirty="0" err="1">
                <a:solidFill>
                  <a:schemeClr val="accent2"/>
                </a:solidFill>
              </a:rPr>
              <a:t>Gítá</a:t>
            </a:r>
            <a:r>
              <a:rPr lang="hu-HU" altLang="hu-HU" sz="1800" i="1" dirty="0">
                <a:solidFill>
                  <a:schemeClr val="accent2"/>
                </a:solidFill>
              </a:rPr>
              <a:t>,  XVII/10</a:t>
            </a:r>
            <a:r>
              <a:rPr lang="hu-HU" altLang="hu-HU" sz="1800" dirty="0">
                <a:solidFill>
                  <a:schemeClr val="accent2"/>
                </a:solidFill>
              </a:rPr>
              <a:t>.</a:t>
            </a:r>
          </a:p>
          <a:p>
            <a:pPr marL="0" indent="0">
              <a:buFontTx/>
              <a:buNone/>
              <a:defRPr/>
            </a:pPr>
            <a:endParaRPr lang="hu-HU" altLang="hu-HU" sz="1800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u-HU" altLang="hu-HU" sz="1800" b="1" dirty="0">
                <a:solidFill>
                  <a:schemeClr val="accent2"/>
                </a:solidFill>
              </a:rPr>
              <a:t>A </a:t>
            </a:r>
            <a:r>
              <a:rPr lang="hu-HU" altLang="hu-HU" sz="1800" b="1" dirty="0" err="1">
                <a:solidFill>
                  <a:schemeClr val="accent2"/>
                </a:solidFill>
              </a:rPr>
              <a:t>tamaszikus</a:t>
            </a:r>
            <a:r>
              <a:rPr lang="hu-HU" altLang="hu-HU" sz="1800" b="1" dirty="0">
                <a:solidFill>
                  <a:schemeClr val="accent2"/>
                </a:solidFill>
              </a:rPr>
              <a:t> ételek nehézzé, lustává, tunyává tesznek, megfosztanak  a motivációtól. Az elmét sötét gondolatokkal töltik meg, depresszióra, krónikus betegségekre hajlamosítanak.  Ilyenek:</a:t>
            </a:r>
          </a:p>
          <a:p>
            <a:pPr>
              <a:buFontTx/>
              <a:buChar char="-"/>
              <a:defRPr/>
            </a:pPr>
            <a:r>
              <a:rPr lang="hu-HU" altLang="hu-HU" sz="1800" b="1" dirty="0">
                <a:solidFill>
                  <a:schemeClr val="accent2"/>
                </a:solidFill>
              </a:rPr>
              <a:t>hús, hal, alkohol, kábítószerek, gomba, ecet</a:t>
            </a:r>
          </a:p>
          <a:p>
            <a:pPr>
              <a:buFontTx/>
              <a:buChar char="-"/>
              <a:defRPr/>
            </a:pPr>
            <a:r>
              <a:rPr lang="hu-HU" altLang="hu-HU" sz="1800" b="1" dirty="0">
                <a:solidFill>
                  <a:schemeClr val="accent2"/>
                </a:solidFill>
              </a:rPr>
              <a:t>állott, szennyezett, olajban sütött, egyéb „</a:t>
            </a:r>
            <a:r>
              <a:rPr lang="hu-HU" altLang="hu-HU" sz="1800" b="1" dirty="0" err="1">
                <a:solidFill>
                  <a:schemeClr val="accent2"/>
                </a:solidFill>
              </a:rPr>
              <a:t>deep</a:t>
            </a:r>
            <a:r>
              <a:rPr lang="hu-HU" altLang="hu-HU" sz="1800" b="1" dirty="0">
                <a:solidFill>
                  <a:schemeClr val="accent2"/>
                </a:solidFill>
              </a:rPr>
              <a:t> </a:t>
            </a:r>
            <a:r>
              <a:rPr lang="hu-HU" altLang="hu-HU" sz="1800" b="1" dirty="0" err="1">
                <a:solidFill>
                  <a:schemeClr val="accent2"/>
                </a:solidFill>
              </a:rPr>
              <a:t>fried</a:t>
            </a:r>
            <a:r>
              <a:rPr lang="hu-HU" altLang="hu-HU" sz="1800" b="1" dirty="0">
                <a:solidFill>
                  <a:schemeClr val="accent2"/>
                </a:solidFill>
              </a:rPr>
              <a:t>”, vagy tartósítószereket tartalmazó ételek,  konzervek, előfőzött , feldolgozott ételek  (ld. </a:t>
            </a:r>
            <a:r>
              <a:rPr lang="hu-HU" altLang="hu-HU" sz="1800" b="1" dirty="0" err="1">
                <a:solidFill>
                  <a:schemeClr val="accent2"/>
                </a:solidFill>
              </a:rPr>
              <a:t>Éelelmiszeripari</a:t>
            </a:r>
            <a:r>
              <a:rPr lang="hu-HU" altLang="hu-HU" sz="1800" b="1" dirty="0">
                <a:solidFill>
                  <a:schemeClr val="accent2"/>
                </a:solidFill>
              </a:rPr>
              <a:t> termékek)</a:t>
            </a:r>
          </a:p>
          <a:p>
            <a:pPr>
              <a:buFontTx/>
              <a:buChar char="-"/>
              <a:defRPr/>
            </a:pPr>
            <a:r>
              <a:rPr lang="hu-HU" altLang="hu-HU" sz="1800" b="1" dirty="0">
                <a:solidFill>
                  <a:schemeClr val="accent2"/>
                </a:solidFill>
              </a:rPr>
              <a:t>többször melegített, nem friss ételek</a:t>
            </a:r>
          </a:p>
          <a:p>
            <a:pPr>
              <a:buFontTx/>
              <a:buChar char="-"/>
              <a:defRPr/>
            </a:pPr>
            <a:endParaRPr lang="hu-HU" altLang="hu-HU" sz="1800" b="1" dirty="0">
              <a:solidFill>
                <a:schemeClr val="accent2"/>
              </a:solidFill>
            </a:endParaRPr>
          </a:p>
          <a:p>
            <a:pPr>
              <a:buFontTx/>
              <a:buChar char="-"/>
              <a:defRPr/>
            </a:pPr>
            <a:r>
              <a:rPr lang="hu-HU" altLang="hu-HU" sz="2000" b="1" dirty="0">
                <a:solidFill>
                  <a:schemeClr val="accent2"/>
                </a:solidFill>
              </a:rPr>
              <a:t>Ha a </a:t>
            </a:r>
            <a:r>
              <a:rPr lang="hu-HU" altLang="hu-HU" sz="2000" b="1" dirty="0" err="1">
                <a:solidFill>
                  <a:schemeClr val="accent2"/>
                </a:solidFill>
              </a:rPr>
              <a:t>szattvikus</a:t>
            </a:r>
            <a:r>
              <a:rPr lang="hu-HU" altLang="hu-HU" sz="2000" b="1" dirty="0">
                <a:solidFill>
                  <a:schemeClr val="accent2"/>
                </a:solidFill>
              </a:rPr>
              <a:t> ételből sokat eszel, az is </a:t>
            </a:r>
            <a:r>
              <a:rPr lang="hu-HU" altLang="hu-HU" sz="2000" b="1" dirty="0" err="1">
                <a:solidFill>
                  <a:schemeClr val="accent2"/>
                </a:solidFill>
              </a:rPr>
              <a:t>tamaszikus</a:t>
            </a:r>
            <a:r>
              <a:rPr lang="hu-HU" altLang="hu-HU" sz="2000" b="1" dirty="0">
                <a:solidFill>
                  <a:schemeClr val="accent2"/>
                </a:solidFill>
              </a:rPr>
              <a:t> hatású!</a:t>
            </a:r>
          </a:p>
          <a:p>
            <a:pPr marL="0" indent="0">
              <a:buFontTx/>
              <a:buNone/>
              <a:defRPr/>
            </a:pPr>
            <a:endParaRPr lang="hu-HU" altLang="hu-HU" sz="1800" b="1" dirty="0">
              <a:solidFill>
                <a:srgbClr val="3F3399"/>
              </a:solidFill>
            </a:endParaRPr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250825" y="6092825"/>
            <a:ext cx="12969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800" b="1">
                <a:solidFill>
                  <a:srgbClr val="3F3399"/>
                </a:solidFill>
                <a:latin typeface="Georgia" panose="02040502050405020303" pitchFamily="18" charset="0"/>
              </a:rPr>
              <a:t>Dr. Hovanecz Anikó</a:t>
            </a:r>
            <a:endParaRPr lang="hu-HU" altLang="hu-HU" sz="700" b="1">
              <a:latin typeface="Georgia" panose="02040502050405020303" pitchFamily="18" charset="0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51525"/>
            <a:ext cx="183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1146</Words>
  <Application>Microsoft Office PowerPoint</Application>
  <PresentationFormat>Diavetítés a képernyőre (4:3 oldalarány)</PresentationFormat>
  <Paragraphs>136</Paragraphs>
  <Slides>20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3" baseType="lpstr">
      <vt:lpstr>Arial</vt:lpstr>
      <vt:lpstr>Georgia</vt:lpstr>
      <vt:lpstr>Default Design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 Fény Jógaterápiás Intézet 1028 Budapest, Szegfű utca 2. www.fenyjogaterapia.hu 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bartamo01</dc:creator>
  <cp:lastModifiedBy>Gergely Cséplő</cp:lastModifiedBy>
  <cp:revision>157</cp:revision>
  <dcterms:created xsi:type="dcterms:W3CDTF">2008-09-21T09:07:41Z</dcterms:created>
  <dcterms:modified xsi:type="dcterms:W3CDTF">2020-11-16T09:21:06Z</dcterms:modified>
</cp:coreProperties>
</file>