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15" r:id="rId2"/>
    <p:sldId id="351" r:id="rId3"/>
    <p:sldId id="439" r:id="rId4"/>
    <p:sldId id="441" r:id="rId5"/>
    <p:sldId id="442" r:id="rId6"/>
    <p:sldId id="352" r:id="rId7"/>
    <p:sldId id="418" r:id="rId8"/>
    <p:sldId id="411" r:id="rId9"/>
    <p:sldId id="440" r:id="rId10"/>
    <p:sldId id="446" r:id="rId11"/>
    <p:sldId id="354" r:id="rId12"/>
    <p:sldId id="447" r:id="rId13"/>
    <p:sldId id="420" r:id="rId14"/>
    <p:sldId id="421" r:id="rId15"/>
    <p:sldId id="422" r:id="rId16"/>
    <p:sldId id="419" r:id="rId17"/>
    <p:sldId id="426" r:id="rId18"/>
    <p:sldId id="396" r:id="rId19"/>
    <p:sldId id="395" r:id="rId20"/>
    <p:sldId id="353" r:id="rId21"/>
    <p:sldId id="356" r:id="rId22"/>
    <p:sldId id="400" r:id="rId23"/>
    <p:sldId id="401" r:id="rId24"/>
    <p:sldId id="402" r:id="rId25"/>
    <p:sldId id="404" r:id="rId26"/>
    <p:sldId id="445" r:id="rId27"/>
    <p:sldId id="397" r:id="rId28"/>
    <p:sldId id="434" r:id="rId29"/>
    <p:sldId id="430" r:id="rId30"/>
    <p:sldId id="431" r:id="rId31"/>
    <p:sldId id="432" r:id="rId32"/>
    <p:sldId id="448" r:id="rId33"/>
    <p:sldId id="433" r:id="rId34"/>
    <p:sldId id="436" r:id="rId35"/>
    <p:sldId id="437" r:id="rId36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399"/>
    <a:srgbClr val="FFFF99"/>
    <a:srgbClr val="A50021"/>
    <a:srgbClr val="FFFF66"/>
    <a:srgbClr val="FFCC00"/>
    <a:srgbClr val="FFCC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4" autoAdjust="0"/>
    <p:restoredTop sz="94757" autoAdjust="0"/>
  </p:normalViewPr>
  <p:slideViewPr>
    <p:cSldViewPr>
      <p:cViewPr varScale="1">
        <p:scale>
          <a:sx n="109" d="100"/>
          <a:sy n="109" d="100"/>
        </p:scale>
        <p:origin x="19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Click to edit Master text styles</a:t>
            </a:r>
          </a:p>
          <a:p>
            <a:pPr lvl="1"/>
            <a:r>
              <a:rPr lang="hu-HU" noProof="0"/>
              <a:t>Second level</a:t>
            </a:r>
          </a:p>
          <a:p>
            <a:pPr lvl="2"/>
            <a:r>
              <a:rPr lang="hu-HU" noProof="0"/>
              <a:t>Third level</a:t>
            </a:r>
          </a:p>
          <a:p>
            <a:pPr lvl="3"/>
            <a:r>
              <a:rPr lang="hu-HU" noProof="0"/>
              <a:t>Fourth level</a:t>
            </a:r>
          </a:p>
          <a:p>
            <a:pPr lvl="4"/>
            <a:r>
              <a:rPr lang="hu-H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EC4523-3A35-45E2-A39C-E1DD75803E6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34BA00-A44D-4A77-830B-D3460C7EB7E1}" type="slidenum">
              <a:rPr lang="hu-HU" altLang="hu-HU"/>
              <a:pPr>
                <a:spcBef>
                  <a:spcPct val="0"/>
                </a:spcBef>
              </a:pPr>
              <a:t>3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8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C7D28D-B86D-4FBF-AF55-8B4DC32B671A}" type="slidenum">
              <a:rPr lang="hu-HU" altLang="hu-HU"/>
              <a:pPr>
                <a:spcBef>
                  <a:spcPct val="0"/>
                </a:spcBef>
              </a:pPr>
              <a:t>31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279DF8-5685-42E8-A14C-D02ADCD5CEDD}" type="slidenum">
              <a:rPr lang="hu-HU" altLang="hu-HU"/>
              <a:pPr>
                <a:spcBef>
                  <a:spcPct val="0"/>
                </a:spcBef>
              </a:pPr>
              <a:t>34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F23199-12FA-45F7-A5B3-73BC062236FA}" type="slidenum">
              <a:rPr lang="hu-HU" altLang="hu-HU"/>
              <a:pPr>
                <a:spcBef>
                  <a:spcPct val="0"/>
                </a:spcBef>
              </a:pPr>
              <a:t>4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48D473-35FA-4FEA-8846-2A423ADA0703}" type="slidenum">
              <a:rPr lang="hu-HU" altLang="hu-HU"/>
              <a:pPr>
                <a:spcBef>
                  <a:spcPct val="0"/>
                </a:spcBef>
              </a:pPr>
              <a:t>5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EB5A44-06CF-4E94-B7B7-A69587C6C495}" type="slidenum">
              <a:rPr lang="hu-HU" altLang="hu-HU"/>
              <a:pPr>
                <a:spcBef>
                  <a:spcPct val="0"/>
                </a:spcBef>
              </a:pPr>
              <a:t>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6AE692-AFC4-4846-8B11-D8393D4F44E5}" type="slidenum">
              <a:rPr lang="hu-HU" altLang="hu-HU"/>
              <a:pPr>
                <a:spcBef>
                  <a:spcPct val="0"/>
                </a:spcBef>
              </a:pPr>
              <a:t>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236007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215105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360484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Cím, ábra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6050" cy="143351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ClipArt-elem helye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06825" cy="410845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5025" y="1981200"/>
            <a:ext cx="3806825" cy="41084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685800" y="6248400"/>
            <a:ext cx="1898650" cy="458788"/>
          </a:xfrm>
        </p:spPr>
        <p:txBody>
          <a:bodyPr/>
          <a:lstStyle>
            <a:lvl1pPr algn="ctr" defTabSz="449263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28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8400"/>
            <a:ext cx="2889250" cy="458788"/>
          </a:xfrm>
        </p:spPr>
        <p:txBody>
          <a:bodyPr/>
          <a:lstStyle>
            <a:lvl1pPr defTabSz="449263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28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8400"/>
            <a:ext cx="189865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49263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28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E88597F9-133F-4BDA-B9DB-B720E595068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5298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138325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90770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278131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16818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9990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1082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154965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390758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Click to edit Master text styles</a:t>
            </a:r>
          </a:p>
          <a:p>
            <a:pPr lvl="1"/>
            <a:r>
              <a:rPr lang="hu-HU" altLang="hu-HU" smtClean="0"/>
              <a:t>Second level</a:t>
            </a:r>
          </a:p>
          <a:p>
            <a:pPr lvl="2"/>
            <a:r>
              <a:rPr lang="hu-HU" altLang="hu-HU" smtClean="0"/>
              <a:t>Third level</a:t>
            </a:r>
          </a:p>
          <a:p>
            <a:pPr lvl="3"/>
            <a:r>
              <a:rPr lang="hu-HU" altLang="hu-HU" smtClean="0"/>
              <a:t>Fourth level</a:t>
            </a:r>
          </a:p>
          <a:p>
            <a:pPr lvl="4"/>
            <a:r>
              <a:rPr lang="hu-HU" altLang="hu-H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666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 i="1">
                <a:solidFill>
                  <a:srgbClr val="8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237288"/>
            <a:ext cx="4824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i="1">
                <a:solidFill>
                  <a:srgbClr val="8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ogaterapia/" TargetMode="External"/><Relationship Id="rId2" Type="http://schemas.openxmlformats.org/officeDocument/2006/relationships/hyperlink" Target="http://www.fenyjogaterapia.h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info@fenyjogaterapia.h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39738" y="2060575"/>
            <a:ext cx="8235950" cy="4191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u-HU" altLang="hu-HU" b="1" smtClean="0">
                <a:solidFill>
                  <a:srgbClr val="3F3399"/>
                </a:solidFill>
                <a:latin typeface="Georgia" panose="02040502050405020303" pitchFamily="18" charset="0"/>
              </a:rPr>
              <a:t>A jóga és ájurvéda kapcsolata, filozófiai háttere,</a:t>
            </a:r>
          </a:p>
          <a:p>
            <a:pPr marL="0" indent="0" algn="ctr">
              <a:buFontTx/>
              <a:buNone/>
            </a:pPr>
            <a:r>
              <a:rPr lang="hu-HU" altLang="hu-HU" b="1" smtClean="0">
                <a:solidFill>
                  <a:srgbClr val="3F3399"/>
                </a:solidFill>
                <a:latin typeface="Georgia" panose="02040502050405020303" pitchFamily="18" charset="0"/>
              </a:rPr>
              <a:t>bevezetés a jógaterápiába</a:t>
            </a:r>
          </a:p>
          <a:p>
            <a:pPr marL="0" indent="0">
              <a:buFontTx/>
              <a:buNone/>
            </a:pPr>
            <a:endParaRPr lang="hu-HU" altLang="hu-HU" sz="4000" b="1" smtClean="0">
              <a:solidFill>
                <a:srgbClr val="3F3399"/>
              </a:solidFill>
              <a:latin typeface="Georgia" panose="02040502050405020303" pitchFamily="18" charset="0"/>
            </a:endParaRP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  <a:latin typeface="Georgia" panose="02040502050405020303" pitchFamily="18" charset="0"/>
              </a:rPr>
              <a:t>Belgyógyász-gasztroenterológus-üzemorvos</a:t>
            </a: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  <a:latin typeface="Georgia" panose="02040502050405020303" pitchFamily="18" charset="0"/>
              </a:rPr>
              <a:t>Jógaoktató és -terapeuta</a:t>
            </a: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  <a:latin typeface="Georgia" panose="02040502050405020303" pitchFamily="18" charset="0"/>
              </a:rPr>
              <a:t>Ájurvédikus tanácsadó</a:t>
            </a:r>
          </a:p>
          <a:p>
            <a:pPr marL="0" indent="0">
              <a:buFontTx/>
              <a:buNone/>
            </a:pPr>
            <a:endParaRPr lang="hu-HU" altLang="hu-HU" sz="2000" b="1" smtClean="0">
              <a:solidFill>
                <a:srgbClr val="3F3399"/>
              </a:solidFill>
              <a:latin typeface="Georgia" panose="02040502050405020303" pitchFamily="18" charset="0"/>
            </a:endParaRP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  <a:latin typeface="Georgia" panose="02040502050405020303" pitchFamily="18" charset="0"/>
              </a:rPr>
              <a:t/>
            </a:r>
            <a:br>
              <a:rPr lang="hu-HU" altLang="hu-HU" sz="2000" b="1" smtClean="0">
                <a:solidFill>
                  <a:srgbClr val="3F3399"/>
                </a:solidFill>
                <a:latin typeface="Georgia" panose="02040502050405020303" pitchFamily="18" charset="0"/>
              </a:rPr>
            </a:br>
            <a:endParaRPr lang="hu-HU" altLang="hu-HU" sz="2000" b="1" smtClean="0">
              <a:solidFill>
                <a:srgbClr val="3F3399"/>
              </a:solidFill>
              <a:latin typeface="Georgia" panose="02040502050405020303" pitchFamily="18" charset="0"/>
            </a:endParaRPr>
          </a:p>
          <a:p>
            <a:pPr marL="0" indent="0">
              <a:buFontTx/>
              <a:buNone/>
            </a:pPr>
            <a:endParaRPr lang="hu-HU" altLang="hu-HU" sz="2000" b="1" smtClean="0">
              <a:solidFill>
                <a:srgbClr val="3F3399"/>
              </a:solidFill>
              <a:latin typeface="Georgia" panose="02040502050405020303" pitchFamily="18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8" y="188913"/>
            <a:ext cx="3201987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hu-HU" altLang="hu-HU" sz="3200" b="1" smtClean="0">
                <a:solidFill>
                  <a:srgbClr val="3F3399"/>
                </a:solidFill>
              </a:rPr>
              <a:t>A jóga és ájurvéda kapcsolata</a:t>
            </a:r>
            <a:endParaRPr lang="hu-HU" altLang="hu-HU" sz="3200" smtClean="0">
              <a:solidFill>
                <a:srgbClr val="3F3399"/>
              </a:solidFill>
            </a:endParaRP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Mindkett</a:t>
            </a:r>
            <a:r>
              <a:rPr lang="hu-HU" altLang="hu-HU" sz="2000" b="1" dirty="0">
                <a:solidFill>
                  <a:schemeClr val="accent6"/>
                </a:solidFill>
              </a:rPr>
              <a:t>ő</a:t>
            </a: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ben: </a:t>
            </a:r>
            <a:r>
              <a:rPr lang="hu-HU" altLang="hu-HU" sz="2000" b="1" dirty="0">
                <a:solidFill>
                  <a:schemeClr val="accent6"/>
                </a:solidFill>
              </a:rPr>
              <a:t/>
            </a:r>
            <a:br>
              <a:rPr lang="hu-HU" altLang="hu-HU" sz="2000" b="1" dirty="0">
                <a:solidFill>
                  <a:schemeClr val="accent6"/>
                </a:solidFill>
              </a:rPr>
            </a:br>
            <a:r>
              <a:rPr lang="hu-HU" altLang="hu-HU" sz="2000" b="1" dirty="0" err="1">
                <a:solidFill>
                  <a:schemeClr val="accent6"/>
                </a:solidFill>
                <a:cs typeface="Times New Roman" pitchFamily="18" charset="0"/>
              </a:rPr>
              <a:t>uazok</a:t>
            </a: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 az </a:t>
            </a:r>
            <a:r>
              <a:rPr lang="hu-HU" altLang="hu-HU" sz="2000" b="1" dirty="0" err="1">
                <a:solidFill>
                  <a:schemeClr val="accent6"/>
                </a:solidFill>
                <a:cs typeface="Times New Roman" pitchFamily="18" charset="0"/>
              </a:rPr>
              <a:t>anatómai</a:t>
            </a: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 és fiziológiai meghatározások, pl. a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000" b="1" dirty="0">
                <a:solidFill>
                  <a:schemeClr val="accent6"/>
                </a:solidFill>
              </a:rPr>
              <a:t/>
            </a:r>
            <a:br>
              <a:rPr lang="hu-HU" altLang="hu-HU" sz="2000" b="1" dirty="0">
                <a:solidFill>
                  <a:schemeClr val="accent6"/>
                </a:solidFill>
              </a:rPr>
            </a:b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72.000. </a:t>
            </a:r>
            <a:r>
              <a:rPr lang="hu-HU" altLang="hu-HU" sz="2000" b="1" dirty="0" err="1">
                <a:solidFill>
                  <a:schemeClr val="accent6"/>
                </a:solidFill>
                <a:cs typeface="Times New Roman" pitchFamily="18" charset="0"/>
              </a:rPr>
              <a:t>nádí</a:t>
            </a: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, a 7 f</a:t>
            </a:r>
            <a:r>
              <a:rPr lang="hu-HU" altLang="hu-HU" sz="2000" b="1" dirty="0">
                <a:solidFill>
                  <a:schemeClr val="accent6"/>
                </a:solidFill>
              </a:rPr>
              <a:t>ő</a:t>
            </a: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hu-HU" altLang="hu-HU" sz="2000" b="1" dirty="0" err="1">
                <a:solidFill>
                  <a:schemeClr val="accent6"/>
                </a:solidFill>
                <a:cs typeface="Times New Roman" pitchFamily="18" charset="0"/>
              </a:rPr>
              <a:t>csakra</a:t>
            </a: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,  </a:t>
            </a:r>
            <a:r>
              <a:rPr lang="hu-HU" altLang="hu-HU" sz="2000" b="1" dirty="0" err="1">
                <a:solidFill>
                  <a:schemeClr val="accent6"/>
                </a:solidFill>
              </a:rPr>
              <a:t>prána</a:t>
            </a:r>
            <a:r>
              <a:rPr lang="hu-HU" altLang="hu-HU" sz="2000" b="1" dirty="0">
                <a:solidFill>
                  <a:schemeClr val="accent6"/>
                </a:solidFill>
              </a:rPr>
              <a:t>,  </a:t>
            </a:r>
            <a:r>
              <a:rPr lang="hu-HU" altLang="hu-HU" sz="2000" b="1" dirty="0" err="1">
                <a:solidFill>
                  <a:schemeClr val="accent6"/>
                </a:solidFill>
              </a:rPr>
              <a:t>szanszára</a:t>
            </a:r>
            <a:r>
              <a:rPr lang="hu-HU" altLang="hu-HU" sz="2000" b="1" dirty="0">
                <a:solidFill>
                  <a:schemeClr val="accent6"/>
                </a:solidFill>
              </a:rPr>
              <a:t>, </a:t>
            </a:r>
            <a:r>
              <a:rPr lang="hu-HU" altLang="hu-HU" sz="2000" b="1" dirty="0" err="1">
                <a:solidFill>
                  <a:schemeClr val="accent6"/>
                </a:solidFill>
              </a:rPr>
              <a:t>gunák</a:t>
            </a:r>
            <a:r>
              <a:rPr lang="hu-HU" altLang="hu-HU" sz="2000" b="1" dirty="0">
                <a:solidFill>
                  <a:schemeClr val="accent6"/>
                </a:solidFill>
              </a:rPr>
              <a:t> </a:t>
            </a:r>
            <a:r>
              <a:rPr lang="hu-HU" altLang="hu-HU" sz="2000" b="1" dirty="0" err="1">
                <a:solidFill>
                  <a:schemeClr val="accent6"/>
                </a:solidFill>
              </a:rPr>
              <a:t>stb</a:t>
            </a:r>
            <a:endParaRPr lang="hu-HU" altLang="hu-HU" sz="2000" b="1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hu-HU" altLang="hu-HU" sz="2000" b="1" dirty="0">
              <a:solidFill>
                <a:schemeClr val="accent6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     A testgyakorlás – „</a:t>
            </a:r>
            <a:r>
              <a:rPr lang="hu-HU" altLang="hu-HU" sz="2000" b="1" dirty="0" err="1">
                <a:solidFill>
                  <a:schemeClr val="accent6"/>
                </a:solidFill>
                <a:cs typeface="Times New Roman" pitchFamily="18" charset="0"/>
              </a:rPr>
              <a:t>ájurvédikus</a:t>
            </a: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  jóga”,  légzés, meditáció, testtisztítás hangsúlyozása,vegetáriánus étkezés, </a:t>
            </a:r>
            <a:r>
              <a:rPr lang="hu-HU" altLang="hu-HU" sz="2000" b="1" dirty="0" err="1">
                <a:solidFill>
                  <a:schemeClr val="accent6"/>
                </a:solidFill>
                <a:cs typeface="Times New Roman" pitchFamily="18" charset="0"/>
              </a:rPr>
              <a:t>ahinszá</a:t>
            </a: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. </a:t>
            </a:r>
            <a:r>
              <a:rPr lang="hu-HU" altLang="hu-HU" sz="2000" b="1" dirty="0">
                <a:solidFill>
                  <a:schemeClr val="accent6"/>
                </a:solidFill>
              </a:rPr>
              <a:t/>
            </a:r>
            <a:br>
              <a:rPr lang="hu-HU" altLang="hu-HU" sz="2000" b="1" dirty="0">
                <a:solidFill>
                  <a:schemeClr val="accent6"/>
                </a:solidFill>
              </a:rPr>
            </a:br>
            <a:endParaRPr lang="hu-HU" altLang="hu-HU" sz="2000" b="1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Ájurvédában:</a:t>
            </a:r>
            <a:r>
              <a:rPr lang="hu-HU" altLang="hu-HU" sz="2000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hu-HU" altLang="hu-HU" sz="2000" dirty="0">
                <a:solidFill>
                  <a:schemeClr val="accent6"/>
                </a:solidFill>
              </a:rPr>
              <a:t/>
            </a:r>
            <a:br>
              <a:rPr lang="hu-HU" altLang="hu-HU" sz="2000" dirty="0">
                <a:solidFill>
                  <a:schemeClr val="accent6"/>
                </a:solidFill>
              </a:rPr>
            </a:br>
            <a:r>
              <a:rPr lang="hu-HU" altLang="hu-HU" sz="2000" dirty="0" err="1">
                <a:solidFill>
                  <a:schemeClr val="accent6"/>
                </a:solidFill>
                <a:cs typeface="Times New Roman" pitchFamily="18" charset="0"/>
              </a:rPr>
              <a:t>Pancsakarma</a:t>
            </a:r>
            <a:r>
              <a:rPr lang="hu-HU" altLang="hu-HU" sz="2000" dirty="0">
                <a:solidFill>
                  <a:schemeClr val="accent6"/>
                </a:solidFill>
                <a:cs typeface="Times New Roman" pitchFamily="18" charset="0"/>
              </a:rPr>
              <a:t> ( 5 tisztító eljárás), </a:t>
            </a:r>
            <a:r>
              <a:rPr lang="hu-HU" altLang="hu-HU" sz="2000" dirty="0" err="1">
                <a:solidFill>
                  <a:schemeClr val="accent6"/>
                </a:solidFill>
                <a:cs typeface="Times New Roman" pitchFamily="18" charset="0"/>
              </a:rPr>
              <a:t>dósáknak</a:t>
            </a:r>
            <a:r>
              <a:rPr lang="hu-HU" altLang="hu-HU" sz="2000" dirty="0">
                <a:solidFill>
                  <a:schemeClr val="accent6"/>
                </a:solidFill>
                <a:cs typeface="Times New Roman" pitchFamily="18" charset="0"/>
              </a:rPr>
              <a:t> megfelel</a:t>
            </a:r>
            <a:r>
              <a:rPr lang="hu-HU" altLang="hu-HU" sz="2000" dirty="0">
                <a:solidFill>
                  <a:schemeClr val="accent6"/>
                </a:solidFill>
              </a:rPr>
              <a:t>ő</a:t>
            </a:r>
            <a:r>
              <a:rPr lang="hu-HU" altLang="hu-HU" sz="2000" dirty="0">
                <a:solidFill>
                  <a:schemeClr val="accent6"/>
                </a:solidFill>
                <a:cs typeface="Times New Roman" pitchFamily="18" charset="0"/>
              </a:rPr>
              <a:t> táplálkozás</a:t>
            </a:r>
            <a:r>
              <a:rPr lang="hu-HU" altLang="hu-HU" sz="2000" dirty="0">
                <a:solidFill>
                  <a:schemeClr val="accent6"/>
                </a:solidFill>
              </a:rPr>
              <a:t/>
            </a:r>
            <a:br>
              <a:rPr lang="hu-HU" altLang="hu-HU" sz="2000" dirty="0">
                <a:solidFill>
                  <a:schemeClr val="accent6"/>
                </a:solidFill>
              </a:rPr>
            </a:br>
            <a:endParaRPr lang="hu-HU" altLang="hu-HU" sz="2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000" b="1" dirty="0">
                <a:solidFill>
                  <a:schemeClr val="accent6"/>
                </a:solidFill>
                <a:cs typeface="Times New Roman" pitchFamily="18" charset="0"/>
              </a:rPr>
              <a:t>Jógában </a:t>
            </a:r>
            <a:r>
              <a:rPr lang="hu-HU" altLang="hu-HU" sz="2000" dirty="0">
                <a:solidFill>
                  <a:schemeClr val="accent6"/>
                </a:solidFill>
                <a:cs typeface="Times New Roman" pitchFamily="18" charset="0"/>
              </a:rPr>
              <a:t>:      </a:t>
            </a:r>
            <a:r>
              <a:rPr lang="hu-HU" altLang="hu-HU" sz="2000" dirty="0">
                <a:solidFill>
                  <a:schemeClr val="accent6"/>
                </a:solidFill>
              </a:rPr>
              <a:t/>
            </a:r>
            <a:br>
              <a:rPr lang="hu-HU" altLang="hu-HU" sz="2000" dirty="0">
                <a:solidFill>
                  <a:schemeClr val="accent6"/>
                </a:solidFill>
              </a:rPr>
            </a:br>
            <a:r>
              <a:rPr lang="hu-HU" altLang="hu-HU" sz="2000" dirty="0" err="1">
                <a:solidFill>
                  <a:schemeClr val="accent6"/>
                </a:solidFill>
                <a:cs typeface="Times New Roman" pitchFamily="18" charset="0"/>
              </a:rPr>
              <a:t>Shat</a:t>
            </a:r>
            <a:r>
              <a:rPr lang="hu-HU" altLang="hu-HU" sz="2000" dirty="0">
                <a:solidFill>
                  <a:schemeClr val="accent6"/>
                </a:solidFill>
                <a:cs typeface="Times New Roman" pitchFamily="18" charset="0"/>
              </a:rPr>
              <a:t> Karma ( 6 tisztító gyakorlat), </a:t>
            </a:r>
            <a:r>
              <a:rPr lang="hu-HU" altLang="hu-HU" sz="2000" dirty="0" err="1">
                <a:solidFill>
                  <a:schemeClr val="accent6"/>
                </a:solidFill>
                <a:cs typeface="Times New Roman" pitchFamily="18" charset="0"/>
              </a:rPr>
              <a:t>szattvikus</a:t>
            </a:r>
            <a:r>
              <a:rPr lang="hu-HU" altLang="hu-HU" sz="2000" dirty="0">
                <a:solidFill>
                  <a:schemeClr val="accent6"/>
                </a:solidFill>
                <a:cs typeface="Times New Roman" pitchFamily="18" charset="0"/>
              </a:rPr>
              <a:t> jóga táplálkozás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8229600" cy="777875"/>
          </a:xfrm>
        </p:spPr>
        <p:txBody>
          <a:bodyPr/>
          <a:lstStyle/>
          <a:p>
            <a:pPr algn="l" eaLnBrk="1" hangingPunct="1"/>
            <a:r>
              <a:rPr lang="hu-HU" altLang="hu-HU" sz="2800" b="1" smtClean="0">
                <a:solidFill>
                  <a:srgbClr val="3F3399"/>
                </a:solidFill>
              </a:rPr>
              <a:t>          </a:t>
            </a:r>
            <a:r>
              <a:rPr lang="hu-HU" altLang="hu-HU" sz="3200" b="1" smtClean="0">
                <a:solidFill>
                  <a:srgbClr val="3F3399"/>
                </a:solidFill>
              </a:rPr>
              <a:t>A jóga és ájurvéda kapcsolata</a:t>
            </a:r>
            <a:r>
              <a:rPr lang="hu-HU" altLang="hu-HU" sz="2800" b="1" smtClean="0">
                <a:solidFill>
                  <a:srgbClr val="3F3399"/>
                </a:solidFill>
              </a:rPr>
              <a:t/>
            </a:r>
            <a:br>
              <a:rPr lang="hu-HU" altLang="hu-HU" sz="2800" b="1" smtClean="0">
                <a:solidFill>
                  <a:srgbClr val="3F3399"/>
                </a:solidFill>
              </a:rPr>
            </a:br>
            <a:r>
              <a:rPr lang="hu-HU" altLang="hu-HU" sz="2800" b="1" smtClean="0">
                <a:solidFill>
                  <a:srgbClr val="3F3399"/>
                </a:solidFill>
              </a:rPr>
              <a:t/>
            </a:r>
            <a:br>
              <a:rPr lang="hu-HU" altLang="hu-HU" sz="2800" b="1" smtClean="0">
                <a:solidFill>
                  <a:srgbClr val="3F3399"/>
                </a:solidFill>
              </a:rPr>
            </a:br>
            <a:endParaRPr lang="hu-HU" altLang="hu-HU" sz="2800" b="1" i="1" smtClean="0">
              <a:solidFill>
                <a:srgbClr val="8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893175" cy="3600450"/>
          </a:xfrm>
        </p:spPr>
        <p:txBody>
          <a:bodyPr/>
          <a:lstStyle/>
          <a:p>
            <a:pPr eaLnBrk="1" hangingPunct="1">
              <a:defRPr/>
            </a:pPr>
            <a:endParaRPr lang="hu-HU" altLang="hu-HU" sz="2400" b="1" dirty="0">
              <a:solidFill>
                <a:srgbClr val="3F3399"/>
              </a:solidFill>
            </a:endParaRPr>
          </a:p>
          <a:p>
            <a:pPr eaLnBrk="1" hangingPunct="1">
              <a:defRPr/>
            </a:pPr>
            <a:r>
              <a:rPr lang="hu-HU" altLang="hu-HU" sz="2400" b="1" dirty="0">
                <a:solidFill>
                  <a:srgbClr val="3F3399"/>
                </a:solidFill>
              </a:rPr>
              <a:t>Az </a:t>
            </a:r>
            <a:r>
              <a:rPr lang="hu-HU" altLang="hu-HU" sz="2400" b="1" dirty="0" err="1">
                <a:solidFill>
                  <a:srgbClr val="3F3399"/>
                </a:solidFill>
              </a:rPr>
              <a:t>ájurvéda</a:t>
            </a:r>
            <a:r>
              <a:rPr lang="hu-HU" altLang="hu-HU" sz="2400" b="1" dirty="0">
                <a:solidFill>
                  <a:srgbClr val="3F3399"/>
                </a:solidFill>
              </a:rPr>
              <a:t> a mentális és testi egészség védikus tudománya. </a:t>
            </a:r>
          </a:p>
          <a:p>
            <a:pPr eaLnBrk="1" hangingPunct="1">
              <a:defRPr/>
            </a:pPr>
            <a:r>
              <a:rPr lang="hu-HU" altLang="hu-HU" sz="2400" b="1" dirty="0">
                <a:solidFill>
                  <a:srgbClr val="3F3399"/>
                </a:solidFill>
              </a:rPr>
              <a:t>Az </a:t>
            </a:r>
            <a:r>
              <a:rPr lang="hu-HU" altLang="hu-HU" sz="2400" b="1" dirty="0" err="1">
                <a:solidFill>
                  <a:srgbClr val="3F3399"/>
                </a:solidFill>
              </a:rPr>
              <a:t>ájurvéda</a:t>
            </a:r>
            <a:r>
              <a:rPr lang="hu-HU" altLang="hu-HU" sz="2400" b="1" dirty="0">
                <a:solidFill>
                  <a:srgbClr val="3F3399"/>
                </a:solidFill>
              </a:rPr>
              <a:t> fő célja az optimális életvitel,egészség,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</a:rPr>
              <a:t>    hogy képessé tegyen kibontakoztatni a benned rejlő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</a:rPr>
              <a:t>    lehetőségeket. </a:t>
            </a:r>
          </a:p>
          <a:p>
            <a:pPr eaLnBrk="1" hangingPunct="1">
              <a:defRPr/>
            </a:pPr>
            <a:r>
              <a:rPr lang="hu-HU" altLang="hu-HU" sz="2400" b="1" dirty="0">
                <a:solidFill>
                  <a:srgbClr val="3F3399"/>
                </a:solidFill>
              </a:rPr>
              <a:t>A jóga a spirituális gyakorlás és önfejlődés rendszere. </a:t>
            </a:r>
          </a:p>
          <a:p>
            <a:pPr eaLnBrk="1" hangingPunct="1">
              <a:defRPr/>
            </a:pPr>
            <a:r>
              <a:rPr lang="hu-HU" altLang="hu-HU" sz="2400" b="1" dirty="0">
                <a:solidFill>
                  <a:srgbClr val="3F3399"/>
                </a:solidFill>
              </a:rPr>
              <a:t>A klasszikus jóga célja az önkiteljesedés.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b="1" i="1" dirty="0">
                <a:solidFill>
                  <a:srgbClr val="3F3399"/>
                </a:solidFill>
              </a:rPr>
              <a:t>A jóga az </a:t>
            </a:r>
            <a:r>
              <a:rPr lang="hu-HU" altLang="hu-HU" sz="2400" b="1" i="1" dirty="0" err="1">
                <a:solidFill>
                  <a:srgbClr val="3F3399"/>
                </a:solidFill>
              </a:rPr>
              <a:t>ájurvédára</a:t>
            </a:r>
            <a:r>
              <a:rPr lang="hu-HU" altLang="hu-HU" sz="2400" b="1" i="1" dirty="0">
                <a:solidFill>
                  <a:srgbClr val="3F3399"/>
                </a:solidFill>
              </a:rPr>
              <a:t> támaszkodik egészségügyi kérdésekben.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b="1" i="1" dirty="0">
                <a:solidFill>
                  <a:srgbClr val="3F3399"/>
                </a:solidFill>
              </a:rPr>
              <a:t>Az </a:t>
            </a:r>
            <a:r>
              <a:rPr lang="hu-HU" altLang="hu-HU" sz="2400" b="1" i="1" dirty="0" err="1">
                <a:solidFill>
                  <a:srgbClr val="3F3399"/>
                </a:solidFill>
              </a:rPr>
              <a:t>ájurvéda</a:t>
            </a:r>
            <a:r>
              <a:rPr lang="hu-HU" altLang="hu-HU" sz="2400" b="1" i="1" dirty="0">
                <a:solidFill>
                  <a:srgbClr val="3F3399"/>
                </a:solidFill>
              </a:rPr>
              <a:t> a jógára támaszkodik a mentális és spirituális dimenziókban.</a:t>
            </a:r>
          </a:p>
        </p:txBody>
      </p:sp>
      <p:sp>
        <p:nvSpPr>
          <p:cNvPr id="21508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hu-HU" altLang="hu-HU" sz="3200" b="1" smtClean="0">
                <a:solidFill>
                  <a:srgbClr val="3F3399"/>
                </a:solidFill>
              </a:rPr>
              <a:t>A jóga és ájurvéda kapcsolata</a:t>
            </a:r>
            <a:endParaRPr lang="hu-HU" altLang="hu-HU" sz="3200" smtClean="0">
              <a:solidFill>
                <a:srgbClr val="3F3399"/>
              </a:solidFill>
            </a:endParaRPr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b="1" dirty="0"/>
              <a:t>   </a:t>
            </a:r>
            <a:r>
              <a:rPr lang="hu-HU" altLang="hu-HU" sz="2400" b="1" dirty="0">
                <a:solidFill>
                  <a:schemeClr val="accent6"/>
                </a:solidFill>
              </a:rPr>
              <a:t>A jóga és az </a:t>
            </a:r>
            <a:r>
              <a:rPr lang="hu-HU" altLang="hu-HU" sz="2400" b="1" dirty="0" err="1">
                <a:solidFill>
                  <a:schemeClr val="accent6"/>
                </a:solidFill>
              </a:rPr>
              <a:t>ájurvéda</a:t>
            </a:r>
            <a:r>
              <a:rPr lang="hu-HU" altLang="hu-HU" sz="2400" b="1" dirty="0">
                <a:solidFill>
                  <a:schemeClr val="accent6"/>
                </a:solidFill>
              </a:rPr>
              <a:t> nemcsak kiegészítik egymást.</a:t>
            </a:r>
            <a:br>
              <a:rPr lang="hu-HU" altLang="hu-HU" sz="2400" b="1" dirty="0">
                <a:solidFill>
                  <a:schemeClr val="accent6"/>
                </a:solidFill>
              </a:rPr>
            </a:br>
            <a:endParaRPr lang="hu-HU" altLang="hu-HU" sz="2400" b="1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400" b="1" dirty="0">
                <a:solidFill>
                  <a:schemeClr val="accent6"/>
                </a:solidFill>
              </a:rPr>
              <a:t>    Mindkét tudomány kapcsolódik egymáshoz azonos gyökerük és sok szinten hasonló felfogásuk révén. </a:t>
            </a:r>
            <a:br>
              <a:rPr lang="hu-HU" altLang="hu-HU" sz="2400" b="1" dirty="0">
                <a:solidFill>
                  <a:schemeClr val="accent6"/>
                </a:solidFill>
              </a:rPr>
            </a:br>
            <a:r>
              <a:rPr lang="hu-HU" altLang="hu-HU" sz="2400" b="1" dirty="0">
                <a:solidFill>
                  <a:schemeClr val="accent6"/>
                </a:solidFill>
              </a:rPr>
              <a:t/>
            </a:r>
            <a:br>
              <a:rPr lang="hu-HU" altLang="hu-HU" sz="2400" b="1" dirty="0">
                <a:solidFill>
                  <a:schemeClr val="accent6"/>
                </a:solidFill>
              </a:rPr>
            </a:br>
            <a:r>
              <a:rPr lang="hu-HU" altLang="hu-HU" sz="2400" b="1" dirty="0">
                <a:solidFill>
                  <a:schemeClr val="accent6"/>
                </a:solidFill>
              </a:rPr>
              <a:t>Kéz a kézben kell haladniuk, ha optimális egészséget, belső békét és hosszú életet szeretnénk elérni.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400" b="1" dirty="0">
                <a:solidFill>
                  <a:schemeClr val="accent6"/>
                </a:solidFill>
                <a:cs typeface="Times New Roman" pitchFamily="18" charset="0"/>
              </a:rPr>
              <a:t>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400" b="1" dirty="0">
                <a:solidFill>
                  <a:schemeClr val="accent6"/>
                </a:solidFill>
                <a:cs typeface="Times New Roman" pitchFamily="18" charset="0"/>
              </a:rPr>
              <a:t>    A jóga gyakorlásában jelenjenek meg az </a:t>
            </a:r>
            <a:r>
              <a:rPr lang="hu-HU" altLang="hu-HU" sz="2400" b="1" dirty="0" err="1">
                <a:solidFill>
                  <a:schemeClr val="accent6"/>
                </a:solidFill>
                <a:cs typeface="Times New Roman" pitchFamily="18" charset="0"/>
              </a:rPr>
              <a:t>ájurvédikus</a:t>
            </a:r>
            <a:r>
              <a:rPr lang="hu-HU" altLang="hu-HU" sz="2400" b="1" dirty="0">
                <a:solidFill>
                  <a:schemeClr val="accent6"/>
                </a:solidFill>
                <a:cs typeface="Times New Roman" pitchFamily="18" charset="0"/>
              </a:rPr>
              <a:t> szempontok – egyénre szabott jóga gyakorlás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zövegdoboz 1"/>
          <p:cNvSpPr txBox="1">
            <a:spLocks noChangeArrowheads="1"/>
          </p:cNvSpPr>
          <p:nvPr/>
        </p:nvSpPr>
        <p:spPr bwMode="auto">
          <a:xfrm>
            <a:off x="642938" y="571500"/>
            <a:ext cx="7858125" cy="621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3F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ájurvéda nagy alakjai – Csaraka, az orvos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3F33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10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 i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Csaraka: </a:t>
            </a:r>
            <a:r>
              <a:rPr lang="hu-HU" altLang="hu-HU" sz="2200" b="1" i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„vándorló” - </a:t>
            </a:r>
            <a:r>
              <a:rPr lang="hu-HU" altLang="hu-HU" sz="22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Csaraka-szanhitá (kb. i.e. 6. század)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1000" b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20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Átréja tanítványa Agnivésa: Agnivésa-szanhitá/tantra (12000 vers, elveszett)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20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Csaraka ez alapján írja meg művét (120 fejezet, próza és vers)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200" b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</a:pPr>
            <a:endParaRPr lang="hu-HU" altLang="hu-HU" sz="1000" b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hu-HU" altLang="hu-HU" sz="22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altLang="hu-HU" sz="24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főként belgyógyászat</a:t>
            </a: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anatómia</a:t>
            </a: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diagnózis</a:t>
            </a: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mintegy 600 ásványi és növényi orvosság leírása</a:t>
            </a:r>
          </a:p>
          <a:p>
            <a:pPr algn="just" eaLnBrk="1" hangingPunct="1">
              <a:spcBef>
                <a:spcPct val="0"/>
              </a:spcBef>
            </a:pPr>
            <a:endParaRPr lang="hu-HU" altLang="hu-HU" sz="2400" b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</a:pPr>
            <a:endParaRPr lang="hu-HU" altLang="hu-HU" sz="24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2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2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2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5976938"/>
            <a:ext cx="1916112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zövegdoboz 1"/>
          <p:cNvSpPr txBox="1">
            <a:spLocks noChangeArrowheads="1"/>
          </p:cNvSpPr>
          <p:nvPr/>
        </p:nvSpPr>
        <p:spPr bwMode="auto">
          <a:xfrm>
            <a:off x="571500" y="642938"/>
            <a:ext cx="8143875" cy="65246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</a:t>
            </a:r>
            <a:r>
              <a:rPr lang="hu-HU" altLang="hu-HU" sz="2400" b="1" dirty="0" err="1">
                <a:solidFill>
                  <a:srgbClr val="3F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ájurvéda</a:t>
            </a:r>
            <a:r>
              <a:rPr lang="hu-HU" altLang="hu-HU" sz="2400" b="1" dirty="0">
                <a:solidFill>
                  <a:srgbClr val="3F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nagy alakjai – </a:t>
            </a:r>
            <a:r>
              <a:rPr lang="hu-HU" altLang="hu-HU" sz="2400" b="1" dirty="0" err="1">
                <a:solidFill>
                  <a:srgbClr val="3F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Szusruta</a:t>
            </a:r>
            <a:r>
              <a:rPr lang="hu-HU" altLang="hu-HU" sz="2400" b="1" dirty="0">
                <a:solidFill>
                  <a:srgbClr val="3F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 sebész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hu-HU" altLang="hu-HU" sz="1000" b="1" dirty="0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b="1" i="1" dirty="0" err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Szusruta-szanhitá</a:t>
            </a:r>
            <a:r>
              <a:rPr lang="hu-HU" altLang="hu-HU" sz="2400" b="1" i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(kb. i.e. 6. (v. 3.) sz.)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u-HU" altLang="hu-HU" sz="2400" b="1" i="1" dirty="0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b="1" dirty="0" err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Szusruta</a:t>
            </a: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tudása </a:t>
            </a:r>
            <a:r>
              <a:rPr lang="hu-HU" altLang="hu-HU" sz="2400" b="1" dirty="0" err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Dhanvantaritól</a:t>
            </a: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hu-HU" altLang="hu-HU" sz="2400" b="1" dirty="0" err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Visnu</a:t>
            </a: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inkarnációjától) származik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u-HU" altLang="hu-HU" sz="2400" b="1" dirty="0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defRPr/>
            </a:pP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főként sebészet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ezernél több betegség leírása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sebészeti módszerek: szürkehályog eltávolítása,      orrplasztika, víz fertőtlenítése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anatómia megismerése boncoláson keresztül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hu-HU" altLang="hu-HU" sz="2400" b="1" dirty="0" err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marma</a:t>
            </a: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pontok tana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hu-HU" altLang="hu-HU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több száz növényi és ásványi orvosság leírása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hu-HU" altLang="hu-HU" sz="2400" b="1" i="1" dirty="0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u-HU" altLang="hu-HU" sz="2400" b="1" i="1" dirty="0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u-HU" altLang="hu-HU" sz="2400" b="1" i="1" dirty="0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u-HU" altLang="hu-HU" sz="2400" b="1" i="1" dirty="0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6037263"/>
            <a:ext cx="1916112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zövegdoboz 1"/>
          <p:cNvSpPr txBox="1">
            <a:spLocks noChangeArrowheads="1"/>
          </p:cNvSpPr>
          <p:nvPr/>
        </p:nvSpPr>
        <p:spPr bwMode="auto">
          <a:xfrm>
            <a:off x="571500" y="642938"/>
            <a:ext cx="785812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3F3399"/>
                </a:solidFill>
              </a:rPr>
              <a:t>Az ájurvéda nagy alakjai – Vágbhatta, az összegző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000" b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 i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 i="1">
                <a:solidFill>
                  <a:srgbClr val="000099"/>
                </a:solidFill>
              </a:rPr>
              <a:t>Astánga-hridajam</a:t>
            </a:r>
            <a:r>
              <a:rPr lang="hu-HU" altLang="hu-HU" sz="2400" b="1">
                <a:solidFill>
                  <a:srgbClr val="000099"/>
                </a:solidFill>
              </a:rPr>
              <a:t> (Vágbhatta-szanhitá)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</a:rPr>
              <a:t>„A nyolctagú orvostudomány foglalata / A nyolctagú orvostudomány szíve”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800" b="1">
                <a:solidFill>
                  <a:srgbClr val="000099"/>
                </a:solidFill>
              </a:rPr>
              <a:t>Vágbhatta: a két nagy előd </a:t>
            </a:r>
            <a:r>
              <a:rPr lang="hu-HU" altLang="hu-HU" sz="2400" b="1">
                <a:solidFill>
                  <a:srgbClr val="000099"/>
                </a:solidFill>
              </a:rPr>
              <a:t>(Csaraka és Szusruta) </a:t>
            </a:r>
            <a:r>
              <a:rPr lang="hu-HU" altLang="hu-HU" sz="2800" b="1">
                <a:solidFill>
                  <a:srgbClr val="000099"/>
                </a:solidFill>
              </a:rPr>
              <a:t>szintézise;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800" b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</a:rPr>
              <a:t>Astánga-hridajam: a tibeti gyógyászat forrása, ma Dél-Indiában (Kerala) a legnépszerűbb szöveg</a:t>
            </a:r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848350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zövegdoboz 1"/>
          <p:cNvSpPr txBox="1">
            <a:spLocks noChangeArrowheads="1"/>
          </p:cNvSpPr>
          <p:nvPr/>
        </p:nvSpPr>
        <p:spPr bwMode="auto">
          <a:xfrm>
            <a:off x="571500" y="500063"/>
            <a:ext cx="7858125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3F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ájurvéda klasszikus szövegei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3F33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3F33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„A nagy hármas”  - Brihat-trají 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Csaraka-szanhitá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Szusruta-szanhitá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Vágabhatta-szanhitá (Astánga-hridajam)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 b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b="1" i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5975350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églalap 1"/>
          <p:cNvSpPr>
            <a:spLocks noChangeArrowheads="1"/>
          </p:cNvSpPr>
          <p:nvPr/>
        </p:nvSpPr>
        <p:spPr bwMode="auto">
          <a:xfrm>
            <a:off x="642938" y="428625"/>
            <a:ext cx="7929562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3F3399"/>
                </a:solidFill>
              </a:rPr>
              <a:t>Az ájurvéda a történelem során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1000" b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</a:rPr>
              <a:t>Csaraka és társai sok szempontból évszázadokkal megelőzik a Nyugatot: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1000" b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leírták a vérkeringést, </a:t>
            </a: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ismerték a bőr rétegeit, </a:t>
            </a: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kétféle cukorbetegséget különítettek el, </a:t>
            </a: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kifinomult sebészeti módszerek, amelyek még ma is használatban vannak (pl. rhinoplasztika), </a:t>
            </a: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víz fertőtlenítése, </a:t>
            </a: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kórházak, gyógynövényes kertek, </a:t>
            </a:r>
          </a:p>
          <a:p>
            <a:pPr algn="just"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„orvostanhallgatók” brahmacsáriként éltek a mesterrel.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1000" b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</a:rPr>
              <a:t>Mogul/angol hódítás: elnyomás, angolok tűzzel-vassal irtják</a:t>
            </a:r>
          </a:p>
        </p:txBody>
      </p:sp>
      <p:sp>
        <p:nvSpPr>
          <p:cNvPr id="31747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5962650"/>
            <a:ext cx="191611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zövegdoboz 1"/>
          <p:cNvSpPr txBox="1">
            <a:spLocks noChangeArrowheads="1"/>
          </p:cNvSpPr>
          <p:nvPr/>
        </p:nvSpPr>
        <p:spPr bwMode="auto">
          <a:xfrm>
            <a:off x="1042988" y="1352550"/>
            <a:ext cx="7358062" cy="5078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i-IN" altLang="hu-HU" sz="6000" dirty="0">
                <a:solidFill>
                  <a:schemeClr val="accent6"/>
                </a:solidFill>
              </a:rPr>
              <a:t>सांख्य  </a:t>
            </a:r>
            <a:endParaRPr lang="hu-HU" altLang="hu-HU" sz="60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altLang="hu-HU" sz="3200" dirty="0" err="1">
                <a:solidFill>
                  <a:schemeClr val="accent6"/>
                </a:solidFill>
              </a:rPr>
              <a:t>Szánkhja</a:t>
            </a:r>
            <a:r>
              <a:rPr lang="hu-HU" altLang="hu-HU" sz="3200" dirty="0">
                <a:solidFill>
                  <a:schemeClr val="accent6"/>
                </a:solidFill>
              </a:rPr>
              <a:t> – az „összeszámlálás” filozófiája	</a:t>
            </a:r>
          </a:p>
          <a:p>
            <a:pPr eaLnBrk="1" hangingPunct="1">
              <a:defRPr/>
            </a:pPr>
            <a:r>
              <a:rPr lang="hu-HU" altLang="hu-HU" sz="2400" dirty="0" err="1">
                <a:solidFill>
                  <a:schemeClr val="accent6"/>
                </a:solidFill>
              </a:rPr>
              <a:t>szam</a:t>
            </a:r>
            <a:r>
              <a:rPr lang="hu-HU" altLang="hu-HU" sz="2400" dirty="0">
                <a:solidFill>
                  <a:schemeClr val="accent6"/>
                </a:solidFill>
              </a:rPr>
              <a:t> – összes, mind</a:t>
            </a:r>
          </a:p>
          <a:p>
            <a:pPr eaLnBrk="1" hangingPunct="1">
              <a:defRPr/>
            </a:pPr>
            <a:r>
              <a:rPr lang="hu-HU" altLang="hu-HU" sz="2400" dirty="0" err="1">
                <a:solidFill>
                  <a:schemeClr val="accent6"/>
                </a:solidFill>
              </a:rPr>
              <a:t>khjá</a:t>
            </a:r>
            <a:r>
              <a:rPr lang="hu-HU" altLang="hu-HU" sz="2400" dirty="0">
                <a:solidFill>
                  <a:schemeClr val="accent6"/>
                </a:solidFill>
              </a:rPr>
              <a:t> – mond, nevez, kijelent</a:t>
            </a:r>
          </a:p>
          <a:p>
            <a:pPr eaLnBrk="1" hangingPunct="1">
              <a:defRPr/>
            </a:pPr>
            <a:endParaRPr lang="hu-HU" altLang="hu-HU" sz="24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sz="2400" b="1" dirty="0">
                <a:solidFill>
                  <a:schemeClr val="accent6"/>
                </a:solidFill>
                <a:cs typeface="Times New Roman" pitchFamily="18" charset="0"/>
              </a:rPr>
              <a:t>Az </a:t>
            </a:r>
            <a:r>
              <a:rPr lang="hu-HU" sz="2400" b="1" dirty="0" err="1">
                <a:solidFill>
                  <a:schemeClr val="accent6"/>
                </a:solidFill>
                <a:cs typeface="Times New Roman" pitchFamily="18" charset="0"/>
              </a:rPr>
              <a:t>ájurvéda</a:t>
            </a:r>
            <a:r>
              <a:rPr lang="hu-HU" sz="2400" b="1" dirty="0">
                <a:solidFill>
                  <a:schemeClr val="accent6"/>
                </a:solidFill>
                <a:cs typeface="Times New Roman" pitchFamily="18" charset="0"/>
              </a:rPr>
              <a:t> filozófiai alapját képezi:</a:t>
            </a:r>
          </a:p>
          <a:p>
            <a:pPr eaLnBrk="1" hangingPunct="1">
              <a:defRPr/>
            </a:pPr>
            <a:r>
              <a:rPr lang="hu-HU" sz="2400" b="1" dirty="0">
                <a:solidFill>
                  <a:schemeClr val="accent6"/>
                </a:solidFill>
                <a:cs typeface="Times New Roman" pitchFamily="18" charset="0"/>
              </a:rPr>
              <a:t>ami az univerzumban megtalálható, az az    emberben is -  makrokozmosz a mikrokozmoszban.</a:t>
            </a:r>
          </a:p>
          <a:p>
            <a:pPr eaLnBrk="1" hangingPunct="1">
              <a:defRPr/>
            </a:pPr>
            <a:endParaRPr lang="hu-HU" altLang="hu-HU" sz="3200" dirty="0">
              <a:solidFill>
                <a:srgbClr val="002060"/>
              </a:solidFill>
            </a:endParaRPr>
          </a:p>
        </p:txBody>
      </p:sp>
      <p:sp>
        <p:nvSpPr>
          <p:cNvPr id="32771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églalap 1"/>
          <p:cNvSpPr>
            <a:spLocks noChangeArrowheads="1"/>
          </p:cNvSpPr>
          <p:nvPr/>
        </p:nvSpPr>
        <p:spPr bwMode="auto">
          <a:xfrm>
            <a:off x="428625" y="571500"/>
            <a:ext cx="8072438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b="1">
                <a:solidFill>
                  <a:srgbClr val="3F3399"/>
                </a:solidFill>
                <a:cs typeface="Segoe UI" panose="020B0502040204020203" pitchFamily="34" charset="0"/>
              </a:rPr>
              <a:t>A szánkja a Sad-darsana – a hat indiai klasszikus filozófia egyike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b="1">
              <a:solidFill>
                <a:srgbClr val="136721"/>
              </a:solidFill>
              <a:cs typeface="Segoe UI" panose="020B050204020402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2D2D8A"/>
                </a:solidFill>
                <a:cs typeface="Segoe UI" panose="020B0502040204020203" pitchFamily="34" charset="0"/>
              </a:rPr>
              <a:t>Darsana = látásmód, megközelítésmód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136721"/>
                </a:solidFill>
                <a:cs typeface="Segoe UI" panose="020B0502040204020203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Mind a 6 filozófia célja a valóság megértése, a fájdalom és szenvedés megszüntetése.</a:t>
            </a:r>
            <a:endParaRPr lang="hu-HU" altLang="hu-HU" sz="18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b="1">
              <a:solidFill>
                <a:srgbClr val="136721"/>
              </a:solidFill>
              <a:cs typeface="Segoe UI" panose="020B0502040204020203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hu-HU" altLang="hu-HU" sz="2800" b="1">
                <a:solidFill>
                  <a:srgbClr val="000099"/>
                </a:solidFill>
                <a:cs typeface="Segoe UI" panose="020B0502040204020203" pitchFamily="34" charset="0"/>
              </a:rPr>
              <a:t>Szánkhja – összeszámlálás - </a:t>
            </a:r>
            <a:r>
              <a:rPr lang="hu-HU" altLang="hu-HU" sz="2000" b="1">
                <a:solidFill>
                  <a:srgbClr val="000099"/>
                </a:solidFill>
                <a:cs typeface="Segoe UI" panose="020B0502040204020203" pitchFamily="34" charset="0"/>
              </a:rPr>
              <a:t>makrokozmosz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800" b="1">
                <a:solidFill>
                  <a:srgbClr val="000099"/>
                </a:solidFill>
                <a:cs typeface="Segoe UI" panose="020B0502040204020203" pitchFamily="34" charset="0"/>
              </a:rPr>
              <a:t>Jóga – egyesítés - </a:t>
            </a:r>
            <a:r>
              <a:rPr lang="hu-HU" altLang="hu-HU" sz="2000" b="1">
                <a:solidFill>
                  <a:srgbClr val="000099"/>
                </a:solidFill>
                <a:cs typeface="Segoe UI" panose="020B0502040204020203" pitchFamily="34" charset="0"/>
              </a:rPr>
              <a:t>mikrokozmosz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2D2D8A"/>
                </a:solidFill>
                <a:cs typeface="Times New Roman" panose="02020603050405020304" pitchFamily="18" charset="0"/>
              </a:rPr>
              <a:t>A Szánkja tulajdonképpen a tiszta tudat utazása az anyagba. </a:t>
            </a:r>
            <a:r>
              <a:rPr lang="hu-HU" altLang="hu-HU" sz="2000">
                <a:solidFill>
                  <a:srgbClr val="2D2D8A"/>
                </a:solidFill>
              </a:rPr>
              <a:t>A szánkhja és a jóga filozófia jól kiegészíti egymást: A szánkhja képezte az elméletet, a jóga pedig a megvalósítás útját. (ahol vége a szánkhjának, ott kezdődik a jóga)</a:t>
            </a:r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altLang="hu-HU" smtClean="0"/>
          </a:p>
        </p:txBody>
      </p:sp>
      <p:sp>
        <p:nvSpPr>
          <p:cNvPr id="512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u-HU" altLang="hu-HU" smtClean="0"/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55613"/>
            <a:ext cx="6119812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34925" y="-120650"/>
            <a:ext cx="9144000" cy="748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3F3399"/>
                </a:solidFill>
                <a:cs typeface="Times New Roman" panose="02020603050405020304" pitchFamily="18" charset="0"/>
              </a:rPr>
              <a:t>A Szánkja </a:t>
            </a:r>
            <a:r>
              <a:rPr lang="hu-HU" altLang="hu-HU" sz="1800" b="1">
                <a:solidFill>
                  <a:srgbClr val="3F3399"/>
                </a:solidFill>
              </a:rPr>
              <a:t>Utazás a tiszta tudatból az anyagvilágba.</a:t>
            </a:r>
            <a:br>
              <a:rPr lang="hu-HU" altLang="hu-HU" sz="1800" b="1">
                <a:solidFill>
                  <a:srgbClr val="3F3399"/>
                </a:solidFill>
              </a:rPr>
            </a:b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A világegyetem létezését 24+1 tattva (elem) együttműködésének tulajdonítja (a +1 a Purusát jelöli).</a:t>
            </a:r>
            <a:b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</a:br>
            <a:r>
              <a:rPr lang="hu-HU" altLang="hu-HU" sz="1600" b="1">
                <a:solidFill>
                  <a:srgbClr val="3F3399"/>
                </a:solidFill>
              </a:rPr>
              <a:t>Az ájurvéda filozófiai alapját képez</a:t>
            </a:r>
            <a:r>
              <a:rPr lang="hu-HU" altLang="hu-HU" sz="1600">
                <a:solidFill>
                  <a:srgbClr val="3F3399"/>
                </a:solidFill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rgbClr val="3F33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3F3399"/>
                </a:solidFill>
              </a:rPr>
              <a:t>Purusa</a:t>
            </a:r>
            <a:r>
              <a:rPr lang="hu-HU" altLang="hu-HU" sz="1400">
                <a:solidFill>
                  <a:srgbClr val="3F3399"/>
                </a:solidFill>
              </a:rPr>
              <a:t>                        </a:t>
            </a:r>
            <a:r>
              <a:rPr lang="hu-HU" altLang="hu-HU" sz="1600" b="1">
                <a:solidFill>
                  <a:srgbClr val="3F3399"/>
                </a:solidFill>
                <a:cs typeface="Times New Roman" panose="02020603050405020304" pitchFamily="18" charset="0"/>
              </a:rPr>
              <a:t>Prakriti (</a:t>
            </a:r>
            <a:r>
              <a:rPr lang="hu-HU" altLang="hu-HU" sz="1400" b="1">
                <a:solidFill>
                  <a:srgbClr val="3F3399"/>
                </a:solidFill>
              </a:rPr>
              <a:t>megnyilváulatlan ősanyag)</a:t>
            </a:r>
            <a:endParaRPr lang="hu-HU" altLang="hu-HU" sz="1400" b="1">
              <a:solidFill>
                <a:srgbClr val="3F3399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 b="1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( tiszta tudat)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 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                                   Mahat/ Buddhi - </a:t>
            </a:r>
            <a:r>
              <a:rPr lang="hu-HU" altLang="hu-HU" sz="1600">
                <a:solidFill>
                  <a:srgbClr val="3F3399"/>
                </a:solidFill>
              </a:rPr>
              <a:t>a kozmikus, kollektív intelligencia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  </a:t>
            </a:r>
            <a:r>
              <a:rPr lang="hu-HU" altLang="hu-HU" sz="1600" i="1">
                <a:solidFill>
                  <a:srgbClr val="3F3399"/>
                </a:solidFill>
                <a:cs typeface="Times New Roman" panose="02020603050405020304" pitchFamily="18" charset="0"/>
              </a:rPr>
              <a:t>Prána                                                                                          </a:t>
            </a:r>
            <a:endParaRPr lang="hu-HU" altLang="hu-HU" sz="1600" i="1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                                   Ahankára/ Ego  - éntudat, elkülönülés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A</a:t>
            </a:r>
            <a:r>
              <a:rPr lang="hu-HU" altLang="hu-HU" sz="1600">
                <a:solidFill>
                  <a:srgbClr val="3F3399"/>
                </a:solidFill>
              </a:rPr>
              <a:t> kozmikus prána pulzálása okozza  a tudat  szétválását a 3 minőségre</a:t>
            </a:r>
            <a:endParaRPr lang="hu-HU" altLang="hu-HU" sz="1600">
              <a:solidFill>
                <a:srgbClr val="3F3399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>
              <a:solidFill>
                <a:srgbClr val="3F3399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>
              <a:solidFill>
                <a:srgbClr val="3F3399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Szattva                                     Radzsasz 	                                   Tamasz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                                                                                                  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Jnanendriya             Karmendriya            Manasz                 hang, érintés, forma, íz, szag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(dnyánéndrija)          (karméndrija)                                        </a:t>
            </a:r>
            <a:r>
              <a:rPr lang="hu-HU" altLang="hu-HU" sz="1600">
                <a:solidFill>
                  <a:srgbClr val="3F3399"/>
                </a:solidFill>
              </a:rPr>
              <a:t>(5 Tanmátra, a finom </a:t>
            </a:r>
            <a:r>
              <a:rPr lang="hu-HU" altLang="hu-HU" sz="1600">
                <a:solidFill>
                  <a:srgbClr val="3F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elemek)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3F3399"/>
                </a:solidFill>
                <a:cs typeface="Times New Roman" panose="02020603050405020304" pitchFamily="18" charset="0"/>
              </a:rPr>
              <a:t>(5 érzékelő képesség)  (5 cselekvő képesség)</a:t>
            </a: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</a:t>
            </a:r>
            <a:endParaRPr lang="hu-HU" altLang="hu-HU" sz="1600" b="1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</a:rPr>
              <a:t>Hallás                      Beszéd</a:t>
            </a: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                                             éter,  levegő,  tűz,    víz,   föld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</a:rPr>
              <a:t>Tapintás                  Fogás                                               (5</a:t>
            </a: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 </a:t>
            </a:r>
            <a:r>
              <a:rPr lang="hu-HU" altLang="hu-HU" sz="1600">
                <a:solidFill>
                  <a:srgbClr val="3F3399"/>
                </a:solidFill>
              </a:rPr>
              <a:t>Mahábhúta, az 5 nagy elem,</a:t>
            </a:r>
            <a:r>
              <a:rPr lang="hu-HU" altLang="hu-HU" sz="1800">
                <a:solidFill>
                  <a:srgbClr val="3F3399"/>
                </a:solidFill>
              </a:rPr>
              <a:t> </a:t>
            </a: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</a:rPr>
              <a:t>Látás                       Járás                                                       örökkévaló, oszthatatlan)</a:t>
            </a:r>
            <a:endParaRPr lang="hu-HU" altLang="hu-HU" sz="1600">
              <a:solidFill>
                <a:srgbClr val="3F3399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  <a:cs typeface="Times New Roman" panose="02020603050405020304" pitchFamily="18" charset="0"/>
              </a:rPr>
              <a:t>Ízlelés                      Reprodukció            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3F3399"/>
                </a:solidFill>
              </a:rPr>
              <a:t>Szaglás                   Kiválasztás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>
              <a:solidFill>
                <a:srgbClr val="3F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>
              <a:solidFill>
                <a:srgbClr val="3F3399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39750" y="3284538"/>
            <a:ext cx="4686300" cy="33496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19700" y="3284538"/>
            <a:ext cx="1784350" cy="33496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419475" y="3284538"/>
            <a:ext cx="1806575" cy="33496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26050" y="1295400"/>
            <a:ext cx="0" cy="36036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219700" y="1966913"/>
            <a:ext cx="6350" cy="28892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219700" y="2636838"/>
            <a:ext cx="0" cy="36036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24300" y="3789363"/>
            <a:ext cx="1871663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971550" y="3789363"/>
            <a:ext cx="1727200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8313" y="3968750"/>
            <a:ext cx="0" cy="50482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68313" y="3968750"/>
            <a:ext cx="1947862" cy="39687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68313" y="3968750"/>
            <a:ext cx="3598862" cy="39687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68313" y="5157788"/>
            <a:ext cx="0" cy="2159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411413" y="5157788"/>
            <a:ext cx="0" cy="2159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019925" y="5157788"/>
            <a:ext cx="0" cy="2159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015163" y="3968750"/>
            <a:ext cx="0" cy="46831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9863" y="1052513"/>
            <a:ext cx="5724525" cy="5462587"/>
          </a:xfrm>
        </p:spPr>
      </p:pic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hu-HU" altLang="hu-HU" sz="2800" b="1" smtClean="0">
                <a:solidFill>
                  <a:srgbClr val="3F3399"/>
                </a:solidFill>
              </a:rPr>
              <a:t>A dósák (</a:t>
            </a:r>
            <a:r>
              <a:rPr lang="hu-HU" altLang="hu-HU" sz="1800" b="1" smtClean="0">
                <a:solidFill>
                  <a:srgbClr val="3F3399"/>
                </a:solidFill>
              </a:rPr>
              <a:t>az elemek energiáinak kombinációi) </a:t>
            </a:r>
            <a:r>
              <a:rPr lang="hu-HU" altLang="hu-HU" sz="2800" b="1" smtClean="0">
                <a:solidFill>
                  <a:srgbClr val="3F3399"/>
                </a:solidFill>
              </a:rPr>
              <a:t>kialakulása</a:t>
            </a:r>
            <a:r>
              <a:rPr lang="hu-HU" altLang="hu-HU" smtClean="0">
                <a:solidFill>
                  <a:srgbClr val="3F3399"/>
                </a:solidFill>
              </a:rPr>
              <a:t> </a:t>
            </a:r>
          </a:p>
        </p:txBody>
      </p:sp>
      <p:sp>
        <p:nvSpPr>
          <p:cNvPr id="36868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5876925"/>
            <a:ext cx="191611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zövegdoboz 1"/>
          <p:cNvSpPr txBox="1">
            <a:spLocks noChangeArrowheads="1"/>
          </p:cNvSpPr>
          <p:nvPr/>
        </p:nvSpPr>
        <p:spPr bwMode="auto">
          <a:xfrm>
            <a:off x="285750" y="500063"/>
            <a:ext cx="8501063" cy="5632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u-HU" altLang="hu-HU" sz="2800" b="1" dirty="0">
                <a:solidFill>
                  <a:srgbClr val="3F3399"/>
                </a:solidFill>
              </a:rPr>
              <a:t>Anyag és szellem kettősségének filozófiája</a:t>
            </a:r>
          </a:p>
          <a:p>
            <a:pPr eaLnBrk="1" hangingPunct="1">
              <a:defRPr/>
            </a:pPr>
            <a:endParaRPr lang="hu-HU" altLang="hu-HU" sz="28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hu-HU" altLang="hu-HU" sz="2800" dirty="0">
                <a:solidFill>
                  <a:schemeClr val="accent6"/>
                </a:solidFill>
              </a:rPr>
              <a:t>PURUSA </a:t>
            </a:r>
            <a:r>
              <a:rPr lang="hu-HU" altLang="hu-HU" sz="2400" dirty="0">
                <a:solidFill>
                  <a:schemeClr val="accent6"/>
                </a:solidFill>
              </a:rPr>
              <a:t>(megismerő alany) – változatlan, inaktív,</a:t>
            </a:r>
            <a:r>
              <a:rPr lang="hu-HU" sz="2400" dirty="0">
                <a:cs typeface="Times New Roman" pitchFamily="18" charset="0"/>
              </a:rPr>
              <a:t> </a:t>
            </a:r>
            <a:r>
              <a:rPr lang="hu-HU" sz="2400" dirty="0">
                <a:solidFill>
                  <a:schemeClr val="accent6"/>
                </a:solidFill>
                <a:cs typeface="Times New Roman" pitchFamily="18" charset="0"/>
              </a:rPr>
              <a:t>az örök, nem változó tudatosság, szellem, nem megnyilvánult,nem anyagi,</a:t>
            </a:r>
            <a:r>
              <a:rPr lang="hu-HU" altLang="hu-HU" sz="2400" dirty="0">
                <a:solidFill>
                  <a:schemeClr val="accent6"/>
                </a:solidFill>
              </a:rPr>
              <a:t> a mindenkiben benne rejlő szubjektum, fényes, hatására a </a:t>
            </a:r>
            <a:r>
              <a:rPr lang="hu-HU" altLang="hu-HU" sz="2400" dirty="0" err="1">
                <a:solidFill>
                  <a:schemeClr val="accent6"/>
                </a:solidFill>
              </a:rPr>
              <a:t>prakriti</a:t>
            </a:r>
            <a:r>
              <a:rPr lang="hu-HU" altLang="hu-HU" sz="2400" dirty="0">
                <a:solidFill>
                  <a:schemeClr val="accent6"/>
                </a:solidFill>
              </a:rPr>
              <a:t> létrehozza az anyagi világot, maszkulin).</a:t>
            </a:r>
          </a:p>
          <a:p>
            <a:pPr eaLnBrk="1" hangingPunct="1">
              <a:defRPr/>
            </a:pPr>
            <a:endParaRPr lang="hu-HU" altLang="hu-HU" sz="28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altLang="hu-HU" sz="2800" dirty="0">
                <a:solidFill>
                  <a:schemeClr val="accent6"/>
                </a:solidFill>
              </a:rPr>
              <a:t>PRAKRITI </a:t>
            </a:r>
            <a:r>
              <a:rPr lang="hu-HU" altLang="hu-HU" sz="2400" dirty="0">
                <a:solidFill>
                  <a:schemeClr val="accent6"/>
                </a:solidFill>
              </a:rPr>
              <a:t>(természet) – anyag, változó, aktív, tudat nélküli, a megismerés tárgya</a:t>
            </a:r>
            <a:r>
              <a:rPr lang="hu-HU" sz="2400" dirty="0">
                <a:solidFill>
                  <a:schemeClr val="accent6"/>
                </a:solidFill>
              </a:rPr>
              <a:t>, </a:t>
            </a:r>
            <a:r>
              <a:rPr lang="hu-HU" altLang="hu-HU" sz="2400" dirty="0">
                <a:solidFill>
                  <a:schemeClr val="accent6"/>
                </a:solidFill>
              </a:rPr>
              <a:t>sötét, befogadó, feminin.</a:t>
            </a:r>
          </a:p>
          <a:p>
            <a:pPr eaLnBrk="1" hangingPunct="1">
              <a:defRPr/>
            </a:pPr>
            <a:r>
              <a:rPr lang="hu-HU" altLang="hu-HU" sz="2000" dirty="0">
                <a:solidFill>
                  <a:schemeClr val="accent6"/>
                </a:solidFill>
              </a:rPr>
              <a:t>(áram – égők hasonlata)</a:t>
            </a:r>
          </a:p>
          <a:p>
            <a:pPr eaLnBrk="1" hangingPunct="1">
              <a:defRPr/>
            </a:pPr>
            <a:endParaRPr lang="hu-HU" altLang="hu-HU" sz="24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altLang="hu-HU" sz="2400" dirty="0">
                <a:solidFill>
                  <a:schemeClr val="accent6"/>
                </a:solidFill>
              </a:rPr>
              <a:t>(Szemben a </a:t>
            </a:r>
            <a:r>
              <a:rPr lang="hu-HU" altLang="hu-HU" sz="2400" dirty="0" err="1">
                <a:solidFill>
                  <a:schemeClr val="accent6"/>
                </a:solidFill>
              </a:rPr>
              <a:t>védántával</a:t>
            </a:r>
            <a:r>
              <a:rPr lang="hu-HU" altLang="hu-HU" sz="2400" dirty="0">
                <a:solidFill>
                  <a:schemeClr val="accent6"/>
                </a:solidFill>
              </a:rPr>
              <a:t> itt mindkettő egyenrangú és egyformán valós!)</a:t>
            </a:r>
          </a:p>
          <a:p>
            <a:pPr eaLnBrk="1" hangingPunct="1">
              <a:defRPr/>
            </a:pPr>
            <a:endParaRPr lang="hu-HU" altLang="hu-HU" sz="2800" dirty="0">
              <a:solidFill>
                <a:srgbClr val="002060"/>
              </a:solidFill>
            </a:endParaRPr>
          </a:p>
        </p:txBody>
      </p:sp>
      <p:sp>
        <p:nvSpPr>
          <p:cNvPr id="37891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38" y="58832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zövegdoboz 1"/>
          <p:cNvSpPr txBox="1">
            <a:spLocks noChangeArrowheads="1"/>
          </p:cNvSpPr>
          <p:nvPr/>
        </p:nvSpPr>
        <p:spPr bwMode="auto">
          <a:xfrm>
            <a:off x="357188" y="214313"/>
            <a:ext cx="8501062" cy="55086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PURUSA – végtelen számú</a:t>
            </a:r>
          </a:p>
          <a:p>
            <a:pPr eaLnBrk="1" hangingPunct="1">
              <a:defRPr/>
            </a:pPr>
            <a:endParaRPr lang="hu-HU" altLang="hu-HU" sz="32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Az élet és a tudat végső elve az élőlényekben</a:t>
            </a:r>
          </a:p>
          <a:p>
            <a:pPr eaLnBrk="1" hangingPunct="1">
              <a:defRPr/>
            </a:pPr>
            <a:endParaRPr lang="hu-HU" altLang="hu-HU" sz="32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Tiszta tudat, nincs tárgya, teljesen passzív, nem képes cselekedni</a:t>
            </a:r>
          </a:p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 – egyetlen fűszálat sem tud megmozdítani.</a:t>
            </a:r>
          </a:p>
          <a:p>
            <a:pPr eaLnBrk="1" hangingPunct="1">
              <a:defRPr/>
            </a:pPr>
            <a:endParaRPr lang="hu-HU" altLang="hu-HU" sz="32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endParaRPr lang="hu-HU" altLang="hu-HU" sz="32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(</a:t>
            </a:r>
            <a:r>
              <a:rPr lang="hu-HU" altLang="hu-HU" sz="3200" dirty="0" err="1">
                <a:solidFill>
                  <a:schemeClr val="accent6"/>
                </a:solidFill>
              </a:rPr>
              <a:t>Védánta</a:t>
            </a:r>
            <a:r>
              <a:rPr lang="hu-HU" altLang="hu-HU" sz="3200" dirty="0">
                <a:solidFill>
                  <a:schemeClr val="accent6"/>
                </a:solidFill>
              </a:rPr>
              <a:t>: a szellemi elv, az Önvaló/</a:t>
            </a:r>
            <a:r>
              <a:rPr lang="hu-HU" altLang="hu-HU" sz="3200" dirty="0" err="1">
                <a:solidFill>
                  <a:schemeClr val="accent6"/>
                </a:solidFill>
              </a:rPr>
              <a:t>Átmá</a:t>
            </a:r>
            <a:r>
              <a:rPr lang="hu-HU" altLang="hu-HU" sz="3200" dirty="0">
                <a:solidFill>
                  <a:schemeClr val="accent6"/>
                </a:solidFill>
              </a:rPr>
              <a:t> ugyanúgy tiszta tudat, de egyetlen egy!)</a:t>
            </a:r>
          </a:p>
        </p:txBody>
      </p:sp>
      <p:sp>
        <p:nvSpPr>
          <p:cNvPr id="39939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13" y="5848350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églalap 1"/>
          <p:cNvSpPr>
            <a:spLocks noChangeArrowheads="1"/>
          </p:cNvSpPr>
          <p:nvPr/>
        </p:nvSpPr>
        <p:spPr bwMode="auto">
          <a:xfrm>
            <a:off x="428625" y="142875"/>
            <a:ext cx="8286750" cy="59404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PRAKRITI –  egyetlen egy</a:t>
            </a:r>
          </a:p>
          <a:p>
            <a:pPr eaLnBrk="1" hangingPunct="1">
              <a:defRPr/>
            </a:pPr>
            <a:endParaRPr lang="hu-HU" altLang="hu-HU" sz="32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Először osztatlan ősanyag – ebből fejlődik ki a kozmikus sokféleség</a:t>
            </a:r>
          </a:p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A </a:t>
            </a:r>
            <a:r>
              <a:rPr lang="hu-HU" altLang="hu-HU" sz="3200" dirty="0" err="1">
                <a:solidFill>
                  <a:schemeClr val="accent6"/>
                </a:solidFill>
              </a:rPr>
              <a:t>purusa</a:t>
            </a:r>
            <a:r>
              <a:rPr lang="hu-HU" altLang="hu-HU" sz="3200" dirty="0">
                <a:solidFill>
                  <a:schemeClr val="accent6"/>
                </a:solidFill>
              </a:rPr>
              <a:t> közelsége hatására kezd elindulni a teremtés</a:t>
            </a:r>
          </a:p>
          <a:p>
            <a:pPr eaLnBrk="1" hangingPunct="1">
              <a:defRPr/>
            </a:pPr>
            <a:endParaRPr lang="hu-HU" altLang="hu-HU" sz="20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„csábos táncosnő” – a </a:t>
            </a:r>
            <a:r>
              <a:rPr lang="hu-HU" altLang="hu-HU" sz="3200" dirty="0" err="1">
                <a:solidFill>
                  <a:schemeClr val="accent6"/>
                </a:solidFill>
              </a:rPr>
              <a:t>purusa</a:t>
            </a:r>
            <a:r>
              <a:rPr lang="hu-HU" altLang="hu-HU" sz="3200" dirty="0">
                <a:solidFill>
                  <a:schemeClr val="accent6"/>
                </a:solidFill>
              </a:rPr>
              <a:t> azonosul vele: tudatlanság = minden szenvedés forrása</a:t>
            </a:r>
          </a:p>
          <a:p>
            <a:pPr eaLnBrk="1" hangingPunct="1">
              <a:defRPr/>
            </a:pPr>
            <a:endParaRPr lang="hu-HU" altLang="hu-HU" sz="20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endParaRPr lang="hu-HU" altLang="hu-HU" sz="2000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hu-HU" altLang="hu-HU" sz="3200" dirty="0">
                <a:solidFill>
                  <a:schemeClr val="accent6"/>
                </a:solidFill>
              </a:rPr>
              <a:t>Működésének két célja: </a:t>
            </a:r>
            <a:r>
              <a:rPr lang="hu-HU" altLang="hu-HU" sz="3200" dirty="0" err="1">
                <a:solidFill>
                  <a:schemeClr val="accent6"/>
                </a:solidFill>
              </a:rPr>
              <a:t>purusa</a:t>
            </a:r>
            <a:r>
              <a:rPr lang="hu-HU" altLang="hu-HU" sz="3200" dirty="0">
                <a:solidFill>
                  <a:schemeClr val="accent6"/>
                </a:solidFill>
              </a:rPr>
              <a:t> öröme és megszabadulása</a:t>
            </a:r>
          </a:p>
        </p:txBody>
      </p:sp>
      <p:sp>
        <p:nvSpPr>
          <p:cNvPr id="41987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6056313"/>
            <a:ext cx="191611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églalap 1"/>
          <p:cNvSpPr>
            <a:spLocks noChangeArrowheads="1"/>
          </p:cNvSpPr>
          <p:nvPr/>
        </p:nvSpPr>
        <p:spPr bwMode="auto">
          <a:xfrm>
            <a:off x="357188" y="285750"/>
            <a:ext cx="842962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b="1">
                <a:solidFill>
                  <a:srgbClr val="3F3399"/>
                </a:solidFill>
              </a:rPr>
              <a:t>Az öt őselem (mahábhúta)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</a:rPr>
              <a:t>1. </a:t>
            </a:r>
            <a:r>
              <a:rPr lang="hu-HU" altLang="hu-HU" sz="2800" b="1">
                <a:solidFill>
                  <a:srgbClr val="000099"/>
                </a:solidFill>
              </a:rPr>
              <a:t>Ákása</a:t>
            </a:r>
            <a:r>
              <a:rPr lang="hu-HU" altLang="hu-HU" sz="2400" b="1">
                <a:solidFill>
                  <a:srgbClr val="000099"/>
                </a:solidFill>
              </a:rPr>
              <a:t> – tér/éter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</a:rPr>
              <a:t>2. </a:t>
            </a:r>
            <a:r>
              <a:rPr lang="hu-HU" altLang="hu-HU" sz="2800" b="1">
                <a:solidFill>
                  <a:srgbClr val="000099"/>
                </a:solidFill>
              </a:rPr>
              <a:t>Váju</a:t>
            </a:r>
            <a:r>
              <a:rPr lang="hu-HU" altLang="hu-HU" sz="2400" b="1">
                <a:solidFill>
                  <a:srgbClr val="000099"/>
                </a:solidFill>
              </a:rPr>
              <a:t> – levegő/szél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</a:rPr>
              <a:t>3. </a:t>
            </a:r>
            <a:r>
              <a:rPr lang="hu-HU" altLang="hu-HU" sz="2800" b="1">
                <a:solidFill>
                  <a:srgbClr val="000099"/>
                </a:solidFill>
              </a:rPr>
              <a:t>Agni</a:t>
            </a:r>
            <a:r>
              <a:rPr lang="hu-HU" altLang="hu-HU" sz="2400" b="1">
                <a:solidFill>
                  <a:srgbClr val="000099"/>
                </a:solidFill>
              </a:rPr>
              <a:t> (tédzsasz) – tűz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</a:rPr>
              <a:t>4. </a:t>
            </a:r>
            <a:r>
              <a:rPr lang="hu-HU" altLang="hu-HU" sz="2800" b="1">
                <a:solidFill>
                  <a:srgbClr val="000099"/>
                </a:solidFill>
              </a:rPr>
              <a:t>Ápasz </a:t>
            </a:r>
            <a:r>
              <a:rPr lang="hu-HU" altLang="hu-HU" sz="2400" b="1">
                <a:solidFill>
                  <a:srgbClr val="000099"/>
                </a:solidFill>
              </a:rPr>
              <a:t>(dzsala) – víz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solidFill>
                  <a:srgbClr val="000099"/>
                </a:solidFill>
              </a:rPr>
              <a:t>5. </a:t>
            </a:r>
            <a:r>
              <a:rPr lang="hu-HU" altLang="hu-HU" sz="2800" b="1">
                <a:solidFill>
                  <a:srgbClr val="000099"/>
                </a:solidFill>
              </a:rPr>
              <a:t>Prithiví</a:t>
            </a:r>
            <a:r>
              <a:rPr lang="hu-HU" altLang="hu-HU" sz="2400" b="1">
                <a:solidFill>
                  <a:srgbClr val="000099"/>
                </a:solidFill>
              </a:rPr>
              <a:t> – föld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 Az egész megnyilvánult mindenség az öt elem játéka.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 Az elemek az ákása (éter) összesűrűsödései. 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400" b="1">
                <a:solidFill>
                  <a:srgbClr val="000099"/>
                </a:solidFill>
              </a:rPr>
              <a:t> A sűrűbb elemekben jelen vannak a ritkább elemek.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 b="1">
              <a:solidFill>
                <a:srgbClr val="000099"/>
              </a:solidFill>
            </a:endParaRPr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5876925"/>
            <a:ext cx="191611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650" y="463550"/>
            <a:ext cx="7696200" cy="5126038"/>
          </a:xfrm>
        </p:spPr>
        <p:txBody>
          <a:bodyPr/>
          <a:lstStyle/>
          <a:p>
            <a:pPr>
              <a:defRPr/>
            </a:pPr>
            <a:r>
              <a:rPr lang="hu-HU" sz="3200" dirty="0">
                <a:solidFill>
                  <a:schemeClr val="accent6"/>
                </a:solidFill>
                <a:cs typeface="Times New Roman" pitchFamily="18" charset="0"/>
              </a:rPr>
              <a:t>A teremtett világ nem önmagáért való, hanem hogy általa </a:t>
            </a:r>
            <a:br>
              <a:rPr lang="hu-HU" sz="3200" dirty="0">
                <a:solidFill>
                  <a:schemeClr val="accent6"/>
                </a:solidFill>
                <a:cs typeface="Times New Roman" pitchFamily="18" charset="0"/>
              </a:rPr>
            </a:br>
            <a:r>
              <a:rPr lang="hu-HU" sz="3200" dirty="0">
                <a:solidFill>
                  <a:schemeClr val="accent6"/>
                </a:solidFill>
                <a:cs typeface="Times New Roman" pitchFamily="18" charset="0"/>
              </a:rPr>
              <a:t>a tapasztaló alany (</a:t>
            </a:r>
            <a:r>
              <a:rPr lang="hu-HU" sz="3200" dirty="0" err="1">
                <a:solidFill>
                  <a:schemeClr val="accent6"/>
                </a:solidFill>
                <a:cs typeface="Times New Roman" pitchFamily="18" charset="0"/>
              </a:rPr>
              <a:t>Purusa</a:t>
            </a:r>
            <a:r>
              <a:rPr lang="hu-HU" sz="3200" dirty="0">
                <a:solidFill>
                  <a:schemeClr val="accent6"/>
                </a:solidFill>
                <a:cs typeface="Times New Roman" pitchFamily="18" charset="0"/>
              </a:rPr>
              <a:t>) önmagára ébredhessen. </a:t>
            </a:r>
            <a:br>
              <a:rPr lang="hu-HU" sz="3200" dirty="0">
                <a:solidFill>
                  <a:schemeClr val="accent6"/>
                </a:solidFill>
                <a:cs typeface="Times New Roman" pitchFamily="18" charset="0"/>
              </a:rPr>
            </a:br>
            <a:r>
              <a:rPr lang="hu-HU" sz="3200" dirty="0">
                <a:solidFill>
                  <a:schemeClr val="accent6"/>
                </a:solidFill>
                <a:cs typeface="Times New Roman" pitchFamily="18" charset="0"/>
              </a:rPr>
              <a:t/>
            </a:r>
            <a:br>
              <a:rPr lang="hu-HU" sz="3200" dirty="0">
                <a:solidFill>
                  <a:schemeClr val="accent6"/>
                </a:solidFill>
                <a:cs typeface="Times New Roman" pitchFamily="18" charset="0"/>
              </a:rPr>
            </a:br>
            <a:r>
              <a:rPr lang="hu-HU" sz="3200" b="1" dirty="0" err="1">
                <a:solidFill>
                  <a:schemeClr val="accent6"/>
                </a:solidFill>
                <a:latin typeface="Calibri" pitchFamily="34" charset="0"/>
                <a:cs typeface="Times New Roman" pitchFamily="18" charset="0"/>
              </a:rPr>
              <a:t>Purusa</a:t>
            </a:r>
            <a:r>
              <a:rPr lang="hu-HU" sz="3200" b="1" dirty="0">
                <a:solidFill>
                  <a:schemeClr val="accent6"/>
                </a:solidFill>
                <a:latin typeface="Calibri" pitchFamily="34" charset="0"/>
                <a:cs typeface="Times New Roman" pitchFamily="18" charset="0"/>
              </a:rPr>
              <a:t>   </a:t>
            </a:r>
            <a:r>
              <a:rPr lang="hu-HU" sz="3200" b="1" dirty="0" err="1">
                <a:solidFill>
                  <a:schemeClr val="accent6"/>
                </a:solidFill>
                <a:latin typeface="Calibri" pitchFamily="34" charset="0"/>
                <a:cs typeface="Times New Roman" pitchFamily="18" charset="0"/>
              </a:rPr>
              <a:t>Prakriti</a:t>
            </a:r>
            <a:r>
              <a:rPr lang="hu-HU" sz="3200" b="1" dirty="0">
                <a:solidFill>
                  <a:schemeClr val="accent6"/>
                </a:solidFill>
                <a:latin typeface="Calibri" pitchFamily="34" charset="0"/>
                <a:cs typeface="Times New Roman" pitchFamily="18" charset="0"/>
              </a:rPr>
              <a:t> tükrében ismeri meg magát.</a:t>
            </a:r>
            <a:r>
              <a:rPr lang="hu-HU" sz="3200" b="1" dirty="0">
                <a:solidFill>
                  <a:schemeClr val="accent6"/>
                </a:solidFill>
                <a:latin typeface="Calibri" pitchFamily="34" charset="0"/>
              </a:rPr>
              <a:t/>
            </a:r>
            <a:br>
              <a:rPr lang="hu-HU" sz="3200" b="1" dirty="0">
                <a:solidFill>
                  <a:schemeClr val="accent6"/>
                </a:solidFill>
                <a:latin typeface="Calibri" pitchFamily="34" charset="0"/>
              </a:rPr>
            </a:br>
            <a:endParaRPr lang="hu-HU" sz="3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églalap 1"/>
          <p:cNvSpPr>
            <a:spLocks noChangeArrowheads="1"/>
          </p:cNvSpPr>
          <p:nvPr/>
        </p:nvSpPr>
        <p:spPr bwMode="auto">
          <a:xfrm>
            <a:off x="571500" y="571500"/>
            <a:ext cx="814387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b="1">
                <a:solidFill>
                  <a:srgbClr val="3F3399"/>
                </a:solidFill>
              </a:rPr>
              <a:t>A szánkhja és a jóga kapcsolata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>
                <a:solidFill>
                  <a:srgbClr val="136721"/>
                </a:solidFill>
              </a:rPr>
              <a:t>Elméleti vizsgálódás és gyakorlati út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>
                <a:solidFill>
                  <a:srgbClr val="000099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solidFill>
                  <a:srgbClr val="000099"/>
                </a:solidFill>
              </a:rPr>
              <a:t>Szánkhja</a:t>
            </a:r>
            <a:r>
              <a:rPr lang="hu-HU" altLang="hu-HU" sz="2000">
                <a:solidFill>
                  <a:srgbClr val="000099"/>
                </a:solidFill>
              </a:rPr>
              <a:t>: a természet filozófiája (emberi és külső együtt!)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>
                <a:solidFill>
                  <a:srgbClr val="000099"/>
                </a:solidFill>
              </a:rPr>
              <a:t>Feltárja az emberi természetet, számba véve és meghatározva elemeit, és megvizsgálja együttműködésük természetét a kötöttség állapotában, valamint leírja elkülönítésük állapotát a megszabadulás állapotában.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0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>
                <a:solidFill>
                  <a:srgbClr val="000099"/>
                </a:solidFill>
              </a:rPr>
              <a:t>25 alapvető elvet (tattva) sorol fel, melyek a szellem/anyag eredendő kettősétől haladnak az őselemekig.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0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solidFill>
                  <a:srgbClr val="000099"/>
                </a:solidFill>
              </a:rPr>
              <a:t>Jóga</a:t>
            </a:r>
            <a:r>
              <a:rPr lang="hu-HU" altLang="hu-HU" sz="2000">
                <a:solidFill>
                  <a:srgbClr val="000099"/>
                </a:solidFill>
              </a:rPr>
              <a:t>: gyakorlati „módszer” a szánkhja metafizikai alapjára építve, a megszabadulás folyamatának „dinamikáját” és gyakorlati technikáit taglalja.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srgbClr val="000099"/>
              </a:solidFill>
            </a:endParaRPr>
          </a:p>
        </p:txBody>
      </p:sp>
      <p:sp>
        <p:nvSpPr>
          <p:cNvPr id="45059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588962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ím 3"/>
          <p:cNvSpPr>
            <a:spLocks noGrp="1" noChangeArrowheads="1"/>
          </p:cNvSpPr>
          <p:nvPr>
            <p:ph type="title"/>
          </p:nvPr>
        </p:nvSpPr>
        <p:spPr>
          <a:xfrm>
            <a:off x="904875" y="-242888"/>
            <a:ext cx="6913563" cy="1484313"/>
          </a:xfrm>
        </p:spPr>
        <p:txBody>
          <a:bodyPr/>
          <a:lstStyle/>
          <a:p>
            <a:r>
              <a:rPr lang="hu-HU" altLang="hu-HU" sz="3200" smtClean="0">
                <a:solidFill>
                  <a:srgbClr val="3F3399"/>
                </a:solidFill>
              </a:rPr>
              <a:t>Mi a jógaterápia?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750" y="765175"/>
            <a:ext cx="8072438" cy="5060950"/>
          </a:xfrm>
        </p:spPr>
        <p:txBody>
          <a:bodyPr>
            <a:normAutofit fontScale="25000" lnSpcReduction="20000"/>
          </a:bodyPr>
          <a:lstStyle/>
          <a:p>
            <a:pPr marL="0" indent="0">
              <a:buFontTx/>
              <a:buNone/>
              <a:defRPr/>
            </a:pPr>
            <a:r>
              <a:rPr lang="hu-HU" sz="8000" b="1" dirty="0">
                <a:solidFill>
                  <a:srgbClr val="3F3399"/>
                </a:solidFill>
              </a:rPr>
              <a:t>        A jóga önmagában nem egy gyógyító rendszer, de</a:t>
            </a:r>
          </a:p>
          <a:p>
            <a:pPr marL="0" indent="0">
              <a:buFontTx/>
              <a:buNone/>
              <a:defRPr/>
            </a:pPr>
            <a:r>
              <a:rPr lang="hu-HU" sz="8000" b="1" dirty="0">
                <a:solidFill>
                  <a:srgbClr val="3F3399"/>
                </a:solidFill>
              </a:rPr>
              <a:t>                     „ mellékterméke”  a jó egészség .</a:t>
            </a:r>
          </a:p>
          <a:p>
            <a:pPr>
              <a:defRPr/>
            </a:pPr>
            <a:endParaRPr lang="hu-HU" sz="7200" b="1" dirty="0">
              <a:solidFill>
                <a:srgbClr val="3F3399"/>
              </a:solidFill>
            </a:endParaRPr>
          </a:p>
          <a:p>
            <a:pPr>
              <a:defRPr/>
            </a:pPr>
            <a:r>
              <a:rPr lang="hu-HU" sz="7200" b="1" dirty="0">
                <a:solidFill>
                  <a:srgbClr val="3F3399"/>
                </a:solidFill>
              </a:rPr>
              <a:t>A jóga széles eszköztárának felhasználása az egészség fenntartására, illetve helyreállítására, az </a:t>
            </a:r>
            <a:r>
              <a:rPr lang="hu-HU" sz="7200" b="1" dirty="0" err="1">
                <a:solidFill>
                  <a:srgbClr val="3F3399"/>
                </a:solidFill>
              </a:rPr>
              <a:t>ájurvédikus</a:t>
            </a:r>
            <a:r>
              <a:rPr lang="hu-HU" sz="7200" b="1" dirty="0">
                <a:solidFill>
                  <a:srgbClr val="3F3399"/>
                </a:solidFill>
              </a:rPr>
              <a:t> </a:t>
            </a:r>
            <a:r>
              <a:rPr lang="hu-HU" sz="7200" b="1" dirty="0" err="1">
                <a:solidFill>
                  <a:srgbClr val="3F3399"/>
                </a:solidFill>
              </a:rPr>
              <a:t>prakriti</a:t>
            </a:r>
            <a:r>
              <a:rPr lang="hu-HU" sz="7200" b="1" dirty="0">
                <a:solidFill>
                  <a:srgbClr val="3F3399"/>
                </a:solidFill>
              </a:rPr>
              <a:t> és </a:t>
            </a:r>
            <a:r>
              <a:rPr lang="hu-HU" sz="7200" b="1" dirty="0" err="1">
                <a:solidFill>
                  <a:srgbClr val="3F3399"/>
                </a:solidFill>
              </a:rPr>
              <a:t>vikruti</a:t>
            </a:r>
            <a:r>
              <a:rPr lang="hu-HU" sz="7200" b="1" dirty="0">
                <a:solidFill>
                  <a:srgbClr val="3F3399"/>
                </a:solidFill>
              </a:rPr>
              <a:t> figyelembe vételével.</a:t>
            </a:r>
          </a:p>
          <a:p>
            <a:pPr>
              <a:defRPr/>
            </a:pPr>
            <a:endParaRPr lang="hu-HU" sz="7200" b="1" dirty="0">
              <a:solidFill>
                <a:srgbClr val="3F3399"/>
              </a:solidFill>
            </a:endParaRPr>
          </a:p>
          <a:p>
            <a:pPr>
              <a:defRPr/>
            </a:pPr>
            <a:r>
              <a:rPr lang="hu-HU" sz="7200" b="1" dirty="0">
                <a:solidFill>
                  <a:schemeClr val="accent6"/>
                </a:solidFill>
              </a:rPr>
              <a:t>A jógaterápia holisztikus gyógymód. </a:t>
            </a:r>
            <a:r>
              <a:rPr lang="hu-HU" sz="8000" b="1" dirty="0">
                <a:solidFill>
                  <a:schemeClr val="accent6"/>
                </a:solidFill>
              </a:rPr>
              <a:t>Az ember belső öngyógyító mechanizmusainak tudatos felébresztésére és használatára épül.</a:t>
            </a:r>
          </a:p>
          <a:p>
            <a:pPr>
              <a:defRPr/>
            </a:pPr>
            <a:endParaRPr lang="hu-HU" sz="7200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hu-HU" sz="7200" b="1" dirty="0">
                <a:solidFill>
                  <a:schemeClr val="accent6"/>
                </a:solidFill>
              </a:rPr>
              <a:t>A jóga egy specializált formája, mely a jógagyakorlást az emberek egészségi problémáinak megfelelően, az egyén igényeire szabja. </a:t>
            </a:r>
          </a:p>
          <a:p>
            <a:pPr>
              <a:defRPr/>
            </a:pPr>
            <a:endParaRPr lang="hu-HU" sz="7200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hu-HU" sz="7200" b="1" dirty="0">
                <a:solidFill>
                  <a:srgbClr val="3F3399"/>
                </a:solidFill>
              </a:rPr>
              <a:t>Az egészség-betegség integrált megközelítése</a:t>
            </a:r>
          </a:p>
          <a:p>
            <a:pPr marL="0" indent="0">
              <a:buFontTx/>
              <a:buNone/>
              <a:defRPr/>
            </a:pPr>
            <a:r>
              <a:rPr lang="hu-HU" sz="7200" b="1" dirty="0">
                <a:solidFill>
                  <a:schemeClr val="accent6"/>
                </a:solidFill>
              </a:rPr>
              <a:t>     Hangsúlyozza az elme-test egységét, a  tudatosságot. Figyelembe</a:t>
            </a:r>
          </a:p>
          <a:p>
            <a:pPr marL="0" indent="0">
              <a:buFontTx/>
              <a:buNone/>
              <a:defRPr/>
            </a:pPr>
            <a:r>
              <a:rPr lang="hu-HU" sz="7200" b="1" dirty="0">
                <a:solidFill>
                  <a:schemeClr val="accent6"/>
                </a:solidFill>
              </a:rPr>
              <a:t>     veszi az orvosi diagnózisokat és a holisztikus tényezőket.</a:t>
            </a:r>
          </a:p>
          <a:p>
            <a:pPr marL="0" indent="0">
              <a:buFontTx/>
              <a:buNone/>
              <a:defRPr/>
            </a:pPr>
            <a:endParaRPr lang="hu-HU" sz="7200" b="1" dirty="0">
              <a:solidFill>
                <a:schemeClr val="accent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sz="7200" b="1" dirty="0">
                <a:solidFill>
                  <a:schemeClr val="accent6"/>
                </a:solidFill>
              </a:rPr>
              <a:t>               </a:t>
            </a:r>
            <a:r>
              <a:rPr lang="hu-HU" sz="9600" b="1" dirty="0">
                <a:solidFill>
                  <a:schemeClr val="accent6"/>
                </a:solidFill>
              </a:rPr>
              <a:t>JÓGA + ÁJURVÉDA = JÓGATERÁPIA</a:t>
            </a:r>
          </a:p>
          <a:p>
            <a:pPr marL="0" indent="0">
              <a:buFontTx/>
              <a:buNone/>
              <a:defRPr/>
            </a:pPr>
            <a:endParaRPr lang="hu-HU" sz="8000" b="1" dirty="0">
              <a:solidFill>
                <a:schemeClr val="accent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sz="8000" b="1" dirty="0">
                <a:solidFill>
                  <a:srgbClr val="3F3399"/>
                </a:solidFill>
              </a:rPr>
              <a:t>            </a:t>
            </a:r>
            <a:endParaRPr lang="hu-HU" sz="8000" b="1" dirty="0">
              <a:solidFill>
                <a:schemeClr val="accent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sz="8000" b="1" dirty="0">
                <a:solidFill>
                  <a:schemeClr val="accent6"/>
                </a:solidFill>
              </a:rPr>
              <a:t>     </a:t>
            </a:r>
          </a:p>
          <a:p>
            <a:pPr marL="68580" indent="0">
              <a:buFontTx/>
              <a:buNone/>
              <a:defRPr/>
            </a:pPr>
            <a:endParaRPr lang="hu-HU" sz="2600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r>
              <a:rPr lang="hu-HU" sz="2800" b="1" dirty="0">
                <a:solidFill>
                  <a:srgbClr val="3F3399"/>
                </a:solidFill>
              </a:rPr>
              <a:t>    </a:t>
            </a:r>
            <a:endParaRPr lang="hu-HU" sz="1800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endParaRPr lang="hu-HU" sz="1800" dirty="0">
              <a:solidFill>
                <a:srgbClr val="3F3399"/>
              </a:solidFill>
            </a:endParaRPr>
          </a:p>
          <a:p>
            <a:pPr marL="582930" indent="-514350">
              <a:buFontTx/>
              <a:buAutoNum type="arabicPeriod" startAt="2"/>
              <a:defRPr/>
            </a:pPr>
            <a:endParaRPr lang="hu-HU" sz="1800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endParaRPr lang="hu-HU" sz="2800" dirty="0">
              <a:solidFill>
                <a:srgbClr val="3F3399"/>
              </a:solidFill>
            </a:endParaRPr>
          </a:p>
        </p:txBody>
      </p:sp>
      <p:sp>
        <p:nvSpPr>
          <p:cNvPr id="46084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986463"/>
            <a:ext cx="1916113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2095500"/>
            <a:ext cx="4802188" cy="212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7" name="Cím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>
                <a:solidFill>
                  <a:srgbClr val="3F3399"/>
                </a:solidFill>
              </a:rPr>
              <a:t>A nem ártás elve</a:t>
            </a:r>
          </a:p>
        </p:txBody>
      </p:sp>
      <p:sp>
        <p:nvSpPr>
          <p:cNvPr id="47108" name="Alcím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hu-HU" altLang="hu-HU" smtClean="0"/>
          </a:p>
          <a:p>
            <a:r>
              <a:rPr lang="hu-HU" altLang="hu-HU" smtClean="0">
                <a:solidFill>
                  <a:srgbClr val="3F3399"/>
                </a:solidFill>
              </a:rPr>
              <a:t>Ahinszá</a:t>
            </a:r>
          </a:p>
          <a:p>
            <a:r>
              <a:rPr lang="hu-HU" altLang="hu-HU" smtClean="0">
                <a:solidFill>
                  <a:srgbClr val="3F3399"/>
                </a:solidFill>
              </a:rPr>
              <a:t>Nil nocere</a:t>
            </a:r>
          </a:p>
        </p:txBody>
      </p:sp>
      <p:sp>
        <p:nvSpPr>
          <p:cNvPr id="47109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471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5848350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6202362" cy="792162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rgbClr val="3F3399"/>
                </a:solidFill>
                <a:ea typeface="+mn-ea"/>
              </a:rPr>
              <a:t>Mi a jóga?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341438"/>
            <a:ext cx="8893175" cy="6477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dirty="0">
                <a:solidFill>
                  <a:srgbClr val="3F3399"/>
                </a:solidFill>
              </a:rPr>
              <a:t>    </a:t>
            </a:r>
            <a:r>
              <a:rPr lang="hu-HU" sz="2800" dirty="0" err="1">
                <a:solidFill>
                  <a:srgbClr val="3F3399"/>
                </a:solidFill>
              </a:rPr>
              <a:t>Patandzsali</a:t>
            </a:r>
            <a:r>
              <a:rPr lang="hu-HU" sz="2800" dirty="0">
                <a:solidFill>
                  <a:srgbClr val="3F3399"/>
                </a:solidFill>
              </a:rPr>
              <a:t>: </a:t>
            </a:r>
            <a:r>
              <a:rPr lang="hu-HU" sz="2800" dirty="0" err="1">
                <a:solidFill>
                  <a:srgbClr val="3F3399"/>
                </a:solidFill>
              </a:rPr>
              <a:t>Jógas</a:t>
            </a:r>
            <a:r>
              <a:rPr lang="hu-HU" sz="2800" dirty="0">
                <a:solidFill>
                  <a:srgbClr val="3F3399"/>
                </a:solidFill>
              </a:rPr>
              <a:t> </a:t>
            </a:r>
            <a:r>
              <a:rPr lang="hu-HU" sz="2800" dirty="0" err="1">
                <a:solidFill>
                  <a:srgbClr val="3F3399"/>
                </a:solidFill>
              </a:rPr>
              <a:t>csitta</a:t>
            </a:r>
            <a:r>
              <a:rPr lang="hu-HU" sz="2800" dirty="0">
                <a:solidFill>
                  <a:srgbClr val="3F3399"/>
                </a:solidFill>
              </a:rPr>
              <a:t> </a:t>
            </a:r>
            <a:r>
              <a:rPr lang="hu-HU" sz="2800" dirty="0" err="1">
                <a:solidFill>
                  <a:srgbClr val="3F3399"/>
                </a:solidFill>
              </a:rPr>
              <a:t>vritti</a:t>
            </a:r>
            <a:r>
              <a:rPr lang="hu-HU" sz="2800" dirty="0">
                <a:solidFill>
                  <a:srgbClr val="3F3399"/>
                </a:solidFill>
              </a:rPr>
              <a:t> </a:t>
            </a:r>
            <a:r>
              <a:rPr lang="hu-HU" sz="2800" dirty="0" err="1">
                <a:solidFill>
                  <a:srgbClr val="3F3399"/>
                </a:solidFill>
              </a:rPr>
              <a:t>niródhaha</a:t>
            </a:r>
            <a:endParaRPr lang="hu-HU" sz="2800" dirty="0">
              <a:solidFill>
                <a:srgbClr val="3F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sz="2800" dirty="0">
                <a:solidFill>
                  <a:srgbClr val="3F3399"/>
                </a:solidFill>
              </a:rPr>
              <a:t>    Szanszkrit (</a:t>
            </a:r>
            <a:r>
              <a:rPr lang="hu-HU" sz="2800" dirty="0" err="1">
                <a:solidFill>
                  <a:srgbClr val="3F3399"/>
                </a:solidFill>
              </a:rPr>
              <a:t>dévanágarí</a:t>
            </a:r>
            <a:r>
              <a:rPr lang="hu-HU" sz="2800" dirty="0">
                <a:solidFill>
                  <a:srgbClr val="3F3399"/>
                </a:solidFill>
              </a:rPr>
              <a:t>):   योगः चित्त  वृत्ति निरोधः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solidFill>
                  <a:srgbClr val="3F3399"/>
                </a:solidFill>
              </a:rPr>
              <a:t>    </a:t>
            </a:r>
            <a:r>
              <a:rPr lang="hu-HU" sz="2800" dirty="0" err="1">
                <a:solidFill>
                  <a:srgbClr val="3F3399"/>
                </a:solidFill>
              </a:rPr>
              <a:t>Transzliteráció</a:t>
            </a:r>
            <a:r>
              <a:rPr lang="hu-HU" sz="2800" dirty="0">
                <a:solidFill>
                  <a:srgbClr val="3F3399"/>
                </a:solidFill>
              </a:rPr>
              <a:t>:  </a:t>
            </a:r>
            <a:r>
              <a:rPr lang="hu-HU" sz="2800" b="1" dirty="0" err="1">
                <a:solidFill>
                  <a:srgbClr val="3F3399"/>
                </a:solidFill>
              </a:rPr>
              <a:t>yogaś</a:t>
            </a:r>
            <a:r>
              <a:rPr lang="hu-HU" sz="2800" dirty="0" err="1">
                <a:solidFill>
                  <a:srgbClr val="3F3399"/>
                </a:solidFill>
              </a:rPr>
              <a:t>-</a:t>
            </a:r>
            <a:r>
              <a:rPr lang="hu-HU" sz="2800" b="1" dirty="0" err="1">
                <a:solidFill>
                  <a:srgbClr val="3F3399"/>
                </a:solidFill>
              </a:rPr>
              <a:t>citta</a:t>
            </a:r>
            <a:r>
              <a:rPr lang="hu-HU" sz="2800" dirty="0" err="1">
                <a:solidFill>
                  <a:srgbClr val="3F3399"/>
                </a:solidFill>
              </a:rPr>
              <a:t>-</a:t>
            </a:r>
            <a:r>
              <a:rPr lang="hu-HU" sz="2800" b="1" dirty="0" err="1">
                <a:solidFill>
                  <a:srgbClr val="3F3399"/>
                </a:solidFill>
              </a:rPr>
              <a:t>vr</a:t>
            </a:r>
            <a:r>
              <a:rPr lang="hu-HU" sz="2800" b="1" dirty="0">
                <a:solidFill>
                  <a:srgbClr val="3F3399"/>
                </a:solidFill>
              </a:rPr>
              <a:t>̥</a:t>
            </a:r>
            <a:r>
              <a:rPr lang="hu-HU" sz="2800" b="1" dirty="0" err="1">
                <a:solidFill>
                  <a:srgbClr val="3F3399"/>
                </a:solidFill>
              </a:rPr>
              <a:t>tti</a:t>
            </a:r>
            <a:r>
              <a:rPr lang="hu-HU" sz="2800" dirty="0" err="1">
                <a:solidFill>
                  <a:srgbClr val="3F3399"/>
                </a:solidFill>
              </a:rPr>
              <a:t>-</a:t>
            </a:r>
            <a:r>
              <a:rPr lang="hu-HU" sz="2800" b="1" dirty="0" err="1">
                <a:solidFill>
                  <a:srgbClr val="3F3399"/>
                </a:solidFill>
              </a:rPr>
              <a:t>nirodhaḥ</a:t>
            </a:r>
            <a:endParaRPr lang="hu-HU" sz="2800" b="1" dirty="0">
              <a:solidFill>
                <a:srgbClr val="3F3399"/>
              </a:solidFill>
            </a:endParaRPr>
          </a:p>
          <a:p>
            <a:pPr marL="0" indent="0">
              <a:buFontTx/>
              <a:buNone/>
              <a:defRPr/>
            </a:pPr>
            <a:endParaRPr lang="hu-HU" sz="2800" dirty="0">
              <a:solidFill>
                <a:srgbClr val="3F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sz="2800" b="1" dirty="0">
                <a:solidFill>
                  <a:srgbClr val="3F3399"/>
                </a:solidFill>
              </a:rPr>
              <a:t>    Szó szerinti jelentés: A jóga az elmeváltozások</a:t>
            </a:r>
          </a:p>
          <a:p>
            <a:pPr marL="0" indent="0">
              <a:buFontTx/>
              <a:buNone/>
              <a:defRPr/>
            </a:pPr>
            <a:r>
              <a:rPr lang="hu-HU" altLang="hu-HU" sz="2800" b="1" dirty="0">
                <a:solidFill>
                  <a:srgbClr val="3F3399"/>
                </a:solidFill>
              </a:rPr>
              <a:t>    </a:t>
            </a:r>
            <a:r>
              <a:rPr lang="hu-HU" sz="2800" b="1" dirty="0">
                <a:solidFill>
                  <a:srgbClr val="3F3399"/>
                </a:solidFill>
              </a:rPr>
              <a:t>megszüntetése</a:t>
            </a:r>
          </a:p>
          <a:p>
            <a:pPr marL="0" indent="0">
              <a:buFontTx/>
              <a:buNone/>
              <a:defRPr/>
            </a:pPr>
            <a:r>
              <a:rPr lang="hu-HU" sz="2800" b="1" dirty="0">
                <a:solidFill>
                  <a:srgbClr val="3F3399"/>
                </a:solidFill>
              </a:rPr>
              <a:t>    Eredete a </a:t>
            </a:r>
            <a:r>
              <a:rPr lang="hu-HU" sz="2800" b="1" dirty="0" err="1">
                <a:solidFill>
                  <a:srgbClr val="3F3399"/>
                </a:solidFill>
              </a:rPr>
              <a:t>védákhoz</a:t>
            </a:r>
            <a:r>
              <a:rPr lang="hu-HU" sz="2800" b="1" dirty="0">
                <a:solidFill>
                  <a:srgbClr val="3F3399"/>
                </a:solidFill>
              </a:rPr>
              <a:t> nyúlik vissza </a:t>
            </a:r>
            <a:r>
              <a:rPr lang="hu-HU" sz="2000" dirty="0">
                <a:solidFill>
                  <a:schemeClr val="accent2"/>
                </a:solidFill>
              </a:rPr>
              <a:t>(</a:t>
            </a:r>
            <a:r>
              <a:rPr lang="hu-HU" sz="2000" dirty="0" err="1">
                <a:solidFill>
                  <a:schemeClr val="accent2"/>
                </a:solidFill>
              </a:rPr>
              <a:t>rig</a:t>
            </a:r>
            <a:r>
              <a:rPr lang="hu-HU" sz="2000" dirty="0">
                <a:solidFill>
                  <a:schemeClr val="accent2"/>
                </a:solidFill>
              </a:rPr>
              <a:t>-, száma-, </a:t>
            </a:r>
            <a:r>
              <a:rPr lang="hu-HU" sz="2000" dirty="0" err="1">
                <a:solidFill>
                  <a:schemeClr val="accent2"/>
                </a:solidFill>
              </a:rPr>
              <a:t>jadzsur</a:t>
            </a:r>
            <a:r>
              <a:rPr lang="hu-HU" sz="2000" dirty="0">
                <a:solidFill>
                  <a:schemeClr val="accent2"/>
                </a:solidFill>
              </a:rPr>
              <a:t>-,  </a:t>
            </a:r>
            <a:endParaRPr lang="hu-HU" sz="2800" dirty="0">
              <a:solidFill>
                <a:srgbClr val="3F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altLang="hu-HU" sz="2800" b="1" dirty="0">
                <a:solidFill>
                  <a:srgbClr val="3F3399"/>
                </a:solidFill>
              </a:rPr>
              <a:t>    </a:t>
            </a:r>
            <a:r>
              <a:rPr lang="hu-HU" sz="2000" dirty="0" err="1">
                <a:solidFill>
                  <a:schemeClr val="accent2"/>
                </a:solidFill>
              </a:rPr>
              <a:t>atharva</a:t>
            </a:r>
            <a:r>
              <a:rPr lang="hu-HU" sz="2000" dirty="0">
                <a:solidFill>
                  <a:schemeClr val="accent2"/>
                </a:solidFill>
              </a:rPr>
              <a:t> </a:t>
            </a:r>
            <a:r>
              <a:rPr lang="hu-HU" sz="2000" dirty="0" err="1">
                <a:solidFill>
                  <a:schemeClr val="accent2"/>
                </a:solidFill>
              </a:rPr>
              <a:t>véda</a:t>
            </a:r>
            <a:r>
              <a:rPr lang="hu-HU" sz="2000" dirty="0">
                <a:solidFill>
                  <a:schemeClr val="accent2"/>
                </a:solidFill>
              </a:rPr>
              <a:t>) </a:t>
            </a:r>
            <a:r>
              <a:rPr lang="hu-HU" sz="2000" dirty="0">
                <a:solidFill>
                  <a:schemeClr val="accent6"/>
                </a:solidFill>
              </a:rPr>
              <a:t>A </a:t>
            </a:r>
            <a:r>
              <a:rPr lang="hu-HU" sz="2000" dirty="0" err="1">
                <a:solidFill>
                  <a:schemeClr val="accent6"/>
                </a:solidFill>
              </a:rPr>
              <a:t>védák</a:t>
            </a:r>
            <a:r>
              <a:rPr lang="hu-HU" sz="2000" dirty="0">
                <a:solidFill>
                  <a:schemeClr val="accent6"/>
                </a:solidFill>
              </a:rPr>
              <a:t> az emberiség eddig ismert legrégibb szövegei.</a:t>
            </a:r>
          </a:p>
          <a:p>
            <a:pPr marL="0" indent="0">
              <a:buFontTx/>
              <a:buNone/>
              <a:defRPr/>
            </a:pPr>
            <a:endParaRPr lang="hu-HU" sz="2000" b="1" dirty="0">
              <a:solidFill>
                <a:schemeClr val="accent2"/>
              </a:solidFill>
            </a:endParaRPr>
          </a:p>
          <a:p>
            <a:pPr marL="0" indent="0">
              <a:buFontTx/>
              <a:buNone/>
              <a:defRPr/>
            </a:pPr>
            <a:endParaRPr lang="hu-HU" altLang="hu-HU" sz="2800" b="1" dirty="0">
              <a:solidFill>
                <a:srgbClr val="3F3399"/>
              </a:solidFill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886450"/>
            <a:ext cx="19161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7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921625" cy="1223962"/>
          </a:xfrm>
        </p:spPr>
        <p:txBody>
          <a:bodyPr/>
          <a:lstStyle/>
          <a:p>
            <a:r>
              <a:rPr lang="hu-HU" altLang="hu-HU" sz="3200" smtClean="0">
                <a:solidFill>
                  <a:srgbClr val="3F3399"/>
                </a:solidFill>
              </a:rPr>
              <a:t>A jógaterápia célja és eszközei</a:t>
            </a:r>
          </a:p>
        </p:txBody>
      </p:sp>
      <p:sp>
        <p:nvSpPr>
          <p:cNvPr id="48131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750" y="1268413"/>
            <a:ext cx="7280275" cy="5113337"/>
          </a:xfrm>
        </p:spPr>
        <p:txBody>
          <a:bodyPr>
            <a:normAutofit lnSpcReduction="10000"/>
          </a:bodyPr>
          <a:lstStyle/>
          <a:p>
            <a:pPr lvl="1">
              <a:defRPr/>
            </a:pPr>
            <a:endParaRPr lang="hu-HU" dirty="0">
              <a:solidFill>
                <a:srgbClr val="3F3399"/>
              </a:solidFill>
            </a:endParaRPr>
          </a:p>
          <a:p>
            <a:pPr>
              <a:defRPr/>
            </a:pPr>
            <a:r>
              <a:rPr lang="hu-HU" b="1" dirty="0">
                <a:solidFill>
                  <a:srgbClr val="3F3399"/>
                </a:solidFill>
              </a:rPr>
              <a:t> </a:t>
            </a:r>
            <a:r>
              <a:rPr lang="hu-HU" sz="2200" b="1" dirty="0">
                <a:solidFill>
                  <a:srgbClr val="3F3399"/>
                </a:solidFill>
              </a:rPr>
              <a:t>Cél az egészség, az egyensúly helyreállítása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                   (vikrutitól a </a:t>
            </a:r>
            <a:r>
              <a:rPr lang="hu-HU" sz="2200" dirty="0" err="1">
                <a:solidFill>
                  <a:srgbClr val="3F3399"/>
                </a:solidFill>
              </a:rPr>
              <a:t>prakruti</a:t>
            </a:r>
            <a:r>
              <a:rPr lang="hu-HU" sz="2200" dirty="0">
                <a:solidFill>
                  <a:srgbClr val="3F3399"/>
                </a:solidFill>
              </a:rPr>
              <a:t>  felé, </a:t>
            </a:r>
            <a:r>
              <a:rPr lang="hu-HU" sz="2200" dirty="0" err="1">
                <a:solidFill>
                  <a:srgbClr val="3F3399"/>
                </a:solidFill>
              </a:rPr>
              <a:t>ódzsasz</a:t>
            </a:r>
            <a:r>
              <a:rPr lang="hu-HU" sz="2200" dirty="0">
                <a:solidFill>
                  <a:srgbClr val="3F3399"/>
                </a:solidFill>
              </a:rPr>
              <a:t> felépítése);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                    - távlati és rövid távú célok;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                    - személyre szabott, szoros kapcsolat;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                    - folyamatos visszacsatolás, együttműködés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                     (naplózás!), vizsgálni kell a változásokat 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                    - rendszeresség.</a:t>
            </a:r>
          </a:p>
          <a:p>
            <a:pPr>
              <a:defRPr/>
            </a:pPr>
            <a:r>
              <a:rPr lang="hu-HU" sz="2200" b="1" dirty="0">
                <a:solidFill>
                  <a:srgbClr val="3F3399"/>
                </a:solidFill>
              </a:rPr>
              <a:t>  A jógaterápia alkalmazható: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                      alternatív módszerként;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                      komplementer módszerként;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                      integratív módszerként;</a:t>
            </a:r>
          </a:p>
          <a:p>
            <a:pPr marL="0" indent="0">
              <a:buFontTx/>
              <a:buNone/>
              <a:defRPr/>
            </a:pPr>
            <a:r>
              <a:rPr lang="hu-HU" sz="2200" dirty="0">
                <a:solidFill>
                  <a:srgbClr val="3F3399"/>
                </a:solidFill>
              </a:rPr>
              <a:t>.</a:t>
            </a:r>
          </a:p>
          <a:p>
            <a:pPr>
              <a:defRPr/>
            </a:pPr>
            <a:endParaRPr lang="hu-HU" sz="2200" dirty="0">
              <a:solidFill>
                <a:srgbClr val="3F3399"/>
              </a:solidFill>
            </a:endParaRPr>
          </a:p>
        </p:txBody>
      </p:sp>
      <p:pic>
        <p:nvPicPr>
          <p:cNvPr id="481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5975350"/>
            <a:ext cx="191611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11188" y="476250"/>
            <a:ext cx="7848600" cy="5400675"/>
          </a:xfrm>
        </p:spPr>
        <p:txBody>
          <a:bodyPr>
            <a:normAutofit fontScale="25000" lnSpcReduction="20000"/>
          </a:bodyPr>
          <a:lstStyle/>
          <a:p>
            <a:pPr marL="68580" indent="0">
              <a:buFontTx/>
              <a:buNone/>
              <a:defRPr/>
            </a:pPr>
            <a:r>
              <a:rPr lang="hu-HU" sz="8000" b="1" dirty="0">
                <a:solidFill>
                  <a:srgbClr val="3F3399"/>
                </a:solidFill>
              </a:rPr>
              <a:t>                           </a:t>
            </a:r>
            <a:r>
              <a:rPr lang="hu-HU" sz="9600" b="1" dirty="0">
                <a:solidFill>
                  <a:srgbClr val="3F3399"/>
                </a:solidFill>
              </a:rPr>
              <a:t>A jógaterápia alkalmazása </a:t>
            </a:r>
          </a:p>
          <a:p>
            <a:pPr marL="68580" indent="0">
              <a:buFontTx/>
              <a:buNone/>
              <a:defRPr/>
            </a:pPr>
            <a:endParaRPr lang="hu-HU" sz="9600" b="1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r>
              <a:rPr lang="hu-HU" sz="8000" dirty="0">
                <a:solidFill>
                  <a:schemeClr val="accent6"/>
                </a:solidFill>
              </a:rPr>
              <a:t>Kiemelten az alábbi területeken:</a:t>
            </a:r>
          </a:p>
          <a:p>
            <a:pPr marL="68580" indent="0">
              <a:buFontTx/>
              <a:buNone/>
              <a:defRPr/>
            </a:pPr>
            <a:r>
              <a:rPr lang="hu-HU" sz="8000" dirty="0">
                <a:solidFill>
                  <a:schemeClr val="accent6"/>
                </a:solidFill>
              </a:rPr>
              <a:t> 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Különféle gerincbántalmak, mozgásszervi-ízületi</a:t>
            </a:r>
          </a:p>
          <a:p>
            <a:pPr marL="0" indent="0">
              <a:buFontTx/>
              <a:buNone/>
              <a:defRPr/>
            </a:pPr>
            <a:r>
              <a:rPr lang="hu-HU" sz="8000" dirty="0">
                <a:solidFill>
                  <a:schemeClr val="accent6"/>
                </a:solidFill>
              </a:rPr>
              <a:t>     betegségek, hátfájás, derékfájás, 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Magas vérnyomás betegség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Cukorbetegség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IBS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Aranyeresség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Székrekedés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Gyulladásos bélbetegségek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Szorongás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Alvászavar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Krónikus </a:t>
            </a:r>
            <a:r>
              <a:rPr lang="hu-HU" sz="8000" dirty="0" err="1">
                <a:solidFill>
                  <a:schemeClr val="accent6"/>
                </a:solidFill>
              </a:rPr>
              <a:t>stresszhatás</a:t>
            </a:r>
            <a:endParaRPr lang="hu-HU" sz="80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Asztma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Allergiás kórképek</a:t>
            </a:r>
          </a:p>
          <a:p>
            <a:pPr>
              <a:defRPr/>
            </a:pPr>
            <a:r>
              <a:rPr lang="hu-HU" sz="8000" dirty="0">
                <a:solidFill>
                  <a:schemeClr val="accent6"/>
                </a:solidFill>
              </a:rPr>
              <a:t>Menstruációs zavarok, mióma, ciszta</a:t>
            </a:r>
          </a:p>
          <a:p>
            <a:pPr marL="1211580" indent="-1143000">
              <a:defRPr/>
            </a:pPr>
            <a:endParaRPr lang="hu-HU" sz="8000" b="1" dirty="0">
              <a:solidFill>
                <a:schemeClr val="accent6"/>
              </a:solidFill>
            </a:endParaRPr>
          </a:p>
          <a:p>
            <a:pPr marL="1211580" indent="-1143000">
              <a:defRPr/>
            </a:pPr>
            <a:endParaRPr lang="hu-HU" sz="8000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endParaRPr lang="hu-HU" sz="2900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r>
              <a:rPr lang="hu-HU" sz="1800" dirty="0">
                <a:solidFill>
                  <a:srgbClr val="3F3399"/>
                </a:solidFill>
              </a:rPr>
              <a:t> </a:t>
            </a:r>
          </a:p>
          <a:p>
            <a:pPr marL="68580" indent="0">
              <a:buFontTx/>
              <a:buNone/>
              <a:defRPr/>
            </a:pPr>
            <a:endParaRPr lang="hu-HU" sz="1800" dirty="0">
              <a:solidFill>
                <a:srgbClr val="3F3399"/>
              </a:solidFill>
            </a:endParaRPr>
          </a:p>
        </p:txBody>
      </p:sp>
      <p:sp>
        <p:nvSpPr>
          <p:cNvPr id="49155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972175"/>
            <a:ext cx="191611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400" b="1" smtClean="0">
                <a:solidFill>
                  <a:srgbClr val="3F3399"/>
                </a:solidFill>
              </a:rPr>
              <a:t>A jógaterápia alkalmazása</a:t>
            </a:r>
            <a:endParaRPr lang="hu-HU" altLang="hu-HU" sz="2400" smtClean="0">
              <a:solidFill>
                <a:srgbClr val="3F3399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2988" y="1412875"/>
            <a:ext cx="6769100" cy="4537075"/>
          </a:xfrm>
        </p:spPr>
        <p:txBody>
          <a:bodyPr>
            <a:normAutofit/>
          </a:bodyPr>
          <a:lstStyle/>
          <a:p>
            <a:pPr marL="68580" indent="0">
              <a:buFontTx/>
              <a:buNone/>
              <a:defRPr/>
            </a:pPr>
            <a:endParaRPr lang="hu-HU" sz="1800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r>
              <a:rPr lang="hu-HU" sz="1800" b="1" dirty="0">
                <a:solidFill>
                  <a:schemeClr val="accent6"/>
                </a:solidFill>
              </a:rPr>
              <a:t>Alkalmazható számos idült betegségben, kóros állapotban és használható más terápiákkal összekapcsolva. Előzetes jóga tapasztalat nem szükséges a páciens részéről.</a:t>
            </a:r>
          </a:p>
          <a:p>
            <a:pPr marL="68580" indent="0">
              <a:buFontTx/>
              <a:buNone/>
              <a:defRPr/>
            </a:pPr>
            <a:endParaRPr lang="hu-HU" sz="1800" b="1" dirty="0">
              <a:solidFill>
                <a:schemeClr val="accent6"/>
              </a:solidFill>
            </a:endParaRPr>
          </a:p>
          <a:p>
            <a:pPr marL="68580" indent="0">
              <a:buFontTx/>
              <a:buNone/>
              <a:defRPr/>
            </a:pPr>
            <a:r>
              <a:rPr lang="hu-HU" sz="1800" b="1" dirty="0">
                <a:solidFill>
                  <a:srgbClr val="3F3399"/>
                </a:solidFill>
              </a:rPr>
              <a:t>Felfedezővé kell válnunk a saját gyakorlásunkban!</a:t>
            </a:r>
          </a:p>
          <a:p>
            <a:pPr marL="68580" indent="0">
              <a:buFontTx/>
              <a:buNone/>
              <a:defRPr/>
            </a:pPr>
            <a:endParaRPr lang="hu-HU" sz="1800" b="1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r>
              <a:rPr lang="hu-HU" sz="1800" b="1" dirty="0">
                <a:solidFill>
                  <a:srgbClr val="3F3399"/>
                </a:solidFill>
              </a:rPr>
              <a:t>Nem való azoknak, akik azonnali eredményt szeretnének!</a:t>
            </a:r>
          </a:p>
          <a:p>
            <a:pPr marL="68580" indent="0">
              <a:buFontTx/>
              <a:buNone/>
              <a:defRPr/>
            </a:pPr>
            <a:endParaRPr lang="hu-HU" sz="1800" b="1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r>
              <a:rPr lang="hu-HU" sz="1800" b="1" dirty="0">
                <a:solidFill>
                  <a:srgbClr val="3F3399"/>
                </a:solidFill>
              </a:rPr>
              <a:t>Kitartó gyakorlás, tartós átalakulás, szoros kapcsolat.</a:t>
            </a:r>
          </a:p>
          <a:p>
            <a:pPr marL="68580" indent="0">
              <a:buFontTx/>
              <a:buNone/>
              <a:defRPr/>
            </a:pPr>
            <a:endParaRPr lang="hu-HU" sz="1800" b="1" dirty="0">
              <a:solidFill>
                <a:srgbClr val="3F3399"/>
              </a:solidFill>
            </a:endParaRPr>
          </a:p>
          <a:p>
            <a:pPr marL="68580" indent="0">
              <a:buFontTx/>
              <a:buNone/>
              <a:defRPr/>
            </a:pPr>
            <a:r>
              <a:rPr lang="hu-HU" sz="2000" b="1" dirty="0">
                <a:solidFill>
                  <a:srgbClr val="3F3399"/>
                </a:solidFill>
              </a:rPr>
              <a:t>Akkor jelenik meg a gyógyító hatás, ha megtörténik a belső átalakulás. </a:t>
            </a:r>
            <a:r>
              <a:rPr lang="hu-HU" sz="2000" dirty="0">
                <a:solidFill>
                  <a:srgbClr val="3F3399"/>
                </a:solidFill>
              </a:rPr>
              <a:t>(tudatos gyakorlás szerepe)</a:t>
            </a:r>
          </a:p>
          <a:p>
            <a:pPr marL="68580" indent="0">
              <a:buFontTx/>
              <a:buNone/>
              <a:defRPr/>
            </a:pPr>
            <a:endParaRPr lang="hu-HU" sz="1800" b="1" dirty="0">
              <a:solidFill>
                <a:schemeClr val="accent6"/>
              </a:solidFill>
            </a:endParaRPr>
          </a:p>
          <a:p>
            <a:pPr marL="68580" indent="0">
              <a:buFontTx/>
              <a:buNone/>
              <a:defRPr/>
            </a:pPr>
            <a:endParaRPr lang="hu-HU" sz="1800" b="1" dirty="0">
              <a:solidFill>
                <a:schemeClr val="accent6"/>
              </a:solidFill>
            </a:endParaRPr>
          </a:p>
          <a:p>
            <a:pPr>
              <a:defRPr/>
            </a:pPr>
            <a:endParaRPr lang="hu-HU" sz="1800" dirty="0">
              <a:solidFill>
                <a:srgbClr val="3F3399"/>
              </a:solidFill>
            </a:endParaRP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5120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949950"/>
            <a:ext cx="191611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ím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smtClean="0">
                <a:solidFill>
                  <a:srgbClr val="3F3399"/>
                </a:solidFill>
              </a:rPr>
              <a:t>Mi történik a jógaterápia során?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2988" y="1412875"/>
            <a:ext cx="6769100" cy="4537075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hu-HU" sz="2400" b="1" dirty="0">
                <a:solidFill>
                  <a:srgbClr val="3F3399"/>
                </a:solidFill>
              </a:rPr>
              <a:t>         4 pontos stratégia</a:t>
            </a:r>
          </a:p>
          <a:p>
            <a:pPr>
              <a:defRPr/>
            </a:pPr>
            <a:endParaRPr lang="hu-HU" sz="2400" b="1" dirty="0">
              <a:solidFill>
                <a:srgbClr val="3F3399"/>
              </a:solidFill>
            </a:endParaRPr>
          </a:p>
          <a:p>
            <a:pPr>
              <a:defRPr/>
            </a:pPr>
            <a:r>
              <a:rPr lang="hu-HU" sz="1800" dirty="0">
                <a:solidFill>
                  <a:srgbClr val="3F3399"/>
                </a:solidFill>
              </a:rPr>
              <a:t>      </a:t>
            </a:r>
            <a:r>
              <a:rPr lang="hu-HU" sz="2000" dirty="0">
                <a:solidFill>
                  <a:srgbClr val="3F3399"/>
                </a:solidFill>
              </a:rPr>
              <a:t>1.  tünetek </a:t>
            </a:r>
          </a:p>
          <a:p>
            <a:pPr>
              <a:defRPr/>
            </a:pPr>
            <a:r>
              <a:rPr lang="hu-HU" sz="2000" dirty="0">
                <a:solidFill>
                  <a:srgbClr val="3F3399"/>
                </a:solidFill>
              </a:rPr>
              <a:t>      2.  a tünetek mögötti okok keresése</a:t>
            </a:r>
          </a:p>
          <a:p>
            <a:pPr marL="0" indent="0">
              <a:buFontTx/>
              <a:buNone/>
              <a:defRPr/>
            </a:pPr>
            <a:r>
              <a:rPr lang="hu-HU" sz="2000" dirty="0">
                <a:solidFill>
                  <a:srgbClr val="3F3399"/>
                </a:solidFill>
              </a:rPr>
              <a:t>           (trauma, érzelmi problémák, életmód, stressz . </a:t>
            </a:r>
          </a:p>
          <a:p>
            <a:pPr marL="0" indent="0">
              <a:buFontTx/>
              <a:buNone/>
              <a:defRPr/>
            </a:pPr>
            <a:r>
              <a:rPr lang="hu-HU" sz="2000" dirty="0">
                <a:solidFill>
                  <a:srgbClr val="3F3399"/>
                </a:solidFill>
              </a:rPr>
              <a:t>           Többnyire nem egyetlen dolog. El kell jutnunk a </a:t>
            </a:r>
          </a:p>
          <a:p>
            <a:pPr marL="0" indent="0">
              <a:buFontTx/>
              <a:buNone/>
              <a:defRPr/>
            </a:pPr>
            <a:r>
              <a:rPr lang="hu-HU" sz="2000" dirty="0">
                <a:solidFill>
                  <a:srgbClr val="3F3399"/>
                </a:solidFill>
              </a:rPr>
              <a:t>           tünet együttestől a gyökerekig)  </a:t>
            </a:r>
            <a:r>
              <a:rPr lang="hu-HU" sz="2000" b="1" dirty="0">
                <a:solidFill>
                  <a:srgbClr val="3F3399"/>
                </a:solidFill>
              </a:rPr>
              <a:t>Ájurvéda szerepe!</a:t>
            </a:r>
          </a:p>
          <a:p>
            <a:pPr>
              <a:defRPr/>
            </a:pPr>
            <a:r>
              <a:rPr lang="hu-HU" sz="2000" dirty="0">
                <a:solidFill>
                  <a:srgbClr val="3F3399"/>
                </a:solidFill>
              </a:rPr>
              <a:t>      3.  mi a megoldás a problémára?</a:t>
            </a:r>
          </a:p>
          <a:p>
            <a:pPr>
              <a:defRPr/>
            </a:pPr>
            <a:r>
              <a:rPr lang="hu-HU" sz="2000" dirty="0">
                <a:solidFill>
                  <a:srgbClr val="3F3399"/>
                </a:solidFill>
              </a:rPr>
              <a:t>      4.  az eszközök, módszerek meghatározása,   </a:t>
            </a:r>
          </a:p>
          <a:p>
            <a:pPr marL="0" indent="0">
              <a:buFontTx/>
              <a:buNone/>
              <a:defRPr/>
            </a:pPr>
            <a:r>
              <a:rPr lang="hu-HU" sz="2000" b="1" dirty="0">
                <a:solidFill>
                  <a:srgbClr val="3F3399"/>
                </a:solidFill>
              </a:rPr>
              <a:t>           </a:t>
            </a:r>
            <a:r>
              <a:rPr lang="hu-HU" sz="2000" dirty="0">
                <a:solidFill>
                  <a:srgbClr val="3F3399"/>
                </a:solidFill>
              </a:rPr>
              <a:t>amelyekkel a  változás elérhető</a:t>
            </a:r>
          </a:p>
          <a:p>
            <a:pPr>
              <a:defRPr/>
            </a:pPr>
            <a:endParaRPr lang="hu-HU" sz="1800" b="1" dirty="0">
              <a:solidFill>
                <a:srgbClr val="3F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sz="2400" b="1" dirty="0">
                <a:solidFill>
                  <a:srgbClr val="3F3399"/>
                </a:solidFill>
              </a:rPr>
              <a:t>      A legfőbb gyógyító erő Te magad vagy!</a:t>
            </a:r>
          </a:p>
          <a:p>
            <a:pPr>
              <a:defRPr/>
            </a:pPr>
            <a:endParaRPr lang="hu-HU" sz="1800" dirty="0">
              <a:solidFill>
                <a:srgbClr val="3F3399"/>
              </a:solidFill>
            </a:endParaRPr>
          </a:p>
        </p:txBody>
      </p:sp>
      <p:sp>
        <p:nvSpPr>
          <p:cNvPr id="52228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949950"/>
            <a:ext cx="191611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53251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876925"/>
            <a:ext cx="191611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3" name="Picture 9" descr="KapcsolÃ³dÃ³ kÃ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606425"/>
            <a:ext cx="8643937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hu-HU" altLang="hu-HU" sz="2800" b="1" i="1" smtClean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4430713" y="3170238"/>
            <a:ext cx="282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800" b="1" i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4430713" y="3170238"/>
            <a:ext cx="282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800" b="1" i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1836738" y="1012825"/>
            <a:ext cx="518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3600" b="1">
                <a:solidFill>
                  <a:srgbClr val="3F3399"/>
                </a:solidFill>
              </a:rPr>
              <a:t>Köszönöm a figyelmet!</a:t>
            </a:r>
          </a:p>
        </p:txBody>
      </p:sp>
      <p:sp>
        <p:nvSpPr>
          <p:cNvPr id="55302" name="TextBox 1"/>
          <p:cNvSpPr txBox="1">
            <a:spLocks noChangeArrowheads="1"/>
          </p:cNvSpPr>
          <p:nvPr/>
        </p:nvSpPr>
        <p:spPr bwMode="auto">
          <a:xfrm>
            <a:off x="395288" y="4305300"/>
            <a:ext cx="69119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chemeClr val="accent2"/>
                </a:solidFill>
              </a:rPr>
              <a:t>Fény Jógaterápiás Intézet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chemeClr val="accent2"/>
                </a:solidFill>
              </a:rPr>
              <a:t>1028 Budapest, Szegfű u.2.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chemeClr val="accent2"/>
                </a:solidFill>
                <a:hlinkClick r:id="rId2"/>
              </a:rPr>
              <a:t>www.fenyjogaterapia.hu</a:t>
            </a:r>
            <a:endParaRPr lang="hu-HU" altLang="hu-HU" sz="180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hlinkClick r:id="rId3"/>
              </a:rPr>
              <a:t>https://www.facebook.com/jogaterapia/</a:t>
            </a:r>
            <a:endParaRPr lang="hu-HU" altLang="hu-HU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chemeClr val="accent2"/>
                </a:solidFill>
                <a:hlinkClick r:id="rId4"/>
              </a:rPr>
              <a:t>info@fenyjogaterapia.hu</a:t>
            </a:r>
            <a:endParaRPr lang="hu-HU" altLang="hu-HU" sz="180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chemeClr val="accent2"/>
                </a:solidFill>
              </a:rPr>
              <a:t>Tel:  06 30 689 9288</a:t>
            </a:r>
          </a:p>
        </p:txBody>
      </p:sp>
      <p:pic>
        <p:nvPicPr>
          <p:cNvPr id="5530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513" y="1901825"/>
            <a:ext cx="32004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6202362" cy="792162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rgbClr val="3F3399"/>
                </a:solidFill>
                <a:ea typeface="+mn-ea"/>
              </a:rPr>
              <a:t>Mi a jóga?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924925" cy="863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altLang="hu-HU" sz="2400" smtClean="0">
                <a:solidFill>
                  <a:srgbClr val="3F3399"/>
                </a:solidFill>
              </a:rPr>
              <a:t>A jóga felfogható tudományként, filozófiaként, életmódként, módszerként, mellyel elérhető </a:t>
            </a:r>
            <a:r>
              <a:rPr lang="hu-HU" altLang="hu-HU" sz="2400" b="1" smtClean="0">
                <a:solidFill>
                  <a:srgbClr val="3F3399"/>
                </a:solidFill>
              </a:rPr>
              <a:t>a végső cél: a </a:t>
            </a:r>
            <a:r>
              <a:rPr lang="hu-HU" altLang="hu-HU" sz="2400" smtClean="0">
                <a:solidFill>
                  <a:srgbClr val="3F3399"/>
                </a:solidFill>
              </a:rPr>
              <a:t>tiszta tudat állapota, az elme tökéletes uralma, a megvilágosodás.</a:t>
            </a:r>
          </a:p>
          <a:p>
            <a:pPr marL="0" indent="0">
              <a:buFontTx/>
              <a:buNone/>
            </a:pPr>
            <a:endParaRPr lang="hu-HU" altLang="hu-HU" sz="2400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000099"/>
                </a:solidFill>
              </a:rPr>
              <a:t>A gyakorlás törekvés arra, hogy megállapodjunk ebben (az állapotban). Ez pedig szilárd alapot nyer, ha </a:t>
            </a:r>
            <a:r>
              <a:rPr lang="hu-HU" altLang="hu-HU" sz="2000" b="1" i="1" smtClean="0">
                <a:solidFill>
                  <a:srgbClr val="000099"/>
                </a:solidFill>
              </a:rPr>
              <a:t>hosszú ideig</a:t>
            </a:r>
            <a:r>
              <a:rPr lang="hu-HU" altLang="hu-HU" sz="2000" b="1" smtClean="0">
                <a:solidFill>
                  <a:srgbClr val="000099"/>
                </a:solidFill>
              </a:rPr>
              <a:t>, </a:t>
            </a:r>
            <a:r>
              <a:rPr lang="hu-HU" altLang="hu-HU" sz="2000" b="1" i="1" smtClean="0">
                <a:solidFill>
                  <a:srgbClr val="000099"/>
                </a:solidFill>
              </a:rPr>
              <a:t>folyamatosan és odaadással </a:t>
            </a:r>
            <a:r>
              <a:rPr lang="hu-HU" altLang="hu-HU" sz="2000" b="1" smtClean="0">
                <a:solidFill>
                  <a:srgbClr val="000099"/>
                </a:solidFill>
              </a:rPr>
              <a:t>végezzük. (Patandzsali Jóga-szútra 1.13-14.)</a:t>
            </a:r>
          </a:p>
          <a:p>
            <a:pPr marL="0" indent="0">
              <a:buFontTx/>
              <a:buNone/>
            </a:pPr>
            <a:endParaRPr lang="hu-HU" altLang="hu-HU" sz="2000" b="1" smtClean="0">
              <a:solidFill>
                <a:srgbClr val="0000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400" smtClean="0">
                <a:solidFill>
                  <a:srgbClr val="3F3399"/>
                </a:solidFill>
              </a:rPr>
              <a:t>A jóga egy </a:t>
            </a:r>
            <a:r>
              <a:rPr lang="hu-HU" altLang="hu-HU" sz="2400" b="1" smtClean="0">
                <a:solidFill>
                  <a:srgbClr val="3F3399"/>
                </a:solidFill>
              </a:rPr>
              <a:t>gyakorláson alapuló tapasztalati rendszer, </a:t>
            </a:r>
            <a:r>
              <a:rPr lang="hu-HU" altLang="hu-HU" sz="2400" smtClean="0">
                <a:solidFill>
                  <a:srgbClr val="3F3399"/>
                </a:solidFill>
              </a:rPr>
              <a:t>melynek megvan a filozófiai háttere (tan,tanító,tanítás,tanítvány,gyakorlás)</a:t>
            </a:r>
          </a:p>
          <a:p>
            <a:pPr marL="0" indent="0">
              <a:buFontTx/>
              <a:buNone/>
            </a:pPr>
            <a:r>
              <a:rPr lang="hu-HU" altLang="hu-HU" sz="2400" smtClean="0">
                <a:solidFill>
                  <a:srgbClr val="3F3399"/>
                </a:solidFill>
              </a:rPr>
              <a:t>A jóga a tudatosság tudománya.  </a:t>
            </a:r>
          </a:p>
          <a:p>
            <a:pPr marL="0" indent="0">
              <a:buFontTx/>
              <a:buNone/>
            </a:pPr>
            <a:endParaRPr lang="hu-HU" altLang="hu-HU" sz="2800" b="1" smtClean="0">
              <a:solidFill>
                <a:srgbClr val="3F3399"/>
              </a:solidFill>
            </a:endParaRPr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-34925" y="6105525"/>
            <a:ext cx="88931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2000" b="1">
              <a:solidFill>
                <a:srgbClr val="3F33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2400" b="1">
              <a:solidFill>
                <a:srgbClr val="3F3399"/>
              </a:solidFill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6202362" cy="792162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rgbClr val="3F3399"/>
                </a:solidFill>
                <a:ea typeface="+mn-ea"/>
              </a:rPr>
              <a:t>A jóga ösvényei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341438"/>
            <a:ext cx="8893175" cy="647700"/>
          </a:xfrm>
        </p:spPr>
        <p:txBody>
          <a:bodyPr/>
          <a:lstStyle/>
          <a:p>
            <a:pPr>
              <a:defRPr/>
            </a:pPr>
            <a:r>
              <a:rPr lang="hu-HU" sz="2800" dirty="0">
                <a:solidFill>
                  <a:srgbClr val="3F3399"/>
                </a:solidFill>
              </a:rPr>
              <a:t>    karma jóga – önzetlen szolgálat jógája</a:t>
            </a:r>
          </a:p>
          <a:p>
            <a:pPr>
              <a:defRPr/>
            </a:pPr>
            <a:r>
              <a:rPr lang="hu-HU" sz="2800" dirty="0">
                <a:solidFill>
                  <a:srgbClr val="3F3399"/>
                </a:solidFill>
              </a:rPr>
              <a:t>    </a:t>
            </a:r>
            <a:r>
              <a:rPr lang="hu-HU" sz="2800" dirty="0" err="1">
                <a:solidFill>
                  <a:srgbClr val="3F3399"/>
                </a:solidFill>
              </a:rPr>
              <a:t>bhakti</a:t>
            </a:r>
            <a:r>
              <a:rPr lang="hu-HU" sz="2800" dirty="0">
                <a:solidFill>
                  <a:srgbClr val="3F3399"/>
                </a:solidFill>
              </a:rPr>
              <a:t> jóga  -  odaadás jógája</a:t>
            </a:r>
          </a:p>
          <a:p>
            <a:pPr>
              <a:defRPr/>
            </a:pPr>
            <a:r>
              <a:rPr lang="hu-HU" sz="2800" dirty="0">
                <a:solidFill>
                  <a:srgbClr val="3F3399"/>
                </a:solidFill>
              </a:rPr>
              <a:t>    rádzsa jóga - az elme feletti uralom jógája (</a:t>
            </a:r>
            <a:r>
              <a:rPr lang="hu-HU" sz="2800" dirty="0" err="1">
                <a:solidFill>
                  <a:srgbClr val="3F3399"/>
                </a:solidFill>
              </a:rPr>
              <a:t>hatha</a:t>
            </a:r>
            <a:endParaRPr lang="hu-HU" sz="2800" dirty="0">
              <a:solidFill>
                <a:srgbClr val="3F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sz="2800" dirty="0">
                <a:solidFill>
                  <a:srgbClr val="3F3399"/>
                </a:solidFill>
              </a:rPr>
              <a:t>       jóga, mantra jóga, </a:t>
            </a:r>
            <a:r>
              <a:rPr lang="hu-HU" sz="2800" dirty="0" err="1">
                <a:solidFill>
                  <a:srgbClr val="3F3399"/>
                </a:solidFill>
              </a:rPr>
              <a:t>krijá</a:t>
            </a:r>
            <a:r>
              <a:rPr lang="hu-HU" sz="2800" dirty="0">
                <a:solidFill>
                  <a:srgbClr val="3F3399"/>
                </a:solidFill>
              </a:rPr>
              <a:t> </a:t>
            </a:r>
            <a:r>
              <a:rPr lang="hu-HU" sz="2800" dirty="0" err="1">
                <a:solidFill>
                  <a:srgbClr val="3F3399"/>
                </a:solidFill>
              </a:rPr>
              <a:t>jóga</a:t>
            </a:r>
            <a:r>
              <a:rPr lang="hu-HU" sz="2800" dirty="0">
                <a:solidFill>
                  <a:srgbClr val="3F3399"/>
                </a:solidFill>
              </a:rPr>
              <a:t> </a:t>
            </a:r>
            <a:r>
              <a:rPr lang="hu-HU" sz="2800" dirty="0" err="1">
                <a:solidFill>
                  <a:srgbClr val="3F3399"/>
                </a:solidFill>
              </a:rPr>
              <a:t>stb</a:t>
            </a:r>
            <a:r>
              <a:rPr lang="hu-HU" sz="2800" dirty="0">
                <a:solidFill>
                  <a:srgbClr val="3F3399"/>
                </a:solidFill>
              </a:rPr>
              <a:t>)</a:t>
            </a:r>
          </a:p>
          <a:p>
            <a:pPr>
              <a:defRPr/>
            </a:pPr>
            <a:r>
              <a:rPr lang="hu-HU" sz="2800" dirty="0">
                <a:solidFill>
                  <a:srgbClr val="3F3399"/>
                </a:solidFill>
              </a:rPr>
              <a:t>   </a:t>
            </a:r>
            <a:r>
              <a:rPr lang="hu-HU" sz="2800" dirty="0" err="1">
                <a:solidFill>
                  <a:srgbClr val="3F3399"/>
                </a:solidFill>
              </a:rPr>
              <a:t>dnyána</a:t>
            </a:r>
            <a:r>
              <a:rPr lang="hu-HU" sz="2800" dirty="0">
                <a:solidFill>
                  <a:srgbClr val="3F3399"/>
                </a:solidFill>
              </a:rPr>
              <a:t> jóga – a tudás jógája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solidFill>
                  <a:srgbClr val="3F3399"/>
                </a:solidFill>
              </a:rPr>
              <a:t>Sokféle út és eszköz – egyetlen cél, a tiszta tudat átélése.</a:t>
            </a:r>
          </a:p>
          <a:p>
            <a:pPr marL="0" indent="0">
              <a:buFontTx/>
              <a:buNone/>
              <a:defRPr/>
            </a:pPr>
            <a:r>
              <a:rPr lang="hu-HU" sz="2400" dirty="0">
                <a:solidFill>
                  <a:srgbClr val="3F3399"/>
                </a:solidFill>
              </a:rPr>
              <a:t>(a test, az elme és a szellem harmóniáját is jelenti) </a:t>
            </a:r>
          </a:p>
          <a:p>
            <a:pPr marL="0" indent="0">
              <a:buFontTx/>
              <a:buNone/>
              <a:defRPr/>
            </a:pPr>
            <a:r>
              <a:rPr lang="hu-HU" sz="2800" b="1" dirty="0">
                <a:solidFill>
                  <a:srgbClr val="3F3399"/>
                </a:solidFill>
              </a:rPr>
              <a:t>Jógaszintézis jelentősége</a:t>
            </a:r>
            <a:endParaRPr lang="hu-HU" altLang="hu-HU" sz="2800" b="1" dirty="0">
              <a:solidFill>
                <a:srgbClr val="3F3399"/>
              </a:solidFill>
            </a:endParaRP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-612775" y="-315913"/>
            <a:ext cx="9145588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b="1" i="1">
                <a:solidFill>
                  <a:srgbClr val="3F3399"/>
                </a:solidFill>
              </a:rPr>
              <a:t> </a:t>
            </a:r>
            <a:endParaRPr lang="hu-HU" altLang="hu-HU" sz="2000">
              <a:solidFill>
                <a:srgbClr val="3F33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2400" b="1">
              <a:solidFill>
                <a:srgbClr val="3F3399"/>
              </a:solidFill>
            </a:endParaRPr>
          </a:p>
        </p:txBody>
      </p:sp>
      <p:sp>
        <p:nvSpPr>
          <p:cNvPr id="10245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6202362" cy="792162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rgbClr val="3F3399"/>
                </a:solidFill>
                <a:latin typeface="+mn-lt"/>
                <a:ea typeface="+mn-ea"/>
                <a:cs typeface="+mn-cs"/>
              </a:rPr>
              <a:t>Mi az ájurvéda?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10663" cy="647700"/>
          </a:xfrm>
        </p:spPr>
        <p:txBody>
          <a:bodyPr/>
          <a:lstStyle/>
          <a:p>
            <a:pPr>
              <a:defRPr/>
            </a:pPr>
            <a:r>
              <a:rPr lang="hu-HU" sz="2000" b="1" dirty="0" err="1">
                <a:solidFill>
                  <a:schemeClr val="accent2"/>
                </a:solidFill>
              </a:rPr>
              <a:t>Āyus</a:t>
            </a:r>
            <a:r>
              <a:rPr lang="hu-HU" sz="2000" b="1" dirty="0">
                <a:solidFill>
                  <a:schemeClr val="accent2"/>
                </a:solidFill>
              </a:rPr>
              <a:t>  (आयुस्),  </a:t>
            </a:r>
            <a:r>
              <a:rPr lang="hu-HU" sz="2000" b="1" dirty="0" err="1">
                <a:solidFill>
                  <a:schemeClr val="accent2"/>
                </a:solidFill>
              </a:rPr>
              <a:t>ájusz</a:t>
            </a:r>
            <a:r>
              <a:rPr lang="hu-HU" sz="2000" b="1" dirty="0">
                <a:solidFill>
                  <a:schemeClr val="accent2"/>
                </a:solidFill>
              </a:rPr>
              <a:t> </a:t>
            </a:r>
            <a:r>
              <a:rPr lang="hu-HU" sz="2000" dirty="0">
                <a:solidFill>
                  <a:schemeClr val="accent2"/>
                </a:solidFill>
              </a:rPr>
              <a:t>: élet, hosszú élet, egészség, életenergia</a:t>
            </a:r>
          </a:p>
          <a:p>
            <a:pPr>
              <a:defRPr/>
            </a:pPr>
            <a:r>
              <a:rPr lang="hu-HU" sz="2000" b="1" dirty="0" err="1">
                <a:solidFill>
                  <a:schemeClr val="accent2"/>
                </a:solidFill>
              </a:rPr>
              <a:t>Vēdaḥ</a:t>
            </a:r>
            <a:r>
              <a:rPr lang="hu-HU" sz="2000" b="1" dirty="0">
                <a:solidFill>
                  <a:schemeClr val="accent2"/>
                </a:solidFill>
              </a:rPr>
              <a:t>  ( वेद:),  Véda(ha)  </a:t>
            </a:r>
            <a:r>
              <a:rPr lang="hu-HU" sz="2000" dirty="0">
                <a:solidFill>
                  <a:schemeClr val="accent2"/>
                </a:solidFill>
              </a:rPr>
              <a:t>: „kinyilatkoztatott” tudás, ismeret, bölcsesség</a:t>
            </a:r>
          </a:p>
          <a:p>
            <a:pPr algn="just" eaLnBrk="1" hangingPunct="1">
              <a:defRPr/>
            </a:pPr>
            <a:endParaRPr lang="hu-HU" altLang="hu-HU" sz="2000" b="1" dirty="0">
              <a:solidFill>
                <a:srgbClr val="000099"/>
              </a:solidFill>
              <a:latin typeface="Segoe UI" pitchFamily="34" charset="0"/>
              <a:cs typeface="Segoe UI" pitchFamily="34" charset="0"/>
            </a:endParaRPr>
          </a:p>
          <a:p>
            <a:pPr algn="just" eaLnBrk="1" hangingPunct="1">
              <a:defRPr/>
            </a:pPr>
            <a:r>
              <a:rPr lang="hu-HU" altLang="hu-HU" sz="2000" b="1" dirty="0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Az </a:t>
            </a:r>
            <a:r>
              <a:rPr lang="hu-HU" altLang="hu-HU" sz="2000" b="1" dirty="0" err="1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ájurvéda</a:t>
            </a:r>
            <a:r>
              <a:rPr lang="hu-HU" altLang="hu-HU" sz="2000" b="1" dirty="0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 az élet, illetve a hosszú élet teljességének átfogó   tudománya, melyet az ősi bölcsek tártak fel és hagyományoztak ránk.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altLang="hu-HU" sz="2000" b="1" dirty="0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 </a:t>
            </a:r>
          </a:p>
          <a:p>
            <a:pPr algn="just" eaLnBrk="1" hangingPunct="1">
              <a:defRPr/>
            </a:pPr>
            <a:r>
              <a:rPr lang="hu-HU" altLang="hu-HU" sz="2000" b="1" dirty="0">
                <a:solidFill>
                  <a:schemeClr val="accent2"/>
                </a:solidFill>
              </a:rPr>
              <a:t>Az élet  bölcsessége, a mentális és testi egészség védikus </a:t>
            </a:r>
            <a:r>
              <a:rPr lang="hu-HU" altLang="hu-HU" sz="2000" b="1" dirty="0">
                <a:solidFill>
                  <a:srgbClr val="3F3399"/>
                </a:solidFill>
              </a:rPr>
              <a:t>tudománya.</a:t>
            </a:r>
            <a:endParaRPr lang="hu-HU" altLang="hu-HU" sz="2000" b="1" dirty="0">
              <a:solidFill>
                <a:srgbClr val="000099"/>
              </a:solidFill>
              <a:latin typeface="Segoe UI" pitchFamily="34" charset="0"/>
              <a:cs typeface="Segoe UI" pitchFamily="34" charset="0"/>
            </a:endParaRPr>
          </a:p>
          <a:p>
            <a:pPr algn="just" eaLnBrk="1" hangingPunct="1">
              <a:defRPr/>
            </a:pPr>
            <a:endParaRPr lang="hu-HU" altLang="hu-HU" sz="2000" b="1" dirty="0">
              <a:solidFill>
                <a:srgbClr val="000099"/>
              </a:solidFill>
              <a:latin typeface="Segoe UI" pitchFamily="34" charset="0"/>
              <a:cs typeface="Segoe UI" pitchFamily="34" charset="0"/>
            </a:endParaRPr>
          </a:p>
          <a:p>
            <a:pPr algn="just" eaLnBrk="1" hangingPunct="1">
              <a:defRPr/>
            </a:pPr>
            <a:r>
              <a:rPr lang="hu-HU" altLang="hu-HU" sz="2000" b="1" dirty="0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 Mi az élet (</a:t>
            </a:r>
            <a:r>
              <a:rPr lang="hu-HU" altLang="hu-HU" sz="2000" b="1" dirty="0" err="1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ájusz</a:t>
            </a:r>
            <a:r>
              <a:rPr lang="hu-HU" altLang="hu-HU" sz="2000" b="1" dirty="0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)?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altLang="hu-HU" sz="2000" b="1" dirty="0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     „A test, az érzékszervek, az elme és az Önvaló összekapcsolódását nevezik életnek.”        </a:t>
            </a:r>
            <a:r>
              <a:rPr lang="hu-HU" altLang="hu-HU" sz="2000" b="1" dirty="0" err="1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Csaraka-szanhitá</a:t>
            </a:r>
            <a:r>
              <a:rPr lang="hu-HU" altLang="hu-HU" sz="2000" b="1" dirty="0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, </a:t>
            </a:r>
            <a:r>
              <a:rPr lang="hu-HU" altLang="hu-HU" sz="2000" b="1" dirty="0" err="1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Szútraszthána</a:t>
            </a:r>
            <a:r>
              <a:rPr lang="hu-HU" altLang="hu-HU" sz="2000" b="1" dirty="0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, 1.42.</a:t>
            </a:r>
          </a:p>
          <a:p>
            <a:pPr eaLnBrk="1" hangingPunct="1">
              <a:buFontTx/>
              <a:buNone/>
              <a:defRPr/>
            </a:pPr>
            <a:r>
              <a:rPr lang="hu-HU" altLang="hu-HU" sz="2000" b="1" dirty="0">
                <a:solidFill>
                  <a:srgbClr val="3F3399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hu-HU" altLang="hu-HU" sz="2000" b="1" dirty="0">
              <a:solidFill>
                <a:srgbClr val="3F3399"/>
              </a:solidFill>
            </a:endParaRPr>
          </a:p>
        </p:txBody>
      </p:sp>
      <p:sp>
        <p:nvSpPr>
          <p:cNvPr id="12292" name="Rectangle 3"/>
          <p:cNvSpPr txBox="1">
            <a:spLocks noChangeArrowheads="1"/>
          </p:cNvSpPr>
          <p:nvPr/>
        </p:nvSpPr>
        <p:spPr bwMode="auto">
          <a:xfrm>
            <a:off x="250825" y="4005263"/>
            <a:ext cx="89281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2000" b="1">
              <a:solidFill>
                <a:srgbClr val="0000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000" b="1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b="1" i="1">
                <a:solidFill>
                  <a:srgbClr val="3F3399"/>
                </a:solidFill>
              </a:rPr>
              <a:t>   </a:t>
            </a:r>
            <a:r>
              <a:rPr lang="hu-HU" altLang="hu-HU" sz="2800" b="1">
                <a:solidFill>
                  <a:srgbClr val="3F3399"/>
                </a:solidFill>
              </a:rPr>
              <a:t> </a:t>
            </a:r>
            <a:endParaRPr lang="hu-HU" altLang="hu-HU" sz="2000" b="1">
              <a:solidFill>
                <a:srgbClr val="3F3399"/>
              </a:solidFill>
            </a:endParaRPr>
          </a:p>
        </p:txBody>
      </p:sp>
      <p:sp>
        <p:nvSpPr>
          <p:cNvPr id="12293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zövegdoboz 1"/>
          <p:cNvSpPr txBox="1">
            <a:spLocks noChangeArrowheads="1"/>
          </p:cNvSpPr>
          <p:nvPr/>
        </p:nvSpPr>
        <p:spPr bwMode="auto">
          <a:xfrm>
            <a:off x="571500" y="500063"/>
            <a:ext cx="7858125" cy="53863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u-HU" altLang="hu-HU" sz="2800" b="1" dirty="0">
                <a:solidFill>
                  <a:srgbClr val="3F3399"/>
                </a:solidFill>
                <a:latin typeface="+mn-lt"/>
                <a:cs typeface="Segoe UI" pitchFamily="34" charset="0"/>
              </a:rPr>
              <a:t>Az </a:t>
            </a:r>
            <a:r>
              <a:rPr lang="hu-HU" altLang="hu-HU" sz="2800" b="1" dirty="0" err="1">
                <a:solidFill>
                  <a:srgbClr val="3F3399"/>
                </a:solidFill>
                <a:latin typeface="+mn-lt"/>
                <a:cs typeface="Segoe UI" pitchFamily="34" charset="0"/>
              </a:rPr>
              <a:t>ájurvéda</a:t>
            </a:r>
            <a:r>
              <a:rPr lang="hu-HU" altLang="hu-HU" sz="2800" b="1" dirty="0">
                <a:solidFill>
                  <a:srgbClr val="3F3399"/>
                </a:solidFill>
                <a:latin typeface="+mn-lt"/>
                <a:cs typeface="Segoe UI" pitchFamily="34" charset="0"/>
              </a:rPr>
              <a:t> mint „feltárt”, „meglátott” tudomány</a:t>
            </a:r>
          </a:p>
          <a:p>
            <a:pPr algn="just" eaLnBrk="1" hangingPunct="1">
              <a:defRPr/>
            </a:pPr>
            <a:endParaRPr lang="hu-HU" altLang="hu-HU" sz="2400" b="1" dirty="0">
              <a:solidFill>
                <a:srgbClr val="000099"/>
              </a:solidFill>
              <a:latin typeface="+mn-lt"/>
              <a:cs typeface="Segoe UI" pitchFamily="34" charset="0"/>
            </a:endParaRPr>
          </a:p>
          <a:p>
            <a:pPr algn="just" eaLnBrk="1" hangingPunct="1">
              <a:defRPr/>
            </a:pPr>
            <a:r>
              <a:rPr lang="en-US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“</a:t>
            </a: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..A betegségek tönkreteszik az egészséget, a jóllétet és az életet. Ez hatalmas akadályt jelent az emberi életben. Mi lehet ennek ellenszere? A bölcsek e kérdést szem előtt tartva meditációba merültek, majd a meditáció szemével (</a:t>
            </a:r>
            <a:r>
              <a:rPr lang="hu-HU" altLang="hu-HU" sz="2400" b="1" i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dhjána-csaksu</a:t>
            </a: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) Indránál vettek menedéket. Egyedül az istenek istene képes feltárni a (betegségek) enyhítésének helyes eszközeit. Ő (</a:t>
            </a:r>
            <a:r>
              <a:rPr lang="hu-HU" altLang="hu-HU" sz="2400" b="1" i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Bháradvádzsa</a:t>
            </a: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), a kiváló értelmű és elmélyedt-tudatú bölcs így ismerte </a:t>
            </a:r>
            <a:r>
              <a:rPr lang="hu-HU" altLang="hu-HU" sz="2400" b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meg..a</a:t>
            </a: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 határtalan </a:t>
            </a:r>
            <a:r>
              <a:rPr lang="hu-HU" altLang="hu-HU" sz="2400" b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ájurvédát</a:t>
            </a: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 rövid idő alatt a maga teljességében.” </a:t>
            </a:r>
          </a:p>
          <a:p>
            <a:pPr algn="r" eaLnBrk="1" hangingPunct="1">
              <a:defRPr/>
            </a:pPr>
            <a:r>
              <a:rPr lang="hu-HU" altLang="hu-HU" sz="2400" b="1" i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- </a:t>
            </a:r>
            <a:r>
              <a:rPr lang="en-US" altLang="hu-HU" sz="2400" b="1" i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C</a:t>
            </a:r>
            <a:r>
              <a:rPr lang="hu-HU" altLang="hu-HU" sz="2400" b="1" i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s</a:t>
            </a:r>
            <a:r>
              <a:rPr lang="en-US" altLang="hu-HU" sz="2400" b="1" i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araka</a:t>
            </a:r>
            <a:r>
              <a:rPr lang="hu-HU" altLang="hu-HU" sz="2400" b="1" i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-szan</a:t>
            </a:r>
            <a:r>
              <a:rPr lang="en-US" altLang="hu-HU" sz="2400" b="1" i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hit</a:t>
            </a:r>
            <a:r>
              <a:rPr lang="hu-HU" altLang="hu-HU" sz="2400" b="1" i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á</a:t>
            </a:r>
            <a:r>
              <a:rPr lang="en-US" altLang="hu-HU" sz="2400" b="1" i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, </a:t>
            </a:r>
            <a:r>
              <a:rPr lang="hu-HU" altLang="hu-HU" sz="2400" b="1" i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Szútraszthána</a:t>
            </a:r>
            <a:r>
              <a:rPr lang="hu-HU" altLang="hu-HU" sz="2400" b="1" i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, </a:t>
            </a:r>
            <a:r>
              <a:rPr lang="en-US" altLang="hu-HU" sz="2400" b="1" i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1.</a:t>
            </a:r>
            <a:r>
              <a:rPr lang="hu-HU" altLang="hu-HU" sz="2400" b="1" i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24-25</a:t>
            </a:r>
            <a:r>
              <a:rPr lang="hu-HU" altLang="hu-HU" sz="2400" b="1" i="1" dirty="0">
                <a:solidFill>
                  <a:srgbClr val="000099"/>
                </a:solidFill>
                <a:latin typeface="Segoe UI" pitchFamily="34" charset="0"/>
                <a:cs typeface="Segoe UI" pitchFamily="34" charset="0"/>
              </a:rPr>
              <a:t>.</a:t>
            </a:r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églalap 3"/>
          <p:cNvSpPr>
            <a:spLocks noChangeArrowheads="1"/>
          </p:cNvSpPr>
          <p:nvPr/>
        </p:nvSpPr>
        <p:spPr bwMode="auto">
          <a:xfrm>
            <a:off x="571500" y="571500"/>
            <a:ext cx="8001000" cy="5048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altLang="hu-HU" sz="32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Az </a:t>
            </a:r>
            <a:r>
              <a:rPr lang="hu-HU" altLang="hu-HU" sz="3200" b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ájurvéda</a:t>
            </a:r>
            <a:r>
              <a:rPr lang="hu-HU" altLang="hu-HU" sz="32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 területe:</a:t>
            </a:r>
          </a:p>
          <a:p>
            <a:pPr algn="just" eaLnBrk="1" hangingPunct="1">
              <a:defRPr/>
            </a:pPr>
            <a:endParaRPr lang="hu-HU" altLang="hu-HU" sz="2800" b="1" dirty="0">
              <a:solidFill>
                <a:srgbClr val="000099"/>
              </a:solidFill>
              <a:latin typeface="+mn-lt"/>
              <a:cs typeface="Segoe UI" pitchFamily="34" charset="0"/>
            </a:endParaRPr>
          </a:p>
          <a:p>
            <a:pPr algn="just" eaLnBrk="1" hangingPunct="1">
              <a:defRPr/>
            </a:pPr>
            <a:endParaRPr lang="hu-HU" altLang="hu-HU" sz="2800" b="1" dirty="0">
              <a:solidFill>
                <a:srgbClr val="000099"/>
              </a:solidFill>
              <a:latin typeface="+mn-lt"/>
              <a:cs typeface="Segoe UI" pitchFamily="34" charset="0"/>
            </a:endParaRPr>
          </a:p>
          <a:p>
            <a:pPr algn="just" eaLnBrk="1" hangingPunct="1">
              <a:defRPr/>
            </a:pPr>
            <a:endParaRPr lang="hu-HU" altLang="hu-HU" b="1" dirty="0">
              <a:solidFill>
                <a:srgbClr val="000099"/>
              </a:solidFill>
              <a:latin typeface="+mn-lt"/>
              <a:cs typeface="Segoe UI" pitchFamily="34" charset="0"/>
            </a:endParaRPr>
          </a:p>
          <a:p>
            <a:pPr algn="just" eaLnBrk="1" hangingPunct="1">
              <a:defRPr/>
            </a:pP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„Az </a:t>
            </a:r>
            <a:r>
              <a:rPr lang="hu-HU" altLang="hu-HU" sz="2400" b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ájurvéda</a:t>
            </a: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 a jó, a rossz, a boldog és a boldogtalan élettel foglalkozik, annak támogatóival, akadályozóival, mértékével és természetével.” </a:t>
            </a:r>
          </a:p>
          <a:p>
            <a:pPr algn="just" eaLnBrk="1" hangingPunct="1">
              <a:defRPr/>
            </a:pP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– </a:t>
            </a:r>
            <a:r>
              <a:rPr lang="hu-HU" altLang="hu-HU" sz="2400" b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Csaraka-szanhitá</a:t>
            </a: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, </a:t>
            </a:r>
            <a:r>
              <a:rPr lang="hu-HU" altLang="hu-HU" sz="2400" b="1" dirty="0" err="1">
                <a:solidFill>
                  <a:srgbClr val="000099"/>
                </a:solidFill>
                <a:latin typeface="+mn-lt"/>
                <a:cs typeface="Segoe UI" pitchFamily="34" charset="0"/>
              </a:rPr>
              <a:t>Szútraszthána</a:t>
            </a:r>
            <a:r>
              <a:rPr lang="hu-HU" altLang="hu-HU" sz="24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, 1.41.</a:t>
            </a:r>
          </a:p>
          <a:p>
            <a:pPr algn="just" eaLnBrk="1" hangingPunct="1">
              <a:defRPr/>
            </a:pPr>
            <a:endParaRPr lang="hu-HU" altLang="hu-HU" sz="2400" b="1" dirty="0">
              <a:solidFill>
                <a:srgbClr val="000099"/>
              </a:solidFill>
              <a:latin typeface="+mn-lt"/>
              <a:cs typeface="Segoe UI" pitchFamily="34" charset="0"/>
            </a:endParaRPr>
          </a:p>
          <a:p>
            <a:pPr algn="just" eaLnBrk="1" hangingPunct="1">
              <a:defRPr/>
            </a:pPr>
            <a:r>
              <a:rPr lang="hu-HU" altLang="hu-HU" sz="2400" dirty="0">
                <a:solidFill>
                  <a:srgbClr val="000099"/>
                </a:solidFill>
                <a:latin typeface="+mn-lt"/>
                <a:cs typeface="Segoe UI" pitchFamily="34" charset="0"/>
              </a:rPr>
              <a:t>Tehát az élet minden aspektusával foglalkozik, nem csak a betegségekkel</a:t>
            </a:r>
            <a:r>
              <a:rPr lang="hu-HU" altLang="hu-HU" sz="2000" b="1" dirty="0">
                <a:solidFill>
                  <a:srgbClr val="000099"/>
                </a:solidFill>
                <a:latin typeface="+mn-lt"/>
                <a:cs typeface="Segoe UI" pitchFamily="34" charset="0"/>
              </a:rPr>
              <a:t>.</a:t>
            </a:r>
          </a:p>
          <a:p>
            <a:pPr algn="just" eaLnBrk="1" hangingPunct="1">
              <a:defRPr/>
            </a:pPr>
            <a:endParaRPr lang="hu-HU" altLang="hu-HU" sz="2400" b="1" i="1" dirty="0">
              <a:solidFill>
                <a:srgbClr val="000099"/>
              </a:solidFill>
              <a:latin typeface="Segoe UI" pitchFamily="34" charset="0"/>
              <a:cs typeface="Segoe UI" pitchFamily="34" charset="0"/>
            </a:endParaRPr>
          </a:p>
          <a:p>
            <a:pPr algn="just" eaLnBrk="1" hangingPunct="1">
              <a:defRPr/>
            </a:pPr>
            <a:endParaRPr lang="hu-HU" altLang="hu-HU" sz="2400" b="1" i="1" dirty="0">
              <a:solidFill>
                <a:srgbClr val="000099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250825" y="6064250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6202362" cy="792162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rgbClr val="3F3399"/>
                </a:solidFill>
                <a:ea typeface="+mn-ea"/>
                <a:cs typeface="+mn-cs"/>
              </a:rPr>
              <a:t>A jóga és </a:t>
            </a:r>
            <a:r>
              <a:rPr lang="hu-HU" altLang="hu-HU" sz="3200" b="1" dirty="0" err="1">
                <a:solidFill>
                  <a:srgbClr val="3F3399"/>
                </a:solidFill>
                <a:ea typeface="+mn-ea"/>
                <a:cs typeface="+mn-cs"/>
              </a:rPr>
              <a:t>ájurvéda</a:t>
            </a:r>
            <a:r>
              <a:rPr lang="hu-HU" altLang="hu-HU" sz="3200" b="1" dirty="0">
                <a:solidFill>
                  <a:srgbClr val="3F3399"/>
                </a:solidFill>
                <a:ea typeface="+mn-ea"/>
                <a:cs typeface="+mn-cs"/>
              </a:rPr>
              <a:t> kapcsolata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341438"/>
            <a:ext cx="8893175" cy="6477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2400" dirty="0">
                <a:solidFill>
                  <a:srgbClr val="3F3399"/>
                </a:solidFill>
                <a:latin typeface="+mj-lt"/>
              </a:rPr>
              <a:t>Mindkettő eredete a </a:t>
            </a:r>
            <a:r>
              <a:rPr lang="hu-HU" altLang="hu-HU" sz="2400" dirty="0" err="1">
                <a:solidFill>
                  <a:srgbClr val="3F3399"/>
                </a:solidFill>
                <a:latin typeface="+mj-lt"/>
              </a:rPr>
              <a:t>védákhoz</a:t>
            </a:r>
            <a:r>
              <a:rPr lang="hu-HU" altLang="hu-HU" sz="2400" dirty="0">
                <a:solidFill>
                  <a:srgbClr val="3F3399"/>
                </a:solidFill>
                <a:latin typeface="+mj-lt"/>
              </a:rPr>
              <a:t> nyúlik vissza</a:t>
            </a:r>
          </a:p>
          <a:p>
            <a:pPr eaLnBrk="1" hangingPunct="1">
              <a:defRPr/>
            </a:pPr>
            <a:r>
              <a:rPr lang="hu-HU" altLang="hu-HU" sz="2400" dirty="0">
                <a:solidFill>
                  <a:srgbClr val="3F3399"/>
                </a:solidFill>
                <a:latin typeface="+mj-lt"/>
              </a:rPr>
              <a:t>Mindkettő hangsúlyozza a </a:t>
            </a:r>
            <a:r>
              <a:rPr lang="hu-HU" altLang="hu-HU" sz="2400" dirty="0" err="1">
                <a:solidFill>
                  <a:srgbClr val="3F3399"/>
                </a:solidFill>
                <a:latin typeface="+mj-lt"/>
              </a:rPr>
              <a:t>Szanáthana</a:t>
            </a:r>
            <a:r>
              <a:rPr lang="hu-HU" altLang="hu-HU" sz="2400" dirty="0">
                <a:solidFill>
                  <a:srgbClr val="3F3399"/>
                </a:solidFill>
                <a:latin typeface="+mj-lt"/>
              </a:rPr>
              <a:t> </a:t>
            </a:r>
            <a:r>
              <a:rPr lang="hu-HU" altLang="hu-HU" sz="2400" dirty="0" err="1">
                <a:solidFill>
                  <a:srgbClr val="3F3399"/>
                </a:solidFill>
                <a:latin typeface="+mj-lt"/>
              </a:rPr>
              <a:t>Dharma</a:t>
            </a:r>
            <a:r>
              <a:rPr lang="hu-HU" altLang="hu-HU" sz="2400" dirty="0">
                <a:solidFill>
                  <a:srgbClr val="3F3399"/>
                </a:solidFill>
                <a:latin typeface="+mj-lt"/>
              </a:rPr>
              <a:t>, az Örök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hu-HU" altLang="hu-HU" sz="2400" dirty="0">
                <a:solidFill>
                  <a:srgbClr val="3F3399"/>
                </a:solidFill>
                <a:latin typeface="+mj-lt"/>
              </a:rPr>
              <a:t>    Törvény jelentőségét: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</a:rPr>
              <a:t>     Minden lénynek az univerzum törvényei szerint és azzal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</a:rPr>
              <a:t>     harmóniában kell élnie.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>
                <a:solidFill>
                  <a:srgbClr val="3F3399"/>
                </a:solidFill>
              </a:rPr>
              <a:t>Mindkettő szerint a szenvedések oka az </a:t>
            </a:r>
            <a:r>
              <a:rPr lang="hu-HU" altLang="hu-HU" sz="2400" dirty="0" err="1">
                <a:solidFill>
                  <a:srgbClr val="3F3399"/>
                </a:solidFill>
              </a:rPr>
              <a:t>avidjá</a:t>
            </a:r>
            <a:r>
              <a:rPr lang="hu-HU" altLang="hu-HU" sz="2400" dirty="0">
                <a:solidFill>
                  <a:srgbClr val="3F3399"/>
                </a:solidFill>
              </a:rPr>
              <a:t>, a    tudatlanság, a fizikai testtel való azonosulás, ragaszkodás a vágyakhoz.</a:t>
            </a:r>
          </a:p>
          <a:p>
            <a:pPr eaLnBrk="1" hangingPunct="1">
              <a:defRPr/>
            </a:pPr>
            <a:r>
              <a:rPr lang="hu-HU" altLang="hu-HU" sz="2400" dirty="0">
                <a:solidFill>
                  <a:srgbClr val="3F3399"/>
                </a:solidFill>
              </a:rPr>
              <a:t>A </a:t>
            </a:r>
            <a:r>
              <a:rPr lang="hu-HU" altLang="hu-HU" sz="2400" dirty="0" err="1">
                <a:solidFill>
                  <a:srgbClr val="3F3399"/>
                </a:solidFill>
              </a:rPr>
              <a:t>szánkhja</a:t>
            </a:r>
            <a:r>
              <a:rPr lang="hu-HU" altLang="hu-HU" sz="2400" dirty="0">
                <a:solidFill>
                  <a:srgbClr val="3F3399"/>
                </a:solidFill>
              </a:rPr>
              <a:t> az </a:t>
            </a:r>
            <a:r>
              <a:rPr lang="hu-HU" altLang="hu-HU" sz="2400" dirty="0" err="1">
                <a:solidFill>
                  <a:srgbClr val="3F3399"/>
                </a:solidFill>
              </a:rPr>
              <a:t>ájurvéda</a:t>
            </a:r>
            <a:r>
              <a:rPr lang="hu-HU" altLang="hu-HU" sz="2400" dirty="0">
                <a:solidFill>
                  <a:srgbClr val="3F3399"/>
                </a:solidFill>
              </a:rPr>
              <a:t> filozófiai alapja, de fogalmai a jógában is megjelennek (</a:t>
            </a:r>
            <a:r>
              <a:rPr lang="hu-HU" altLang="hu-HU" sz="2400" dirty="0" err="1">
                <a:solidFill>
                  <a:srgbClr val="3F3399"/>
                </a:solidFill>
              </a:rPr>
              <a:t>Purusa</a:t>
            </a:r>
            <a:r>
              <a:rPr lang="hu-HU" altLang="hu-HU" sz="2400" dirty="0">
                <a:solidFill>
                  <a:srgbClr val="3F3399"/>
                </a:solidFill>
              </a:rPr>
              <a:t>, </a:t>
            </a:r>
            <a:r>
              <a:rPr lang="hu-HU" altLang="hu-HU" sz="2400" dirty="0" err="1">
                <a:solidFill>
                  <a:srgbClr val="3F3399"/>
                </a:solidFill>
              </a:rPr>
              <a:t>Prakrití</a:t>
            </a:r>
            <a:r>
              <a:rPr lang="hu-HU" altLang="hu-HU" sz="2400" dirty="0">
                <a:solidFill>
                  <a:srgbClr val="3F3399"/>
                </a:solidFill>
              </a:rPr>
              <a:t>)</a:t>
            </a:r>
            <a:endParaRPr lang="hu-HU" altLang="hu-HU" sz="2400" dirty="0">
              <a:solidFill>
                <a:srgbClr val="3F3399"/>
              </a:solidFill>
              <a:latin typeface="+mj-lt"/>
            </a:endParaRPr>
          </a:p>
        </p:txBody>
      </p:sp>
      <p:sp>
        <p:nvSpPr>
          <p:cNvPr id="18436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73775"/>
            <a:ext cx="191611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2282</Words>
  <Application>Microsoft Office PowerPoint</Application>
  <PresentationFormat>Diavetítés a képernyőre (4:3 oldalarány)</PresentationFormat>
  <Paragraphs>382</Paragraphs>
  <Slides>35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42" baseType="lpstr">
      <vt:lpstr>Arial</vt:lpstr>
      <vt:lpstr>Times New Roman</vt:lpstr>
      <vt:lpstr>Georgia</vt:lpstr>
      <vt:lpstr>Segoe UI</vt:lpstr>
      <vt:lpstr>Tahoma</vt:lpstr>
      <vt:lpstr>Calibri</vt:lpstr>
      <vt:lpstr>Default Design</vt:lpstr>
      <vt:lpstr>PowerPoint-bemutató</vt:lpstr>
      <vt:lpstr>PowerPoint-bemutató</vt:lpstr>
      <vt:lpstr>Mi a jóga?</vt:lpstr>
      <vt:lpstr>Mi a jóga?</vt:lpstr>
      <vt:lpstr>A jóga ösvényei</vt:lpstr>
      <vt:lpstr>Mi az ájurvéda?</vt:lpstr>
      <vt:lpstr>PowerPoint-bemutató</vt:lpstr>
      <vt:lpstr>PowerPoint-bemutató</vt:lpstr>
      <vt:lpstr>A jóga és ájurvéda kapcsolata</vt:lpstr>
      <vt:lpstr>A jóga és ájurvéda kapcsolata</vt:lpstr>
      <vt:lpstr>          A jóga és ájurvéda kapcsolata  </vt:lpstr>
      <vt:lpstr>A jóga és ájurvéda kapcsolata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dósák (az elemek energiáinak kombinációi) kialakulása </vt:lpstr>
      <vt:lpstr>PowerPoint-bemutató</vt:lpstr>
      <vt:lpstr>PowerPoint-bemutató</vt:lpstr>
      <vt:lpstr>PowerPoint-bemutató</vt:lpstr>
      <vt:lpstr>PowerPoint-bemutató</vt:lpstr>
      <vt:lpstr>A teremtett világ nem önmagáért való, hanem hogy általa  a tapasztaló alany (Purusa) önmagára ébredhessen.   Purusa   Prakriti tükrében ismeri meg magát. </vt:lpstr>
      <vt:lpstr>PowerPoint-bemutató</vt:lpstr>
      <vt:lpstr>Mi a jógaterápia?</vt:lpstr>
      <vt:lpstr>A nem ártás elve</vt:lpstr>
      <vt:lpstr>A jógaterápia célja és eszközei</vt:lpstr>
      <vt:lpstr>PowerPoint-bemutató</vt:lpstr>
      <vt:lpstr>A jógaterápia alkalmazása</vt:lpstr>
      <vt:lpstr>Mi történik a jógaterápia során?</vt:lpstr>
      <vt:lpstr>PowerPoint-bemutató</vt:lpstr>
      <vt:lpstr> 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bartamo01</dc:creator>
  <cp:lastModifiedBy>Gergely Cséplő</cp:lastModifiedBy>
  <cp:revision>209</cp:revision>
  <dcterms:created xsi:type="dcterms:W3CDTF">2008-09-21T09:07:41Z</dcterms:created>
  <dcterms:modified xsi:type="dcterms:W3CDTF">2020-09-19T13:50:10Z</dcterms:modified>
</cp:coreProperties>
</file>