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73" r:id="rId2"/>
    <p:sldMasterId id="2147483685" r:id="rId3"/>
    <p:sldMasterId id="2147483697" r:id="rId4"/>
    <p:sldMasterId id="2147483709" r:id="rId5"/>
    <p:sldMasterId id="2147483721" r:id="rId6"/>
    <p:sldMasterId id="2147483733" r:id="rId7"/>
  </p:sldMasterIdLst>
  <p:notesMasterIdLst>
    <p:notesMasterId r:id="rId75"/>
  </p:notesMasterIdLst>
  <p:sldIdLst>
    <p:sldId id="257" r:id="rId8"/>
    <p:sldId id="258" r:id="rId9"/>
    <p:sldId id="259" r:id="rId10"/>
    <p:sldId id="260" r:id="rId11"/>
    <p:sldId id="261" r:id="rId12"/>
    <p:sldId id="303" r:id="rId13"/>
    <p:sldId id="262" r:id="rId14"/>
    <p:sldId id="26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264" r:id="rId23"/>
    <p:sldId id="265" r:id="rId24"/>
    <p:sldId id="266" r:id="rId25"/>
    <p:sldId id="302" r:id="rId26"/>
    <p:sldId id="267" r:id="rId27"/>
    <p:sldId id="268" r:id="rId28"/>
    <p:sldId id="269" r:id="rId29"/>
    <p:sldId id="270" r:id="rId30"/>
    <p:sldId id="271" r:id="rId31"/>
    <p:sldId id="272" r:id="rId32"/>
    <p:sldId id="277" r:id="rId33"/>
    <p:sldId id="278" r:id="rId34"/>
    <p:sldId id="287" r:id="rId35"/>
    <p:sldId id="288" r:id="rId36"/>
    <p:sldId id="289" r:id="rId37"/>
    <p:sldId id="300" r:id="rId38"/>
    <p:sldId id="301" r:id="rId39"/>
    <p:sldId id="290" r:id="rId40"/>
    <p:sldId id="291" r:id="rId41"/>
    <p:sldId id="292" r:id="rId42"/>
    <p:sldId id="293" r:id="rId43"/>
    <p:sldId id="294" r:id="rId44"/>
    <p:sldId id="295" r:id="rId45"/>
    <p:sldId id="311" r:id="rId46"/>
    <p:sldId id="312" r:id="rId47"/>
    <p:sldId id="313" r:id="rId48"/>
    <p:sldId id="314" r:id="rId49"/>
    <p:sldId id="315" r:id="rId50"/>
    <p:sldId id="316" r:id="rId51"/>
    <p:sldId id="317" r:id="rId52"/>
    <p:sldId id="318" r:id="rId53"/>
    <p:sldId id="319" r:id="rId54"/>
    <p:sldId id="320" r:id="rId55"/>
    <p:sldId id="321" r:id="rId56"/>
    <p:sldId id="322" r:id="rId57"/>
    <p:sldId id="323" r:id="rId58"/>
    <p:sldId id="324" r:id="rId59"/>
    <p:sldId id="325" r:id="rId60"/>
    <p:sldId id="326" r:id="rId61"/>
    <p:sldId id="339" r:id="rId62"/>
    <p:sldId id="327" r:id="rId63"/>
    <p:sldId id="328" r:id="rId64"/>
    <p:sldId id="329" r:id="rId65"/>
    <p:sldId id="330" r:id="rId66"/>
    <p:sldId id="331" r:id="rId67"/>
    <p:sldId id="332" r:id="rId68"/>
    <p:sldId id="333" r:id="rId69"/>
    <p:sldId id="334" r:id="rId70"/>
    <p:sldId id="335" r:id="rId71"/>
    <p:sldId id="336" r:id="rId72"/>
    <p:sldId id="337" r:id="rId73"/>
    <p:sldId id="338" r:id="rId74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97" autoAdjust="0"/>
    <p:restoredTop sz="94660"/>
  </p:normalViewPr>
  <p:slideViewPr>
    <p:cSldViewPr>
      <p:cViewPr varScale="1">
        <p:scale>
          <a:sx n="59" d="100"/>
          <a:sy n="59" d="100"/>
        </p:scale>
        <p:origin x="130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16" Type="http://schemas.openxmlformats.org/officeDocument/2006/relationships/slide" Target="slides/slide9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slide" Target="slides/slide67.xml"/><Relationship Id="rId79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viewProps" Target="view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4F9EF-9E99-4092-AB9D-BEA4EBA3B09A}" type="datetimeFigureOut">
              <a:rPr lang="hu-HU" smtClean="0"/>
              <a:pPr/>
              <a:t>2020. 11. 13.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A58C1-8478-4F3F-B7E8-F564EABB5C4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2349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fld id="{21AC432E-3EE4-4A9E-8C7A-1F887132DD97}" type="slidenum">
              <a:rPr lang="hu-HU" altLang="hu-HU">
                <a:solidFill>
                  <a:srgbClr val="000000"/>
                </a:solidFill>
              </a:rPr>
              <a:pPr eaLnBrk="1" hangingPunct="1">
                <a:buClrTx/>
                <a:buFontTx/>
                <a:buNone/>
              </a:pPr>
              <a:t>11</a:t>
            </a:fld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fld id="{450BC92F-7B7A-44BA-B2C4-71804C4865E0}" type="slidenum">
              <a:rPr lang="hu-HU" altLang="hu-HU">
                <a:solidFill>
                  <a:srgbClr val="000000"/>
                </a:solidFill>
              </a:rPr>
              <a:pPr eaLnBrk="1" hangingPunct="1">
                <a:buClrTx/>
                <a:buFontTx/>
                <a:buNone/>
              </a:pPr>
              <a:t>31</a:t>
            </a:fld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fld id="{604520B6-1E9C-430E-92EE-772F3E6C8DBB}" type="slidenum">
              <a:rPr lang="hu-HU" altLang="hu-HU">
                <a:solidFill>
                  <a:srgbClr val="000000"/>
                </a:solidFill>
              </a:rPr>
              <a:pPr eaLnBrk="1" hangingPunct="1">
                <a:buClrTx/>
                <a:buFontTx/>
                <a:buNone/>
              </a:pPr>
              <a:t>32</a:t>
            </a:fld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32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07962C-86EC-492E-BADB-82AF9CEF5DB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EE3AB0A-DFCD-4C78-8437-FA4EDB283CD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A20BB2-6ADF-42E0-AE17-450197E1840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BE54F-6983-464F-8CEB-BE3ED332F934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008593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D866B-1C75-4A45-A95C-921B25104A54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711900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298F0-23C4-48F7-82D2-C69FF6571931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905180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08412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8BA60-F84D-451E-B3F7-87C911356264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983594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E2B94-A578-42AE-87CD-3C0685315ADE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979723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3571D-BA58-42AE-9D67-AD002BAF62CE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660364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972AF-1B44-41C8-A2F8-25AA58E8A8D3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1661453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0DCEB-B724-497A-8874-1A21801B9727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015434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C4C094-CD90-4CA9-89A2-43577B946ED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5A3DC-B612-4022-83F3-61D459F3A6DB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8441397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E306A-0B31-4559-8EB9-8106A3DABA65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5719072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3513" y="609600"/>
            <a:ext cx="1941512" cy="54832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5313" cy="54832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33E0B-8A7F-4544-A88C-CA865E7D0B9E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6287981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2CF82-6274-4F59-95AD-B2C1FC2FE11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1518761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D7683-C7F6-4E52-92F6-CAF4BBFD29F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475076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09A9E-1C36-4123-99CB-1C5EF30B3FF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911529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3838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035425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2F730-7E6B-4CE5-985E-D40E53A69DC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303196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A3A14-AE78-406B-B6BB-9D495206A65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1486903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BF539-E6C3-42C9-A651-20B8C4167D6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5235976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D9C8E-DE33-42D1-BDA5-5C858D1D415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583600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77384C-8B07-40C5-859E-DF80199B9D1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07602-FAB6-493E-8C46-8B105D0F192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5259554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3E71D-4892-481D-963B-B8D983160BB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753111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B228C-6D80-43CC-9B7A-80073ECFF2F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827224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4638" y="274638"/>
            <a:ext cx="2054225" cy="5843587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5038" cy="584358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B9B0A-5E6A-4FA7-8DA2-90A2DD39074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705625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F8419BA-3751-4278-ABE9-68BA5EBF6B6E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34023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A91946C-ADD8-4B2A-946B-1A9EB5F7E4E7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0404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C06B567-987D-4112-8DF8-CBC8D650C9FE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49342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3838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035425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0B1251B-2A2A-4A13-BA2E-D52B02A76935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70518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C0938E3-378B-4F1E-9FCD-F1032700C793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57176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F008B25-E3AB-400D-B4D5-4170DB5A1D3E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4273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6FCF25-9BD8-445F-B598-12649B45A39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F3567C5-B7A1-459F-B445-3DE4A7942F6C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98872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4660C46-6D3E-48B9-AF8A-8F2EB20742F0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65387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8EB73CC-7183-45CF-95CC-549E8AFB4194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64071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CB70C72-B615-4874-ACB3-87F292272A1A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51971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4638" y="274638"/>
            <a:ext cx="2054225" cy="5843587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5038" cy="584358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B306717-A2A9-4040-A662-8EB7F581C02E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96784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A8FAA-BE2F-4A9C-8CFB-601865FB5F2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997608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8DEDE-8581-4191-9DE5-B57F81E1BF2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769996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2B836-8A56-4A10-8191-778A6F8C5A0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195092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CBBF2-5C83-43F2-A476-6F09A0E9B81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656151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3E440-BD78-45A2-800C-2BCA794821D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98046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A6AE38-8E58-4C93-9D79-E0C943FBE5E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02AF5-963C-4129-81FC-5617F5796B8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170353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3EF44-DFDF-48ED-B6E0-3565437E1B8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978814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C61F2-E0D5-48C2-A0A1-43AC8E47D9F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5748730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21388-ED34-4475-98EA-477A28BAAAB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222342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2B5E6-0AEE-4F91-A380-54692AF9CA3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862610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439D8-F21D-4702-89B5-033FCD79B7E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887867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07962C-86EC-492E-BADB-82AF9CEF5DB4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8619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C4C094-CD90-4CA9-89A2-43577B946ED3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1849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77384C-8B07-40C5-859E-DF80199B9D15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5345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6FCF25-9BD8-445F-B598-12649B45A39D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92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48DE2A-BDC1-4CE5-BD4F-82528AB40BE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A6AE38-8E58-4C93-9D79-E0C943FBE5E4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615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48DE2A-BDC1-4CE5-BD4F-82528AB40BEF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0537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1DE646-34BB-4AF0-8A0F-DACC8C74B5D3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2880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04BAF8-35D8-4C33-B2B1-0050333254C8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7731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4369E1-ED95-4C67-8FB6-68D82606EE74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3135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EE3AB0A-DFCD-4C78-8437-FA4EDB283CD0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5847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A20BB2-6ADF-42E0-AE17-450197E18405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1360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EC9893-5382-4050-AFF0-3CE3FD01681D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39633210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04F54F-AE7F-4271-BD1D-3A206AE1743B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42196459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D08927-1BFA-4787-BB39-0F8ACA2F8290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2411691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1DE646-34BB-4AF0-8A0F-DACC8C74B5D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21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1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5BC5F9-220E-47A1-9FDC-FB06A0B98C2C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94014639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ACBE2D-4B53-42F2-8A8A-CD85DBB7FBE2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9175697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94C719-C0CC-4536-B1B1-C21247B323FB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234162155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D8A89B-D92E-464A-831D-4E0CE617E908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31322909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DD0D3A-2FC6-43D2-8A2C-1F382ED028C7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278639241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0A1377-C2DF-45CC-8410-B850921243E9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61895974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D4D028-F8B8-47CD-9E68-025D74F60365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26711191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46762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6625" cy="5846762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1FDF7C-1251-4166-9230-98A60F1CC234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3456684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04BAF8-35D8-4C33-B2B1-0050333254C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4369E1-ED95-4C67-8FB6-68D82606EE7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Mintacím szerkesztése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BFDCF208-E43E-4A14-A2E6-5B9E14B9876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692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760" tIns="38880" rIns="77760" bIns="388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u-HU"/>
              <a:t>Címszöveg formátumának szerkesztése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92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760" tIns="38880" rIns="77760" bIns="388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u-HU"/>
              <a:t>Vázlatszöveg formátumának szerkesztése</a:t>
            </a:r>
          </a:p>
          <a:p>
            <a:pPr lvl="1"/>
            <a:r>
              <a:rPr lang="en-GB" altLang="hu-HU"/>
              <a:t>Második vázlatszint</a:t>
            </a:r>
          </a:p>
          <a:p>
            <a:pPr lvl="2"/>
            <a:r>
              <a:rPr lang="en-GB" altLang="hu-HU"/>
              <a:t>Harmadik vázlatszint</a:t>
            </a:r>
          </a:p>
          <a:p>
            <a:pPr lvl="3"/>
            <a:r>
              <a:rPr lang="en-GB" altLang="hu-HU"/>
              <a:t>Negyedik vázlatszint</a:t>
            </a:r>
          </a:p>
          <a:p>
            <a:pPr lvl="4"/>
            <a:r>
              <a:rPr lang="en-GB" altLang="hu-HU"/>
              <a:t>Ötödik vázlatszint</a:t>
            </a:r>
          </a:p>
          <a:p>
            <a:pPr lvl="4"/>
            <a:r>
              <a:rPr lang="en-GB" altLang="hu-HU"/>
              <a:t>Hatodik vázlatszint</a:t>
            </a:r>
          </a:p>
          <a:p>
            <a:pPr lvl="4"/>
            <a:r>
              <a:rPr lang="en-GB" altLang="hu-HU"/>
              <a:t>Hetedik vázlatszint</a:t>
            </a:r>
          </a:p>
          <a:p>
            <a:pPr lvl="4"/>
            <a:r>
              <a:rPr lang="en-GB" altLang="hu-HU"/>
              <a:t>Nyolcadik vázlatszint</a:t>
            </a:r>
          </a:p>
          <a:p>
            <a:pPr lvl="4"/>
            <a:r>
              <a:rPr lang="en-GB" altLang="hu-HU"/>
              <a:t>Kilencedik vázlatszint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1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760" tIns="38880" rIns="77760" bIns="38880" numCol="1" anchor="t" anchorCtr="0" compatLnSpc="1">
            <a:prstTxWarp prst="textNoShape">
              <a:avLst/>
            </a:prstTxWarp>
          </a:bodyPr>
          <a:lstStyle>
            <a:lvl1pPr eaLnBrk="0" hangingPunct="0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 defTabSz="449263">
              <a:defRPr/>
            </a:pPr>
            <a:fld id="{591DF811-3787-4163-9B10-1653908680B6}" type="slidenum">
              <a:rPr lang="en-US" altLang="hu-HU"/>
              <a:pPr defTabSz="449263"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889051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7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700" b="1">
          <a:solidFill>
            <a:srgbClr val="000000"/>
          </a:solidFill>
          <a:latin typeface="Times New Roman" pitchFamily="16" charset="0"/>
          <a:cs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700" b="1">
          <a:solidFill>
            <a:srgbClr val="000000"/>
          </a:solidFill>
          <a:latin typeface="Times New Roman" pitchFamily="16" charset="0"/>
          <a:cs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700" b="1">
          <a:solidFill>
            <a:srgbClr val="000000"/>
          </a:solidFill>
          <a:latin typeface="Times New Roman" pitchFamily="16" charset="0"/>
          <a:cs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700" b="1">
          <a:solidFill>
            <a:srgbClr val="000000"/>
          </a:solidFill>
          <a:latin typeface="Times New Roman" pitchFamily="16" charset="0"/>
          <a:cs typeface="Arial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700" b="1">
          <a:solidFill>
            <a:srgbClr val="000000"/>
          </a:solidFill>
          <a:latin typeface="Times New Roman" pitchFamily="16" charset="0"/>
          <a:cs typeface="Arial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700" b="1">
          <a:solidFill>
            <a:srgbClr val="000000"/>
          </a:solidFill>
          <a:latin typeface="Times New Roman" pitchFamily="16" charset="0"/>
          <a:cs typeface="Arial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700" b="1">
          <a:solidFill>
            <a:srgbClr val="000000"/>
          </a:solidFill>
          <a:latin typeface="Times New Roman" pitchFamily="16" charset="0"/>
          <a:cs typeface="Arial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700" b="1">
          <a:solidFill>
            <a:srgbClr val="000000"/>
          </a:solidFill>
          <a:latin typeface="Times New Roman" pitchFamily="16" charset="0"/>
          <a:cs typeface="Arial" charset="0"/>
        </a:defRPr>
      </a:lvl9pPr>
    </p:titleStyle>
    <p:bodyStyle>
      <a:lvl1pPr marL="342900" indent="-342900" algn="just" defTabSz="449263" rtl="0" eaLnBrk="0" fontAlgn="base" hangingPunct="0">
        <a:spcBef>
          <a:spcPts val="6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700" b="1" i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7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7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1663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u-HU"/>
              <a:t>Címszöveg formátumának szerkesztése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1663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u-HU"/>
              <a:t>Vázlatszöveg formátumának szerkesztése</a:t>
            </a:r>
          </a:p>
          <a:p>
            <a:pPr lvl="1"/>
            <a:r>
              <a:rPr lang="en-GB" altLang="hu-HU"/>
              <a:t>Második vázlatszint</a:t>
            </a:r>
          </a:p>
          <a:p>
            <a:pPr lvl="2"/>
            <a:r>
              <a:rPr lang="en-GB" altLang="hu-HU"/>
              <a:t>Harmadik vázlatszint</a:t>
            </a:r>
          </a:p>
          <a:p>
            <a:pPr lvl="3"/>
            <a:r>
              <a:rPr lang="en-GB" altLang="hu-HU"/>
              <a:t>Negyedik vázlatszint</a:t>
            </a:r>
          </a:p>
          <a:p>
            <a:pPr lvl="4"/>
            <a:r>
              <a:rPr lang="en-GB" altLang="hu-HU"/>
              <a:t>Ötödik vázlatszint</a:t>
            </a:r>
          </a:p>
          <a:p>
            <a:pPr lvl="4"/>
            <a:r>
              <a:rPr lang="en-GB" altLang="hu-HU"/>
              <a:t>Hatodik vázlatszint</a:t>
            </a:r>
          </a:p>
          <a:p>
            <a:pPr lvl="4"/>
            <a:r>
              <a:rPr lang="en-GB" altLang="hu-HU"/>
              <a:t>Hetedik vázlatszint</a:t>
            </a:r>
          </a:p>
          <a:p>
            <a:pPr lvl="4"/>
            <a:r>
              <a:rPr lang="en-GB" altLang="hu-HU"/>
              <a:t>Nyolcadik vázlatszint</a:t>
            </a:r>
          </a:p>
          <a:p>
            <a:pPr lvl="4"/>
            <a:r>
              <a:rPr lang="en-GB" altLang="hu-HU"/>
              <a:t>Kilencedik vázlatszint</a:t>
            </a: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457200" y="6246813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3124200" y="6246813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6813"/>
            <a:ext cx="2125663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0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 defTabSz="449263">
              <a:defRPr/>
            </a:pPr>
            <a:fld id="{BE964EF6-4630-4764-99C3-7645B2C45F8F}" type="slidenum">
              <a:rPr lang="hu-HU" altLang="hu-HU"/>
              <a:pPr defTabSz="449263"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842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1663" cy="11350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Címszöveg formátumának szerkesztése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1663" cy="4518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Vázlatszöveg formátumának szerkesztése</a:t>
            </a:r>
          </a:p>
          <a:p>
            <a:pPr lvl="1"/>
            <a:r>
              <a:rPr lang="en-GB"/>
              <a:t>Második vázlatszint</a:t>
            </a:r>
          </a:p>
          <a:p>
            <a:pPr lvl="2"/>
            <a:r>
              <a:rPr lang="en-GB"/>
              <a:t>Harmadik vázlatszint</a:t>
            </a:r>
          </a:p>
          <a:p>
            <a:pPr lvl="3"/>
            <a:r>
              <a:rPr lang="en-GB"/>
              <a:t>Negyedik vázlatszint</a:t>
            </a:r>
          </a:p>
          <a:p>
            <a:pPr lvl="4"/>
            <a:r>
              <a:rPr lang="en-GB"/>
              <a:t>Ötödik vázlatszint</a:t>
            </a:r>
          </a:p>
          <a:p>
            <a:pPr lvl="4"/>
            <a:r>
              <a:rPr lang="en-GB"/>
              <a:t>Hatodik vázlatszint</a:t>
            </a:r>
          </a:p>
          <a:p>
            <a:pPr lvl="4"/>
            <a:r>
              <a:rPr lang="en-GB"/>
              <a:t>Hetedik vázlatszint</a:t>
            </a:r>
          </a:p>
          <a:p>
            <a:pPr lvl="4"/>
            <a:r>
              <a:rPr lang="en-GB"/>
              <a:t>Nyolcadik vázlatszint</a:t>
            </a:r>
          </a:p>
          <a:p>
            <a:pPr lvl="4"/>
            <a:r>
              <a:rPr lang="en-GB"/>
              <a:t>Kilencedik vázlatszint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hu-HU">
              <a:solidFill>
                <a:srgbClr val="FFFFFF"/>
              </a:solidFill>
              <a:latin typeface="Arial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hu-HU">
              <a:solidFill>
                <a:srgbClr val="FFFFFF"/>
              </a:solidFill>
              <a:latin typeface="Arial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5663" cy="4683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FontTx/>
              <a:buNone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+mn-ea"/>
              </a:defRPr>
            </a:lvl1pPr>
          </a:lstStyle>
          <a:p>
            <a:pPr defTabSz="449263">
              <a:buSzPct val="100000"/>
            </a:pPr>
            <a:fld id="{A0A53E97-B70C-4A18-952E-3F65EDCBE25F}" type="slidenum">
              <a:rPr lang="hu-HU"/>
              <a:pPr defTabSz="449263">
                <a:buSzPct val="100000"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8010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u-HU"/>
              <a:t>Címszöveg formátumának szerkesztése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u-HU"/>
              <a:t>Vázlatszöveg formátumának szerkesztése</a:t>
            </a:r>
          </a:p>
          <a:p>
            <a:pPr lvl="1"/>
            <a:r>
              <a:rPr lang="en-GB" altLang="hu-HU"/>
              <a:t>Második vázlatszint</a:t>
            </a:r>
          </a:p>
          <a:p>
            <a:pPr lvl="2"/>
            <a:r>
              <a:rPr lang="en-GB" altLang="hu-HU"/>
              <a:t>Harmadik vázlatszint</a:t>
            </a:r>
          </a:p>
          <a:p>
            <a:pPr lvl="3"/>
            <a:r>
              <a:rPr lang="en-GB" altLang="hu-HU"/>
              <a:t>Negyedik vázlatszint</a:t>
            </a:r>
          </a:p>
          <a:p>
            <a:pPr lvl="4"/>
            <a:r>
              <a:rPr lang="en-GB" altLang="hu-HU"/>
              <a:t>Ötödik vázlatszint</a:t>
            </a:r>
          </a:p>
          <a:p>
            <a:pPr lvl="4"/>
            <a:r>
              <a:rPr lang="en-GB" altLang="hu-HU"/>
              <a:t>Hatodik vázlatszint</a:t>
            </a:r>
          </a:p>
          <a:p>
            <a:pPr lvl="4"/>
            <a:r>
              <a:rPr lang="en-GB" altLang="hu-HU"/>
              <a:t>Hetedik vázlatszint</a:t>
            </a:r>
          </a:p>
          <a:p>
            <a:pPr lvl="4"/>
            <a:r>
              <a:rPr lang="en-GB" altLang="hu-HU"/>
              <a:t>Nyolcadik vázlatszint</a:t>
            </a:r>
          </a:p>
          <a:p>
            <a:pPr lvl="4"/>
            <a:r>
              <a:rPr lang="en-GB" altLang="hu-HU"/>
              <a:t>Kilencedik vázlatszint</a:t>
            </a: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457200" y="6246813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3124200" y="6246813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6813"/>
            <a:ext cx="21304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214313" algn="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6" charset="0"/>
              </a:defRPr>
            </a:lvl1pPr>
          </a:lstStyle>
          <a:p>
            <a:pPr defTabSz="449263">
              <a:defRPr/>
            </a:pPr>
            <a:fld id="{EC7981C6-8AEC-4659-BC05-43B3F4787D0B}" type="slidenum">
              <a:rPr lang="hu-HU" altLang="hu-HU"/>
              <a:pPr defTabSz="449263"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92900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Mintacím szerkesztése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BFDCF208-E43E-4A14-A2E6-5B9E14B98760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839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4838" cy="1138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Címszöveg formátumának szerkesztése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4838" cy="452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Vázlatszöveg formátumának szerkesztése</a:t>
            </a:r>
          </a:p>
          <a:p>
            <a:pPr lvl="1"/>
            <a:r>
              <a:rPr lang="en-GB" altLang="en-US"/>
              <a:t>Második vázlatszint</a:t>
            </a:r>
          </a:p>
          <a:p>
            <a:pPr lvl="2"/>
            <a:r>
              <a:rPr lang="en-GB" altLang="en-US"/>
              <a:t>Harmadik vázlatszint</a:t>
            </a:r>
          </a:p>
          <a:p>
            <a:pPr lvl="3"/>
            <a:r>
              <a:rPr lang="en-GB" altLang="en-US"/>
              <a:t>Negyedik vázlatszint</a:t>
            </a:r>
          </a:p>
          <a:p>
            <a:pPr lvl="4"/>
            <a:r>
              <a:rPr lang="en-GB" altLang="en-US"/>
              <a:t>Ötödik vázlatszint</a:t>
            </a:r>
          </a:p>
          <a:p>
            <a:pPr lvl="4"/>
            <a:r>
              <a:rPr lang="en-GB" altLang="en-US"/>
              <a:t>Hatodik vázlatszint</a:t>
            </a:r>
          </a:p>
          <a:p>
            <a:pPr lvl="4"/>
            <a:r>
              <a:rPr lang="en-GB" altLang="en-US"/>
              <a:t>Hetedik vázlatszint</a:t>
            </a:r>
          </a:p>
          <a:p>
            <a:pPr lvl="4"/>
            <a:r>
              <a:rPr lang="en-GB" altLang="en-US"/>
              <a:t>Nyolcadik vázlatszint</a:t>
            </a:r>
          </a:p>
          <a:p>
            <a:pPr lvl="4"/>
            <a:r>
              <a:rPr lang="en-GB" altLang="en-US"/>
              <a:t>Kilencedik vázlatszint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8838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 defTabSz="449263" eaLnBrk="0" hangingPunct="0"/>
            <a:fld id="{23534BAF-DAC6-4D28-9DC1-DFDE98819BCE}" type="slidenum">
              <a:rPr lang="hu-HU" altLang="en-US">
                <a:latin typeface="Arial"/>
                <a:cs typeface="Arial"/>
              </a:rPr>
              <a:pPr defTabSz="449263" eaLnBrk="0" hangingPunct="0"/>
              <a:t>‹#›</a:t>
            </a:fld>
            <a:endParaRPr lang="hu-HU" altLang="en-US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406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ím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dirty="0">
                <a:solidFill>
                  <a:srgbClr val="FFFF00"/>
                </a:solidFill>
              </a:rPr>
              <a:t>A betegség folyamata</a:t>
            </a:r>
          </a:p>
        </p:txBody>
      </p:sp>
      <p:sp>
        <p:nvSpPr>
          <p:cNvPr id="21507" name="Tartalom helye 2"/>
          <p:cNvSpPr>
            <a:spLocks noGrp="1"/>
          </p:cNvSpPr>
          <p:nvPr>
            <p:ph idx="4294967295"/>
          </p:nvPr>
        </p:nvSpPr>
        <p:spPr>
          <a:xfrm>
            <a:off x="457200" y="1484784"/>
            <a:ext cx="8229600" cy="5068888"/>
          </a:xfrm>
        </p:spPr>
        <p:txBody>
          <a:bodyPr/>
          <a:lstStyle/>
          <a:p>
            <a:r>
              <a:rPr lang="hu-HU" dirty="0">
                <a:solidFill>
                  <a:srgbClr val="FFFF00"/>
                </a:solidFill>
              </a:rPr>
              <a:t>Négy alapvető szempont:</a:t>
            </a:r>
          </a:p>
          <a:p>
            <a:r>
              <a:rPr lang="hu-HU" dirty="0" err="1">
                <a:solidFill>
                  <a:srgbClr val="FFFF00"/>
                </a:solidFill>
              </a:rPr>
              <a:t>-test</a:t>
            </a:r>
            <a:endParaRPr lang="hu-HU" dirty="0">
              <a:solidFill>
                <a:srgbClr val="FFFF00"/>
              </a:solidFill>
            </a:endParaRPr>
          </a:p>
          <a:p>
            <a:r>
              <a:rPr lang="hu-HU" dirty="0" err="1">
                <a:solidFill>
                  <a:srgbClr val="FFFF00"/>
                </a:solidFill>
              </a:rPr>
              <a:t>-lélek</a:t>
            </a:r>
            <a:endParaRPr lang="hu-HU" dirty="0">
              <a:solidFill>
                <a:srgbClr val="FFFF00"/>
              </a:solidFill>
            </a:endParaRPr>
          </a:p>
          <a:p>
            <a:r>
              <a:rPr lang="hu-HU" u="sng" dirty="0" err="1">
                <a:solidFill>
                  <a:srgbClr val="FFFF00"/>
                </a:solidFill>
              </a:rPr>
              <a:t>-elme</a:t>
            </a:r>
            <a:r>
              <a:rPr lang="hu-HU" u="sng" dirty="0">
                <a:solidFill>
                  <a:srgbClr val="FFFF00"/>
                </a:solidFill>
              </a:rPr>
              <a:t> - tudat</a:t>
            </a:r>
          </a:p>
          <a:p>
            <a:r>
              <a:rPr lang="hu-HU" dirty="0" err="1">
                <a:solidFill>
                  <a:srgbClr val="FFFF00"/>
                </a:solidFill>
              </a:rPr>
              <a:t>-elme</a:t>
            </a:r>
            <a:r>
              <a:rPr lang="hu-HU" dirty="0">
                <a:solidFill>
                  <a:srgbClr val="FFFF00"/>
                </a:solidFill>
              </a:rPr>
              <a:t> - érzékek</a:t>
            </a:r>
          </a:p>
          <a:p>
            <a:r>
              <a:rPr lang="hu-HU" dirty="0">
                <a:solidFill>
                  <a:srgbClr val="FFFF00"/>
                </a:solidFill>
              </a:rPr>
              <a:t>Mindegyik részt vesz az egészség, boldogság létrejöttében</a:t>
            </a:r>
          </a:p>
          <a:p>
            <a:r>
              <a:rPr lang="hu-HU" dirty="0">
                <a:solidFill>
                  <a:srgbClr val="FFFF00"/>
                </a:solidFill>
              </a:rPr>
              <a:t>Mindegyik szerepet játszik a betegség kialakulásában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8" y="1412776"/>
            <a:ext cx="8858250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4"/>
          <p:cNvSpPr>
            <a:spLocks noChangeShapeType="1"/>
          </p:cNvSpPr>
          <p:nvPr/>
        </p:nvSpPr>
        <p:spPr bwMode="auto">
          <a:xfrm>
            <a:off x="179388" y="1268413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  <a:cs typeface="+mn-cs"/>
            </a:endParaRPr>
          </a:p>
        </p:txBody>
      </p:sp>
      <p:pic>
        <p:nvPicPr>
          <p:cNvPr id="7171" name="Picture 3" descr="sanskr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88" y="71438"/>
            <a:ext cx="1062037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2" descr="MMY_A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350" y="73025"/>
            <a:ext cx="735013" cy="1060450"/>
          </a:xfrm>
          <a:prstGeom prst="rect">
            <a:avLst/>
          </a:prstGeom>
          <a:noFill/>
          <a:ln w="57150" cap="sq">
            <a:solidFill>
              <a:srgbClr val="ECC314"/>
            </a:solidFill>
            <a:miter lim="800000"/>
            <a:headEnd/>
            <a:tailEnd/>
          </a:ln>
        </p:spPr>
      </p:pic>
      <p:sp>
        <p:nvSpPr>
          <p:cNvPr id="7173" name="Rectangle 8"/>
          <p:cNvSpPr>
            <a:spLocks noChangeArrowheads="1"/>
          </p:cNvSpPr>
          <p:nvPr/>
        </p:nvSpPr>
        <p:spPr bwMode="auto">
          <a:xfrm>
            <a:off x="0" y="1728788"/>
            <a:ext cx="9180513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romanUcPeriod"/>
            </a:pPr>
            <a:r>
              <a:rPr lang="hu-HU" altLang="hu-HU" sz="2000" b="1">
                <a:solidFill>
                  <a:srgbClr val="FFFF00"/>
                </a:solidFill>
                <a:latin typeface="Arial"/>
                <a:cs typeface="+mn-cs"/>
              </a:rPr>
              <a:t>Ha a vata belép a rasa dhatuba, akkor hiányosabb lesz a rasa jele, szárazság, repedt bőr és rossz emésztés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</a:pPr>
            <a:endParaRPr lang="hu-HU" altLang="hu-HU" sz="2000" b="1">
              <a:solidFill>
                <a:srgbClr val="FFFF00"/>
              </a:solidFill>
              <a:latin typeface="Arial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</a:pPr>
            <a:r>
              <a:rPr lang="hu-HU" altLang="hu-HU" sz="2000" b="1">
                <a:solidFill>
                  <a:srgbClr val="FFFF00"/>
                </a:solidFill>
                <a:latin typeface="Arial"/>
                <a:cs typeface="+mn-cs"/>
              </a:rPr>
              <a:t>II. Ha a pitta belép a rasa dhatuba, akkor több hőhatás lesz a rasa-val kapcsolatos szervekre, mint például bőrgyulladások, torokfájás és láz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</a:pPr>
            <a:endParaRPr lang="hu-HU" altLang="hu-HU" sz="2000" b="1">
              <a:solidFill>
                <a:srgbClr val="FFFF00"/>
              </a:solidFill>
              <a:latin typeface="Arial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</a:pPr>
            <a:r>
              <a:rPr lang="hu-HU" altLang="hu-HU" sz="2000" b="1">
                <a:solidFill>
                  <a:srgbClr val="FFFF00"/>
                </a:solidFill>
                <a:latin typeface="Arial"/>
                <a:cs typeface="+mn-cs"/>
              </a:rPr>
              <a:t>III. Ha a kapha raszába kerül, akkor túl sok rasa jele van, például nedves bőr- és tüdőproblémák nyálkás köhögésses, duzzadt nyirokmirigyek.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</a:pPr>
            <a:endParaRPr lang="hu-HU" altLang="hu-HU" sz="2000" b="1">
              <a:solidFill>
                <a:srgbClr val="FFFF00"/>
              </a:solidFill>
              <a:latin typeface="Arial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</a:pPr>
            <a:endParaRPr lang="hu-HU" altLang="hu-HU" sz="2000" b="1">
              <a:solidFill>
                <a:srgbClr val="FFFF00"/>
              </a:solidFill>
              <a:latin typeface="Arial"/>
              <a:cs typeface="+mn-cs"/>
            </a:endParaRPr>
          </a:p>
        </p:txBody>
      </p:sp>
      <p:sp>
        <p:nvSpPr>
          <p:cNvPr id="7174" name="Rectangle 8"/>
          <p:cNvSpPr>
            <a:spLocks noChangeArrowheads="1"/>
          </p:cNvSpPr>
          <p:nvPr/>
        </p:nvSpPr>
        <p:spPr bwMode="auto">
          <a:xfrm>
            <a:off x="1116013" y="130175"/>
            <a:ext cx="72009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hu-HU" altLang="hu-HU" sz="2400" b="1">
                <a:solidFill>
                  <a:srgbClr val="FFFFFF"/>
                </a:solidFill>
                <a:latin typeface="Arial"/>
                <a:cs typeface="+mn-cs"/>
              </a:rPr>
              <a:t>Ájurvéda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hu-HU" altLang="hu-HU" sz="2000" b="1" i="1">
                <a:solidFill>
                  <a:srgbClr val="FFFFFF"/>
                </a:solidFill>
                <a:latin typeface="Arial"/>
                <a:cs typeface="+mn-cs"/>
              </a:rPr>
              <a:t>„Az Élet örök folyamata a Természet örök intelligenciájában” </a:t>
            </a:r>
          </a:p>
        </p:txBody>
      </p:sp>
      <p:sp>
        <p:nvSpPr>
          <p:cNvPr id="7175" name="Line 4"/>
          <p:cNvSpPr>
            <a:spLocks noChangeShapeType="1"/>
          </p:cNvSpPr>
          <p:nvPr/>
        </p:nvSpPr>
        <p:spPr bwMode="auto">
          <a:xfrm>
            <a:off x="179388" y="6832600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7381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55657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2"/>
          <p:cNvSpPr txBox="1">
            <a:spLocks noChangeArrowheads="1"/>
          </p:cNvSpPr>
          <p:nvPr/>
        </p:nvSpPr>
        <p:spPr bwMode="auto">
          <a:xfrm>
            <a:off x="1797050" y="514350"/>
            <a:ext cx="5943600" cy="4667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 sz="2400">
                <a:solidFill>
                  <a:srgbClr val="FFFFFF"/>
                </a:solidFill>
              </a:rPr>
              <a:t>Hét </a:t>
            </a:r>
            <a:r>
              <a:rPr lang="de-DE" altLang="hu-HU" sz="2400">
                <a:solidFill>
                  <a:srgbClr val="FFFFFF"/>
                </a:solidFill>
                <a:ea typeface="MS PGothic" pitchFamily="34" charset="-128"/>
              </a:rPr>
              <a:t>Dhatu – </a:t>
            </a:r>
            <a:r>
              <a:rPr lang="hu-HU" altLang="hu-HU" sz="2400">
                <a:solidFill>
                  <a:srgbClr val="FFFFFF"/>
                </a:solidFill>
              </a:rPr>
              <a:t>a hét testszövet</a:t>
            </a:r>
            <a:endParaRPr lang="de-DE" altLang="hu-HU" sz="24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87395" name="Rectangle 3"/>
          <p:cNvSpPr>
            <a:spLocks noChangeArrowheads="1"/>
          </p:cNvSpPr>
          <p:nvPr/>
        </p:nvSpPr>
        <p:spPr bwMode="auto">
          <a:xfrm>
            <a:off x="1143000" y="1676400"/>
            <a:ext cx="1981200" cy="45720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2400">
                <a:solidFill>
                  <a:srgbClr val="333399"/>
                </a:solidFill>
                <a:latin typeface="Times New Roman" charset="0"/>
                <a:ea typeface="ＭＳ Ｐゴシック" charset="0"/>
                <a:cs typeface="Arial"/>
              </a:rPr>
              <a:t>Rasa</a:t>
            </a:r>
          </a:p>
        </p:txBody>
      </p:sp>
      <p:sp>
        <p:nvSpPr>
          <p:cNvPr id="187396" name="Text Box 4"/>
          <p:cNvSpPr txBox="1">
            <a:spLocks noChangeArrowheads="1"/>
          </p:cNvSpPr>
          <p:nvPr/>
        </p:nvSpPr>
        <p:spPr bwMode="auto">
          <a:xfrm>
            <a:off x="3962400" y="1600200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hu-HU">
                <a:solidFill>
                  <a:srgbClr val="FFFF00"/>
                </a:solidFill>
                <a:ea typeface="MS PGothic" pitchFamily="34" charset="-128"/>
              </a:rPr>
              <a:t>Pla</a:t>
            </a:r>
            <a:r>
              <a:rPr lang="hu-HU" altLang="hu-HU">
                <a:solidFill>
                  <a:srgbClr val="FFFF00"/>
                </a:solidFill>
              </a:rPr>
              <a:t>zma</a:t>
            </a:r>
            <a:r>
              <a:rPr lang="de-DE" altLang="hu-HU">
                <a:solidFill>
                  <a:srgbClr val="FFFF00"/>
                </a:solidFill>
                <a:ea typeface="MS PGothic" pitchFamily="34" charset="-128"/>
              </a:rPr>
              <a:t>, Chylus. </a:t>
            </a:r>
            <a:r>
              <a:rPr lang="hu-HU" altLang="hu-HU">
                <a:solidFill>
                  <a:srgbClr val="FFFF00"/>
                </a:solidFill>
              </a:rPr>
              <a:t>Az emészés és az anyagcsere első terméke és esszenciája</a:t>
            </a:r>
            <a:endParaRPr lang="de-DE" altLang="hu-HU">
              <a:solidFill>
                <a:srgbClr val="FFFF00"/>
              </a:solidFill>
              <a:ea typeface="MS PGothic" pitchFamily="34" charset="-128"/>
            </a:endParaRPr>
          </a:p>
        </p:txBody>
      </p:sp>
      <p:sp>
        <p:nvSpPr>
          <p:cNvPr id="187397" name="AutoShape 5"/>
          <p:cNvSpPr>
            <a:spLocks noChangeArrowheads="1"/>
          </p:cNvSpPr>
          <p:nvPr/>
        </p:nvSpPr>
        <p:spPr bwMode="auto">
          <a:xfrm>
            <a:off x="3352800" y="18288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altLang="hu-HU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87398" name="Rectangle 6"/>
          <p:cNvSpPr>
            <a:spLocks noChangeArrowheads="1"/>
          </p:cNvSpPr>
          <p:nvPr/>
        </p:nvSpPr>
        <p:spPr bwMode="auto">
          <a:xfrm>
            <a:off x="1143000" y="2362200"/>
            <a:ext cx="1981200" cy="457200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2400">
                <a:solidFill>
                  <a:srgbClr val="333399"/>
                </a:solidFill>
                <a:latin typeface="Times New Roman" charset="0"/>
                <a:ea typeface="ＭＳ Ｐゴシック" charset="0"/>
                <a:cs typeface="Arial"/>
              </a:rPr>
              <a:t>Rakta</a:t>
            </a:r>
          </a:p>
        </p:txBody>
      </p:sp>
      <p:sp>
        <p:nvSpPr>
          <p:cNvPr id="187399" name="AutoShape 7"/>
          <p:cNvSpPr>
            <a:spLocks noChangeArrowheads="1"/>
          </p:cNvSpPr>
          <p:nvPr/>
        </p:nvSpPr>
        <p:spPr bwMode="auto">
          <a:xfrm>
            <a:off x="3352800" y="25146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altLang="hu-HU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87400" name="Text Box 8"/>
          <p:cNvSpPr txBox="1">
            <a:spLocks noChangeArrowheads="1"/>
          </p:cNvSpPr>
          <p:nvPr/>
        </p:nvSpPr>
        <p:spPr bwMode="auto">
          <a:xfrm>
            <a:off x="3962400" y="2362200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>
                <a:solidFill>
                  <a:srgbClr val="FFFF00"/>
                </a:solidFill>
              </a:rPr>
              <a:t>Vér, a vér sejtes alkotói, vörös vértestek, hemoglobin</a:t>
            </a:r>
            <a:endParaRPr lang="de-DE" altLang="hu-HU">
              <a:solidFill>
                <a:srgbClr val="FFFF00"/>
              </a:solidFill>
              <a:ea typeface="MS PGothic" pitchFamily="34" charset="-128"/>
            </a:endParaRPr>
          </a:p>
        </p:txBody>
      </p:sp>
      <p:sp>
        <p:nvSpPr>
          <p:cNvPr id="187401" name="Rectangle 9"/>
          <p:cNvSpPr>
            <a:spLocks noChangeArrowheads="1"/>
          </p:cNvSpPr>
          <p:nvPr/>
        </p:nvSpPr>
        <p:spPr bwMode="auto">
          <a:xfrm>
            <a:off x="1143000" y="3048000"/>
            <a:ext cx="1981200" cy="457200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2400">
                <a:solidFill>
                  <a:srgbClr val="333399"/>
                </a:solidFill>
                <a:latin typeface="Times New Roman" charset="0"/>
                <a:ea typeface="ＭＳ Ｐゴシック" charset="0"/>
                <a:cs typeface="Arial"/>
              </a:rPr>
              <a:t>Mamsa</a:t>
            </a:r>
          </a:p>
        </p:txBody>
      </p:sp>
      <p:sp>
        <p:nvSpPr>
          <p:cNvPr id="187402" name="AutoShape 10"/>
          <p:cNvSpPr>
            <a:spLocks noChangeArrowheads="1"/>
          </p:cNvSpPr>
          <p:nvPr/>
        </p:nvSpPr>
        <p:spPr bwMode="auto">
          <a:xfrm>
            <a:off x="3352800" y="32004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altLang="hu-HU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87403" name="Text Box 11"/>
          <p:cNvSpPr txBox="1">
            <a:spLocks noChangeArrowheads="1"/>
          </p:cNvSpPr>
          <p:nvPr/>
        </p:nvSpPr>
        <p:spPr bwMode="auto">
          <a:xfrm>
            <a:off x="3962400" y="312420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>
                <a:solidFill>
                  <a:srgbClr val="FFFF00"/>
                </a:solidFill>
              </a:rPr>
              <a:t>Izomszövet</a:t>
            </a:r>
            <a:endParaRPr lang="de-DE" altLang="hu-HU">
              <a:solidFill>
                <a:srgbClr val="FFFF00"/>
              </a:solidFill>
              <a:ea typeface="MS PGothic" pitchFamily="34" charset="-128"/>
            </a:endParaRPr>
          </a:p>
        </p:txBody>
      </p:sp>
      <p:sp>
        <p:nvSpPr>
          <p:cNvPr id="187404" name="Rectangle 12"/>
          <p:cNvSpPr>
            <a:spLocks noChangeArrowheads="1"/>
          </p:cNvSpPr>
          <p:nvPr/>
        </p:nvSpPr>
        <p:spPr bwMode="auto">
          <a:xfrm>
            <a:off x="1143000" y="3733800"/>
            <a:ext cx="19812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2400">
                <a:solidFill>
                  <a:srgbClr val="333399"/>
                </a:solidFill>
                <a:latin typeface="Times New Roman" charset="0"/>
                <a:ea typeface="ＭＳ Ｐゴシック" charset="0"/>
                <a:cs typeface="Arial"/>
              </a:rPr>
              <a:t>Meda</a:t>
            </a:r>
          </a:p>
        </p:txBody>
      </p:sp>
      <p:sp>
        <p:nvSpPr>
          <p:cNvPr id="187405" name="AutoShape 13"/>
          <p:cNvSpPr>
            <a:spLocks noChangeArrowheads="1"/>
          </p:cNvSpPr>
          <p:nvPr/>
        </p:nvSpPr>
        <p:spPr bwMode="auto">
          <a:xfrm>
            <a:off x="3352800" y="38862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altLang="hu-HU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87406" name="Text Box 14"/>
          <p:cNvSpPr txBox="1">
            <a:spLocks noChangeArrowheads="1"/>
          </p:cNvSpPr>
          <p:nvPr/>
        </p:nvSpPr>
        <p:spPr bwMode="auto">
          <a:xfrm>
            <a:off x="3962400" y="381000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>
                <a:solidFill>
                  <a:srgbClr val="FFFF00"/>
                </a:solidFill>
              </a:rPr>
              <a:t>Zsírszövet</a:t>
            </a:r>
            <a:endParaRPr lang="de-DE" altLang="hu-HU">
              <a:solidFill>
                <a:srgbClr val="FFFF00"/>
              </a:solidFill>
              <a:ea typeface="MS PGothic" pitchFamily="34" charset="-128"/>
            </a:endParaRPr>
          </a:p>
        </p:txBody>
      </p:sp>
      <p:sp>
        <p:nvSpPr>
          <p:cNvPr id="187407" name="Rectangle 15"/>
          <p:cNvSpPr>
            <a:spLocks noChangeArrowheads="1"/>
          </p:cNvSpPr>
          <p:nvPr/>
        </p:nvSpPr>
        <p:spPr bwMode="auto">
          <a:xfrm>
            <a:off x="1143000" y="4419600"/>
            <a:ext cx="1981200" cy="457200"/>
          </a:xfrm>
          <a:prstGeom prst="rect">
            <a:avLst/>
          </a:prstGeom>
          <a:solidFill>
            <a:schemeClr val="hlink"/>
          </a:soli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2400">
                <a:solidFill>
                  <a:srgbClr val="333399"/>
                </a:solidFill>
                <a:latin typeface="Times New Roman" charset="0"/>
                <a:ea typeface="ＭＳ Ｐゴシック" charset="0"/>
                <a:cs typeface="Arial"/>
              </a:rPr>
              <a:t>Asthi</a:t>
            </a:r>
          </a:p>
        </p:txBody>
      </p:sp>
      <p:sp>
        <p:nvSpPr>
          <p:cNvPr id="187408" name="AutoShape 16"/>
          <p:cNvSpPr>
            <a:spLocks noChangeArrowheads="1"/>
          </p:cNvSpPr>
          <p:nvPr/>
        </p:nvSpPr>
        <p:spPr bwMode="auto">
          <a:xfrm>
            <a:off x="3352800" y="45720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altLang="hu-HU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87409" name="Text Box 17"/>
          <p:cNvSpPr txBox="1">
            <a:spLocks noChangeArrowheads="1"/>
          </p:cNvSpPr>
          <p:nvPr/>
        </p:nvSpPr>
        <p:spPr bwMode="auto">
          <a:xfrm>
            <a:off x="3962400" y="449580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>
                <a:solidFill>
                  <a:srgbClr val="FFFF00"/>
                </a:solidFill>
              </a:rPr>
              <a:t>Csontok, porcok</a:t>
            </a:r>
            <a:r>
              <a:rPr lang="de-DE" altLang="hu-HU">
                <a:solidFill>
                  <a:srgbClr val="FFFF00"/>
                </a:solidFill>
                <a:ea typeface="MS PGothic" pitchFamily="34" charset="-128"/>
              </a:rPr>
              <a:t>, </a:t>
            </a:r>
            <a:r>
              <a:rPr lang="hu-HU" altLang="hu-HU">
                <a:solidFill>
                  <a:srgbClr val="FFFF00"/>
                </a:solidFill>
              </a:rPr>
              <a:t>támasztó szövetek</a:t>
            </a:r>
            <a:endParaRPr lang="de-DE" altLang="hu-HU">
              <a:solidFill>
                <a:srgbClr val="FFFF00"/>
              </a:solidFill>
              <a:ea typeface="MS PGothic" pitchFamily="34" charset="-128"/>
            </a:endParaRPr>
          </a:p>
        </p:txBody>
      </p:sp>
      <p:sp>
        <p:nvSpPr>
          <p:cNvPr id="187410" name="Rectangle 18"/>
          <p:cNvSpPr>
            <a:spLocks noChangeArrowheads="1"/>
          </p:cNvSpPr>
          <p:nvPr/>
        </p:nvSpPr>
        <p:spPr bwMode="auto">
          <a:xfrm>
            <a:off x="1143000" y="5105400"/>
            <a:ext cx="1981200" cy="457200"/>
          </a:xfrm>
          <a:prstGeom prst="rect">
            <a:avLst/>
          </a:prstGeom>
          <a:solidFill>
            <a:srgbClr val="FF66CC"/>
          </a:soli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2400">
                <a:solidFill>
                  <a:srgbClr val="333399"/>
                </a:solidFill>
                <a:latin typeface="Times New Roman" charset="0"/>
                <a:ea typeface="ＭＳ Ｐゴシック" charset="0"/>
                <a:cs typeface="Arial"/>
              </a:rPr>
              <a:t>Majja</a:t>
            </a:r>
          </a:p>
        </p:txBody>
      </p:sp>
      <p:sp>
        <p:nvSpPr>
          <p:cNvPr id="187411" name="AutoShape 19"/>
          <p:cNvSpPr>
            <a:spLocks noChangeArrowheads="1"/>
          </p:cNvSpPr>
          <p:nvPr/>
        </p:nvSpPr>
        <p:spPr bwMode="auto">
          <a:xfrm>
            <a:off x="3352800" y="51816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altLang="hu-HU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87412" name="Text Box 20"/>
          <p:cNvSpPr txBox="1">
            <a:spLocks noChangeArrowheads="1"/>
          </p:cNvSpPr>
          <p:nvPr/>
        </p:nvSpPr>
        <p:spPr bwMode="auto">
          <a:xfrm>
            <a:off x="3962400" y="510540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>
                <a:solidFill>
                  <a:srgbClr val="FFFF00"/>
                </a:solidFill>
              </a:rPr>
              <a:t>Csontvelő, központi idegrendszer</a:t>
            </a:r>
            <a:endParaRPr lang="de-DE" altLang="hu-HU">
              <a:solidFill>
                <a:srgbClr val="FFFF00"/>
              </a:solidFill>
              <a:ea typeface="MS PGothic" pitchFamily="34" charset="-128"/>
            </a:endParaRPr>
          </a:p>
        </p:txBody>
      </p:sp>
      <p:sp>
        <p:nvSpPr>
          <p:cNvPr id="187413" name="Rectangle 21"/>
          <p:cNvSpPr>
            <a:spLocks noChangeArrowheads="1"/>
          </p:cNvSpPr>
          <p:nvPr/>
        </p:nvSpPr>
        <p:spPr bwMode="auto">
          <a:xfrm>
            <a:off x="1143000" y="5791200"/>
            <a:ext cx="1981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2400">
                <a:solidFill>
                  <a:srgbClr val="333399"/>
                </a:solidFill>
                <a:latin typeface="Times New Roman" charset="0"/>
                <a:ea typeface="ＭＳ Ｐゴシック" charset="0"/>
                <a:cs typeface="Arial"/>
              </a:rPr>
              <a:t>Shukra</a:t>
            </a:r>
          </a:p>
        </p:txBody>
      </p:sp>
      <p:sp>
        <p:nvSpPr>
          <p:cNvPr id="187414" name="AutoShape 22"/>
          <p:cNvSpPr>
            <a:spLocks noChangeArrowheads="1"/>
          </p:cNvSpPr>
          <p:nvPr/>
        </p:nvSpPr>
        <p:spPr bwMode="auto">
          <a:xfrm>
            <a:off x="3352800" y="59436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altLang="hu-HU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87415" name="Text Box 23"/>
          <p:cNvSpPr txBox="1">
            <a:spLocks noChangeArrowheads="1"/>
          </p:cNvSpPr>
          <p:nvPr/>
        </p:nvSpPr>
        <p:spPr bwMode="auto">
          <a:xfrm>
            <a:off x="3962400" y="579120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>
                <a:solidFill>
                  <a:srgbClr val="FFFF00"/>
                </a:solidFill>
              </a:rPr>
              <a:t>Germinatv szövet, sperma, petesejt</a:t>
            </a:r>
            <a:endParaRPr lang="de-DE" altLang="hu-HU">
              <a:solidFill>
                <a:srgbClr val="FFFF00"/>
              </a:solidFill>
              <a:ea typeface="MS PGothic" pitchFamily="34" charset="-128"/>
            </a:endParaRPr>
          </a:p>
        </p:txBody>
      </p:sp>
      <p:sp>
        <p:nvSpPr>
          <p:cNvPr id="32791" name="Line 4"/>
          <p:cNvSpPr>
            <a:spLocks noChangeShapeType="1"/>
          </p:cNvSpPr>
          <p:nvPr/>
        </p:nvSpPr>
        <p:spPr bwMode="auto">
          <a:xfrm>
            <a:off x="252413" y="1341438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>
              <a:solidFill>
                <a:srgbClr val="000000"/>
              </a:solidFill>
            </a:endParaRPr>
          </a:p>
        </p:txBody>
      </p:sp>
      <p:pic>
        <p:nvPicPr>
          <p:cNvPr id="32792" name="Picture 3" descr="sanskr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" y="71438"/>
            <a:ext cx="1062038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3" name="Picture 2" descr="MMY_A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350" y="115888"/>
            <a:ext cx="701675" cy="1009650"/>
          </a:xfrm>
          <a:prstGeom prst="rect">
            <a:avLst/>
          </a:prstGeom>
          <a:noFill/>
          <a:ln w="57150" cap="sq">
            <a:solidFill>
              <a:srgbClr val="ECC314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7347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87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4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187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187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6" presetClass="entr" presetSubtype="4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4" dur="500"/>
                                        <p:tgtEl>
                                          <p:spTgt spid="187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500"/>
                                        <p:tgtEl>
                                          <p:spTgt spid="187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7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7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7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7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6" presetClass="entr" presetSubtype="4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0" dur="500"/>
                                        <p:tgtEl>
                                          <p:spTgt spid="187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5" dur="500"/>
                                        <p:tgtEl>
                                          <p:spTgt spid="187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6" presetClass="entr" presetSubtype="4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6" dur="500"/>
                                        <p:tgtEl>
                                          <p:spTgt spid="187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1" dur="500"/>
                                        <p:tgtEl>
                                          <p:spTgt spid="187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7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7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7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7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6" presetClass="entr" presetSubtype="4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2" dur="500"/>
                                        <p:tgtEl>
                                          <p:spTgt spid="18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7" dur="500"/>
                                        <p:tgtEl>
                                          <p:spTgt spid="18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6" presetClass="entr" presetSubtype="4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8" dur="500"/>
                                        <p:tgtEl>
                                          <p:spTgt spid="18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3" dur="500"/>
                                        <p:tgtEl>
                                          <p:spTgt spid="18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8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8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8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8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6" presetClass="entr" presetSubtype="4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4" dur="500"/>
                                        <p:tgtEl>
                                          <p:spTgt spid="18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5" grpId="0" animBg="1" autoUpdateAnimBg="0"/>
      <p:bldP spid="187396" grpId="0" autoUpdateAnimBg="0"/>
      <p:bldP spid="187397" grpId="0" animBg="1"/>
      <p:bldP spid="187398" grpId="0" animBg="1" autoUpdateAnimBg="0"/>
      <p:bldP spid="187399" grpId="0" animBg="1"/>
      <p:bldP spid="187400" grpId="0" autoUpdateAnimBg="0"/>
      <p:bldP spid="187401" grpId="0" animBg="1" autoUpdateAnimBg="0"/>
      <p:bldP spid="187402" grpId="0" animBg="1"/>
      <p:bldP spid="187403" grpId="0" autoUpdateAnimBg="0"/>
      <p:bldP spid="187404" grpId="0" animBg="1" autoUpdateAnimBg="0"/>
      <p:bldP spid="187405" grpId="0" animBg="1"/>
      <p:bldP spid="187406" grpId="0" autoUpdateAnimBg="0"/>
      <p:bldP spid="187407" grpId="0" animBg="1" autoUpdateAnimBg="0"/>
      <p:bldP spid="187408" grpId="0" animBg="1"/>
      <p:bldP spid="187409" grpId="0" autoUpdateAnimBg="0"/>
      <p:bldP spid="187410" grpId="0" animBg="1" autoUpdateAnimBg="0"/>
      <p:bldP spid="187411" grpId="0" animBg="1"/>
      <p:bldP spid="187412" grpId="0" autoUpdateAnimBg="0"/>
      <p:bldP spid="187413" grpId="0" animBg="1" autoUpdateAnimBg="0"/>
      <p:bldP spid="187414" grpId="0" animBg="1"/>
      <p:bldP spid="187415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91" name="Line 4"/>
          <p:cNvSpPr>
            <a:spLocks noChangeShapeType="1"/>
          </p:cNvSpPr>
          <p:nvPr/>
        </p:nvSpPr>
        <p:spPr bwMode="auto">
          <a:xfrm>
            <a:off x="179834" y="1340768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>
              <a:solidFill>
                <a:srgbClr val="000000"/>
              </a:solidFill>
            </a:endParaRPr>
          </a:p>
        </p:txBody>
      </p:sp>
      <p:pic>
        <p:nvPicPr>
          <p:cNvPr id="32792" name="Picture 3" descr="sanskr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" y="71438"/>
            <a:ext cx="1062038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3" name="Picture 2" descr="MMY_A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350" y="115888"/>
            <a:ext cx="701675" cy="1009650"/>
          </a:xfrm>
          <a:prstGeom prst="rect">
            <a:avLst/>
          </a:prstGeom>
          <a:noFill/>
          <a:ln w="57150" cap="sq">
            <a:solidFill>
              <a:srgbClr val="ECC314"/>
            </a:solidFill>
            <a:miter lim="800000"/>
            <a:headEnd/>
            <a:tailEnd/>
          </a:ln>
        </p:spPr>
      </p:pic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1724744" y="1412776"/>
            <a:ext cx="5943600" cy="4667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 sz="2400" b="1" dirty="0">
                <a:solidFill>
                  <a:srgbClr val="FF0000"/>
                </a:solidFill>
              </a:rPr>
              <a:t>Hét </a:t>
            </a:r>
            <a:r>
              <a:rPr lang="de-DE" altLang="hu-HU" sz="2400" b="1" dirty="0" err="1">
                <a:solidFill>
                  <a:srgbClr val="FF0000"/>
                </a:solidFill>
                <a:ea typeface="MS PGothic" pitchFamily="34" charset="-128"/>
              </a:rPr>
              <a:t>Dhatu</a:t>
            </a:r>
            <a:r>
              <a:rPr lang="de-DE" altLang="hu-HU" sz="2400" b="1" dirty="0">
                <a:solidFill>
                  <a:srgbClr val="FF0000"/>
                </a:solidFill>
                <a:ea typeface="MS PGothic" pitchFamily="34" charset="-128"/>
              </a:rPr>
              <a:t> – </a:t>
            </a:r>
            <a:r>
              <a:rPr lang="hu-HU" altLang="hu-HU" sz="2400" b="1" dirty="0">
                <a:solidFill>
                  <a:srgbClr val="FF0000"/>
                </a:solidFill>
              </a:rPr>
              <a:t>a hét testszövet</a:t>
            </a:r>
            <a:endParaRPr lang="de-DE" altLang="hu-HU" sz="2400" b="1" dirty="0">
              <a:solidFill>
                <a:srgbClr val="FF0000"/>
              </a:solidFill>
              <a:ea typeface="MS PGothic" pitchFamily="34" charset="-128"/>
            </a:endParaRP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1547813" y="252517"/>
            <a:ext cx="6264275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hu-H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/>
              </a:rPr>
              <a:t> </a:t>
            </a:r>
            <a:r>
              <a:rPr lang="hu-HU" sz="28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/>
              </a:rPr>
              <a:t>Az egészség receptje – Ájurvéda</a:t>
            </a:r>
          </a:p>
          <a:p>
            <a:pPr algn="ctr" eaLnBrk="0" hangingPunct="0">
              <a:defRPr/>
            </a:pPr>
            <a:endParaRPr lang="hu-HU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/>
            </a:endParaRPr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054749"/>
              </p:ext>
            </p:extLst>
          </p:nvPr>
        </p:nvGraphicFramePr>
        <p:xfrm>
          <a:off x="899589" y="2132854"/>
          <a:ext cx="7416826" cy="4392490"/>
        </p:xfrm>
        <a:graphic>
          <a:graphicData uri="http://schemas.openxmlformats.org/drawingml/2006/table">
            <a:tbl>
              <a:tblPr/>
              <a:tblGrid>
                <a:gridCol w="792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5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65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01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25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7491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dirty="0" err="1">
                          <a:solidFill>
                            <a:srgbClr val="FFFF00"/>
                          </a:solidFill>
                          <a:latin typeface="Times New Roman"/>
                        </a:rPr>
                        <a:t>Dhatu</a:t>
                      </a:r>
                      <a:r>
                        <a:rPr lang="hu-HU" sz="1400" b="1" i="0" u="none" strike="noStrike" dirty="0">
                          <a:solidFill>
                            <a:srgbClr val="FFFF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>
                          <a:solidFill>
                            <a:srgbClr val="FFFF00"/>
                          </a:solidFill>
                          <a:latin typeface="Times New Roman"/>
                        </a:rPr>
                        <a:t>Szöveti megfelelője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>
                          <a:solidFill>
                            <a:srgbClr val="FFFF00"/>
                          </a:solidFill>
                          <a:latin typeface="Times New Roman"/>
                        </a:rPr>
                        <a:t>Honnan kapja a táplálást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>
                          <a:solidFill>
                            <a:srgbClr val="FFFF00"/>
                          </a:solidFill>
                          <a:latin typeface="Times New Roman"/>
                        </a:rPr>
                        <a:t>Funkció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dirty="0">
                          <a:solidFill>
                            <a:srgbClr val="FFFF00"/>
                          </a:solidFill>
                          <a:latin typeface="Times New Roman"/>
                        </a:rPr>
                        <a:t>Dósa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491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dirty="0">
                          <a:solidFill>
                            <a:srgbClr val="FFFF00"/>
                          </a:solidFill>
                          <a:latin typeface="Times New Roman"/>
                        </a:rPr>
                        <a:t>Rasa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dirty="0">
                          <a:solidFill>
                            <a:srgbClr val="FFFF00"/>
                          </a:solidFill>
                          <a:latin typeface="Times New Roman"/>
                        </a:rPr>
                        <a:t>plazma, nyirok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dirty="0">
                          <a:solidFill>
                            <a:srgbClr val="FFFF00"/>
                          </a:solidFill>
                          <a:latin typeface="Times New Roman"/>
                        </a:rPr>
                        <a:t>emésztés utáni esszencia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>
                          <a:solidFill>
                            <a:srgbClr val="FFFF00"/>
                          </a:solidFill>
                          <a:latin typeface="Times New Roman"/>
                        </a:rPr>
                        <a:t>Preenana - táplálás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>
                          <a:solidFill>
                            <a:srgbClr val="FFFF00"/>
                          </a:solidFill>
                          <a:latin typeface="Times New Roman"/>
                        </a:rPr>
                        <a:t>Kapha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507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>
                          <a:solidFill>
                            <a:srgbClr val="FFFF00"/>
                          </a:solidFill>
                          <a:latin typeface="Times New Roman"/>
                        </a:rPr>
                        <a:t>Rakta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dirty="0">
                          <a:solidFill>
                            <a:srgbClr val="FFFF00"/>
                          </a:solidFill>
                          <a:latin typeface="Times New Roman"/>
                        </a:rPr>
                        <a:t>vér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dirty="0">
                          <a:solidFill>
                            <a:srgbClr val="FFFF00"/>
                          </a:solidFill>
                          <a:latin typeface="Times New Roman"/>
                        </a:rPr>
                        <a:t>Rasa </a:t>
                      </a:r>
                      <a:r>
                        <a:rPr lang="hu-HU" sz="1400" b="1" i="0" u="none" strike="noStrike" dirty="0" err="1">
                          <a:solidFill>
                            <a:srgbClr val="FFFF00"/>
                          </a:solidFill>
                          <a:latin typeface="Times New Roman"/>
                        </a:rPr>
                        <a:t>Dhatu</a:t>
                      </a:r>
                      <a:endParaRPr lang="hu-HU" sz="1400" b="1" i="0" u="none" strike="noStrike" dirty="0">
                        <a:solidFill>
                          <a:srgbClr val="FFFF00"/>
                        </a:solidFill>
                        <a:latin typeface="Times New Roman"/>
                      </a:endParaRP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dirty="0" err="1">
                          <a:solidFill>
                            <a:srgbClr val="FFFF00"/>
                          </a:solidFill>
                          <a:latin typeface="Times New Roman"/>
                        </a:rPr>
                        <a:t>Jeevana</a:t>
                      </a:r>
                      <a:r>
                        <a:rPr lang="hu-HU" sz="1400" b="1" i="0" u="none" strike="noStrike" dirty="0">
                          <a:solidFill>
                            <a:srgbClr val="FFFF00"/>
                          </a:solidFill>
                          <a:latin typeface="Times New Roman"/>
                        </a:rPr>
                        <a:t> – élénkít, keringet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>
                          <a:solidFill>
                            <a:srgbClr val="FFFF00"/>
                          </a:solidFill>
                          <a:latin typeface="Times New Roman"/>
                        </a:rPr>
                        <a:t>Pitta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987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>
                          <a:solidFill>
                            <a:srgbClr val="FFFF00"/>
                          </a:solidFill>
                          <a:latin typeface="Times New Roman"/>
                        </a:rPr>
                        <a:t>Mamsa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>
                          <a:solidFill>
                            <a:srgbClr val="FFFF00"/>
                          </a:solidFill>
                          <a:latin typeface="Times New Roman"/>
                        </a:rPr>
                        <a:t>izom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dirty="0">
                          <a:solidFill>
                            <a:srgbClr val="FFFF00"/>
                          </a:solidFill>
                          <a:latin typeface="Times New Roman"/>
                        </a:rPr>
                        <a:t>Rakta </a:t>
                      </a:r>
                      <a:r>
                        <a:rPr lang="hu-HU" sz="1400" b="1" i="0" u="none" strike="noStrike" dirty="0" err="1">
                          <a:solidFill>
                            <a:srgbClr val="FFFF00"/>
                          </a:solidFill>
                          <a:latin typeface="Times New Roman"/>
                        </a:rPr>
                        <a:t>Dhatu</a:t>
                      </a:r>
                      <a:endParaRPr lang="hu-HU" sz="1400" b="1" i="0" u="none" strike="noStrike" dirty="0">
                        <a:solidFill>
                          <a:srgbClr val="FFFF00"/>
                        </a:solidFill>
                        <a:latin typeface="Times New Roman"/>
                      </a:endParaRP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dirty="0" err="1">
                          <a:solidFill>
                            <a:srgbClr val="FFFF00"/>
                          </a:solidFill>
                          <a:latin typeface="Times New Roman"/>
                        </a:rPr>
                        <a:t>Lepana</a:t>
                      </a:r>
                      <a:r>
                        <a:rPr lang="hu-HU" sz="1400" b="1" i="0" u="none" strike="noStrike" dirty="0">
                          <a:solidFill>
                            <a:srgbClr val="FFFF00"/>
                          </a:solidFill>
                          <a:latin typeface="Times New Roman"/>
                        </a:rPr>
                        <a:t> - támogat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>
                          <a:solidFill>
                            <a:srgbClr val="FFFF00"/>
                          </a:solidFill>
                          <a:latin typeface="Times New Roman"/>
                        </a:rPr>
                        <a:t>Kapha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507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>
                          <a:solidFill>
                            <a:srgbClr val="FFFF00"/>
                          </a:solidFill>
                          <a:latin typeface="Times New Roman"/>
                        </a:rPr>
                        <a:t>Meda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>
                          <a:solidFill>
                            <a:srgbClr val="FFFF00"/>
                          </a:solidFill>
                          <a:latin typeface="Times New Roman"/>
                        </a:rPr>
                        <a:t>zsír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dirty="0" err="1">
                          <a:solidFill>
                            <a:srgbClr val="FFFF00"/>
                          </a:solidFill>
                          <a:latin typeface="Times New Roman"/>
                        </a:rPr>
                        <a:t>Mamsa</a:t>
                      </a:r>
                      <a:r>
                        <a:rPr lang="hu-HU" sz="1400" b="1" i="0" u="none" strike="noStrike" dirty="0">
                          <a:solidFill>
                            <a:srgbClr val="FFFF00"/>
                          </a:solidFill>
                          <a:latin typeface="Times New Roman"/>
                        </a:rPr>
                        <a:t> </a:t>
                      </a:r>
                      <a:r>
                        <a:rPr lang="hu-HU" sz="1400" b="1" i="0" u="none" strike="noStrike" dirty="0" err="1">
                          <a:solidFill>
                            <a:srgbClr val="FFFF00"/>
                          </a:solidFill>
                          <a:latin typeface="Times New Roman"/>
                        </a:rPr>
                        <a:t>Dhatu</a:t>
                      </a:r>
                      <a:endParaRPr lang="hu-HU" sz="1400" b="1" i="0" u="none" strike="noStrike" dirty="0">
                        <a:solidFill>
                          <a:srgbClr val="FFFF00"/>
                        </a:solidFill>
                        <a:latin typeface="Times New Roman"/>
                      </a:endParaRP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dirty="0" err="1">
                          <a:solidFill>
                            <a:srgbClr val="FFFF00"/>
                          </a:solidFill>
                          <a:latin typeface="Times New Roman"/>
                        </a:rPr>
                        <a:t>Snehana</a:t>
                      </a:r>
                      <a:r>
                        <a:rPr lang="hu-HU" sz="1400" b="1" i="0" u="none" strike="noStrike" dirty="0">
                          <a:solidFill>
                            <a:srgbClr val="FFFF00"/>
                          </a:solidFill>
                          <a:latin typeface="Times New Roman"/>
                        </a:rPr>
                        <a:t> - olajoz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>
                          <a:solidFill>
                            <a:srgbClr val="FFFF00"/>
                          </a:solidFill>
                          <a:latin typeface="Times New Roman"/>
                        </a:rPr>
                        <a:t>Kapha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269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>
                          <a:solidFill>
                            <a:srgbClr val="FFFF00"/>
                          </a:solidFill>
                          <a:latin typeface="Times New Roman"/>
                        </a:rPr>
                        <a:t>Asthi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>
                          <a:solidFill>
                            <a:srgbClr val="FFFF00"/>
                          </a:solidFill>
                          <a:latin typeface="Times New Roman"/>
                        </a:rPr>
                        <a:t>csont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>
                          <a:solidFill>
                            <a:srgbClr val="FFFF00"/>
                          </a:solidFill>
                          <a:latin typeface="Times New Roman"/>
                        </a:rPr>
                        <a:t>Meda Dhatu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dirty="0" err="1">
                          <a:solidFill>
                            <a:srgbClr val="FFFF00"/>
                          </a:solidFill>
                          <a:latin typeface="Times New Roman"/>
                        </a:rPr>
                        <a:t>Dharana</a:t>
                      </a:r>
                      <a:r>
                        <a:rPr lang="hu-HU" sz="1400" b="1" i="0" u="none" strike="noStrike" dirty="0">
                          <a:solidFill>
                            <a:srgbClr val="FFFF00"/>
                          </a:solidFill>
                          <a:latin typeface="Times New Roman"/>
                        </a:rPr>
                        <a:t> - stabilizál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>
                          <a:solidFill>
                            <a:srgbClr val="FFFF00"/>
                          </a:solidFill>
                          <a:latin typeface="Times New Roman"/>
                        </a:rPr>
                        <a:t>Vata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0747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>
                          <a:solidFill>
                            <a:srgbClr val="FFFF00"/>
                          </a:solidFill>
                          <a:latin typeface="Times New Roman"/>
                        </a:rPr>
                        <a:t>Majja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dirty="0">
                          <a:solidFill>
                            <a:srgbClr val="FFFF00"/>
                          </a:solidFill>
                          <a:latin typeface="Times New Roman"/>
                        </a:rPr>
                        <a:t>Csontvelő, idegszövet, kötőszövet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>
                          <a:solidFill>
                            <a:srgbClr val="FFFF00"/>
                          </a:solidFill>
                          <a:latin typeface="Times New Roman"/>
                        </a:rPr>
                        <a:t>Asthi Dhatu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dirty="0" err="1">
                          <a:solidFill>
                            <a:srgbClr val="FFFF00"/>
                          </a:solidFill>
                          <a:latin typeface="Times New Roman"/>
                        </a:rPr>
                        <a:t>Poorana</a:t>
                      </a:r>
                      <a:r>
                        <a:rPr lang="hu-HU" sz="1400" b="1" i="0" u="none" strike="noStrike" dirty="0">
                          <a:solidFill>
                            <a:srgbClr val="FFFF00"/>
                          </a:solidFill>
                          <a:latin typeface="Times New Roman"/>
                        </a:rPr>
                        <a:t> - kitöltés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dirty="0" err="1">
                          <a:solidFill>
                            <a:srgbClr val="FFFF00"/>
                          </a:solidFill>
                          <a:latin typeface="Times New Roman"/>
                        </a:rPr>
                        <a:t>Kapha</a:t>
                      </a:r>
                      <a:r>
                        <a:rPr lang="hu-HU" sz="1400" b="1" i="0" u="none" strike="noStrike" dirty="0">
                          <a:solidFill>
                            <a:srgbClr val="FFFF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7491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dirty="0" err="1">
                          <a:solidFill>
                            <a:srgbClr val="FFFF00"/>
                          </a:solidFill>
                          <a:latin typeface="Times New Roman"/>
                        </a:rPr>
                        <a:t>Shukra</a:t>
                      </a:r>
                      <a:endParaRPr lang="hu-HU" sz="1400" b="1" i="0" u="none" strike="noStrike" dirty="0">
                        <a:solidFill>
                          <a:srgbClr val="FFFF00"/>
                        </a:solidFill>
                        <a:latin typeface="Times New Roman"/>
                      </a:endParaRP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>
                          <a:solidFill>
                            <a:srgbClr val="FFFF00"/>
                          </a:solidFill>
                          <a:latin typeface="Times New Roman"/>
                        </a:rPr>
                        <a:t>reproduktív szervek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>
                          <a:solidFill>
                            <a:srgbClr val="FFFF00"/>
                          </a:solidFill>
                          <a:latin typeface="Times New Roman"/>
                        </a:rPr>
                        <a:t>Majja Dhatu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>
                          <a:solidFill>
                            <a:srgbClr val="FFFF00"/>
                          </a:solidFill>
                          <a:latin typeface="Times New Roman"/>
                        </a:rPr>
                        <a:t>Garbhotpadana - reprodukció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dirty="0" err="1">
                          <a:solidFill>
                            <a:srgbClr val="FFFF00"/>
                          </a:solidFill>
                          <a:latin typeface="Times New Roman"/>
                        </a:rPr>
                        <a:t>Kapha</a:t>
                      </a:r>
                      <a:endParaRPr lang="hu-HU" sz="1400" b="1" i="0" u="none" strike="noStrike" dirty="0">
                        <a:solidFill>
                          <a:srgbClr val="FFFF00"/>
                        </a:solidFill>
                        <a:latin typeface="Times New Roman"/>
                      </a:endParaRP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263266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Line 4"/>
          <p:cNvSpPr>
            <a:spLocks noChangeShapeType="1"/>
          </p:cNvSpPr>
          <p:nvPr/>
        </p:nvSpPr>
        <p:spPr bwMode="auto">
          <a:xfrm>
            <a:off x="179388" y="1268413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87042" name="Picture 3" descr="sanskr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88" y="71438"/>
            <a:ext cx="1062037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3" name="Picture 2" descr="MMY_A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350" y="73025"/>
            <a:ext cx="735013" cy="1060450"/>
          </a:xfrm>
          <a:prstGeom prst="rect">
            <a:avLst/>
          </a:prstGeom>
          <a:noFill/>
          <a:ln w="57150" cap="sq">
            <a:solidFill>
              <a:srgbClr val="ECC314"/>
            </a:solidFill>
            <a:miter lim="800000"/>
            <a:headEnd/>
            <a:tailEnd/>
          </a:ln>
        </p:spPr>
      </p:pic>
      <p:sp>
        <p:nvSpPr>
          <p:cNvPr id="87044" name="Rectangle 8"/>
          <p:cNvSpPr>
            <a:spLocks noChangeArrowheads="1"/>
          </p:cNvSpPr>
          <p:nvPr/>
        </p:nvSpPr>
        <p:spPr bwMode="auto">
          <a:xfrm>
            <a:off x="1116013" y="130175"/>
            <a:ext cx="72009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hu-HU" altLang="hu-HU" sz="2400" b="1">
                <a:solidFill>
                  <a:srgbClr val="FFFFFF"/>
                </a:solidFill>
                <a:latin typeface="Arial"/>
                <a:cs typeface="Arial"/>
              </a:rPr>
              <a:t>Ájurvéda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hu-HU" altLang="hu-HU" sz="2000" b="1" i="1">
                <a:solidFill>
                  <a:srgbClr val="FFFFFF"/>
                </a:solidFill>
                <a:latin typeface="Arial"/>
                <a:cs typeface="Arial"/>
              </a:rPr>
              <a:t>„Az Élet örök folyamata a Természet örök intelligenciájában” </a:t>
            </a:r>
          </a:p>
        </p:txBody>
      </p:sp>
      <p:pic>
        <p:nvPicPr>
          <p:cNvPr id="87045" name="Kép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1675" y="1436688"/>
            <a:ext cx="5200650" cy="39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2310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Line 4"/>
          <p:cNvSpPr>
            <a:spLocks noChangeShapeType="1"/>
          </p:cNvSpPr>
          <p:nvPr/>
        </p:nvSpPr>
        <p:spPr bwMode="auto">
          <a:xfrm>
            <a:off x="179388" y="1268413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90114" name="Picture 3" descr="sanskr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88" y="71438"/>
            <a:ext cx="1062037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5" name="Picture 2" descr="MMY_A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350" y="73025"/>
            <a:ext cx="735013" cy="1060450"/>
          </a:xfrm>
          <a:prstGeom prst="rect">
            <a:avLst/>
          </a:prstGeom>
          <a:noFill/>
          <a:ln w="57150" cap="sq">
            <a:solidFill>
              <a:srgbClr val="ECC314"/>
            </a:solidFill>
            <a:miter lim="800000"/>
            <a:headEnd/>
            <a:tailEnd/>
          </a:ln>
        </p:spPr>
      </p:pic>
      <p:sp>
        <p:nvSpPr>
          <p:cNvPr id="90116" name="Rectangle 8"/>
          <p:cNvSpPr>
            <a:spLocks noChangeArrowheads="1"/>
          </p:cNvSpPr>
          <p:nvPr/>
        </p:nvSpPr>
        <p:spPr bwMode="auto">
          <a:xfrm>
            <a:off x="1116013" y="130175"/>
            <a:ext cx="72009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hu-HU" altLang="hu-HU" sz="2400" b="1">
                <a:solidFill>
                  <a:srgbClr val="FFFFFF"/>
                </a:solidFill>
                <a:latin typeface="Arial"/>
                <a:cs typeface="Arial"/>
              </a:rPr>
              <a:t>Ájurvéda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hu-HU" altLang="hu-HU" sz="2000" b="1" i="1">
                <a:solidFill>
                  <a:srgbClr val="FFFFFF"/>
                </a:solidFill>
                <a:latin typeface="Arial"/>
                <a:cs typeface="Arial"/>
              </a:rPr>
              <a:t>„Az Élet örök folyamata a Természet örök intelligenciájában” </a:t>
            </a:r>
          </a:p>
        </p:txBody>
      </p:sp>
      <p:pic>
        <p:nvPicPr>
          <p:cNvPr id="90117" name="Kép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2650" y="1495003"/>
            <a:ext cx="483870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8148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ím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A betegség megjelenésének 6 állomása</a:t>
            </a:r>
          </a:p>
        </p:txBody>
      </p:sp>
      <p:sp>
        <p:nvSpPr>
          <p:cNvPr id="28675" name="Tartalom helye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hu-HU" u="sng" dirty="0">
                <a:solidFill>
                  <a:srgbClr val="FF0000"/>
                </a:solidFill>
              </a:rPr>
              <a:t>4. SZTHÁNA SZAMSRAJA – A betegség súlyosbodása –áthelyeződés után megtapadás</a:t>
            </a:r>
          </a:p>
          <a:p>
            <a:r>
              <a:rPr lang="hu-HU" dirty="0">
                <a:solidFill>
                  <a:srgbClr val="FFFF00"/>
                </a:solidFill>
              </a:rPr>
              <a:t>Az eltávozott „ama” belép egy GYENGE</a:t>
            </a:r>
            <a:r>
              <a:rPr lang="hu-HU" u="sng" dirty="0">
                <a:solidFill>
                  <a:srgbClr val="FFFF00"/>
                </a:solidFill>
              </a:rPr>
              <a:t> „</a:t>
            </a:r>
            <a:r>
              <a:rPr lang="hu-HU" u="sng" dirty="0" err="1">
                <a:solidFill>
                  <a:srgbClr val="FFFF00"/>
                </a:solidFill>
              </a:rPr>
              <a:t>dhatu</a:t>
            </a:r>
            <a:r>
              <a:rPr lang="hu-HU" u="sng" dirty="0">
                <a:solidFill>
                  <a:srgbClr val="FFFF00"/>
                </a:solidFill>
              </a:rPr>
              <a:t>”</a:t>
            </a:r>
            <a:r>
              <a:rPr lang="hu-HU" u="sng" dirty="0" err="1">
                <a:solidFill>
                  <a:srgbClr val="FFFF00"/>
                </a:solidFill>
              </a:rPr>
              <a:t>-ba</a:t>
            </a:r>
            <a:r>
              <a:rPr lang="hu-HU" dirty="0">
                <a:solidFill>
                  <a:srgbClr val="FFFF00"/>
                </a:solidFill>
              </a:rPr>
              <a:t>, ott megtelepszik, túlterheli a </a:t>
            </a:r>
            <a:r>
              <a:rPr lang="hu-HU" dirty="0" err="1">
                <a:solidFill>
                  <a:srgbClr val="FFFF00"/>
                </a:solidFill>
              </a:rPr>
              <a:t>dhatut</a:t>
            </a:r>
            <a:r>
              <a:rPr lang="hu-HU" dirty="0">
                <a:solidFill>
                  <a:srgbClr val="FFFF00"/>
                </a:solidFill>
              </a:rPr>
              <a:t>, működésbeli vagy szerkezeti romlást eredményez</a:t>
            </a:r>
          </a:p>
          <a:p>
            <a:r>
              <a:rPr lang="hu-HU" dirty="0">
                <a:solidFill>
                  <a:srgbClr val="FFFF00"/>
                </a:solidFill>
              </a:rPr>
              <a:t>Elfajulásos betegségek kezdete</a:t>
            </a:r>
          </a:p>
          <a:p>
            <a:r>
              <a:rPr lang="hu-HU" dirty="0">
                <a:solidFill>
                  <a:srgbClr val="FFFF00"/>
                </a:solidFill>
              </a:rPr>
              <a:t>Fertőzésekre való fogékonyság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96" y="1484784"/>
            <a:ext cx="8864600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ím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A betegség megjelenésének 6 állomása</a:t>
            </a:r>
          </a:p>
        </p:txBody>
      </p:sp>
      <p:sp>
        <p:nvSpPr>
          <p:cNvPr id="29699" name="Tartalom helye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hu-HU" u="sng" dirty="0">
                <a:solidFill>
                  <a:srgbClr val="FF0000"/>
                </a:solidFill>
              </a:rPr>
              <a:t>5. VJAKTA – A tünetek megnyilvánulásának szakasza </a:t>
            </a:r>
            <a:r>
              <a:rPr lang="hu-HU" u="sng" dirty="0" err="1">
                <a:solidFill>
                  <a:srgbClr val="FF0000"/>
                </a:solidFill>
              </a:rPr>
              <a:t>-manifesztáció</a:t>
            </a:r>
            <a:endParaRPr lang="hu-HU" u="sng" dirty="0">
              <a:solidFill>
                <a:srgbClr val="FF0000"/>
              </a:solidFill>
            </a:endParaRPr>
          </a:p>
          <a:p>
            <a:endParaRPr lang="hu-HU" dirty="0">
              <a:solidFill>
                <a:srgbClr val="FFFF00"/>
              </a:solidFill>
            </a:endParaRPr>
          </a:p>
          <a:p>
            <a:r>
              <a:rPr lang="hu-HU" dirty="0">
                <a:solidFill>
                  <a:srgbClr val="FFFF00"/>
                </a:solidFill>
              </a:rPr>
              <a:t>„ az ami látható” – tünetek</a:t>
            </a:r>
          </a:p>
          <a:p>
            <a:endParaRPr lang="hu-HU" dirty="0">
              <a:solidFill>
                <a:srgbClr val="FFFF00"/>
              </a:solidFill>
            </a:endParaRPr>
          </a:p>
          <a:p>
            <a:r>
              <a:rPr lang="hu-HU" dirty="0">
                <a:solidFill>
                  <a:srgbClr val="FFFF00"/>
                </a:solidFill>
              </a:rPr>
              <a:t>A szerkezetet és működést érintő károsodás elérte azt a mértéket, amikor a betegség </a:t>
            </a:r>
            <a:r>
              <a:rPr lang="hu-HU" u="sng" dirty="0">
                <a:solidFill>
                  <a:srgbClr val="FFFF00"/>
                </a:solidFill>
              </a:rPr>
              <a:t>az aktív </a:t>
            </a:r>
            <a:r>
              <a:rPr lang="hu-HU" dirty="0">
                <a:solidFill>
                  <a:srgbClr val="FFFF00"/>
                </a:solidFill>
              </a:rPr>
              <a:t>szakaszba jut.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664295"/>
            <a:ext cx="8864600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ím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A betegség megjelenésének 6 állomása</a:t>
            </a:r>
          </a:p>
        </p:txBody>
      </p:sp>
      <p:sp>
        <p:nvSpPr>
          <p:cNvPr id="30723" name="Tartalom helye 2"/>
          <p:cNvSpPr>
            <a:spLocks noGrp="1"/>
          </p:cNvSpPr>
          <p:nvPr>
            <p:ph idx="4294967295"/>
          </p:nvPr>
        </p:nvSpPr>
        <p:spPr>
          <a:xfrm>
            <a:off x="420563" y="1556792"/>
            <a:ext cx="8229600" cy="4525963"/>
          </a:xfrm>
        </p:spPr>
        <p:txBody>
          <a:bodyPr/>
          <a:lstStyle/>
          <a:p>
            <a:r>
              <a:rPr lang="hu-HU" u="sng" dirty="0">
                <a:solidFill>
                  <a:srgbClr val="FF0000"/>
                </a:solidFill>
              </a:rPr>
              <a:t>BHÉDA – A komplikációk szakasza</a:t>
            </a:r>
          </a:p>
          <a:p>
            <a:r>
              <a:rPr lang="hu-HU" u="sng" dirty="0">
                <a:solidFill>
                  <a:srgbClr val="FF0000"/>
                </a:solidFill>
              </a:rPr>
              <a:t>„megkülönböztetés”- diverzifikáció</a:t>
            </a:r>
          </a:p>
          <a:p>
            <a:r>
              <a:rPr lang="hu-HU" dirty="0">
                <a:solidFill>
                  <a:srgbClr val="FFFF00"/>
                </a:solidFill>
              </a:rPr>
              <a:t>A </a:t>
            </a:r>
            <a:r>
              <a:rPr lang="hu-HU" dirty="0" err="1">
                <a:solidFill>
                  <a:srgbClr val="FFFF00"/>
                </a:solidFill>
              </a:rPr>
              <a:t>dhatuk</a:t>
            </a:r>
            <a:r>
              <a:rPr lang="hu-HU" dirty="0">
                <a:solidFill>
                  <a:srgbClr val="FFFF00"/>
                </a:solidFill>
              </a:rPr>
              <a:t> működésének súlyos gyöngülése</a:t>
            </a:r>
          </a:p>
          <a:p>
            <a:r>
              <a:rPr lang="hu-HU" dirty="0">
                <a:solidFill>
                  <a:srgbClr val="FFFF00"/>
                </a:solidFill>
              </a:rPr>
              <a:t>A </a:t>
            </a:r>
            <a:r>
              <a:rPr lang="hu-HU" u="sng" dirty="0" err="1">
                <a:solidFill>
                  <a:srgbClr val="FFFF00"/>
                </a:solidFill>
              </a:rPr>
              <a:t>srótákat</a:t>
            </a:r>
            <a:r>
              <a:rPr lang="hu-HU" dirty="0">
                <a:solidFill>
                  <a:srgbClr val="FFFF00"/>
                </a:solidFill>
              </a:rPr>
              <a:t> is érintő erőteljes károsodás </a:t>
            </a:r>
          </a:p>
          <a:p>
            <a:r>
              <a:rPr lang="hu-HU" u="sng" dirty="0">
                <a:solidFill>
                  <a:srgbClr val="FFFF00"/>
                </a:solidFill>
              </a:rPr>
              <a:t>Együtt élés a betegséggel – sok évnyi helytelen életmód és étkezés </a:t>
            </a:r>
          </a:p>
          <a:p>
            <a:r>
              <a:rPr lang="hu-HU" u="sng" dirty="0">
                <a:solidFill>
                  <a:srgbClr val="FFFF00"/>
                </a:solidFill>
              </a:rPr>
              <a:t>A megelőzés mindig könnyebb, mint a gyógyítás!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8" y="1412776"/>
            <a:ext cx="8858250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 descr="samprapt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1700213"/>
            <a:ext cx="2757488" cy="499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8"/>
          <p:cNvSpPr>
            <a:spLocks noChangeArrowheads="1"/>
          </p:cNvSpPr>
          <p:nvPr/>
        </p:nvSpPr>
        <p:spPr bwMode="auto">
          <a:xfrm>
            <a:off x="3059113" y="2924175"/>
            <a:ext cx="216058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altLang="hu-HU" sz="2000" b="1">
                <a:solidFill>
                  <a:srgbClr val="FFFF00"/>
                </a:solidFill>
                <a:ea typeface="Microsoft YaHei" pitchFamily="34" charset="-122"/>
              </a:rPr>
              <a:t>1. Felgyülemlés</a:t>
            </a:r>
          </a:p>
          <a:p>
            <a:r>
              <a:rPr lang="hu-HU" altLang="hu-HU" sz="2000" b="1">
                <a:solidFill>
                  <a:srgbClr val="FFFF00"/>
                </a:solidFill>
                <a:ea typeface="Microsoft YaHei" pitchFamily="34" charset="-122"/>
              </a:rPr>
              <a:t>2. Súlyosbodás</a:t>
            </a:r>
          </a:p>
          <a:p>
            <a:r>
              <a:rPr lang="hu-HU" altLang="hu-HU" sz="2000" b="1" u="sng">
                <a:solidFill>
                  <a:srgbClr val="FFFF00"/>
                </a:solidFill>
                <a:ea typeface="Microsoft YaHei" pitchFamily="34" charset="-122"/>
              </a:rPr>
              <a:t>3. Túlcsordulás</a:t>
            </a:r>
          </a:p>
          <a:p>
            <a:r>
              <a:rPr lang="hu-HU" altLang="hu-HU" sz="2000" b="1" u="sng">
                <a:solidFill>
                  <a:srgbClr val="FFFF00"/>
                </a:solidFill>
                <a:ea typeface="Microsoft YaHei" pitchFamily="34" charset="-122"/>
              </a:rPr>
              <a:t>4. Áthelyeződés</a:t>
            </a:r>
          </a:p>
          <a:p>
            <a:r>
              <a:rPr lang="hu-HU" altLang="hu-HU" sz="2000" b="1">
                <a:solidFill>
                  <a:srgbClr val="FFFF00"/>
                </a:solidFill>
                <a:ea typeface="Microsoft YaHei" pitchFamily="34" charset="-122"/>
              </a:rPr>
              <a:t>5. Manifesztáció</a:t>
            </a:r>
          </a:p>
          <a:p>
            <a:r>
              <a:rPr lang="hu-HU" altLang="hu-HU" sz="2000" b="1">
                <a:solidFill>
                  <a:srgbClr val="FFFF00"/>
                </a:solidFill>
                <a:ea typeface="Microsoft YaHei" pitchFamily="34" charset="-122"/>
              </a:rPr>
              <a:t>6. Diverzifikáció</a:t>
            </a:r>
            <a:endParaRPr lang="hu-HU" altLang="hu-HU" sz="2000">
              <a:solidFill>
                <a:srgbClr val="FFFF00"/>
              </a:solidFill>
              <a:ea typeface="Microsoft YaHei" pitchFamily="34" charset="-122"/>
            </a:endParaRPr>
          </a:p>
        </p:txBody>
      </p:sp>
      <p:sp>
        <p:nvSpPr>
          <p:cNvPr id="21508" name="Rectangle 8"/>
          <p:cNvSpPr>
            <a:spLocks noChangeArrowheads="1"/>
          </p:cNvSpPr>
          <p:nvPr/>
        </p:nvSpPr>
        <p:spPr bwMode="auto">
          <a:xfrm>
            <a:off x="1116013" y="130175"/>
            <a:ext cx="72009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altLang="hu-HU" sz="2800" b="1">
                <a:solidFill>
                  <a:srgbClr val="FFFFFF"/>
                </a:solidFill>
                <a:ea typeface="Microsoft YaHei" pitchFamily="34" charset="-122"/>
              </a:rPr>
              <a:t>A betegség kialakulásának stádiumai az ájurvéda szerint</a:t>
            </a:r>
          </a:p>
        </p:txBody>
      </p:sp>
      <p:sp>
        <p:nvSpPr>
          <p:cNvPr id="21509" name="Line 4"/>
          <p:cNvSpPr>
            <a:spLocks noChangeShapeType="1"/>
          </p:cNvSpPr>
          <p:nvPr/>
        </p:nvSpPr>
        <p:spPr bwMode="auto">
          <a:xfrm>
            <a:off x="287338" y="1484313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>
              <a:solidFill>
                <a:srgbClr val="000000"/>
              </a:solidFill>
            </a:endParaRPr>
          </a:p>
        </p:txBody>
      </p:sp>
      <p:pic>
        <p:nvPicPr>
          <p:cNvPr id="21510" name="Picture 3" descr="sanskr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88" y="71438"/>
            <a:ext cx="1266825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2" descr="MMY_A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3888" y="73025"/>
            <a:ext cx="879475" cy="1268413"/>
          </a:xfrm>
          <a:prstGeom prst="rect">
            <a:avLst/>
          </a:prstGeom>
          <a:noFill/>
          <a:ln w="57150" cap="sq">
            <a:solidFill>
              <a:srgbClr val="ECC314"/>
            </a:solidFill>
            <a:miter lim="800000"/>
            <a:headEnd/>
            <a:tailEnd/>
          </a:ln>
        </p:spPr>
      </p:pic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1835150" y="1052513"/>
            <a:ext cx="546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hu-HU" altLang="hu-HU" b="1">
                <a:solidFill>
                  <a:srgbClr val="FFFFFF"/>
                </a:solidFill>
                <a:ea typeface="Microsoft YaHei" pitchFamily="34" charset="-122"/>
              </a:rPr>
              <a:t>Párhuzamok: egyensúlytalanságok kialakulása I.</a:t>
            </a:r>
          </a:p>
        </p:txBody>
      </p:sp>
      <p:sp>
        <p:nvSpPr>
          <p:cNvPr id="21513" name="Rectangle 2"/>
          <p:cNvSpPr>
            <a:spLocks noChangeArrowheads="1"/>
          </p:cNvSpPr>
          <p:nvPr/>
        </p:nvSpPr>
        <p:spPr bwMode="auto">
          <a:xfrm>
            <a:off x="5221288" y="1557338"/>
            <a:ext cx="3887787" cy="527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>
            <a:spAutoFit/>
          </a:bodyPr>
          <a:lstStyle/>
          <a:p>
            <a:pPr marL="401638" indent="-401638" eaLnBrk="0" hangingPunct="0">
              <a:spcBef>
                <a:spcPts val="1413"/>
              </a:spcBef>
              <a:buFont typeface="Wingdings" pitchFamily="2" charset="2"/>
              <a:buChar char="ü"/>
            </a:pPr>
            <a:r>
              <a:rPr lang="en-US" altLang="sl-SI" sz="2000" b="1">
                <a:solidFill>
                  <a:srgbClr val="FFFF00"/>
                </a:solidFill>
                <a:latin typeface="Times New Roman" pitchFamily="18" charset="0"/>
                <a:ea typeface="Microsoft YaHei" pitchFamily="34" charset="-122"/>
              </a:rPr>
              <a:t>1. Sanchaya: </a:t>
            </a:r>
            <a:r>
              <a:rPr lang="sl-SI" altLang="sl-SI" sz="2000" b="1">
                <a:solidFill>
                  <a:srgbClr val="FFFF00"/>
                </a:solidFill>
                <a:latin typeface="Times New Roman" pitchFamily="18" charset="0"/>
                <a:ea typeface="Microsoft YaHei" pitchFamily="34" charset="-122"/>
              </a:rPr>
              <a:t>lokalizált korai daganat</a:t>
            </a:r>
          </a:p>
          <a:p>
            <a:pPr marL="401638" indent="-401638" eaLnBrk="0" hangingPunct="0">
              <a:spcBef>
                <a:spcPts val="1413"/>
              </a:spcBef>
              <a:buFont typeface="Wingdings" pitchFamily="2" charset="2"/>
              <a:buChar char="ü"/>
            </a:pPr>
            <a:r>
              <a:rPr lang="en-US" altLang="sl-SI" sz="2000" b="1">
                <a:solidFill>
                  <a:srgbClr val="FFFF00"/>
                </a:solidFill>
                <a:latin typeface="Times New Roman" pitchFamily="18" charset="0"/>
                <a:ea typeface="Microsoft YaHei" pitchFamily="34" charset="-122"/>
              </a:rPr>
              <a:t>2. Prakopa: </a:t>
            </a:r>
            <a:r>
              <a:rPr lang="hu-HU" altLang="sl-SI" sz="2000" b="1">
                <a:solidFill>
                  <a:srgbClr val="FFFF00"/>
                </a:solidFill>
                <a:latin typeface="Times New Roman" pitchFamily="18" charset="0"/>
                <a:ea typeface="Microsoft YaHei" pitchFamily="34" charset="-122"/>
              </a:rPr>
              <a:t>a daganat átalak</a:t>
            </a:r>
            <a:r>
              <a:rPr lang="sl-SI" altLang="sl-SI" sz="2000" b="1">
                <a:solidFill>
                  <a:srgbClr val="FFFF00"/>
                </a:solidFill>
                <a:latin typeface="Times New Roman" pitchFamily="18" charset="0"/>
                <a:ea typeface="Microsoft YaHei" pitchFamily="34" charset="-122"/>
              </a:rPr>
              <a:t>ulása </a:t>
            </a:r>
            <a:r>
              <a:rPr lang="sl-SI" altLang="sl-SI" sz="2000" b="1" u="sng">
                <a:solidFill>
                  <a:srgbClr val="FFFF00"/>
                </a:solidFill>
                <a:latin typeface="Times New Roman" pitchFamily="18" charset="0"/>
                <a:ea typeface="Microsoft YaHei" pitchFamily="34" charset="-122"/>
              </a:rPr>
              <a:t>metasztatikus</a:t>
            </a:r>
            <a:r>
              <a:rPr lang="sl-SI" altLang="sl-SI" sz="2000" b="1">
                <a:solidFill>
                  <a:srgbClr val="FFFF00"/>
                </a:solidFill>
                <a:latin typeface="Times New Roman" pitchFamily="18" charset="0"/>
                <a:ea typeface="Microsoft YaHei" pitchFamily="34" charset="-122"/>
              </a:rPr>
              <a:t> daganattá</a:t>
            </a:r>
            <a:endParaRPr lang="en-US" altLang="sl-SI" sz="2000" b="1">
              <a:solidFill>
                <a:srgbClr val="FFFF00"/>
              </a:solidFill>
              <a:latin typeface="Times New Roman" pitchFamily="18" charset="0"/>
              <a:ea typeface="Microsoft YaHei" pitchFamily="34" charset="-122"/>
            </a:endParaRPr>
          </a:p>
          <a:p>
            <a:pPr marL="401638" indent="-401638" eaLnBrk="0" hangingPunct="0">
              <a:spcBef>
                <a:spcPts val="1413"/>
              </a:spcBef>
              <a:buFont typeface="Wingdings" pitchFamily="2" charset="2"/>
              <a:buChar char="ü"/>
            </a:pPr>
            <a:r>
              <a:rPr lang="en-US" altLang="sl-SI" sz="2000" b="1">
                <a:solidFill>
                  <a:srgbClr val="FFFF00"/>
                </a:solidFill>
                <a:latin typeface="Times New Roman" pitchFamily="18" charset="0"/>
                <a:ea typeface="Microsoft YaHei" pitchFamily="34" charset="-122"/>
              </a:rPr>
              <a:t>3. Prasara: metas</a:t>
            </a:r>
            <a:r>
              <a:rPr lang="hu-HU" altLang="sl-SI" sz="2000" b="1">
                <a:solidFill>
                  <a:srgbClr val="FFFF00"/>
                </a:solidFill>
                <a:latin typeface="Times New Roman" pitchFamily="18" charset="0"/>
                <a:ea typeface="Microsoft YaHei" pitchFamily="34" charset="-122"/>
              </a:rPr>
              <a:t>z</a:t>
            </a:r>
            <a:r>
              <a:rPr lang="en-US" altLang="sl-SI" sz="2000" b="1">
                <a:solidFill>
                  <a:srgbClr val="FFFF00"/>
                </a:solidFill>
                <a:latin typeface="Times New Roman" pitchFamily="18" charset="0"/>
                <a:ea typeface="Microsoft YaHei" pitchFamily="34" charset="-122"/>
              </a:rPr>
              <a:t>t</a:t>
            </a:r>
            <a:r>
              <a:rPr lang="hu-HU" altLang="sl-SI" sz="2000" b="1">
                <a:solidFill>
                  <a:srgbClr val="FFFF00"/>
                </a:solidFill>
                <a:latin typeface="Times New Roman" pitchFamily="18" charset="0"/>
                <a:ea typeface="Microsoft YaHei" pitchFamily="34" charset="-122"/>
              </a:rPr>
              <a:t>ázis kezdete </a:t>
            </a:r>
            <a:r>
              <a:rPr lang="hu-HU" altLang="sl-SI" sz="2000" b="1" u="sng">
                <a:solidFill>
                  <a:srgbClr val="FFFF00"/>
                </a:solidFill>
                <a:latin typeface="Times New Roman" pitchFamily="18" charset="0"/>
                <a:ea typeface="Microsoft YaHei" pitchFamily="34" charset="-122"/>
              </a:rPr>
              <a:t>(dormant-akt</a:t>
            </a:r>
            <a:r>
              <a:rPr lang="sl-SI" altLang="sl-SI" sz="2000" b="1" u="sng">
                <a:solidFill>
                  <a:srgbClr val="FFFF00"/>
                </a:solidFill>
                <a:latin typeface="Times New Roman" pitchFamily="18" charset="0"/>
                <a:ea typeface="Microsoft YaHei" pitchFamily="34" charset="-122"/>
              </a:rPr>
              <a:t>ív átalakulás)</a:t>
            </a:r>
            <a:endParaRPr lang="en-US" altLang="sl-SI" sz="2000" b="1" u="sng">
              <a:solidFill>
                <a:srgbClr val="FFFF00"/>
              </a:solidFill>
              <a:latin typeface="Times New Roman" pitchFamily="18" charset="0"/>
              <a:ea typeface="Microsoft YaHei" pitchFamily="34" charset="-122"/>
            </a:endParaRPr>
          </a:p>
          <a:p>
            <a:pPr marL="401638" indent="-401638" eaLnBrk="0" hangingPunct="0">
              <a:spcBef>
                <a:spcPts val="1413"/>
              </a:spcBef>
              <a:buFont typeface="Wingdings" pitchFamily="2" charset="2"/>
              <a:buChar char="ü"/>
            </a:pPr>
            <a:r>
              <a:rPr lang="en-US" altLang="sl-SI" sz="2000" b="1">
                <a:solidFill>
                  <a:srgbClr val="FFFF00"/>
                </a:solidFill>
                <a:latin typeface="Times New Roman" pitchFamily="18" charset="0"/>
                <a:ea typeface="Microsoft YaHei" pitchFamily="34" charset="-122"/>
              </a:rPr>
              <a:t>4. Sthana samsraya: </a:t>
            </a:r>
            <a:r>
              <a:rPr lang="hu-HU" altLang="sl-SI" sz="2000" b="1">
                <a:solidFill>
                  <a:srgbClr val="FFFF00"/>
                </a:solidFill>
                <a:latin typeface="Times New Roman" pitchFamily="18" charset="0"/>
                <a:ea typeface="Microsoft YaHei" pitchFamily="34" charset="-122"/>
              </a:rPr>
              <a:t>teljes metasztázis és másodlagos növekedés</a:t>
            </a:r>
          </a:p>
          <a:p>
            <a:pPr marL="401638" indent="-401638" eaLnBrk="0" hangingPunct="0">
              <a:spcBef>
                <a:spcPts val="1413"/>
              </a:spcBef>
              <a:buFont typeface="Wingdings" pitchFamily="2" charset="2"/>
              <a:buChar char="ü"/>
            </a:pPr>
            <a:r>
              <a:rPr lang="en-US" altLang="sl-SI" sz="2000" b="1">
                <a:solidFill>
                  <a:srgbClr val="FFFF00"/>
                </a:solidFill>
                <a:latin typeface="Times New Roman" pitchFamily="18" charset="0"/>
                <a:ea typeface="Microsoft YaHei" pitchFamily="34" charset="-122"/>
              </a:rPr>
              <a:t>5. Vyakti: </a:t>
            </a:r>
            <a:r>
              <a:rPr lang="hu-HU" altLang="sl-SI" sz="2000" b="1">
                <a:solidFill>
                  <a:srgbClr val="FFFF00"/>
                </a:solidFill>
                <a:latin typeface="Times New Roman" pitchFamily="18" charset="0"/>
                <a:ea typeface="Microsoft YaHei" pitchFamily="34" charset="-122"/>
              </a:rPr>
              <a:t>a </a:t>
            </a:r>
            <a:r>
              <a:rPr lang="hu-HU" altLang="sl-SI" sz="2000" b="1" u="sng">
                <a:solidFill>
                  <a:srgbClr val="FFFF00"/>
                </a:solidFill>
                <a:latin typeface="Times New Roman" pitchFamily="18" charset="0"/>
                <a:ea typeface="Microsoft YaHei" pitchFamily="34" charset="-122"/>
              </a:rPr>
              <a:t>klinikai tünetek</a:t>
            </a:r>
            <a:r>
              <a:rPr lang="hu-HU" altLang="sl-SI" sz="2000" b="1">
                <a:solidFill>
                  <a:srgbClr val="FFFF00"/>
                </a:solidFill>
                <a:latin typeface="Times New Roman" pitchFamily="18" charset="0"/>
                <a:ea typeface="Microsoft YaHei" pitchFamily="34" charset="-122"/>
              </a:rPr>
              <a:t> megjelennek</a:t>
            </a:r>
          </a:p>
          <a:p>
            <a:pPr marL="401638" indent="-401638" eaLnBrk="0" hangingPunct="0">
              <a:spcBef>
                <a:spcPts val="1413"/>
              </a:spcBef>
              <a:buFont typeface="Wingdings" pitchFamily="2" charset="2"/>
              <a:buChar char="ü"/>
            </a:pPr>
            <a:r>
              <a:rPr lang="en-US" altLang="sl-SI" sz="2000" b="1">
                <a:solidFill>
                  <a:srgbClr val="FFFF00"/>
                </a:solidFill>
                <a:latin typeface="Times New Roman" pitchFamily="18" charset="0"/>
                <a:ea typeface="Microsoft YaHei" pitchFamily="34" charset="-122"/>
              </a:rPr>
              <a:t>6. Bheda: </a:t>
            </a:r>
            <a:r>
              <a:rPr lang="hu-HU" altLang="sl-SI" sz="2000" b="1">
                <a:solidFill>
                  <a:srgbClr val="FFFF00"/>
                </a:solidFill>
                <a:latin typeface="Times New Roman" pitchFamily="18" charset="0"/>
                <a:ea typeface="Microsoft YaHei" pitchFamily="34" charset="-122"/>
              </a:rPr>
              <a:t>további növekedés</a:t>
            </a:r>
            <a:endParaRPr lang="en-US" altLang="sl-SI" sz="2000" b="1">
              <a:solidFill>
                <a:srgbClr val="FFFF00"/>
              </a:solidFill>
              <a:latin typeface="Times New Roman" pitchFamily="18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0498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ím 1"/>
          <p:cNvSpPr>
            <a:spLocks noGrp="1"/>
          </p:cNvSpPr>
          <p:nvPr>
            <p:ph type="title" idx="4294967295"/>
          </p:nvPr>
        </p:nvSpPr>
        <p:spPr>
          <a:xfrm>
            <a:off x="-288031" y="260648"/>
            <a:ext cx="9468543" cy="1143000"/>
          </a:xfrm>
        </p:spPr>
        <p:txBody>
          <a:bodyPr/>
          <a:lstStyle/>
          <a:p>
            <a:r>
              <a:rPr lang="hu-HU" sz="4000" dirty="0">
                <a:solidFill>
                  <a:schemeClr val="bg1"/>
                </a:solidFill>
              </a:rPr>
              <a:t>A betegség 3 oka – 1.Pragja </a:t>
            </a:r>
            <a:r>
              <a:rPr lang="hu-HU" sz="4000" dirty="0" err="1">
                <a:solidFill>
                  <a:schemeClr val="bg1"/>
                </a:solidFill>
              </a:rPr>
              <a:t>aparádha</a:t>
            </a:r>
            <a:r>
              <a:rPr lang="hu-HU" sz="4000" dirty="0">
                <a:solidFill>
                  <a:schemeClr val="bg1"/>
                </a:solidFill>
              </a:rPr>
              <a:t> – Az intellektus tévedése</a:t>
            </a:r>
          </a:p>
        </p:txBody>
      </p:sp>
      <p:sp>
        <p:nvSpPr>
          <p:cNvPr id="22531" name="Tartalom helye 2"/>
          <p:cNvSpPr>
            <a:spLocks noGrp="1"/>
          </p:cNvSpPr>
          <p:nvPr>
            <p:ph idx="4294967295"/>
          </p:nvPr>
        </p:nvSpPr>
        <p:spPr>
          <a:xfrm>
            <a:off x="457200" y="1341438"/>
            <a:ext cx="8229600" cy="5256212"/>
          </a:xfrm>
        </p:spPr>
        <p:txBody>
          <a:bodyPr/>
          <a:lstStyle/>
          <a:p>
            <a:pPr marL="0" indent="0">
              <a:buNone/>
            </a:pPr>
            <a:r>
              <a:rPr lang="hu-HU" dirty="0">
                <a:solidFill>
                  <a:srgbClr val="FFFF00"/>
                </a:solidFill>
              </a:rPr>
              <a:t>- </a:t>
            </a:r>
            <a:r>
              <a:rPr lang="hu-HU" u="sng" dirty="0">
                <a:solidFill>
                  <a:srgbClr val="FFFF00"/>
                </a:solidFill>
              </a:rPr>
              <a:t>Megszokás </a:t>
            </a:r>
            <a:r>
              <a:rPr lang="hu-HU" dirty="0">
                <a:solidFill>
                  <a:srgbClr val="FFFF00"/>
                </a:solidFill>
              </a:rPr>
              <a:t>- amikor korlátainkkal és nem határtalan lehetőségeinkkel azonosulunk</a:t>
            </a:r>
          </a:p>
          <a:p>
            <a:pPr>
              <a:buFontTx/>
              <a:buChar char="-"/>
            </a:pPr>
            <a:r>
              <a:rPr lang="hu-HU" u="sng" dirty="0">
                <a:solidFill>
                  <a:srgbClr val="FFFF00"/>
                </a:solidFill>
              </a:rPr>
              <a:t>Ragaszkodás</a:t>
            </a:r>
            <a:r>
              <a:rPr lang="hu-HU" dirty="0">
                <a:solidFill>
                  <a:srgbClr val="FFFF00"/>
                </a:solidFill>
              </a:rPr>
              <a:t> - taníttatásunkból, kultúránkból következik, nem tudatos, korai életkorban kezdődik</a:t>
            </a:r>
          </a:p>
          <a:p>
            <a:pPr>
              <a:buFontTx/>
              <a:buChar char="-"/>
            </a:pPr>
            <a:r>
              <a:rPr lang="hu-HU" u="sng" dirty="0">
                <a:solidFill>
                  <a:srgbClr val="FFFF00"/>
                </a:solidFill>
              </a:rPr>
              <a:t>Mohóság</a:t>
            </a:r>
            <a:r>
              <a:rPr lang="hu-HU" dirty="0">
                <a:solidFill>
                  <a:srgbClr val="FFFF00"/>
                </a:solidFill>
              </a:rPr>
              <a:t> - a tudat </a:t>
            </a:r>
            <a:r>
              <a:rPr lang="hu-HU" dirty="0" err="1">
                <a:solidFill>
                  <a:srgbClr val="FFFF00"/>
                </a:solidFill>
              </a:rPr>
              <a:t>szattvikus</a:t>
            </a:r>
            <a:r>
              <a:rPr lang="hu-HU" dirty="0">
                <a:solidFill>
                  <a:srgbClr val="FFFF00"/>
                </a:solidFill>
              </a:rPr>
              <a:t>, ártatlan, örömteli részének elvesztése miatt gyengül, hibázik az elme</a:t>
            </a:r>
          </a:p>
          <a:p>
            <a:pPr>
              <a:buFontTx/>
              <a:buChar char="-"/>
            </a:pPr>
            <a:r>
              <a:rPr lang="hu-HU" u="sng" dirty="0">
                <a:solidFill>
                  <a:srgbClr val="FFFF00"/>
                </a:solidFill>
              </a:rPr>
              <a:t>Fegyelmezetlenség</a:t>
            </a:r>
            <a:r>
              <a:rPr lang="hu-HU" dirty="0">
                <a:solidFill>
                  <a:srgbClr val="FFFF00"/>
                </a:solidFill>
              </a:rPr>
              <a:t> -  Viselkedési, étkezési hibák miatt egyensúlytalanság</a:t>
            </a:r>
          </a:p>
          <a:p>
            <a:pPr>
              <a:buFontTx/>
              <a:buChar char="-"/>
            </a:pPr>
            <a:endParaRPr lang="hu-HU" dirty="0">
              <a:solidFill>
                <a:srgbClr val="FFFF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412776"/>
            <a:ext cx="8864600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8229600" cy="1143000"/>
          </a:xfrm>
        </p:spPr>
        <p:txBody>
          <a:bodyPr/>
          <a:lstStyle/>
          <a:p>
            <a:r>
              <a:rPr lang="hu-HU" sz="3200" dirty="0">
                <a:solidFill>
                  <a:schemeClr val="bg1"/>
                </a:solidFill>
              </a:rPr>
              <a:t>Az emésztőrendszer betegségei, terápia </a:t>
            </a:r>
            <a:br>
              <a:rPr lang="hu-HU" sz="3200" dirty="0">
                <a:solidFill>
                  <a:schemeClr val="bg1"/>
                </a:solidFill>
              </a:rPr>
            </a:br>
            <a:r>
              <a:rPr lang="hu-HU" sz="3200" dirty="0">
                <a:solidFill>
                  <a:schemeClr val="bg1"/>
                </a:solidFill>
              </a:rPr>
              <a:t>1-es stádium(</a:t>
            </a:r>
            <a:r>
              <a:rPr lang="hu-HU" sz="3200" dirty="0" err="1">
                <a:solidFill>
                  <a:schemeClr val="bg1"/>
                </a:solidFill>
              </a:rPr>
              <a:t>szancsaja</a:t>
            </a:r>
            <a:r>
              <a:rPr lang="hu-HU" sz="3200" dirty="0">
                <a:solidFill>
                  <a:schemeClr val="bg1"/>
                </a:solidFill>
              </a:rPr>
              <a:t> – felhalmozódás - </a:t>
            </a:r>
            <a:r>
              <a:rPr lang="hu-HU" sz="3200" dirty="0" err="1">
                <a:solidFill>
                  <a:schemeClr val="bg1"/>
                </a:solidFill>
              </a:rPr>
              <a:t>emésztőrendzser</a:t>
            </a:r>
            <a:r>
              <a:rPr lang="hu-HU" sz="3200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864" y="2215406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hu-HU" sz="2800" b="1" dirty="0">
                <a:solidFill>
                  <a:srgbClr val="FF0000"/>
                </a:solidFill>
              </a:rPr>
              <a:t>Serkentőszerek:</a:t>
            </a:r>
          </a:p>
          <a:p>
            <a:pPr>
              <a:buFontTx/>
              <a:buNone/>
            </a:pPr>
            <a:r>
              <a:rPr lang="hu-HU" sz="2800" dirty="0">
                <a:solidFill>
                  <a:srgbClr val="FFFF00"/>
                </a:solidFill>
              </a:rPr>
              <a:t>- hevítő energiájúak, növelik a belső hőt</a:t>
            </a:r>
          </a:p>
          <a:p>
            <a:pPr>
              <a:buFontTx/>
              <a:buNone/>
            </a:pPr>
            <a:r>
              <a:rPr lang="hu-HU" sz="2800" dirty="0">
                <a:solidFill>
                  <a:srgbClr val="FFFF00"/>
                </a:solidFill>
              </a:rPr>
              <a:t>- megszűntetik a hideget</a:t>
            </a:r>
          </a:p>
          <a:p>
            <a:pPr>
              <a:buFontTx/>
              <a:buNone/>
            </a:pPr>
            <a:r>
              <a:rPr lang="hu-HU" sz="2800" dirty="0">
                <a:solidFill>
                  <a:srgbClr val="FFFF00"/>
                </a:solidFill>
              </a:rPr>
              <a:t>- erősítik az anyagcserét, vérkeringést</a:t>
            </a:r>
          </a:p>
          <a:p>
            <a:pPr>
              <a:buFontTx/>
              <a:buNone/>
            </a:pPr>
            <a:r>
              <a:rPr lang="hu-HU" sz="2800" dirty="0">
                <a:solidFill>
                  <a:srgbClr val="FFFF00"/>
                </a:solidFill>
              </a:rPr>
              <a:t>- pikáns ízűek</a:t>
            </a:r>
          </a:p>
          <a:p>
            <a:pPr>
              <a:buFontTx/>
              <a:buNone/>
            </a:pPr>
            <a:r>
              <a:rPr lang="hu-HU" sz="2800" dirty="0">
                <a:solidFill>
                  <a:srgbClr val="FFFF00"/>
                </a:solidFill>
              </a:rPr>
              <a:t>- csípős fűszerek, borsok, gyömbérfélék</a:t>
            </a:r>
          </a:p>
          <a:p>
            <a:pPr>
              <a:buFontTx/>
              <a:buNone/>
            </a:pPr>
            <a:r>
              <a:rPr lang="hu-HU" sz="2800" dirty="0">
                <a:solidFill>
                  <a:srgbClr val="FFFF00"/>
                </a:solidFill>
              </a:rPr>
              <a:t>- </a:t>
            </a:r>
            <a:r>
              <a:rPr lang="hu-HU" sz="2800" b="1" u="sng" dirty="0" err="1">
                <a:solidFill>
                  <a:srgbClr val="FFFF00"/>
                </a:solidFill>
              </a:rPr>
              <a:t>ajwan</a:t>
            </a:r>
            <a:r>
              <a:rPr lang="hu-HU" sz="2800" b="1" u="sng" dirty="0">
                <a:solidFill>
                  <a:srgbClr val="FFFF00"/>
                </a:solidFill>
              </a:rPr>
              <a:t>, aszat, feketebors, paprika, fahéj, szegfűszeg, fokhagyma, szárított gyömbér, torma, mustár, hagyma, </a:t>
            </a:r>
            <a:r>
              <a:rPr lang="hu-HU" sz="2800" b="1" u="sng" dirty="0" err="1">
                <a:solidFill>
                  <a:srgbClr val="FFFF00"/>
                </a:solidFill>
              </a:rPr>
              <a:t>pippali</a:t>
            </a:r>
            <a:r>
              <a:rPr lang="hu-HU" sz="2800" b="1" u="sng" dirty="0">
                <a:solidFill>
                  <a:srgbClr val="FFFF00"/>
                </a:solidFill>
              </a:rPr>
              <a:t>, tövisbokor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24335"/>
            <a:ext cx="8864600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>
                <a:solidFill>
                  <a:schemeClr val="bg1"/>
                </a:solidFill>
              </a:rPr>
              <a:t>Az emésztőrendszer betegségei, terápia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u-HU" sz="2800" dirty="0">
                <a:solidFill>
                  <a:srgbClr val="FFFF00"/>
                </a:solidFill>
              </a:rPr>
              <a:t>Ezek a gyógynövények növelik az </a:t>
            </a:r>
            <a:r>
              <a:rPr lang="hu-HU" sz="2800" dirty="0" err="1">
                <a:solidFill>
                  <a:srgbClr val="FFFF00"/>
                </a:solidFill>
              </a:rPr>
              <a:t>Agni-t</a:t>
            </a:r>
            <a:r>
              <a:rPr lang="hu-HU" sz="2800" dirty="0">
                <a:solidFill>
                  <a:srgbClr val="FFFF00"/>
                </a:solidFill>
              </a:rPr>
              <a:t>, csökkentik az Ama-t</a:t>
            </a:r>
          </a:p>
          <a:p>
            <a:pPr>
              <a:lnSpc>
                <a:spcPct val="90000"/>
              </a:lnSpc>
            </a:pPr>
            <a:r>
              <a:rPr lang="hu-HU" sz="2800" dirty="0">
                <a:solidFill>
                  <a:srgbClr val="FFFF00"/>
                </a:solidFill>
              </a:rPr>
              <a:t>Növelik a </a:t>
            </a:r>
            <a:r>
              <a:rPr lang="hu-HU" sz="2800" dirty="0" err="1">
                <a:solidFill>
                  <a:srgbClr val="FFFF00"/>
                </a:solidFill>
              </a:rPr>
              <a:t>Pitta-t</a:t>
            </a:r>
            <a:r>
              <a:rPr lang="hu-HU" sz="2800" dirty="0">
                <a:solidFill>
                  <a:srgbClr val="FFFF00"/>
                </a:solidFill>
              </a:rPr>
              <a:t>, csökkentik a </a:t>
            </a:r>
            <a:r>
              <a:rPr lang="hu-HU" sz="2800" dirty="0" err="1">
                <a:solidFill>
                  <a:srgbClr val="FFFF00"/>
                </a:solidFill>
              </a:rPr>
              <a:t>Kapha-t</a:t>
            </a:r>
            <a:r>
              <a:rPr lang="hu-HU" sz="2800" dirty="0">
                <a:solidFill>
                  <a:srgbClr val="FFFF00"/>
                </a:solidFill>
              </a:rPr>
              <a:t>, </a:t>
            </a:r>
          </a:p>
          <a:p>
            <a:pPr>
              <a:lnSpc>
                <a:spcPct val="90000"/>
              </a:lnSpc>
            </a:pPr>
            <a:r>
              <a:rPr lang="hu-HU" sz="2800" dirty="0" err="1">
                <a:solidFill>
                  <a:srgbClr val="FFFF00"/>
                </a:solidFill>
              </a:rPr>
              <a:t>Váta</a:t>
            </a:r>
            <a:r>
              <a:rPr lang="hu-HU" sz="2800" dirty="0">
                <a:solidFill>
                  <a:srgbClr val="FFFF00"/>
                </a:solidFill>
              </a:rPr>
              <a:t>????? - általában gyengítik a Vata-t, de szárító tulajdonságuk révén fokozhatják is</a:t>
            </a:r>
          </a:p>
          <a:p>
            <a:pPr>
              <a:lnSpc>
                <a:spcPct val="90000"/>
              </a:lnSpc>
            </a:pPr>
            <a:r>
              <a:rPr lang="hu-HU" sz="2800" dirty="0">
                <a:solidFill>
                  <a:srgbClr val="FFFF00"/>
                </a:solidFill>
              </a:rPr>
              <a:t>Szélhajtó, gyomorerősítő hatásúak, a perisztaltikát fokozzák, elősegítik a verejtékezést</a:t>
            </a:r>
          </a:p>
          <a:p>
            <a:pPr>
              <a:lnSpc>
                <a:spcPct val="90000"/>
              </a:lnSpc>
            </a:pPr>
            <a:r>
              <a:rPr lang="hu-HU" sz="2800" dirty="0">
                <a:solidFill>
                  <a:srgbClr val="FFFF00"/>
                </a:solidFill>
              </a:rPr>
              <a:t>Nyálkaoldók</a:t>
            </a:r>
          </a:p>
          <a:p>
            <a:pPr>
              <a:lnSpc>
                <a:spcPct val="90000"/>
              </a:lnSpc>
            </a:pPr>
            <a:r>
              <a:rPr lang="hu-HU" sz="2800" u="sng" dirty="0">
                <a:solidFill>
                  <a:srgbClr val="FFFF00"/>
                </a:solidFill>
              </a:rPr>
              <a:t>Ellenjavallatok: dehidratáció, gyulladt nyálkahártyák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412776"/>
            <a:ext cx="8864600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r>
              <a:rPr lang="hu-HU" sz="3200" dirty="0">
                <a:solidFill>
                  <a:schemeClr val="bg1"/>
                </a:solidFill>
              </a:rPr>
              <a:t>Az emésztőrendszer betegségei, terápia</a:t>
            </a:r>
            <a:br>
              <a:rPr lang="hu-HU" sz="3200" dirty="0">
                <a:solidFill>
                  <a:schemeClr val="bg1"/>
                </a:solidFill>
              </a:rPr>
            </a:br>
            <a:r>
              <a:rPr lang="hu-HU" sz="3200" dirty="0">
                <a:solidFill>
                  <a:schemeClr val="bg1"/>
                </a:solidFill>
              </a:rPr>
              <a:t>2-es stádium (</a:t>
            </a:r>
            <a:r>
              <a:rPr lang="hu-HU" sz="3200" dirty="0" err="1">
                <a:solidFill>
                  <a:schemeClr val="bg1"/>
                </a:solidFill>
              </a:rPr>
              <a:t>prakopa</a:t>
            </a:r>
            <a:r>
              <a:rPr lang="hu-HU" sz="3200" dirty="0">
                <a:solidFill>
                  <a:schemeClr val="bg1"/>
                </a:solidFill>
              </a:rPr>
              <a:t> –súlyosbodás –</a:t>
            </a:r>
            <a:r>
              <a:rPr lang="hu-HU" sz="3200" dirty="0" err="1">
                <a:solidFill>
                  <a:schemeClr val="bg1"/>
                </a:solidFill>
              </a:rPr>
              <a:t>emészőrendszer</a:t>
            </a:r>
            <a:r>
              <a:rPr lang="hu-HU" sz="3200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 sz="2800" dirty="0"/>
          </a:p>
          <a:p>
            <a:r>
              <a:rPr lang="hu-HU" sz="2800" u="sng" dirty="0">
                <a:solidFill>
                  <a:srgbClr val="FFFF00"/>
                </a:solidFill>
              </a:rPr>
              <a:t>Ha székrekedés áll fenn vagy a nyelv hátulja lepedékes az a bélben való toxinfelgyülemlésre utal</a:t>
            </a:r>
          </a:p>
          <a:p>
            <a:endParaRPr lang="hu-HU" sz="2800" u="sng" dirty="0">
              <a:solidFill>
                <a:srgbClr val="FFFF00"/>
              </a:solidFill>
            </a:endParaRPr>
          </a:p>
          <a:p>
            <a:endParaRPr lang="hu-HU" sz="2800" u="sng" dirty="0">
              <a:solidFill>
                <a:srgbClr val="FFFF00"/>
              </a:solidFill>
            </a:endParaRPr>
          </a:p>
          <a:p>
            <a:r>
              <a:rPr lang="hu-HU" sz="2800" u="sng" dirty="0">
                <a:solidFill>
                  <a:srgbClr val="FFFF00"/>
                </a:solidFill>
              </a:rPr>
              <a:t>Ekkor </a:t>
            </a:r>
            <a:r>
              <a:rPr lang="hu-HU" sz="2800" b="1" u="sng" dirty="0" err="1">
                <a:solidFill>
                  <a:srgbClr val="FF0000"/>
                </a:solidFill>
              </a:rPr>
              <a:t>laxatívumokat</a:t>
            </a:r>
            <a:r>
              <a:rPr lang="hu-HU" sz="2800" u="sng" dirty="0">
                <a:solidFill>
                  <a:srgbClr val="FFFF00"/>
                </a:solidFill>
              </a:rPr>
              <a:t> vagy </a:t>
            </a:r>
            <a:r>
              <a:rPr lang="hu-HU" sz="2800" b="1" u="sng" dirty="0">
                <a:solidFill>
                  <a:srgbClr val="FF0000"/>
                </a:solidFill>
              </a:rPr>
              <a:t>hashajtókat</a:t>
            </a:r>
            <a:r>
              <a:rPr lang="hu-HU" sz="2800" u="sng" dirty="0">
                <a:solidFill>
                  <a:srgbClr val="FFFF00"/>
                </a:solidFill>
              </a:rPr>
              <a:t> rendelünk a betegnek</a:t>
            </a:r>
          </a:p>
          <a:p>
            <a:endParaRPr lang="hu-HU" sz="2800" u="sng" dirty="0">
              <a:solidFill>
                <a:srgbClr val="FFFF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96" y="2024335"/>
            <a:ext cx="8864600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>
                <a:solidFill>
                  <a:schemeClr val="bg1"/>
                </a:solidFill>
              </a:rPr>
              <a:t>Az emésztőrendszer betegségei, terápia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2800" b="1" dirty="0" err="1">
                <a:solidFill>
                  <a:srgbClr val="FF0000"/>
                </a:solidFill>
              </a:rPr>
              <a:t>Laxatív</a:t>
            </a:r>
            <a:r>
              <a:rPr lang="hu-HU" sz="2800" b="1" dirty="0">
                <a:solidFill>
                  <a:srgbClr val="FF0000"/>
                </a:solidFill>
              </a:rPr>
              <a:t> gyógynövények</a:t>
            </a:r>
            <a:r>
              <a:rPr lang="hu-HU" sz="2800" dirty="0">
                <a:solidFill>
                  <a:srgbClr val="FFFF00"/>
                </a:solidFill>
              </a:rPr>
              <a:t>:</a:t>
            </a:r>
          </a:p>
          <a:p>
            <a:r>
              <a:rPr lang="hu-HU" sz="2800" dirty="0">
                <a:solidFill>
                  <a:srgbClr val="FFFF00"/>
                </a:solidFill>
              </a:rPr>
              <a:t>- </a:t>
            </a:r>
            <a:r>
              <a:rPr lang="hu-HU" sz="2800" b="1" u="sng" dirty="0">
                <a:solidFill>
                  <a:srgbClr val="FFFF00"/>
                </a:solidFill>
              </a:rPr>
              <a:t>nedvesítenek</a:t>
            </a:r>
            <a:r>
              <a:rPr lang="hu-HU" sz="2800" dirty="0">
                <a:solidFill>
                  <a:srgbClr val="FFFF00"/>
                </a:solidFill>
              </a:rPr>
              <a:t>, síkosabbá teszik a beleket ( </a:t>
            </a:r>
            <a:r>
              <a:rPr lang="hu-HU" sz="2800" dirty="0" err="1">
                <a:solidFill>
                  <a:srgbClr val="FFFF00"/>
                </a:solidFill>
              </a:rPr>
              <a:t>ghi</a:t>
            </a:r>
            <a:r>
              <a:rPr lang="hu-HU" sz="2800" dirty="0">
                <a:solidFill>
                  <a:srgbClr val="FFFF00"/>
                </a:solidFill>
              </a:rPr>
              <a:t>, édesgyökér, aszalt szilva, mazsola, </a:t>
            </a:r>
            <a:r>
              <a:rPr lang="hu-HU" sz="2800" dirty="0" err="1">
                <a:solidFill>
                  <a:srgbClr val="FFFF00"/>
                </a:solidFill>
              </a:rPr>
              <a:t>shatavari</a:t>
            </a:r>
            <a:r>
              <a:rPr lang="hu-HU" sz="2800" dirty="0">
                <a:solidFill>
                  <a:srgbClr val="FFFF00"/>
                </a:solidFill>
              </a:rPr>
              <a:t>, meleg tej)</a:t>
            </a:r>
          </a:p>
          <a:p>
            <a:r>
              <a:rPr lang="hu-HU" sz="2800" dirty="0">
                <a:solidFill>
                  <a:srgbClr val="FFFF00"/>
                </a:solidFill>
              </a:rPr>
              <a:t>- </a:t>
            </a:r>
            <a:r>
              <a:rPr lang="hu-HU" sz="2800" b="1" u="sng" dirty="0">
                <a:solidFill>
                  <a:srgbClr val="FFFF00"/>
                </a:solidFill>
              </a:rPr>
              <a:t>ballasztképzők</a:t>
            </a:r>
            <a:r>
              <a:rPr lang="hu-HU" sz="2800" dirty="0">
                <a:solidFill>
                  <a:srgbClr val="FFFF00"/>
                </a:solidFill>
              </a:rPr>
              <a:t> ( korpa, lenmag, bolhafűmag)</a:t>
            </a:r>
          </a:p>
          <a:p>
            <a:r>
              <a:rPr lang="hu-HU" sz="2800" dirty="0">
                <a:solidFill>
                  <a:srgbClr val="FFFF00"/>
                </a:solidFill>
              </a:rPr>
              <a:t>- </a:t>
            </a:r>
            <a:r>
              <a:rPr lang="hu-HU" sz="2800" b="1" u="sng" dirty="0">
                <a:solidFill>
                  <a:srgbClr val="FFFF00"/>
                </a:solidFill>
              </a:rPr>
              <a:t>élénkítik a bélmozgást</a:t>
            </a:r>
            <a:r>
              <a:rPr lang="hu-HU" sz="2800" dirty="0">
                <a:solidFill>
                  <a:srgbClr val="FFFF00"/>
                </a:solidFill>
              </a:rPr>
              <a:t>, megszűntetik a székrekedést, segítik a belekben felhalmozódott táplálék és toxinok távozását </a:t>
            </a:r>
          </a:p>
          <a:p>
            <a:r>
              <a:rPr lang="hu-HU" sz="2800" dirty="0">
                <a:solidFill>
                  <a:srgbClr val="FFFF00"/>
                </a:solidFill>
              </a:rPr>
              <a:t>- </a:t>
            </a:r>
            <a:r>
              <a:rPr lang="hu-HU" sz="2800" b="1" u="sng" dirty="0">
                <a:solidFill>
                  <a:srgbClr val="FFFF00"/>
                </a:solidFill>
              </a:rPr>
              <a:t>szélhajtókkal</a:t>
            </a:r>
            <a:r>
              <a:rPr lang="hu-HU" sz="2800" dirty="0">
                <a:solidFill>
                  <a:srgbClr val="FFFF00"/>
                </a:solidFill>
              </a:rPr>
              <a:t> együtt adjuk ( édesköménymag )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268760"/>
            <a:ext cx="8864600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>
                <a:solidFill>
                  <a:schemeClr val="bg1"/>
                </a:solidFill>
              </a:rPr>
              <a:t>Az emésztőrendszer betegségei, terápia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u-HU" sz="2400" b="1" u="sng" dirty="0">
                <a:solidFill>
                  <a:srgbClr val="FF0000"/>
                </a:solidFill>
              </a:rPr>
              <a:t>Hashajtók: drasztikus kiürítést végeznek</a:t>
            </a:r>
          </a:p>
          <a:p>
            <a:pPr>
              <a:lnSpc>
                <a:spcPct val="90000"/>
              </a:lnSpc>
            </a:pPr>
            <a:r>
              <a:rPr lang="hu-HU" sz="2400" u="sng" dirty="0">
                <a:solidFill>
                  <a:srgbClr val="FFFF00"/>
                </a:solidFill>
              </a:rPr>
              <a:t>Hideg</a:t>
            </a:r>
            <a:r>
              <a:rPr lang="hu-HU" sz="2400" dirty="0">
                <a:solidFill>
                  <a:srgbClr val="FFFF00"/>
                </a:solidFill>
              </a:rPr>
              <a:t>, keserű gyógynövények: rebarbara, szenna, keserűsó</a:t>
            </a:r>
          </a:p>
          <a:p>
            <a:pPr>
              <a:lnSpc>
                <a:spcPct val="90000"/>
              </a:lnSpc>
            </a:pPr>
            <a:r>
              <a:rPr lang="hu-HU" sz="2400" u="sng" dirty="0">
                <a:solidFill>
                  <a:srgbClr val="FFFF00"/>
                </a:solidFill>
              </a:rPr>
              <a:t>Meleg</a:t>
            </a:r>
            <a:r>
              <a:rPr lang="hu-HU" sz="2400" dirty="0">
                <a:solidFill>
                  <a:srgbClr val="FFFF00"/>
                </a:solidFill>
              </a:rPr>
              <a:t> olajok: ricinusolaj, </a:t>
            </a:r>
            <a:r>
              <a:rPr lang="hu-HU" sz="2400" dirty="0" err="1">
                <a:solidFill>
                  <a:srgbClr val="FFFF00"/>
                </a:solidFill>
              </a:rPr>
              <a:t>krotonolaj</a:t>
            </a:r>
            <a:endParaRPr lang="hu-HU" sz="2400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r>
              <a:rPr lang="hu-HU" sz="2400" dirty="0">
                <a:solidFill>
                  <a:srgbClr val="FFFF00"/>
                </a:solidFill>
              </a:rPr>
              <a:t>A </a:t>
            </a:r>
            <a:r>
              <a:rPr lang="hu-HU" sz="2400" dirty="0" err="1">
                <a:solidFill>
                  <a:srgbClr val="FFFF00"/>
                </a:solidFill>
              </a:rPr>
              <a:t>hashajtás</a:t>
            </a:r>
            <a:r>
              <a:rPr lang="hu-HU" sz="2400" dirty="0">
                <a:solidFill>
                  <a:srgbClr val="FFFF00"/>
                </a:solidFill>
              </a:rPr>
              <a:t> (</a:t>
            </a:r>
            <a:r>
              <a:rPr lang="hu-HU" sz="2400" dirty="0" err="1">
                <a:solidFill>
                  <a:srgbClr val="FFFF00"/>
                </a:solidFill>
              </a:rPr>
              <a:t>virechana</a:t>
            </a:r>
            <a:r>
              <a:rPr lang="hu-HU" sz="2400" dirty="0">
                <a:solidFill>
                  <a:srgbClr val="FFFF00"/>
                </a:solidFill>
              </a:rPr>
              <a:t>) </a:t>
            </a:r>
            <a:r>
              <a:rPr lang="hu-HU" sz="2400" dirty="0" err="1">
                <a:solidFill>
                  <a:srgbClr val="FFFF00"/>
                </a:solidFill>
              </a:rPr>
              <a:t>a</a:t>
            </a:r>
            <a:r>
              <a:rPr lang="hu-HU" sz="2400" dirty="0">
                <a:solidFill>
                  <a:srgbClr val="FFFF00"/>
                </a:solidFill>
              </a:rPr>
              <a:t> legerőteljesebb módszer a </a:t>
            </a:r>
            <a:r>
              <a:rPr lang="hu-HU" sz="2400" dirty="0" err="1">
                <a:solidFill>
                  <a:srgbClr val="FFFF00"/>
                </a:solidFill>
              </a:rPr>
              <a:t>Pitta</a:t>
            </a:r>
            <a:r>
              <a:rPr lang="hu-HU" sz="2400" dirty="0">
                <a:solidFill>
                  <a:srgbClr val="FFFF00"/>
                </a:solidFill>
              </a:rPr>
              <a:t>, </a:t>
            </a:r>
            <a:r>
              <a:rPr lang="hu-HU" sz="2400" dirty="0" err="1">
                <a:solidFill>
                  <a:srgbClr val="FFFF00"/>
                </a:solidFill>
              </a:rPr>
              <a:t>a</a:t>
            </a:r>
            <a:r>
              <a:rPr lang="hu-HU" sz="2400" dirty="0">
                <a:solidFill>
                  <a:srgbClr val="FFFF00"/>
                </a:solidFill>
              </a:rPr>
              <a:t> hő és az epe eltávolítására a testből</a:t>
            </a:r>
          </a:p>
          <a:p>
            <a:pPr>
              <a:lnSpc>
                <a:spcPct val="90000"/>
              </a:lnSpc>
            </a:pPr>
            <a:r>
              <a:rPr lang="hu-HU" sz="2400" b="1" dirty="0">
                <a:solidFill>
                  <a:srgbClr val="FF0000"/>
                </a:solidFill>
              </a:rPr>
              <a:t>V</a:t>
            </a:r>
            <a:r>
              <a:rPr lang="hu-HU" sz="2400" dirty="0">
                <a:solidFill>
                  <a:srgbClr val="FFFF00"/>
                </a:solidFill>
              </a:rPr>
              <a:t>-időskor, gáz, </a:t>
            </a:r>
            <a:r>
              <a:rPr lang="hu-HU" sz="2400" dirty="0" err="1">
                <a:solidFill>
                  <a:srgbClr val="FFFF00"/>
                </a:solidFill>
              </a:rPr>
              <a:t>szárazság---ballasztképzők</a:t>
            </a:r>
            <a:r>
              <a:rPr lang="hu-HU" sz="2400" dirty="0">
                <a:solidFill>
                  <a:srgbClr val="FFFF00"/>
                </a:solidFill>
              </a:rPr>
              <a:t> vagy ricinus</a:t>
            </a:r>
          </a:p>
          <a:p>
            <a:pPr>
              <a:lnSpc>
                <a:spcPct val="90000"/>
              </a:lnSpc>
            </a:pPr>
            <a:r>
              <a:rPr lang="hu-HU" sz="2400" b="1" dirty="0" err="1">
                <a:solidFill>
                  <a:srgbClr val="FF0000"/>
                </a:solidFill>
              </a:rPr>
              <a:t>P</a:t>
            </a:r>
            <a:r>
              <a:rPr lang="hu-HU" sz="2400" dirty="0" err="1">
                <a:solidFill>
                  <a:srgbClr val="FFFF00"/>
                </a:solidFill>
              </a:rPr>
              <a:t>-sok</a:t>
            </a:r>
            <a:r>
              <a:rPr lang="hu-HU" sz="2400" dirty="0">
                <a:solidFill>
                  <a:srgbClr val="FFFF00"/>
                </a:solidFill>
              </a:rPr>
              <a:t> hő-székrekedés—hideg, keserű hashajtó</a:t>
            </a:r>
          </a:p>
          <a:p>
            <a:pPr>
              <a:lnSpc>
                <a:spcPct val="90000"/>
              </a:lnSpc>
            </a:pPr>
            <a:r>
              <a:rPr lang="hu-HU" sz="2400" b="1" dirty="0" err="1">
                <a:solidFill>
                  <a:srgbClr val="FF0000"/>
                </a:solidFill>
              </a:rPr>
              <a:t>P</a:t>
            </a:r>
            <a:r>
              <a:rPr lang="hu-HU" sz="2400" dirty="0" err="1">
                <a:solidFill>
                  <a:srgbClr val="FFFF00"/>
                </a:solidFill>
              </a:rPr>
              <a:t>-gyulladt</a:t>
            </a:r>
            <a:r>
              <a:rPr lang="hu-HU" sz="2400" dirty="0">
                <a:solidFill>
                  <a:srgbClr val="FFFF00"/>
                </a:solidFill>
              </a:rPr>
              <a:t> </a:t>
            </a:r>
            <a:r>
              <a:rPr lang="hu-HU" sz="2400" dirty="0" err="1">
                <a:solidFill>
                  <a:srgbClr val="FFFF00"/>
                </a:solidFill>
              </a:rPr>
              <a:t>nyálkahártya---hűtő</a:t>
            </a:r>
            <a:r>
              <a:rPr lang="hu-HU" sz="2400" dirty="0">
                <a:solidFill>
                  <a:srgbClr val="FFFF00"/>
                </a:solidFill>
              </a:rPr>
              <a:t>, nedvesítő természetű </a:t>
            </a:r>
            <a:r>
              <a:rPr lang="hu-HU" sz="2400" dirty="0" err="1">
                <a:solidFill>
                  <a:srgbClr val="FFFF00"/>
                </a:solidFill>
              </a:rPr>
              <a:t>laxatívumok</a:t>
            </a:r>
            <a:r>
              <a:rPr lang="hu-HU" sz="2400" dirty="0">
                <a:solidFill>
                  <a:srgbClr val="FFFF00"/>
                </a:solidFill>
              </a:rPr>
              <a:t>, pl.: bolhafűmag</a:t>
            </a:r>
          </a:p>
          <a:p>
            <a:pPr>
              <a:lnSpc>
                <a:spcPct val="90000"/>
              </a:lnSpc>
            </a:pPr>
            <a:r>
              <a:rPr lang="hu-HU" sz="2400" b="1" dirty="0">
                <a:solidFill>
                  <a:srgbClr val="FF0000"/>
                </a:solidFill>
              </a:rPr>
              <a:t>K</a:t>
            </a:r>
            <a:r>
              <a:rPr lang="hu-HU" sz="2400" dirty="0">
                <a:solidFill>
                  <a:srgbClr val="FFFF00"/>
                </a:solidFill>
              </a:rPr>
              <a:t>-emésztési energia </a:t>
            </a:r>
            <a:r>
              <a:rPr lang="hu-HU" sz="2400" dirty="0" err="1">
                <a:solidFill>
                  <a:srgbClr val="FFFF00"/>
                </a:solidFill>
              </a:rPr>
              <a:t>hiánya-nyák---szárító</a:t>
            </a:r>
            <a:r>
              <a:rPr lang="hu-HU" sz="2400" dirty="0">
                <a:solidFill>
                  <a:srgbClr val="FFFF00"/>
                </a:solidFill>
              </a:rPr>
              <a:t> </a:t>
            </a:r>
            <a:r>
              <a:rPr lang="hu-HU" sz="2400" dirty="0" err="1">
                <a:solidFill>
                  <a:srgbClr val="FFFF00"/>
                </a:solidFill>
              </a:rPr>
              <a:t>laxatívumok</a:t>
            </a:r>
            <a:r>
              <a:rPr lang="hu-HU" sz="2400" dirty="0">
                <a:solidFill>
                  <a:srgbClr val="FFFF00"/>
                </a:solidFill>
              </a:rPr>
              <a:t>!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268760"/>
            <a:ext cx="8864600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>
                <a:solidFill>
                  <a:schemeClr val="bg1"/>
                </a:solidFill>
              </a:rPr>
              <a:t>Az emésztőrendszer betegségei, terápia</a:t>
            </a:r>
            <a:br>
              <a:rPr lang="hu-HU" sz="3200" dirty="0">
                <a:solidFill>
                  <a:schemeClr val="bg1"/>
                </a:solidFill>
              </a:rPr>
            </a:br>
            <a:r>
              <a:rPr lang="hu-HU" sz="3200" dirty="0">
                <a:solidFill>
                  <a:schemeClr val="bg1"/>
                </a:solidFill>
              </a:rPr>
              <a:t>a serkentő és </a:t>
            </a:r>
            <a:r>
              <a:rPr lang="hu-HU" sz="3200" dirty="0" err="1">
                <a:solidFill>
                  <a:schemeClr val="bg1"/>
                </a:solidFill>
              </a:rPr>
              <a:t>laxatív</a:t>
            </a:r>
            <a:r>
              <a:rPr lang="hu-HU" sz="3200" dirty="0">
                <a:solidFill>
                  <a:schemeClr val="bg1"/>
                </a:solidFill>
              </a:rPr>
              <a:t> th után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2400" dirty="0">
                <a:solidFill>
                  <a:srgbClr val="FFFF00"/>
                </a:solidFill>
              </a:rPr>
              <a:t>Bélműködést serkentő gyógynövények:</a:t>
            </a:r>
          </a:p>
          <a:p>
            <a:r>
              <a:rPr lang="hu-HU" sz="2400" dirty="0">
                <a:solidFill>
                  <a:srgbClr val="FFFF00"/>
                </a:solidFill>
              </a:rPr>
              <a:t>- eltávolítják a bélgázokat, a perisztaltikát normalizálják</a:t>
            </a:r>
          </a:p>
          <a:p>
            <a:r>
              <a:rPr lang="hu-HU" sz="2400" b="1" dirty="0">
                <a:solidFill>
                  <a:srgbClr val="FF0000"/>
                </a:solidFill>
              </a:rPr>
              <a:t>V</a:t>
            </a:r>
            <a:r>
              <a:rPr lang="hu-HU" sz="2400" dirty="0">
                <a:solidFill>
                  <a:srgbClr val="FFFF00"/>
                </a:solidFill>
              </a:rPr>
              <a:t> - aromás, illóolajat tartalmazó, </a:t>
            </a:r>
            <a:r>
              <a:rPr lang="hu-HU" sz="2400" dirty="0" err="1">
                <a:solidFill>
                  <a:srgbClr val="FFFF00"/>
                </a:solidFill>
              </a:rPr>
              <a:t>Váta</a:t>
            </a:r>
            <a:r>
              <a:rPr lang="hu-HU" sz="2400" dirty="0">
                <a:solidFill>
                  <a:srgbClr val="FFFF00"/>
                </a:solidFill>
              </a:rPr>
              <a:t> normalizáló gyógynövények</a:t>
            </a:r>
          </a:p>
          <a:p>
            <a:r>
              <a:rPr lang="hu-HU" sz="2400" b="1" dirty="0">
                <a:solidFill>
                  <a:srgbClr val="FF0000"/>
                </a:solidFill>
              </a:rPr>
              <a:t>K</a:t>
            </a:r>
            <a:r>
              <a:rPr lang="hu-HU" sz="2400" dirty="0">
                <a:solidFill>
                  <a:srgbClr val="FFFF00"/>
                </a:solidFill>
              </a:rPr>
              <a:t> - Hevítő bélműködés-serkentők: </a:t>
            </a:r>
            <a:r>
              <a:rPr lang="hu-HU" sz="2400" dirty="0" err="1">
                <a:solidFill>
                  <a:srgbClr val="FFFF00"/>
                </a:solidFill>
              </a:rPr>
              <a:t>ajwan</a:t>
            </a:r>
            <a:r>
              <a:rPr lang="hu-HU" sz="2400" dirty="0">
                <a:solidFill>
                  <a:srgbClr val="FFFF00"/>
                </a:solidFill>
              </a:rPr>
              <a:t>, aszat, bazsalikom, babérlevél, </a:t>
            </a:r>
            <a:r>
              <a:rPr lang="hu-HU" sz="2400" dirty="0" err="1">
                <a:solidFill>
                  <a:srgbClr val="FFFF00"/>
                </a:solidFill>
              </a:rPr>
              <a:t>kálmos</a:t>
            </a:r>
            <a:r>
              <a:rPr lang="hu-HU" sz="2400" dirty="0">
                <a:solidFill>
                  <a:srgbClr val="FFFF00"/>
                </a:solidFill>
              </a:rPr>
              <a:t>, </a:t>
            </a:r>
            <a:r>
              <a:rPr lang="hu-HU" sz="2400" dirty="0" err="1">
                <a:solidFill>
                  <a:srgbClr val="FFFF00"/>
                </a:solidFill>
              </a:rPr>
              <a:t>kardamom</a:t>
            </a:r>
            <a:r>
              <a:rPr lang="hu-HU" sz="2400" dirty="0">
                <a:solidFill>
                  <a:srgbClr val="FFFF00"/>
                </a:solidFill>
              </a:rPr>
              <a:t>, fahéj, szegfűszeg, fokhagyma, gyömbér, borókabogyó, szerecsendió, narancshéj, kakukkfű, </a:t>
            </a:r>
            <a:r>
              <a:rPr lang="hu-HU" sz="2400" dirty="0" err="1">
                <a:solidFill>
                  <a:srgbClr val="FFFF00"/>
                </a:solidFill>
              </a:rPr>
              <a:t>kurkuma</a:t>
            </a:r>
            <a:endParaRPr lang="hu-HU" sz="2400" dirty="0">
              <a:solidFill>
                <a:srgbClr val="FFFF00"/>
              </a:solidFill>
            </a:endParaRPr>
          </a:p>
          <a:p>
            <a:r>
              <a:rPr lang="hu-HU" sz="2400" b="1" dirty="0">
                <a:solidFill>
                  <a:srgbClr val="FF0000"/>
                </a:solidFill>
              </a:rPr>
              <a:t>P </a:t>
            </a:r>
            <a:r>
              <a:rPr lang="hu-HU" sz="2400" dirty="0">
                <a:solidFill>
                  <a:srgbClr val="FFFF00"/>
                </a:solidFill>
              </a:rPr>
              <a:t>- Hűtő bélműködés-serkentők: kamilla, macskamenta, koriander, kömény, édeskömény, kapor, </a:t>
            </a:r>
            <a:r>
              <a:rPr lang="hu-HU" sz="2400" dirty="0" err="1">
                <a:solidFill>
                  <a:srgbClr val="FFFF00"/>
                </a:solidFill>
              </a:rPr>
              <a:t>citrus</a:t>
            </a:r>
            <a:r>
              <a:rPr lang="hu-HU" sz="2400" dirty="0">
                <a:solidFill>
                  <a:srgbClr val="FFFF00"/>
                </a:solidFill>
              </a:rPr>
              <a:t>, borsmenta, fodormenta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484784"/>
            <a:ext cx="8864600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hu-HU" altLang="hu-HU" sz="2800">
                <a:solidFill>
                  <a:schemeClr val="bg1"/>
                </a:solidFill>
              </a:rPr>
              <a:t>Betegvizsgálat – Diagnosztika</a:t>
            </a:r>
            <a:br>
              <a:rPr lang="hu-HU" altLang="hu-HU" sz="2800">
                <a:solidFill>
                  <a:schemeClr val="bg1"/>
                </a:solidFill>
              </a:rPr>
            </a:br>
            <a:r>
              <a:rPr lang="hu-HU" altLang="hu-HU" sz="2800">
                <a:solidFill>
                  <a:schemeClr val="bg1"/>
                </a:solidFill>
              </a:rPr>
              <a:t>Párhuzamok: diagnózis I.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196975"/>
            <a:ext cx="8713788" cy="5876925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buFontTx/>
              <a:buNone/>
            </a:pPr>
            <a:r>
              <a:rPr lang="hu-HU" altLang="hu-HU" sz="2000" u="sng">
                <a:solidFill>
                  <a:srgbClr val="33CC33"/>
                </a:solidFill>
              </a:rPr>
              <a:t>Ájurvédikus Diagnózis</a:t>
            </a:r>
            <a:r>
              <a:rPr lang="hu-HU" altLang="hu-HU" sz="2000">
                <a:solidFill>
                  <a:srgbClr val="33CC33"/>
                </a:solidFill>
              </a:rPr>
              <a:t> = betegség azonosítása ??? – </a:t>
            </a:r>
            <a:r>
              <a:rPr lang="hu-HU" altLang="hu-HU" sz="2000" u="sng">
                <a:solidFill>
                  <a:srgbClr val="33CC33"/>
                </a:solidFill>
              </a:rPr>
              <a:t>valójában</a:t>
            </a:r>
          </a:p>
          <a:p>
            <a:pPr marL="457200" indent="-457200">
              <a:lnSpc>
                <a:spcPct val="80000"/>
              </a:lnSpc>
              <a:buFontTx/>
              <a:buNone/>
            </a:pPr>
            <a:r>
              <a:rPr lang="hu-HU" altLang="hu-HU" sz="2000" u="sng">
                <a:solidFill>
                  <a:srgbClr val="33CC33"/>
                </a:solidFill>
              </a:rPr>
              <a:t>Egyensúlytalanság (Prakriti, Vikriti, Dhatu, Agni, Srotas, Ama, Ojas)</a:t>
            </a:r>
          </a:p>
          <a:p>
            <a:pPr marL="457200" indent="-457200">
              <a:lnSpc>
                <a:spcPct val="80000"/>
              </a:lnSpc>
            </a:pPr>
            <a:r>
              <a:rPr lang="hu-HU" altLang="hu-HU" sz="2000">
                <a:solidFill>
                  <a:srgbClr val="FFFF00"/>
                </a:solidFill>
              </a:rPr>
              <a:t>Tridósa egyensúlyának megbomlása – testnedvek és szövetek közötti reakció – betegségfolyamat – szimptómák felismerése:</a:t>
            </a:r>
          </a:p>
          <a:p>
            <a:pPr marL="457200" indent="-457200">
              <a:lnSpc>
                <a:spcPct val="80000"/>
              </a:lnSpc>
            </a:pPr>
            <a:r>
              <a:rPr lang="hu-HU" altLang="hu-HU" sz="2000" u="sng">
                <a:solidFill>
                  <a:srgbClr val="FFFF00"/>
                </a:solidFill>
              </a:rPr>
              <a:t>Pulzus-</a:t>
            </a:r>
          </a:p>
          <a:p>
            <a:pPr marL="457200" indent="-457200">
              <a:lnSpc>
                <a:spcPct val="80000"/>
              </a:lnSpc>
            </a:pPr>
            <a:r>
              <a:rPr lang="hu-HU" altLang="hu-HU" sz="2000" u="sng">
                <a:solidFill>
                  <a:srgbClr val="FFFF00"/>
                </a:solidFill>
              </a:rPr>
              <a:t>Nyelv-</a:t>
            </a:r>
          </a:p>
          <a:p>
            <a:pPr marL="457200" indent="-457200">
              <a:lnSpc>
                <a:spcPct val="80000"/>
              </a:lnSpc>
            </a:pPr>
            <a:r>
              <a:rPr lang="hu-HU" altLang="hu-HU" sz="2000" u="sng">
                <a:solidFill>
                  <a:srgbClr val="FFFF00"/>
                </a:solidFill>
              </a:rPr>
              <a:t>Arc-</a:t>
            </a:r>
          </a:p>
          <a:p>
            <a:pPr marL="457200" indent="-457200">
              <a:lnSpc>
                <a:spcPct val="80000"/>
              </a:lnSpc>
            </a:pPr>
            <a:r>
              <a:rPr lang="hu-HU" altLang="hu-HU" sz="2000" u="sng">
                <a:solidFill>
                  <a:srgbClr val="FFFF00"/>
                </a:solidFill>
              </a:rPr>
              <a:t>Szemek-</a:t>
            </a:r>
          </a:p>
          <a:p>
            <a:pPr marL="457200" indent="-457200">
              <a:lnSpc>
                <a:spcPct val="80000"/>
              </a:lnSpc>
            </a:pPr>
            <a:r>
              <a:rPr lang="hu-HU" altLang="hu-HU" sz="2000" u="sng">
                <a:solidFill>
                  <a:srgbClr val="FFFF00"/>
                </a:solidFill>
              </a:rPr>
              <a:t>Ajkak-</a:t>
            </a:r>
          </a:p>
          <a:p>
            <a:pPr marL="457200" indent="-457200">
              <a:lnSpc>
                <a:spcPct val="80000"/>
              </a:lnSpc>
            </a:pPr>
            <a:r>
              <a:rPr lang="hu-HU" altLang="hu-HU" sz="2000" u="sng">
                <a:solidFill>
                  <a:srgbClr val="FFFF00"/>
                </a:solidFill>
              </a:rPr>
              <a:t>Körmök</a:t>
            </a:r>
            <a:r>
              <a:rPr lang="hu-HU" altLang="hu-HU" sz="2000">
                <a:solidFill>
                  <a:srgbClr val="FFFF00"/>
                </a:solidFill>
              </a:rPr>
              <a:t>– folyamatos vizsgálata</a:t>
            </a:r>
          </a:p>
          <a:p>
            <a:pPr marL="457200" indent="-457200">
              <a:lnSpc>
                <a:spcPct val="80000"/>
              </a:lnSpc>
            </a:pPr>
            <a:r>
              <a:rPr lang="hu-HU" altLang="hu-HU" sz="2000" u="sng">
                <a:solidFill>
                  <a:srgbClr val="FFFF00"/>
                </a:solidFill>
              </a:rPr>
              <a:t>Egyéb kérdések – alvás, étvágy, étrend,széklet</a:t>
            </a:r>
          </a:p>
          <a:p>
            <a:pPr marL="457200" indent="-457200">
              <a:lnSpc>
                <a:spcPct val="80000"/>
              </a:lnSpc>
            </a:pPr>
            <a:r>
              <a:rPr lang="hu-HU" altLang="hu-HU" sz="2000" u="sng">
                <a:solidFill>
                  <a:srgbClr val="FFFF00"/>
                </a:solidFill>
              </a:rPr>
              <a:t>Testfelépítés, pszichológia</a:t>
            </a:r>
          </a:p>
          <a:p>
            <a:pPr marL="457200" indent="-457200">
              <a:lnSpc>
                <a:spcPct val="80000"/>
              </a:lnSpc>
            </a:pPr>
            <a:r>
              <a:rPr lang="hu-HU" altLang="hu-HU" sz="2000" u="sng">
                <a:solidFill>
                  <a:srgbClr val="33CC33"/>
                </a:solidFill>
              </a:rPr>
              <a:t>Modern diagnózis</a:t>
            </a:r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r>
              <a:rPr lang="hu-HU" altLang="hu-HU" sz="2000">
                <a:solidFill>
                  <a:srgbClr val="FFFF00"/>
                </a:solidFill>
              </a:rPr>
              <a:t>Anamnesis felvétele </a:t>
            </a:r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r>
              <a:rPr lang="hu-HU" altLang="hu-HU" sz="2000">
                <a:solidFill>
                  <a:srgbClr val="FFFF00"/>
                </a:solidFill>
              </a:rPr>
              <a:t>Klinikai vizsgálat</a:t>
            </a:r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r>
              <a:rPr lang="hu-HU" altLang="hu-HU" sz="2000">
                <a:solidFill>
                  <a:srgbClr val="FFFF00"/>
                </a:solidFill>
              </a:rPr>
              <a:t>Rtg vizsgálat</a:t>
            </a:r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r>
              <a:rPr lang="hu-HU" altLang="hu-HU" sz="2000">
                <a:solidFill>
                  <a:srgbClr val="FFFF00"/>
                </a:solidFill>
              </a:rPr>
              <a:t>Denzitometria vizsgálat</a:t>
            </a:r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r>
              <a:rPr lang="hu-HU" altLang="hu-HU" sz="2000">
                <a:solidFill>
                  <a:srgbClr val="FFFF00"/>
                </a:solidFill>
              </a:rPr>
              <a:t>Laboratóriumi vizsgálat</a:t>
            </a:r>
          </a:p>
          <a:p>
            <a:pPr marL="457200" indent="-457200">
              <a:lnSpc>
                <a:spcPct val="80000"/>
              </a:lnSpc>
            </a:pPr>
            <a:endParaRPr lang="hu-HU" altLang="hu-HU" sz="2000">
              <a:solidFill>
                <a:srgbClr val="FFFF00"/>
              </a:solidFill>
            </a:endParaRPr>
          </a:p>
        </p:txBody>
      </p:sp>
      <p:sp>
        <p:nvSpPr>
          <p:cNvPr id="78852" name="Line 4"/>
          <p:cNvSpPr>
            <a:spLocks noChangeShapeType="1"/>
          </p:cNvSpPr>
          <p:nvPr/>
        </p:nvSpPr>
        <p:spPr bwMode="auto">
          <a:xfrm>
            <a:off x="179388" y="1125538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78853" name="Line 4"/>
          <p:cNvSpPr>
            <a:spLocks noChangeShapeType="1"/>
          </p:cNvSpPr>
          <p:nvPr/>
        </p:nvSpPr>
        <p:spPr bwMode="auto">
          <a:xfrm>
            <a:off x="179388" y="479742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pic>
        <p:nvPicPr>
          <p:cNvPr id="78854" name="Picture 3" descr="sanskr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3" y="144463"/>
            <a:ext cx="790575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5" name="Picture 2" descr="MMY_A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9788" y="115888"/>
            <a:ext cx="649287" cy="936625"/>
          </a:xfrm>
          <a:prstGeom prst="rect">
            <a:avLst/>
          </a:prstGeom>
          <a:noFill/>
          <a:ln w="57150" cap="sq">
            <a:solidFill>
              <a:srgbClr val="ECC314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2"/>
          <p:cNvSpPr txBox="1">
            <a:spLocks noChangeArrowheads="1"/>
          </p:cNvSpPr>
          <p:nvPr/>
        </p:nvSpPr>
        <p:spPr bwMode="auto">
          <a:xfrm>
            <a:off x="395288" y="2055813"/>
            <a:ext cx="8574087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hu-HU" altLang="hu-HU" sz="2400">
                <a:solidFill>
                  <a:srgbClr val="FFFF00"/>
                </a:solidFill>
                <a:latin typeface="Times New Roman" pitchFamily="18" charset="0"/>
              </a:rPr>
              <a:t>Az orvos figyelme a pulzuson gyógyítja a pulzust, feleleveníti a pulzust, ennek eredményeképpen az egyensúlytalanságból az egyensúlyi állappot elérhető.</a:t>
            </a:r>
            <a:endParaRPr lang="sl-SI" altLang="hu-HU" sz="2400">
              <a:solidFill>
                <a:srgbClr val="FFFF00"/>
              </a:solidFill>
              <a:latin typeface="Times New Roman" pitchFamily="18" charset="0"/>
            </a:endParaRPr>
          </a:p>
          <a:p>
            <a:pPr eaLnBrk="0" hangingPunct="0"/>
            <a:endParaRPr lang="en-US" altLang="hu-HU" sz="2400">
              <a:solidFill>
                <a:srgbClr val="FFFF00"/>
              </a:solidFill>
              <a:latin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hu-HU" altLang="hu-HU" sz="2400" u="sng">
                <a:solidFill>
                  <a:srgbClr val="FFFF00"/>
                </a:solidFill>
                <a:latin typeface="Times New Roman" pitchFamily="18" charset="0"/>
              </a:rPr>
              <a:t>Az orvos és a beteg közötti figyelem önmagában gyógyító, betegség megelőző hatású. A pulzus diagnózis megelőző eszköz.</a:t>
            </a:r>
            <a:r>
              <a:rPr lang="en-US" altLang="hu-HU" sz="2400" u="sng">
                <a:solidFill>
                  <a:srgbClr val="FFFF00"/>
                </a:solidFill>
                <a:latin typeface="Times New Roman" pitchFamily="18" charset="0"/>
              </a:rPr>
              <a:t> </a:t>
            </a:r>
            <a:endParaRPr lang="sl-SI" altLang="hu-HU" sz="2400" u="sng">
              <a:solidFill>
                <a:srgbClr val="FFFF00"/>
              </a:solidFill>
              <a:latin typeface="Times New Roman" pitchFamily="18" charset="0"/>
            </a:endParaRPr>
          </a:p>
          <a:p>
            <a:pPr eaLnBrk="0" hangingPunct="0"/>
            <a:endParaRPr lang="en-US" altLang="hu-HU" sz="2400" u="sng">
              <a:solidFill>
                <a:srgbClr val="FFFF00"/>
              </a:solidFill>
              <a:latin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hu-HU" altLang="hu-HU" sz="2400">
                <a:solidFill>
                  <a:srgbClr val="FFFF00"/>
                </a:solidFill>
                <a:latin typeface="Times New Roman" pitchFamily="18" charset="0"/>
              </a:rPr>
              <a:t>A pulzus diagnózis módszere egy gyógyítási folyamat része is egyben.</a:t>
            </a:r>
            <a:r>
              <a:rPr lang="en-US" altLang="hu-HU" sz="2400">
                <a:solidFill>
                  <a:srgbClr val="FFFF00"/>
                </a:solidFill>
                <a:latin typeface="Times New Roman" pitchFamily="18" charset="0"/>
              </a:rPr>
              <a:t> </a:t>
            </a:r>
            <a:endParaRPr lang="hu-HU" altLang="hu-HU" sz="2400">
              <a:solidFill>
                <a:srgbClr val="FFFF00"/>
              </a:solidFill>
              <a:latin typeface="Times New Roman" pitchFamily="18" charset="0"/>
            </a:endParaRPr>
          </a:p>
          <a:p>
            <a:pPr eaLnBrk="0" hangingPunct="0"/>
            <a:r>
              <a:rPr lang="en-US" altLang="hu-HU" sz="2400">
                <a:solidFill>
                  <a:srgbClr val="FFFF00"/>
                </a:solidFill>
                <a:latin typeface="Times New Roman" pitchFamily="18" charset="0"/>
              </a:rPr>
              <a:t> </a:t>
            </a:r>
          </a:p>
          <a:p>
            <a:pPr algn="just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altLang="hu-HU" sz="24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43" name="Rectangle 4"/>
          <p:cNvSpPr>
            <a:spLocks noChangeArrowheads="1"/>
          </p:cNvSpPr>
          <p:nvPr/>
        </p:nvSpPr>
        <p:spPr bwMode="auto">
          <a:xfrm>
            <a:off x="1547813" y="404813"/>
            <a:ext cx="6327775" cy="720725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sl-SI" sz="4000" b="1">
                <a:latin typeface="Times New Roman" pitchFamily="18" charset="0"/>
              </a:rPr>
              <a:t>PUL</a:t>
            </a:r>
            <a:r>
              <a:rPr lang="hu-HU" altLang="sl-SI" sz="4000" b="1">
                <a:latin typeface="Times New Roman" pitchFamily="18" charset="0"/>
              </a:rPr>
              <a:t>ZUS</a:t>
            </a:r>
            <a:r>
              <a:rPr lang="en-US" altLang="sl-SI" sz="4000" b="1">
                <a:latin typeface="Times New Roman" pitchFamily="18" charset="0"/>
              </a:rPr>
              <a:t> DIAGN</a:t>
            </a:r>
            <a:r>
              <a:rPr lang="hu-HU" altLang="sl-SI" sz="4000" b="1">
                <a:latin typeface="Times New Roman" pitchFamily="18" charset="0"/>
              </a:rPr>
              <a:t>ÓZIS</a:t>
            </a:r>
            <a:endParaRPr lang="en-US" altLang="sl-SI" sz="4400" b="1">
              <a:latin typeface="Times New Roman" pitchFamily="18" charset="0"/>
            </a:endParaRPr>
          </a:p>
        </p:txBody>
      </p:sp>
      <p:pic>
        <p:nvPicPr>
          <p:cNvPr id="112644" name="Picture 3" descr="sanskr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88" y="71438"/>
            <a:ext cx="1266825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5" name="Picture 2" descr="MMY_A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64525" y="115888"/>
            <a:ext cx="879475" cy="1268412"/>
          </a:xfrm>
          <a:prstGeom prst="rect">
            <a:avLst/>
          </a:prstGeom>
          <a:noFill/>
          <a:ln w="57150" cap="sq">
            <a:solidFill>
              <a:srgbClr val="ECC314"/>
            </a:solidFill>
            <a:miter lim="800000"/>
            <a:headEnd/>
            <a:tailEnd/>
          </a:ln>
        </p:spPr>
      </p:pic>
      <p:sp>
        <p:nvSpPr>
          <p:cNvPr id="112646" name="Line 4"/>
          <p:cNvSpPr>
            <a:spLocks noChangeShapeType="1"/>
          </p:cNvSpPr>
          <p:nvPr/>
        </p:nvSpPr>
        <p:spPr bwMode="auto">
          <a:xfrm>
            <a:off x="179388" y="162877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12647" name="Rectangle 2"/>
          <p:cNvSpPr>
            <a:spLocks noChangeArrowheads="1"/>
          </p:cNvSpPr>
          <p:nvPr/>
        </p:nvSpPr>
        <p:spPr bwMode="auto">
          <a:xfrm>
            <a:off x="468313" y="7651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altLang="hu-HU" sz="2800">
                <a:solidFill>
                  <a:schemeClr val="bg1"/>
                </a:solidFill>
              </a:rPr>
              <a:t>Párhuzamok: diagnózis II.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Line 5"/>
          <p:cNvSpPr>
            <a:spLocks noChangeShapeType="1"/>
          </p:cNvSpPr>
          <p:nvPr/>
        </p:nvSpPr>
        <p:spPr bwMode="auto">
          <a:xfrm>
            <a:off x="179388" y="184467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pic>
        <p:nvPicPr>
          <p:cNvPr id="56323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989138"/>
            <a:ext cx="727075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>
                <a:solidFill>
                  <a:srgbClr val="FFFF00"/>
                </a:solidFill>
              </a:rPr>
              <a:t>Pulzusdiagnózis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Line 4"/>
          <p:cNvSpPr>
            <a:spLocks noChangeShapeType="1"/>
          </p:cNvSpPr>
          <p:nvPr/>
        </p:nvSpPr>
        <p:spPr bwMode="auto">
          <a:xfrm>
            <a:off x="287338" y="162877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pic>
        <p:nvPicPr>
          <p:cNvPr id="5734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6700" y="1844675"/>
            <a:ext cx="3494088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3063" name="Rectangle 7"/>
          <p:cNvSpPr>
            <a:spLocks noChangeArrowheads="1"/>
          </p:cNvSpPr>
          <p:nvPr/>
        </p:nvSpPr>
        <p:spPr bwMode="auto">
          <a:xfrm>
            <a:off x="1476375" y="334963"/>
            <a:ext cx="6264275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hu-HU" sz="3200" b="1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endParaRPr lang="hu-HU" sz="2800" b="1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endParaRPr lang="hu-HU" sz="2800" b="1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734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>
                <a:solidFill>
                  <a:srgbClr val="FFFF00"/>
                </a:solidFill>
              </a:rPr>
              <a:t>Pulzusdiagnózis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ím 1"/>
          <p:cNvSpPr>
            <a:spLocks noGrp="1"/>
          </p:cNvSpPr>
          <p:nvPr>
            <p:ph type="title" idx="4294967295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marL="0" indent="0"/>
            <a:r>
              <a:rPr lang="hu-HU" sz="3200" dirty="0">
                <a:solidFill>
                  <a:schemeClr val="bg1"/>
                </a:solidFill>
              </a:rPr>
              <a:t>A betegség 3 oka - 2. </a:t>
            </a:r>
            <a:r>
              <a:rPr lang="hu-HU" sz="3200" dirty="0" err="1">
                <a:solidFill>
                  <a:schemeClr val="bg1"/>
                </a:solidFill>
              </a:rPr>
              <a:t>Aszatmja-indrijártha-szamjóga</a:t>
            </a:r>
            <a:r>
              <a:rPr lang="hu-HU" sz="3200" dirty="0">
                <a:solidFill>
                  <a:schemeClr val="bg1"/>
                </a:solidFill>
              </a:rPr>
              <a:t> – Az érzékek hibás használata</a:t>
            </a:r>
          </a:p>
        </p:txBody>
      </p:sp>
      <p:sp>
        <p:nvSpPr>
          <p:cNvPr id="23555" name="Tartalom helye 2"/>
          <p:cNvSpPr>
            <a:spLocks noGrp="1"/>
          </p:cNvSpPr>
          <p:nvPr>
            <p:ph idx="4294967295"/>
          </p:nvPr>
        </p:nvSpPr>
        <p:spPr>
          <a:xfrm>
            <a:off x="457200" y="1196975"/>
            <a:ext cx="8229600" cy="5472113"/>
          </a:xfrm>
        </p:spPr>
        <p:txBody>
          <a:bodyPr/>
          <a:lstStyle/>
          <a:p>
            <a:pPr marL="0" indent="0">
              <a:buNone/>
            </a:pPr>
            <a:r>
              <a:rPr lang="hu-HU" i="1" dirty="0">
                <a:solidFill>
                  <a:srgbClr val="FF0000"/>
                </a:solidFill>
              </a:rPr>
              <a:t>Az </a:t>
            </a:r>
            <a:r>
              <a:rPr lang="hu-HU" i="1" dirty="0" err="1">
                <a:solidFill>
                  <a:srgbClr val="FF0000"/>
                </a:solidFill>
              </a:rPr>
              <a:t>érzékeszervek</a:t>
            </a:r>
            <a:r>
              <a:rPr lang="hu-HU" i="1" dirty="0">
                <a:solidFill>
                  <a:srgbClr val="FF0000"/>
                </a:solidFill>
              </a:rPr>
              <a:t> a tudatszintet befolyásolják, ezáltal a fiziológia minőségét</a:t>
            </a:r>
          </a:p>
          <a:p>
            <a:r>
              <a:rPr lang="hu-HU" dirty="0">
                <a:solidFill>
                  <a:srgbClr val="FFFF00"/>
                </a:solidFill>
              </a:rPr>
              <a:t>Amikor a tudat felszínes, zavart - elveszíti </a:t>
            </a:r>
            <a:r>
              <a:rPr lang="hu-HU" dirty="0" err="1">
                <a:solidFill>
                  <a:srgbClr val="FFFF00"/>
                </a:solidFill>
              </a:rPr>
              <a:t>szattvikus</a:t>
            </a:r>
            <a:r>
              <a:rPr lang="hu-HU" dirty="0">
                <a:solidFill>
                  <a:srgbClr val="FFFF00"/>
                </a:solidFill>
              </a:rPr>
              <a:t> minőségét a fiziológia</a:t>
            </a:r>
          </a:p>
          <a:p>
            <a:r>
              <a:rPr lang="hu-HU" dirty="0">
                <a:solidFill>
                  <a:srgbClr val="FFFF00"/>
                </a:solidFill>
              </a:rPr>
              <a:t>Ez megakadályozza a test-tudat működésbeli és védelmi képességeit</a:t>
            </a:r>
          </a:p>
          <a:p>
            <a:r>
              <a:rPr lang="hu-HU" dirty="0">
                <a:solidFill>
                  <a:srgbClr val="FFFF00"/>
                </a:solidFill>
              </a:rPr>
              <a:t>Lehetővé teszi a tudat és test számára a káros hatásokkal történő találkozást</a:t>
            </a:r>
          </a:p>
          <a:p>
            <a:r>
              <a:rPr lang="hu-HU" u="sng" dirty="0">
                <a:solidFill>
                  <a:srgbClr val="FFFF00"/>
                </a:solidFill>
              </a:rPr>
              <a:t>Dósa egyensúlytalanság</a:t>
            </a:r>
            <a:r>
              <a:rPr lang="hu-HU" dirty="0">
                <a:solidFill>
                  <a:srgbClr val="FFFF00"/>
                </a:solidFill>
              </a:rPr>
              <a:t>hoz és </a:t>
            </a:r>
            <a:r>
              <a:rPr lang="hu-HU" u="sng" dirty="0">
                <a:solidFill>
                  <a:srgbClr val="FFFF00"/>
                </a:solidFill>
              </a:rPr>
              <a:t>„ama” </a:t>
            </a:r>
            <a:r>
              <a:rPr lang="hu-HU" dirty="0">
                <a:solidFill>
                  <a:srgbClr val="FFFF00"/>
                </a:solidFill>
              </a:rPr>
              <a:t>létrejöttéhez vezet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052736"/>
            <a:ext cx="8864600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>
                <a:solidFill>
                  <a:srgbClr val="FFFF00"/>
                </a:solidFill>
              </a:rPr>
              <a:t>A nyelv diagnózisa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2400">
                <a:solidFill>
                  <a:srgbClr val="FFFF00"/>
                </a:solidFill>
              </a:rPr>
              <a:t>Nyelv- ízlelés, beszéd</a:t>
            </a:r>
          </a:p>
          <a:p>
            <a:r>
              <a:rPr lang="hu-HU" sz="2400">
                <a:solidFill>
                  <a:srgbClr val="FFFF00"/>
                </a:solidFill>
              </a:rPr>
              <a:t>Nézzük meg a nyelvünket a tükörben!</a:t>
            </a:r>
          </a:p>
          <a:p>
            <a:r>
              <a:rPr lang="hu-HU" sz="2400">
                <a:solidFill>
                  <a:srgbClr val="FFFF00"/>
                </a:solidFill>
              </a:rPr>
              <a:t>Figyeljük meg méretét, alakját, körvonalát, felületét, széleit, színét!</a:t>
            </a:r>
          </a:p>
          <a:p>
            <a:r>
              <a:rPr lang="hu-HU" sz="2400">
                <a:solidFill>
                  <a:srgbClr val="FFFF00"/>
                </a:solidFill>
              </a:rPr>
              <a:t>Sárgás szín: epe-, májrendellenesség</a:t>
            </a:r>
          </a:p>
          <a:p>
            <a:r>
              <a:rPr lang="hu-HU" sz="2400">
                <a:solidFill>
                  <a:srgbClr val="FFFF00"/>
                </a:solidFill>
              </a:rPr>
              <a:t>Kékes szín: keringési-, szívprobléma</a:t>
            </a:r>
          </a:p>
          <a:p>
            <a:r>
              <a:rPr lang="hu-HU" sz="2400">
                <a:solidFill>
                  <a:srgbClr val="FFFF00"/>
                </a:solidFill>
              </a:rPr>
              <a:t>Benyomatok a nyelv szélein: gyenge emésztés</a:t>
            </a:r>
          </a:p>
          <a:p>
            <a:r>
              <a:rPr lang="hu-HU" sz="2400">
                <a:solidFill>
                  <a:srgbClr val="FFFF00"/>
                </a:solidFill>
              </a:rPr>
              <a:t>Lepedék: mérgek jelenléte a vastagbélben, vékonybélben, gyomorban</a:t>
            </a:r>
          </a:p>
          <a:p>
            <a:r>
              <a:rPr lang="hu-HU" sz="2400">
                <a:solidFill>
                  <a:srgbClr val="FFFF00"/>
                </a:solidFill>
              </a:rPr>
              <a:t>Nyelv közepén végig futó vonal: érzelmek visszatartása</a:t>
            </a:r>
          </a:p>
        </p:txBody>
      </p:sp>
      <p:sp>
        <p:nvSpPr>
          <p:cNvPr id="58372" name="Line 4"/>
          <p:cNvSpPr>
            <a:spLocks noChangeShapeType="1"/>
          </p:cNvSpPr>
          <p:nvPr/>
        </p:nvSpPr>
        <p:spPr bwMode="auto">
          <a:xfrm>
            <a:off x="287338" y="141287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50785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86751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>
                <a:solidFill>
                  <a:srgbClr val="FFFF00"/>
                </a:solidFill>
              </a:rPr>
              <a:t>Az arc diagnózisa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2400">
                <a:solidFill>
                  <a:srgbClr val="FFFF00"/>
                </a:solidFill>
              </a:rPr>
              <a:t>Az arc az elme tükre</a:t>
            </a:r>
          </a:p>
          <a:p>
            <a:r>
              <a:rPr lang="hu-HU" sz="2400">
                <a:solidFill>
                  <a:srgbClr val="FFFF00"/>
                </a:solidFill>
              </a:rPr>
              <a:t>Homlok mély vízszintes ráncai: szorongás</a:t>
            </a:r>
          </a:p>
          <a:p>
            <a:r>
              <a:rPr lang="hu-HU" sz="2400">
                <a:solidFill>
                  <a:srgbClr val="FFFF00"/>
                </a:solidFill>
              </a:rPr>
              <a:t>Szemöldökök közötti mély függőleges vonal: érzelmeink visszatartása</a:t>
            </a:r>
          </a:p>
          <a:p>
            <a:r>
              <a:rPr lang="hu-HU" sz="2400">
                <a:solidFill>
                  <a:srgbClr val="FFFF00"/>
                </a:solidFill>
              </a:rPr>
              <a:t>Alsó szemhéjak duzzadtsága: gyenge vesék</a:t>
            </a:r>
          </a:p>
          <a:p>
            <a:r>
              <a:rPr lang="hu-HU" sz="2400">
                <a:solidFill>
                  <a:srgbClr val="FFFF00"/>
                </a:solidFill>
              </a:rPr>
              <a:t>Telt orcák: lassú metabolizmus</a:t>
            </a:r>
          </a:p>
          <a:p>
            <a:r>
              <a:rPr lang="hu-HU" sz="2400">
                <a:solidFill>
                  <a:srgbClr val="FFFF00"/>
                </a:solidFill>
              </a:rPr>
              <a:t>Az orr formája az alkatra utal:</a:t>
            </a:r>
          </a:p>
          <a:p>
            <a:r>
              <a:rPr lang="hu-HU" sz="2400">
                <a:solidFill>
                  <a:srgbClr val="FFFF00"/>
                </a:solidFill>
              </a:rPr>
              <a:t>-hegyes orr: Pitta</a:t>
            </a:r>
          </a:p>
          <a:p>
            <a:r>
              <a:rPr lang="hu-HU" sz="2400">
                <a:solidFill>
                  <a:srgbClr val="FFFF00"/>
                </a:solidFill>
              </a:rPr>
              <a:t>-tompa orr: Kapha</a:t>
            </a:r>
          </a:p>
          <a:p>
            <a:r>
              <a:rPr lang="hu-HU" sz="2400">
                <a:solidFill>
                  <a:srgbClr val="FFFF00"/>
                </a:solidFill>
              </a:rPr>
              <a:t>-görbe orr: Vata</a:t>
            </a:r>
          </a:p>
        </p:txBody>
      </p:sp>
      <p:sp>
        <p:nvSpPr>
          <p:cNvPr id="59396" name="Line 4"/>
          <p:cNvSpPr>
            <a:spLocks noChangeShapeType="1"/>
          </p:cNvSpPr>
          <p:nvPr/>
        </p:nvSpPr>
        <p:spPr bwMode="auto">
          <a:xfrm>
            <a:off x="179388" y="1341438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hu-HU" sz="2800">
                <a:solidFill>
                  <a:srgbClr val="FFFF00"/>
                </a:solidFill>
              </a:rPr>
              <a:t>Az ajkak diagnózisa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2400">
                <a:solidFill>
                  <a:srgbClr val="FFFF00"/>
                </a:solidFill>
              </a:rPr>
              <a:t>Meg kell figyelni az ajkak méretét, alakját, felszínét, színét, körvonalait!</a:t>
            </a:r>
          </a:p>
          <a:p>
            <a:r>
              <a:rPr lang="hu-HU" sz="2400">
                <a:solidFill>
                  <a:srgbClr val="FFFF00"/>
                </a:solidFill>
              </a:rPr>
              <a:t>Ha az ajkak szárazak, durvák: kiszáradás, vata egyensúlytalanság.</a:t>
            </a:r>
          </a:p>
          <a:p>
            <a:r>
              <a:rPr lang="hu-HU" sz="2400">
                <a:solidFill>
                  <a:srgbClr val="FFFF00"/>
                </a:solidFill>
              </a:rPr>
              <a:t>Sápadt ajkak: anaemia.</a:t>
            </a:r>
          </a:p>
          <a:p>
            <a:r>
              <a:rPr lang="hu-HU" sz="2400">
                <a:solidFill>
                  <a:srgbClr val="FFFF00"/>
                </a:solidFill>
              </a:rPr>
              <a:t>Feketés-barnás ajkak: krónikus dohányzás.</a:t>
            </a:r>
          </a:p>
          <a:p>
            <a:r>
              <a:rPr lang="hu-HU" sz="2400">
                <a:solidFill>
                  <a:srgbClr val="FFFF00"/>
                </a:solidFill>
              </a:rPr>
              <a:t>Ajkak szélein gyulladásos foltok: Pitta elvált.</a:t>
            </a:r>
          </a:p>
          <a:p>
            <a:r>
              <a:rPr lang="hu-HU" sz="2400">
                <a:solidFill>
                  <a:srgbClr val="FFFF00"/>
                </a:solidFill>
              </a:rPr>
              <a:t>Halványbarna pöttyök az ajkakon: gyenge emésztés.</a:t>
            </a:r>
          </a:p>
          <a:p>
            <a:r>
              <a:rPr lang="hu-HU" sz="2400">
                <a:solidFill>
                  <a:srgbClr val="FFFF00"/>
                </a:solidFill>
              </a:rPr>
              <a:t>Sárga ajkak: sárgaság.</a:t>
            </a:r>
          </a:p>
          <a:p>
            <a:r>
              <a:rPr lang="hu-HU" sz="2400">
                <a:solidFill>
                  <a:srgbClr val="FFFF00"/>
                </a:solidFill>
              </a:rPr>
              <a:t>Kék ajkak: szívbetegség.</a:t>
            </a:r>
          </a:p>
        </p:txBody>
      </p:sp>
      <p:sp>
        <p:nvSpPr>
          <p:cNvPr id="60420" name="Line 4"/>
          <p:cNvSpPr>
            <a:spLocks noChangeShapeType="1"/>
          </p:cNvSpPr>
          <p:nvPr/>
        </p:nvSpPr>
        <p:spPr bwMode="auto">
          <a:xfrm>
            <a:off x="179388" y="1341438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>
                <a:solidFill>
                  <a:srgbClr val="FFFF00"/>
                </a:solidFill>
              </a:rPr>
              <a:t>A köröm diagnózisa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hu-HU" sz="2400">
                <a:solidFill>
                  <a:srgbClr val="FFFF00"/>
                </a:solidFill>
              </a:rPr>
              <a:t>Vizsgáljuk meg körmünk alakját, méretét, felszínét, körvonalait, rugalmasságukat, puhaságukat!</a:t>
            </a:r>
          </a:p>
          <a:p>
            <a:pPr>
              <a:buFontTx/>
              <a:buNone/>
            </a:pPr>
            <a:r>
              <a:rPr lang="hu-HU" sz="2400">
                <a:solidFill>
                  <a:srgbClr val="FFFF00"/>
                </a:solidFill>
              </a:rPr>
              <a:t>Ha a körmök szárazak, görbék, durvák, könnyen törnek--- a Vata uralkodik a testben.</a:t>
            </a:r>
          </a:p>
          <a:p>
            <a:pPr>
              <a:buFontTx/>
              <a:buNone/>
            </a:pPr>
            <a:r>
              <a:rPr lang="hu-HU" sz="2400">
                <a:solidFill>
                  <a:srgbClr val="FFFF00"/>
                </a:solidFill>
              </a:rPr>
              <a:t>Ha a körmök puhák, rózsaszínűek, finomak, könnyen hajlanak és enyhén fényesek--- Pitta!</a:t>
            </a:r>
          </a:p>
          <a:p>
            <a:pPr>
              <a:buFontTx/>
              <a:buNone/>
            </a:pPr>
            <a:r>
              <a:rPr lang="hu-HU" sz="2400">
                <a:solidFill>
                  <a:srgbClr val="FFFF00"/>
                </a:solidFill>
              </a:rPr>
              <a:t>Ha a körmök vastagok, erősek, puhák és erősen fénylenek--- a Kapha az uralkodó.</a:t>
            </a:r>
          </a:p>
          <a:p>
            <a:pPr>
              <a:buFontTx/>
              <a:buNone/>
            </a:pPr>
            <a:r>
              <a:rPr lang="hu-HU" sz="2400">
                <a:solidFill>
                  <a:srgbClr val="FFFF00"/>
                </a:solidFill>
              </a:rPr>
              <a:t>Hosszúkás vonalak a körmökön: felszívódási zavar.</a:t>
            </a:r>
          </a:p>
          <a:p>
            <a:pPr>
              <a:buFontTx/>
              <a:buNone/>
            </a:pPr>
            <a:r>
              <a:rPr lang="hu-HU" sz="2400">
                <a:solidFill>
                  <a:srgbClr val="FFFF00"/>
                </a:solidFill>
              </a:rPr>
              <a:t>Keresztvájatok a körmökön: hiányos táplálkozás.</a:t>
            </a:r>
          </a:p>
          <a:p>
            <a:pPr>
              <a:buFontTx/>
              <a:buNone/>
            </a:pPr>
            <a:endParaRPr lang="hu-HU" sz="2400">
              <a:solidFill>
                <a:srgbClr val="FFFF00"/>
              </a:solidFill>
            </a:endParaRPr>
          </a:p>
          <a:p>
            <a:pPr>
              <a:buFontTx/>
              <a:buNone/>
            </a:pPr>
            <a:endParaRPr lang="hu-HU" sz="2400">
              <a:solidFill>
                <a:srgbClr val="FFFF00"/>
              </a:solidFill>
            </a:endParaRPr>
          </a:p>
        </p:txBody>
      </p:sp>
      <p:sp>
        <p:nvSpPr>
          <p:cNvPr id="61444" name="Line 4"/>
          <p:cNvSpPr>
            <a:spLocks noChangeShapeType="1"/>
          </p:cNvSpPr>
          <p:nvPr/>
        </p:nvSpPr>
        <p:spPr bwMode="auto">
          <a:xfrm>
            <a:off x="179388" y="1341438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dirty="0">
                <a:solidFill>
                  <a:srgbClr val="FFFF00"/>
                </a:solidFill>
              </a:rPr>
              <a:t>A köröm </a:t>
            </a:r>
            <a:r>
              <a:rPr lang="hu-HU" sz="2800" dirty="0" err="1">
                <a:solidFill>
                  <a:srgbClr val="FFFF00"/>
                </a:solidFill>
              </a:rPr>
              <a:t>spec</a:t>
            </a:r>
            <a:r>
              <a:rPr lang="hu-HU" sz="2800" dirty="0">
                <a:solidFill>
                  <a:srgbClr val="FFFF00"/>
                </a:solidFill>
              </a:rPr>
              <a:t> diagnózisa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u-HU" sz="2800">
                <a:solidFill>
                  <a:srgbClr val="FFFF00"/>
                </a:solidFill>
              </a:rPr>
              <a:t>Domború, gumószerű, dobverőszerű körmök: gyenge szívre, tüdőre utal.</a:t>
            </a:r>
          </a:p>
          <a:p>
            <a:pPr>
              <a:lnSpc>
                <a:spcPct val="90000"/>
              </a:lnSpc>
            </a:pPr>
            <a:r>
              <a:rPr lang="hu-HU" sz="2800">
                <a:solidFill>
                  <a:srgbClr val="FFFF00"/>
                </a:solidFill>
              </a:rPr>
              <a:t>Homorú, kanál alakú körmök: vashiány.</a:t>
            </a:r>
          </a:p>
          <a:p>
            <a:pPr>
              <a:lnSpc>
                <a:spcPct val="90000"/>
              </a:lnSpc>
            </a:pPr>
            <a:r>
              <a:rPr lang="hu-HU" sz="2800">
                <a:solidFill>
                  <a:srgbClr val="FFFF00"/>
                </a:solidFill>
              </a:rPr>
              <a:t>Fehér pontok a körmön: cink vagy kálcium hiány ill. felhalmozódás.</a:t>
            </a:r>
          </a:p>
          <a:p>
            <a:pPr>
              <a:lnSpc>
                <a:spcPct val="90000"/>
              </a:lnSpc>
            </a:pPr>
            <a:r>
              <a:rPr lang="hu-HU" sz="2800">
                <a:solidFill>
                  <a:srgbClr val="FFFF00"/>
                </a:solidFill>
              </a:rPr>
              <a:t>Sápadt körmök: anaemia.</a:t>
            </a:r>
          </a:p>
          <a:p>
            <a:pPr>
              <a:lnSpc>
                <a:spcPct val="90000"/>
              </a:lnSpc>
            </a:pPr>
            <a:r>
              <a:rPr lang="hu-HU" sz="2800">
                <a:solidFill>
                  <a:srgbClr val="FFFF00"/>
                </a:solidFill>
              </a:rPr>
              <a:t>Sárga körmök: gyenge máj, sárgaság.</a:t>
            </a:r>
          </a:p>
          <a:p>
            <a:pPr>
              <a:lnSpc>
                <a:spcPct val="90000"/>
              </a:lnSpc>
            </a:pPr>
            <a:r>
              <a:rPr lang="hu-HU" sz="2800">
                <a:solidFill>
                  <a:srgbClr val="FFFF00"/>
                </a:solidFill>
              </a:rPr>
              <a:t>Kék körmök: szívgyengeség.</a:t>
            </a:r>
          </a:p>
          <a:p>
            <a:pPr>
              <a:lnSpc>
                <a:spcPct val="90000"/>
              </a:lnSpc>
            </a:pPr>
            <a:r>
              <a:rPr lang="hu-HU" sz="2800">
                <a:solidFill>
                  <a:srgbClr val="FFFF00"/>
                </a:solidFill>
              </a:rPr>
              <a:t>Hüvelyk: agy, koponya; mutató: tüdő; középső: vékonybél; gyűrűsujj: vese; kisujj: szív.</a:t>
            </a:r>
          </a:p>
        </p:txBody>
      </p:sp>
      <p:sp>
        <p:nvSpPr>
          <p:cNvPr id="62468" name="Line 4"/>
          <p:cNvSpPr>
            <a:spLocks noChangeShapeType="1"/>
          </p:cNvSpPr>
          <p:nvPr/>
        </p:nvSpPr>
        <p:spPr bwMode="auto">
          <a:xfrm>
            <a:off x="179388" y="141287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>
                <a:solidFill>
                  <a:srgbClr val="FFFF00"/>
                </a:solidFill>
              </a:rPr>
              <a:t>Szemdiagnózis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2800">
                <a:solidFill>
                  <a:srgbClr val="FFFF00"/>
                </a:solidFill>
              </a:rPr>
              <a:t>Vata szem: apró, ideges, szemhéja lecsúszik, szempillája száraz, ritkás; szemfehérjéje zavaros, a pupilla sötét.</a:t>
            </a:r>
          </a:p>
          <a:p>
            <a:r>
              <a:rPr lang="hu-HU" sz="2800">
                <a:solidFill>
                  <a:srgbClr val="FFFF00"/>
                </a:solidFill>
              </a:rPr>
              <a:t>Pitta szem: közepes méretű, éles, fénylő, érzékeny a fényre; a szempillák ritkásak, olajosak; a pupilla vörös vagy sárga.</a:t>
            </a:r>
          </a:p>
          <a:p>
            <a:r>
              <a:rPr lang="hu-HU" sz="2800">
                <a:solidFill>
                  <a:srgbClr val="FFFF00"/>
                </a:solidFill>
              </a:rPr>
              <a:t>Kapha szem: nagy, szép, nedves; hosszú, vastag, olajos szempillák; a szem fehérjéje nagy, világos; a pupilla sápadt, kék vagy fekete.</a:t>
            </a:r>
          </a:p>
        </p:txBody>
      </p:sp>
      <p:sp>
        <p:nvSpPr>
          <p:cNvPr id="63492" name="Line 4"/>
          <p:cNvSpPr>
            <a:spLocks noChangeShapeType="1"/>
          </p:cNvSpPr>
          <p:nvPr/>
        </p:nvSpPr>
        <p:spPr bwMode="auto">
          <a:xfrm>
            <a:off x="179388" y="141287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dirty="0">
                <a:solidFill>
                  <a:srgbClr val="FFFF00"/>
                </a:solidFill>
              </a:rPr>
              <a:t>Szem </a:t>
            </a:r>
            <a:r>
              <a:rPr lang="hu-HU" sz="2800" dirty="0" err="1">
                <a:solidFill>
                  <a:srgbClr val="FFFF00"/>
                </a:solidFill>
              </a:rPr>
              <a:t>spec</a:t>
            </a:r>
            <a:r>
              <a:rPr lang="hu-HU" sz="2800" dirty="0">
                <a:solidFill>
                  <a:srgbClr val="FFFF00"/>
                </a:solidFill>
              </a:rPr>
              <a:t> diagnózis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u-HU" sz="2400">
                <a:solidFill>
                  <a:srgbClr val="FFFF00"/>
                </a:solidFill>
              </a:rPr>
              <a:t>Kicsi, pislogó szemek: Vata dominancia, idegesség, aggódás, félelem.</a:t>
            </a:r>
          </a:p>
          <a:p>
            <a:pPr>
              <a:lnSpc>
                <a:spcPct val="90000"/>
              </a:lnSpc>
            </a:pPr>
            <a:r>
              <a:rPr lang="hu-HU" sz="2400">
                <a:solidFill>
                  <a:srgbClr val="FFFF00"/>
                </a:solidFill>
              </a:rPr>
              <a:t>Nagy, gyönyörű, vonzó szemek: Kapha típus.</a:t>
            </a:r>
          </a:p>
          <a:p>
            <a:pPr>
              <a:lnSpc>
                <a:spcPct val="90000"/>
              </a:lnSpc>
            </a:pPr>
            <a:r>
              <a:rPr lang="hu-HU" sz="2400">
                <a:solidFill>
                  <a:srgbClr val="FFFF00"/>
                </a:solidFill>
              </a:rPr>
              <a:t>Fényes, fényérzékeny szemek, hajlamosak a rövidlátásra: Pitta szemek.</a:t>
            </a:r>
          </a:p>
          <a:p>
            <a:pPr>
              <a:lnSpc>
                <a:spcPct val="90000"/>
              </a:lnSpc>
            </a:pPr>
            <a:r>
              <a:rPr lang="hu-HU" sz="2400">
                <a:solidFill>
                  <a:srgbClr val="FFFF00"/>
                </a:solidFill>
              </a:rPr>
              <a:t>Kiálló szemek: pajzsmirigy rendellenesség.</a:t>
            </a:r>
          </a:p>
          <a:p>
            <a:pPr>
              <a:lnSpc>
                <a:spcPct val="90000"/>
              </a:lnSpc>
            </a:pPr>
            <a:r>
              <a:rPr lang="hu-HU" sz="2400">
                <a:solidFill>
                  <a:srgbClr val="FFFF00"/>
                </a:solidFill>
              </a:rPr>
              <a:t>Halvány kötőhártya: anaemia.</a:t>
            </a:r>
          </a:p>
          <a:p>
            <a:pPr>
              <a:lnSpc>
                <a:spcPct val="90000"/>
              </a:lnSpc>
            </a:pPr>
            <a:r>
              <a:rPr lang="hu-HU" sz="2400">
                <a:solidFill>
                  <a:srgbClr val="FFFF00"/>
                </a:solidFill>
              </a:rPr>
              <a:t>Sárga kötőhártya: gyenge máj.</a:t>
            </a:r>
          </a:p>
          <a:p>
            <a:pPr>
              <a:lnSpc>
                <a:spcPct val="90000"/>
              </a:lnSpc>
            </a:pPr>
            <a:r>
              <a:rPr lang="hu-HU" sz="2400">
                <a:solidFill>
                  <a:srgbClr val="FFFF00"/>
                </a:solidFill>
              </a:rPr>
              <a:t>Kis méretű írisz: gyenge forgók.</a:t>
            </a:r>
          </a:p>
          <a:p>
            <a:pPr>
              <a:lnSpc>
                <a:spcPct val="90000"/>
              </a:lnSpc>
            </a:pPr>
            <a:r>
              <a:rPr lang="hu-HU" sz="2400">
                <a:solidFill>
                  <a:srgbClr val="FFFF00"/>
                </a:solidFill>
              </a:rPr>
              <a:t>Írisz körül fehér gyűrű: túlzott cukor vagy só felvétel.</a:t>
            </a:r>
          </a:p>
          <a:p>
            <a:pPr>
              <a:lnSpc>
                <a:spcPct val="90000"/>
              </a:lnSpc>
            </a:pPr>
            <a:r>
              <a:rPr lang="hu-HU" sz="2400">
                <a:solidFill>
                  <a:srgbClr val="FFFF00"/>
                </a:solidFill>
              </a:rPr>
              <a:t>Barnás-fekete pontok az íriszen: felszívatlan vasat jelez.</a:t>
            </a:r>
          </a:p>
        </p:txBody>
      </p:sp>
      <p:sp>
        <p:nvSpPr>
          <p:cNvPr id="64516" name="Line 4"/>
          <p:cNvSpPr>
            <a:spLocks noChangeShapeType="1"/>
          </p:cNvSpPr>
          <p:nvPr/>
        </p:nvSpPr>
        <p:spPr bwMode="auto">
          <a:xfrm>
            <a:off x="179388" y="1341438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4"/>
          <p:cNvSpPr>
            <a:spLocks noChangeShapeType="1"/>
          </p:cNvSpPr>
          <p:nvPr/>
        </p:nvSpPr>
        <p:spPr bwMode="auto">
          <a:xfrm>
            <a:off x="179388" y="184467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20167" name="Rectangle 7"/>
          <p:cNvSpPr>
            <a:spLocks noChangeArrowheads="1"/>
          </p:cNvSpPr>
          <p:nvPr/>
        </p:nvSpPr>
        <p:spPr bwMode="auto">
          <a:xfrm>
            <a:off x="1403350" y="549275"/>
            <a:ext cx="6264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Az egészség receptje – Eredeti ájurvéda</a:t>
            </a:r>
          </a:p>
        </p:txBody>
      </p:sp>
      <p:sp>
        <p:nvSpPr>
          <p:cNvPr id="46084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br>
              <a:rPr lang="hu-HU" altLang="hu-HU" sz="100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hu-HU" altLang="hu-HU" sz="800"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hu-HU" altLang="hu-HU" sz="1800"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45101" name="Group 45"/>
          <p:cNvGraphicFramePr>
            <a:graphicFrameLocks noGrp="1"/>
          </p:cNvGraphicFramePr>
          <p:nvPr/>
        </p:nvGraphicFramePr>
        <p:xfrm>
          <a:off x="395288" y="2025650"/>
          <a:ext cx="8424862" cy="4781550"/>
        </p:xfrm>
        <a:graphic>
          <a:graphicData uri="http://schemas.openxmlformats.org/drawingml/2006/table">
            <a:tbl>
              <a:tblPr/>
              <a:tblGrid>
                <a:gridCol w="2106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5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6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66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Váta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Pitta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Kapha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2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Testfelépítés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gyenge, vékony, magas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filigrántól az izmosig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erős, zömök, kövér,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83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Testsúly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alultáplált, gyakran változik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átlagos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túlsúlyos, állandó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84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Bőr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száraz, hideg berepedezett, vékony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meleg, nyirkos, pigmentált,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világos, nyirkos,hideg, puha,  vastag,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45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Haj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kevés száraz, töredezett, vékony szálú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vékony szálú, puha, korán őszülő, kopaszodik,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dús, vastag szálú, zsíros, hullámos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69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Fejforma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kicsi szabálytalan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átlagos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nagy szögletes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8960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ím 1"/>
          <p:cNvSpPr>
            <a:spLocks noGrp="1"/>
          </p:cNvSpPr>
          <p:nvPr>
            <p:ph type="title" idx="4294967295"/>
          </p:nvPr>
        </p:nvSpPr>
        <p:spPr>
          <a:xfrm>
            <a:off x="0" y="485800"/>
            <a:ext cx="9144000" cy="1143000"/>
          </a:xfrm>
        </p:spPr>
        <p:txBody>
          <a:bodyPr/>
          <a:lstStyle/>
          <a:p>
            <a:r>
              <a:rPr lang="hu-HU" sz="3600" dirty="0">
                <a:solidFill>
                  <a:schemeClr val="bg1"/>
                </a:solidFill>
              </a:rPr>
              <a:t>A betegség 3 oka - 3. </a:t>
            </a:r>
            <a:r>
              <a:rPr lang="hu-HU" sz="3600" dirty="0" err="1">
                <a:solidFill>
                  <a:schemeClr val="bg1"/>
                </a:solidFill>
              </a:rPr>
              <a:t>Parinámja</a:t>
            </a:r>
            <a:r>
              <a:rPr lang="hu-HU" sz="3600" dirty="0">
                <a:solidFill>
                  <a:schemeClr val="bg1"/>
                </a:solidFill>
              </a:rPr>
              <a:t> – Az évszakok negatív hatása, azaz a változások követésének hiánya</a:t>
            </a:r>
            <a:br>
              <a:rPr lang="hu-HU" sz="3600" dirty="0">
                <a:solidFill>
                  <a:schemeClr val="bg1"/>
                </a:solidFill>
              </a:rPr>
            </a:br>
            <a:endParaRPr lang="hu-HU" sz="3600" dirty="0">
              <a:solidFill>
                <a:schemeClr val="bg1"/>
              </a:solidFill>
            </a:endParaRPr>
          </a:p>
        </p:txBody>
      </p:sp>
      <p:sp>
        <p:nvSpPr>
          <p:cNvPr id="24579" name="Tartalom helye 2"/>
          <p:cNvSpPr>
            <a:spLocks noGrp="1"/>
          </p:cNvSpPr>
          <p:nvPr>
            <p:ph idx="4294967295"/>
          </p:nvPr>
        </p:nvSpPr>
        <p:spPr>
          <a:xfrm>
            <a:off x="457200" y="1916757"/>
            <a:ext cx="8229600" cy="5400675"/>
          </a:xfrm>
        </p:spPr>
        <p:txBody>
          <a:bodyPr/>
          <a:lstStyle/>
          <a:p>
            <a:r>
              <a:rPr lang="hu-HU" dirty="0">
                <a:solidFill>
                  <a:srgbClr val="FFFF00"/>
                </a:solidFill>
              </a:rPr>
              <a:t>A </a:t>
            </a:r>
            <a:r>
              <a:rPr lang="hu-HU" dirty="0" err="1">
                <a:solidFill>
                  <a:srgbClr val="FFFF00"/>
                </a:solidFill>
              </a:rPr>
              <a:t>dósák</a:t>
            </a:r>
            <a:r>
              <a:rPr lang="hu-HU" dirty="0">
                <a:solidFill>
                  <a:srgbClr val="FFFF00"/>
                </a:solidFill>
              </a:rPr>
              <a:t> elveszítik természetes rugalmasságukat, az éghajlatban, évszakokban bekövetkező változásokhoz alkalmazkodásképtelenné válnak</a:t>
            </a:r>
          </a:p>
          <a:p>
            <a:r>
              <a:rPr lang="hu-HU" dirty="0">
                <a:solidFill>
                  <a:srgbClr val="FFFF00"/>
                </a:solidFill>
              </a:rPr>
              <a:t>Dósák egyensúlytalansága – gyenge emésztés </a:t>
            </a:r>
            <a:r>
              <a:rPr lang="hu-HU" u="sng" dirty="0">
                <a:solidFill>
                  <a:srgbClr val="FFFF00"/>
                </a:solidFill>
              </a:rPr>
              <a:t>„</a:t>
            </a:r>
            <a:r>
              <a:rPr lang="hu-HU" u="sng" dirty="0" err="1">
                <a:solidFill>
                  <a:srgbClr val="FFFF00"/>
                </a:solidFill>
              </a:rPr>
              <a:t>agni</a:t>
            </a:r>
            <a:r>
              <a:rPr lang="hu-HU" u="sng" dirty="0">
                <a:solidFill>
                  <a:srgbClr val="FFFF00"/>
                </a:solidFill>
              </a:rPr>
              <a:t>” – „ama” – „</a:t>
            </a:r>
            <a:r>
              <a:rPr lang="hu-HU" u="sng" dirty="0" err="1">
                <a:solidFill>
                  <a:srgbClr val="FFFF00"/>
                </a:solidFill>
              </a:rPr>
              <a:t>dhatuk</a:t>
            </a:r>
            <a:r>
              <a:rPr lang="hu-HU" u="sng" dirty="0">
                <a:solidFill>
                  <a:srgbClr val="FFFF00"/>
                </a:solidFill>
              </a:rPr>
              <a:t>” hiányos táplálása – immunitás csökkenése</a:t>
            </a:r>
          </a:p>
          <a:p>
            <a:r>
              <a:rPr lang="hu-HU" dirty="0">
                <a:solidFill>
                  <a:srgbClr val="FFFF00"/>
                </a:solidFill>
              </a:rPr>
              <a:t>Fizikai szinten megnyilvánuló betegség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628800"/>
            <a:ext cx="8864600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Line 4"/>
          <p:cNvSpPr>
            <a:spLocks noChangeShapeType="1"/>
          </p:cNvSpPr>
          <p:nvPr/>
        </p:nvSpPr>
        <p:spPr bwMode="auto">
          <a:xfrm>
            <a:off x="179388" y="184467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20167" name="Rectangle 7"/>
          <p:cNvSpPr>
            <a:spLocks noChangeArrowheads="1"/>
          </p:cNvSpPr>
          <p:nvPr/>
        </p:nvSpPr>
        <p:spPr bwMode="auto">
          <a:xfrm>
            <a:off x="1476375" y="620713"/>
            <a:ext cx="62642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Az egészség receptje – Eredeti ájurvéda</a:t>
            </a:r>
          </a:p>
          <a:p>
            <a:pPr algn="ctr">
              <a:defRPr/>
            </a:pPr>
            <a:endParaRPr lang="hu-HU" sz="2800" b="1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46121" name="Group 41"/>
          <p:cNvGraphicFramePr>
            <a:graphicFrameLocks noGrp="1"/>
          </p:cNvGraphicFramePr>
          <p:nvPr/>
        </p:nvGraphicFramePr>
        <p:xfrm>
          <a:off x="998538" y="1970088"/>
          <a:ext cx="7102475" cy="4597398"/>
        </p:xfrm>
        <a:graphic>
          <a:graphicData uri="http://schemas.openxmlformats.org/drawingml/2006/table">
            <a:tbl>
              <a:tblPr/>
              <a:tblGrid>
                <a:gridCol w="1744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6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6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6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0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19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Váta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Pitta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Kapha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57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Arc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barázdált, szabálytalan, beesett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keskeny, vöröses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kerek, sápadt, puha, teltarcú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57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Szem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nyugtalan, kicsi száraz, sötét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szúrós, zöld, kipirosodó, érzékeny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nagy, barátságos,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nyugodt, kék,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83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Orr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szabálytalan, horgas, száraz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közepes, szögletes, hegyes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puha, gömbölyded, pisze, nedves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57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Ajak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keskeny száraz, berepedezett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piros, gyulladt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nagy, vastag, érzéki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91465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Line 4"/>
          <p:cNvSpPr>
            <a:spLocks noChangeShapeType="1"/>
          </p:cNvSpPr>
          <p:nvPr/>
        </p:nvSpPr>
        <p:spPr bwMode="auto">
          <a:xfrm>
            <a:off x="179388" y="184467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20167" name="Rectangle 7"/>
          <p:cNvSpPr>
            <a:spLocks noChangeArrowheads="1"/>
          </p:cNvSpPr>
          <p:nvPr/>
        </p:nvSpPr>
        <p:spPr bwMode="auto">
          <a:xfrm>
            <a:off x="1476375" y="620713"/>
            <a:ext cx="62642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Az egészség receptje – Eredeti ájurvéda</a:t>
            </a:r>
          </a:p>
          <a:p>
            <a:pPr algn="ctr">
              <a:defRPr/>
            </a:pPr>
            <a:endParaRPr lang="hu-HU" sz="2800" b="1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47148" name="Group 44"/>
          <p:cNvGraphicFramePr>
            <a:graphicFrameLocks noGrp="1"/>
          </p:cNvGraphicFramePr>
          <p:nvPr/>
        </p:nvGraphicFramePr>
        <p:xfrm>
          <a:off x="0" y="1960563"/>
          <a:ext cx="8964613" cy="4565651"/>
        </p:xfrm>
        <a:graphic>
          <a:graphicData uri="http://schemas.openxmlformats.org/drawingml/2006/table">
            <a:tbl>
              <a:tblPr/>
              <a:tblGrid>
                <a:gridCol w="2239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1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1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1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61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Váta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Pitta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Kapha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44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Fogak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kicsik, hézagosak, szabálytalanok, szuvasodnak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átlagos nagyságúak, a fogíny puha, könnyen vérzik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nagy, fehér, erős, szabályos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22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örmök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száraz, töredeznek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puhák, rózsaszínűek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erős, vastag, szilárd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83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éz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vékony, hideg, száraz, berepedezett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közepes, meleg, nyirkos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hideg, nagy, vastag, nyirkos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1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É</a:t>
                      </a: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tvágy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változó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mindig jó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mérsékelt, állandó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83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mésztés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szabálytalan, székrekedés, gázképződés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gyors, szabályos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lassú, enyhe, gyakori székrekedés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46812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Line 4"/>
          <p:cNvSpPr>
            <a:spLocks noChangeShapeType="1"/>
          </p:cNvSpPr>
          <p:nvPr/>
        </p:nvSpPr>
        <p:spPr bwMode="auto">
          <a:xfrm>
            <a:off x="179388" y="184467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20167" name="Rectangle 7"/>
          <p:cNvSpPr>
            <a:spLocks noChangeArrowheads="1"/>
          </p:cNvSpPr>
          <p:nvPr/>
        </p:nvSpPr>
        <p:spPr bwMode="auto">
          <a:xfrm>
            <a:off x="1476375" y="620713"/>
            <a:ext cx="6264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Az egészség receptje – Eredeti ájurvéda</a:t>
            </a:r>
          </a:p>
        </p:txBody>
      </p:sp>
      <p:graphicFrame>
        <p:nvGraphicFramePr>
          <p:cNvPr id="48172" name="Group 44"/>
          <p:cNvGraphicFramePr>
            <a:graphicFrameLocks noGrp="1"/>
          </p:cNvGraphicFramePr>
          <p:nvPr/>
        </p:nvGraphicFramePr>
        <p:xfrm>
          <a:off x="0" y="2058988"/>
          <a:ext cx="8964613" cy="4565650"/>
        </p:xfrm>
        <a:graphic>
          <a:graphicData uri="http://schemas.openxmlformats.org/drawingml/2006/table">
            <a:tbl>
              <a:tblPr/>
              <a:tblGrid>
                <a:gridCol w="2239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1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1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1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61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Váta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Pitta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Kapha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44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zéklet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keskeny, száraz, sötét, fájdalmas,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puha, világos, savas, csípős, hasmenés, naponta több széklet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 puhától a keményig, ragacsos nyálkás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44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zzadás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ritkán izzad, szagtalan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izzadékony, savanyú szagú izzadás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hideg édeskés szagú, csak erőfeszítéskor izzad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1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érkeringés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változó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jó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lassú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22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ozgékonyság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gyors mozgású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világos, tervszerű célorientált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lassú, állandó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22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É</a:t>
                      </a: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rzékenység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szélre, hidegre, őszre, szárazságra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napra, melegre, szaunára, nyárra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nedves idő, hidegre télre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00245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Line 4"/>
          <p:cNvSpPr>
            <a:spLocks noChangeShapeType="1"/>
          </p:cNvSpPr>
          <p:nvPr/>
        </p:nvSpPr>
        <p:spPr bwMode="auto">
          <a:xfrm>
            <a:off x="179388" y="184467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20167" name="Rectangle 7"/>
          <p:cNvSpPr>
            <a:spLocks noChangeArrowheads="1"/>
          </p:cNvSpPr>
          <p:nvPr/>
        </p:nvSpPr>
        <p:spPr bwMode="auto">
          <a:xfrm>
            <a:off x="1619250" y="620713"/>
            <a:ext cx="6264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Az egészség receptje – Eredeti ájurvéda</a:t>
            </a:r>
          </a:p>
        </p:txBody>
      </p:sp>
      <p:graphicFrame>
        <p:nvGraphicFramePr>
          <p:cNvPr id="49186" name="Group 34"/>
          <p:cNvGraphicFramePr>
            <a:graphicFrameLocks noGrp="1"/>
          </p:cNvGraphicFramePr>
          <p:nvPr/>
        </p:nvGraphicFramePr>
        <p:xfrm>
          <a:off x="250825" y="2352675"/>
          <a:ext cx="8569325" cy="3587749"/>
        </p:xfrm>
        <a:graphic>
          <a:graphicData uri="http://schemas.openxmlformats.org/drawingml/2006/table">
            <a:tbl>
              <a:tblPr/>
              <a:tblGrid>
                <a:gridCol w="2143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1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1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3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6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Váta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Pitta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Kapha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84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egatív érzelmek tulajdonságok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félelem, aggódás, nyugtalanság, idegesség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harag, gyűlölet, féltékenység, kötekedés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mohóság, túlzott ragaszkodás, szentimentalizmus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84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angulat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ingadozó, felfokozott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bosszankodó, ideges, lobbanékony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stabil, békés, barátságos, nyugodt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46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É</a:t>
                      </a: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rtelmi képességek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gyors felfogású, rugalmas, de határozatlan, gondolkodású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intelligens, kritikus, érdeklődő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lassú a felfogása, határozatlan, rugalmatlan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85401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Line 4"/>
          <p:cNvSpPr>
            <a:spLocks noChangeShapeType="1"/>
          </p:cNvSpPr>
          <p:nvPr/>
        </p:nvSpPr>
        <p:spPr bwMode="auto">
          <a:xfrm>
            <a:off x="179388" y="184467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20167" name="Rectangle 7"/>
          <p:cNvSpPr>
            <a:spLocks noChangeArrowheads="1"/>
          </p:cNvSpPr>
          <p:nvPr/>
        </p:nvSpPr>
        <p:spPr bwMode="auto">
          <a:xfrm>
            <a:off x="1476375" y="620713"/>
            <a:ext cx="6264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Az egészség receptje – Eredeti ájurvéda</a:t>
            </a:r>
          </a:p>
        </p:txBody>
      </p:sp>
      <p:graphicFrame>
        <p:nvGraphicFramePr>
          <p:cNvPr id="50210" name="Group 34"/>
          <p:cNvGraphicFramePr>
            <a:graphicFrameLocks noGrp="1"/>
          </p:cNvGraphicFramePr>
          <p:nvPr/>
        </p:nvGraphicFramePr>
        <p:xfrm>
          <a:off x="287338" y="2395538"/>
          <a:ext cx="8677275" cy="3587749"/>
        </p:xfrm>
        <a:graphic>
          <a:graphicData uri="http://schemas.openxmlformats.org/drawingml/2006/table">
            <a:tbl>
              <a:tblPr/>
              <a:tblGrid>
                <a:gridCol w="2170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8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8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01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6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Váta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Pitta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Kapha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84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mlékezet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hamar megérti és el is felejti a dolgokat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éles eszű, jó memóriájú, megbízható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lassan tanul, de azt nem felejti el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23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eszédstílus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gyors, hektikus, nehezen érthető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meggyőző, világos, lehengerlő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nyugodt, lassú, visszafogott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07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Álmok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rémálmok, félelem a repüléstől és az utazástól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háború, erőszak, intenzív szenvedélyes álmok, gyakran felébred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romantikus, szép, a természetről, a vízről szólnak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72015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ext Box 2"/>
          <p:cNvSpPr txBox="1">
            <a:spLocks noChangeArrowheads="1"/>
          </p:cNvSpPr>
          <p:nvPr/>
        </p:nvSpPr>
        <p:spPr bwMode="auto">
          <a:xfrm>
            <a:off x="179388" y="549275"/>
            <a:ext cx="8893175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hu-HU" sz="3200" dirty="0">
                <a:solidFill>
                  <a:srgbClr val="FFFF00"/>
                </a:solidFill>
                <a:latin typeface="Times New Roman" pitchFamily="18" charset="0"/>
              </a:rPr>
              <a:t>Az osteoporosis </a:t>
            </a:r>
            <a:r>
              <a:rPr lang="hu-HU" sz="3200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a csontváz generalizált, progresszív megbetegedése, amelyben a csonttömeg megfogyása, a </a:t>
            </a:r>
            <a:r>
              <a:rPr lang="hu-HU" sz="3200" dirty="0" err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microarchitectura</a:t>
            </a:r>
            <a:r>
              <a:rPr lang="hu-HU" sz="3200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 károsodása (</a:t>
            </a:r>
            <a:r>
              <a:rPr lang="hu-HU" sz="3200" dirty="0" err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remodelling</a:t>
            </a:r>
            <a:r>
              <a:rPr lang="hu-HU" sz="3200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hu-HU" sz="3200" dirty="0" err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osteoblast-osteoclast</a:t>
            </a:r>
            <a:r>
              <a:rPr lang="hu-HU" sz="3200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) és a csontminőség (ásványi sótartalom) romlása fokozott törékenységhez vezet. Az osteoporosisos csont eltörésének kockázata már kis erőbehatás esetén is fokozott. </a:t>
            </a:r>
            <a:endParaRPr lang="hu-HU" sz="320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1710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4197350"/>
            <a:ext cx="2808288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10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4265613"/>
            <a:ext cx="2735262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1013" name="Text Box 5"/>
          <p:cNvSpPr txBox="1">
            <a:spLocks noChangeArrowheads="1"/>
          </p:cNvSpPr>
          <p:nvPr/>
        </p:nvSpPr>
        <p:spPr bwMode="auto">
          <a:xfrm>
            <a:off x="7407275" y="6400800"/>
            <a:ext cx="1736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hu-HU" sz="240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</a:t>
            </a:r>
            <a:r>
              <a:rPr lang="hu-HU" sz="2400">
                <a:solidFill>
                  <a:schemeClr val="tx2"/>
                </a:solidFill>
                <a:latin typeface="Times New Roman" pitchFamily="18" charset="0"/>
              </a:rPr>
              <a:t>CT felvétel</a:t>
            </a:r>
          </a:p>
        </p:txBody>
      </p:sp>
      <p:sp>
        <p:nvSpPr>
          <p:cNvPr id="171014" name="Text Box 6"/>
          <p:cNvSpPr txBox="1">
            <a:spLocks noChangeArrowheads="1"/>
          </p:cNvSpPr>
          <p:nvPr/>
        </p:nvSpPr>
        <p:spPr bwMode="auto">
          <a:xfrm>
            <a:off x="2743200" y="-92075"/>
            <a:ext cx="3559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4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Az osteoporosis</a:t>
            </a:r>
          </a:p>
        </p:txBody>
      </p:sp>
      <p:sp>
        <p:nvSpPr>
          <p:cNvPr id="171015" name="Line 4"/>
          <p:cNvSpPr>
            <a:spLocks noChangeShapeType="1"/>
          </p:cNvSpPr>
          <p:nvPr/>
        </p:nvSpPr>
        <p:spPr bwMode="auto">
          <a:xfrm>
            <a:off x="0" y="620713"/>
            <a:ext cx="88566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24994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ChangeArrowheads="1"/>
          </p:cNvSpPr>
          <p:nvPr/>
        </p:nvSpPr>
        <p:spPr bwMode="auto">
          <a:xfrm>
            <a:off x="-2057400" y="34290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endParaRPr lang="hu-HU" sz="44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5587" name="Rectangle 3"/>
          <p:cNvSpPr>
            <a:spLocks noChangeArrowheads="1"/>
          </p:cNvSpPr>
          <p:nvPr/>
        </p:nvSpPr>
        <p:spPr bwMode="auto">
          <a:xfrm>
            <a:off x="457200" y="1428750"/>
            <a:ext cx="8305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hu-HU" sz="32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Az osteoporosis népbetegség</a:t>
            </a:r>
            <a:r>
              <a:rPr lang="hu-HU" sz="3200" b="1">
                <a:solidFill>
                  <a:srgbClr val="FFFFFF"/>
                </a:solidFill>
              </a:rPr>
              <a:t> ,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3200">
                <a:solidFill>
                  <a:srgbClr val="FFFF00"/>
                </a:solidFill>
              </a:rPr>
              <a:t>Mozgáshiányos életmód</a:t>
            </a:r>
            <a:endParaRPr lang="de-AT" sz="3200">
              <a:solidFill>
                <a:srgbClr val="FFFF00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3200">
                <a:solidFill>
                  <a:srgbClr val="FFFF00"/>
                </a:solidFill>
              </a:rPr>
              <a:t>Táplálkozás</a:t>
            </a:r>
            <a:r>
              <a:rPr lang="de-AT" sz="3200">
                <a:solidFill>
                  <a:srgbClr val="FFFF00"/>
                </a:solidFill>
              </a:rPr>
              <a:t>: Calcium </a:t>
            </a:r>
            <a:r>
              <a:rPr lang="hu-HU" sz="3200">
                <a:solidFill>
                  <a:srgbClr val="FFFF00"/>
                </a:solidFill>
              </a:rPr>
              <a:t>bevitel: 1000-1500 mg /nap; lakosság 80% -ánál a Calcium bevitel 800 mg alatt marad (calciumintake.hu</a:t>
            </a:r>
            <a:r>
              <a:rPr lang="de-AT" sz="3200">
                <a:solidFill>
                  <a:srgbClr val="FFFF00"/>
                </a:solidFill>
              </a:rPr>
              <a:t>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e-AT" sz="3200">
                <a:solidFill>
                  <a:srgbClr val="FFFF00"/>
                </a:solidFill>
              </a:rPr>
              <a:t>Vitamin D3 (</a:t>
            </a:r>
            <a:r>
              <a:rPr lang="hu-HU" sz="3200">
                <a:solidFill>
                  <a:srgbClr val="FFFF00"/>
                </a:solidFill>
              </a:rPr>
              <a:t>1000-2000 NE /nap változik, lakosság 75 %-a D vitamin hiányos</a:t>
            </a:r>
            <a:r>
              <a:rPr lang="de-AT" sz="320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195588" name="Text Box 4"/>
          <p:cNvSpPr txBox="1">
            <a:spLocks noChangeArrowheads="1"/>
          </p:cNvSpPr>
          <p:nvPr/>
        </p:nvSpPr>
        <p:spPr bwMode="auto">
          <a:xfrm>
            <a:off x="684213" y="260350"/>
            <a:ext cx="7559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hu-HU" sz="4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Az osteoporosis népbetegség II.</a:t>
            </a:r>
          </a:p>
        </p:txBody>
      </p:sp>
      <p:sp>
        <p:nvSpPr>
          <p:cNvPr id="195589" name="Line 4"/>
          <p:cNvSpPr>
            <a:spLocks noChangeShapeType="1"/>
          </p:cNvSpPr>
          <p:nvPr/>
        </p:nvSpPr>
        <p:spPr bwMode="auto">
          <a:xfrm>
            <a:off x="107950" y="1125538"/>
            <a:ext cx="88566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30151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ChangeArrowheads="1"/>
          </p:cNvSpPr>
          <p:nvPr/>
        </p:nvSpPr>
        <p:spPr bwMode="auto">
          <a:xfrm>
            <a:off x="-2057400" y="34290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endParaRPr lang="hu-HU" sz="44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6611" name="Rectangle 3"/>
          <p:cNvSpPr>
            <a:spLocks noChangeArrowheads="1"/>
          </p:cNvSpPr>
          <p:nvPr/>
        </p:nvSpPr>
        <p:spPr bwMode="auto">
          <a:xfrm>
            <a:off x="457200" y="1931988"/>
            <a:ext cx="8305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hu-HU" sz="32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Az osteoporosis népbetegség</a:t>
            </a:r>
            <a:r>
              <a:rPr lang="hu-HU" sz="3200" b="1">
                <a:solidFill>
                  <a:srgbClr val="FFFFFF"/>
                </a:solidFill>
              </a:rPr>
              <a:t> ,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hu-HU" sz="2800" b="1">
                <a:solidFill>
                  <a:srgbClr val="FFFF00"/>
                </a:solidFill>
              </a:rPr>
              <a:t>egyes csontrendszerre károsan ható gyógyszerek elterjedése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hu-HU" sz="2800" b="1">
                <a:solidFill>
                  <a:srgbClr val="FFFF00"/>
                </a:solidFill>
              </a:rPr>
              <a:t>a csontbetegségek felismerése és kezelési lehetőségei rohamosan fejlődtek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de-AT" sz="3200">
              <a:solidFill>
                <a:srgbClr val="FFFF00"/>
              </a:solidFill>
            </a:endParaRPr>
          </a:p>
        </p:txBody>
      </p:sp>
      <p:sp>
        <p:nvSpPr>
          <p:cNvPr id="196612" name="Text Box 4"/>
          <p:cNvSpPr txBox="1">
            <a:spLocks noChangeArrowheads="1"/>
          </p:cNvSpPr>
          <p:nvPr/>
        </p:nvSpPr>
        <p:spPr bwMode="auto">
          <a:xfrm>
            <a:off x="684213" y="260350"/>
            <a:ext cx="7559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hu-HU" sz="4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Az osteoporosis népbetegség III.</a:t>
            </a:r>
          </a:p>
        </p:txBody>
      </p:sp>
      <p:sp>
        <p:nvSpPr>
          <p:cNvPr id="196613" name="Line 4"/>
          <p:cNvSpPr>
            <a:spLocks noChangeShapeType="1"/>
          </p:cNvSpPr>
          <p:nvPr/>
        </p:nvSpPr>
        <p:spPr bwMode="auto">
          <a:xfrm>
            <a:off x="107950" y="1125538"/>
            <a:ext cx="88566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46130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Text Box 2"/>
          <p:cNvSpPr txBox="1">
            <a:spLocks noChangeArrowheads="1"/>
          </p:cNvSpPr>
          <p:nvPr/>
        </p:nvSpPr>
        <p:spPr bwMode="auto">
          <a:xfrm>
            <a:off x="495300" y="1550988"/>
            <a:ext cx="8153400" cy="447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hu-HU" sz="320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 a gerinc fokozódó meggörbülése		</a:t>
            </a:r>
            <a:endParaRPr lang="hu-HU" sz="3200">
              <a:solidFill>
                <a:srgbClr val="FFFF00"/>
              </a:solidFill>
              <a:latin typeface="Times New Roman" pitchFamily="18" charset="0"/>
            </a:endParaRPr>
          </a:p>
          <a:p>
            <a:r>
              <a:rPr lang="hu-HU" sz="320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- a testmagasság progresszív csökkenése </a:t>
            </a:r>
            <a:endParaRPr lang="en-GB" sz="32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sz="320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- bármely csont törése kis trauma hatására</a:t>
            </a:r>
            <a:endParaRPr lang="en-GB" sz="32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sz="320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- más okkal nem magyarázott csigolyatörés</a:t>
            </a:r>
            <a:endParaRPr lang="en-GB" sz="32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sz="320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- más okkal nem magyarázott hasi panaszok</a:t>
            </a:r>
            <a:endParaRPr lang="en-GB" sz="32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sz="320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- ismétlődő vesekövesség</a:t>
            </a:r>
            <a:endParaRPr lang="en-GB" sz="32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sz="320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- végtagi izomgyengeség</a:t>
            </a:r>
            <a:endParaRPr lang="en-GB" sz="32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sz="320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- más okkal nem magyarázott hypercalcaemia.</a:t>
            </a:r>
            <a:endParaRPr lang="en-GB" sz="32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hu-HU" sz="3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72035" name="Text Box 3"/>
          <p:cNvSpPr txBox="1">
            <a:spLocks noChangeArrowheads="1"/>
          </p:cNvSpPr>
          <p:nvPr/>
        </p:nvSpPr>
        <p:spPr bwMode="auto">
          <a:xfrm>
            <a:off x="2133600" y="260350"/>
            <a:ext cx="5110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4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Figyelemfelkeltő jelek:</a:t>
            </a:r>
          </a:p>
        </p:txBody>
      </p:sp>
      <p:sp>
        <p:nvSpPr>
          <p:cNvPr id="172036" name="Line 4"/>
          <p:cNvSpPr>
            <a:spLocks noChangeShapeType="1"/>
          </p:cNvSpPr>
          <p:nvPr/>
        </p:nvSpPr>
        <p:spPr bwMode="auto">
          <a:xfrm>
            <a:off x="107950" y="1412875"/>
            <a:ext cx="88566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95279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Line 4"/>
          <p:cNvSpPr>
            <a:spLocks noChangeShapeType="1"/>
          </p:cNvSpPr>
          <p:nvPr/>
        </p:nvSpPr>
        <p:spPr bwMode="auto">
          <a:xfrm>
            <a:off x="107950" y="908050"/>
            <a:ext cx="88566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53605" name="Rectangle 5"/>
          <p:cNvSpPr>
            <a:spLocks noChangeArrowheads="1"/>
          </p:cNvSpPr>
          <p:nvPr/>
        </p:nvSpPr>
        <p:spPr bwMode="auto">
          <a:xfrm>
            <a:off x="1476375" y="188913"/>
            <a:ext cx="6264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Az egészség receptje – Eredeti ájurvéda</a:t>
            </a:r>
          </a:p>
        </p:txBody>
      </p:sp>
      <p:pic>
        <p:nvPicPr>
          <p:cNvPr id="1105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2825" y="1700213"/>
            <a:ext cx="440690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2652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ím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A betegség megjelenésének 6 állomása</a:t>
            </a:r>
          </a:p>
        </p:txBody>
      </p:sp>
      <p:sp>
        <p:nvSpPr>
          <p:cNvPr id="25603" name="Tartalom helye 3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r>
              <a:rPr lang="hu-HU" u="sng" dirty="0">
                <a:solidFill>
                  <a:srgbClr val="FF0000"/>
                </a:solidFill>
              </a:rPr>
              <a:t>1. SZANCSAJA – az „ama” fölhalmozódás szakasza</a:t>
            </a:r>
          </a:p>
          <a:p>
            <a:r>
              <a:rPr lang="hu-HU" dirty="0">
                <a:solidFill>
                  <a:srgbClr val="FFFF00"/>
                </a:solidFill>
              </a:rPr>
              <a:t>Helytelen emésztés „</a:t>
            </a:r>
            <a:r>
              <a:rPr lang="hu-HU" dirty="0" err="1">
                <a:solidFill>
                  <a:srgbClr val="FFFF00"/>
                </a:solidFill>
              </a:rPr>
              <a:t>agni</a:t>
            </a:r>
            <a:r>
              <a:rPr lang="hu-HU" dirty="0">
                <a:solidFill>
                  <a:srgbClr val="FFFF00"/>
                </a:solidFill>
              </a:rPr>
              <a:t>” –  „ama” fölhalmozódás a gyomor-béltraktusban</a:t>
            </a:r>
          </a:p>
          <a:p>
            <a:r>
              <a:rPr lang="hu-HU" u="sng" dirty="0">
                <a:solidFill>
                  <a:srgbClr val="FFFF00"/>
                </a:solidFill>
              </a:rPr>
              <a:t>K – gyomor, P – vékonybél, V – vastagbél</a:t>
            </a:r>
          </a:p>
          <a:p>
            <a:r>
              <a:rPr lang="hu-HU" dirty="0">
                <a:solidFill>
                  <a:srgbClr val="FFFF00"/>
                </a:solidFill>
              </a:rPr>
              <a:t>Enyhe tünetek – fiziológiai egyensúlyvesztés </a:t>
            </a:r>
          </a:p>
          <a:p>
            <a:r>
              <a:rPr lang="hu-HU" dirty="0">
                <a:solidFill>
                  <a:srgbClr val="FFFF00"/>
                </a:solidFill>
              </a:rPr>
              <a:t>A kiváltó okokat föl kell ismerni és ki kell küszöbölni</a:t>
            </a:r>
          </a:p>
          <a:p>
            <a:endParaRPr lang="hu-HU" dirty="0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520279"/>
            <a:ext cx="8864600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1143000"/>
          </a:xfrm>
          <a:noFill/>
          <a:ln/>
        </p:spPr>
        <p:txBody>
          <a:bodyPr/>
          <a:lstStyle/>
          <a:p>
            <a:pPr defTabSz="762000"/>
            <a:r>
              <a:rPr lang="hu-HU" b="1">
                <a:solidFill>
                  <a:srgbClr val="FFFF00"/>
                </a:solidFill>
              </a:rPr>
              <a:t>CSONTTÖRÉS  KOCKÁZATA    50  ÉVES  KORBAN</a:t>
            </a:r>
          </a:p>
        </p:txBody>
      </p:sp>
      <p:pic>
        <p:nvPicPr>
          <p:cNvPr id="189443" name="Picture 3"/>
          <p:cNvPicPr>
            <a:picLocks noChangeAspect="1" noChangeArrowheads="1"/>
          </p:cNvPicPr>
          <p:nvPr/>
        </p:nvPicPr>
        <p:blipFill>
          <a:blip r:embed="rId2" cstate="print"/>
          <a:srcRect l="20000" t="21114" r="54443" b="6310"/>
          <a:stretch>
            <a:fillRect/>
          </a:stretch>
        </p:blipFill>
        <p:spPr bwMode="auto">
          <a:xfrm>
            <a:off x="152400" y="1905000"/>
            <a:ext cx="1752600" cy="432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9444" name="Rectangle 4"/>
          <p:cNvSpPr>
            <a:spLocks noChangeArrowheads="1"/>
          </p:cNvSpPr>
          <p:nvPr/>
        </p:nvSpPr>
        <p:spPr bwMode="auto">
          <a:xfrm>
            <a:off x="2743200" y="5867400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 eaLnBrk="0" hangingPunct="0"/>
            <a:r>
              <a:rPr lang="hu-HU" sz="2400" b="1">
                <a:solidFill>
                  <a:schemeClr val="bg1"/>
                </a:solidFill>
                <a:latin typeface="Times New Roman" pitchFamily="18" charset="0"/>
              </a:rPr>
              <a:t>Melton W III. J Bone Miner Res  7:1005,1992</a:t>
            </a:r>
          </a:p>
        </p:txBody>
      </p:sp>
      <p:sp>
        <p:nvSpPr>
          <p:cNvPr id="189445" name="Text Box 5"/>
          <p:cNvSpPr txBox="1">
            <a:spLocks noChangeArrowheads="1"/>
          </p:cNvSpPr>
          <p:nvPr/>
        </p:nvSpPr>
        <p:spPr bwMode="auto">
          <a:xfrm>
            <a:off x="2133600" y="2286000"/>
            <a:ext cx="6781800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800" b="1">
                <a:solidFill>
                  <a:srgbClr val="99FF33"/>
                </a:solidFill>
                <a:latin typeface="Times New Roman" pitchFamily="18" charset="0"/>
              </a:rPr>
              <a:t>Törés helye		Nők (%)	Férfiak(%)</a:t>
            </a:r>
            <a:endParaRPr lang="hu-HU" sz="24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u-HU" sz="2400" i="1">
                <a:solidFill>
                  <a:srgbClr val="FFFF00"/>
                </a:solidFill>
                <a:latin typeface="Times New Roman" pitchFamily="18" charset="0"/>
              </a:rPr>
              <a:t>csípőtáji</a:t>
            </a:r>
            <a:r>
              <a:rPr lang="hu-HU" sz="2400">
                <a:solidFill>
                  <a:srgbClr val="FFFF00"/>
                </a:solidFill>
                <a:latin typeface="Times New Roman" pitchFamily="18" charset="0"/>
              </a:rPr>
              <a:t>		17,5		6,0</a:t>
            </a:r>
          </a:p>
          <a:p>
            <a:pPr>
              <a:spcBef>
                <a:spcPct val="50000"/>
              </a:spcBef>
            </a:pPr>
            <a:r>
              <a:rPr lang="hu-HU" sz="2400" i="1">
                <a:solidFill>
                  <a:srgbClr val="FFFF00"/>
                </a:solidFill>
                <a:latin typeface="Times New Roman" pitchFamily="18" charset="0"/>
              </a:rPr>
              <a:t>csigolyatest</a:t>
            </a:r>
            <a:r>
              <a:rPr lang="hu-HU" sz="2400">
                <a:solidFill>
                  <a:srgbClr val="FFFF00"/>
                </a:solidFill>
                <a:latin typeface="Times New Roman" pitchFamily="18" charset="0"/>
              </a:rPr>
              <a:t>		15,6		5,0</a:t>
            </a:r>
          </a:p>
          <a:p>
            <a:pPr>
              <a:spcBef>
                <a:spcPct val="50000"/>
              </a:spcBef>
            </a:pPr>
            <a:r>
              <a:rPr lang="hu-HU" sz="2400" i="1">
                <a:solidFill>
                  <a:srgbClr val="FFFF00"/>
                </a:solidFill>
                <a:latin typeface="Times New Roman" pitchFamily="18" charset="0"/>
              </a:rPr>
              <a:t>radius distalis	vég</a:t>
            </a:r>
            <a:r>
              <a:rPr lang="hu-HU" sz="2400">
                <a:solidFill>
                  <a:srgbClr val="FFFF00"/>
                </a:solidFill>
                <a:latin typeface="Times New Roman" pitchFamily="18" charset="0"/>
              </a:rPr>
              <a:t>	16,0		2,5	</a:t>
            </a:r>
          </a:p>
          <a:p>
            <a:pPr>
              <a:spcBef>
                <a:spcPct val="50000"/>
              </a:spcBef>
            </a:pPr>
            <a:r>
              <a:rPr lang="hu-HU" sz="2400" i="1">
                <a:solidFill>
                  <a:srgbClr val="FFFF00"/>
                </a:solidFill>
                <a:latin typeface="Times New Roman" pitchFamily="18" charset="0"/>
              </a:rPr>
              <a:t>valamelyik ezek</a:t>
            </a:r>
            <a:r>
              <a:rPr lang="hu-HU" sz="2400">
                <a:solidFill>
                  <a:srgbClr val="FFFF00"/>
                </a:solidFill>
                <a:latin typeface="Times New Roman" pitchFamily="18" charset="0"/>
              </a:rPr>
              <a:t> 	39,7		13,1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hu-HU" sz="2400" i="1">
                <a:solidFill>
                  <a:srgbClr val="FFFF00"/>
                </a:solidFill>
                <a:latin typeface="Times New Roman" pitchFamily="18" charset="0"/>
              </a:rPr>
              <a:t>közül</a:t>
            </a:r>
          </a:p>
          <a:p>
            <a:pPr>
              <a:spcBef>
                <a:spcPct val="50000"/>
              </a:spcBef>
            </a:pPr>
            <a:endParaRPr lang="hu-HU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89446" name="Line 6"/>
          <p:cNvSpPr>
            <a:spLocks noChangeShapeType="1"/>
          </p:cNvSpPr>
          <p:nvPr/>
        </p:nvSpPr>
        <p:spPr bwMode="auto">
          <a:xfrm flipH="1" flipV="1">
            <a:off x="1828800" y="40386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89447" name="Line 7"/>
          <p:cNvSpPr>
            <a:spLocks noChangeShapeType="1"/>
          </p:cNvSpPr>
          <p:nvPr/>
        </p:nvSpPr>
        <p:spPr bwMode="auto">
          <a:xfrm flipH="1">
            <a:off x="1066800" y="3200400"/>
            <a:ext cx="1143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89448" name="Line 8"/>
          <p:cNvSpPr>
            <a:spLocks noChangeShapeType="1"/>
          </p:cNvSpPr>
          <p:nvPr/>
        </p:nvSpPr>
        <p:spPr bwMode="auto">
          <a:xfrm flipH="1" flipV="1">
            <a:off x="838200" y="3352800"/>
            <a:ext cx="1371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89449" name="Rectangle 9"/>
          <p:cNvSpPr>
            <a:spLocks noChangeArrowheads="1"/>
          </p:cNvSpPr>
          <p:nvPr/>
        </p:nvSpPr>
        <p:spPr bwMode="auto">
          <a:xfrm>
            <a:off x="755650" y="1412875"/>
            <a:ext cx="85963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u-HU" b="1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 Magyarországon mintegy 600 ezer nő és mintegy 300 ezer férfi él osteoporosissal</a:t>
            </a:r>
          </a:p>
        </p:txBody>
      </p:sp>
    </p:spTree>
    <p:extLst>
      <p:ext uri="{BB962C8B-B14F-4D97-AF65-F5344CB8AC3E}">
        <p14:creationId xmlns:p14="http://schemas.microsoft.com/office/powerpoint/2010/main" val="23267066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33375"/>
            <a:ext cx="8229600" cy="1143000"/>
          </a:xfrm>
          <a:ln/>
        </p:spPr>
        <p:txBody>
          <a:bodyPr/>
          <a:lstStyle/>
          <a:p>
            <a:pPr eaLnBrk="1" hangingPunct="1"/>
            <a:r>
              <a:rPr lang="hu-HU" sz="4000">
                <a:solidFill>
                  <a:schemeClr val="bg1"/>
                </a:solidFill>
              </a:rPr>
              <a:t>Az oszteoporózis az ájurvéda aspektusából – Váta dósa</a:t>
            </a:r>
            <a:endParaRPr lang="de-DE" sz="4000">
              <a:solidFill>
                <a:schemeClr val="bg1"/>
              </a:solidFill>
            </a:endParaRP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133600"/>
            <a:ext cx="82296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sz="2400" b="1" dirty="0" err="1">
                <a:solidFill>
                  <a:srgbClr val="FF0000"/>
                </a:solidFill>
              </a:rPr>
              <a:t>Váta</a:t>
            </a:r>
            <a:r>
              <a:rPr lang="hu-HU" sz="2400" b="1" dirty="0">
                <a:solidFill>
                  <a:srgbClr val="FF0000"/>
                </a:solidFill>
              </a:rPr>
              <a:t> dósa túlsúly</a:t>
            </a:r>
            <a:r>
              <a:rPr lang="de-AT" sz="2400" b="1" dirty="0">
                <a:solidFill>
                  <a:srgbClr val="FF0000"/>
                </a:solidFill>
              </a:rPr>
              <a:t> </a:t>
            </a:r>
            <a:r>
              <a:rPr lang="hu-HU" sz="2400" b="1" dirty="0">
                <a:solidFill>
                  <a:srgbClr val="FF0000"/>
                </a:solidFill>
              </a:rPr>
              <a:t>(éter, levegő őselem)</a:t>
            </a:r>
          </a:p>
          <a:p>
            <a:pPr eaLnBrk="1" hangingPunct="1">
              <a:lnSpc>
                <a:spcPct val="90000"/>
              </a:lnSpc>
            </a:pPr>
            <a:r>
              <a:rPr lang="hu-HU" sz="2400" b="1" u="sng" dirty="0" err="1">
                <a:solidFill>
                  <a:srgbClr val="FFFF00"/>
                </a:solidFill>
              </a:rPr>
              <a:t>Váta</a:t>
            </a:r>
            <a:r>
              <a:rPr lang="hu-HU" sz="2400" b="1" u="sng" dirty="0">
                <a:solidFill>
                  <a:srgbClr val="FFFF00"/>
                </a:solidFill>
              </a:rPr>
              <a:t> minőség: könnyedség</a:t>
            </a:r>
            <a:r>
              <a:rPr lang="de-AT" sz="2400" b="1" u="sng" dirty="0">
                <a:solidFill>
                  <a:srgbClr val="FFFF00"/>
                </a:solidFill>
              </a:rPr>
              <a:t>, </a:t>
            </a:r>
            <a:r>
              <a:rPr lang="hu-HU" sz="2400" b="1" u="sng" dirty="0">
                <a:solidFill>
                  <a:srgbClr val="FFFF00"/>
                </a:solidFill>
              </a:rPr>
              <a:t>törékenység -- csont tömeg elvesztése</a:t>
            </a:r>
            <a:r>
              <a:rPr lang="de-AT" sz="2400" b="1" u="sng" dirty="0">
                <a:solidFill>
                  <a:srgbClr val="FFFF00"/>
                </a:solidFill>
              </a:rPr>
              <a:t> – </a:t>
            </a:r>
            <a:r>
              <a:rPr lang="de-AT" sz="2400" b="1" u="sng" dirty="0" err="1">
                <a:solidFill>
                  <a:srgbClr val="FFFF00"/>
                </a:solidFill>
              </a:rPr>
              <a:t>vata</a:t>
            </a:r>
            <a:r>
              <a:rPr lang="de-AT" sz="2400" b="1" u="sng" dirty="0">
                <a:solidFill>
                  <a:srgbClr val="FFFF00"/>
                </a:solidFill>
              </a:rPr>
              <a:t> </a:t>
            </a:r>
            <a:r>
              <a:rPr lang="de-AT" sz="2400" b="1" u="sng" dirty="0" err="1">
                <a:solidFill>
                  <a:srgbClr val="FFFF00"/>
                </a:solidFill>
              </a:rPr>
              <a:t>vriddhi</a:t>
            </a:r>
            <a:endParaRPr lang="hu-HU" sz="2400" b="1" u="sng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u-HU" sz="2400" u="sng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sz="2400" dirty="0">
                <a:solidFill>
                  <a:srgbClr val="FFFF00"/>
                </a:solidFill>
              </a:rPr>
              <a:t>	</a:t>
            </a:r>
            <a:r>
              <a:rPr lang="hu-HU" sz="2400" b="1" u="sng" dirty="0" err="1">
                <a:solidFill>
                  <a:srgbClr val="FFFF00"/>
                </a:solidFill>
              </a:rPr>
              <a:t>Váta</a:t>
            </a:r>
            <a:r>
              <a:rPr lang="hu-HU" sz="2400" b="1" u="sng" dirty="0">
                <a:solidFill>
                  <a:srgbClr val="FFFF00"/>
                </a:solidFill>
              </a:rPr>
              <a:t> irányítás zavara: </a:t>
            </a:r>
            <a:r>
              <a:rPr lang="hu-HU" sz="2400" b="1" u="sng" dirty="0" err="1">
                <a:solidFill>
                  <a:srgbClr val="FFFF00"/>
                </a:solidFill>
              </a:rPr>
              <a:t>osteoblast-osteoclast</a:t>
            </a:r>
            <a:r>
              <a:rPr lang="hu-HU" sz="2400" b="1" u="sng" dirty="0">
                <a:solidFill>
                  <a:srgbClr val="FFFF00"/>
                </a:solidFill>
              </a:rPr>
              <a:t>, </a:t>
            </a:r>
            <a:r>
              <a:rPr lang="hu-HU" sz="2400" b="1" u="sng" dirty="0" err="1">
                <a:solidFill>
                  <a:srgbClr val="FFFF00"/>
                </a:solidFill>
              </a:rPr>
              <a:t>remodelling</a:t>
            </a:r>
            <a:r>
              <a:rPr lang="hu-HU" sz="2400" b="1" u="sng" dirty="0">
                <a:solidFill>
                  <a:srgbClr val="FFFF00"/>
                </a:solidFill>
              </a:rPr>
              <a:t>, hormonális irányítás zavara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sz="2400" dirty="0">
                <a:solidFill>
                  <a:srgbClr val="FFFF00"/>
                </a:solidFill>
              </a:rPr>
              <a:t>	</a:t>
            </a:r>
            <a:endParaRPr lang="de-AT" sz="2400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hu-HU" sz="2400" b="1" u="sng" dirty="0">
                <a:solidFill>
                  <a:srgbClr val="FFFF00"/>
                </a:solidFill>
              </a:rPr>
              <a:t>Gyenge és rendszertelen emésztő tűz</a:t>
            </a:r>
            <a:r>
              <a:rPr lang="de-AT" sz="2400" b="1" u="sng" dirty="0">
                <a:solidFill>
                  <a:srgbClr val="FFFF00"/>
                </a:solidFill>
              </a:rPr>
              <a:t> (</a:t>
            </a:r>
            <a:r>
              <a:rPr lang="de-AT" sz="2400" b="1" u="sng" dirty="0" err="1">
                <a:solidFill>
                  <a:srgbClr val="FFFF00"/>
                </a:solidFill>
              </a:rPr>
              <a:t>vishama</a:t>
            </a:r>
            <a:r>
              <a:rPr lang="de-AT" sz="2400" b="1" u="sng" dirty="0">
                <a:solidFill>
                  <a:srgbClr val="FFFF00"/>
                </a:solidFill>
              </a:rPr>
              <a:t> </a:t>
            </a:r>
            <a:r>
              <a:rPr lang="de-AT" sz="2400" b="1" u="sng" dirty="0" err="1">
                <a:solidFill>
                  <a:srgbClr val="FFFF00"/>
                </a:solidFill>
              </a:rPr>
              <a:t>agni</a:t>
            </a:r>
            <a:r>
              <a:rPr lang="de-AT" sz="2400" b="1" u="sng" dirty="0">
                <a:solidFill>
                  <a:srgbClr val="FFFF00"/>
                </a:solidFill>
              </a:rPr>
              <a:t>)</a:t>
            </a:r>
            <a:endParaRPr lang="hu-HU" sz="2400" b="1" u="sng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sz="2400" b="1" u="sng" dirty="0">
                <a:solidFill>
                  <a:srgbClr val="FFFF00"/>
                </a:solidFill>
              </a:rPr>
              <a:t>	Csontszövet nem megfelelő tápanyag ellátottsága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AT" sz="2400" b="1" u="sng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hu-HU" sz="2400" b="1" u="sng" dirty="0">
                <a:solidFill>
                  <a:srgbClr val="FFFF00"/>
                </a:solidFill>
              </a:rPr>
              <a:t>Salakanyagok felgyülemlése</a:t>
            </a:r>
            <a:r>
              <a:rPr lang="de-AT" sz="2400" b="1" u="sng" dirty="0">
                <a:solidFill>
                  <a:srgbClr val="FFFF00"/>
                </a:solidFill>
              </a:rPr>
              <a:t> (</a:t>
            </a:r>
            <a:r>
              <a:rPr lang="de-AT" sz="2400" b="1" u="sng" dirty="0" err="1">
                <a:solidFill>
                  <a:srgbClr val="FFFF00"/>
                </a:solidFill>
              </a:rPr>
              <a:t>ama</a:t>
            </a:r>
            <a:r>
              <a:rPr lang="de-AT" sz="2400" b="1" u="sng" dirty="0">
                <a:solidFill>
                  <a:srgbClr val="FFFF00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</a:pPr>
            <a:endParaRPr lang="de-DE" sz="2400" dirty="0">
              <a:solidFill>
                <a:srgbClr val="FFFF00"/>
              </a:solidFill>
            </a:endParaRPr>
          </a:p>
        </p:txBody>
      </p:sp>
      <p:sp>
        <p:nvSpPr>
          <p:cNvPr id="208900" name="Line 4"/>
          <p:cNvSpPr>
            <a:spLocks noChangeShapeType="1"/>
          </p:cNvSpPr>
          <p:nvPr/>
        </p:nvSpPr>
        <p:spPr bwMode="auto">
          <a:xfrm>
            <a:off x="36513" y="1989138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5071518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33375"/>
            <a:ext cx="8229600" cy="1143000"/>
          </a:xfrm>
          <a:ln/>
        </p:spPr>
        <p:txBody>
          <a:bodyPr/>
          <a:lstStyle/>
          <a:p>
            <a:pPr eaLnBrk="1" hangingPunct="1"/>
            <a:r>
              <a:rPr lang="hu-HU" sz="4000">
                <a:solidFill>
                  <a:schemeClr val="bg1"/>
                </a:solidFill>
              </a:rPr>
              <a:t>Az oszteoporózis az ájurvéda aspektusából – Asthi dhatu I.</a:t>
            </a:r>
            <a:endParaRPr lang="de-DE" sz="4000">
              <a:solidFill>
                <a:schemeClr val="bg1"/>
              </a:solidFill>
            </a:endParaRP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1357" y="1800944"/>
            <a:ext cx="82296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sz="2400" dirty="0" err="1">
                <a:solidFill>
                  <a:srgbClr val="FFFF00"/>
                </a:solidFill>
              </a:rPr>
              <a:t>Dhatu</a:t>
            </a:r>
            <a:r>
              <a:rPr lang="hu-HU" sz="2400" dirty="0">
                <a:solidFill>
                  <a:srgbClr val="FFFF00"/>
                </a:solidFill>
              </a:rPr>
              <a:t> - </a:t>
            </a:r>
            <a:r>
              <a:rPr lang="hu-HU" sz="2400" b="1" i="1" u="sng" dirty="0" err="1">
                <a:solidFill>
                  <a:srgbClr val="FF0000"/>
                </a:solidFill>
              </a:rPr>
              <a:t>asthi</a:t>
            </a:r>
            <a:r>
              <a:rPr lang="hu-HU" sz="2400" b="1" i="1" u="sng" dirty="0">
                <a:solidFill>
                  <a:srgbClr val="FF0000"/>
                </a:solidFill>
              </a:rPr>
              <a:t> </a:t>
            </a:r>
            <a:r>
              <a:rPr lang="hu-HU" sz="2400" b="1" i="1" u="sng" dirty="0" err="1">
                <a:solidFill>
                  <a:srgbClr val="FF0000"/>
                </a:solidFill>
              </a:rPr>
              <a:t>dhatu</a:t>
            </a:r>
            <a:r>
              <a:rPr lang="hu-HU" sz="2400" b="1" i="1" u="sng" dirty="0">
                <a:solidFill>
                  <a:srgbClr val="FF0000"/>
                </a:solidFill>
              </a:rPr>
              <a:t> </a:t>
            </a:r>
            <a:r>
              <a:rPr lang="hu-HU" sz="2400" dirty="0">
                <a:solidFill>
                  <a:srgbClr val="FFFF00"/>
                </a:solidFill>
              </a:rPr>
              <a:t>– levegő, éter, föld elem (</a:t>
            </a:r>
            <a:r>
              <a:rPr lang="hu-HU" sz="2400" u="sng" dirty="0">
                <a:solidFill>
                  <a:srgbClr val="FFFF00"/>
                </a:solidFill>
              </a:rPr>
              <a:t>a csont egyszerre erős és porózus természetű</a:t>
            </a:r>
            <a:r>
              <a:rPr lang="hu-HU" sz="2400" dirty="0">
                <a:solidFill>
                  <a:srgbClr val="FFFF00"/>
                </a:solidFill>
              </a:rPr>
              <a:t>)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sz="2400" dirty="0">
                <a:solidFill>
                  <a:srgbClr val="FFFF00"/>
                </a:solidFill>
              </a:rPr>
              <a:t>	- levegő, éter- </a:t>
            </a:r>
            <a:r>
              <a:rPr lang="hu-HU" sz="2400" b="1" i="1" u="sng" dirty="0" err="1">
                <a:solidFill>
                  <a:srgbClr val="FF0000"/>
                </a:solidFill>
              </a:rPr>
              <a:t>Váta</a:t>
            </a:r>
            <a:r>
              <a:rPr lang="hu-HU" sz="2400" b="1" i="1" u="sng" dirty="0">
                <a:solidFill>
                  <a:srgbClr val="FF0000"/>
                </a:solidFill>
              </a:rPr>
              <a:t> dósával</a:t>
            </a:r>
            <a:r>
              <a:rPr lang="hu-HU" sz="2400" u="sng" dirty="0">
                <a:solidFill>
                  <a:srgbClr val="FFFF00"/>
                </a:solidFill>
              </a:rPr>
              <a:t> áll erős kapcsolatban (</a:t>
            </a:r>
            <a:r>
              <a:rPr lang="hu-HU" sz="2400" u="sng" dirty="0" err="1">
                <a:solidFill>
                  <a:srgbClr val="FFFF00"/>
                </a:solidFill>
              </a:rPr>
              <a:t>Váta</a:t>
            </a:r>
            <a:r>
              <a:rPr lang="hu-HU" sz="2400" u="sng" dirty="0">
                <a:solidFill>
                  <a:srgbClr val="FFFF00"/>
                </a:solidFill>
              </a:rPr>
              <a:t> betegség - </a:t>
            </a:r>
            <a:r>
              <a:rPr lang="hu-HU" sz="2400" u="sng" dirty="0" err="1">
                <a:solidFill>
                  <a:srgbClr val="FFFF00"/>
                </a:solidFill>
              </a:rPr>
              <a:t>Gambhira</a:t>
            </a:r>
            <a:r>
              <a:rPr lang="hu-HU" sz="2400" u="sng" dirty="0">
                <a:solidFill>
                  <a:srgbClr val="FFFF00"/>
                </a:solidFill>
              </a:rPr>
              <a:t> </a:t>
            </a:r>
            <a:r>
              <a:rPr lang="hu-HU" sz="2400" u="sng" dirty="0" err="1">
                <a:solidFill>
                  <a:srgbClr val="FFFF00"/>
                </a:solidFill>
              </a:rPr>
              <a:t>Dhatu</a:t>
            </a:r>
            <a:r>
              <a:rPr lang="hu-HU" sz="2400" u="sng" dirty="0">
                <a:solidFill>
                  <a:srgbClr val="FFFF00"/>
                </a:solidFill>
              </a:rPr>
              <a:t> 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sz="2400" dirty="0">
                <a:solidFill>
                  <a:srgbClr val="FFFF00"/>
                </a:solidFill>
              </a:rPr>
              <a:t> 	- </a:t>
            </a:r>
            <a:r>
              <a:rPr lang="hu-HU" sz="2400" b="1" u="sng" dirty="0" err="1">
                <a:solidFill>
                  <a:srgbClr val="FF0000"/>
                </a:solidFill>
              </a:rPr>
              <a:t>Meda</a:t>
            </a:r>
            <a:r>
              <a:rPr lang="hu-HU" sz="2400" b="1" u="sng" dirty="0">
                <a:solidFill>
                  <a:srgbClr val="FF0000"/>
                </a:solidFill>
              </a:rPr>
              <a:t> </a:t>
            </a:r>
            <a:r>
              <a:rPr lang="hu-HU" sz="2400" b="1" u="sng" dirty="0" err="1">
                <a:solidFill>
                  <a:srgbClr val="FF0000"/>
                </a:solidFill>
              </a:rPr>
              <a:t>dhatu</a:t>
            </a:r>
            <a:r>
              <a:rPr lang="hu-HU" sz="2400" b="1" u="sng" dirty="0">
                <a:solidFill>
                  <a:srgbClr val="FF0000"/>
                </a:solidFill>
              </a:rPr>
              <a:t> </a:t>
            </a:r>
            <a:r>
              <a:rPr lang="hu-HU" sz="2400" dirty="0">
                <a:solidFill>
                  <a:srgbClr val="FFFF00"/>
                </a:solidFill>
              </a:rPr>
              <a:t>(zsírszövet) táplálja a „</a:t>
            </a:r>
            <a:r>
              <a:rPr lang="hu-HU" sz="2400" dirty="0" err="1">
                <a:solidFill>
                  <a:srgbClr val="FFFF00"/>
                </a:solidFill>
              </a:rPr>
              <a:t>purisha</a:t>
            </a:r>
            <a:r>
              <a:rPr lang="hu-HU" sz="2400" dirty="0">
                <a:solidFill>
                  <a:srgbClr val="FFFF00"/>
                </a:solidFill>
              </a:rPr>
              <a:t> </a:t>
            </a:r>
            <a:r>
              <a:rPr lang="hu-HU" sz="2400" dirty="0" err="1">
                <a:solidFill>
                  <a:srgbClr val="FFFF00"/>
                </a:solidFill>
              </a:rPr>
              <a:t>dhala</a:t>
            </a:r>
            <a:r>
              <a:rPr lang="hu-HU" sz="2400" dirty="0">
                <a:solidFill>
                  <a:srgbClr val="FFFF00"/>
                </a:solidFill>
              </a:rPr>
              <a:t> </a:t>
            </a:r>
            <a:r>
              <a:rPr lang="hu-HU" sz="2400" dirty="0" err="1">
                <a:solidFill>
                  <a:srgbClr val="FFFF00"/>
                </a:solidFill>
              </a:rPr>
              <a:t>kala</a:t>
            </a:r>
            <a:r>
              <a:rPr lang="hu-HU" sz="2400" dirty="0">
                <a:solidFill>
                  <a:srgbClr val="FFFF00"/>
                </a:solidFill>
              </a:rPr>
              <a:t>”</a:t>
            </a:r>
            <a:r>
              <a:rPr lang="hu-HU" sz="2400" dirty="0" err="1">
                <a:solidFill>
                  <a:srgbClr val="FFFF00"/>
                </a:solidFill>
              </a:rPr>
              <a:t>-keresztül</a:t>
            </a:r>
            <a:r>
              <a:rPr lang="hu-HU" sz="2400" dirty="0">
                <a:solidFill>
                  <a:srgbClr val="FFFF00"/>
                </a:solidFill>
              </a:rPr>
              <a:t> (csípő).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sz="2400" dirty="0">
                <a:solidFill>
                  <a:srgbClr val="FFFF00"/>
                </a:solidFill>
              </a:rPr>
              <a:t>	- </a:t>
            </a:r>
            <a:r>
              <a:rPr lang="hu-HU" sz="2400" b="1" i="1" u="sng" dirty="0" err="1">
                <a:solidFill>
                  <a:srgbClr val="FF0000"/>
                </a:solidFill>
              </a:rPr>
              <a:t>Asthagni</a:t>
            </a:r>
            <a:r>
              <a:rPr lang="hu-HU" sz="2400" b="1" i="1" u="sng" dirty="0">
                <a:solidFill>
                  <a:srgbClr val="FF0000"/>
                </a:solidFill>
              </a:rPr>
              <a:t> </a:t>
            </a:r>
            <a:r>
              <a:rPr lang="hu-HU" sz="2400" dirty="0">
                <a:solidFill>
                  <a:srgbClr val="FFFF00"/>
                </a:solidFill>
              </a:rPr>
              <a:t>a csonthártyában található (</a:t>
            </a:r>
            <a:r>
              <a:rPr lang="hu-HU" sz="2400" dirty="0" err="1">
                <a:solidFill>
                  <a:srgbClr val="FFFF00"/>
                </a:solidFill>
              </a:rPr>
              <a:t>asthi</a:t>
            </a:r>
            <a:r>
              <a:rPr lang="hu-HU" sz="2400" dirty="0">
                <a:solidFill>
                  <a:srgbClr val="FFFF00"/>
                </a:solidFill>
              </a:rPr>
              <a:t> </a:t>
            </a:r>
            <a:r>
              <a:rPr lang="hu-HU" sz="2400" dirty="0" err="1">
                <a:solidFill>
                  <a:srgbClr val="FFFF00"/>
                </a:solidFill>
              </a:rPr>
              <a:t>dhala</a:t>
            </a:r>
            <a:r>
              <a:rPr lang="hu-HU" sz="2400" dirty="0">
                <a:solidFill>
                  <a:srgbClr val="FFFF00"/>
                </a:solidFill>
              </a:rPr>
              <a:t> </a:t>
            </a:r>
            <a:r>
              <a:rPr lang="hu-HU" sz="2400" dirty="0" err="1">
                <a:solidFill>
                  <a:srgbClr val="FFFF00"/>
                </a:solidFill>
              </a:rPr>
              <a:t>kala</a:t>
            </a:r>
            <a:r>
              <a:rPr lang="hu-HU" sz="2400" dirty="0">
                <a:solidFill>
                  <a:srgbClr val="FFFF00"/>
                </a:solidFill>
              </a:rPr>
              <a:t>). A tápanyagok felvétele és az új csontszövetképzés itt kezdődik el </a:t>
            </a:r>
            <a:r>
              <a:rPr lang="hu-HU" sz="2400" dirty="0" err="1">
                <a:solidFill>
                  <a:srgbClr val="FFFF00"/>
                </a:solidFill>
              </a:rPr>
              <a:t>calcium</a:t>
            </a:r>
            <a:r>
              <a:rPr lang="hu-HU" sz="2400" dirty="0">
                <a:solidFill>
                  <a:srgbClr val="FFFF00"/>
                </a:solidFill>
              </a:rPr>
              <a:t> és magnézium felhalmozódás kíséretében, </a:t>
            </a:r>
            <a:r>
              <a:rPr lang="hu-HU" sz="2400" dirty="0">
                <a:solidFill>
                  <a:srgbClr val="FF0000"/>
                </a:solidFill>
              </a:rPr>
              <a:t>„</a:t>
            </a:r>
            <a:r>
              <a:rPr lang="hu-HU" sz="2400" dirty="0" err="1">
                <a:solidFill>
                  <a:srgbClr val="FF0000"/>
                </a:solidFill>
              </a:rPr>
              <a:t>asthayi</a:t>
            </a:r>
            <a:r>
              <a:rPr lang="hu-HU" sz="2400" dirty="0">
                <a:solidFill>
                  <a:srgbClr val="FFFF00"/>
                </a:solidFill>
              </a:rPr>
              <a:t>”,  majd kialakul a végső érett csontállomány „</a:t>
            </a:r>
            <a:r>
              <a:rPr lang="hu-HU" sz="2400" dirty="0" err="1">
                <a:solidFill>
                  <a:srgbClr val="FF0000"/>
                </a:solidFill>
              </a:rPr>
              <a:t>sthayi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  <a:r>
              <a:rPr lang="hu-HU" sz="2400" dirty="0" err="1">
                <a:solidFill>
                  <a:srgbClr val="FF0000"/>
                </a:solidFill>
              </a:rPr>
              <a:t>dhatu</a:t>
            </a:r>
            <a:r>
              <a:rPr lang="hu-HU" sz="2400" dirty="0">
                <a:solidFill>
                  <a:srgbClr val="FFFF00"/>
                </a:solidFill>
              </a:rPr>
              <a:t>” (</a:t>
            </a:r>
            <a:r>
              <a:rPr lang="hu-HU" sz="2400" dirty="0" err="1">
                <a:solidFill>
                  <a:srgbClr val="FFFF00"/>
                </a:solidFill>
              </a:rPr>
              <a:t>mature</a:t>
            </a:r>
            <a:r>
              <a:rPr lang="hu-HU" sz="2400" dirty="0">
                <a:solidFill>
                  <a:srgbClr val="FFFF00"/>
                </a:solidFill>
              </a:rPr>
              <a:t> </a:t>
            </a:r>
            <a:r>
              <a:rPr lang="hu-HU" sz="2400" dirty="0" err="1">
                <a:solidFill>
                  <a:srgbClr val="FFFF00"/>
                </a:solidFill>
              </a:rPr>
              <a:t>bone</a:t>
            </a:r>
            <a:r>
              <a:rPr lang="hu-HU" sz="2400" dirty="0">
                <a:solidFill>
                  <a:srgbClr val="FFFF00"/>
                </a:solidFill>
              </a:rPr>
              <a:t>).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sz="2400" dirty="0">
                <a:solidFill>
                  <a:srgbClr val="FFFF00"/>
                </a:solidFill>
              </a:rPr>
              <a:t>	- a csonthártya a vastagbéllel áll összefüggésben </a:t>
            </a:r>
            <a:r>
              <a:rPr lang="hu-HU" sz="2400" b="1" i="1" u="sng" dirty="0">
                <a:solidFill>
                  <a:srgbClr val="FF0000"/>
                </a:solidFill>
              </a:rPr>
              <a:t>(</a:t>
            </a:r>
            <a:r>
              <a:rPr lang="hu-HU" sz="2400" b="1" i="1" u="sng" dirty="0" err="1">
                <a:solidFill>
                  <a:srgbClr val="FF0000"/>
                </a:solidFill>
              </a:rPr>
              <a:t>purisha</a:t>
            </a:r>
            <a:r>
              <a:rPr lang="hu-HU" sz="2400" b="1" i="1" u="sng" dirty="0">
                <a:solidFill>
                  <a:srgbClr val="FF0000"/>
                </a:solidFill>
              </a:rPr>
              <a:t> </a:t>
            </a:r>
            <a:r>
              <a:rPr lang="hu-HU" sz="2400" b="1" i="1" u="sng" dirty="0" err="1">
                <a:solidFill>
                  <a:srgbClr val="FF0000"/>
                </a:solidFill>
              </a:rPr>
              <a:t>vaha</a:t>
            </a:r>
            <a:r>
              <a:rPr lang="hu-HU" sz="2400" b="1" i="1" u="sng" dirty="0">
                <a:solidFill>
                  <a:srgbClr val="FF0000"/>
                </a:solidFill>
              </a:rPr>
              <a:t> </a:t>
            </a:r>
            <a:r>
              <a:rPr lang="hu-HU" sz="2400" b="1" i="1" u="sng" dirty="0" err="1">
                <a:solidFill>
                  <a:srgbClr val="FF0000"/>
                </a:solidFill>
              </a:rPr>
              <a:t>srota</a:t>
            </a:r>
            <a:r>
              <a:rPr lang="hu-HU" sz="2400" b="1" i="1" u="sng" dirty="0">
                <a:solidFill>
                  <a:srgbClr val="FF0000"/>
                </a:solidFill>
              </a:rPr>
              <a:t>)</a:t>
            </a:r>
            <a:r>
              <a:rPr lang="hu-HU" sz="2400" dirty="0">
                <a:solidFill>
                  <a:srgbClr val="FFFF00"/>
                </a:solidFill>
              </a:rPr>
              <a:t>, mely </a:t>
            </a:r>
            <a:r>
              <a:rPr lang="hu-HU" sz="2400" u="sng" dirty="0">
                <a:solidFill>
                  <a:srgbClr val="FFFF00"/>
                </a:solidFill>
              </a:rPr>
              <a:t>a </a:t>
            </a:r>
            <a:r>
              <a:rPr lang="hu-HU" sz="2400" u="sng" dirty="0" err="1">
                <a:solidFill>
                  <a:srgbClr val="FFFF00"/>
                </a:solidFill>
              </a:rPr>
              <a:t>Váta</a:t>
            </a:r>
            <a:r>
              <a:rPr lang="hu-HU" sz="2400" u="sng" dirty="0">
                <a:solidFill>
                  <a:srgbClr val="FFFF00"/>
                </a:solidFill>
              </a:rPr>
              <a:t> székhelye.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u-HU" sz="2400" u="sng" dirty="0">
              <a:solidFill>
                <a:srgbClr val="FFFF00"/>
              </a:solidFill>
            </a:endParaRPr>
          </a:p>
        </p:txBody>
      </p:sp>
      <p:sp>
        <p:nvSpPr>
          <p:cNvPr id="210948" name="Line 4"/>
          <p:cNvSpPr>
            <a:spLocks noChangeShapeType="1"/>
          </p:cNvSpPr>
          <p:nvPr/>
        </p:nvSpPr>
        <p:spPr bwMode="auto">
          <a:xfrm>
            <a:off x="107826" y="1628800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1438446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504" y="2088976"/>
            <a:ext cx="9036496" cy="4724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u-HU" dirty="0" err="1">
                <a:solidFill>
                  <a:schemeClr val="folHlink"/>
                </a:solidFill>
              </a:rPr>
              <a:t>Váta</a:t>
            </a:r>
            <a:r>
              <a:rPr lang="hu-HU" dirty="0">
                <a:solidFill>
                  <a:schemeClr val="folHlink"/>
                </a:solidFill>
              </a:rPr>
              <a:t> túlsúly – osteoporosis rizikófaktor</a:t>
            </a:r>
          </a:p>
          <a:p>
            <a:pPr eaLnBrk="1" hangingPunct="1"/>
            <a:r>
              <a:rPr lang="hu-HU" b="1" i="1" u="sng" dirty="0">
                <a:solidFill>
                  <a:srgbClr val="FF0000"/>
                </a:solidFill>
              </a:rPr>
              <a:t>Krónikus puffadás, székrekedés </a:t>
            </a:r>
            <a:r>
              <a:rPr lang="hu-HU" dirty="0">
                <a:solidFill>
                  <a:srgbClr val="FFFF00"/>
                </a:solidFill>
              </a:rPr>
              <a:t>esetén gyakoribb a csontritkulás </a:t>
            </a:r>
          </a:p>
          <a:p>
            <a:r>
              <a:rPr lang="hu-HU" b="1" i="1" u="sng" dirty="0">
                <a:solidFill>
                  <a:srgbClr val="FF0000"/>
                </a:solidFill>
              </a:rPr>
              <a:t>A vékony testalkat,súlyvesztés </a:t>
            </a:r>
            <a:r>
              <a:rPr lang="hu-HU" dirty="0">
                <a:solidFill>
                  <a:srgbClr val="FFFF00"/>
                </a:solidFill>
              </a:rPr>
              <a:t>(min 10%) </a:t>
            </a:r>
          </a:p>
          <a:p>
            <a:r>
              <a:rPr lang="hu-HU" b="1" i="1" u="sng" dirty="0">
                <a:solidFill>
                  <a:srgbClr val="FF0000"/>
                </a:solidFill>
              </a:rPr>
              <a:t>Életkor</a:t>
            </a:r>
          </a:p>
          <a:p>
            <a:r>
              <a:rPr lang="hu-HU" b="1" i="1" u="sng" dirty="0">
                <a:solidFill>
                  <a:srgbClr val="FF0000"/>
                </a:solidFill>
              </a:rPr>
              <a:t>Csonthártya betegség</a:t>
            </a:r>
            <a:r>
              <a:rPr lang="hu-HU" dirty="0">
                <a:solidFill>
                  <a:srgbClr val="FFFF00"/>
                </a:solidFill>
              </a:rPr>
              <a:t> – csontfelszívódás</a:t>
            </a:r>
          </a:p>
          <a:p>
            <a:r>
              <a:rPr lang="hu-HU" b="1" i="1" u="sng" dirty="0">
                <a:solidFill>
                  <a:srgbClr val="FF0000"/>
                </a:solidFill>
              </a:rPr>
              <a:t>Csípő körüli zsírszövet védőszerepe??? </a:t>
            </a:r>
          </a:p>
          <a:p>
            <a:pPr eaLnBrk="1" hangingPunct="1">
              <a:buFontTx/>
              <a:buNone/>
            </a:pPr>
            <a:endParaRPr lang="hu-HU" dirty="0">
              <a:solidFill>
                <a:srgbClr val="FFFF00"/>
              </a:solidFill>
            </a:endParaRPr>
          </a:p>
        </p:txBody>
      </p:sp>
      <p:sp>
        <p:nvSpPr>
          <p:cNvPr id="214020" name="Line 4"/>
          <p:cNvSpPr>
            <a:spLocks noChangeShapeType="1"/>
          </p:cNvSpPr>
          <p:nvPr/>
        </p:nvSpPr>
        <p:spPr bwMode="auto">
          <a:xfrm>
            <a:off x="36513" y="1628800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14021" name="Rectangle 2"/>
          <p:cNvSpPr>
            <a:spLocks noChangeArrowheads="1"/>
          </p:cNvSpPr>
          <p:nvPr/>
        </p:nvSpPr>
        <p:spPr bwMode="auto">
          <a:xfrm>
            <a:off x="457200" y="3333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4000">
                <a:solidFill>
                  <a:schemeClr val="bg1"/>
                </a:solidFill>
              </a:rPr>
              <a:t>Az oszteoporózis az ájurvéda aspektusából – Asthi dhatu II.</a:t>
            </a:r>
            <a:endParaRPr lang="de-DE" sz="4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634349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-100013"/>
            <a:ext cx="8229600" cy="1143001"/>
          </a:xfrm>
        </p:spPr>
        <p:txBody>
          <a:bodyPr/>
          <a:lstStyle/>
          <a:p>
            <a:r>
              <a:rPr lang="hu-HU" sz="2800">
                <a:solidFill>
                  <a:srgbClr val="FFFF00"/>
                </a:solidFill>
              </a:rPr>
              <a:t>A Vata kezelése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91270"/>
            <a:ext cx="8229600" cy="4525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hu-HU" sz="3600" dirty="0">
                <a:solidFill>
                  <a:srgbClr val="FFFF00"/>
                </a:solidFill>
              </a:rPr>
              <a:t>A főként levegő elemből álló Vata: hideg, száraz, mozgékony, könnyű jellegű</a:t>
            </a:r>
          </a:p>
          <a:p>
            <a:pPr>
              <a:lnSpc>
                <a:spcPct val="80000"/>
              </a:lnSpc>
            </a:pPr>
            <a:endParaRPr lang="hu-HU" sz="36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lang="hu-HU" sz="3600" dirty="0">
                <a:solidFill>
                  <a:srgbClr val="FF0000"/>
                </a:solidFill>
              </a:rPr>
              <a:t>Melegítő, nedvesítő, súlynövelő </a:t>
            </a:r>
            <a:r>
              <a:rPr lang="hu-HU" sz="3600" dirty="0">
                <a:solidFill>
                  <a:srgbClr val="FFFF00"/>
                </a:solidFill>
              </a:rPr>
              <a:t>terápiát </a:t>
            </a:r>
            <a:r>
              <a:rPr lang="hu-HU" sz="3600" dirty="0" err="1">
                <a:solidFill>
                  <a:srgbClr val="FFFF00"/>
                </a:solidFill>
              </a:rPr>
              <a:t>ígényel</a:t>
            </a:r>
            <a:endParaRPr lang="hu-HU" sz="36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hu-HU" sz="36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lang="hu-HU" sz="3600" dirty="0">
                <a:solidFill>
                  <a:srgbClr val="FFFF00"/>
                </a:solidFill>
              </a:rPr>
              <a:t>Vatát csökkentő ízek: </a:t>
            </a:r>
            <a:r>
              <a:rPr lang="hu-HU" sz="3600" dirty="0">
                <a:solidFill>
                  <a:srgbClr val="FF0000"/>
                </a:solidFill>
              </a:rPr>
              <a:t>édes, savanyú, sós</a:t>
            </a:r>
            <a:r>
              <a:rPr lang="hu-HU" sz="3600" dirty="0">
                <a:solidFill>
                  <a:srgbClr val="FFFF00"/>
                </a:solidFill>
              </a:rPr>
              <a:t>—nedvesítőek, táplálóak; pikáns-csak fölöslegben</a:t>
            </a:r>
          </a:p>
        </p:txBody>
      </p:sp>
      <p:sp>
        <p:nvSpPr>
          <p:cNvPr id="229380" name="Line 4"/>
          <p:cNvSpPr>
            <a:spLocks noChangeShapeType="1"/>
          </p:cNvSpPr>
          <p:nvPr/>
        </p:nvSpPr>
        <p:spPr bwMode="auto">
          <a:xfrm>
            <a:off x="250825" y="836712"/>
            <a:ext cx="88566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57652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-100013"/>
            <a:ext cx="8229600" cy="1143001"/>
          </a:xfrm>
        </p:spPr>
        <p:txBody>
          <a:bodyPr/>
          <a:lstStyle/>
          <a:p>
            <a:r>
              <a:rPr lang="hu-HU" sz="2800">
                <a:solidFill>
                  <a:srgbClr val="FFFF00"/>
                </a:solidFill>
              </a:rPr>
              <a:t>A Vata kezelése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536" y="1135286"/>
            <a:ext cx="9092952" cy="4525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hu-HU" sz="2800" dirty="0">
                <a:solidFill>
                  <a:srgbClr val="FFFF00"/>
                </a:solidFill>
              </a:rPr>
              <a:t>El kell különíteni két fő Vata rendellenességet:</a:t>
            </a:r>
          </a:p>
          <a:p>
            <a:pPr>
              <a:lnSpc>
                <a:spcPct val="80000"/>
              </a:lnSpc>
            </a:pPr>
            <a:r>
              <a:rPr lang="hu-HU" sz="2800" dirty="0">
                <a:solidFill>
                  <a:srgbClr val="FFFF00"/>
                </a:solidFill>
              </a:rPr>
              <a:t>A</a:t>
            </a:r>
            <a:r>
              <a:rPr lang="hu-HU" sz="2800" b="1" i="1" u="sng" dirty="0">
                <a:solidFill>
                  <a:srgbClr val="FF0000"/>
                </a:solidFill>
              </a:rPr>
              <a:t>. „Elégtelen </a:t>
            </a:r>
            <a:r>
              <a:rPr lang="hu-HU" sz="2800" b="1" i="1" u="sng" dirty="0" err="1">
                <a:solidFill>
                  <a:srgbClr val="FF0000"/>
                </a:solidFill>
              </a:rPr>
              <a:t>katabolikus</a:t>
            </a:r>
            <a:r>
              <a:rPr lang="hu-HU" sz="2800" b="1" i="1" u="sng" dirty="0">
                <a:solidFill>
                  <a:srgbClr val="FF0000"/>
                </a:solidFill>
              </a:rPr>
              <a:t> Vata”- </a:t>
            </a:r>
            <a:r>
              <a:rPr lang="hu-HU" sz="2800" dirty="0">
                <a:solidFill>
                  <a:srgbClr val="FFFF00"/>
                </a:solidFill>
              </a:rPr>
              <a:t>a Vata szárító és könnyítő hatása révén fellépő szövetmegfogyatkozás – lesoványodás, dehidratáció, létfontosságú testfolyadékok elégtelensége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u-HU" sz="2800" dirty="0">
                <a:solidFill>
                  <a:srgbClr val="FFFF00"/>
                </a:solidFill>
              </a:rPr>
              <a:t>	</a:t>
            </a:r>
            <a:r>
              <a:rPr lang="en-US" sz="2800" b="1" u="sng" dirty="0" err="1">
                <a:solidFill>
                  <a:srgbClr val="FFFF00"/>
                </a:solidFill>
              </a:rPr>
              <a:t>Apatarpana</a:t>
            </a:r>
            <a:r>
              <a:rPr lang="en-US" sz="2800" dirty="0">
                <a:solidFill>
                  <a:srgbClr val="FFFF00"/>
                </a:solidFill>
              </a:rPr>
              <a:t> – </a:t>
            </a:r>
            <a:r>
              <a:rPr lang="hu-HU" sz="2800" dirty="0">
                <a:solidFill>
                  <a:srgbClr val="FFFF00"/>
                </a:solidFill>
              </a:rPr>
              <a:t>nem megfelelő diéta, életmód (</a:t>
            </a:r>
            <a:r>
              <a:rPr lang="en-US" sz="2800" dirty="0" err="1">
                <a:solidFill>
                  <a:srgbClr val="FFFF00"/>
                </a:solidFill>
              </a:rPr>
              <a:t>Vihara</a:t>
            </a:r>
            <a:r>
              <a:rPr lang="hu-HU" sz="2800" dirty="0">
                <a:solidFill>
                  <a:srgbClr val="FFFF00"/>
                </a:solidFill>
              </a:rPr>
              <a:t>),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hu-HU" sz="2800" dirty="0">
                <a:solidFill>
                  <a:srgbClr val="FFFF00"/>
                </a:solidFill>
              </a:rPr>
              <a:t>életkor (</a:t>
            </a:r>
            <a:r>
              <a:rPr lang="en-US" sz="2800" dirty="0" err="1">
                <a:solidFill>
                  <a:srgbClr val="FFFF00"/>
                </a:solidFill>
              </a:rPr>
              <a:t>Jarajanya</a:t>
            </a:r>
            <a:r>
              <a:rPr lang="hu-HU" sz="2800" dirty="0">
                <a:solidFill>
                  <a:srgbClr val="FFFF00"/>
                </a:solidFill>
              </a:rPr>
              <a:t>)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endParaRPr lang="hu-HU" sz="28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lang="hu-HU" sz="2800" dirty="0">
                <a:solidFill>
                  <a:srgbClr val="FFFF00"/>
                </a:solidFill>
              </a:rPr>
              <a:t>B. </a:t>
            </a:r>
            <a:r>
              <a:rPr lang="hu-HU" sz="2800" b="1" i="1" u="sng" dirty="0">
                <a:solidFill>
                  <a:srgbClr val="FF0000"/>
                </a:solidFill>
              </a:rPr>
              <a:t>„Gátló anabolikus Vata”- </a:t>
            </a:r>
            <a:r>
              <a:rPr lang="hu-HU" sz="2800" dirty="0">
                <a:solidFill>
                  <a:srgbClr val="FFFF00"/>
                </a:solidFill>
              </a:rPr>
              <a:t>a felgyülemlett Vata által elzárt csatornák miatti rendellenességek, melyek előidézhetik az Ama, </a:t>
            </a:r>
            <a:r>
              <a:rPr lang="hu-HU" sz="2800" dirty="0" err="1">
                <a:solidFill>
                  <a:srgbClr val="FFFF00"/>
                </a:solidFill>
              </a:rPr>
              <a:t>Kapha</a:t>
            </a:r>
            <a:r>
              <a:rPr lang="hu-HU" sz="2800" dirty="0">
                <a:solidFill>
                  <a:srgbClr val="FFFF00"/>
                </a:solidFill>
              </a:rPr>
              <a:t>, </a:t>
            </a:r>
            <a:r>
              <a:rPr lang="hu-HU" sz="2800" dirty="0" err="1">
                <a:solidFill>
                  <a:srgbClr val="FFFF00"/>
                </a:solidFill>
              </a:rPr>
              <a:t>Pitta</a:t>
            </a:r>
            <a:r>
              <a:rPr lang="hu-HU" sz="2800" dirty="0">
                <a:solidFill>
                  <a:srgbClr val="FFFF00"/>
                </a:solidFill>
              </a:rPr>
              <a:t> felhalmozódását – ízületi gyulladások, reumák, alhasi felfúvódás, gázképződés, bélsárpangás, elhízás= anabolikus Vata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u-HU" sz="2800" dirty="0">
                <a:solidFill>
                  <a:srgbClr val="FFFF00"/>
                </a:solidFill>
              </a:rPr>
              <a:t>	</a:t>
            </a:r>
            <a:r>
              <a:rPr lang="en-US" sz="2800" b="1" u="sng" dirty="0" err="1">
                <a:solidFill>
                  <a:srgbClr val="FFFF00"/>
                </a:solidFill>
              </a:rPr>
              <a:t>Samtarpana</a:t>
            </a:r>
            <a:r>
              <a:rPr lang="hu-HU" sz="2800" b="1" u="sng" dirty="0">
                <a:solidFill>
                  <a:srgbClr val="FFFF00"/>
                </a:solidFill>
              </a:rPr>
              <a:t> </a:t>
            </a:r>
            <a:r>
              <a:rPr lang="hu-HU" sz="2800" dirty="0">
                <a:solidFill>
                  <a:srgbClr val="FFFF00"/>
                </a:solidFill>
              </a:rPr>
              <a:t>–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Margavarodha</a:t>
            </a:r>
            <a:r>
              <a:rPr lang="hu-HU" sz="2800" dirty="0">
                <a:solidFill>
                  <a:srgbClr val="FFFF00"/>
                </a:solidFill>
              </a:rPr>
              <a:t> (csatornák blokádja)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endParaRPr lang="hu-HU" sz="2800" dirty="0">
              <a:solidFill>
                <a:srgbClr val="FFFF00"/>
              </a:solidFill>
            </a:endParaRPr>
          </a:p>
        </p:txBody>
      </p:sp>
      <p:sp>
        <p:nvSpPr>
          <p:cNvPr id="229380" name="Line 4"/>
          <p:cNvSpPr>
            <a:spLocks noChangeShapeType="1"/>
          </p:cNvSpPr>
          <p:nvPr/>
        </p:nvSpPr>
        <p:spPr bwMode="auto">
          <a:xfrm>
            <a:off x="250825" y="836712"/>
            <a:ext cx="88566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0544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sz="2800">
                <a:solidFill>
                  <a:srgbClr val="FFFF00"/>
                </a:solidFill>
              </a:rPr>
              <a:t>Az „elégtelen Vata” kezelése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lvl="2"/>
            <a:r>
              <a:rPr lang="hu-HU" b="1" i="1" u="sng" dirty="0">
                <a:solidFill>
                  <a:srgbClr val="FF0000"/>
                </a:solidFill>
              </a:rPr>
              <a:t>Erősítő</a:t>
            </a:r>
            <a:r>
              <a:rPr lang="hu-HU" dirty="0">
                <a:solidFill>
                  <a:srgbClr val="FFFF00"/>
                </a:solidFill>
              </a:rPr>
              <a:t>, tápláló, fiatalító </a:t>
            </a:r>
            <a:r>
              <a:rPr lang="hu-HU" dirty="0" err="1">
                <a:solidFill>
                  <a:srgbClr val="FFFF00"/>
                </a:solidFill>
              </a:rPr>
              <a:t>gyógynövényterápia</a:t>
            </a:r>
            <a:r>
              <a:rPr lang="hu-HU" dirty="0">
                <a:solidFill>
                  <a:srgbClr val="FFFF00"/>
                </a:solidFill>
              </a:rPr>
              <a:t> / édes ízű édesgyökér, vörhenyes szil, feketenadály-gyökér/ és diéta</a:t>
            </a:r>
          </a:p>
          <a:p>
            <a:pPr lvl="2"/>
            <a:endParaRPr lang="hu-HU" dirty="0">
              <a:solidFill>
                <a:srgbClr val="FFFF00"/>
              </a:solidFill>
            </a:endParaRPr>
          </a:p>
          <a:p>
            <a:pPr lvl="2"/>
            <a:r>
              <a:rPr lang="hu-HU" b="1" i="1" u="sng" dirty="0">
                <a:solidFill>
                  <a:srgbClr val="FF0000"/>
                </a:solidFill>
              </a:rPr>
              <a:t>Hevítő</a:t>
            </a:r>
            <a:r>
              <a:rPr lang="hu-HU" dirty="0">
                <a:solidFill>
                  <a:srgbClr val="FFFF00"/>
                </a:solidFill>
              </a:rPr>
              <a:t> </a:t>
            </a:r>
            <a:r>
              <a:rPr lang="hu-HU" dirty="0" err="1">
                <a:solidFill>
                  <a:srgbClr val="FFFF00"/>
                </a:solidFill>
              </a:rPr>
              <a:t>diaforetikus</a:t>
            </a:r>
            <a:r>
              <a:rPr lang="hu-HU" dirty="0">
                <a:solidFill>
                  <a:srgbClr val="FFFF00"/>
                </a:solidFill>
              </a:rPr>
              <a:t> anyagok: melegítik a levegőt, nedvességet kiűzik, serkentők, nyálkaoldók / bazsalikom, kámfor, </a:t>
            </a:r>
            <a:r>
              <a:rPr lang="hu-HU" dirty="0" err="1">
                <a:solidFill>
                  <a:srgbClr val="FFFF00"/>
                </a:solidFill>
              </a:rPr>
              <a:t>kardamom</a:t>
            </a:r>
            <a:r>
              <a:rPr lang="hu-HU" dirty="0">
                <a:solidFill>
                  <a:srgbClr val="FFFF00"/>
                </a:solidFill>
              </a:rPr>
              <a:t>, fahéj, szegfűszeg, csikófark, eukaliptusz, gyömbér, borókabogyó, zsálya, kakukkfű/, nedvesítik a bőrt</a:t>
            </a:r>
          </a:p>
          <a:p>
            <a:pPr lvl="2"/>
            <a:endParaRPr lang="hu-HU" dirty="0">
              <a:solidFill>
                <a:srgbClr val="FFFF00"/>
              </a:solidFill>
            </a:endParaRPr>
          </a:p>
          <a:p>
            <a:pPr lvl="2"/>
            <a:r>
              <a:rPr lang="hu-HU" b="1" i="1" u="sng" dirty="0">
                <a:solidFill>
                  <a:srgbClr val="FF0000"/>
                </a:solidFill>
              </a:rPr>
              <a:t>Nedvesítő,</a:t>
            </a:r>
            <a:r>
              <a:rPr lang="hu-HU" dirty="0">
                <a:solidFill>
                  <a:srgbClr val="FFFF00"/>
                </a:solidFill>
              </a:rPr>
              <a:t> ballasztnövelő </a:t>
            </a:r>
            <a:r>
              <a:rPr lang="hu-HU" dirty="0" err="1">
                <a:solidFill>
                  <a:srgbClr val="FFFF00"/>
                </a:solidFill>
              </a:rPr>
              <a:t>laxatívok-</a:t>
            </a:r>
            <a:r>
              <a:rPr lang="hu-HU" dirty="0">
                <a:solidFill>
                  <a:srgbClr val="FFFF00"/>
                </a:solidFill>
              </a:rPr>
              <a:t> lenmag</a:t>
            </a:r>
          </a:p>
        </p:txBody>
      </p:sp>
      <p:sp>
        <p:nvSpPr>
          <p:cNvPr id="237572" name="Line 4"/>
          <p:cNvSpPr>
            <a:spLocks noChangeShapeType="1"/>
          </p:cNvSpPr>
          <p:nvPr/>
        </p:nvSpPr>
        <p:spPr bwMode="auto">
          <a:xfrm>
            <a:off x="250825" y="1341438"/>
            <a:ext cx="88566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64877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sz="2800">
                <a:solidFill>
                  <a:srgbClr val="FFFF00"/>
                </a:solidFill>
              </a:rPr>
              <a:t>A „gátló Vata” kezelése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r>
              <a:rPr lang="hu-HU" sz="2400" dirty="0">
                <a:solidFill>
                  <a:srgbClr val="FFFF00"/>
                </a:solidFill>
              </a:rPr>
              <a:t>El kell távolítanunk az akadályt </a:t>
            </a:r>
          </a:p>
          <a:p>
            <a:r>
              <a:rPr lang="hu-HU" sz="2400" dirty="0">
                <a:solidFill>
                  <a:srgbClr val="FFFF00"/>
                </a:solidFill>
              </a:rPr>
              <a:t>a </a:t>
            </a:r>
            <a:r>
              <a:rPr lang="hu-HU" sz="2400" b="1" i="1" u="sng" dirty="0">
                <a:solidFill>
                  <a:srgbClr val="FF0000"/>
                </a:solidFill>
              </a:rPr>
              <a:t>torlasz megszüntetése pikáns gyógynövényekkel- </a:t>
            </a:r>
            <a:r>
              <a:rPr lang="hu-HU" sz="2400" dirty="0">
                <a:solidFill>
                  <a:srgbClr val="FFFF00"/>
                </a:solidFill>
              </a:rPr>
              <a:t>serkentő hatásúak a Vatára- rövid távon segítenek elmozdítani az összegyűlt, pangó Vatát  /hosszú távon növelik/</a:t>
            </a:r>
          </a:p>
          <a:p>
            <a:r>
              <a:rPr lang="hu-HU" sz="2400" dirty="0">
                <a:solidFill>
                  <a:srgbClr val="FFFF00"/>
                </a:solidFill>
              </a:rPr>
              <a:t>Az </a:t>
            </a:r>
            <a:r>
              <a:rPr lang="hu-HU" sz="2400" b="1" i="1" u="sng" dirty="0">
                <a:solidFill>
                  <a:srgbClr val="FF0000"/>
                </a:solidFill>
              </a:rPr>
              <a:t>emésztést serkentő</a:t>
            </a:r>
            <a:r>
              <a:rPr lang="hu-HU" sz="2400" dirty="0">
                <a:solidFill>
                  <a:srgbClr val="FFFF00"/>
                </a:solidFill>
              </a:rPr>
              <a:t>, étvágyfokozó terápiák /kősó/ eltávolítják az Ama-és </a:t>
            </a:r>
            <a:r>
              <a:rPr lang="hu-HU" sz="2400" dirty="0" err="1">
                <a:solidFill>
                  <a:srgbClr val="FFFF00"/>
                </a:solidFill>
              </a:rPr>
              <a:t>Kapha</a:t>
            </a:r>
            <a:r>
              <a:rPr lang="hu-HU" sz="2400" dirty="0">
                <a:solidFill>
                  <a:srgbClr val="FFFF00"/>
                </a:solidFill>
              </a:rPr>
              <a:t> torlaszokat</a:t>
            </a:r>
          </a:p>
          <a:p>
            <a:r>
              <a:rPr lang="hu-HU" sz="2400" dirty="0">
                <a:solidFill>
                  <a:srgbClr val="FFFF00"/>
                </a:solidFill>
              </a:rPr>
              <a:t>A </a:t>
            </a:r>
            <a:r>
              <a:rPr lang="hu-HU" sz="2400" b="1" i="1" u="sng" dirty="0" err="1">
                <a:solidFill>
                  <a:srgbClr val="FF0000"/>
                </a:solidFill>
              </a:rPr>
              <a:t>laxatív</a:t>
            </a:r>
            <a:r>
              <a:rPr lang="hu-HU" sz="2400" b="1" i="1" u="sng" dirty="0">
                <a:solidFill>
                  <a:srgbClr val="FF0000"/>
                </a:solidFill>
              </a:rPr>
              <a:t> kezelések </a:t>
            </a:r>
            <a:r>
              <a:rPr lang="hu-HU" sz="2400" dirty="0">
                <a:solidFill>
                  <a:srgbClr val="FFFF00"/>
                </a:solidFill>
              </a:rPr>
              <a:t>a bélsárpangást számolják fel: rebarbara, szennalevél</a:t>
            </a:r>
          </a:p>
          <a:p>
            <a:r>
              <a:rPr lang="hu-HU" sz="2400" dirty="0">
                <a:solidFill>
                  <a:srgbClr val="FFFF00"/>
                </a:solidFill>
              </a:rPr>
              <a:t>Leghatékonyabb terápia </a:t>
            </a:r>
            <a:r>
              <a:rPr lang="hu-HU" sz="2400" b="1" i="1" u="sng" dirty="0">
                <a:solidFill>
                  <a:srgbClr val="FF0000"/>
                </a:solidFill>
              </a:rPr>
              <a:t>a </a:t>
            </a:r>
            <a:r>
              <a:rPr lang="hu-HU" sz="2400" b="1" i="1" u="sng" dirty="0" err="1">
                <a:solidFill>
                  <a:srgbClr val="FF0000"/>
                </a:solidFill>
              </a:rPr>
              <a:t>basti</a:t>
            </a:r>
            <a:r>
              <a:rPr lang="hu-HU" sz="2400" b="1" i="1" u="sng" dirty="0">
                <a:solidFill>
                  <a:srgbClr val="FF0000"/>
                </a:solidFill>
              </a:rPr>
              <a:t> </a:t>
            </a:r>
            <a:r>
              <a:rPr lang="hu-HU" sz="2400" b="1" i="1" u="sng" dirty="0" err="1">
                <a:solidFill>
                  <a:srgbClr val="FF0000"/>
                </a:solidFill>
              </a:rPr>
              <a:t>a</a:t>
            </a:r>
            <a:r>
              <a:rPr lang="hu-HU" sz="2400" b="1" i="1" u="sng" dirty="0">
                <a:solidFill>
                  <a:srgbClr val="FF0000"/>
                </a:solidFill>
              </a:rPr>
              <a:t> Vata fölösleg </a:t>
            </a:r>
            <a:r>
              <a:rPr lang="hu-HU" sz="2400" dirty="0">
                <a:solidFill>
                  <a:srgbClr val="FFFF00"/>
                </a:solidFill>
              </a:rPr>
              <a:t>eltávolítására</a:t>
            </a:r>
          </a:p>
        </p:txBody>
      </p:sp>
      <p:sp>
        <p:nvSpPr>
          <p:cNvPr id="238596" name="Line 4"/>
          <p:cNvSpPr>
            <a:spLocks noChangeShapeType="1"/>
          </p:cNvSpPr>
          <p:nvPr/>
        </p:nvSpPr>
        <p:spPr bwMode="auto">
          <a:xfrm>
            <a:off x="179388" y="1341438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92871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2133600"/>
            <a:ext cx="8229600" cy="1727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800">
                <a:solidFill>
                  <a:srgbClr val="FFFF00"/>
                </a:solidFill>
              </a:rPr>
              <a:t>Upadhatu – fogak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800">
                <a:solidFill>
                  <a:srgbClr val="FFFF00"/>
                </a:solidFill>
              </a:rPr>
              <a:t>Melléktermék – haj, köröm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800">
                <a:solidFill>
                  <a:srgbClr val="FFFF00"/>
                </a:solidFill>
              </a:rPr>
              <a:t>Pshicológia és asthi dhatu -  meggyőződés, stabilitás, kiállás</a:t>
            </a:r>
          </a:p>
        </p:txBody>
      </p:sp>
      <p:sp>
        <p:nvSpPr>
          <p:cNvPr id="212996" name="Line 4"/>
          <p:cNvSpPr>
            <a:spLocks noChangeShapeType="1"/>
          </p:cNvSpPr>
          <p:nvPr/>
        </p:nvSpPr>
        <p:spPr bwMode="auto">
          <a:xfrm>
            <a:off x="36513" y="1989138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12997" name="Rectangle 2"/>
          <p:cNvSpPr>
            <a:spLocks noChangeArrowheads="1"/>
          </p:cNvSpPr>
          <p:nvPr/>
        </p:nvSpPr>
        <p:spPr bwMode="auto">
          <a:xfrm>
            <a:off x="457200" y="3333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4000">
                <a:solidFill>
                  <a:schemeClr val="bg1"/>
                </a:solidFill>
              </a:rPr>
              <a:t>Az oszteoporózis az ájurvéda aspektusából – Asthi dhatu III.</a:t>
            </a:r>
            <a:endParaRPr lang="de-DE" sz="4000">
              <a:solidFill>
                <a:schemeClr val="bg1"/>
              </a:solidFill>
            </a:endParaRPr>
          </a:p>
        </p:txBody>
      </p:sp>
      <p:sp>
        <p:nvSpPr>
          <p:cNvPr id="212998" name="Text Box 3"/>
          <p:cNvSpPr txBox="1">
            <a:spLocks noChangeArrowheads="1"/>
          </p:cNvSpPr>
          <p:nvPr/>
        </p:nvSpPr>
        <p:spPr bwMode="auto">
          <a:xfrm>
            <a:off x="755650" y="3908425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u="sng">
                <a:solidFill>
                  <a:schemeClr val="folHlink"/>
                </a:solidFill>
                <a:latin typeface="Times New Roman" pitchFamily="18" charset="0"/>
              </a:rPr>
              <a:t>Az Asthi dhatu zavarai által okozott betegség csoportok</a:t>
            </a:r>
            <a:endParaRPr lang="de-DE" sz="2400" u="sng">
              <a:solidFill>
                <a:schemeClr val="folHlink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212999" name="Text Box 2"/>
          <p:cNvSpPr txBox="1">
            <a:spLocks noChangeArrowheads="1"/>
          </p:cNvSpPr>
          <p:nvPr/>
        </p:nvSpPr>
        <p:spPr bwMode="auto">
          <a:xfrm>
            <a:off x="1403350" y="4659313"/>
            <a:ext cx="6019800" cy="2082800"/>
          </a:xfrm>
          <a:prstGeom prst="rect">
            <a:avLst/>
          </a:prstGeom>
          <a:noFill/>
          <a:ln w="9525">
            <a:solidFill>
              <a:srgbClr val="FF99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</a:pPr>
            <a:endParaRPr lang="de-DE" sz="2000">
              <a:solidFill>
                <a:schemeClr val="accent2"/>
              </a:solidFill>
              <a:latin typeface="Times New Roman" pitchFamily="18" charset="0"/>
              <a:ea typeface="MS PGothic" pitchFamily="34" charset="-128"/>
            </a:endParaRPr>
          </a:p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hu-HU" sz="2000">
                <a:solidFill>
                  <a:srgbClr val="FFFF00"/>
                </a:solidFill>
                <a:latin typeface="Times New Roman" pitchFamily="18" charset="0"/>
              </a:rPr>
              <a:t>Csontvázrendszer betegségei, oszteoporózis</a:t>
            </a:r>
          </a:p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hu-HU" sz="2000">
                <a:solidFill>
                  <a:srgbClr val="FFFF00"/>
                </a:solidFill>
                <a:latin typeface="Times New Roman" pitchFamily="18" charset="0"/>
              </a:rPr>
              <a:t>Fogak, csontok területén jelentkező hypertrophia</a:t>
            </a:r>
          </a:p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hu-HU" sz="2000">
                <a:solidFill>
                  <a:srgbClr val="FFFF00"/>
                </a:solidFill>
                <a:latin typeface="Times New Roman" pitchFamily="18" charset="0"/>
              </a:rPr>
              <a:t>Izületek ropogása, recsegése</a:t>
            </a:r>
          </a:p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hu-HU" sz="2000">
                <a:solidFill>
                  <a:srgbClr val="FFFF00"/>
                </a:solidFill>
                <a:latin typeface="Times New Roman" pitchFamily="18" charset="0"/>
              </a:rPr>
              <a:t>A haj, a körmök és a szakál elszíneződése, depigmentálódása, betegségei</a:t>
            </a:r>
            <a:endParaRPr lang="de-DE" sz="2000">
              <a:solidFill>
                <a:srgbClr val="FFFF00"/>
              </a:solidFill>
              <a:latin typeface="Times New Roman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2122223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1217613" y="146050"/>
            <a:ext cx="6761162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hu-HU" altLang="hu-HU" sz="3200" b="1">
                <a:solidFill>
                  <a:srgbClr val="FFFF00"/>
                </a:solidFill>
                <a:latin typeface="Times New Roman" pitchFamily="18" charset="0"/>
                <a:ea typeface="Microsoft YaHei" pitchFamily="34" charset="-122"/>
              </a:rPr>
              <a:t>Pszichológia - a rák és az asthi dhatu:</a:t>
            </a:r>
          </a:p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hu-HU" altLang="hu-HU" sz="3200" b="1" i="1" u="sng">
                <a:solidFill>
                  <a:srgbClr val="FF0000"/>
                </a:solidFill>
                <a:latin typeface="Times New Roman" pitchFamily="18" charset="0"/>
                <a:ea typeface="Microsoft YaHei" pitchFamily="34" charset="-122"/>
              </a:rPr>
              <a:t>Természetes meggyőződés, stabilitás</a:t>
            </a:r>
          </a:p>
        </p:txBody>
      </p:sp>
      <p:pic>
        <p:nvPicPr>
          <p:cNvPr id="8195" name="Picture 5" descr="FB_IMG_14340168435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263" y="1343025"/>
            <a:ext cx="8243887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179388" y="119697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srgbClr val="000000"/>
              </a:solidFill>
            </a:endParaRPr>
          </a:p>
        </p:txBody>
      </p:sp>
      <p:pic>
        <p:nvPicPr>
          <p:cNvPr id="8197" name="Picture 3" descr="sanskr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3030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2" descr="MMY_A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40725" y="188913"/>
            <a:ext cx="803275" cy="1152525"/>
          </a:xfrm>
          <a:prstGeom prst="rect">
            <a:avLst/>
          </a:prstGeom>
          <a:noFill/>
          <a:ln w="57150" cap="sq">
            <a:solidFill>
              <a:srgbClr val="ECC314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3954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ím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A betegség megjelenésének 6 állomása</a:t>
            </a:r>
          </a:p>
        </p:txBody>
      </p:sp>
      <p:sp>
        <p:nvSpPr>
          <p:cNvPr id="25603" name="Tartalom helye 3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r>
              <a:rPr lang="hu-HU" u="sng" dirty="0">
                <a:solidFill>
                  <a:srgbClr val="FF0000"/>
                </a:solidFill>
              </a:rPr>
              <a:t>1. SZANCSAJA – az „ama” fölhalmozódás szakasza</a:t>
            </a:r>
          </a:p>
          <a:p>
            <a:endParaRPr lang="hu-HU" dirty="0">
              <a:solidFill>
                <a:srgbClr val="FFFF00"/>
              </a:solidFill>
            </a:endParaRPr>
          </a:p>
          <a:p>
            <a:endParaRPr lang="hu-HU" dirty="0">
              <a:solidFill>
                <a:srgbClr val="FFFF00"/>
              </a:solidFill>
            </a:endParaRPr>
          </a:p>
          <a:p>
            <a:r>
              <a:rPr lang="hu-HU" u="sng" dirty="0">
                <a:solidFill>
                  <a:srgbClr val="FFFF00"/>
                </a:solidFill>
              </a:rPr>
              <a:t>AMA a </a:t>
            </a:r>
            <a:r>
              <a:rPr lang="hu-HU" u="sng" dirty="0" err="1">
                <a:solidFill>
                  <a:srgbClr val="FFFF00"/>
                </a:solidFill>
              </a:rPr>
              <a:t>Rasa-ban</a:t>
            </a:r>
            <a:r>
              <a:rPr lang="hu-HU" u="sng" dirty="0">
                <a:solidFill>
                  <a:srgbClr val="FFFF00"/>
                </a:solidFill>
              </a:rPr>
              <a:t> (béltraktus)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520279"/>
            <a:ext cx="8864600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933773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133600"/>
            <a:ext cx="822960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800" dirty="0">
                <a:solidFill>
                  <a:srgbClr val="FFFF00"/>
                </a:solidFill>
              </a:rPr>
              <a:t>Csontszövet hiányosságai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800" b="1" dirty="0" err="1">
                <a:solidFill>
                  <a:srgbClr val="FF0000"/>
                </a:solidFill>
              </a:rPr>
              <a:t>Asthikshaya</a:t>
            </a:r>
            <a:r>
              <a:rPr lang="hu-HU" sz="2800" b="1" dirty="0">
                <a:solidFill>
                  <a:srgbClr val="FF0000"/>
                </a:solidFill>
              </a:rPr>
              <a:t> </a:t>
            </a:r>
            <a:r>
              <a:rPr lang="hu-HU" sz="2800" dirty="0">
                <a:solidFill>
                  <a:srgbClr val="FFFF00"/>
                </a:solidFill>
              </a:rPr>
              <a:t>– a csontszövet csökkenése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800" b="1" u="sng" dirty="0" err="1">
                <a:solidFill>
                  <a:srgbClr val="FF0000"/>
                </a:solidFill>
              </a:rPr>
              <a:t>Majjakshaya</a:t>
            </a:r>
            <a:r>
              <a:rPr lang="hu-HU" sz="2800" dirty="0">
                <a:solidFill>
                  <a:srgbClr val="FFFF00"/>
                </a:solidFill>
              </a:rPr>
              <a:t> (</a:t>
            </a:r>
            <a:r>
              <a:rPr lang="hu-HU" sz="2800" dirty="0" err="1">
                <a:solidFill>
                  <a:srgbClr val="FFFF00"/>
                </a:solidFill>
              </a:rPr>
              <a:t>Asthisaushirya</a:t>
            </a:r>
            <a:r>
              <a:rPr lang="hu-HU" sz="2800" dirty="0">
                <a:solidFill>
                  <a:srgbClr val="FFFF00"/>
                </a:solidFill>
              </a:rPr>
              <a:t>) – porózus csontok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u-HU" sz="2800" dirty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800" dirty="0" err="1">
                <a:solidFill>
                  <a:srgbClr val="FFFF00"/>
                </a:solidFill>
              </a:rPr>
              <a:t>Kshaya</a:t>
            </a:r>
            <a:r>
              <a:rPr lang="hu-HU" sz="2800" dirty="0">
                <a:solidFill>
                  <a:srgbClr val="FFFF00"/>
                </a:solidFill>
              </a:rPr>
              <a:t> – a szövetek elégtelenségének okai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800" dirty="0">
                <a:solidFill>
                  <a:srgbClr val="FFFF00"/>
                </a:solidFill>
              </a:rPr>
              <a:t>- </a:t>
            </a:r>
            <a:r>
              <a:rPr lang="hu-HU" sz="2800" b="1" i="1" dirty="0" err="1">
                <a:solidFill>
                  <a:srgbClr val="FFFF00"/>
                </a:solidFill>
              </a:rPr>
              <a:t>Anulomakshaya</a:t>
            </a:r>
            <a:r>
              <a:rPr lang="hu-HU" sz="2800" dirty="0">
                <a:solidFill>
                  <a:srgbClr val="FFFF00"/>
                </a:solidFill>
              </a:rPr>
              <a:t> (</a:t>
            </a:r>
            <a:r>
              <a:rPr lang="hu-HU" sz="2800" dirty="0" err="1">
                <a:solidFill>
                  <a:srgbClr val="FFFF00"/>
                </a:solidFill>
              </a:rPr>
              <a:t>malnutríció</a:t>
            </a:r>
            <a:r>
              <a:rPr lang="hu-HU" sz="2800" dirty="0">
                <a:solidFill>
                  <a:srgbClr val="FFFF00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800" dirty="0">
                <a:solidFill>
                  <a:srgbClr val="FFFF00"/>
                </a:solidFill>
              </a:rPr>
              <a:t>  </a:t>
            </a:r>
            <a:r>
              <a:rPr lang="hu-HU" sz="2800" dirty="0" err="1">
                <a:solidFill>
                  <a:srgbClr val="FFFF00"/>
                </a:solidFill>
              </a:rPr>
              <a:t>anashana</a:t>
            </a:r>
            <a:r>
              <a:rPr lang="hu-HU" sz="2800" dirty="0">
                <a:solidFill>
                  <a:srgbClr val="FFFF00"/>
                </a:solidFill>
              </a:rPr>
              <a:t> (éhezés), </a:t>
            </a:r>
            <a:r>
              <a:rPr lang="hu-HU" sz="2800" dirty="0" err="1">
                <a:solidFill>
                  <a:srgbClr val="FFFF00"/>
                </a:solidFill>
              </a:rPr>
              <a:t>alpasana</a:t>
            </a:r>
            <a:r>
              <a:rPr lang="hu-HU" sz="2800" dirty="0">
                <a:solidFill>
                  <a:srgbClr val="FFFF00"/>
                </a:solidFill>
              </a:rPr>
              <a:t> (alultápláltság),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800" dirty="0">
                <a:solidFill>
                  <a:srgbClr val="FFFF00"/>
                </a:solidFill>
              </a:rPr>
              <a:t>  </a:t>
            </a:r>
            <a:r>
              <a:rPr lang="hu-HU" sz="2800" dirty="0" err="1">
                <a:solidFill>
                  <a:srgbClr val="FFFF00"/>
                </a:solidFill>
              </a:rPr>
              <a:t>vatatapa</a:t>
            </a:r>
            <a:r>
              <a:rPr lang="hu-HU" sz="2800" dirty="0">
                <a:solidFill>
                  <a:srgbClr val="FFFF00"/>
                </a:solidFill>
              </a:rPr>
              <a:t> </a:t>
            </a:r>
            <a:r>
              <a:rPr lang="hu-HU" sz="2800" dirty="0" err="1">
                <a:solidFill>
                  <a:srgbClr val="FFFF00"/>
                </a:solidFill>
              </a:rPr>
              <a:t>sevana</a:t>
            </a:r>
            <a:r>
              <a:rPr lang="hu-HU" sz="2800" dirty="0">
                <a:solidFill>
                  <a:srgbClr val="FFFF00"/>
                </a:solidFill>
              </a:rPr>
              <a:t> (</a:t>
            </a:r>
            <a:r>
              <a:rPr lang="hu-HU" sz="2800" dirty="0" err="1">
                <a:solidFill>
                  <a:srgbClr val="FFFF00"/>
                </a:solidFill>
              </a:rPr>
              <a:t>Váta</a:t>
            </a:r>
            <a:r>
              <a:rPr lang="hu-HU" sz="2800" dirty="0">
                <a:solidFill>
                  <a:srgbClr val="FFFF00"/>
                </a:solidFill>
              </a:rPr>
              <a:t> időjárás)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800" dirty="0">
                <a:solidFill>
                  <a:srgbClr val="FFFF00"/>
                </a:solidFill>
              </a:rPr>
              <a:t>- </a:t>
            </a:r>
            <a:r>
              <a:rPr lang="hu-HU" sz="2800" b="1" i="1" dirty="0" err="1">
                <a:solidFill>
                  <a:srgbClr val="FFFF00"/>
                </a:solidFill>
              </a:rPr>
              <a:t>Pratilomakshaya</a:t>
            </a:r>
            <a:r>
              <a:rPr lang="hu-HU" sz="2800" dirty="0">
                <a:solidFill>
                  <a:srgbClr val="FFFF00"/>
                </a:solidFill>
              </a:rPr>
              <a:t> (túlzott elfolyás)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hu-HU" sz="2800" dirty="0">
                <a:solidFill>
                  <a:srgbClr val="FFFF00"/>
                </a:solidFill>
              </a:rPr>
              <a:t>- </a:t>
            </a:r>
            <a:r>
              <a:rPr lang="hu-HU" sz="2800" b="1" i="1" dirty="0">
                <a:solidFill>
                  <a:srgbClr val="FFFF00"/>
                </a:solidFill>
              </a:rPr>
              <a:t>Blokkolt testcsatornák</a:t>
            </a:r>
            <a:r>
              <a:rPr lang="de-AT" sz="2800" b="1" i="1" dirty="0">
                <a:solidFill>
                  <a:srgbClr val="FFFF00"/>
                </a:solidFill>
              </a:rPr>
              <a:t> (</a:t>
            </a:r>
            <a:r>
              <a:rPr lang="de-AT" sz="2800" b="1" i="1" dirty="0" err="1">
                <a:solidFill>
                  <a:srgbClr val="FFFF00"/>
                </a:solidFill>
              </a:rPr>
              <a:t>shroto-roga</a:t>
            </a:r>
            <a:r>
              <a:rPr lang="de-AT" sz="2800" b="1" i="1" dirty="0">
                <a:solidFill>
                  <a:srgbClr val="FFFF00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</a:pPr>
            <a:endParaRPr lang="de-DE" sz="2800" dirty="0">
              <a:solidFill>
                <a:srgbClr val="FFFF00"/>
              </a:solidFill>
            </a:endParaRPr>
          </a:p>
        </p:txBody>
      </p:sp>
      <p:sp>
        <p:nvSpPr>
          <p:cNvPr id="215044" name="Line 4"/>
          <p:cNvSpPr>
            <a:spLocks noChangeShapeType="1"/>
          </p:cNvSpPr>
          <p:nvPr/>
        </p:nvSpPr>
        <p:spPr bwMode="auto">
          <a:xfrm>
            <a:off x="36513" y="1989138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15045" name="Rectangle 2"/>
          <p:cNvSpPr>
            <a:spLocks noChangeArrowheads="1"/>
          </p:cNvSpPr>
          <p:nvPr/>
        </p:nvSpPr>
        <p:spPr bwMode="auto">
          <a:xfrm>
            <a:off x="457200" y="3333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4000">
                <a:solidFill>
                  <a:schemeClr val="bg1"/>
                </a:solidFill>
              </a:rPr>
              <a:t>Az oszteoporózis az ájurvéda aspektusából – Asthi dhatu IV.</a:t>
            </a:r>
            <a:endParaRPr lang="de-DE" sz="4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006934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25538"/>
            <a:ext cx="8229600" cy="863600"/>
          </a:xfrm>
          <a:ln/>
        </p:spPr>
        <p:txBody>
          <a:bodyPr/>
          <a:lstStyle/>
          <a:p>
            <a:pPr eaLnBrk="1" hangingPunct="1"/>
            <a:r>
              <a:rPr lang="hu-HU" sz="3200" b="1">
                <a:solidFill>
                  <a:srgbClr val="E1A01F"/>
                </a:solidFill>
              </a:rPr>
              <a:t>Általános ájurvédikus javaslatok a csontritkulás betegeknek:</a:t>
            </a:r>
            <a:br>
              <a:rPr lang="hu-HU" sz="3200" b="1">
                <a:solidFill>
                  <a:srgbClr val="E1A01F"/>
                </a:solidFill>
              </a:rPr>
            </a:br>
            <a:r>
              <a:rPr lang="hu-HU" sz="3200" b="1">
                <a:solidFill>
                  <a:srgbClr val="E1A01F"/>
                </a:solidFill>
              </a:rPr>
              <a:t>Megelőzés</a:t>
            </a:r>
            <a:endParaRPr lang="de-DE" sz="3200" b="1">
              <a:solidFill>
                <a:srgbClr val="E1A01F"/>
              </a:solidFill>
            </a:endParaRP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708275"/>
            <a:ext cx="8229600" cy="34178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u-HU" sz="2000">
                <a:solidFill>
                  <a:srgbClr val="E1A01F"/>
                </a:solidFill>
              </a:rPr>
              <a:t>Méregtelenítés</a:t>
            </a:r>
            <a:r>
              <a:rPr lang="de-AT" sz="2000">
                <a:solidFill>
                  <a:srgbClr val="E1A01F"/>
                </a:solidFill>
              </a:rPr>
              <a:t> (</a:t>
            </a:r>
            <a:r>
              <a:rPr lang="hu-HU" sz="2000">
                <a:solidFill>
                  <a:srgbClr val="E1A01F"/>
                </a:solidFill>
              </a:rPr>
              <a:t>Forróvíz</a:t>
            </a:r>
            <a:r>
              <a:rPr lang="de-AT" sz="2000">
                <a:solidFill>
                  <a:srgbClr val="E1A01F"/>
                </a:solidFill>
              </a:rPr>
              <a:t>, Pancha Karma)</a:t>
            </a:r>
          </a:p>
          <a:p>
            <a:pPr eaLnBrk="1" hangingPunct="1">
              <a:lnSpc>
                <a:spcPct val="80000"/>
              </a:lnSpc>
            </a:pPr>
            <a:r>
              <a:rPr lang="hu-HU" sz="2000">
                <a:solidFill>
                  <a:srgbClr val="E1A01F"/>
                </a:solidFill>
              </a:rPr>
              <a:t>Több nyugalom</a:t>
            </a:r>
            <a:r>
              <a:rPr lang="de-AT" sz="2000">
                <a:solidFill>
                  <a:srgbClr val="E1A01F"/>
                </a:solidFill>
              </a:rPr>
              <a:t> – </a:t>
            </a:r>
            <a:r>
              <a:rPr lang="hu-HU" sz="2000">
                <a:solidFill>
                  <a:srgbClr val="E1A01F"/>
                </a:solidFill>
              </a:rPr>
              <a:t>Korai lefekvés</a:t>
            </a:r>
            <a:r>
              <a:rPr lang="de-AT" sz="2000">
                <a:solidFill>
                  <a:srgbClr val="E1A01F"/>
                </a:solidFill>
              </a:rPr>
              <a:t>, </a:t>
            </a:r>
            <a:r>
              <a:rPr lang="hu-HU" sz="2000">
                <a:solidFill>
                  <a:srgbClr val="E1A01F"/>
                </a:solidFill>
              </a:rPr>
              <a:t>pihenők</a:t>
            </a:r>
          </a:p>
          <a:p>
            <a:pPr eaLnBrk="1" hangingPunct="1">
              <a:lnSpc>
                <a:spcPct val="80000"/>
              </a:lnSpc>
            </a:pPr>
            <a:r>
              <a:rPr lang="de-AT" sz="2000">
                <a:solidFill>
                  <a:srgbClr val="E1A01F"/>
                </a:solidFill>
              </a:rPr>
              <a:t>Transzendent</a:t>
            </a:r>
            <a:r>
              <a:rPr lang="hu-HU" sz="2000">
                <a:solidFill>
                  <a:srgbClr val="E1A01F"/>
                </a:solidFill>
              </a:rPr>
              <a:t>ális </a:t>
            </a:r>
            <a:r>
              <a:rPr lang="de-AT" sz="2000">
                <a:solidFill>
                  <a:srgbClr val="E1A01F"/>
                </a:solidFill>
              </a:rPr>
              <a:t>Medit</a:t>
            </a:r>
            <a:r>
              <a:rPr lang="hu-HU" sz="2000">
                <a:solidFill>
                  <a:srgbClr val="E1A01F"/>
                </a:solidFill>
              </a:rPr>
              <a:t>áció –éter elem erősítése</a:t>
            </a:r>
          </a:p>
          <a:p>
            <a:pPr eaLnBrk="1" hangingPunct="1">
              <a:lnSpc>
                <a:spcPct val="80000"/>
              </a:lnSpc>
            </a:pPr>
            <a:r>
              <a:rPr lang="hu-HU" sz="2000">
                <a:solidFill>
                  <a:srgbClr val="E1A01F"/>
                </a:solidFill>
              </a:rPr>
              <a:t>Pranyama- Váta egyensúlyozása</a:t>
            </a:r>
            <a:endParaRPr lang="de-AT" sz="2000">
              <a:solidFill>
                <a:srgbClr val="E1A01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hu-HU" sz="2000">
                <a:solidFill>
                  <a:srgbClr val="E1A01F"/>
                </a:solidFill>
              </a:rPr>
              <a:t>Rendszeres étkezések, könnyű tápértékkel bíró meleg ételek, </a:t>
            </a:r>
          </a:p>
          <a:p>
            <a:pPr eaLnBrk="1" hangingPunct="1">
              <a:lnSpc>
                <a:spcPct val="80000"/>
              </a:lnSpc>
            </a:pPr>
            <a:r>
              <a:rPr lang="hu-HU" sz="2000">
                <a:solidFill>
                  <a:srgbClr val="E1A01F"/>
                </a:solidFill>
              </a:rPr>
              <a:t>Étkezési szokások ájurvédikus dietetika alapján: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000">
                <a:solidFill>
                  <a:srgbClr val="E1A01F"/>
                </a:solidFill>
              </a:rPr>
              <a:t>	</a:t>
            </a:r>
            <a:r>
              <a:rPr lang="de-AT" sz="2000">
                <a:solidFill>
                  <a:srgbClr val="E1A01F"/>
                </a:solidFill>
              </a:rPr>
              <a:t>Megfelelő táplálkozás – gabona, dió, bab,hús (föld elem, illetve édes dolgok </a:t>
            </a:r>
            <a:r>
              <a:rPr lang="hu-HU" sz="2000">
                <a:solidFill>
                  <a:srgbClr val="E1A01F"/>
                </a:solidFill>
              </a:rPr>
              <a:t>– Calcium dús ételek</a:t>
            </a:r>
            <a:endParaRPr lang="de-AT" sz="2000">
              <a:solidFill>
                <a:srgbClr val="E1A01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hu-HU" sz="2000">
                <a:solidFill>
                  <a:srgbClr val="E1A01F"/>
                </a:solidFill>
              </a:rPr>
              <a:t>Olajok alkalmazása</a:t>
            </a:r>
            <a:endParaRPr lang="de-DE" sz="2000">
              <a:solidFill>
                <a:srgbClr val="E1A01F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92896"/>
            <a:ext cx="8858250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6689837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73832"/>
            <a:ext cx="8229600" cy="1143000"/>
          </a:xfrm>
          <a:ln/>
        </p:spPr>
        <p:txBody>
          <a:bodyPr/>
          <a:lstStyle/>
          <a:p>
            <a:pPr eaLnBrk="1" hangingPunct="1"/>
            <a:r>
              <a:rPr lang="de-AT" sz="4000" dirty="0">
                <a:solidFill>
                  <a:srgbClr val="E1A01F"/>
                </a:solidFill>
              </a:rPr>
              <a:t>A</a:t>
            </a:r>
            <a:r>
              <a:rPr lang="hu-HU" sz="4000" dirty="0">
                <a:solidFill>
                  <a:srgbClr val="E1A01F"/>
                </a:solidFill>
              </a:rPr>
              <a:t>z </a:t>
            </a:r>
            <a:r>
              <a:rPr lang="hu-HU" sz="4000" dirty="0" err="1">
                <a:solidFill>
                  <a:srgbClr val="E1A01F"/>
                </a:solidFill>
              </a:rPr>
              <a:t>oszteoporózis</a:t>
            </a:r>
            <a:r>
              <a:rPr lang="hu-HU" sz="4000" dirty="0">
                <a:solidFill>
                  <a:srgbClr val="E1A01F"/>
                </a:solidFill>
              </a:rPr>
              <a:t> </a:t>
            </a:r>
            <a:r>
              <a:rPr lang="hu-HU" sz="4000" dirty="0" err="1">
                <a:solidFill>
                  <a:srgbClr val="E1A01F"/>
                </a:solidFill>
              </a:rPr>
              <a:t>ájurvédikus</a:t>
            </a:r>
            <a:r>
              <a:rPr lang="hu-HU" sz="4000" dirty="0">
                <a:solidFill>
                  <a:srgbClr val="E1A01F"/>
                </a:solidFill>
              </a:rPr>
              <a:t> terápiája</a:t>
            </a:r>
            <a:endParaRPr lang="de-DE" sz="4000" dirty="0"/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420888"/>
            <a:ext cx="8229600" cy="3705225"/>
          </a:xfrm>
        </p:spPr>
        <p:txBody>
          <a:bodyPr/>
          <a:lstStyle/>
          <a:p>
            <a:pPr eaLnBrk="1" hangingPunct="1"/>
            <a:r>
              <a:rPr lang="hu-HU" dirty="0">
                <a:solidFill>
                  <a:srgbClr val="E1A01F"/>
                </a:solidFill>
              </a:rPr>
              <a:t>Mozgás</a:t>
            </a:r>
            <a:endParaRPr lang="de-AT" dirty="0">
              <a:solidFill>
                <a:srgbClr val="E1A01F"/>
              </a:solidFill>
            </a:endParaRPr>
          </a:p>
          <a:p>
            <a:pPr eaLnBrk="1" hangingPunct="1"/>
            <a:r>
              <a:rPr lang="hu-HU" b="1" i="1" u="sng" dirty="0">
                <a:solidFill>
                  <a:srgbClr val="FF0000"/>
                </a:solidFill>
              </a:rPr>
              <a:t>Táplálkozás és táplálék kiegészítők</a:t>
            </a:r>
          </a:p>
          <a:p>
            <a:pPr eaLnBrk="1" hangingPunct="1"/>
            <a:r>
              <a:rPr lang="hu-HU" b="1" i="1" u="sng" dirty="0">
                <a:solidFill>
                  <a:srgbClr val="FF0000"/>
                </a:solidFill>
              </a:rPr>
              <a:t>Méregtelenítés</a:t>
            </a:r>
          </a:p>
          <a:p>
            <a:pPr eaLnBrk="1" hangingPunct="1"/>
            <a:r>
              <a:rPr lang="hu-HU" b="1" i="1" u="sng" dirty="0" err="1">
                <a:solidFill>
                  <a:srgbClr val="FF0000"/>
                </a:solidFill>
              </a:rPr>
              <a:t>Abhyanga</a:t>
            </a:r>
            <a:r>
              <a:rPr lang="hu-HU" b="1" i="1" u="sng" dirty="0">
                <a:solidFill>
                  <a:srgbClr val="FF0000"/>
                </a:solidFill>
              </a:rPr>
              <a:t> önmasszázs</a:t>
            </a:r>
          </a:p>
          <a:p>
            <a:pPr eaLnBrk="1" hangingPunct="1"/>
            <a:r>
              <a:rPr lang="hu-HU" dirty="0">
                <a:solidFill>
                  <a:srgbClr val="E1A01F"/>
                </a:solidFill>
              </a:rPr>
              <a:t>Életmód/életcél meghatározása</a:t>
            </a:r>
          </a:p>
          <a:p>
            <a:pPr eaLnBrk="1" hangingPunct="1"/>
            <a:endParaRPr lang="hu-HU" dirty="0">
              <a:solidFill>
                <a:srgbClr val="E1A01F"/>
              </a:solidFill>
            </a:endParaRPr>
          </a:p>
          <a:p>
            <a:r>
              <a:rPr lang="hu-HU" b="1" i="1" u="sng" dirty="0" err="1">
                <a:solidFill>
                  <a:srgbClr val="FFFF00"/>
                </a:solidFill>
              </a:rPr>
              <a:t>Pancha</a:t>
            </a:r>
            <a:r>
              <a:rPr lang="hu-HU" b="1" i="1" u="sng" dirty="0">
                <a:solidFill>
                  <a:srgbClr val="FFFF00"/>
                </a:solidFill>
              </a:rPr>
              <a:t> Karma, </a:t>
            </a:r>
            <a:r>
              <a:rPr lang="hu-HU" b="1" i="1" u="sng" dirty="0" err="1">
                <a:solidFill>
                  <a:srgbClr val="FFFF00"/>
                </a:solidFill>
              </a:rPr>
              <a:t>Basti</a:t>
            </a:r>
            <a:endParaRPr lang="de-AT" b="1" i="1" u="sng" dirty="0">
              <a:solidFill>
                <a:srgbClr val="FFFF00"/>
              </a:solidFill>
            </a:endParaRPr>
          </a:p>
          <a:p>
            <a:pPr eaLnBrk="1" hangingPunct="1"/>
            <a:endParaRPr lang="de-DE" dirty="0">
              <a:solidFill>
                <a:srgbClr val="E1A01F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276872"/>
            <a:ext cx="8858250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7132958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3076" y="779364"/>
            <a:ext cx="8277225" cy="633412"/>
          </a:xfrm>
          <a:gradFill rotWithShape="1">
            <a:gsLst>
              <a:gs pos="0">
                <a:srgbClr val="FC9FCB">
                  <a:alpha val="22000"/>
                </a:srgbClr>
              </a:gs>
              <a:gs pos="13000">
                <a:srgbClr val="F8B049">
                  <a:alpha val="21870"/>
                </a:srgbClr>
              </a:gs>
              <a:gs pos="21001">
                <a:srgbClr val="F8B049">
                  <a:alpha val="21790"/>
                </a:srgbClr>
              </a:gs>
              <a:gs pos="63000">
                <a:srgbClr val="FEE7F2">
                  <a:alpha val="21370"/>
                </a:srgbClr>
              </a:gs>
              <a:gs pos="67000">
                <a:srgbClr val="F952A0">
                  <a:alpha val="21330"/>
                </a:srgbClr>
              </a:gs>
              <a:gs pos="69000">
                <a:srgbClr val="C50849">
                  <a:alpha val="21311"/>
                </a:srgbClr>
              </a:gs>
              <a:gs pos="82001">
                <a:srgbClr val="B43E85">
                  <a:alpha val="21181"/>
                </a:srgbClr>
              </a:gs>
              <a:gs pos="100000">
                <a:srgbClr val="F8B049">
                  <a:alpha val="21001"/>
                </a:srgbClr>
              </a:gs>
            </a:gsLst>
            <a:lin ang="5400000" scaled="1"/>
          </a:gradFill>
          <a:ln w="6350">
            <a:solidFill>
              <a:srgbClr val="C0C0C0"/>
            </a:solidFill>
          </a:ln>
        </p:spPr>
        <p:txBody>
          <a:bodyPr anchor="t"/>
          <a:lstStyle/>
          <a:p>
            <a:pPr eaLnBrk="1" hangingPunct="1"/>
            <a:r>
              <a:rPr lang="hu-HU" sz="3000" dirty="0">
                <a:solidFill>
                  <a:schemeClr val="bg1"/>
                </a:solidFill>
                <a:cs typeface="Times New Roman" pitchFamily="18" charset="0"/>
              </a:rPr>
              <a:t>Tisztítás</a:t>
            </a:r>
            <a:r>
              <a:rPr lang="de-AT" sz="3000" dirty="0">
                <a:solidFill>
                  <a:schemeClr val="bg1"/>
                </a:solidFill>
                <a:latin typeface="Frutiger Linotype" pitchFamily="34" charset="0"/>
                <a:ea typeface="MS PGothic" pitchFamily="34" charset="-128"/>
                <a:cs typeface="Times New Roman" pitchFamily="18" charset="0"/>
              </a:rPr>
              <a:t>: </a:t>
            </a:r>
            <a:r>
              <a:rPr lang="hu-HU" sz="3000" dirty="0">
                <a:solidFill>
                  <a:schemeClr val="bg1"/>
                </a:solidFill>
                <a:cs typeface="Times New Roman" pitchFamily="18" charset="0"/>
              </a:rPr>
              <a:t>A </a:t>
            </a:r>
            <a:r>
              <a:rPr lang="de-AT" sz="3000" dirty="0" err="1">
                <a:solidFill>
                  <a:schemeClr val="bg1"/>
                </a:solidFill>
                <a:latin typeface="Frutiger Linotype" pitchFamily="34" charset="0"/>
                <a:ea typeface="MS PGothic" pitchFamily="34" charset="-128"/>
              </a:rPr>
              <a:t>Panchakarma</a:t>
            </a:r>
            <a:r>
              <a:rPr lang="hu-HU" sz="3000" dirty="0">
                <a:solidFill>
                  <a:schemeClr val="bg1"/>
                </a:solidFill>
                <a:cs typeface="Times New Roman" pitchFamily="18" charset="0"/>
              </a:rPr>
              <a:t> terápia</a:t>
            </a:r>
            <a:endParaRPr lang="de-AT" sz="3000" dirty="0">
              <a:solidFill>
                <a:schemeClr val="bg1"/>
              </a:solidFill>
              <a:latin typeface="Frutiger Linotype" pitchFamily="34" charset="0"/>
              <a:ea typeface="MS PGothic" pitchFamily="34" charset="-128"/>
            </a:endParaRP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844824"/>
            <a:ext cx="8229600" cy="135255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tabLst>
                <a:tab pos="2695575" algn="l"/>
              </a:tabLst>
            </a:pPr>
            <a:r>
              <a:rPr lang="de-AT" sz="2800" dirty="0">
                <a:solidFill>
                  <a:srgbClr val="FFFF00"/>
                </a:solidFill>
              </a:rPr>
              <a:t>PURVAKARMA (</a:t>
            </a:r>
            <a:r>
              <a:rPr lang="hu-HU" sz="2800" dirty="0">
                <a:solidFill>
                  <a:srgbClr val="FFFF00"/>
                </a:solidFill>
              </a:rPr>
              <a:t>Előkezelés</a:t>
            </a:r>
            <a:r>
              <a:rPr lang="de-AT" sz="2800" dirty="0">
                <a:solidFill>
                  <a:srgbClr val="FFFF00"/>
                </a:solidFill>
              </a:rPr>
              <a:t>)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10000"/>
              </a:spcBef>
              <a:tabLst>
                <a:tab pos="2695575" algn="l"/>
              </a:tabLst>
            </a:pPr>
            <a:r>
              <a:rPr lang="de-AT" sz="1900" dirty="0" err="1">
                <a:solidFill>
                  <a:srgbClr val="FFFF00"/>
                </a:solidFill>
              </a:rPr>
              <a:t>Deepana-Pachana</a:t>
            </a:r>
            <a:r>
              <a:rPr lang="de-AT" sz="1900" dirty="0">
                <a:solidFill>
                  <a:srgbClr val="FFFF00"/>
                </a:solidFill>
              </a:rPr>
              <a:t> 	- </a:t>
            </a:r>
            <a:r>
              <a:rPr lang="hu-HU" sz="1900" dirty="0">
                <a:solidFill>
                  <a:srgbClr val="FFFF00"/>
                </a:solidFill>
              </a:rPr>
              <a:t>Az Ama eltávolítása a gyomor bélrendszerből és az </a:t>
            </a:r>
            <a:r>
              <a:rPr lang="hu-HU" sz="1900" dirty="0" err="1">
                <a:solidFill>
                  <a:srgbClr val="FFFF00"/>
                </a:solidFill>
              </a:rPr>
              <a:t>Agni</a:t>
            </a:r>
            <a:r>
              <a:rPr lang="hu-HU" sz="1900" dirty="0">
                <a:solidFill>
                  <a:srgbClr val="FFFF00"/>
                </a:solidFill>
              </a:rPr>
              <a:t> élénkítése ezáltal Ama lebontása</a:t>
            </a:r>
            <a:endParaRPr lang="de-AT" sz="1900" dirty="0">
              <a:solidFill>
                <a:srgbClr val="FFFF00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spcBef>
                <a:spcPct val="10000"/>
              </a:spcBef>
              <a:tabLst>
                <a:tab pos="2695575" algn="l"/>
              </a:tabLst>
            </a:pPr>
            <a:r>
              <a:rPr lang="de-AT" sz="1900" dirty="0" err="1">
                <a:solidFill>
                  <a:srgbClr val="FFFF00"/>
                </a:solidFill>
              </a:rPr>
              <a:t>Snehana</a:t>
            </a:r>
            <a:r>
              <a:rPr lang="de-AT" sz="1900" dirty="0">
                <a:solidFill>
                  <a:srgbClr val="FFFF00"/>
                </a:solidFill>
              </a:rPr>
              <a:t>	- </a:t>
            </a:r>
            <a:r>
              <a:rPr lang="hu-HU" sz="1900" dirty="0">
                <a:solidFill>
                  <a:srgbClr val="FFFF00"/>
                </a:solidFill>
              </a:rPr>
              <a:t>Olajozás kívül és belül</a:t>
            </a:r>
            <a:endParaRPr lang="de-AT" sz="1900" dirty="0">
              <a:solidFill>
                <a:srgbClr val="FFFF00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spcBef>
                <a:spcPct val="10000"/>
              </a:spcBef>
              <a:tabLst>
                <a:tab pos="2695575" algn="l"/>
              </a:tabLst>
            </a:pPr>
            <a:r>
              <a:rPr lang="de-AT" sz="1900" dirty="0" err="1">
                <a:solidFill>
                  <a:srgbClr val="FFFF00"/>
                </a:solidFill>
              </a:rPr>
              <a:t>Svedana</a:t>
            </a:r>
            <a:r>
              <a:rPr lang="de-AT" sz="1900" dirty="0">
                <a:solidFill>
                  <a:srgbClr val="FFFF00"/>
                </a:solidFill>
              </a:rPr>
              <a:t>	- </a:t>
            </a:r>
            <a:r>
              <a:rPr lang="hu-HU" sz="1900" dirty="0">
                <a:solidFill>
                  <a:srgbClr val="FFFF00"/>
                </a:solidFill>
              </a:rPr>
              <a:t> „Hevítő” alkalmazások a </a:t>
            </a:r>
            <a:r>
              <a:rPr lang="hu-HU" sz="1900" dirty="0" err="1">
                <a:solidFill>
                  <a:srgbClr val="FFFF00"/>
                </a:solidFill>
              </a:rPr>
              <a:t>Sroták</a:t>
            </a:r>
            <a:r>
              <a:rPr lang="hu-HU" sz="1900" dirty="0">
                <a:solidFill>
                  <a:srgbClr val="FFFF00"/>
                </a:solidFill>
              </a:rPr>
              <a:t> megnyitásához</a:t>
            </a:r>
            <a:endParaRPr lang="de-AT" sz="1900" dirty="0">
              <a:solidFill>
                <a:srgbClr val="FFFF00"/>
              </a:solidFill>
            </a:endParaRPr>
          </a:p>
        </p:txBody>
      </p:sp>
      <p:sp>
        <p:nvSpPr>
          <p:cNvPr id="138244" name="Rectangle 4"/>
          <p:cNvSpPr>
            <a:spLocks noChangeArrowheads="1"/>
          </p:cNvSpPr>
          <p:nvPr/>
        </p:nvSpPr>
        <p:spPr bwMode="auto">
          <a:xfrm>
            <a:off x="457200" y="3473450"/>
            <a:ext cx="843597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10000"/>
              </a:spcBef>
              <a:buFontTx/>
              <a:buAutoNum type="arabicPeriod" startAt="2"/>
              <a:tabLst>
                <a:tab pos="2695575" algn="l"/>
              </a:tabLst>
            </a:pPr>
            <a:r>
              <a:rPr lang="de-AT" sz="2000" dirty="0">
                <a:solidFill>
                  <a:srgbClr val="FFFF00"/>
                </a:solidFill>
                <a:ea typeface="MS PGothic" pitchFamily="34" charset="-128"/>
              </a:rPr>
              <a:t>PANCHAKARMA (</a:t>
            </a:r>
            <a:r>
              <a:rPr lang="hu-HU" sz="2000" dirty="0">
                <a:solidFill>
                  <a:srgbClr val="FFFF00"/>
                </a:solidFill>
              </a:rPr>
              <a:t>Főkezelés</a:t>
            </a:r>
            <a:r>
              <a:rPr lang="de-AT" sz="2000" dirty="0">
                <a:solidFill>
                  <a:srgbClr val="FFFF00"/>
                </a:solidFill>
                <a:ea typeface="MS PGothic" pitchFamily="34" charset="-128"/>
              </a:rPr>
              <a:t>)</a:t>
            </a:r>
            <a:endParaRPr lang="de-AT" sz="1500" dirty="0">
              <a:solidFill>
                <a:srgbClr val="FFFF00"/>
              </a:solidFill>
              <a:ea typeface="MS PGothic" pitchFamily="34" charset="-128"/>
            </a:endParaRPr>
          </a:p>
          <a:p>
            <a:pPr marL="609600" indent="-609600">
              <a:spcBef>
                <a:spcPct val="10000"/>
              </a:spcBef>
              <a:buFontTx/>
              <a:buChar char="•"/>
              <a:tabLst>
                <a:tab pos="2695575" algn="l"/>
              </a:tabLst>
            </a:pPr>
            <a:r>
              <a:rPr lang="de-AT" sz="1500" dirty="0" err="1">
                <a:solidFill>
                  <a:srgbClr val="FFFF00"/>
                </a:solidFill>
                <a:ea typeface="MS PGothic" pitchFamily="34" charset="-128"/>
              </a:rPr>
              <a:t>Virechana</a:t>
            </a:r>
            <a:r>
              <a:rPr lang="de-AT" sz="1500" dirty="0">
                <a:solidFill>
                  <a:srgbClr val="FFFF00"/>
                </a:solidFill>
                <a:ea typeface="MS PGothic" pitchFamily="34" charset="-128"/>
              </a:rPr>
              <a:t>	- </a:t>
            </a:r>
            <a:r>
              <a:rPr lang="hu-HU" sz="1500" dirty="0" err="1">
                <a:solidFill>
                  <a:srgbClr val="FFFF00"/>
                </a:solidFill>
              </a:rPr>
              <a:t>Hashajtás</a:t>
            </a:r>
            <a:endParaRPr lang="de-AT" sz="1500" dirty="0">
              <a:solidFill>
                <a:srgbClr val="FFFF00"/>
              </a:solidFill>
              <a:ea typeface="MS PGothic" pitchFamily="34" charset="-128"/>
            </a:endParaRPr>
          </a:p>
          <a:p>
            <a:pPr marL="609600" indent="-609600">
              <a:spcBef>
                <a:spcPct val="10000"/>
              </a:spcBef>
              <a:buFontTx/>
              <a:buChar char="•"/>
              <a:tabLst>
                <a:tab pos="2695575" algn="l"/>
              </a:tabLst>
            </a:pPr>
            <a:r>
              <a:rPr lang="de-AT" sz="1500" dirty="0" err="1">
                <a:solidFill>
                  <a:srgbClr val="FFFF00"/>
                </a:solidFill>
                <a:ea typeface="MS PGothic" pitchFamily="34" charset="-128"/>
              </a:rPr>
              <a:t>Basti</a:t>
            </a:r>
            <a:r>
              <a:rPr lang="de-AT" sz="1500" dirty="0">
                <a:solidFill>
                  <a:srgbClr val="FFFF00"/>
                </a:solidFill>
                <a:ea typeface="MS PGothic" pitchFamily="34" charset="-128"/>
              </a:rPr>
              <a:t>	- </a:t>
            </a:r>
            <a:r>
              <a:rPr lang="hu-HU" sz="1500" dirty="0">
                <a:solidFill>
                  <a:srgbClr val="FFFF00"/>
                </a:solidFill>
              </a:rPr>
              <a:t>Orvosi beöntés</a:t>
            </a:r>
          </a:p>
          <a:p>
            <a:pPr marL="609600" indent="-609600">
              <a:spcBef>
                <a:spcPct val="10000"/>
              </a:spcBef>
              <a:buFontTx/>
              <a:buChar char="•"/>
              <a:tabLst>
                <a:tab pos="2695575" algn="l"/>
              </a:tabLst>
            </a:pPr>
            <a:r>
              <a:rPr lang="hu-HU" sz="1500" dirty="0" err="1">
                <a:solidFill>
                  <a:srgbClr val="FFFF00"/>
                </a:solidFill>
                <a:ea typeface="MS PGothic" pitchFamily="34" charset="-128"/>
              </a:rPr>
              <a:t>Ama-pachana</a:t>
            </a:r>
            <a:r>
              <a:rPr lang="hu-HU" sz="1500" dirty="0">
                <a:solidFill>
                  <a:srgbClr val="FFFF00"/>
                </a:solidFill>
                <a:ea typeface="MS PGothic" pitchFamily="34" charset="-128"/>
              </a:rPr>
              <a:t>	- Méregtelenítés (MÁJ, VESE)</a:t>
            </a:r>
            <a:endParaRPr lang="de-AT" sz="1500" dirty="0">
              <a:solidFill>
                <a:srgbClr val="FFFF00"/>
              </a:solidFill>
              <a:ea typeface="MS PGothic" pitchFamily="34" charset="-128"/>
            </a:endParaRPr>
          </a:p>
          <a:p>
            <a:pPr marL="609600" indent="-609600">
              <a:spcBef>
                <a:spcPct val="10000"/>
              </a:spcBef>
              <a:buFontTx/>
              <a:buChar char="•"/>
              <a:tabLst>
                <a:tab pos="2695575" algn="l"/>
              </a:tabLst>
            </a:pPr>
            <a:r>
              <a:rPr lang="de-AT" sz="1500" dirty="0" err="1">
                <a:solidFill>
                  <a:srgbClr val="FFFF00"/>
                </a:solidFill>
                <a:ea typeface="MS PGothic" pitchFamily="34" charset="-128"/>
              </a:rPr>
              <a:t>Nasya</a:t>
            </a:r>
            <a:r>
              <a:rPr lang="de-AT" sz="1500" dirty="0">
                <a:solidFill>
                  <a:srgbClr val="FFFF00"/>
                </a:solidFill>
                <a:ea typeface="MS PGothic" pitchFamily="34" charset="-128"/>
              </a:rPr>
              <a:t>	- Na</a:t>
            </a:r>
            <a:r>
              <a:rPr lang="hu-HU" sz="1500" dirty="0" err="1">
                <a:solidFill>
                  <a:srgbClr val="FFFF00"/>
                </a:solidFill>
              </a:rPr>
              <a:t>zális</a:t>
            </a:r>
            <a:r>
              <a:rPr lang="hu-HU" sz="1500" dirty="0">
                <a:solidFill>
                  <a:srgbClr val="FFFF00"/>
                </a:solidFill>
              </a:rPr>
              <a:t> </a:t>
            </a:r>
            <a:r>
              <a:rPr lang="hu-HU" sz="1500" dirty="0" err="1">
                <a:solidFill>
                  <a:srgbClr val="FFFF00"/>
                </a:solidFill>
              </a:rPr>
              <a:t>gyógyítókezelések</a:t>
            </a:r>
            <a:r>
              <a:rPr lang="hu-HU" sz="1500" dirty="0">
                <a:solidFill>
                  <a:srgbClr val="FFFF00"/>
                </a:solidFill>
              </a:rPr>
              <a:t> a fej, nyak és váll számára</a:t>
            </a:r>
          </a:p>
          <a:p>
            <a:pPr marL="609600" indent="-609600">
              <a:spcBef>
                <a:spcPct val="10000"/>
              </a:spcBef>
              <a:buFontTx/>
              <a:buChar char="•"/>
              <a:tabLst>
                <a:tab pos="2695575" algn="l"/>
              </a:tabLst>
            </a:pPr>
            <a:r>
              <a:rPr lang="de-AT" sz="1500" dirty="0" err="1">
                <a:solidFill>
                  <a:srgbClr val="FFFF00"/>
                </a:solidFill>
                <a:ea typeface="MS PGothic" pitchFamily="34" charset="-128"/>
              </a:rPr>
              <a:t>Vamana</a:t>
            </a:r>
            <a:r>
              <a:rPr lang="de-AT" sz="1500" dirty="0">
                <a:solidFill>
                  <a:srgbClr val="FFFF00"/>
                </a:solidFill>
                <a:ea typeface="MS PGothic" pitchFamily="34" charset="-128"/>
              </a:rPr>
              <a:t> 	- </a:t>
            </a:r>
            <a:r>
              <a:rPr lang="hu-HU" sz="1500" dirty="0">
                <a:solidFill>
                  <a:srgbClr val="FFFF00"/>
                </a:solidFill>
              </a:rPr>
              <a:t>Hányás</a:t>
            </a:r>
            <a:endParaRPr lang="de-AT" sz="1500" dirty="0">
              <a:solidFill>
                <a:srgbClr val="FFFF00"/>
              </a:solidFill>
              <a:ea typeface="MS PGothic" pitchFamily="34" charset="-128"/>
            </a:endParaRPr>
          </a:p>
          <a:p>
            <a:pPr marL="609600" indent="-609600">
              <a:spcBef>
                <a:spcPct val="10000"/>
              </a:spcBef>
              <a:buFontTx/>
              <a:buChar char="•"/>
              <a:tabLst>
                <a:tab pos="2695575" algn="l"/>
              </a:tabLst>
            </a:pPr>
            <a:r>
              <a:rPr lang="de-AT" sz="1500" dirty="0" err="1">
                <a:solidFill>
                  <a:srgbClr val="FFFF00"/>
                </a:solidFill>
                <a:ea typeface="MS PGothic" pitchFamily="34" charset="-128"/>
              </a:rPr>
              <a:t>Raktamokshana</a:t>
            </a:r>
            <a:r>
              <a:rPr lang="de-AT" sz="1500" dirty="0">
                <a:solidFill>
                  <a:srgbClr val="FFFF00"/>
                </a:solidFill>
                <a:ea typeface="MS PGothic" pitchFamily="34" charset="-128"/>
              </a:rPr>
              <a:t>	- </a:t>
            </a:r>
            <a:r>
              <a:rPr lang="hu-HU" sz="1500" dirty="0">
                <a:solidFill>
                  <a:srgbClr val="FFFF00"/>
                </a:solidFill>
              </a:rPr>
              <a:t>Ér-kezelés</a:t>
            </a:r>
            <a:endParaRPr lang="de-AT" sz="1500" dirty="0">
              <a:solidFill>
                <a:srgbClr val="FFFF00"/>
              </a:solidFill>
              <a:ea typeface="MS PGothic" pitchFamily="34" charset="-128"/>
            </a:endParaRPr>
          </a:p>
        </p:txBody>
      </p:sp>
      <p:sp>
        <p:nvSpPr>
          <p:cNvPr id="138245" name="Rectangle 5"/>
          <p:cNvSpPr>
            <a:spLocks noChangeArrowheads="1"/>
          </p:cNvSpPr>
          <p:nvPr/>
        </p:nvSpPr>
        <p:spPr bwMode="auto">
          <a:xfrm>
            <a:off x="457200" y="5345113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10000"/>
              </a:spcBef>
              <a:tabLst>
                <a:tab pos="2695575" algn="l"/>
              </a:tabLst>
            </a:pPr>
            <a:r>
              <a:rPr lang="de-AT" sz="2000" dirty="0">
                <a:solidFill>
                  <a:srgbClr val="800080"/>
                </a:solidFill>
                <a:ea typeface="MS PGothic" pitchFamily="34" charset="-128"/>
              </a:rPr>
              <a:t>3.	</a:t>
            </a:r>
            <a:r>
              <a:rPr lang="de-AT" sz="2000" dirty="0">
                <a:solidFill>
                  <a:srgbClr val="FFFF00"/>
                </a:solidFill>
                <a:ea typeface="MS PGothic" pitchFamily="34" charset="-128"/>
              </a:rPr>
              <a:t>PASCHATKARMA (</a:t>
            </a:r>
            <a:r>
              <a:rPr lang="hu-HU" sz="2000" dirty="0">
                <a:solidFill>
                  <a:srgbClr val="FFFF00"/>
                </a:solidFill>
              </a:rPr>
              <a:t>Utókezelés – dósa, </a:t>
            </a:r>
            <a:r>
              <a:rPr lang="hu-HU" sz="2000" dirty="0" err="1">
                <a:solidFill>
                  <a:srgbClr val="FFFF00"/>
                </a:solidFill>
              </a:rPr>
              <a:t>dhatu</a:t>
            </a:r>
            <a:r>
              <a:rPr lang="hu-HU" sz="2000" dirty="0">
                <a:solidFill>
                  <a:srgbClr val="FFFF00"/>
                </a:solidFill>
              </a:rPr>
              <a:t>, </a:t>
            </a:r>
            <a:r>
              <a:rPr lang="hu-HU" sz="2000" dirty="0" err="1">
                <a:solidFill>
                  <a:srgbClr val="FFFF00"/>
                </a:solidFill>
              </a:rPr>
              <a:t>agni</a:t>
            </a:r>
            <a:r>
              <a:rPr lang="de-AT" sz="2000" dirty="0">
                <a:solidFill>
                  <a:srgbClr val="FFFF00"/>
                </a:solidFill>
                <a:ea typeface="MS PGothic" pitchFamily="34" charset="-128"/>
              </a:rPr>
              <a:t>)</a:t>
            </a:r>
          </a:p>
          <a:p>
            <a:pPr marL="609600" indent="-609600">
              <a:spcBef>
                <a:spcPct val="10000"/>
              </a:spcBef>
              <a:buFontTx/>
              <a:buChar char="•"/>
              <a:tabLst>
                <a:tab pos="2695575" algn="l"/>
              </a:tabLst>
            </a:pPr>
            <a:r>
              <a:rPr lang="de-AT" sz="1500" dirty="0" err="1">
                <a:solidFill>
                  <a:srgbClr val="FFFF00"/>
                </a:solidFill>
                <a:ea typeface="MS PGothic" pitchFamily="34" charset="-128"/>
              </a:rPr>
              <a:t>Samsarjana</a:t>
            </a:r>
            <a:r>
              <a:rPr lang="de-AT" sz="1500" dirty="0">
                <a:solidFill>
                  <a:srgbClr val="FFFF00"/>
                </a:solidFill>
                <a:ea typeface="MS PGothic" pitchFamily="34" charset="-128"/>
              </a:rPr>
              <a:t> 	- Agni</a:t>
            </a:r>
            <a:r>
              <a:rPr lang="hu-HU" sz="1500" dirty="0">
                <a:solidFill>
                  <a:srgbClr val="FFFF00"/>
                </a:solidFill>
              </a:rPr>
              <a:t> erősítése</a:t>
            </a:r>
            <a:endParaRPr lang="de-AT" sz="1500" dirty="0">
              <a:solidFill>
                <a:srgbClr val="FFFF00"/>
              </a:solidFill>
            </a:endParaRPr>
          </a:p>
          <a:p>
            <a:pPr marL="609600" indent="-609600">
              <a:spcBef>
                <a:spcPct val="10000"/>
              </a:spcBef>
              <a:buFontTx/>
              <a:buChar char="•"/>
              <a:tabLst>
                <a:tab pos="2695575" algn="l"/>
              </a:tabLst>
            </a:pPr>
            <a:r>
              <a:rPr lang="de-AT" sz="1500" dirty="0" err="1">
                <a:solidFill>
                  <a:srgbClr val="FFFF00"/>
                </a:solidFill>
                <a:ea typeface="MS PGothic" pitchFamily="34" charset="-128"/>
              </a:rPr>
              <a:t>Shamana</a:t>
            </a:r>
            <a:r>
              <a:rPr lang="de-AT" sz="1500" dirty="0">
                <a:solidFill>
                  <a:srgbClr val="FFFF00"/>
                </a:solidFill>
                <a:ea typeface="MS PGothic" pitchFamily="34" charset="-128"/>
              </a:rPr>
              <a:t>	- </a:t>
            </a:r>
            <a:r>
              <a:rPr lang="hu-HU" sz="1500" dirty="0">
                <a:solidFill>
                  <a:srgbClr val="FFFF00"/>
                </a:solidFill>
              </a:rPr>
              <a:t>A </a:t>
            </a:r>
            <a:r>
              <a:rPr lang="hu-HU" sz="1500" dirty="0" err="1">
                <a:solidFill>
                  <a:srgbClr val="FFFF00"/>
                </a:solidFill>
              </a:rPr>
              <a:t>dósák</a:t>
            </a:r>
            <a:r>
              <a:rPr lang="hu-HU" sz="1500" dirty="0">
                <a:solidFill>
                  <a:srgbClr val="FFFF00"/>
                </a:solidFill>
              </a:rPr>
              <a:t> megnyugtatása (</a:t>
            </a:r>
            <a:r>
              <a:rPr lang="hu-HU" sz="1500" dirty="0" err="1">
                <a:solidFill>
                  <a:srgbClr val="FFFF00"/>
                </a:solidFill>
              </a:rPr>
              <a:t>gyógyanyagok</a:t>
            </a:r>
            <a:r>
              <a:rPr lang="hu-HU" sz="1500" dirty="0">
                <a:solidFill>
                  <a:srgbClr val="FFFF00"/>
                </a:solidFill>
              </a:rPr>
              <a:t>, táplálkozás)</a:t>
            </a:r>
          </a:p>
          <a:p>
            <a:pPr marL="609600" indent="-609600">
              <a:spcBef>
                <a:spcPct val="10000"/>
              </a:spcBef>
              <a:buFontTx/>
              <a:buChar char="•"/>
              <a:tabLst>
                <a:tab pos="2695575" algn="l"/>
              </a:tabLst>
            </a:pPr>
            <a:r>
              <a:rPr lang="de-AT" sz="1500" dirty="0" err="1">
                <a:solidFill>
                  <a:srgbClr val="FFFF00"/>
                </a:solidFill>
                <a:ea typeface="MS PGothic" pitchFamily="34" charset="-128"/>
              </a:rPr>
              <a:t>Rasayana</a:t>
            </a:r>
            <a:r>
              <a:rPr lang="de-AT" sz="1500" dirty="0">
                <a:solidFill>
                  <a:srgbClr val="FFFF00"/>
                </a:solidFill>
                <a:ea typeface="MS PGothic" pitchFamily="34" charset="-128"/>
              </a:rPr>
              <a:t>	- </a:t>
            </a:r>
            <a:r>
              <a:rPr lang="de-AT" sz="1500" dirty="0" err="1">
                <a:solidFill>
                  <a:srgbClr val="FFFF00"/>
                </a:solidFill>
                <a:ea typeface="MS PGothic" pitchFamily="34" charset="-128"/>
              </a:rPr>
              <a:t>Regener</a:t>
            </a:r>
            <a:r>
              <a:rPr lang="hu-HU" sz="1500" dirty="0" err="1">
                <a:solidFill>
                  <a:srgbClr val="FFFF00"/>
                </a:solidFill>
              </a:rPr>
              <a:t>áció</a:t>
            </a:r>
            <a:r>
              <a:rPr lang="de-AT" sz="1500" dirty="0">
                <a:solidFill>
                  <a:srgbClr val="FFFF00"/>
                </a:solidFill>
                <a:ea typeface="MS PGothic" pitchFamily="34" charset="-128"/>
              </a:rPr>
              <a:t>, </a:t>
            </a:r>
            <a:r>
              <a:rPr lang="hu-HU" sz="1500" dirty="0" err="1">
                <a:solidFill>
                  <a:srgbClr val="FFFF00"/>
                </a:solidFill>
              </a:rPr>
              <a:t>revitalizáció</a:t>
            </a:r>
            <a:r>
              <a:rPr lang="hu-HU" sz="1500" dirty="0">
                <a:solidFill>
                  <a:srgbClr val="FFFF00"/>
                </a:solidFill>
              </a:rPr>
              <a:t> és megfiatalítás</a:t>
            </a:r>
            <a:endParaRPr lang="de-AT" sz="1500" dirty="0">
              <a:solidFill>
                <a:srgbClr val="FFFF00"/>
              </a:solidFill>
              <a:ea typeface="MS PGothic" pitchFamily="34" charset="-128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772816"/>
            <a:ext cx="8858250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34172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 build="p"/>
      <p:bldP spid="138244" grpId="0"/>
      <p:bldP spid="13824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16832"/>
            <a:ext cx="8229600" cy="1439862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  <a:tabLst>
                <a:tab pos="2695575" algn="l"/>
              </a:tabLst>
            </a:pPr>
            <a:r>
              <a:rPr lang="de-AT" sz="2000" dirty="0">
                <a:solidFill>
                  <a:srgbClr val="FFFF00"/>
                </a:solidFill>
              </a:rPr>
              <a:t>PURVAKARMA (</a:t>
            </a:r>
            <a:r>
              <a:rPr lang="hu-HU" sz="2000" dirty="0">
                <a:solidFill>
                  <a:srgbClr val="FFFF00"/>
                </a:solidFill>
              </a:rPr>
              <a:t>Előkészítés</a:t>
            </a:r>
            <a:r>
              <a:rPr lang="de-AT" sz="2000" dirty="0">
                <a:solidFill>
                  <a:srgbClr val="FFFF00"/>
                </a:solidFill>
              </a:rPr>
              <a:t>)					</a:t>
            </a:r>
            <a:r>
              <a:rPr lang="hu-HU" sz="2000" dirty="0">
                <a:solidFill>
                  <a:srgbClr val="FFFF00"/>
                </a:solidFill>
              </a:rPr>
              <a:t>Kb. 1 hétig tart, elsősorban diétás 	intézkedésekből áll, orvosi elővizsgálat után 	otthon is kivitelezhető ( a munkamegterhelést 	csökkenteni kell</a:t>
            </a:r>
            <a:r>
              <a:rPr lang="de-AT" sz="1800" dirty="0">
                <a:solidFill>
                  <a:srgbClr val="FFFF00"/>
                </a:solidFill>
              </a:rPr>
              <a:t>!)</a:t>
            </a:r>
            <a:endParaRPr lang="de-AT" sz="1700" dirty="0">
              <a:solidFill>
                <a:srgbClr val="FFFF00"/>
              </a:solidFill>
            </a:endParaRPr>
          </a:p>
        </p:txBody>
      </p:sp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142876" y="3645644"/>
            <a:ext cx="87503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10000"/>
              </a:spcBef>
              <a:buFontTx/>
              <a:buAutoNum type="arabicPeriod" startAt="2"/>
              <a:tabLst>
                <a:tab pos="2695575" algn="l"/>
              </a:tabLst>
            </a:pPr>
            <a:r>
              <a:rPr lang="de-AT" sz="2000" dirty="0">
                <a:solidFill>
                  <a:srgbClr val="FFFF00"/>
                </a:solidFill>
                <a:ea typeface="MS PGothic" pitchFamily="34" charset="-128"/>
              </a:rPr>
              <a:t>PANCHAKARMA (</a:t>
            </a:r>
            <a:r>
              <a:rPr lang="hu-HU" sz="2000" dirty="0">
                <a:solidFill>
                  <a:srgbClr val="FFFF00"/>
                </a:solidFill>
              </a:rPr>
              <a:t>Főkezelés</a:t>
            </a:r>
            <a:r>
              <a:rPr lang="de-AT" sz="2000" dirty="0">
                <a:solidFill>
                  <a:srgbClr val="FFFF00"/>
                </a:solidFill>
                <a:ea typeface="MS PGothic" pitchFamily="34" charset="-128"/>
              </a:rPr>
              <a:t>)					</a:t>
            </a:r>
            <a:r>
              <a:rPr lang="hu-HU" sz="2000" dirty="0">
                <a:solidFill>
                  <a:srgbClr val="FFFF00"/>
                </a:solidFill>
                <a:ea typeface="MS PGothic" pitchFamily="34" charset="-128"/>
              </a:rPr>
              <a:t>Minimum </a:t>
            </a:r>
            <a:r>
              <a:rPr lang="hu-HU" sz="2000" dirty="0">
                <a:solidFill>
                  <a:srgbClr val="FFFF00"/>
                </a:solidFill>
              </a:rPr>
              <a:t>Kb. 1-2 hétig tart, orvosi felügyelettel bíró, 	kvalifikált Ájurvéda Centrumban kell elvégezni, 	ajánlatos szabadságot kivenni</a:t>
            </a:r>
            <a:r>
              <a:rPr lang="de-AT" sz="2000" dirty="0">
                <a:solidFill>
                  <a:srgbClr val="FFFF00"/>
                </a:solidFill>
                <a:ea typeface="MS PGothic" pitchFamily="34" charset="-128"/>
              </a:rPr>
              <a:t>			</a:t>
            </a:r>
            <a:endParaRPr lang="de-AT" sz="1500" dirty="0">
              <a:solidFill>
                <a:srgbClr val="FFFF00"/>
              </a:solidFill>
              <a:ea typeface="MS PGothic" pitchFamily="34" charset="-128"/>
            </a:endParaRPr>
          </a:p>
        </p:txBody>
      </p:sp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457200" y="5084763"/>
            <a:ext cx="82296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10000"/>
              </a:spcBef>
              <a:buFontTx/>
              <a:buAutoNum type="arabicPeriod" startAt="3"/>
              <a:tabLst>
                <a:tab pos="2695575" algn="l"/>
              </a:tabLst>
            </a:pPr>
            <a:r>
              <a:rPr lang="de-AT" sz="2000">
                <a:solidFill>
                  <a:srgbClr val="FFFF00"/>
                </a:solidFill>
                <a:ea typeface="MS PGothic" pitchFamily="34" charset="-128"/>
              </a:rPr>
              <a:t>PASCHATKARMA (</a:t>
            </a:r>
            <a:r>
              <a:rPr lang="hu-HU" sz="2000">
                <a:solidFill>
                  <a:srgbClr val="FFFF00"/>
                </a:solidFill>
              </a:rPr>
              <a:t>Utókezelés</a:t>
            </a:r>
            <a:r>
              <a:rPr lang="de-AT" sz="2000">
                <a:solidFill>
                  <a:srgbClr val="FFFF00"/>
                </a:solidFill>
                <a:ea typeface="MS PGothic" pitchFamily="34" charset="-128"/>
              </a:rPr>
              <a:t>)</a:t>
            </a:r>
            <a:endParaRPr lang="hu-HU" sz="2000">
              <a:solidFill>
                <a:srgbClr val="FFFF00"/>
              </a:solidFill>
            </a:endParaRPr>
          </a:p>
          <a:p>
            <a:pPr marL="609600" indent="-609600">
              <a:spcBef>
                <a:spcPct val="10000"/>
              </a:spcBef>
              <a:tabLst>
                <a:tab pos="2695575" algn="l"/>
              </a:tabLst>
            </a:pPr>
            <a:r>
              <a:rPr lang="de-AT" sz="2000">
                <a:solidFill>
                  <a:srgbClr val="FFFF00"/>
                </a:solidFill>
                <a:ea typeface="MS PGothic" pitchFamily="34" charset="-128"/>
              </a:rPr>
              <a:t>		</a:t>
            </a:r>
            <a:r>
              <a:rPr lang="hu-HU" sz="2000">
                <a:solidFill>
                  <a:srgbClr val="FFFF00"/>
                </a:solidFill>
              </a:rPr>
              <a:t>Több hónapig tart.  A kúra után még ajánlatos 	néhány nap a szabadság. </a:t>
            </a:r>
          </a:p>
          <a:p>
            <a:pPr marL="609600" indent="-609600">
              <a:spcBef>
                <a:spcPct val="10000"/>
              </a:spcBef>
              <a:tabLst>
                <a:tab pos="2695575" algn="l"/>
              </a:tabLst>
            </a:pPr>
            <a:r>
              <a:rPr lang="hu-HU" sz="2000">
                <a:solidFill>
                  <a:srgbClr val="FFFF00"/>
                </a:solidFill>
              </a:rPr>
              <a:t>		Életmód, ájurvédikus intézkedések</a:t>
            </a:r>
          </a:p>
          <a:p>
            <a:pPr marL="609600" indent="-609600">
              <a:spcBef>
                <a:spcPct val="10000"/>
              </a:spcBef>
              <a:tabLst>
                <a:tab pos="2695575" algn="l"/>
              </a:tabLst>
            </a:pPr>
            <a:r>
              <a:rPr lang="hu-HU" sz="2000">
                <a:solidFill>
                  <a:srgbClr val="FFFF00"/>
                </a:solidFill>
              </a:rPr>
              <a:t>		étrendkiegészítők </a:t>
            </a:r>
            <a:r>
              <a:rPr lang="de-AT">
                <a:solidFill>
                  <a:srgbClr val="FFFF00"/>
                </a:solidFill>
                <a:ea typeface="MS PGothic" pitchFamily="34" charset="-128"/>
              </a:rPr>
              <a:t>(R</a:t>
            </a:r>
            <a:r>
              <a:rPr lang="hu-HU">
                <a:solidFill>
                  <a:srgbClr val="FFFF00"/>
                </a:solidFill>
              </a:rPr>
              <a:t>ászajána terápia</a:t>
            </a:r>
            <a:r>
              <a:rPr lang="de-AT">
                <a:solidFill>
                  <a:srgbClr val="FFFF00"/>
                </a:solidFill>
                <a:ea typeface="MS PGothic" pitchFamily="34" charset="-128"/>
              </a:rPr>
              <a:t>)</a:t>
            </a:r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3076" y="779364"/>
            <a:ext cx="8277225" cy="633412"/>
          </a:xfrm>
          <a:gradFill rotWithShape="1">
            <a:gsLst>
              <a:gs pos="0">
                <a:srgbClr val="FC9FCB">
                  <a:alpha val="22000"/>
                </a:srgbClr>
              </a:gs>
              <a:gs pos="13000">
                <a:srgbClr val="F8B049">
                  <a:alpha val="21870"/>
                </a:srgbClr>
              </a:gs>
              <a:gs pos="21001">
                <a:srgbClr val="F8B049">
                  <a:alpha val="21790"/>
                </a:srgbClr>
              </a:gs>
              <a:gs pos="63000">
                <a:srgbClr val="FEE7F2">
                  <a:alpha val="21370"/>
                </a:srgbClr>
              </a:gs>
              <a:gs pos="67000">
                <a:srgbClr val="F952A0">
                  <a:alpha val="21330"/>
                </a:srgbClr>
              </a:gs>
              <a:gs pos="69000">
                <a:srgbClr val="C50849">
                  <a:alpha val="21311"/>
                </a:srgbClr>
              </a:gs>
              <a:gs pos="82001">
                <a:srgbClr val="B43E85">
                  <a:alpha val="21181"/>
                </a:srgbClr>
              </a:gs>
              <a:gs pos="100000">
                <a:srgbClr val="F8B049">
                  <a:alpha val="21001"/>
                </a:srgbClr>
              </a:gs>
            </a:gsLst>
            <a:lin ang="5400000" scaled="1"/>
          </a:gradFill>
          <a:ln w="6350">
            <a:solidFill>
              <a:srgbClr val="C0C0C0"/>
            </a:solidFill>
          </a:ln>
        </p:spPr>
        <p:txBody>
          <a:bodyPr anchor="t"/>
          <a:lstStyle/>
          <a:p>
            <a:pPr eaLnBrk="1" hangingPunct="1"/>
            <a:r>
              <a:rPr lang="hu-HU" sz="3000">
                <a:solidFill>
                  <a:srgbClr val="E1A01F"/>
                </a:solidFill>
                <a:cs typeface="Times New Roman" pitchFamily="18" charset="0"/>
              </a:rPr>
              <a:t>Tisztítás</a:t>
            </a:r>
            <a:r>
              <a:rPr lang="de-AT" sz="3000">
                <a:solidFill>
                  <a:srgbClr val="E1A01F"/>
                </a:solidFill>
                <a:latin typeface="Frutiger Linotype" pitchFamily="34" charset="0"/>
                <a:ea typeface="MS PGothic" pitchFamily="34" charset="-128"/>
                <a:cs typeface="Times New Roman" pitchFamily="18" charset="0"/>
              </a:rPr>
              <a:t>: </a:t>
            </a:r>
            <a:r>
              <a:rPr lang="hu-HU" sz="3000">
                <a:solidFill>
                  <a:srgbClr val="E1A01F"/>
                </a:solidFill>
                <a:cs typeface="Times New Roman" pitchFamily="18" charset="0"/>
              </a:rPr>
              <a:t>A </a:t>
            </a:r>
            <a:r>
              <a:rPr lang="de-AT" sz="3000">
                <a:solidFill>
                  <a:srgbClr val="E1A01F"/>
                </a:solidFill>
                <a:latin typeface="Frutiger Linotype" pitchFamily="34" charset="0"/>
                <a:ea typeface="MS PGothic" pitchFamily="34" charset="-128"/>
              </a:rPr>
              <a:t>Panchakarma</a:t>
            </a:r>
            <a:r>
              <a:rPr lang="hu-HU" sz="3000">
                <a:solidFill>
                  <a:srgbClr val="E1A01F"/>
                </a:solidFill>
                <a:cs typeface="Times New Roman" pitchFamily="18" charset="0"/>
              </a:rPr>
              <a:t> terápia</a:t>
            </a:r>
            <a:endParaRPr lang="de-AT" sz="3000">
              <a:solidFill>
                <a:srgbClr val="E1A01F"/>
              </a:solidFill>
              <a:latin typeface="Frutiger Linotype" pitchFamily="34" charset="0"/>
              <a:ea typeface="MS PGothic" pitchFamily="34" charset="-128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736303"/>
            <a:ext cx="8858250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8547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 build="p"/>
      <p:bldP spid="144388" grpId="0"/>
      <p:bldP spid="144389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 descr="Teichrose freigestellt Kopie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588223" y="5321224"/>
            <a:ext cx="2520851" cy="1492326"/>
          </a:xfrm>
        </p:spPr>
      </p:pic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556792"/>
            <a:ext cx="7777162" cy="3025775"/>
          </a:xfrm>
        </p:spPr>
        <p:txBody>
          <a:bodyPr/>
          <a:lstStyle/>
          <a:p>
            <a:pPr marL="609600" indent="-609600" algn="ctr" eaLnBrk="1" hangingPunct="1">
              <a:spcAft>
                <a:spcPct val="100000"/>
              </a:spcAft>
              <a:buFontTx/>
              <a:buAutoNum type="arabicPeriod"/>
            </a:pPr>
            <a:r>
              <a:rPr lang="de-DE" sz="2800" dirty="0">
                <a:solidFill>
                  <a:srgbClr val="FFFF00"/>
                </a:solidFill>
              </a:rPr>
              <a:t>RASAYANA</a:t>
            </a:r>
            <a:br>
              <a:rPr lang="de-DE" sz="2800" dirty="0">
                <a:solidFill>
                  <a:srgbClr val="FFFF00"/>
                </a:solidFill>
              </a:rPr>
            </a:br>
            <a:r>
              <a:rPr lang="hu-HU" sz="2800" dirty="0">
                <a:solidFill>
                  <a:srgbClr val="FFFF00"/>
                </a:solidFill>
              </a:rPr>
              <a:t>Egészség </a:t>
            </a:r>
            <a:r>
              <a:rPr lang="hu-HU" sz="2800" dirty="0" err="1">
                <a:solidFill>
                  <a:srgbClr val="FFFF00"/>
                </a:solidFill>
              </a:rPr>
              <a:t>erősítésők</a:t>
            </a:r>
            <a:endParaRPr lang="de-DE" sz="2200" dirty="0">
              <a:solidFill>
                <a:srgbClr val="FFFF00"/>
              </a:solidFill>
            </a:endParaRPr>
          </a:p>
          <a:p>
            <a:pPr marL="609600" indent="-609600" algn="ctr" eaLnBrk="1" hangingPunct="1">
              <a:spcAft>
                <a:spcPct val="100000"/>
              </a:spcAft>
              <a:buFontTx/>
              <a:buAutoNum type="arabicPeriod"/>
            </a:pPr>
            <a:r>
              <a:rPr lang="de-DE" sz="2800" dirty="0">
                <a:solidFill>
                  <a:srgbClr val="FFFF00"/>
                </a:solidFill>
              </a:rPr>
              <a:t>SHAMANA</a:t>
            </a:r>
            <a:br>
              <a:rPr lang="de-DE" sz="2800" dirty="0">
                <a:solidFill>
                  <a:srgbClr val="FFFF00"/>
                </a:solidFill>
              </a:rPr>
            </a:br>
            <a:r>
              <a:rPr lang="hu-HU" sz="2800" dirty="0">
                <a:solidFill>
                  <a:srgbClr val="FFFF00"/>
                </a:solidFill>
              </a:rPr>
              <a:t>Akut fájdalom csillapítók</a:t>
            </a:r>
          </a:p>
          <a:p>
            <a:pPr marL="609600" indent="-609600" algn="ctr" eaLnBrk="1" hangingPunct="1">
              <a:spcAft>
                <a:spcPct val="100000"/>
              </a:spcAft>
              <a:buFontTx/>
              <a:buAutoNum type="arabicPeriod"/>
            </a:pPr>
            <a:r>
              <a:rPr lang="de-DE" sz="2800" dirty="0">
                <a:solidFill>
                  <a:srgbClr val="FFFF00"/>
                </a:solidFill>
              </a:rPr>
              <a:t>SHODHANA</a:t>
            </a:r>
            <a:br>
              <a:rPr lang="de-DE" dirty="0">
                <a:solidFill>
                  <a:srgbClr val="FFFF00"/>
                </a:solidFill>
              </a:rPr>
            </a:br>
            <a:r>
              <a:rPr lang="hu-HU" dirty="0">
                <a:solidFill>
                  <a:srgbClr val="FFFF00"/>
                </a:solidFill>
              </a:rPr>
              <a:t>A betegség gyökerének eltávolítói</a:t>
            </a:r>
            <a:endParaRPr lang="de-AT" sz="2200" dirty="0">
              <a:solidFill>
                <a:srgbClr val="FFFF00"/>
              </a:solidFill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474663" y="548680"/>
            <a:ext cx="8229600" cy="633413"/>
          </a:xfrm>
          <a:prstGeom prst="rect">
            <a:avLst/>
          </a:prstGeom>
          <a:gradFill rotWithShape="1">
            <a:gsLst>
              <a:gs pos="0">
                <a:srgbClr val="FC9FCB">
                  <a:alpha val="22000"/>
                </a:srgbClr>
              </a:gs>
              <a:gs pos="13000">
                <a:srgbClr val="F8B049">
                  <a:alpha val="21870"/>
                </a:srgbClr>
              </a:gs>
              <a:gs pos="21001">
                <a:srgbClr val="F8B049">
                  <a:alpha val="21790"/>
                </a:srgbClr>
              </a:gs>
              <a:gs pos="63000">
                <a:srgbClr val="FEE7F2">
                  <a:alpha val="21370"/>
                </a:srgbClr>
              </a:gs>
              <a:gs pos="67000">
                <a:srgbClr val="F952A0">
                  <a:alpha val="21330"/>
                </a:srgbClr>
              </a:gs>
              <a:gs pos="69000">
                <a:srgbClr val="C50849">
                  <a:alpha val="21311"/>
                </a:srgbClr>
              </a:gs>
              <a:gs pos="82001">
                <a:srgbClr val="B43E85">
                  <a:alpha val="21181"/>
                </a:srgbClr>
              </a:gs>
              <a:gs pos="100000">
                <a:srgbClr val="F8B049">
                  <a:alpha val="21001"/>
                </a:srgbClr>
              </a:gs>
            </a:gsLst>
            <a:lin ang="5400000" scaled="1"/>
          </a:gradFill>
          <a:ln w="635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de-AT" sz="3600">
                <a:solidFill>
                  <a:srgbClr val="E1A01F"/>
                </a:solidFill>
                <a:latin typeface="Frutiger Linotype" pitchFamily="34" charset="0"/>
                <a:ea typeface="MS PGothic" pitchFamily="34" charset="-128"/>
              </a:rPr>
              <a:t>T</a:t>
            </a:r>
            <a:r>
              <a:rPr lang="hu-HU" sz="3600">
                <a:solidFill>
                  <a:srgbClr val="E1A01F"/>
                </a:solidFill>
              </a:rPr>
              <a:t>erápiás gyógymódok</a:t>
            </a:r>
            <a:endParaRPr lang="de-AT" sz="3600">
              <a:solidFill>
                <a:srgbClr val="E1A01F"/>
              </a:solidFill>
              <a:latin typeface="Frutiger Linotype" pitchFamily="34" charset="0"/>
              <a:ea typeface="MS PGothic" pitchFamily="34" charset="-128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340768"/>
            <a:ext cx="8864600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14822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133600"/>
            <a:ext cx="822960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400" u="sng" dirty="0">
                <a:solidFill>
                  <a:srgbClr val="FFFF00"/>
                </a:solidFill>
              </a:rPr>
              <a:t>Gyógynövények: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400" dirty="0">
                <a:solidFill>
                  <a:srgbClr val="FFFF00"/>
                </a:solidFill>
              </a:rPr>
              <a:t>Fekete nadálytő –csonttörések után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400" dirty="0">
                <a:solidFill>
                  <a:srgbClr val="FFFF00"/>
                </a:solidFill>
              </a:rPr>
              <a:t>Zab – </a:t>
            </a:r>
            <a:r>
              <a:rPr lang="hu-HU" sz="2400" dirty="0" err="1">
                <a:solidFill>
                  <a:srgbClr val="FFFF00"/>
                </a:solidFill>
              </a:rPr>
              <a:t>Váta</a:t>
            </a:r>
            <a:r>
              <a:rPr lang="hu-HU" sz="2400" dirty="0">
                <a:solidFill>
                  <a:srgbClr val="FFFF00"/>
                </a:solidFill>
              </a:rPr>
              <a:t>, </a:t>
            </a:r>
            <a:r>
              <a:rPr lang="hu-HU" sz="2400" dirty="0" err="1">
                <a:solidFill>
                  <a:srgbClr val="FFFF00"/>
                </a:solidFill>
              </a:rPr>
              <a:t>Pitta</a:t>
            </a:r>
            <a:r>
              <a:rPr lang="hu-HU" sz="2400" dirty="0">
                <a:solidFill>
                  <a:srgbClr val="FFFF00"/>
                </a:solidFill>
              </a:rPr>
              <a:t> – csontnövekedés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400" dirty="0">
                <a:solidFill>
                  <a:srgbClr val="FFFF00"/>
                </a:solidFill>
              </a:rPr>
              <a:t>A</a:t>
            </a:r>
            <a:r>
              <a:rPr lang="de-DE" sz="2400" dirty="0" err="1">
                <a:solidFill>
                  <a:srgbClr val="FFFF00"/>
                </a:solidFill>
              </a:rPr>
              <a:t>malak</a:t>
            </a:r>
            <a:r>
              <a:rPr lang="hu-HU" sz="2400" dirty="0">
                <a:solidFill>
                  <a:srgbClr val="FFFF00"/>
                </a:solidFill>
              </a:rPr>
              <a:t>i – csonterősítő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400" dirty="0" err="1">
                <a:solidFill>
                  <a:srgbClr val="FFFF00"/>
                </a:solidFill>
              </a:rPr>
              <a:t>Triphala</a:t>
            </a:r>
            <a:r>
              <a:rPr lang="hu-HU" sz="2400" dirty="0">
                <a:solidFill>
                  <a:srgbClr val="FFFF00"/>
                </a:solidFill>
              </a:rPr>
              <a:t> – vastagbél erősítése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400" dirty="0" err="1">
                <a:solidFill>
                  <a:srgbClr val="FFFF00"/>
                </a:solidFill>
              </a:rPr>
              <a:t>Guggul</a:t>
            </a:r>
            <a:r>
              <a:rPr lang="hu-HU" sz="2400" dirty="0">
                <a:solidFill>
                  <a:srgbClr val="FFFF00"/>
                </a:solidFill>
              </a:rPr>
              <a:t> – csontsűrűség erősítő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400" dirty="0">
                <a:solidFill>
                  <a:srgbClr val="FFFF00"/>
                </a:solidFill>
              </a:rPr>
              <a:t>Orvosi angyalgyökér – menopauza, </a:t>
            </a:r>
            <a:r>
              <a:rPr lang="hu-HU" sz="2400" dirty="0" err="1">
                <a:solidFill>
                  <a:srgbClr val="FFFF00"/>
                </a:solidFill>
              </a:rPr>
              <a:t>oszteoporózis</a:t>
            </a:r>
            <a:endParaRPr lang="hu-HU" sz="2400" dirty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e-DE" sz="2400" dirty="0" err="1">
                <a:solidFill>
                  <a:srgbClr val="FFFF00"/>
                </a:solidFill>
              </a:rPr>
              <a:t>Bhringaraj</a:t>
            </a:r>
            <a:r>
              <a:rPr lang="hu-HU" sz="2400" dirty="0">
                <a:solidFill>
                  <a:srgbClr val="FFFF00"/>
                </a:solidFill>
              </a:rPr>
              <a:t> – csonterősítő, tisztító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400" dirty="0">
                <a:solidFill>
                  <a:srgbClr val="FFFF00"/>
                </a:solidFill>
              </a:rPr>
              <a:t>Vörös korall – </a:t>
            </a:r>
            <a:r>
              <a:rPr lang="hu-HU" sz="2400" dirty="0" err="1">
                <a:solidFill>
                  <a:srgbClr val="FFFF00"/>
                </a:solidFill>
              </a:rPr>
              <a:t>calcium</a:t>
            </a:r>
            <a:endParaRPr lang="hu-HU" sz="2400" dirty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400" dirty="0">
                <a:solidFill>
                  <a:srgbClr val="FFFF00"/>
                </a:solidFill>
              </a:rPr>
              <a:t>Szezám mag – fekete mag, </a:t>
            </a:r>
            <a:r>
              <a:rPr lang="hu-HU" sz="2400" dirty="0" err="1">
                <a:solidFill>
                  <a:srgbClr val="FFFF00"/>
                </a:solidFill>
              </a:rPr>
              <a:t>shatavarival</a:t>
            </a:r>
            <a:r>
              <a:rPr lang="hu-HU" sz="2400" dirty="0">
                <a:solidFill>
                  <a:srgbClr val="FFFF00"/>
                </a:solidFill>
              </a:rPr>
              <a:t> összekeverve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400" dirty="0">
                <a:solidFill>
                  <a:srgbClr val="FFFF00"/>
                </a:solidFill>
              </a:rPr>
              <a:t>Mezei zsurló - csonttörés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400" dirty="0" err="1">
                <a:solidFill>
                  <a:srgbClr val="FFFF00"/>
                </a:solidFill>
              </a:rPr>
              <a:t>Kutki</a:t>
            </a:r>
            <a:r>
              <a:rPr lang="hu-HU" sz="2400" dirty="0">
                <a:solidFill>
                  <a:srgbClr val="FFFF00"/>
                </a:solidFill>
              </a:rPr>
              <a:t> – </a:t>
            </a:r>
            <a:r>
              <a:rPr lang="hu-HU" sz="2400" dirty="0" err="1">
                <a:solidFill>
                  <a:srgbClr val="FFFF00"/>
                </a:solidFill>
              </a:rPr>
              <a:t>kapha</a:t>
            </a:r>
            <a:r>
              <a:rPr lang="hu-HU" sz="2400" dirty="0">
                <a:solidFill>
                  <a:srgbClr val="FFFF00"/>
                </a:solidFill>
              </a:rPr>
              <a:t> dósa, tisztító</a:t>
            </a:r>
            <a:endParaRPr lang="de-DE" sz="2400" dirty="0">
              <a:solidFill>
                <a:srgbClr val="FFFF00"/>
              </a:solidFill>
            </a:endParaRPr>
          </a:p>
        </p:txBody>
      </p:sp>
      <p:sp>
        <p:nvSpPr>
          <p:cNvPr id="217091" name="Line 4"/>
          <p:cNvSpPr>
            <a:spLocks noChangeShapeType="1"/>
          </p:cNvSpPr>
          <p:nvPr/>
        </p:nvSpPr>
        <p:spPr bwMode="auto">
          <a:xfrm>
            <a:off x="36513" y="1989138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17092" name="Rectangle 2"/>
          <p:cNvSpPr>
            <a:spLocks noChangeArrowheads="1"/>
          </p:cNvSpPr>
          <p:nvPr/>
        </p:nvSpPr>
        <p:spPr bwMode="auto">
          <a:xfrm>
            <a:off x="457200" y="3333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4000">
                <a:solidFill>
                  <a:schemeClr val="bg1"/>
                </a:solidFill>
              </a:rPr>
              <a:t>Az oszteoporózis az ájurvéda aspektusából – Asthi dhatu VI.</a:t>
            </a:r>
            <a:endParaRPr lang="de-DE" sz="4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106590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Line 4"/>
          <p:cNvSpPr>
            <a:spLocks noChangeShapeType="1"/>
          </p:cNvSpPr>
          <p:nvPr/>
        </p:nvSpPr>
        <p:spPr bwMode="auto">
          <a:xfrm>
            <a:off x="107950" y="908050"/>
            <a:ext cx="88566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53605" name="Rectangle 5"/>
          <p:cNvSpPr>
            <a:spLocks noChangeArrowheads="1"/>
          </p:cNvSpPr>
          <p:nvPr/>
        </p:nvSpPr>
        <p:spPr bwMode="auto">
          <a:xfrm>
            <a:off x="1476375" y="188913"/>
            <a:ext cx="6264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Az egészség receptje – Eredeti ájurvéda</a:t>
            </a:r>
          </a:p>
        </p:txBody>
      </p:sp>
      <p:sp>
        <p:nvSpPr>
          <p:cNvPr id="155653" name="Rectangle 5"/>
          <p:cNvSpPr>
            <a:spLocks noChangeArrowheads="1"/>
          </p:cNvSpPr>
          <p:nvPr/>
        </p:nvSpPr>
        <p:spPr bwMode="auto">
          <a:xfrm>
            <a:off x="279400" y="1282700"/>
            <a:ext cx="8325048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dirty="0" err="1">
                <a:solidFill>
                  <a:srgbClr val="FFFF00"/>
                </a:solidFill>
              </a:rPr>
              <a:t>Majja</a:t>
            </a:r>
            <a:r>
              <a:rPr lang="hu-HU" dirty="0">
                <a:solidFill>
                  <a:srgbClr val="FFFF00"/>
                </a:solidFill>
              </a:rPr>
              <a:t> </a:t>
            </a:r>
            <a:r>
              <a:rPr lang="hu-HU" dirty="0" err="1">
                <a:solidFill>
                  <a:srgbClr val="FFFF00"/>
                </a:solidFill>
              </a:rPr>
              <a:t>basti</a:t>
            </a:r>
            <a:r>
              <a:rPr lang="hu-HU" dirty="0">
                <a:solidFill>
                  <a:srgbClr val="FFFF00"/>
                </a:solidFill>
              </a:rPr>
              <a:t> – csont üregeinek a kitöltése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FFFF00"/>
                </a:solidFill>
              </a:rPr>
              <a:t>Effect of </a:t>
            </a:r>
            <a:r>
              <a:rPr lang="en-US" dirty="0" err="1">
                <a:solidFill>
                  <a:srgbClr val="FFFF00"/>
                </a:solidFill>
              </a:rPr>
              <a:t>Majja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Basti</a:t>
            </a:r>
            <a:r>
              <a:rPr lang="en-US" dirty="0">
                <a:solidFill>
                  <a:srgbClr val="FFFF00"/>
                </a:solidFill>
              </a:rPr>
              <a:t> (therapeutic enema) and </a:t>
            </a:r>
            <a:r>
              <a:rPr lang="en-US" dirty="0" err="1">
                <a:solidFill>
                  <a:srgbClr val="FFFF00"/>
                </a:solidFill>
              </a:rPr>
              <a:t>Asthi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Shrinkhala</a:t>
            </a:r>
            <a:r>
              <a:rPr lang="en-US" dirty="0">
                <a:solidFill>
                  <a:srgbClr val="FFFF00"/>
                </a:solidFill>
              </a:rPr>
              <a:t> (</a:t>
            </a:r>
            <a:r>
              <a:rPr lang="en-US" dirty="0" err="1">
                <a:solidFill>
                  <a:srgbClr val="FFFF00"/>
                </a:solidFill>
              </a:rPr>
              <a:t>Cissus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quadrangularis</a:t>
            </a:r>
            <a:r>
              <a:rPr lang="en-US" dirty="0">
                <a:solidFill>
                  <a:srgbClr val="FFFF00"/>
                </a:solidFill>
              </a:rPr>
              <a:t>) in the management of Osteoporosis (</a:t>
            </a:r>
            <a:r>
              <a:rPr lang="en-US" dirty="0" err="1">
                <a:solidFill>
                  <a:srgbClr val="FFFF00"/>
                </a:solidFill>
              </a:rPr>
              <a:t>Asthi-Majjakshaya</a:t>
            </a:r>
            <a:r>
              <a:rPr lang="en-US" dirty="0">
                <a:solidFill>
                  <a:srgbClr val="FFFF00"/>
                </a:solidFill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FFFF00"/>
                </a:solidFill>
              </a:rPr>
              <a:t>Ajay K. Gupta, </a:t>
            </a:r>
            <a:r>
              <a:rPr lang="en-US" dirty="0" err="1">
                <a:solidFill>
                  <a:srgbClr val="FFFF00"/>
                </a:solidFill>
              </a:rPr>
              <a:t>Nehal</a:t>
            </a:r>
            <a:r>
              <a:rPr lang="en-US" dirty="0">
                <a:solidFill>
                  <a:srgbClr val="FFFF00"/>
                </a:solidFill>
              </a:rPr>
              <a:t> Shah,1 and A. B. </a:t>
            </a:r>
            <a:r>
              <a:rPr lang="en-US" dirty="0" err="1">
                <a:solidFill>
                  <a:srgbClr val="FFFF00"/>
                </a:solidFill>
              </a:rPr>
              <a:t>Thakar</a:t>
            </a:r>
            <a:endParaRPr lang="en-US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endParaRPr lang="en-US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hu-HU" dirty="0">
                <a:solidFill>
                  <a:srgbClr val="FFFF00"/>
                </a:solidFill>
              </a:rPr>
              <a:t>Vata </a:t>
            </a:r>
            <a:r>
              <a:rPr lang="hu-HU" dirty="0" err="1">
                <a:solidFill>
                  <a:srgbClr val="FFFF00"/>
                </a:solidFill>
              </a:rPr>
              <a:t>oil</a:t>
            </a:r>
            <a:r>
              <a:rPr lang="hu-HU" dirty="0">
                <a:solidFill>
                  <a:srgbClr val="FFFF00"/>
                </a:solidFill>
              </a:rPr>
              <a:t> (</a:t>
            </a:r>
            <a:r>
              <a:rPr lang="hu-HU" dirty="0" err="1">
                <a:solidFill>
                  <a:srgbClr val="FFFF00"/>
                </a:solidFill>
              </a:rPr>
              <a:t>Gokhru</a:t>
            </a:r>
            <a:r>
              <a:rPr lang="hu-HU" dirty="0">
                <a:solidFill>
                  <a:srgbClr val="FFFF00"/>
                </a:solidFill>
              </a:rPr>
              <a:t>, </a:t>
            </a:r>
            <a:r>
              <a:rPr lang="hu-HU" dirty="0" err="1">
                <a:solidFill>
                  <a:srgbClr val="FFFF00"/>
                </a:solidFill>
              </a:rPr>
              <a:t>Bilva</a:t>
            </a:r>
            <a:r>
              <a:rPr lang="hu-HU" dirty="0">
                <a:solidFill>
                  <a:srgbClr val="FFFF00"/>
                </a:solidFill>
              </a:rPr>
              <a:t>, </a:t>
            </a:r>
            <a:r>
              <a:rPr lang="hu-HU" dirty="0" err="1">
                <a:solidFill>
                  <a:srgbClr val="FFFF00"/>
                </a:solidFill>
              </a:rPr>
              <a:t>Asparagus</a:t>
            </a:r>
            <a:r>
              <a:rPr lang="hu-HU" dirty="0">
                <a:solidFill>
                  <a:srgbClr val="FFFF00"/>
                </a:solidFill>
              </a:rPr>
              <a:t>, </a:t>
            </a:r>
            <a:r>
              <a:rPr lang="hu-HU" dirty="0" err="1">
                <a:solidFill>
                  <a:srgbClr val="FFFF00"/>
                </a:solidFill>
              </a:rPr>
              <a:t>etc</a:t>
            </a:r>
            <a:r>
              <a:rPr lang="hu-HU" dirty="0">
                <a:solidFill>
                  <a:srgbClr val="FFFF00"/>
                </a:solidFill>
              </a:rPr>
              <a:t>) + </a:t>
            </a:r>
            <a:r>
              <a:rPr lang="hu-HU" dirty="0" err="1">
                <a:solidFill>
                  <a:srgbClr val="FFFF00"/>
                </a:solidFill>
              </a:rPr>
              <a:t>Triphala</a:t>
            </a:r>
            <a:r>
              <a:rPr lang="hu-HU" dirty="0">
                <a:solidFill>
                  <a:srgbClr val="FFFF00"/>
                </a:solidFill>
              </a:rPr>
              <a:t> +</a:t>
            </a:r>
            <a:r>
              <a:rPr lang="hu-HU" dirty="0" err="1">
                <a:solidFill>
                  <a:srgbClr val="FFFF00"/>
                </a:solidFill>
              </a:rPr>
              <a:t>Honey</a:t>
            </a:r>
            <a:endParaRPr lang="en-US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FFFF00"/>
                </a:solidFill>
              </a:rPr>
              <a:t>They used a kala bone broth </a:t>
            </a:r>
            <a:r>
              <a:rPr lang="en-US" dirty="0" err="1">
                <a:solidFill>
                  <a:srgbClr val="FFFF00"/>
                </a:solidFill>
              </a:rPr>
              <a:t>basti</a:t>
            </a:r>
            <a:r>
              <a:rPr lang="en-US" dirty="0">
                <a:solidFill>
                  <a:srgbClr val="FFFF00"/>
                </a:solidFill>
              </a:rPr>
              <a:t> schedule (16 consecutive days) and 3 months of </a:t>
            </a:r>
            <a:r>
              <a:rPr lang="en-US" dirty="0" err="1">
                <a:solidFill>
                  <a:srgbClr val="FFFF00"/>
                </a:solidFill>
              </a:rPr>
              <a:t>Cissus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quadrangularis</a:t>
            </a:r>
            <a:r>
              <a:rPr lang="en-US" dirty="0">
                <a:solidFill>
                  <a:srgbClr val="FFFF00"/>
                </a:solidFill>
              </a:rPr>
              <a:t> 500mg three times a day. They noticed among other remarkable findings that the BMD t-score effect improved by a P value of &lt;0.001. This is a remarkable response in such a short period of time considering that it takes at times a year to see beneficial results from therapies directed at bone disease.</a:t>
            </a:r>
          </a:p>
          <a:p>
            <a:pPr>
              <a:spcBef>
                <a:spcPct val="50000"/>
              </a:spcBef>
            </a:pPr>
            <a:endParaRPr lang="en-US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FFFF00"/>
                </a:solidFill>
              </a:rPr>
              <a:t>Cissus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quadrangularis</a:t>
            </a:r>
            <a:r>
              <a:rPr lang="en-US" dirty="0">
                <a:solidFill>
                  <a:srgbClr val="FFFF00"/>
                </a:solidFill>
              </a:rPr>
              <a:t> – </a:t>
            </a:r>
            <a:r>
              <a:rPr lang="en-US" dirty="0" err="1">
                <a:solidFill>
                  <a:srgbClr val="FFFF00"/>
                </a:solidFill>
              </a:rPr>
              <a:t>szögletesszárú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kúszóka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vagy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délszőlő</a:t>
            </a:r>
            <a:r>
              <a:rPr lang="en-US" dirty="0">
                <a:solidFill>
                  <a:srgbClr val="FFFF00"/>
                </a:solidFill>
              </a:rPr>
              <a:t> (</a:t>
            </a:r>
            <a:r>
              <a:rPr lang="en-US" dirty="0" err="1">
                <a:solidFill>
                  <a:srgbClr val="FFFF00"/>
                </a:solidFill>
              </a:rPr>
              <a:t>Vitaceae</a:t>
            </a:r>
            <a:r>
              <a:rPr lang="en-US" dirty="0">
                <a:solidFill>
                  <a:srgbClr val="FFFF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64645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ím 1"/>
          <p:cNvSpPr>
            <a:spLocks noGrp="1"/>
          </p:cNvSpPr>
          <p:nvPr>
            <p:ph type="title" idx="4294967295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hu-HU" dirty="0">
                <a:solidFill>
                  <a:srgbClr val="FFFF00"/>
                </a:solidFill>
              </a:rPr>
              <a:t>A betegség megjelenésének 6 állomása</a:t>
            </a:r>
          </a:p>
        </p:txBody>
      </p:sp>
      <p:sp>
        <p:nvSpPr>
          <p:cNvPr id="26627" name="Tartalom helye 2"/>
          <p:cNvSpPr>
            <a:spLocks noGrp="1"/>
          </p:cNvSpPr>
          <p:nvPr>
            <p:ph idx="4294967295"/>
          </p:nvPr>
        </p:nvSpPr>
        <p:spPr>
          <a:xfrm>
            <a:off x="139700" y="1412875"/>
            <a:ext cx="9004300" cy="5445125"/>
          </a:xfrm>
        </p:spPr>
        <p:txBody>
          <a:bodyPr/>
          <a:lstStyle/>
          <a:p>
            <a:r>
              <a:rPr lang="hu-HU" u="sng" dirty="0">
                <a:solidFill>
                  <a:srgbClr val="FF0000"/>
                </a:solidFill>
              </a:rPr>
              <a:t>2. PRAKOPA – A súlyosbodás szakasza</a:t>
            </a:r>
          </a:p>
          <a:p>
            <a:r>
              <a:rPr lang="hu-HU" dirty="0">
                <a:solidFill>
                  <a:srgbClr val="FFFF00"/>
                </a:solidFill>
              </a:rPr>
              <a:t>Tökéletlen emésztés – „ama” fölhalmozódik – </a:t>
            </a:r>
            <a:r>
              <a:rPr lang="hu-HU" u="sng" dirty="0">
                <a:solidFill>
                  <a:srgbClr val="FFFF00"/>
                </a:solidFill>
              </a:rPr>
              <a:t>izgalmat, vagy blokkot </a:t>
            </a:r>
            <a:r>
              <a:rPr lang="hu-HU" dirty="0">
                <a:solidFill>
                  <a:srgbClr val="FFFF00"/>
                </a:solidFill>
              </a:rPr>
              <a:t>vált ki a gyomor-béltraktusban</a:t>
            </a:r>
          </a:p>
          <a:p>
            <a:r>
              <a:rPr lang="hu-HU" dirty="0">
                <a:solidFill>
                  <a:srgbClr val="FFFF00"/>
                </a:solidFill>
              </a:rPr>
              <a:t>Klinikai tünetek még nem nyilvánulnak meg</a:t>
            </a:r>
          </a:p>
          <a:p>
            <a:r>
              <a:rPr lang="hu-HU" dirty="0" err="1">
                <a:solidFill>
                  <a:srgbClr val="FFFF00"/>
                </a:solidFill>
              </a:rPr>
              <a:t>Ájurvédikus</a:t>
            </a:r>
            <a:r>
              <a:rPr lang="hu-HU" dirty="0">
                <a:solidFill>
                  <a:srgbClr val="FFFF00"/>
                </a:solidFill>
              </a:rPr>
              <a:t> orvos pulzusdiagnózisa az „ama” állapotának romlását megmutatja</a:t>
            </a:r>
          </a:p>
          <a:p>
            <a:r>
              <a:rPr lang="hu-HU" dirty="0">
                <a:solidFill>
                  <a:srgbClr val="FFFF00"/>
                </a:solidFill>
              </a:rPr>
              <a:t>Étrendbeli, életvezetésbeli változtatások kellenek</a:t>
            </a:r>
          </a:p>
          <a:p>
            <a:endParaRPr lang="hu-HU" dirty="0">
              <a:solidFill>
                <a:srgbClr val="FFFF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340768"/>
            <a:ext cx="8864600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ím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A betegség megjelenésének 6 állomása</a:t>
            </a:r>
          </a:p>
        </p:txBody>
      </p:sp>
      <p:sp>
        <p:nvSpPr>
          <p:cNvPr id="27651" name="Tartalom helye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hu-HU" u="sng" dirty="0">
                <a:solidFill>
                  <a:srgbClr val="FF0000"/>
                </a:solidFill>
              </a:rPr>
              <a:t>3. PRASZÁRA – A vándorlás – túlcsordulás szakasza</a:t>
            </a:r>
          </a:p>
          <a:p>
            <a:r>
              <a:rPr lang="hu-HU" dirty="0">
                <a:solidFill>
                  <a:srgbClr val="FFFF00"/>
                </a:solidFill>
              </a:rPr>
              <a:t>„Távozni és szétszóródni”</a:t>
            </a:r>
          </a:p>
          <a:p>
            <a:endParaRPr lang="hu-HU" dirty="0">
              <a:solidFill>
                <a:srgbClr val="FFFF00"/>
              </a:solidFill>
            </a:endParaRPr>
          </a:p>
          <a:p>
            <a:r>
              <a:rPr lang="hu-HU" dirty="0">
                <a:solidFill>
                  <a:srgbClr val="FFFF00"/>
                </a:solidFill>
              </a:rPr>
              <a:t>„ama” fölhalmozódás – túlnő a gyomor-béltraktuson – „</a:t>
            </a:r>
            <a:r>
              <a:rPr lang="hu-HU" dirty="0" err="1">
                <a:solidFill>
                  <a:srgbClr val="FFFF00"/>
                </a:solidFill>
              </a:rPr>
              <a:t>dhatuk</a:t>
            </a:r>
            <a:r>
              <a:rPr lang="hu-HU" dirty="0">
                <a:solidFill>
                  <a:srgbClr val="FFFF00"/>
                </a:solidFill>
              </a:rPr>
              <a:t>”</a:t>
            </a:r>
            <a:r>
              <a:rPr lang="hu-HU" dirty="0" err="1">
                <a:solidFill>
                  <a:srgbClr val="FFFF00"/>
                </a:solidFill>
              </a:rPr>
              <a:t>-hoz</a:t>
            </a:r>
            <a:r>
              <a:rPr lang="hu-HU" dirty="0">
                <a:solidFill>
                  <a:srgbClr val="FFFF00"/>
                </a:solidFill>
              </a:rPr>
              <a:t> kerül</a:t>
            </a:r>
          </a:p>
          <a:p>
            <a:endParaRPr lang="hu-HU" dirty="0">
              <a:solidFill>
                <a:srgbClr val="FFFF00"/>
              </a:solidFill>
            </a:endParaRPr>
          </a:p>
          <a:p>
            <a:r>
              <a:rPr lang="hu-HU" dirty="0" err="1">
                <a:solidFill>
                  <a:srgbClr val="FFFF00"/>
                </a:solidFill>
              </a:rPr>
              <a:t>Rasza</a:t>
            </a:r>
            <a:r>
              <a:rPr lang="hu-HU" dirty="0">
                <a:solidFill>
                  <a:srgbClr val="FFFF00"/>
                </a:solidFill>
              </a:rPr>
              <a:t>, rakta, </a:t>
            </a:r>
            <a:r>
              <a:rPr lang="hu-HU" dirty="0" err="1">
                <a:solidFill>
                  <a:srgbClr val="FFFF00"/>
                </a:solidFill>
              </a:rPr>
              <a:t>mamsza</a:t>
            </a:r>
            <a:r>
              <a:rPr lang="hu-HU" dirty="0">
                <a:solidFill>
                  <a:srgbClr val="FFFF00"/>
                </a:solidFill>
              </a:rPr>
              <a:t>, </a:t>
            </a:r>
            <a:r>
              <a:rPr lang="hu-HU" dirty="0" err="1">
                <a:solidFill>
                  <a:srgbClr val="FFFF00"/>
                </a:solidFill>
              </a:rPr>
              <a:t>meda</a:t>
            </a:r>
            <a:r>
              <a:rPr lang="hu-HU" dirty="0">
                <a:solidFill>
                  <a:srgbClr val="FFFF00"/>
                </a:solidFill>
              </a:rPr>
              <a:t>, </a:t>
            </a:r>
            <a:r>
              <a:rPr lang="hu-HU" dirty="0" err="1">
                <a:solidFill>
                  <a:srgbClr val="FFFF00"/>
                </a:solidFill>
              </a:rPr>
              <a:t>aszthi</a:t>
            </a:r>
            <a:r>
              <a:rPr lang="hu-HU" dirty="0">
                <a:solidFill>
                  <a:srgbClr val="FFFF00"/>
                </a:solidFill>
              </a:rPr>
              <a:t>, </a:t>
            </a:r>
            <a:r>
              <a:rPr lang="hu-HU" dirty="0" err="1">
                <a:solidFill>
                  <a:srgbClr val="FFFF00"/>
                </a:solidFill>
              </a:rPr>
              <a:t>maddzsa</a:t>
            </a:r>
            <a:r>
              <a:rPr lang="hu-HU" dirty="0">
                <a:solidFill>
                  <a:srgbClr val="FFFF00"/>
                </a:solidFill>
              </a:rPr>
              <a:t>, </a:t>
            </a:r>
            <a:r>
              <a:rPr lang="hu-HU" dirty="0" err="1">
                <a:solidFill>
                  <a:srgbClr val="FFFF00"/>
                </a:solidFill>
              </a:rPr>
              <a:t>sukra</a:t>
            </a:r>
            <a:endParaRPr lang="hu-HU" dirty="0">
              <a:solidFill>
                <a:srgbClr val="FFFF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520279"/>
            <a:ext cx="8864600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ím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A betegség megjelenésének 6 állomása</a:t>
            </a:r>
          </a:p>
        </p:txBody>
      </p:sp>
      <p:sp>
        <p:nvSpPr>
          <p:cNvPr id="27651" name="Tartalom helye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hu-HU" u="sng" dirty="0">
                <a:solidFill>
                  <a:srgbClr val="FF0000"/>
                </a:solidFill>
              </a:rPr>
              <a:t>3. PRASZÁRA – A vándorlás – túlcsordulás szakasza</a:t>
            </a:r>
          </a:p>
          <a:p>
            <a:endParaRPr lang="hu-HU" u="sng" dirty="0">
              <a:solidFill>
                <a:srgbClr val="FF0000"/>
              </a:solidFill>
            </a:endParaRPr>
          </a:p>
          <a:p>
            <a:r>
              <a:rPr lang="hu-HU" u="sng" dirty="0">
                <a:solidFill>
                  <a:srgbClr val="FFC000"/>
                </a:solidFill>
              </a:rPr>
              <a:t>Először RASA:</a:t>
            </a:r>
          </a:p>
          <a:p>
            <a:r>
              <a:rPr lang="hu-HU" u="sng" dirty="0">
                <a:solidFill>
                  <a:srgbClr val="FFC000"/>
                </a:solidFill>
              </a:rPr>
              <a:t>Rasa túlműködés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520279"/>
            <a:ext cx="8864600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8681435"/>
      </p:ext>
    </p:extLst>
  </p:cSld>
  <p:clrMapOvr>
    <a:masterClrMapping/>
  </p:clrMapOvr>
</p:sld>
</file>

<file path=ppt/theme/theme1.xml><?xml version="1.0" encoding="utf-8"?>
<a:theme xmlns:a="http://schemas.openxmlformats.org/drawingml/2006/main" name="1_Alapértelmezett terv">
  <a:themeElements>
    <a:clrScheme name="1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Alapértelmezett terv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-té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éma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hu-H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hu-H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-té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Office-téma">
  <a:themeElements>
    <a:clrScheme name="Office-té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ém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hu-H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hu-H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-té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3_Office-téma">
  <a:themeElements>
    <a:clrScheme name="Office-té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éma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-té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Office-téma">
  <a:themeElements>
    <a:clrScheme name="Office-té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ém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hu-H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hu-H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-té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Alapértelmezett terv">
  <a:themeElements>
    <a:clrScheme name="1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Alapértelmezett terv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Office-téma">
  <a:themeElements>
    <a:clrScheme name="Office-té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ém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Office-té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993</TotalTime>
  <Words>3896</Words>
  <Application>Microsoft Office PowerPoint</Application>
  <PresentationFormat>Diavetítés a képernyőre (4:3 oldalarány)</PresentationFormat>
  <Paragraphs>577</Paragraphs>
  <Slides>67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7</vt:i4>
      </vt:variant>
      <vt:variant>
        <vt:lpstr>Diacímek</vt:lpstr>
      </vt:variant>
      <vt:variant>
        <vt:i4>67</vt:i4>
      </vt:variant>
    </vt:vector>
  </HeadingPairs>
  <TitlesOfParts>
    <vt:vector size="79" baseType="lpstr">
      <vt:lpstr>Arial</vt:lpstr>
      <vt:lpstr>Calibri</vt:lpstr>
      <vt:lpstr>Frutiger Linotype</vt:lpstr>
      <vt:lpstr>Times New Roman</vt:lpstr>
      <vt:lpstr>Wingdings</vt:lpstr>
      <vt:lpstr>1_Alapértelmezett terv</vt:lpstr>
      <vt:lpstr>Office-téma</vt:lpstr>
      <vt:lpstr>4_Office-téma</vt:lpstr>
      <vt:lpstr>33_Office-téma</vt:lpstr>
      <vt:lpstr>2_Office-téma</vt:lpstr>
      <vt:lpstr>2_Alapértelmezett terv</vt:lpstr>
      <vt:lpstr>3_Office-téma</vt:lpstr>
      <vt:lpstr>A betegség folyamata</vt:lpstr>
      <vt:lpstr>A betegség 3 oka – 1.Pragja aparádha – Az intellektus tévedése</vt:lpstr>
      <vt:lpstr>A betegség 3 oka - 2. Aszatmja-indrijártha-szamjóga – Az érzékek hibás használata</vt:lpstr>
      <vt:lpstr>A betegség 3 oka - 3. Parinámja – Az évszakok negatív hatása, azaz a változások követésének hiánya </vt:lpstr>
      <vt:lpstr>A betegség megjelenésének 6 állomása</vt:lpstr>
      <vt:lpstr>A betegség megjelenésének 6 állomása</vt:lpstr>
      <vt:lpstr>A betegség megjelenésének 6 állomása</vt:lpstr>
      <vt:lpstr>A betegség megjelenésének 6 állomása</vt:lpstr>
      <vt:lpstr>A betegség megjelenésének 6 állomása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A betegség megjelenésének 6 állomása</vt:lpstr>
      <vt:lpstr>A betegség megjelenésének 6 állomása</vt:lpstr>
      <vt:lpstr>A betegség megjelenésének 6 állomása</vt:lpstr>
      <vt:lpstr>PowerPoint-bemutató</vt:lpstr>
      <vt:lpstr>Az emésztőrendszer betegségei, terápia  1-es stádium(szancsaja – felhalmozódás - emésztőrendzser)</vt:lpstr>
      <vt:lpstr>Az emésztőrendszer betegségei, terápia</vt:lpstr>
      <vt:lpstr>Az emésztőrendszer betegségei, terápia 2-es stádium (prakopa –súlyosbodás –emészőrendszer)</vt:lpstr>
      <vt:lpstr>Az emésztőrendszer betegségei, terápia</vt:lpstr>
      <vt:lpstr>Az emésztőrendszer betegségei, terápia</vt:lpstr>
      <vt:lpstr>Az emésztőrendszer betegségei, terápia a serkentő és laxatív th után</vt:lpstr>
      <vt:lpstr>Betegvizsgálat – Diagnosztika Párhuzamok: diagnózis I.</vt:lpstr>
      <vt:lpstr>PowerPoint-bemutató</vt:lpstr>
      <vt:lpstr>Pulzusdiagnózis</vt:lpstr>
      <vt:lpstr>Pulzusdiagnózis</vt:lpstr>
      <vt:lpstr>A nyelv diagnózisa</vt:lpstr>
      <vt:lpstr>PowerPoint-bemutató</vt:lpstr>
      <vt:lpstr>PowerPoint-bemutató</vt:lpstr>
      <vt:lpstr>Az arc diagnózisa</vt:lpstr>
      <vt:lpstr>Az ajkak diagnózisa</vt:lpstr>
      <vt:lpstr>A köröm diagnózisa</vt:lpstr>
      <vt:lpstr>A köröm spec diagnózisa</vt:lpstr>
      <vt:lpstr>Szemdiagnózis</vt:lpstr>
      <vt:lpstr>Szem spec diagnózis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CSONTTÖRÉS  KOCKÁZATA    50  ÉVES  KORBAN</vt:lpstr>
      <vt:lpstr>Az oszteoporózis az ájurvéda aspektusából – Váta dósa</vt:lpstr>
      <vt:lpstr>Az oszteoporózis az ájurvéda aspektusából – Asthi dhatu I.</vt:lpstr>
      <vt:lpstr>PowerPoint-bemutató</vt:lpstr>
      <vt:lpstr>A Vata kezelése</vt:lpstr>
      <vt:lpstr>A Vata kezelése</vt:lpstr>
      <vt:lpstr>Az „elégtelen Vata” kezelése</vt:lpstr>
      <vt:lpstr>A „gátló Vata” kezelése</vt:lpstr>
      <vt:lpstr>PowerPoint-bemutató</vt:lpstr>
      <vt:lpstr>PowerPoint-bemutató</vt:lpstr>
      <vt:lpstr>PowerPoint-bemutató</vt:lpstr>
      <vt:lpstr>Általános ájurvédikus javaslatok a csontritkulás betegeknek: Megelőzés</vt:lpstr>
      <vt:lpstr>Az oszteoporózis ájurvédikus terápiája</vt:lpstr>
      <vt:lpstr>Tisztítás: A Panchakarma terápia</vt:lpstr>
      <vt:lpstr>Tisztítás: A Panchakarma terápia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betegség folyamata</dc:title>
  <dc:creator>Péter</dc:creator>
  <cp:lastModifiedBy>Kriszta</cp:lastModifiedBy>
  <cp:revision>50</cp:revision>
  <dcterms:created xsi:type="dcterms:W3CDTF">2017-12-28T14:43:53Z</dcterms:created>
  <dcterms:modified xsi:type="dcterms:W3CDTF">2020-11-13T15:21:06Z</dcterms:modified>
</cp:coreProperties>
</file>