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30" r:id="rId2"/>
    <p:sldId id="336" r:id="rId3"/>
    <p:sldId id="337" r:id="rId4"/>
    <p:sldId id="257" r:id="rId5"/>
    <p:sldId id="339" r:id="rId6"/>
    <p:sldId id="258" r:id="rId7"/>
    <p:sldId id="312" r:id="rId8"/>
    <p:sldId id="260" r:id="rId9"/>
    <p:sldId id="259" r:id="rId10"/>
    <p:sldId id="332" r:id="rId11"/>
    <p:sldId id="331" r:id="rId12"/>
    <p:sldId id="313" r:id="rId13"/>
    <p:sldId id="311" r:id="rId14"/>
    <p:sldId id="261" r:id="rId15"/>
    <p:sldId id="314" r:id="rId16"/>
    <p:sldId id="263" r:id="rId17"/>
    <p:sldId id="264" r:id="rId18"/>
    <p:sldId id="265" r:id="rId19"/>
    <p:sldId id="316" r:id="rId20"/>
    <p:sldId id="266" r:id="rId21"/>
    <p:sldId id="267" r:id="rId22"/>
    <p:sldId id="268" r:id="rId23"/>
    <p:sldId id="269" r:id="rId24"/>
    <p:sldId id="271" r:id="rId25"/>
    <p:sldId id="272" r:id="rId26"/>
    <p:sldId id="341" r:id="rId27"/>
    <p:sldId id="340" r:id="rId28"/>
    <p:sldId id="317" r:id="rId29"/>
    <p:sldId id="318" r:id="rId30"/>
    <p:sldId id="322" r:id="rId31"/>
    <p:sldId id="274" r:id="rId32"/>
    <p:sldId id="277" r:id="rId33"/>
    <p:sldId id="323" r:id="rId34"/>
    <p:sldId id="276" r:id="rId35"/>
    <p:sldId id="278" r:id="rId36"/>
    <p:sldId id="273" r:id="rId37"/>
    <p:sldId id="342" r:id="rId38"/>
    <p:sldId id="288" r:id="rId39"/>
    <p:sldId id="279" r:id="rId40"/>
    <p:sldId id="280" r:id="rId41"/>
    <p:sldId id="281" r:id="rId42"/>
    <p:sldId id="325" r:id="rId43"/>
    <p:sldId id="282" r:id="rId44"/>
    <p:sldId id="283" r:id="rId45"/>
    <p:sldId id="284" r:id="rId46"/>
    <p:sldId id="326" r:id="rId47"/>
    <p:sldId id="285" r:id="rId48"/>
    <p:sldId id="286" r:id="rId49"/>
    <p:sldId id="334" r:id="rId50"/>
    <p:sldId id="287" r:id="rId51"/>
    <p:sldId id="290" r:id="rId52"/>
    <p:sldId id="335" r:id="rId53"/>
    <p:sldId id="344" r:id="rId54"/>
    <p:sldId id="345" r:id="rId55"/>
    <p:sldId id="346" r:id="rId56"/>
    <p:sldId id="329" r:id="rId57"/>
    <p:sldId id="343" r:id="rId5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501"/>
    <a:srgbClr val="A93846"/>
    <a:srgbClr val="CE9F98"/>
    <a:srgbClr val="79AAE6"/>
    <a:srgbClr val="E1528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5332" autoAdjust="0"/>
  </p:normalViewPr>
  <p:slideViewPr>
    <p:cSldViewPr>
      <p:cViewPr varScale="1">
        <p:scale>
          <a:sx n="110" d="100"/>
          <a:sy n="110" d="100"/>
        </p:scale>
        <p:origin x="20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0ACF1C-3CDF-4700-BA35-C05035CFEB0C}" type="datetimeFigureOut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US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3E49792-7EBA-4EBD-80F5-255AE2663DE6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Kulcsszavak: porc, chondron, csont, csontosodás, osteon</a:t>
            </a:r>
            <a:endParaRPr lang="en-US" altLang="hu-HU" smtClean="0"/>
          </a:p>
        </p:txBody>
      </p:sp>
      <p:sp>
        <p:nvSpPr>
          <p:cNvPr id="41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6EFB87-D0A1-45FC-AFA8-83741A2029DA}" type="slidenum">
              <a:rPr lang="en-US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hu-H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Hialuronsav – szépségiparban használják</a:t>
            </a:r>
          </a:p>
        </p:txBody>
      </p:sp>
      <p:sp>
        <p:nvSpPr>
          <p:cNvPr id="276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550044-4C04-4E9F-85B1-7094695D5498}" type="slidenum">
              <a:rPr lang="en-US" altLang="hu-HU"/>
              <a:pPr/>
              <a:t>15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https://www.google.com/search?q=%C3%ADz%C3%BCleti+porc&amp;sxsrf=ALeKk00GoODxPG3ERXWlDFzdGw-lsJXyYg:1606076125373&amp;source=lnms&amp;tbm=isch&amp;sa=X&amp;ved=2ahUKEwjN-rzn-5btAhVrhosKHWB4AjYQ_AUoAXoECAwQAw&amp;biw=1707&amp;bih=803#imgrc=c-iqupZ5vVfzfM</a:t>
            </a:r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3EBAAE-733A-4F8D-A727-EBCEA75F2420}" type="slidenum">
              <a:rPr lang="en-US" altLang="hu-HU"/>
              <a:pPr/>
              <a:t>16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Epiphysis-&gt; a csöves csontok feji, ízületi végei</a:t>
            </a:r>
          </a:p>
          <a:p>
            <a:endParaRPr lang="hu-HU" altLang="hu-HU" smtClean="0"/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34744D-9A69-48ED-B342-A9056E534C92}" type="slidenum">
              <a:rPr lang="en-US" altLang="hu-HU"/>
              <a:pPr/>
              <a:t>18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Immunrsz. támad.</a:t>
            </a:r>
          </a:p>
          <a:p>
            <a:r>
              <a:rPr lang="hu-HU" altLang="hu-HU" smtClean="0"/>
              <a:t>Femur-combcsont, Fibula-sípcsont, Tibia-szárkapocscsont</a:t>
            </a:r>
          </a:p>
        </p:txBody>
      </p:sp>
      <p:sp>
        <p:nvSpPr>
          <p:cNvPr id="3482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B235E2-C762-4193-B02B-6085710763D8}" type="slidenum">
              <a:rPr lang="en-US" altLang="hu-HU"/>
              <a:pPr/>
              <a:t>19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Elasztikus rost</a:t>
            </a:r>
          </a:p>
        </p:txBody>
      </p:sp>
      <p:sp>
        <p:nvSpPr>
          <p:cNvPr id="3686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40A6BC-E7D2-4F62-92A9-5B43EA3DAC70}" type="slidenum">
              <a:rPr lang="en-US" altLang="hu-HU"/>
              <a:pPr/>
              <a:t>20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Epiglottis - gégefedő</a:t>
            </a:r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7134D8-510E-4DE8-99C5-17E3AAC76DD0}" type="slidenum">
              <a:rPr lang="en-US" altLang="hu-HU"/>
              <a:pPr/>
              <a:t>21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Nem veszi körül perichondrium , I. típusú kollagén alkotja , elkülöníthető a tömött rostos kötőszövettől a fibrocyták és a chondrocyták alakja alapján.</a:t>
            </a:r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DA87B0-A513-4934-B77E-E931C61CFAF3}" type="slidenum">
              <a:rPr lang="en-US" altLang="hu-HU"/>
              <a:pPr/>
              <a:t>22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A porcokba sok-&gt;proteoglikán!      A csontokban sok-&gt; kollagén rost!     Új-&gt; szervetlen állomány!</a:t>
            </a:r>
          </a:p>
        </p:txBody>
      </p:sp>
      <p:sp>
        <p:nvSpPr>
          <p:cNvPr id="4301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9C5458-A62B-434C-840F-AA35E2B86863}" type="slidenum">
              <a:rPr lang="en-US" altLang="hu-HU"/>
              <a:pPr/>
              <a:t>23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5746C2-8AB0-48C8-BE3C-07B417B9A5DB}" type="slidenum">
              <a:rPr lang="en-US" altLang="hu-HU"/>
              <a:pPr/>
              <a:t>24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Osteoklastban sok mitochondrium, lysosomák</a:t>
            </a:r>
          </a:p>
        </p:txBody>
      </p:sp>
      <p:sp>
        <p:nvSpPr>
          <p:cNvPr id="471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ADDB36-6751-45C4-9928-EB299D48E298}" type="slidenum">
              <a:rPr lang="en-US" altLang="hu-HU"/>
              <a:pPr/>
              <a:t>25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… blaszt-&gt; Mit tud? </a:t>
            </a:r>
          </a:p>
          <a:p>
            <a:r>
              <a:rPr lang="hu-HU" altLang="hu-HU" smtClean="0"/>
              <a:t>… cyta-&gt; Mit tud?</a:t>
            </a:r>
          </a:p>
        </p:txBody>
      </p:sp>
      <p:sp>
        <p:nvSpPr>
          <p:cNvPr id="61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0F8923-B335-4E76-BF35-2C151B14EAE6}" type="slidenum">
              <a:rPr lang="en-US" altLang="hu-HU"/>
              <a:pPr/>
              <a:t>2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Csontgerenda felszínén sorakozó osteoblastok.</a:t>
            </a:r>
          </a:p>
        </p:txBody>
      </p:sp>
      <p:sp>
        <p:nvSpPr>
          <p:cNvPr id="5222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A87AC5-C89C-4C3C-B0D7-0B37E53F8809}" type="slidenum">
              <a:rPr lang="en-US" altLang="hu-HU"/>
              <a:pPr/>
              <a:t>29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553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B9679F-2F81-43E9-8B0A-01FEA40B92D1}" type="slidenum">
              <a:rPr lang="en-US" altLang="hu-HU"/>
              <a:pPr/>
              <a:t>31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573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EC2883-2A0E-4F34-876C-9109678BF995}" type="slidenum">
              <a:rPr lang="en-US" altLang="hu-HU"/>
              <a:pPr/>
              <a:t>32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Mineralizóció: szerves anyagot szervetlenné alakítani.</a:t>
            </a:r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7BB37B-FA1A-4C70-8E51-BAA098D6C11A}" type="slidenum">
              <a:rPr lang="en-US" altLang="hu-HU"/>
              <a:pPr/>
              <a:t>33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Gap junction, nexus:  foltszerű szerkezet, mely a szomszédos sejtek között számos pórust képez</a:t>
            </a:r>
          </a:p>
        </p:txBody>
      </p:sp>
      <p:sp>
        <p:nvSpPr>
          <p:cNvPr id="614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B588F7-7072-48A4-9644-0D5E9D2F9D71}" type="slidenum">
              <a:rPr lang="en-US" altLang="hu-HU"/>
              <a:pPr/>
              <a:t>34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Fiatal korban 200x gyorsabb a csont átépülése. Osteoclastok a már kialakult csontszövetbe hatolnak be.</a:t>
            </a:r>
          </a:p>
          <a:p>
            <a:r>
              <a:rPr lang="hu-HU" altLang="hu-HU" smtClean="0"/>
              <a:t>A lacunákba kapillárisok és osteoprogenitorokat tartalmazó mesenhymális sejtek hatolnak be.</a:t>
            </a:r>
          </a:p>
        </p:txBody>
      </p:sp>
      <p:sp>
        <p:nvSpPr>
          <p:cNvPr id="696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B44D77-F82A-4204-A3AD-F9F1F4BD4B35}" type="slidenum">
              <a:rPr lang="en-US" altLang="hu-HU"/>
              <a:pPr/>
              <a:t>41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Menopauza után =&gt; táplálkozás, életmód! Fontos a hormonális változások miatt!</a:t>
            </a:r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262962-21AE-4E0A-87B9-317A5B5B6AA0}" type="slidenum">
              <a:rPr lang="en-US" altLang="hu-HU"/>
              <a:pPr/>
              <a:t>43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porc mindig csinál egy meszes felületet, amire új csont le tud rakódni</a:t>
            </a:r>
          </a:p>
        </p:txBody>
      </p:sp>
      <p:sp>
        <p:nvSpPr>
          <p:cNvPr id="7578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91A7F3-10A3-4A9E-8A09-53676D01CCC7}" type="slidenum">
              <a:rPr lang="en-US" altLang="hu-HU"/>
              <a:pPr/>
              <a:t>45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Sharpey rost -&gt; a periosteum csontszövetbe hatoló nyúlványai.</a:t>
            </a:r>
          </a:p>
        </p:txBody>
      </p:sp>
      <p:sp>
        <p:nvSpPr>
          <p:cNvPr id="788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3E9BC6-D3F3-4D51-A614-A75316D08B5B}" type="slidenum">
              <a:rPr lang="en-US" altLang="hu-HU"/>
              <a:pPr/>
              <a:t>47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3E4451-5C83-4D45-A6C4-FB1A185F3295}" type="slidenum">
              <a:rPr lang="en-US" altLang="hu-HU"/>
              <a:pPr/>
              <a:t>49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Mesenhyma: embrionális kötőszövet.</a:t>
            </a:r>
          </a:p>
          <a:p>
            <a:r>
              <a:rPr lang="hu-HU" altLang="hu-HU" smtClean="0"/>
              <a:t>Vérképző őssejtekből: lebontást, anyagszállítást managelő sejtek.</a:t>
            </a:r>
          </a:p>
        </p:txBody>
      </p:sp>
      <p:sp>
        <p:nvSpPr>
          <p:cNvPr id="81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D8F1CC-4A07-4F55-8B61-92017296E0CA}" type="slidenum">
              <a:rPr lang="en-US" altLang="hu-HU"/>
              <a:pPr/>
              <a:t>3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en-US" smtClean="0"/>
              <a:t>Synovialis folyadék: ízületi folyadék</a:t>
            </a:r>
            <a:endParaRPr lang="en-US" altLang="en-US" smtClean="0"/>
          </a:p>
        </p:txBody>
      </p:sp>
      <p:sp>
        <p:nvSpPr>
          <p:cNvPr id="102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BC714-5E9E-429E-B865-272DD289E3D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Hyalinporc-&gt; üvegporc , epiphysis-&gt; csöves csontok ízületi vége</a:t>
            </a:r>
          </a:p>
          <a:p>
            <a:r>
              <a:rPr lang="hu-HU" altLang="hu-HU" smtClean="0"/>
              <a:t>Epiglotis -&gt; gégefedő , larynx-&gt; gége , articular-&gt;ízületi , cartilage-&gt; porc , pubic-&gt; ágyéki , symphysis-&gt; ízesülés, összenövés</a:t>
            </a:r>
          </a:p>
          <a:p>
            <a:endParaRPr lang="hu-HU" altLang="hu-HU" smtClean="0"/>
          </a:p>
        </p:txBody>
      </p:sp>
      <p:sp>
        <p:nvSpPr>
          <p:cNvPr id="133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98FCCB-A850-4F1D-B10C-6CD2A5578B0D}" type="slidenum">
              <a:rPr lang="en-US" altLang="hu-HU"/>
              <a:pPr/>
              <a:t>6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Alapállomány-&gt; interterritoriális mátrix</a:t>
            </a:r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131893-9F35-4FB4-A252-EB49210A5165}" type="slidenum">
              <a:rPr lang="en-US" altLang="hu-HU"/>
              <a:pPr/>
              <a:t>8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Stratum fibrosum-&gt; fizikai védelem</a:t>
            </a:r>
          </a:p>
          <a:p>
            <a:r>
              <a:rPr lang="hu-HU" altLang="hu-HU" smtClean="0"/>
              <a:t>Str. Chondroblasticum-&gt; chondroblast+porcmátrix termelés</a:t>
            </a:r>
          </a:p>
          <a:p>
            <a:r>
              <a:rPr lang="hu-HU" altLang="hu-HU" smtClean="0"/>
              <a:t>Erek, érző idegvégződések</a:t>
            </a:r>
          </a:p>
        </p:txBody>
      </p:sp>
      <p:sp>
        <p:nvSpPr>
          <p:cNvPr id="184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A3697E-0DEC-4174-9978-BBCEB155DAD1}" type="slidenum">
              <a:rPr lang="en-US" altLang="hu-HU"/>
              <a:pPr/>
              <a:t>9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Eukromatikus mag</a:t>
            </a:r>
          </a:p>
          <a:p>
            <a:r>
              <a:rPr lang="hu-HU" altLang="hu-HU" smtClean="0"/>
              <a:t>Porcmátrix: interterritoriális mátrix</a:t>
            </a:r>
          </a:p>
        </p:txBody>
      </p:sp>
      <p:sp>
        <p:nvSpPr>
          <p:cNvPr id="2355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ECA940-1E2C-4B0B-B0C0-183FD39EE558}" type="slidenum">
              <a:rPr lang="en-US" altLang="hu-HU"/>
              <a:pPr/>
              <a:t>13</a:t>
            </a:fld>
            <a:endParaRPr lang="en-US" alt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Porc öregedés-&gt; a relatív keratánszulfát tartalom mutatja meg</a:t>
            </a:r>
          </a:p>
          <a:p>
            <a:r>
              <a:rPr lang="hu-HU" altLang="hu-HU" smtClean="0"/>
              <a:t>Interterritoriális mátrix = extracelluláris mátrix (közelítőleg, ebben az esetben)</a:t>
            </a:r>
          </a:p>
        </p:txBody>
      </p:sp>
      <p:sp>
        <p:nvSpPr>
          <p:cNvPr id="2560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06FA0-BAE3-42E8-9E52-2A252AA4194B}" type="slidenum">
              <a:rPr lang="en-US" altLang="hu-HU"/>
              <a:pPr/>
              <a:t>14</a:t>
            </a:fld>
            <a:endParaRPr lang="en-US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DE6AC-2FE9-452A-8365-45277A8EE28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5786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EC3D9-A2BD-4AC8-8CA8-728DD70BB6C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8330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4ACAF-12D9-4BC8-8622-04F46248603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8038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CAA5F-E3C7-4786-B7C7-001A92C585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384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94F5C-C2B1-4E12-A0C9-F2AE6E060CE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5696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79239-18FA-49B1-A59E-1D3A2BCEB07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7207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E8FF3-92E9-428C-8B56-E7A7AD6B64F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67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7FA28-E545-4AB6-AF6E-D588D2C47E7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5193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361CA-CCA9-4103-AC7C-F3E39A61267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43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8E60A-77D0-470D-ADCA-4BF5F91AE8A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3348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03DAC-4A7A-428F-934E-D400974D6F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156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1042A92-7607-48BF-981F-161D4FDE38C6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682625" y="4508500"/>
            <a:ext cx="80629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i="1">
                <a:latin typeface="Monotype Corsiva" panose="03010101010201010101" pitchFamily="66" charset="0"/>
                <a:cs typeface="Calibri" panose="020F0502020204030204" pitchFamily="34" charset="0"/>
              </a:rPr>
              <a:t>-Halasy Viktória-Zsiros Viktória-H.-Minkó Krisztina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 i="1">
              <a:latin typeface="Monotype Corsiva" panose="03010101010201010101" pitchFamily="66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i="1">
                <a:latin typeface="Monotype Corsiva" panose="03010101010201010101" pitchFamily="66" charset="0"/>
                <a:cs typeface="Calibri" panose="020F0502020204030204" pitchFamily="34" charset="0"/>
              </a:rPr>
              <a:t>Egészségügyi Ügyvitelszervező szak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i="1">
                <a:latin typeface="Monotype Corsiva" panose="03010101010201010101" pitchFamily="66" charset="0"/>
                <a:cs typeface="Calibri" panose="020F0502020204030204" pitchFamily="34" charset="0"/>
              </a:rPr>
              <a:t>2020. november 24.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b="1" i="1" smtClean="0">
                <a:latin typeface="Monotype Corsiva" panose="03010101010201010101" pitchFamily="66" charset="0"/>
              </a:rPr>
              <a:t>Támasztószövet, csontfejlődés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3000">
              <a:srgbClr val="E0F1F2"/>
            </a:gs>
            <a:gs pos="84000">
              <a:srgbClr val="D1D1F0"/>
            </a:gs>
            <a:gs pos="100000">
              <a:srgbClr val="A3A3E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kollagének család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0"/>
            <a:ext cx="6697662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503488" y="31750"/>
            <a:ext cx="4440237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A KOLLAGÉNEK CSALÁDJA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61175" y="1082675"/>
            <a:ext cx="2216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Fibrilláris típusú kollagének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877050" y="3354388"/>
            <a:ext cx="2216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Fibrillumokhoz asszociált kollagének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6858000" y="5741988"/>
            <a:ext cx="2216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Hálózatképző kollagének</a:t>
            </a:r>
          </a:p>
        </p:txBody>
      </p:sp>
      <p:sp>
        <p:nvSpPr>
          <p:cNvPr id="7" name="Ellipszis 6"/>
          <p:cNvSpPr/>
          <p:nvPr/>
        </p:nvSpPr>
        <p:spPr>
          <a:xfrm>
            <a:off x="4500563" y="1773238"/>
            <a:ext cx="503237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4500563" y="2997200"/>
            <a:ext cx="503237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4500563" y="3644900"/>
            <a:ext cx="503237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23000">
              <a:srgbClr val="E0F1F2"/>
            </a:gs>
            <a:gs pos="84000">
              <a:srgbClr val="D1D1F0"/>
            </a:gs>
            <a:gs pos="100000">
              <a:srgbClr val="A3A3E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minko\Asztal\kiersenbaum all images\M45278-004-f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5888"/>
            <a:ext cx="62198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2"/>
          <p:cNvSpPr txBox="1">
            <a:spLocks noChangeArrowheads="1"/>
          </p:cNvSpPr>
          <p:nvPr/>
        </p:nvSpPr>
        <p:spPr bwMode="auto">
          <a:xfrm>
            <a:off x="160338" y="2852738"/>
            <a:ext cx="2660650" cy="8318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II-es</a:t>
            </a:r>
            <a:r>
              <a:rPr lang="hu-HU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típusú kollagén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 porcmátrixban!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39999">
              <a:srgbClr val="E0F1F2"/>
            </a:gs>
            <a:gs pos="86000">
              <a:srgbClr val="D1D1F0"/>
            </a:gs>
            <a:gs pos="100000">
              <a:srgbClr val="A3A3E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1378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39999">
              <a:srgbClr val="E0F1F2"/>
            </a:gs>
            <a:gs pos="86000">
              <a:srgbClr val="D1D1F0"/>
            </a:gs>
            <a:gs pos="100000">
              <a:srgbClr val="A3A3E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atal porcse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8244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Érett porcsej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8913"/>
            <a:ext cx="33401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058863" y="3836988"/>
            <a:ext cx="2830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Calibri" panose="020F0502020204030204" pitchFamily="34" charset="0"/>
              </a:rPr>
              <a:t>Chondroblast, fiatal porcsejt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588125" y="6381750"/>
            <a:ext cx="159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Calibri" panose="020F0502020204030204" pitchFamily="34" charset="0"/>
              </a:rPr>
              <a:t>Érett porcsejt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5563" y="5191125"/>
            <a:ext cx="5364162" cy="1549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42925" algn="l"/>
                <a:tab pos="1619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42925" algn="l"/>
                <a:tab pos="1619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42925" algn="l"/>
                <a:tab pos="1619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  <a:tab pos="1619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b="1" dirty="0" err="1">
                <a:latin typeface="Calibri" panose="020F0502020204030204" pitchFamily="34" charset="0"/>
              </a:rPr>
              <a:t>Chondrocyták</a:t>
            </a:r>
            <a:r>
              <a:rPr lang="hu-HU" altLang="en-US" sz="1600" dirty="0">
                <a:latin typeface="Calibri" panose="020F0502020204030204" pitchFamily="34" charset="0"/>
              </a:rPr>
              <a:t>: </a:t>
            </a:r>
            <a:r>
              <a:rPr lang="hu-HU" altLang="en-US" sz="1400" dirty="0">
                <a:latin typeface="Calibri" panose="020F0502020204030204" pitchFamily="34" charset="0"/>
              </a:rPr>
              <a:t>alakjuk kerek, sejtmag gömbölyű, egy vagy több magvacska.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LEHETNEK: </a:t>
            </a:r>
            <a:endParaRPr lang="hu-HU" altLang="en-US" sz="1600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fiatal, mátrixtermelésben aktív sejtek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kevésbé aktív, idősebb sejtek (többnyire a porc belsejében vannak, citoplazmában glikogén és zsírcseppek)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5563" y="4314825"/>
            <a:ext cx="4445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600" b="1" dirty="0" err="1">
                <a:latin typeface="Calibri" panose="020F0502020204030204" pitchFamily="34" charset="0"/>
              </a:rPr>
              <a:t>Chondroblast</a:t>
            </a:r>
            <a:r>
              <a:rPr lang="hu-HU" sz="1600" b="1" dirty="0">
                <a:latin typeface="Calibri" panose="020F0502020204030204" pitchFamily="34" charset="0"/>
              </a:rPr>
              <a:t> (porcképző sejt):</a:t>
            </a:r>
            <a:r>
              <a:rPr lang="hu-HU" sz="1200" dirty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hu-HU" sz="1400" dirty="0">
                <a:latin typeface="Calibri" panose="020F0502020204030204" pitchFamily="34" charset="0"/>
              </a:rPr>
              <a:t>az aktív fehérjeszintézist folytató sejt jellemzői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hu-HU" sz="1400" dirty="0">
                <a:latin typeface="Calibri" panose="020F0502020204030204" pitchFamily="34" charset="0"/>
              </a:rPr>
              <a:t>a porc perifériáján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39999">
              <a:srgbClr val="E0F1F2"/>
            </a:gs>
            <a:gs pos="86000">
              <a:srgbClr val="D1D1F0"/>
            </a:gs>
            <a:gs pos="100000">
              <a:srgbClr val="A3A3E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07950" y="58738"/>
            <a:ext cx="39671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Monotype Corsiva" panose="03010101010201010101" pitchFamily="66" charset="0"/>
              </a:rPr>
              <a:t>EXTRACELLULÁRIS MÁTRIX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07950" y="490538"/>
            <a:ext cx="532765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400">
                <a:latin typeface="Calibri" panose="020F0502020204030204" pitchFamily="34" charset="0"/>
              </a:rPr>
              <a:t>Kollagénrostok (II-es típusú kollagén, EM-ben harántcsíkolatot mutat)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400">
                <a:latin typeface="Calibri" panose="020F0502020204030204" pitchFamily="34" charset="0"/>
              </a:rPr>
              <a:t>Proteoglikánok (legjelentősebb az aggrekán)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400">
                <a:latin typeface="Calibri" panose="020F0502020204030204" pitchFamily="34" charset="0"/>
              </a:rPr>
              <a:t>Glikoproteinek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400">
                <a:latin typeface="Calibri" panose="020F0502020204030204" pitchFamily="34" charset="0"/>
              </a:rPr>
              <a:t>Járulékos fehérjék (kondrokalcin, porcmátrix-protein, matrilin-1, 3) </a:t>
            </a:r>
          </a:p>
        </p:txBody>
      </p:sp>
      <p:pic>
        <p:nvPicPr>
          <p:cNvPr id="24580" name="Picture 6" descr="csont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8738"/>
            <a:ext cx="3294063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aggrek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768475"/>
            <a:ext cx="34925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Szövegdoboz 1"/>
          <p:cNvSpPr txBox="1">
            <a:spLocks noChangeArrowheads="1"/>
          </p:cNvSpPr>
          <p:nvPr/>
        </p:nvSpPr>
        <p:spPr bwMode="auto">
          <a:xfrm>
            <a:off x="3779838" y="5084763"/>
            <a:ext cx="55451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200" b="1" i="1">
                <a:latin typeface="Calibri" panose="020F0502020204030204" pitchFamily="34" charset="0"/>
              </a:rPr>
              <a:t>PROTEOGLIKÁNOK:</a:t>
            </a:r>
            <a:r>
              <a:rPr lang="hu-HU" altLang="hu-HU" sz="1200" b="1">
                <a:latin typeface="Calibri" panose="020F0502020204030204" pitchFamily="34" charset="0"/>
              </a:rPr>
              <a:t> </a:t>
            </a:r>
            <a:r>
              <a:rPr lang="hu-HU" altLang="hu-HU" sz="1200" i="1">
                <a:latin typeface="Calibri" panose="020F0502020204030204" pitchFamily="34" charset="0"/>
              </a:rPr>
              <a:t>glükózaminoglikánok (GAG)</a:t>
            </a:r>
            <a:r>
              <a:rPr lang="hu-HU" altLang="hu-HU" sz="1200">
                <a:latin typeface="Calibri" panose="020F0502020204030204" pitchFamily="34" charset="0"/>
              </a:rPr>
              <a:t> + fehérjék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200">
                <a:latin typeface="Calibri" panose="020F0502020204030204" pitchFamily="34" charset="0"/>
              </a:rPr>
              <a:t>Ismétlődő diszacharidegységekből felépülő hosszú, nem elágazó szénhidrátláncok.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200">
                <a:latin typeface="Calibri" panose="020F0502020204030204" pitchFamily="34" charset="0"/>
              </a:rPr>
              <a:t>pl: hialuronsav, kondroitin 4- ill. 6-szulfát, dermatán-, heparán- és keratán-szulfát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hu-HU" altLang="hu-HU" sz="12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Calibri" panose="020F0502020204030204" pitchFamily="34" charset="0"/>
              </a:rPr>
              <a:t>GAG-ok merev, stabil rácsszerkezet alakítanak ki, (-) töltésükkel (polianionosok), egymást kölcsönösen taszítják 	higroszkóposság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Calibri" panose="020F0502020204030204" pitchFamily="34" charset="0"/>
              </a:rPr>
              <a:t>Jelentős vízkötő kapacitással rendelkeznek. (A porcszövet 60-78%-a víz!)</a:t>
            </a:r>
            <a:endParaRPr lang="hu-HU" altLang="hu-HU" sz="1800" b="1"/>
          </a:p>
        </p:txBody>
      </p:sp>
      <p:sp>
        <p:nvSpPr>
          <p:cNvPr id="5" name="Jobbra nyíl 4"/>
          <p:cNvSpPr/>
          <p:nvPr/>
        </p:nvSpPr>
        <p:spPr>
          <a:xfrm>
            <a:off x="5940425" y="6262688"/>
            <a:ext cx="503238" cy="46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39999">
              <a:srgbClr val="E0F1F2"/>
            </a:gs>
            <a:gs pos="86000">
              <a:srgbClr val="D1D1F0"/>
            </a:gs>
            <a:gs pos="100000">
              <a:srgbClr val="A3A3E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613"/>
            <a:ext cx="762952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izuleti porc HE kis nagyi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63650"/>
            <a:ext cx="62103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79388" y="238125"/>
            <a:ext cx="8245475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ÍZÜLETI PORC </a:t>
            </a:r>
            <a:r>
              <a:rPr lang="hu-HU" altLang="en-US" sz="2000" dirty="0">
                <a:latin typeface="Monotype Corsiva" panose="03010101010201010101" pitchFamily="66" charset="0"/>
              </a:rPr>
              <a:t>(ízületi réssel rendelkező ízületekben a csontok felszínét borítja)</a:t>
            </a:r>
            <a:endParaRPr lang="hu-HU" altLang="en-US" sz="2000" b="1" dirty="0">
              <a:latin typeface="Monotype Corsiva" panose="03010101010201010101" pitchFamily="66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52413" y="800100"/>
            <a:ext cx="8712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Szabad felszínét nem borítja porchártya, így </a:t>
            </a:r>
            <a:r>
              <a:rPr lang="hu-HU" altLang="en-US" sz="1600" b="1">
                <a:latin typeface="Calibri" panose="020F0502020204030204" pitchFamily="34" charset="0"/>
              </a:rPr>
              <a:t>táplálás</a:t>
            </a:r>
            <a:r>
              <a:rPr lang="hu-HU" altLang="en-US" sz="1600">
                <a:latin typeface="Calibri" panose="020F0502020204030204" pitchFamily="34" charset="0"/>
              </a:rPr>
              <a:t> a synoviális folyadék felől történik.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-9525" y="1766888"/>
            <a:ext cx="1106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Ízületi porc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-58738" y="2982913"/>
            <a:ext cx="18224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Fejlődő csontszövet</a:t>
            </a:r>
          </a:p>
        </p:txBody>
      </p:sp>
      <p:pic>
        <p:nvPicPr>
          <p:cNvPr id="28679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149725"/>
            <a:ext cx="33861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19901" r="9445" b="48599"/>
          <a:stretch>
            <a:fillRect/>
          </a:stretch>
        </p:blipFill>
        <p:spPr bwMode="auto">
          <a:xfrm>
            <a:off x="252413" y="4900613"/>
            <a:ext cx="24479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87525" y="6442075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orc vá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727075"/>
            <a:ext cx="504983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03188" y="4532313"/>
            <a:ext cx="3455987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mátrix nagyrészt elmeszesedett, kollagénfibrillumai beleágyazódnak az alatta elhelyezkedő csontszövetbe, a porc hozzánő a csontszövethez. A két szövet határvonala fogazott.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11125" y="5942013"/>
            <a:ext cx="88566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Ízületi tokban ízületi folyadék </a:t>
            </a:r>
            <a:r>
              <a:rPr lang="hu-HU" altLang="en-US" sz="1600" b="1">
                <a:latin typeface="Calibri" panose="020F0502020204030204" pitchFamily="34" charset="0"/>
              </a:rPr>
              <a:t>(synovia). </a:t>
            </a:r>
            <a:r>
              <a:rPr lang="hu-HU" altLang="en-US" sz="1600">
                <a:latin typeface="Calibri" panose="020F0502020204030204" pitchFamily="34" charset="0"/>
              </a:rPr>
              <a:t>A benne lévő viszkózus hialuronsav teszi csúszóssá az egymáson elmozduló ízfelszíneket. Synovia látja el táplálékkal.</a:t>
            </a:r>
            <a:endParaRPr lang="hu-HU" altLang="en-US" sz="1600" b="1">
              <a:latin typeface="Calibri" panose="020F0502020204030204" pitchFamily="34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4273550" y="123825"/>
            <a:ext cx="4475163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AZ ÍZÜLETI PORC RÉTEGEI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111125" y="123825"/>
            <a:ext cx="3455988" cy="33988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A kollagén rostok elrendeződése jellegzetes az egyes zónákban: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árkádok, ellapult sejtek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kereszteződő rostok, kerekedő sejtek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400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felszínre merőleges rostok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228850" y="14288"/>
            <a:ext cx="4614863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PORC FEJLŐDÉSE, ÖREGEDÉSE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07950" y="476250"/>
            <a:ext cx="89281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800" b="1" i="1">
                <a:latin typeface="Calibri" panose="020F0502020204030204" pitchFamily="34" charset="0"/>
              </a:rPr>
              <a:t>INTERSTICIALIS NÖVEKEDÉS (embrionális korban jellemző, ill. epiphysis porckorongra)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AutoNum type="romanUcPeriod"/>
            </a:pPr>
            <a:r>
              <a:rPr lang="hu-HU" altLang="en-US" sz="1600">
                <a:latin typeface="Calibri" panose="020F0502020204030204" pitchFamily="34" charset="0"/>
              </a:rPr>
              <a:t>Mesenchymalis sejtek gyors szaporodása: csoportokat (blastemát) képeznek.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AutoNum type="romanUcPeriod"/>
            </a:pPr>
            <a:r>
              <a:rPr lang="hu-HU" altLang="en-US" sz="1600">
                <a:latin typeface="Calibri" panose="020F0502020204030204" pitchFamily="34" charset="0"/>
              </a:rPr>
              <a:t>A sejtek lekerekednek, maguk körül ECM-t termelnek, így eltolódnak egymástól.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AutoNum type="romanUcPeriod"/>
            </a:pPr>
            <a:r>
              <a:rPr lang="hu-HU" altLang="en-US" sz="1600" b="1">
                <a:latin typeface="Calibri" panose="020F0502020204030204" pitchFamily="34" charset="0"/>
              </a:rPr>
              <a:t>Az így létrejövő chondroblastok még néhányszor osztódnak, de a már kialakult porcudvar (territoriális mátrix) miatt nem tudnak egymástól széttolódni (a chondronok egy sejt utódai).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1400">
              <a:latin typeface="Comic Sans MS" panose="030F0702030302020204" pitchFamily="66" charset="0"/>
            </a:endParaRPr>
          </a:p>
        </p:txBody>
      </p:sp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7700"/>
            <a:ext cx="4248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07950" y="4149725"/>
            <a:ext cx="90360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800" b="1" i="1">
                <a:latin typeface="Calibri" panose="020F0502020204030204" pitchFamily="34" charset="0"/>
              </a:rPr>
              <a:t>APPOSITIONALIS NÖVEKEDÉS (regeneráció esetén, felszín felől)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AutoNum type="romanUcPeriod"/>
            </a:pPr>
            <a:r>
              <a:rPr lang="hu-HU" altLang="en-US" sz="1600" b="1">
                <a:latin typeface="Calibri" panose="020F0502020204030204" pitchFamily="34" charset="0"/>
              </a:rPr>
              <a:t>A porchártya belső részén (str. chondroblasticum) elhelyezkedő kevéssé differenciált sejtek chondroblastokká alakulnak.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AutoNum type="romanUcPeriod"/>
            </a:pPr>
            <a:r>
              <a:rPr lang="hu-HU" altLang="en-US" sz="1600">
                <a:latin typeface="Calibri" panose="020F0502020204030204" pitchFamily="34" charset="0"/>
              </a:rPr>
              <a:t>Kerekdeddé válnak, porcmátrixot termelnek és abba beleágyazódnak.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testnövekedés befejezése után a differenciálódott porcsejtek normális körülmények között már nem osztódnak. A porc serülése esetén a </a:t>
            </a:r>
            <a:r>
              <a:rPr lang="hu-HU" altLang="en-US" sz="1600" b="1">
                <a:latin typeface="Calibri" panose="020F0502020204030204" pitchFamily="34" charset="0"/>
              </a:rPr>
              <a:t>regeneráció felnőttben igen kis mértékű</a:t>
            </a:r>
            <a:r>
              <a:rPr lang="hu-HU" altLang="en-US" sz="1600">
                <a:latin typeface="Calibri" panose="020F0502020204030204" pitchFamily="34" charset="0"/>
              </a:rPr>
              <a:t>, az elpusztult porcszövet helyét inkább csont- vagy tömött kötőszövet tölti ki. Az öregedéssel egyes porcok (gége, bordák) elmeszesednek, hajlékonyságuk csökken.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87338" y="925513"/>
            <a:ext cx="82311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Diffúzióval történik, a porchártya ereiből, a környező kötőszövetből, vagy a synoviális folyadékból. Emiatt a porcsejtek anyagcseréje</a:t>
            </a:r>
            <a:r>
              <a:rPr lang="hu-HU" altLang="en-US" sz="1600" b="1">
                <a:latin typeface="Calibri" panose="020F0502020204030204" pitchFamily="34" charset="0"/>
              </a:rPr>
              <a:t> </a:t>
            </a:r>
            <a:r>
              <a:rPr lang="hu-HU" altLang="en-US" sz="1600">
                <a:latin typeface="Calibri" panose="020F0502020204030204" pitchFamily="34" charset="0"/>
              </a:rPr>
              <a:t>lassú, anaerob.</a:t>
            </a: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2305050" y="169863"/>
            <a:ext cx="4462463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PORCSZÖVET TÁPLÁLÁSA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87338" y="1731963"/>
            <a:ext cx="88566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Rheumatoid arthritis: autoimmun betegség.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160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Arthrosis (porckopás): mátrix proteoglikánjai megfogyatkoznak, lekopik a porc a mély rétegekig.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Kezelése beültetéssel (chondroblastok, porchártya), mesterséges mátrix beültetése.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1400">
              <a:latin typeface="Comic Sans MS" panose="030F0702030302020204" pitchFamily="66" charset="0"/>
            </a:endParaRPr>
          </a:p>
        </p:txBody>
      </p:sp>
      <p:pic>
        <p:nvPicPr>
          <p:cNvPr id="33797" name="Picture 2" descr="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711575"/>
            <a:ext cx="4452938" cy="295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2" descr="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3711575"/>
            <a:ext cx="4445000" cy="295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3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097088" y="188913"/>
            <a:ext cx="4883150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2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A KÖTŐSZÖVET ALKOTÓELEMEI</a:t>
            </a:r>
          </a:p>
        </p:txBody>
      </p:sp>
      <p:pic>
        <p:nvPicPr>
          <p:cNvPr id="5123" name="Picture 5" descr="Kötőszövet alkotó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8200"/>
            <a:ext cx="78517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11188" y="4437063"/>
            <a:ext cx="6840537" cy="2170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hu-HU" sz="1600" dirty="0">
                <a:latin typeface="Calibri" panose="020F0502020204030204" pitchFamily="34" charset="0"/>
              </a:rPr>
              <a:t>1</a:t>
            </a:r>
            <a:r>
              <a:rPr lang="hu-HU" altLang="hu-HU" sz="1600" b="1" dirty="0">
                <a:latin typeface="Calibri" panose="020F0502020204030204" pitchFamily="34" charset="0"/>
              </a:rPr>
              <a:t>. A kötőszövet állandó (fix) sejtjei: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altLang="hu-HU" sz="1600" dirty="0" err="1">
                <a:latin typeface="Calibri" panose="020F0502020204030204" pitchFamily="34" charset="0"/>
              </a:rPr>
              <a:t>fibroblasztok</a:t>
            </a:r>
            <a:r>
              <a:rPr lang="hu-HU" altLang="hu-HU" sz="1600" dirty="0">
                <a:latin typeface="Calibri" panose="020F0502020204030204" pitchFamily="34" charset="0"/>
              </a:rPr>
              <a:t>: az alapállomány termeléséért felelősek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altLang="hu-HU" sz="1600" dirty="0" err="1">
                <a:latin typeface="Calibri" panose="020F0502020204030204" pitchFamily="34" charset="0"/>
              </a:rPr>
              <a:t>fibrocyták</a:t>
            </a:r>
            <a:r>
              <a:rPr lang="hu-HU" altLang="hu-HU" sz="1600" dirty="0">
                <a:latin typeface="Calibri" panose="020F0502020204030204" pitchFamily="34" charset="0"/>
              </a:rPr>
              <a:t>: nyugvó </a:t>
            </a:r>
            <a:r>
              <a:rPr lang="hu-HU" altLang="hu-HU" sz="1600" dirty="0" err="1">
                <a:latin typeface="Calibri" panose="020F0502020204030204" pitchFamily="34" charset="0"/>
              </a:rPr>
              <a:t>fibroblasztok</a:t>
            </a:r>
            <a:endParaRPr lang="hu-HU" altLang="hu-HU" sz="1600" dirty="0">
              <a:latin typeface="Calibri" panose="020F0502020204030204" pitchFamily="34" charset="0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altLang="hu-HU" sz="1600" dirty="0" err="1">
                <a:latin typeface="Calibri" panose="020F0502020204030204" pitchFamily="34" charset="0"/>
              </a:rPr>
              <a:t>reticulocyta</a:t>
            </a:r>
            <a:endParaRPr lang="hu-HU" altLang="hu-HU" sz="1600" dirty="0">
              <a:latin typeface="Calibri" panose="020F0502020204030204" pitchFamily="34" charset="0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altLang="hu-HU" sz="1600" dirty="0">
                <a:latin typeface="Calibri" panose="020F0502020204030204" pitchFamily="34" charset="0"/>
              </a:rPr>
              <a:t>zsírsejt: térfogatkitöltő, kipárnázó szerepet játszik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altLang="hu-HU" sz="1600" dirty="0" err="1">
                <a:latin typeface="Calibri" panose="020F0502020204030204" pitchFamily="34" charset="0"/>
              </a:rPr>
              <a:t>melanocyta</a:t>
            </a:r>
            <a:endParaRPr lang="hu-HU" altLang="hu-HU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782888" y="42863"/>
            <a:ext cx="367982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36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RUGALMAS PORC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6513" y="823913"/>
            <a:ext cx="3851275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Ott fordul elő, ahol a porcszövetnek nagyfokú rugalmasságra is szüksége van: </a:t>
            </a:r>
            <a:r>
              <a:rPr lang="hu-HU" altLang="en-US" sz="1600" b="1">
                <a:latin typeface="Calibri" panose="020F0502020204030204" pitchFamily="34" charset="0"/>
              </a:rPr>
              <a:t>fülkagyló, fülkürt, gégefedő, gége egyes kisebb porcai.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1600" b="1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mátrix </a:t>
            </a:r>
            <a:r>
              <a:rPr lang="hu-HU" altLang="en-US" sz="1600" b="1">
                <a:latin typeface="Calibri" panose="020F0502020204030204" pitchFamily="34" charset="0"/>
              </a:rPr>
              <a:t>elasztikus</a:t>
            </a:r>
            <a:r>
              <a:rPr lang="hu-HU" altLang="en-US" sz="1600">
                <a:latin typeface="Calibri" panose="020F0502020204030204" pitchFamily="34" charset="0"/>
              </a:rPr>
              <a:t> rostokat, azokból felépülő hálózatot tartalmaz, ezt orcein, ill. rezorcin-fukszin festés teszi láthatóvá.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chondronok kevesebb chondrocytából állnak.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rugalmas rostok miatt sárgás színű  a porc.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Mindig körbeveszi porchártya, </a:t>
            </a:r>
            <a:r>
              <a:rPr lang="hu-HU" altLang="en-US" sz="1600" b="1">
                <a:latin typeface="Calibri" panose="020F0502020204030204" pitchFamily="34" charset="0"/>
              </a:rPr>
              <a:t>nem meszesedik, vagy csontosodik.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68413"/>
            <a:ext cx="50038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rugalmas r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437063"/>
            <a:ext cx="130175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97425"/>
            <a:ext cx="21605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rugalmas po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737393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414463" y="188913"/>
            <a:ext cx="6259512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RUGALMAS PORC, </a:t>
            </a:r>
            <a:r>
              <a:rPr lang="hu-HU" altLang="en-US" sz="2800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hematoxilin-orcein</a:t>
            </a:r>
            <a:r>
              <a:rPr lang="hu-HU" altLang="en-US" sz="28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festés,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epiglottis</a:t>
            </a:r>
            <a:endParaRPr lang="hu-HU" altLang="en-US" sz="2800" b="1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558800" y="188913"/>
            <a:ext cx="2527300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ROSTOS PORC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8738" y="1052513"/>
            <a:ext cx="3527425" cy="4967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Ott fordul elő, ahol a porcszövetnek nemcsak nyomási terhelésnek, hanem egyéb irányú pl. torziós hatásoknak is ellen kell állnia: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 err="1">
                <a:latin typeface="Calibri" panose="020F0502020204030204" pitchFamily="34" charset="0"/>
              </a:rPr>
              <a:t>discus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intervertebralis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anulus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fibrosusa</a:t>
            </a:r>
            <a:r>
              <a:rPr lang="hu-HU" altLang="en-US" sz="1600" dirty="0">
                <a:latin typeface="Calibri" panose="020F0502020204030204" pitchFamily="34" charset="0"/>
              </a:rPr>
              <a:t>,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 err="1">
                <a:latin typeface="Calibri" panose="020F0502020204030204" pitchFamily="34" charset="0"/>
              </a:rPr>
              <a:t>symphysis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pubica</a:t>
            </a:r>
            <a:r>
              <a:rPr lang="hu-HU" altLang="en-US" sz="1600" dirty="0">
                <a:latin typeface="Calibri" panose="020F0502020204030204" pitchFamily="34" charset="0"/>
              </a:rPr>
              <a:t>, </a:t>
            </a:r>
            <a:r>
              <a:rPr lang="hu-HU" altLang="en-US" sz="1600" dirty="0" err="1">
                <a:latin typeface="Calibri" panose="020F0502020204030204" pitchFamily="34" charset="0"/>
              </a:rPr>
              <a:t>discus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articularisok</a:t>
            </a:r>
            <a:r>
              <a:rPr lang="hu-HU" altLang="en-US" sz="1600" dirty="0">
                <a:latin typeface="Calibri" panose="020F0502020204030204" pitchFamily="34" charset="0"/>
              </a:rPr>
              <a:t>, </a:t>
            </a:r>
            <a:r>
              <a:rPr lang="hu-HU" altLang="en-US" sz="1600" b="1" dirty="0">
                <a:latin typeface="Calibri" panose="020F0502020204030204" pitchFamily="34" charset="0"/>
              </a:rPr>
              <a:t>a térdízület </a:t>
            </a:r>
            <a:r>
              <a:rPr lang="hu-HU" altLang="en-US" sz="1600" b="1" dirty="0" err="1">
                <a:latin typeface="Calibri" panose="020F0502020204030204" pitchFamily="34" charset="0"/>
              </a:rPr>
              <a:t>meniscusai</a:t>
            </a:r>
            <a:r>
              <a:rPr lang="hu-HU" altLang="en-US" sz="1600" b="1" dirty="0">
                <a:latin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600" b="1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Szöveti szerkezetében átmenetet képez a tömött rostos kötőszövet és a porcszövet között. 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Vastag, </a:t>
            </a:r>
            <a:r>
              <a:rPr lang="hu-HU" altLang="en-US" sz="1600" dirty="0" err="1">
                <a:latin typeface="Calibri" panose="020F0502020204030204" pitchFamily="34" charset="0"/>
              </a:rPr>
              <a:t>I-es</a:t>
            </a:r>
            <a:r>
              <a:rPr lang="hu-HU" altLang="en-US" sz="1600" dirty="0">
                <a:latin typeface="Calibri" panose="020F0502020204030204" pitchFamily="34" charset="0"/>
              </a:rPr>
              <a:t> típusú kollagénből felépülő durva kollagén kötegeket tartalmaz.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Közöttük szétszórtan találhatóak a  </a:t>
            </a:r>
            <a:r>
              <a:rPr lang="hu-HU" altLang="en-US" sz="1600" dirty="0" err="1">
                <a:latin typeface="Calibri" panose="020F0502020204030204" pitchFamily="34" charset="0"/>
              </a:rPr>
              <a:t>chondronok</a:t>
            </a:r>
            <a:r>
              <a:rPr lang="hu-HU" altLang="en-US" sz="1600" dirty="0">
                <a:latin typeface="Calibri" panose="020F0502020204030204" pitchFamily="34" charset="0"/>
              </a:rPr>
              <a:t> (1 vagy 2 porcsejtet tartalmaznak).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Nem veszi körül porchártya.</a:t>
            </a:r>
          </a:p>
        </p:txBody>
      </p:sp>
      <p:pic>
        <p:nvPicPr>
          <p:cNvPr id="39940" name="Picture 6" descr="rostos po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53988"/>
            <a:ext cx="496728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0188" y="3554413"/>
            <a:ext cx="269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48000">
              <a:srgbClr val="9ED3D7"/>
            </a:gs>
            <a:gs pos="83000">
              <a:srgbClr val="3C8C93"/>
            </a:gs>
            <a:gs pos="100000">
              <a:srgbClr val="1E464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116013" y="115888"/>
            <a:ext cx="46799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CSONTSZÖVET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6156325" y="692150"/>
            <a:ext cx="2843213" cy="47736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57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57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57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en-US" sz="2000" b="1" dirty="0">
                <a:latin typeface="Calibri" panose="020F0502020204030204" pitchFamily="34" charset="0"/>
              </a:rPr>
              <a:t>Felépítése:</a:t>
            </a:r>
          </a:p>
          <a:p>
            <a:pPr marL="285750" indent="-285750" algn="just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800" dirty="0">
                <a:latin typeface="Calibri" panose="020F0502020204030204" pitchFamily="34" charset="0"/>
              </a:rPr>
              <a:t>Csontsejtek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800" dirty="0" err="1">
                <a:latin typeface="Calibri" panose="020F0502020204030204" pitchFamily="34" charset="0"/>
              </a:rPr>
              <a:t>Extracelluláris</a:t>
            </a:r>
            <a:r>
              <a:rPr lang="hu-HU" altLang="en-US" sz="1800" dirty="0">
                <a:latin typeface="Calibri" panose="020F0502020204030204" pitchFamily="34" charset="0"/>
              </a:rPr>
              <a:t> mátrix (csontmátrix): </a:t>
            </a:r>
            <a:r>
              <a:rPr lang="hu-HU" altLang="en-US" sz="1800" dirty="0" err="1">
                <a:latin typeface="Calibri" panose="020F0502020204030204" pitchFamily="34" charset="0"/>
              </a:rPr>
              <a:t>kollagénrostok</a:t>
            </a:r>
            <a:r>
              <a:rPr lang="hu-HU" altLang="en-US" sz="1800" dirty="0">
                <a:latin typeface="Calibri" panose="020F0502020204030204" pitchFamily="34" charset="0"/>
              </a:rPr>
              <a:t> dominálnak benne, az amorf 	alapállomány háttérbe szorul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800" dirty="0">
                <a:latin typeface="Calibri" panose="020F0502020204030204" pitchFamily="34" charset="0"/>
              </a:rPr>
              <a:t>Szervetlen állomány (</a:t>
            </a:r>
            <a:r>
              <a:rPr lang="hu-HU" altLang="en-US" sz="1800" dirty="0" err="1">
                <a:latin typeface="Calibri" panose="020F0502020204030204" pitchFamily="34" charset="0"/>
              </a:rPr>
              <a:t>kálciumsókból</a:t>
            </a:r>
            <a:r>
              <a:rPr lang="hu-HU" altLang="en-US" sz="1800" dirty="0">
                <a:latin typeface="Calibri" panose="020F0502020204030204" pitchFamily="34" charset="0"/>
              </a:rPr>
              <a:t> áll)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hu-HU" altLang="en-US" sz="1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hu-HU" altLang="en-US" sz="1800" dirty="0">
                <a:latin typeface="Calibri" panose="020F0502020204030204" pitchFamily="34" charset="0"/>
              </a:rPr>
              <a:t>A csontszövet igen ellenálló, kemény, ugyanakkor rugalmas és viszonylag könnyű vázszövet. </a:t>
            </a:r>
          </a:p>
        </p:txBody>
      </p:sp>
      <p:pic>
        <p:nvPicPr>
          <p:cNvPr id="41988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628775"/>
            <a:ext cx="60261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Szövegdoboz 2"/>
          <p:cNvSpPr txBox="1">
            <a:spLocks noChangeArrowheads="1"/>
          </p:cNvSpPr>
          <p:nvPr/>
        </p:nvSpPr>
        <p:spPr bwMode="auto">
          <a:xfrm>
            <a:off x="152400" y="1300163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latin typeface="Calibri" panose="020F0502020204030204" pitchFamily="34" charset="0"/>
              </a:rPr>
              <a:t>(lemezes csontszövet)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13000">
              <a:srgbClr val="FCFDFE"/>
            </a:gs>
            <a:gs pos="70000">
              <a:srgbClr val="9ED3D7"/>
            </a:gs>
            <a:gs pos="89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463" y="146050"/>
            <a:ext cx="4532312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3550" indent="-463550" eaLnBrk="1" hangingPunct="1">
              <a:spcBef>
                <a:spcPct val="50000"/>
              </a:spcBef>
              <a:defRPr/>
            </a:pPr>
            <a:r>
              <a:rPr lang="hu-HU" sz="3200" b="1" dirty="0">
                <a:latin typeface="Monotype Corsiva" panose="03010101010201010101" pitchFamily="66" charset="0"/>
              </a:rPr>
              <a:t>CSONTSZÖVET SZÖVETTANI FELDOLGOZÁSA</a:t>
            </a: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defRPr/>
            </a:pPr>
            <a:endParaRPr lang="hu-HU" sz="1600" dirty="0">
              <a:latin typeface="Comic Sans MS" pitchFamily="66" charset="0"/>
            </a:endParaRP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sz="1600" b="1" dirty="0">
                <a:latin typeface="Calibri" panose="020F0502020204030204" pitchFamily="34" charset="0"/>
              </a:rPr>
              <a:t>csiszolat</a:t>
            </a:r>
            <a:r>
              <a:rPr lang="hu-HU" sz="1600" dirty="0">
                <a:latin typeface="Calibri" panose="020F0502020204030204" pitchFamily="34" charset="0"/>
              </a:rPr>
              <a:t> – csontból készült korongokat egyre vékonyabbá csiszoljuk (nincsenek sejtek, szervetlen állomány vizsgálatára alkalmas)</a:t>
            </a: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sz="1600" b="1" dirty="0" err="1">
                <a:latin typeface="Calibri" panose="020F0502020204030204" pitchFamily="34" charset="0"/>
              </a:rPr>
              <a:t>Dekalcinálás</a:t>
            </a:r>
            <a:r>
              <a:rPr lang="hu-HU" sz="1600" dirty="0">
                <a:latin typeface="Calibri" panose="020F0502020204030204" pitchFamily="34" charset="0"/>
              </a:rPr>
              <a:t> (a szervetlen sókat kivonjuk, így a csont lágyabbá válik), majd beágyazás és festés (nincsen szervetlen állomány) </a:t>
            </a:r>
            <a:r>
              <a:rPr lang="hu-HU" sz="1600" dirty="0">
                <a:latin typeface="Calibri" panose="020F0502020204030204" pitchFamily="34" charset="0"/>
                <a:sym typeface="Wingdings" panose="05000000000000000000" pitchFamily="2" charset="2"/>
              </a:rPr>
              <a:t> csontsejt vizsgálatára alkalmas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defRPr/>
            </a:pPr>
            <a:endParaRPr lang="hu-HU" sz="1600" dirty="0">
              <a:latin typeface="Calibri" panose="020F0502020204030204" pitchFamily="34" charset="0"/>
            </a:endParaRP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 dirty="0">
                <a:latin typeface="Calibri" panose="020F0502020204030204" pitchFamily="34" charset="0"/>
              </a:rPr>
              <a:t>Festések:</a:t>
            </a: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sz="1600" b="1" dirty="0" err="1">
                <a:latin typeface="Calibri" panose="020F0502020204030204" pitchFamily="34" charset="0"/>
              </a:rPr>
              <a:t>Schmorl</a:t>
            </a:r>
            <a:r>
              <a:rPr lang="hu-HU" sz="1600" b="1" dirty="0"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(pikrinsav) — sejtek: barna, ECM: sárgás;</a:t>
            </a: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sz="1600" b="1" dirty="0">
                <a:latin typeface="Calibri" panose="020F0502020204030204" pitchFamily="34" charset="0"/>
              </a:rPr>
              <a:t>HE</a:t>
            </a:r>
            <a:r>
              <a:rPr lang="hu-HU" sz="1600" dirty="0">
                <a:latin typeface="Calibri" panose="020F0502020204030204" pitchFamily="34" charset="0"/>
              </a:rPr>
              <a:t> — sejtek: kék, ECM: piros;</a:t>
            </a:r>
          </a:p>
          <a:p>
            <a:pPr marL="463550" indent="-463550"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hu-HU" sz="1600" b="1" dirty="0" err="1">
                <a:latin typeface="Calibri" panose="020F0502020204030204" pitchFamily="34" charset="0"/>
              </a:rPr>
              <a:t>Azan</a:t>
            </a:r>
            <a:r>
              <a:rPr lang="hu-HU" sz="1600" b="1" dirty="0"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— sejtek: piros, ECM: kék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44035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3392488"/>
            <a:ext cx="29686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églalap 2"/>
          <p:cNvSpPr>
            <a:spLocks noChangeArrowheads="1"/>
          </p:cNvSpPr>
          <p:nvPr/>
        </p:nvSpPr>
        <p:spPr bwMode="auto">
          <a:xfrm>
            <a:off x="5497513" y="6007100"/>
            <a:ext cx="29686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000" b="1">
                <a:latin typeface="Franklin Gothic Book" pitchFamily="34" charset="0"/>
              </a:rPr>
              <a:t>Osteocyták dekalcinált csont metszeti képén. </a:t>
            </a:r>
            <a:r>
              <a:rPr lang="hu-HU" altLang="hu-HU" sz="1000">
                <a:latin typeface="Franklin Gothic Book" pitchFamily="34" charset="0"/>
              </a:rPr>
              <a:t>A lelapult osteocytákból fésűfogszerűen mindkét irányban számos vékony és hosszú nyúlvány indul ki (Schmorl-festés, 480 x).</a:t>
            </a:r>
            <a:endParaRPr lang="hu-HU" altLang="hu-HU" sz="1000"/>
          </a:p>
        </p:txBody>
      </p:sp>
      <p:pic>
        <p:nvPicPr>
          <p:cNvPr id="44037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t="22002" r="21255" b="12201"/>
          <a:stretch>
            <a:fillRect/>
          </a:stretch>
        </p:blipFill>
        <p:spPr bwMode="auto">
          <a:xfrm>
            <a:off x="4549775" y="20638"/>
            <a:ext cx="4471988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églalap 5"/>
          <p:cNvSpPr>
            <a:spLocks noChangeArrowheads="1"/>
          </p:cNvSpPr>
          <p:nvPr/>
        </p:nvSpPr>
        <p:spPr bwMode="auto">
          <a:xfrm>
            <a:off x="4892675" y="2643188"/>
            <a:ext cx="4178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000" b="1">
                <a:latin typeface="Franklin Gothic Book" pitchFamily="34" charset="0"/>
              </a:rPr>
              <a:t>Csontcsiszolat polarizációs mikroszkópos képe. </a:t>
            </a:r>
            <a:r>
              <a:rPr lang="hu-HU" altLang="hu-HU" sz="1000">
                <a:latin typeface="Franklin Gothic Book" pitchFamily="34" charset="0"/>
              </a:rPr>
              <a:t>Osteonok átnézeti képe. Figyeljük meg az osteonokat és az őket felépítő lemezek rendszerét. A háttér az ún. gipsz-vörös szűrő miatt vöröseslila, amelyből a lemezek kettőstörése kékes, illetve sárgás színben tűnik elő (150x). </a:t>
            </a:r>
            <a:endParaRPr lang="hu-HU" altLang="hu-HU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395288" y="198438"/>
            <a:ext cx="4079875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CSONTSZÖVET SEJTJEI</a:t>
            </a:r>
          </a:p>
        </p:txBody>
      </p:sp>
      <p:pic>
        <p:nvPicPr>
          <p:cNvPr id="4608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132263"/>
            <a:ext cx="89392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Szövegdoboz 3"/>
          <p:cNvSpPr txBox="1">
            <a:spLocks noChangeArrowheads="1"/>
          </p:cNvSpPr>
          <p:nvPr/>
        </p:nvSpPr>
        <p:spPr bwMode="auto">
          <a:xfrm>
            <a:off x="395288" y="2152650"/>
            <a:ext cx="279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800"/>
              <a:t>Osteoprogenitor sejtek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800"/>
              <a:t>Osteoblastok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800"/>
              <a:t>Osteocyták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800"/>
              <a:t>Osteoclastok</a:t>
            </a:r>
          </a:p>
        </p:txBody>
      </p:sp>
      <p:pic>
        <p:nvPicPr>
          <p:cNvPr id="4608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5888"/>
            <a:ext cx="32686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7950" y="461963"/>
            <a:ext cx="3921125" cy="5878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800" b="1" dirty="0" err="1">
                <a:latin typeface="Calibri" panose="020F0502020204030204" pitchFamily="34" charset="0"/>
              </a:rPr>
              <a:t>Osteoprogenitor</a:t>
            </a:r>
            <a:r>
              <a:rPr lang="hu-HU" altLang="en-US" sz="1800" b="1" dirty="0">
                <a:latin typeface="Calibri" panose="020F0502020204030204" pitchFamily="34" charset="0"/>
              </a:rPr>
              <a:t> sejt:</a:t>
            </a:r>
            <a:r>
              <a:rPr lang="hu-HU" altLang="en-US" sz="1600" b="1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mesenchymából</a:t>
            </a:r>
            <a:r>
              <a:rPr lang="hu-HU" altLang="en-US" sz="1600" dirty="0">
                <a:latin typeface="Calibri" panose="020F0502020204030204" pitchFamily="34" charset="0"/>
              </a:rPr>
              <a:t> kialakult, lelapult citoplazmával rendelkező sejtek, csontfelszínen vagy az erek közelében találhatóak. Még </a:t>
            </a:r>
            <a:r>
              <a:rPr lang="hu-HU" altLang="en-US" sz="1600" b="1" dirty="0">
                <a:latin typeface="Calibri" panose="020F0502020204030204" pitchFamily="34" charset="0"/>
              </a:rPr>
              <a:t>képesek az osztódásra</a:t>
            </a:r>
            <a:r>
              <a:rPr lang="hu-HU" altLang="en-US" sz="1600" dirty="0">
                <a:latin typeface="Calibri" panose="020F0502020204030204" pitchFamily="34" charset="0"/>
              </a:rPr>
              <a:t>, de már elköteleződtek a csont irányban történő differenciálódásra.</a:t>
            </a:r>
            <a:endParaRPr lang="hu-HU" altLang="en-US" sz="1600" b="1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800" b="1" dirty="0" err="1">
                <a:latin typeface="Calibri" panose="020F0502020204030204" pitchFamily="34" charset="0"/>
              </a:rPr>
              <a:t>Osteoblast</a:t>
            </a:r>
            <a:r>
              <a:rPr lang="hu-HU" altLang="en-US" sz="1800" b="1" dirty="0">
                <a:latin typeface="Calibri" panose="020F0502020204030204" pitchFamily="34" charset="0"/>
              </a:rPr>
              <a:t> (csontképző sejt):</a:t>
            </a:r>
            <a:r>
              <a:rPr lang="hu-HU" altLang="en-US" sz="18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mesenchymális</a:t>
            </a:r>
            <a:r>
              <a:rPr lang="hu-HU" altLang="en-US" sz="1600" dirty="0">
                <a:latin typeface="Calibri" panose="020F0502020204030204" pitchFamily="34" charset="0"/>
              </a:rPr>
              <a:t> őssejtből származik, amely először </a:t>
            </a:r>
            <a:r>
              <a:rPr lang="hu-HU" altLang="en-US" sz="1600" dirty="0" err="1">
                <a:latin typeface="Calibri" panose="020F0502020204030204" pitchFamily="34" charset="0"/>
              </a:rPr>
              <a:t>osteoprogenitor</a:t>
            </a:r>
            <a:r>
              <a:rPr lang="hu-HU" altLang="en-US" sz="1600" dirty="0">
                <a:latin typeface="Calibri" panose="020F0502020204030204" pitchFamily="34" charset="0"/>
              </a:rPr>
              <a:t> sejtté, majd </a:t>
            </a:r>
            <a:r>
              <a:rPr lang="hu-HU" altLang="en-US" sz="1600" dirty="0" err="1">
                <a:latin typeface="Calibri" panose="020F0502020204030204" pitchFamily="34" charset="0"/>
              </a:rPr>
              <a:t>osteoblasttá</a:t>
            </a:r>
            <a:r>
              <a:rPr lang="hu-HU" altLang="en-US" sz="1600" dirty="0">
                <a:latin typeface="Calibri" panose="020F0502020204030204" pitchFamily="34" charset="0"/>
              </a:rPr>
              <a:t> alakul. A </a:t>
            </a:r>
            <a:r>
              <a:rPr lang="hu-HU" altLang="en-US" sz="1600" dirty="0" err="1">
                <a:latin typeface="Calibri" panose="020F0502020204030204" pitchFamily="34" charset="0"/>
              </a:rPr>
              <a:t>sejtközötti</a:t>
            </a:r>
            <a:r>
              <a:rPr lang="hu-HU" altLang="en-US" sz="1600" dirty="0">
                <a:latin typeface="Calibri" panose="020F0502020204030204" pitchFamily="34" charset="0"/>
              </a:rPr>
              <a:t> állomány komponenseit termeli, </a:t>
            </a:r>
            <a:r>
              <a:rPr lang="hu-HU" altLang="en-US" sz="1600" b="1" dirty="0">
                <a:latin typeface="Calibri" panose="020F0502020204030204" pitchFamily="34" charset="0"/>
              </a:rPr>
              <a:t>osztódásra nem képes</a:t>
            </a:r>
            <a:r>
              <a:rPr lang="hu-HU" altLang="en-US" sz="1600" dirty="0">
                <a:latin typeface="Calibri" panose="020F0502020204030204" pitchFamily="34" charset="0"/>
              </a:rPr>
              <a:t>. </a:t>
            </a:r>
            <a:r>
              <a:rPr lang="hu-HU" altLang="en-US" sz="1600" dirty="0" err="1">
                <a:latin typeface="Calibri" panose="020F0502020204030204" pitchFamily="34" charset="0"/>
              </a:rPr>
              <a:t>Osteocytává</a:t>
            </a:r>
            <a:r>
              <a:rPr lang="hu-HU" altLang="en-US" sz="1600" dirty="0">
                <a:latin typeface="Calibri" panose="020F0502020204030204" pitchFamily="34" charset="0"/>
              </a:rPr>
              <a:t> alakul.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800" b="1" dirty="0" err="1">
                <a:latin typeface="Calibri" panose="020F0502020204030204" pitchFamily="34" charset="0"/>
              </a:rPr>
              <a:t>Osteocyta</a:t>
            </a:r>
            <a:r>
              <a:rPr lang="hu-HU" altLang="en-US" sz="1800" b="1" dirty="0">
                <a:latin typeface="Calibri" panose="020F0502020204030204" pitchFamily="34" charset="0"/>
              </a:rPr>
              <a:t> (csontsejt)</a:t>
            </a:r>
            <a:r>
              <a:rPr lang="hu-HU" altLang="en-US" sz="1800" dirty="0">
                <a:latin typeface="Calibri" panose="020F0502020204030204" pitchFamily="34" charset="0"/>
              </a:rPr>
              <a:t>: </a:t>
            </a:r>
            <a:r>
              <a:rPr lang="hu-HU" altLang="en-US" sz="1600" dirty="0">
                <a:latin typeface="Calibri" panose="020F0502020204030204" pitchFamily="34" charset="0"/>
              </a:rPr>
              <a:t>szilvamag alakú sejtek, a minden irányban kiinduló vékony „póklábszerű” hosszú nyúlványokkal összekapcsolódnak egymással. Diffúzió lehetséges a sejtek között.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600" dirty="0" err="1">
                <a:latin typeface="Calibri" panose="020F0502020204030204" pitchFamily="34" charset="0"/>
              </a:rPr>
              <a:t>Lacuna</a:t>
            </a:r>
            <a:r>
              <a:rPr lang="hu-HU" altLang="en-US" sz="1600" dirty="0">
                <a:latin typeface="Calibri" panose="020F0502020204030204" pitchFamily="34" charset="0"/>
              </a:rPr>
              <a:t>: az </a:t>
            </a:r>
            <a:r>
              <a:rPr lang="hu-HU" altLang="en-US" sz="1600" dirty="0" err="1">
                <a:latin typeface="Calibri" panose="020F0502020204030204" pitchFamily="34" charset="0"/>
              </a:rPr>
              <a:t>osteocyta</a:t>
            </a:r>
            <a:r>
              <a:rPr lang="hu-HU" altLang="en-US" sz="1600" dirty="0">
                <a:latin typeface="Calibri" panose="020F0502020204030204" pitchFamily="34" charset="0"/>
              </a:rPr>
              <a:t> helye a </a:t>
            </a:r>
            <a:r>
              <a:rPr lang="hu-HU" altLang="en-US" sz="1600" dirty="0" err="1">
                <a:latin typeface="Calibri" panose="020F0502020204030204" pitchFamily="34" charset="0"/>
              </a:rPr>
              <a:t>mtx-ban</a:t>
            </a:r>
            <a:r>
              <a:rPr lang="hu-HU" altLang="en-US" sz="1600" dirty="0">
                <a:latin typeface="Calibri" panose="020F050202020403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600" dirty="0" err="1">
                <a:latin typeface="Calibri" panose="020F0502020204030204" pitchFamily="34" charset="0"/>
              </a:rPr>
              <a:t>Canaliculi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dirty="0" err="1">
                <a:latin typeface="Calibri" panose="020F0502020204030204" pitchFamily="34" charset="0"/>
              </a:rPr>
              <a:t>ossei</a:t>
            </a:r>
            <a:r>
              <a:rPr lang="hu-HU" altLang="en-US" sz="1600" dirty="0">
                <a:latin typeface="Calibri" panose="020F0502020204030204" pitchFamily="34" charset="0"/>
              </a:rPr>
              <a:t>: </a:t>
            </a:r>
            <a:r>
              <a:rPr lang="hu-HU" altLang="en-US" sz="1600" dirty="0" err="1">
                <a:latin typeface="Calibri" panose="020F0502020204030204" pitchFamily="34" charset="0"/>
              </a:rPr>
              <a:t>csontcsatornácskák</a:t>
            </a:r>
            <a:r>
              <a:rPr lang="hu-HU" altLang="en-US" sz="1600" dirty="0">
                <a:latin typeface="Calibri" panose="020F0502020204030204" pitchFamily="34" charset="0"/>
              </a:rPr>
              <a:t>, nyúlványok helye.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800" b="1" dirty="0" err="1">
                <a:latin typeface="Calibri" panose="020F0502020204030204" pitchFamily="34" charset="0"/>
              </a:rPr>
              <a:t>Osteoclast</a:t>
            </a:r>
            <a:r>
              <a:rPr lang="hu-HU" altLang="en-US" sz="1800" b="1" dirty="0">
                <a:latin typeface="Calibri" panose="020F0502020204030204" pitchFamily="34" charset="0"/>
              </a:rPr>
              <a:t> (csontfaló sejt)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36550" y="0"/>
            <a:ext cx="34639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CSONTSZÖVET SEJTJEI</a:t>
            </a:r>
          </a:p>
        </p:txBody>
      </p:sp>
      <p:pic>
        <p:nvPicPr>
          <p:cNvPr id="48132" name="Picture 4" descr="csont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15888"/>
            <a:ext cx="4975225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107950" y="549275"/>
            <a:ext cx="75596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2000" b="1">
                <a:latin typeface="Calibri" panose="020F0502020204030204" pitchFamily="34" charset="0"/>
              </a:rPr>
              <a:t>Osteoclast:</a:t>
            </a:r>
            <a:r>
              <a:rPr lang="hu-HU" altLang="en-US" sz="1800" b="1">
                <a:latin typeface="Calibri" panose="020F0502020204030204" pitchFamily="34" charset="0"/>
              </a:rPr>
              <a:t> </a:t>
            </a:r>
            <a:r>
              <a:rPr lang="hu-HU" altLang="en-US" sz="1800">
                <a:latin typeface="Calibri" panose="020F0502020204030204" pitchFamily="34" charset="0"/>
              </a:rPr>
              <a:t>az</a:t>
            </a:r>
            <a:r>
              <a:rPr lang="hu-HU" altLang="en-US" sz="1800" b="1">
                <a:latin typeface="Calibri" panose="020F0502020204030204" pitchFamily="34" charset="0"/>
              </a:rPr>
              <a:t> </a:t>
            </a:r>
            <a:r>
              <a:rPr lang="hu-HU" altLang="en-US" sz="1800">
                <a:latin typeface="Calibri" panose="020F0502020204030204" pitchFamily="34" charset="0"/>
              </a:rPr>
              <a:t>intercelluláris állomány lebontására specializálódott óriássejt. Sokmagvú óriássejt, eosinophil citoplazmájában számos </a:t>
            </a:r>
            <a:r>
              <a:rPr lang="hu-HU" altLang="en-US" sz="1800" b="1">
                <a:latin typeface="Calibri" panose="020F0502020204030204" pitchFamily="34" charset="0"/>
              </a:rPr>
              <a:t>fagoszóma </a:t>
            </a:r>
            <a:r>
              <a:rPr lang="hu-HU" altLang="en-US" sz="1800">
                <a:latin typeface="Calibri" panose="020F0502020204030204" pitchFamily="34" charset="0"/>
              </a:rPr>
              <a:t>és </a:t>
            </a:r>
            <a:r>
              <a:rPr lang="hu-HU" altLang="en-US" sz="1800" b="1">
                <a:latin typeface="Calibri" panose="020F0502020204030204" pitchFamily="34" charset="0"/>
              </a:rPr>
              <a:t>lizoszóma</a:t>
            </a:r>
            <a:r>
              <a:rPr lang="hu-HU" altLang="en-US" sz="1800">
                <a:latin typeface="Calibri" panose="020F0502020204030204" pitchFamily="34" charset="0"/>
              </a:rPr>
              <a:t> van. A csontállomány felszínén, többnyire a maga által vájt öbölben található meg. A </a:t>
            </a:r>
            <a:r>
              <a:rPr lang="hu-HU" altLang="hu-HU" sz="1800">
                <a:latin typeface="Calibri" panose="020F0502020204030204" pitchFamily="34" charset="0"/>
              </a:rPr>
              <a:t>csonthoz simuló membránja sok lemezszerű nyúlványt képez, itt zajlik a H-ionok és a lizoszomális enzimek kipumpálása és az építőelemek felvétele. Az osteoclastok a vérből kivándorolt és egymással fúzionált monocytákból származnak.</a:t>
            </a:r>
            <a:endParaRPr lang="hu-HU" altLang="en-US" sz="1800">
              <a:latin typeface="Calibri" panose="020F0502020204030204" pitchFamily="34" charset="0"/>
            </a:endParaRPr>
          </a:p>
        </p:txBody>
      </p:sp>
      <p:pic>
        <p:nvPicPr>
          <p:cNvPr id="49155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773363"/>
            <a:ext cx="45085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zövegdoboz 6"/>
          <p:cNvSpPr txBox="1">
            <a:spLocks noChangeArrowheads="1"/>
          </p:cNvSpPr>
          <p:nvPr/>
        </p:nvSpPr>
        <p:spPr bwMode="auto">
          <a:xfrm>
            <a:off x="4438650" y="6032500"/>
            <a:ext cx="4324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Calibri" panose="020F0502020204030204" pitchFamily="34" charset="0"/>
              </a:rPr>
              <a:t>http://</a:t>
            </a:r>
            <a:r>
              <a:rPr lang="hu-HU" altLang="hu-HU" sz="1100">
                <a:latin typeface="Calibri" panose="020F0502020204030204" pitchFamily="34" charset="0"/>
              </a:rPr>
              <a:t>www.pathologyoutlines.com/topic/bonemarrowosteoclasts.html</a:t>
            </a:r>
            <a:endParaRPr lang="hu-HU" altLang="hu-HU" sz="1200">
              <a:latin typeface="Calibri" panose="020F0502020204030204" pitchFamily="34" charset="0"/>
            </a:endParaRPr>
          </a:p>
        </p:txBody>
      </p:sp>
      <p:pic>
        <p:nvPicPr>
          <p:cNvPr id="49157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76538"/>
            <a:ext cx="38195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Szövegdoboz 8"/>
          <p:cNvSpPr txBox="1">
            <a:spLocks noChangeArrowheads="1"/>
          </p:cNvSpPr>
          <p:nvPr/>
        </p:nvSpPr>
        <p:spPr bwMode="auto">
          <a:xfrm>
            <a:off x="0" y="6135688"/>
            <a:ext cx="4248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100">
                <a:latin typeface="Calibri" panose="020F0502020204030204" pitchFamily="34" charset="0"/>
              </a:rPr>
              <a:t>https://www.researchgate.net/publication/286457443_Bone-tissue_engineering_Complex_tunable_structural_and_biological_responses_to_injury_drug_delivery_and_cell-based_therapies/figures?lo=1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sontszöv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8913"/>
            <a:ext cx="48021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osteobl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1913"/>
            <a:ext cx="49482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 descr="osteoblast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63706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3779838" cy="1714500"/>
          </a:xfrm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rgbClr val="262673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A kötőszöveti sejtek embryonális származása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565400"/>
            <a:ext cx="3241675" cy="2808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400" smtClean="0">
                <a:latin typeface="Calibri" panose="020F0502020204030204" pitchFamily="34" charset="0"/>
                <a:cs typeface="Calibri" panose="020F0502020204030204" pitchFamily="34" charset="0"/>
              </a:rPr>
              <a:t>Mobilis sejtek: vérképző őssejtből </a:t>
            </a:r>
          </a:p>
          <a:p>
            <a:pPr eaLnBrk="1" hangingPunct="1">
              <a:lnSpc>
                <a:spcPct val="90000"/>
              </a:lnSpc>
            </a:pPr>
            <a:endParaRPr lang="hu-HU" altLang="hu-HU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400" smtClean="0">
                <a:latin typeface="Calibri" panose="020F0502020204030204" pitchFamily="34" charset="0"/>
                <a:cs typeface="Calibri" panose="020F0502020204030204" pitchFamily="34" charset="0"/>
              </a:rPr>
              <a:t>Fix sejtek: mesenchymális őssejtből</a:t>
            </a:r>
          </a:p>
        </p:txBody>
      </p:sp>
      <p:pic>
        <p:nvPicPr>
          <p:cNvPr id="7172" name="Picture 5" descr="stammz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15888"/>
            <a:ext cx="4981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867400" y="4133850"/>
            <a:ext cx="1358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FF0000"/>
                </a:solidFill>
              </a:rPr>
              <a:t>mesenchymális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FF0000"/>
                </a:solidFill>
              </a:rPr>
              <a:t>őssejt</a:t>
            </a:r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6459538" y="26670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5692775" y="2362200"/>
            <a:ext cx="15335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/>
              <a:t>Vérképző őssejt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860800"/>
            <a:ext cx="69770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233862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46050"/>
            <a:ext cx="6926263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273175" y="5726113"/>
            <a:ext cx="1487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Calibri" panose="020F0502020204030204" pitchFamily="34" charset="0"/>
              </a:rPr>
              <a:t>Csontcsiszolat</a:t>
            </a:r>
          </a:p>
        </p:txBody>
      </p:sp>
      <p:sp>
        <p:nvSpPr>
          <p:cNvPr id="54276" name="Szövegdoboz 1"/>
          <p:cNvSpPr txBox="1">
            <a:spLocks noChangeArrowheads="1"/>
          </p:cNvSpPr>
          <p:nvPr/>
        </p:nvSpPr>
        <p:spPr bwMode="auto">
          <a:xfrm>
            <a:off x="0" y="6256338"/>
            <a:ext cx="686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anose="020F0502020204030204" pitchFamily="34" charset="0"/>
              </a:rPr>
              <a:t>Csontcsiszolat=&gt; nincsenek sejtek -&gt; a szervetlen állomány vizsgálatára alkalmas!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anose="020F0502020204030204" pitchFamily="34" charset="0"/>
              </a:rPr>
              <a:t>Gap junction kommunikáció</a:t>
            </a: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7993062" cy="1076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CSONTSZÖVET INTERCELLULÁRIS ÁLLOMÁNYA (CSONTMÁTRIX)</a:t>
            </a:r>
          </a:p>
        </p:txBody>
      </p:sp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07950" y="1412875"/>
            <a:ext cx="88931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alibri" panose="020F0502020204030204" pitchFamily="34" charset="0"/>
              </a:rPr>
              <a:t>KOLLAGÉNROSTOK: </a:t>
            </a:r>
            <a:r>
              <a:rPr lang="hu-HU" altLang="en-US" sz="1800">
                <a:latin typeface="Calibri" panose="020F0502020204030204" pitchFamily="34" charset="0"/>
              </a:rPr>
              <a:t>a szerves állomány 90%-t adják. </a:t>
            </a:r>
            <a:r>
              <a:rPr lang="hu-HU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I-es típusú kollagén</a:t>
            </a:r>
            <a:r>
              <a:rPr lang="hu-HU" altLang="en-US" sz="1800">
                <a:latin typeface="Calibri" panose="020F0502020204030204" pitchFamily="34" charset="0"/>
              </a:rPr>
              <a:t>. A tropokollagén-molekulák között a szokottnál több keresztkötés van, ez a rostnak nagyobb mechanikai ellenálló képességet ad. A rostok egymással párhuzamosan rendeződve kötegeket vagy gyakrabban lemezeket alkotnak.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alibri" panose="020F0502020204030204" pitchFamily="34" charset="0"/>
              </a:rPr>
              <a:t>AMORF ALAPÁLLOMÁNY – NAGYRÉSZT PROTEOGLIKÁNOK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2000" b="1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alibri" panose="020F0502020204030204" pitchFamily="34" charset="0"/>
              </a:rPr>
              <a:t>CSONTSPECIFIKUS FEHÉRJÉK: </a:t>
            </a:r>
            <a:r>
              <a:rPr lang="hu-HU" altLang="en-US" sz="1800" b="1">
                <a:latin typeface="Calibri" panose="020F0502020204030204" pitchFamily="34" charset="0"/>
              </a:rPr>
              <a:t>oszteokalcin, oszteopontin</a:t>
            </a:r>
            <a:r>
              <a:rPr lang="hu-HU" altLang="en-US" sz="1800">
                <a:latin typeface="Calibri" panose="020F0502020204030204" pitchFamily="34" charset="0"/>
              </a:rPr>
              <a:t>. Mindkettőt az osteoblastok termelik, szintézisüket a D-vitamin serkenti.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hu-HU" altLang="en-US" sz="2000" b="1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alibri" panose="020F0502020204030204" pitchFamily="34" charset="0"/>
              </a:rPr>
              <a:t>SZERVETLEN ÁLLOMÁNY: </a:t>
            </a:r>
            <a:r>
              <a:rPr lang="hu-HU" altLang="hu-HU" sz="1800">
                <a:latin typeface="Calibri" panose="020F0502020204030204" pitchFamily="34" charset="0"/>
              </a:rPr>
              <a:t>Nagy szervetlen állomány! Szervetlen:Szerves  65:35 arányú!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800">
                <a:latin typeface="Calibri" panose="020F0502020204030204" pitchFamily="34" charset="0"/>
              </a:rPr>
              <a:t>Nagyobb részt kálciumfoszfát-tartalmú </a:t>
            </a:r>
            <a:r>
              <a:rPr lang="hu-HU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hidroxiapatit</a:t>
            </a:r>
            <a:r>
              <a:rPr lang="hu-HU" altLang="en-US" sz="1800">
                <a:latin typeface="Calibri" panose="020F0502020204030204" pitchFamily="34" charset="0"/>
              </a:rPr>
              <a:t> alkotja. Kristályok formájában van jelen, amelyek a kollagénfibrillum harántcsíkolatának megfelelően rendeződnek.</a:t>
            </a:r>
          </a:p>
          <a:p>
            <a:pPr>
              <a:buFontTx/>
              <a:buNone/>
            </a:pPr>
            <a:r>
              <a:rPr lang="hu-HU" altLang="hu-HU" sz="1800">
                <a:latin typeface="Calibri" panose="020F0502020204030204" pitchFamily="34" charset="0"/>
              </a:rPr>
              <a:t>A szervezet kalcium-tartalmának 90%-a a csontokban található.</a:t>
            </a:r>
          </a:p>
          <a:p>
            <a:pPr>
              <a:buFontTx/>
              <a:buNone/>
            </a:pPr>
            <a:r>
              <a:rPr lang="hu-HU" altLang="hu-HU" sz="1800">
                <a:latin typeface="Calibri" panose="020F0502020204030204" pitchFamily="34" charset="0"/>
              </a:rPr>
              <a:t>Szabályozás: parathormon↓ és kalcitonin↑, C és D- vitamin. </a:t>
            </a:r>
          </a:p>
          <a:p>
            <a:pPr>
              <a:buFontTx/>
              <a:buNone/>
            </a:pPr>
            <a:r>
              <a:rPr lang="hu-HU" altLang="hu-HU" sz="1800">
                <a:latin typeface="Calibri" panose="020F0502020204030204" pitchFamily="34" charset="0"/>
              </a:rPr>
              <a:t>Kationként lehet még magnézium és nátrium, anionként pedig karbonát, citrát vagy fluorid is.</a:t>
            </a:r>
            <a:endParaRPr lang="hu-HU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63663"/>
            <a:ext cx="43370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4005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465388" y="142875"/>
            <a:ext cx="4102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A CSONTSZÖVET TÍPUSAI</a:t>
            </a:r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431800" y="908050"/>
            <a:ext cx="38322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FONATOS (PRIMER) CSONTSZÖVET</a:t>
            </a:r>
          </a:p>
        </p:txBody>
      </p:sp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5032375" y="908050"/>
            <a:ext cx="35814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LEMEZES (ÉRETT) CSONTSZÖVET</a:t>
            </a: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0" y="4941888"/>
            <a:ext cx="45720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 kollagénrostok és kötegeik minden rendezettség nélküli szövedéket alkotnak. Több sejtet tartalmaz, a kollagén rendezetlensége miatt nem kitüntetett irányban helyezkednek el. Több az alapállomány, kisebb mértékű a mineralizáció. Előfordul az embrionális </a:t>
            </a:r>
            <a:r>
              <a:rPr lang="hu-HU" altLang="en-US" sz="1400" b="1">
                <a:latin typeface="Calibri" panose="020F0502020204030204" pitchFamily="34" charset="0"/>
              </a:rPr>
              <a:t>csontfejlődés</a:t>
            </a:r>
            <a:r>
              <a:rPr lang="hu-HU" altLang="en-US" sz="1400">
                <a:latin typeface="Calibri" panose="020F0502020204030204" pitchFamily="34" charset="0"/>
              </a:rPr>
              <a:t> és felnőttben a csonttörések utáni </a:t>
            </a:r>
            <a:r>
              <a:rPr lang="hu-HU" altLang="en-US" sz="1400" b="1">
                <a:latin typeface="Calibri" panose="020F0502020204030204" pitchFamily="34" charset="0"/>
              </a:rPr>
              <a:t>regeneráció kezdeti szakaszában</a:t>
            </a:r>
            <a:r>
              <a:rPr lang="hu-HU" altLang="en-US" sz="14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4537075" y="4941888"/>
            <a:ext cx="45720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 csont intercelluláris állománya egymással párhuzamosan rendezett lemezekből áll. Egy-egy lemezt párhuzamosan elhelyezkedő kollagénfibrillumok építenek fel, kevés proteoglikán alapállományba beágyazva.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971550" y="333375"/>
            <a:ext cx="2519363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OSTEON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61925" y="5805488"/>
            <a:ext cx="8748713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kompakt (kortikális) csont alapegysége a henger alakú osteon, amely központi ércsatornából (Havers-csatorna) és koncentrikus </a:t>
            </a:r>
            <a:r>
              <a:rPr lang="hu-HU" altLang="en-US" sz="1600" b="1" i="1">
                <a:latin typeface="Calibri" panose="020F0502020204030204" pitchFamily="34" charset="0"/>
              </a:rPr>
              <a:t>laminae speciales-ekből </a:t>
            </a:r>
            <a:r>
              <a:rPr lang="hu-HU" altLang="en-US" sz="1600">
                <a:latin typeface="Calibri" panose="020F0502020204030204" pitchFamily="34" charset="0"/>
              </a:rPr>
              <a:t>áll. A lacunákban ülő osteocyták nyúlványaikkal kommunikálnak egymással (nexus, gap junction).</a:t>
            </a:r>
            <a:endParaRPr lang="hu-HU" altLang="en-US" sz="1600" b="1">
              <a:latin typeface="Calibri" panose="020F0502020204030204" pitchFamily="34" charset="0"/>
            </a:endParaRP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620713"/>
            <a:ext cx="368300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000250"/>
            <a:ext cx="4953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églalap 1"/>
          <p:cNvSpPr>
            <a:spLocks noChangeArrowheads="1"/>
          </p:cNvSpPr>
          <p:nvPr/>
        </p:nvSpPr>
        <p:spPr bwMode="auto">
          <a:xfrm>
            <a:off x="73025" y="1265238"/>
            <a:ext cx="5197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Osteon=Havers-csatorna + a körülötte lévő körkörös csontlemezek + lacunák a csontsejtekkel</a:t>
            </a:r>
            <a:endParaRPr lang="hu-HU" altLang="hu-H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1042988" y="115888"/>
            <a:ext cx="7324725" cy="5857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LEMEZES CSONTSZÖVET FELÉPÍTÉSE</a:t>
            </a:r>
          </a:p>
        </p:txBody>
      </p:sp>
      <p:pic>
        <p:nvPicPr>
          <p:cNvPr id="62467" name="Picture 5" descr="csont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836613"/>
            <a:ext cx="739298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csontcsiszo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52475"/>
            <a:ext cx="86931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200025" y="6021388"/>
            <a:ext cx="625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Calibri" panose="020F0502020204030204" pitchFamily="34" charset="0"/>
              </a:rPr>
              <a:t>Csontcsiszolat polarizációs mikroszkópos képe (gipsz-vörös szűrő)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675563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Szövegdoboz 2"/>
          <p:cNvSpPr txBox="1">
            <a:spLocks noChangeArrowheads="1"/>
          </p:cNvSpPr>
          <p:nvPr/>
        </p:nvSpPr>
        <p:spPr bwMode="auto">
          <a:xfrm>
            <a:off x="596900" y="5516563"/>
            <a:ext cx="7993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Calibri" panose="020F0502020204030204" pitchFamily="34" charset="0"/>
              </a:rPr>
              <a:t>A lemezes csontszövetben a kompakt állomány számos kis csövecskéből épül fel; ezek az osteonok, a csontszövet egységei. A + jelnél egy Volkmann csatorna, a *-nál egy Havers csatorna látható. </a:t>
            </a:r>
          </a:p>
        </p:txBody>
      </p:sp>
      <p:sp>
        <p:nvSpPr>
          <p:cNvPr id="64516" name="Szövegdoboz 3"/>
          <p:cNvSpPr txBox="1">
            <a:spLocks noChangeArrowheads="1"/>
          </p:cNvSpPr>
          <p:nvPr/>
        </p:nvSpPr>
        <p:spPr bwMode="auto">
          <a:xfrm>
            <a:off x="1543050" y="3789363"/>
            <a:ext cx="36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+</a:t>
            </a:r>
          </a:p>
        </p:txBody>
      </p:sp>
      <p:sp>
        <p:nvSpPr>
          <p:cNvPr id="64517" name="Szövegdoboz 4"/>
          <p:cNvSpPr txBox="1">
            <a:spLocks noChangeArrowheads="1"/>
          </p:cNvSpPr>
          <p:nvPr/>
        </p:nvSpPr>
        <p:spPr bwMode="auto">
          <a:xfrm>
            <a:off x="5651500" y="39751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sont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20713"/>
            <a:ext cx="40560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nger 2"/>
          <p:cNvSpPr/>
          <p:nvPr/>
        </p:nvSpPr>
        <p:spPr>
          <a:xfrm>
            <a:off x="971550" y="1989138"/>
            <a:ext cx="720725" cy="21605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150938" y="2027238"/>
            <a:ext cx="360362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65541" name="Csoportba foglalás 14"/>
          <p:cNvGrpSpPr>
            <a:grpSpLocks/>
          </p:cNvGrpSpPr>
          <p:nvPr/>
        </p:nvGrpSpPr>
        <p:grpSpPr bwMode="auto">
          <a:xfrm>
            <a:off x="1042988" y="2133600"/>
            <a:ext cx="576262" cy="2125663"/>
            <a:chOff x="1043608" y="2166184"/>
            <a:chExt cx="576064" cy="2126912"/>
          </a:xfrm>
        </p:grpSpPr>
        <p:cxnSp>
          <p:nvCxnSpPr>
            <p:cNvPr id="10" name="Egyenes összekötő 9"/>
            <p:cNvCxnSpPr/>
            <p:nvPr/>
          </p:nvCxnSpPr>
          <p:spPr>
            <a:xfrm>
              <a:off x="1619672" y="2166184"/>
              <a:ext cx="0" cy="21269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>
              <a:off x="1043608" y="2166184"/>
              <a:ext cx="0" cy="21269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1043608" y="2166184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1043608" y="4293096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csont schmorl nn RP 150 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52463"/>
            <a:ext cx="7399337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339850" y="6203950"/>
            <a:ext cx="6462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CSONTSZÖVET HOSSZMETSZET, SCHMORL FESTÉS</a:t>
            </a:r>
            <a:endParaRPr lang="en-GB" sz="24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822325" y="2809875"/>
            <a:ext cx="245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omic Sans MS" panose="030F0702030302020204" pitchFamily="66" charset="0"/>
              </a:rPr>
              <a:t>Volkmann csatorna</a:t>
            </a:r>
          </a:p>
        </p:txBody>
      </p:sp>
      <p:sp>
        <p:nvSpPr>
          <p:cNvPr id="66565" name="Line 8"/>
          <p:cNvSpPr>
            <a:spLocks noChangeShapeType="1"/>
          </p:cNvSpPr>
          <p:nvPr/>
        </p:nvSpPr>
        <p:spPr bwMode="auto">
          <a:xfrm flipV="1">
            <a:off x="3381375" y="2949575"/>
            <a:ext cx="614363" cy="4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5724525" y="2887663"/>
            <a:ext cx="2185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Comic Sans MS" panose="030F0702030302020204" pitchFamily="66" charset="0"/>
              </a:rPr>
              <a:t>Havers csatorna</a:t>
            </a:r>
          </a:p>
        </p:txBody>
      </p:sp>
      <p:sp>
        <p:nvSpPr>
          <p:cNvPr id="66567" name="Line 10"/>
          <p:cNvSpPr>
            <a:spLocks noChangeShapeType="1"/>
          </p:cNvSpPr>
          <p:nvPr/>
        </p:nvSpPr>
        <p:spPr bwMode="auto">
          <a:xfrm flipV="1">
            <a:off x="6186488" y="2162175"/>
            <a:ext cx="115887" cy="55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568" name="Line 11"/>
          <p:cNvSpPr>
            <a:spLocks noChangeShapeType="1"/>
          </p:cNvSpPr>
          <p:nvPr/>
        </p:nvSpPr>
        <p:spPr bwMode="auto">
          <a:xfrm flipH="1">
            <a:off x="5891213" y="3451225"/>
            <a:ext cx="295275" cy="1192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95288" y="881063"/>
            <a:ext cx="8497887" cy="557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57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57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57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A kötő- és támasztó szövetek csoportjába tartozó speciális szövet típusok.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Jól ellenállnak a húzó- és nyomóerőknek.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en-US" sz="16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hu-HU" altLang="en-US" sz="28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hu-HU" altLang="en-US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hu-HU" altLang="en-US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en-US" sz="2000" dirty="0">
                <a:latin typeface="Calibri" panose="020F0502020204030204" pitchFamily="34" charset="0"/>
              </a:rPr>
              <a:t>Felépítése:</a:t>
            </a:r>
          </a:p>
          <a:p>
            <a:pPr marL="285750" indent="-285750" algn="just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porcsejtek</a:t>
            </a:r>
          </a:p>
          <a:p>
            <a:pPr marL="285750" indent="-285750" algn="just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 err="1">
                <a:latin typeface="Calibri" panose="020F0502020204030204" pitchFamily="34" charset="0"/>
              </a:rPr>
              <a:t>extracelluláris</a:t>
            </a:r>
            <a:r>
              <a:rPr lang="hu-HU" altLang="en-US" sz="1600" dirty="0">
                <a:latin typeface="Calibri" panose="020F0502020204030204" pitchFamily="34" charset="0"/>
              </a:rPr>
              <a:t> mátrix (a porcsejtek szintetizálják az amorf alapállományt + a benne lévő </a:t>
            </a:r>
            <a:r>
              <a:rPr lang="hu-HU" altLang="en-US" sz="1600" dirty="0" err="1">
                <a:latin typeface="Calibri" panose="020F0502020204030204" pitchFamily="34" charset="0"/>
              </a:rPr>
              <a:t>kollagénrostokat</a:t>
            </a:r>
            <a:r>
              <a:rPr lang="hu-HU" altLang="en-US" sz="1600" dirty="0">
                <a:latin typeface="Calibri" panose="020F0502020204030204" pitchFamily="34" charset="0"/>
              </a:rPr>
              <a:t>)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hu-HU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en-US" sz="2000" dirty="0">
                <a:latin typeface="Calibri" panose="020F0502020204030204" pitchFamily="34" charset="0"/>
              </a:rPr>
              <a:t>Tulajdonságai (a fejlett alapállomány szerkezetéből következik):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kopásálló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nyomással rugalmas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nagy nyomásszilárdságú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kismértékű hajlíthatóság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b="1" dirty="0">
                <a:latin typeface="Calibri" panose="020F0502020204030204" pitchFamily="34" charset="0"/>
              </a:rPr>
              <a:t>eret nem tartalmaz</a:t>
            </a:r>
            <a:r>
              <a:rPr lang="hu-HU" altLang="en-US" sz="1600" dirty="0">
                <a:latin typeface="Calibri" panose="020F0502020204030204" pitchFamily="34" charset="0"/>
              </a:rPr>
              <a:t>, </a:t>
            </a:r>
            <a:r>
              <a:rPr lang="hu-HU" altLang="en-US" sz="1600" dirty="0" err="1">
                <a:latin typeface="Calibri" panose="020F0502020204030204" pitchFamily="34" charset="0"/>
              </a:rPr>
              <a:t>synovialis</a:t>
            </a:r>
            <a:r>
              <a:rPr lang="hu-HU" altLang="en-US" sz="1600" dirty="0">
                <a:latin typeface="Calibri" panose="020F0502020204030204" pitchFamily="34" charset="0"/>
              </a:rPr>
              <a:t> </a:t>
            </a:r>
            <a:r>
              <a:rPr lang="hu-HU" altLang="en-US" sz="1600" b="1" dirty="0">
                <a:latin typeface="Calibri" panose="020F0502020204030204" pitchFamily="34" charset="0"/>
              </a:rPr>
              <a:t>diffúzióval táplálkozik </a:t>
            </a:r>
            <a:r>
              <a:rPr lang="hu-HU" altLang="en-US" sz="1600" dirty="0">
                <a:latin typeface="Calibri" panose="020F0502020204030204" pitchFamily="34" charset="0"/>
              </a:rPr>
              <a:t>(ízületi folyadékból)</a:t>
            </a:r>
          </a:p>
          <a:p>
            <a:pPr marL="285750" indent="-285750" eaLnBrk="1" hangingPunct="1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beidegzést sem találunk a porcszövetben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541588" y="188913"/>
            <a:ext cx="4081462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TÁMASZTÓSZÖVETEK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132138" y="2060575"/>
            <a:ext cx="2900362" cy="5857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PORCSZÖVET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319962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Csonthártyák: PERIOSTEUM, ENDOSTEUM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79388" y="939800"/>
            <a:ext cx="8785225" cy="2632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55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55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5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800" b="1" dirty="0">
                <a:latin typeface="Calibri" panose="020F0502020204030204" pitchFamily="34" charset="0"/>
              </a:rPr>
              <a:t>CSONTHÁRTYA (PERIOSTEUM): </a:t>
            </a:r>
            <a:r>
              <a:rPr lang="hu-HU" altLang="en-US" sz="1600" dirty="0">
                <a:latin typeface="Calibri" panose="020F0502020204030204" pitchFamily="34" charset="0"/>
              </a:rPr>
              <a:t>a csont külső felszínét fedi, erekben, nyirokerekben, fájdalomérző idegekben gazdag.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600" dirty="0">
                <a:latin typeface="Calibri" panose="020F0502020204030204" pitchFamily="34" charset="0"/>
              </a:rPr>
              <a:t>	Típusai: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b="1" dirty="0">
                <a:latin typeface="Calibri" panose="020F0502020204030204" pitchFamily="34" charset="0"/>
              </a:rPr>
              <a:t>inaktív </a:t>
            </a:r>
            <a:r>
              <a:rPr lang="hu-HU" altLang="en-US" sz="1600" b="1" dirty="0" err="1">
                <a:latin typeface="Calibri" panose="020F0502020204030204" pitchFamily="34" charset="0"/>
              </a:rPr>
              <a:t>periosteum</a:t>
            </a:r>
            <a:r>
              <a:rPr lang="hu-HU" altLang="en-US" sz="1600" dirty="0">
                <a:latin typeface="Calibri" panose="020F0502020204030204" pitchFamily="34" charset="0"/>
              </a:rPr>
              <a:t>: nincs csontépítés, a külső rostos réteg a jellemzőbb, a belső rétegben 		csak néhány </a:t>
            </a:r>
            <a:r>
              <a:rPr lang="hu-HU" altLang="en-US" sz="1600" dirty="0" err="1">
                <a:latin typeface="Calibri" panose="020F0502020204030204" pitchFamily="34" charset="0"/>
              </a:rPr>
              <a:t>osteoprogenitor</a:t>
            </a:r>
            <a:r>
              <a:rPr lang="hu-HU" altLang="en-US" sz="1600" dirty="0">
                <a:latin typeface="Calibri" panose="020F0502020204030204" pitchFamily="34" charset="0"/>
              </a:rPr>
              <a:t> sejt van 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600" b="1" dirty="0">
                <a:latin typeface="Calibri" panose="020F0502020204030204" pitchFamily="34" charset="0"/>
              </a:rPr>
              <a:t>aktív </a:t>
            </a:r>
            <a:r>
              <a:rPr lang="hu-HU" altLang="en-US" sz="1600" b="1" dirty="0" err="1">
                <a:latin typeface="Calibri" panose="020F0502020204030204" pitchFamily="34" charset="0"/>
              </a:rPr>
              <a:t>periosteum</a:t>
            </a:r>
            <a:r>
              <a:rPr lang="hu-HU" altLang="en-US" sz="1600" dirty="0">
                <a:latin typeface="Calibri" panose="020F0502020204030204" pitchFamily="34" charset="0"/>
              </a:rPr>
              <a:t>: belső, </a:t>
            </a:r>
            <a:r>
              <a:rPr lang="hu-HU" altLang="en-US" sz="1600" dirty="0" err="1">
                <a:latin typeface="Calibri" panose="020F0502020204030204" pitchFamily="34" charset="0"/>
              </a:rPr>
              <a:t>sejtdús</a:t>
            </a:r>
            <a:r>
              <a:rPr lang="hu-HU" altLang="en-US" sz="1600" dirty="0">
                <a:latin typeface="Calibri" panose="020F0502020204030204" pitchFamily="34" charset="0"/>
              </a:rPr>
              <a:t> rétegében szorosan egymás mellett vannak az </a:t>
            </a:r>
            <a:r>
              <a:rPr lang="hu-HU" altLang="en-US" sz="1600" dirty="0" err="1">
                <a:latin typeface="Calibri" panose="020F0502020204030204" pitchFamily="34" charset="0"/>
              </a:rPr>
              <a:t>osteoblastok</a:t>
            </a:r>
            <a:endParaRPr lang="hu-HU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hu-HU" altLang="en-US" sz="18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800" b="1" dirty="0">
                <a:latin typeface="Calibri" panose="020F0502020204030204" pitchFamily="34" charset="0"/>
              </a:rPr>
              <a:t>ENDOSTEUM: </a:t>
            </a:r>
            <a:r>
              <a:rPr lang="hu-HU" altLang="en-US" sz="1600" dirty="0">
                <a:latin typeface="Calibri" panose="020F0502020204030204" pitchFamily="34" charset="0"/>
              </a:rPr>
              <a:t>a csont teljes belső felszínét fedő kötőszöveti réteg. Sok esetben csak egyetlen vékony határoló sejtrétegből áll, ezek aktiválható </a:t>
            </a:r>
            <a:r>
              <a:rPr lang="hu-HU" altLang="en-US" sz="1600" dirty="0" err="1">
                <a:latin typeface="Calibri" panose="020F0502020204030204" pitchFamily="34" charset="0"/>
              </a:rPr>
              <a:t>progenitor</a:t>
            </a:r>
            <a:r>
              <a:rPr lang="hu-HU" altLang="en-US" sz="1600" dirty="0">
                <a:latin typeface="Calibri" panose="020F0502020204030204" pitchFamily="34" charset="0"/>
              </a:rPr>
              <a:t> sejtek.</a:t>
            </a:r>
            <a:endParaRPr lang="hu-HU" altLang="en-US" sz="1800" b="1" dirty="0">
              <a:latin typeface="Calibri" panose="020F0502020204030204" pitchFamily="34" charset="0"/>
            </a:endParaRPr>
          </a:p>
        </p:txBody>
      </p:sp>
      <p:pic>
        <p:nvPicPr>
          <p:cNvPr id="67588" name="Picture 6" descr="endost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695700"/>
            <a:ext cx="34559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363788" y="85725"/>
            <a:ext cx="4705350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CSONTSZÖVET ÁTÉPÜLÉSE</a:t>
            </a:r>
          </a:p>
        </p:txBody>
      </p:sp>
      <p:pic>
        <p:nvPicPr>
          <p:cNvPr id="68611" name="Picture 5" descr="osteocla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465638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 descr="osteocla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84425"/>
            <a:ext cx="3843338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179388" y="4643438"/>
            <a:ext cx="46291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Legintenzívebb a csontszövet kicserélődése szivacsos csontban, ahol évente a csontszövet kb 25%-a újul meg.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 képződő osteon lemezei a csatornában kívülről befelé épülnek fel. Az egyre gyarapodó lemezek fokozatosan szűkítik a lacunát, a legutoljára képzett lemez közvetlenül a Havers-csatorna falát alkotja. A mineralizáció ezután egy hosszan elnyúló folyamat.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4894263" y="1060450"/>
            <a:ext cx="3960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u="sng">
                <a:latin typeface="Calibri" panose="020F0502020204030204" pitchFamily="34" charset="0"/>
              </a:rPr>
              <a:t>PARATHORMON</a:t>
            </a:r>
            <a:r>
              <a:rPr lang="hu-HU" altLang="en-US" sz="1600">
                <a:latin typeface="Calibri" panose="020F0502020204030204" pitchFamily="34" charset="0"/>
              </a:rPr>
              <a:t> (mellékpajzsmirigy termeli): </a:t>
            </a:r>
            <a:r>
              <a:rPr lang="hu-HU" altLang="en-US" sz="1600" b="1">
                <a:latin typeface="Calibri" panose="020F0502020204030204" pitchFamily="34" charset="0"/>
              </a:rPr>
              <a:t>emeli az osteoclastok számát </a:t>
            </a:r>
            <a:r>
              <a:rPr lang="hu-HU" altLang="en-US" sz="1600">
                <a:latin typeface="Calibri" panose="020F0502020204030204" pitchFamily="34" charset="0"/>
              </a:rPr>
              <a:t>és aktivitását.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u="sng">
                <a:latin typeface="Calibri" panose="020F0502020204030204" pitchFamily="34" charset="0"/>
              </a:rPr>
              <a:t>KALCITONIN</a:t>
            </a:r>
            <a:r>
              <a:rPr lang="hu-HU" altLang="en-US" sz="1600">
                <a:latin typeface="Calibri" panose="020F0502020204030204" pitchFamily="34" charset="0"/>
              </a:rPr>
              <a:t> (pajzsmirigy): gátolja a mátrix lebontását.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u="sng">
                <a:latin typeface="Calibri" panose="020F0502020204030204" pitchFamily="34" charset="0"/>
              </a:rPr>
              <a:t>Ösztrogén</a:t>
            </a:r>
            <a:r>
              <a:rPr lang="hu-HU" altLang="en-US" sz="1600">
                <a:latin typeface="Calibri" panose="020F0502020204030204" pitchFamily="34" charset="0"/>
              </a:rPr>
              <a:t>: gátolja az osteoclast képződést.</a:t>
            </a:r>
          </a:p>
        </p:txBody>
      </p:sp>
      <p:sp>
        <p:nvSpPr>
          <p:cNvPr id="68615" name="Rectangle 9"/>
          <p:cNvSpPr>
            <a:spLocks noChangeArrowheads="1"/>
          </p:cNvSpPr>
          <p:nvPr/>
        </p:nvSpPr>
        <p:spPr bwMode="auto">
          <a:xfrm>
            <a:off x="5397500" y="692150"/>
            <a:ext cx="286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</a:rPr>
              <a:t>AZ ÁTÉPÍTÉS SZABÁLYOZÁSA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sontátépül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557338"/>
            <a:ext cx="7129462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584325" y="333375"/>
            <a:ext cx="59531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CSONTÁTÉPÜLÉS FOLYAMATA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CSONTSZÖVET LEGGYAKORIBB BETEGSÉGEI –OSTEOPOROSIS – </a:t>
            </a:r>
            <a:r>
              <a:rPr lang="en-US" alt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hu-HU" alt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SILENT KILLER</a:t>
            </a:r>
            <a:r>
              <a:rPr lang="en-US" alt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</a:t>
            </a:r>
            <a:endParaRPr lang="hu-HU" altLang="en-US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52513"/>
            <a:ext cx="6096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127000" y="1468438"/>
            <a:ext cx="27352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en-US" sz="1800" i="1">
                <a:latin typeface="Calibri" panose="020F0502020204030204" pitchFamily="34" charset="0"/>
              </a:rPr>
              <a:t>Osteoporosis:</a:t>
            </a:r>
            <a:r>
              <a:rPr lang="hu-HU" altLang="en-US" sz="1800">
                <a:latin typeface="Calibri" panose="020F0502020204030204" pitchFamily="34" charset="0"/>
              </a:rPr>
              <a:t> a csont tömegének  (corticalis és trabecularis) és teherbíró képességének csökkenése. Csökkent felépítés, fokozott leépítés jellemző. </a:t>
            </a:r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3887788" y="5224463"/>
            <a:ext cx="5292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2000">
                <a:latin typeface="Calibri" panose="020F0502020204030204" pitchFamily="34" charset="0"/>
              </a:rPr>
              <a:t>Előfordulási helyek: combnyak, hát- és derék csigolyák, csukló</a:t>
            </a:r>
          </a:p>
        </p:txBody>
      </p:sp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905250"/>
            <a:ext cx="38512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1692275" y="44450"/>
            <a:ext cx="5761038" cy="647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RACHITIS </a:t>
            </a:r>
            <a:r>
              <a:rPr lang="hu-HU" alt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(ANGOLKÓR) / OSTEOMALACIA</a:t>
            </a:r>
          </a:p>
        </p:txBody>
      </p:sp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0384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921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55563" y="5229225"/>
            <a:ext cx="903605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800">
                <a:latin typeface="Calibri" panose="020F0502020204030204" pitchFamily="34" charset="0"/>
              </a:rPr>
              <a:t>Elégtelen D-vitamin bevitel (alultápláltság, felszívási zavar), fokozott ürítés (vesebetegségek) ill. ritkább enzimdefektusok következtében a csontok mineralizációja (szervetlen mátrix) zavart szenved, a szerves (kollagén) állomány megtartottsága mellett. Az újonnan épülő osteonok </a:t>
            </a:r>
            <a:r>
              <a:rPr lang="hu-HU" altLang="en-US" sz="1800" b="1">
                <a:latin typeface="Calibri" panose="020F0502020204030204" pitchFamily="34" charset="0"/>
              </a:rPr>
              <a:t>nem meszesednek eléggé</a:t>
            </a:r>
            <a:r>
              <a:rPr lang="hu-HU" altLang="en-US" sz="1800">
                <a:latin typeface="Calibri" panose="020F0502020204030204" pitchFamily="34" charset="0"/>
              </a:rPr>
              <a:t>, a régebbiekből pedig felszívódik a Ca, a csont meglágyulhat, elgörbülhet.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692275" y="44450"/>
            <a:ext cx="5761038" cy="647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CSONTKÉPZŐDÉS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76200" y="615950"/>
            <a:ext cx="896461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Embrióban kétféle módja van: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en-US" sz="1400" b="1">
                <a:latin typeface="Calibri" panose="020F0502020204030204" pitchFamily="34" charset="0"/>
              </a:rPr>
              <a:t>ELSŐDLEGES CSONTOSODÁS</a:t>
            </a:r>
            <a:r>
              <a:rPr lang="hu-HU" altLang="en-US" sz="1400">
                <a:latin typeface="Calibri" panose="020F0502020204030204" pitchFamily="34" charset="0"/>
              </a:rPr>
              <a:t>: a differenciálatlan mesenchyma sejtek közvetlenül alakulnak osteoblastokká, majd csontsejtekké.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hu-HU" altLang="en-US" sz="1400" b="1">
                <a:latin typeface="Calibri" panose="020F0502020204030204" pitchFamily="34" charset="0"/>
              </a:rPr>
              <a:t>MÁSODLAGOS CSONTOSODÁS</a:t>
            </a:r>
            <a:r>
              <a:rPr lang="hu-HU" altLang="en-US" sz="1400">
                <a:latin typeface="Calibri" panose="020F0502020204030204" pitchFamily="34" charset="0"/>
              </a:rPr>
              <a:t>: már meglévő más támasztószövet épül át csonttá (nem embrionális szövetből).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	- kiindulhat kötőszövetből (</a:t>
            </a:r>
            <a:r>
              <a:rPr lang="hu-HU" altLang="en-US" sz="1400" b="1">
                <a:latin typeface="Calibri" panose="020F0502020204030204" pitchFamily="34" charset="0"/>
              </a:rPr>
              <a:t>desmalis csontosodás</a:t>
            </a:r>
            <a:r>
              <a:rPr lang="hu-HU" altLang="en-US" sz="140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	- porcos előtelepből (</a:t>
            </a:r>
            <a:r>
              <a:rPr lang="hu-HU" altLang="en-US" sz="1400" b="1">
                <a:latin typeface="Calibri" panose="020F0502020204030204" pitchFamily="34" charset="0"/>
              </a:rPr>
              <a:t>chondralis csontosodás</a:t>
            </a:r>
            <a:r>
              <a:rPr lang="hu-HU" altLang="en-US" sz="140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684213" y="2492375"/>
            <a:ext cx="3960812" cy="647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DESMALIS CSONTOSODÁS</a:t>
            </a:r>
          </a:p>
        </p:txBody>
      </p:sp>
      <p:sp>
        <p:nvSpPr>
          <p:cNvPr id="74757" name="Text Box 8"/>
          <p:cNvSpPr txBox="1">
            <a:spLocks noChangeArrowheads="1"/>
          </p:cNvSpPr>
          <p:nvPr/>
        </p:nvSpPr>
        <p:spPr bwMode="auto">
          <a:xfrm>
            <a:off x="71438" y="2978150"/>
            <a:ext cx="51847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Fejtető lapos csontjai, állkapocs és kulcscsont esetében figyelhetjük meg.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 kötőszöveti mesenchyma sejtek osteoblastokká differenciáldnak, melyek maguk körül eosinophil csontmátrixot kezdenek termelni. A létrejövő osteoid szövet vékony, szabálytalan csontgerendácskákból álló hálózatot alkot, erre az osteoblastok rátelepednek és intenzív mátrixtermelést folytatnak. A kollagénrostok rendeződés nélküli szövedéket alkotnak.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Az osteoblastok beletemetkeznek a mátrixba folyamatosan elválnak egymástól, csak nyúlványaik révén maradnak érintkezésben, csontsejtté alakulnak.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Rárakódással vastagodik a csont – appositionalis növekedés. Így fokozatosan kialakul a rendezetlen belső szerkezetű fonott csontszövet. A csontfelszínen megmaradt kötőszöveti tömörülés lesz a csonthártya.</a:t>
            </a:r>
          </a:p>
        </p:txBody>
      </p:sp>
      <p:pic>
        <p:nvPicPr>
          <p:cNvPr id="74758" name="Picture 9" descr="desmalis csontosodá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420938"/>
            <a:ext cx="3154363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"/>
          <a:stretch>
            <a:fillRect/>
          </a:stretch>
        </p:blipFill>
        <p:spPr bwMode="auto">
          <a:xfrm>
            <a:off x="179388" y="692150"/>
            <a:ext cx="8709025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desmalis csontosodá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713788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fej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églalap 1"/>
          <p:cNvSpPr>
            <a:spLocks noChangeArrowheads="1"/>
          </p:cNvSpPr>
          <p:nvPr/>
        </p:nvSpPr>
        <p:spPr bwMode="auto">
          <a:xfrm>
            <a:off x="5148263" y="3213100"/>
            <a:ext cx="36607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200">
              <a:solidFill>
                <a:srgbClr val="000000"/>
              </a:solidFill>
              <a:latin typeface="Franklin Gothic Dem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200">
              <a:latin typeface="Franklin Gothic Dem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Franklin Gothic Demi" pitchFamily="34" charset="0"/>
              </a:rPr>
              <a:t>Desmalis csontosodás, felszíni csontgerenda a pe- riosteummal. </a:t>
            </a:r>
            <a:r>
              <a:rPr lang="hu-HU" altLang="hu-HU" sz="1200">
                <a:latin typeface="Franklin Gothic Book" pitchFamily="34" charset="0"/>
              </a:rPr>
              <a:t>A csontfelszínen osteoblastok sorakoznak, a periosteum felől kollagén rostok húzódnak ferdén a kialakuló csontállomány felé és abba beágyazódnak (Sharpey- rostok). Magzati koponyatető (Azan-festés, 400x).</a:t>
            </a:r>
            <a:endParaRPr lang="hu-HU" altLang="hu-H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4859338" y="260350"/>
            <a:ext cx="3960812" cy="647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CHONDRALIS CSONTOSODÁS</a:t>
            </a:r>
          </a:p>
        </p:txBody>
      </p:sp>
      <p:pic>
        <p:nvPicPr>
          <p:cNvPr id="79875" name="Picture 5" descr="csont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"/>
          <a:stretch>
            <a:fillRect/>
          </a:stretch>
        </p:blipFill>
        <p:spPr bwMode="auto">
          <a:xfrm>
            <a:off x="107950" y="188913"/>
            <a:ext cx="47513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7" descr="átépülő po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541713"/>
            <a:ext cx="36718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8"/>
          <p:cNvSpPr txBox="1">
            <a:spLocks noChangeArrowheads="1"/>
          </p:cNvSpPr>
          <p:nvPr/>
        </p:nvSpPr>
        <p:spPr bwMode="auto">
          <a:xfrm>
            <a:off x="4875213" y="1196975"/>
            <a:ext cx="2625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Primer csontosodási centrum</a:t>
            </a:r>
          </a:p>
        </p:txBody>
      </p:sp>
      <p:sp>
        <p:nvSpPr>
          <p:cNvPr id="79878" name="Text Box 9"/>
          <p:cNvSpPr txBox="1">
            <a:spLocks noChangeArrowheads="1"/>
          </p:cNvSpPr>
          <p:nvPr/>
        </p:nvSpPr>
        <p:spPr bwMode="auto">
          <a:xfrm>
            <a:off x="4875213" y="1989138"/>
            <a:ext cx="40671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 mesenchymából először porcos telep alakul ki, amely a későbbi csont előalakja, kicsinyített mása. A porc később degenerálódik, az elpusztult porc helyét az erekkel oda behatoló osteoblastok foglalják el, és alakítják ki az új csontot.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sont chondr vazlat a Ross 150 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527425"/>
            <a:ext cx="50228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Szövegdoboz 2"/>
          <p:cNvSpPr txBox="1">
            <a:spLocks noChangeArrowheads="1"/>
          </p:cNvSpPr>
          <p:nvPr/>
        </p:nvSpPr>
        <p:spPr bwMode="auto">
          <a:xfrm>
            <a:off x="15875" y="0"/>
            <a:ext cx="9128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Perichondralis csontosodás: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a leendő csont diaphysisének megfelelően a perichondrium periosteummá alakul, az osteoblastok csontmátrixot termelve mandzsettaszerű hüvelyt alakítanak ki, desmalis csontosodáshoz hasonló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appositionalis növekedés.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Enchondralis csontosodás: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A porc átépül csonttá. Porcdegeneráció a diaphysisben, az alpállomány elmeszesedése, X-es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típusú kollagén termelése. Érinvázió a periosteum felől: a létrejött üregbe erek törnek be, amivel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 mesenchymalis sejtek kerülnek oda, benépesítik az elemi velőüreget. A sejtek egy részéből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 osteoblast lesz, más részük vérképző sejtekké alakul. A porc-csont átépülés az epiphysisek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 irányában terjed. Irányító gerendák, primer trabeculák (tarka festődés), szekunder trabeculák. Először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fonott csont, majd lemezes. Ez a primer csontosodási centrum, később az epiphysisben is létrejön a csonto-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sodási centrum, a csontosodás irány itt radier. Epiphysis porckorong: hosszirányú növekedést tesz lehetővé.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  <a:cs typeface="Calibri" panose="020F0502020204030204" pitchFamily="34" charset="0"/>
              </a:rPr>
              <a:t>Vastagságbeli növekedés: appositio a periosteum felől. Előbbi 20 év körül megszűnik, de a vastagodás nem.</a:t>
            </a:r>
          </a:p>
        </p:txBody>
      </p:sp>
      <p:sp>
        <p:nvSpPr>
          <p:cNvPr id="80900" name="Téglalap 1"/>
          <p:cNvSpPr>
            <a:spLocks noChangeArrowheads="1"/>
          </p:cNvSpPr>
          <p:nvPr/>
        </p:nvSpPr>
        <p:spPr bwMode="auto">
          <a:xfrm>
            <a:off x="755650" y="5516563"/>
            <a:ext cx="19256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000">
                <a:solidFill>
                  <a:srgbClr val="E15282"/>
                </a:solidFill>
              </a:rPr>
              <a:t>Csonthüvely=csontmandzsetta</a:t>
            </a:r>
          </a:p>
        </p:txBody>
      </p:sp>
      <p:sp>
        <p:nvSpPr>
          <p:cNvPr id="80901" name="Téglalap 4"/>
          <p:cNvSpPr>
            <a:spLocks noChangeArrowheads="1"/>
          </p:cNvSpPr>
          <p:nvPr/>
        </p:nvSpPr>
        <p:spPr bwMode="auto">
          <a:xfrm>
            <a:off x="754063" y="5059363"/>
            <a:ext cx="11985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000">
                <a:solidFill>
                  <a:srgbClr val="79AAE6"/>
                </a:solidFill>
              </a:rPr>
              <a:t>Porcos csonttelep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1889125" y="5013325"/>
            <a:ext cx="306388" cy="169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2289175" y="5059363"/>
            <a:ext cx="392113" cy="501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4" name="Téglalap 10"/>
          <p:cNvSpPr>
            <a:spLocks noChangeArrowheads="1"/>
          </p:cNvSpPr>
          <p:nvPr/>
        </p:nvSpPr>
        <p:spPr bwMode="auto">
          <a:xfrm>
            <a:off x="4932363" y="6092825"/>
            <a:ext cx="949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9605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erek törnek be</a:t>
            </a:r>
            <a:endParaRPr lang="hu-HU" altLang="hu-HU" sz="1000">
              <a:solidFill>
                <a:srgbClr val="9605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0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288" y="188913"/>
            <a:ext cx="7993062" cy="5170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A porc anyagcseréje </a:t>
            </a:r>
          </a:p>
          <a:p>
            <a:pPr algn="ctr">
              <a:defRPr/>
            </a:pPr>
            <a:endParaRPr lang="hu-HU" sz="3600" dirty="0">
              <a:latin typeface="Monotype Corsiva" panose="03010101010201010101" pitchFamily="66" charset="0"/>
            </a:endParaRPr>
          </a:p>
          <a:p>
            <a:pPr>
              <a:defRPr/>
            </a:pPr>
            <a:endParaRPr lang="hu-HU" dirty="0"/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hu-HU" sz="2400" dirty="0">
                <a:latin typeface="Calibri" panose="020F0502020204030204" pitchFamily="34" charset="0"/>
              </a:rPr>
              <a:t>Érmentes szövet, táplálása a porchártya erei felől diffúzióval történik (ízületi porc esetén a </a:t>
            </a:r>
            <a:r>
              <a:rPr lang="hu-HU" sz="2400" dirty="0" err="1">
                <a:latin typeface="Calibri" panose="020F0502020204030204" pitchFamily="34" charset="0"/>
              </a:rPr>
              <a:t>synovialis</a:t>
            </a:r>
            <a:r>
              <a:rPr lang="hu-HU" sz="2400" dirty="0">
                <a:latin typeface="Calibri" panose="020F0502020204030204" pitchFamily="34" charset="0"/>
              </a:rPr>
              <a:t> folyadékból is).</a:t>
            </a:r>
          </a:p>
          <a:p>
            <a:pPr algn="just">
              <a:defRPr/>
            </a:pPr>
            <a:r>
              <a:rPr lang="hu-HU" sz="2400" dirty="0">
                <a:latin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hu-HU" sz="2400" dirty="0">
                <a:latin typeface="Calibri" panose="020F0502020204030204" pitchFamily="34" charset="0"/>
              </a:rPr>
              <a:t>Lassú, anaerob anyagcseréje van.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endParaRPr lang="hu-HU" sz="2400" dirty="0"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hu-HU" sz="2400" dirty="0">
                <a:latin typeface="Calibri" panose="020F0502020204030204" pitchFamily="34" charset="0"/>
              </a:rPr>
              <a:t>Sérülés esetén regenerációja minimális, a sérülés helyét sokszor csont vagy kötőszövet tölti ki.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endParaRPr lang="hu-HU" sz="2400" dirty="0"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hu-HU" sz="2400" dirty="0">
                <a:latin typeface="Calibri" panose="020F0502020204030204" pitchFamily="34" charset="0"/>
              </a:rPr>
              <a:t>A porc öregedése során a mátrix összetétele változik meg, gyakori az elmeszesedés.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sont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5803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cson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3887788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6" descr="epiph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57263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2388" y="187325"/>
            <a:ext cx="60134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Szekunder csontosodási pont: </a:t>
            </a:r>
            <a:r>
              <a:rPr lang="hu-HU" altLang="en-US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epiphysisben</a:t>
            </a:r>
            <a:endParaRPr lang="hu-HU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3973" name="Text Box 8"/>
          <p:cNvSpPr txBox="1">
            <a:spLocks noChangeArrowheads="1"/>
          </p:cNvSpPr>
          <p:nvPr/>
        </p:nvSpPr>
        <p:spPr bwMode="auto">
          <a:xfrm>
            <a:off x="52388" y="3933825"/>
            <a:ext cx="39433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Az epiphysis csontosodásának befejezésével csak két helyen marad meg a porc: az ízületi felszínen és az epiphysis porckorong területén. Az epiphysis porckorongban a porcsejtek folyamatosan osztódnak, de a korong vastagsága nem nő, mert a diaphysis felől a porc folyamatosan csonttá épül át. Húszéves kor körül elcsontosodik és így megszűnik a további hossznövekedés.</a:t>
            </a:r>
          </a:p>
        </p:txBody>
      </p:sp>
      <p:sp>
        <p:nvSpPr>
          <p:cNvPr id="83974" name="Téglalap 1"/>
          <p:cNvSpPr>
            <a:spLocks noChangeArrowheads="1"/>
          </p:cNvSpPr>
          <p:nvPr/>
        </p:nvSpPr>
        <p:spPr bwMode="auto">
          <a:xfrm>
            <a:off x="4787900" y="295275"/>
            <a:ext cx="3805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  <a:cs typeface="Calibri" panose="020F0502020204030204" pitchFamily="34" charset="0"/>
              </a:rPr>
              <a:t>az epiphysisben is létrejön a csonto-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  <a:cs typeface="Calibri" panose="020F0502020204030204" pitchFamily="34" charset="0"/>
              </a:rPr>
              <a:t>sodási centrum: szekunder. Erek betörése , majd enchondrális csontosodás, a csontosodás irány itt radier </a:t>
            </a:r>
            <a:r>
              <a:rPr lang="hu-HU" altLang="en-US" sz="14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gömb alakú</a:t>
            </a:r>
            <a:r>
              <a:rPr lang="hu-HU" altLang="en-US" sz="1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hu-HU" altLang="hu-H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zövegdoboz 1"/>
          <p:cNvSpPr txBox="1">
            <a:spLocks noChangeArrowheads="1"/>
          </p:cNvSpPr>
          <p:nvPr/>
        </p:nvSpPr>
        <p:spPr bwMode="auto">
          <a:xfrm>
            <a:off x="573088" y="1412875"/>
            <a:ext cx="85693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Calibri" panose="020F0502020204030204" pitchFamily="34" charset="0"/>
              </a:rPr>
              <a:t>Csontregeneráció: </a:t>
            </a:r>
            <a:r>
              <a:rPr lang="hu-HU" altLang="hu-HU" sz="2400">
                <a:latin typeface="Calibri" panose="020F0502020204030204" pitchFamily="34" charset="0"/>
              </a:rPr>
              <a:t>A csontszövet a magasabb rendű gerincesek egyik legtökéletesebb regenerátióra képes szövete. Teljesen elpusztult csontszerv nem pótolható, de a csonthártya megtartottsága esetén periostalis csontosodással akár teljesen elpusztult vagy eltávolított csontok is újra kifejlődnek.</a:t>
            </a:r>
            <a:endParaRPr lang="hu-HU" altLang="en-US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Calibri" panose="020F0502020204030204" pitchFamily="34" charset="0"/>
              </a:rPr>
              <a:t>Csonttörés</a:t>
            </a:r>
            <a:r>
              <a:rPr lang="hu-HU" altLang="en-US" sz="2400">
                <a:latin typeface="Calibri" panose="020F0502020204030204" pitchFamily="34" charset="0"/>
              </a:rPr>
              <a:t> után rostos porcszövet alakul ki, amely chondralis csontosodással alakul át  csonttá. Először fonott, majd lemezes csont alakul ki.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églalap 1"/>
          <p:cNvSpPr>
            <a:spLocks noChangeArrowheads="1"/>
          </p:cNvSpPr>
          <p:nvPr/>
        </p:nvSpPr>
        <p:spPr bwMode="auto">
          <a:xfrm>
            <a:off x="0" y="-74613"/>
            <a:ext cx="9144000" cy="70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  <a:cs typeface="Calibri" panose="020F0502020204030204" pitchFamily="34" charset="0"/>
              </a:rPr>
              <a:t>Porcszövet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rugalmas, ellenáll nyomóerőnek, kismértékben hajlítható, ideget, ereket nem tartalmaz, synoviális diffúzióval táplálkozik perichondrium felől vagy syn.folyadékból  (lassú anyagcsere)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3 típus: 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RUGALMAS PORC: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az extracelluláris mátrixban (ECM) elasztikus rostok vannak (fülkagyló, gégefedő, fülkürt, gége kisebb porcok), nagyfokú ruhalmasság, kevesebb chondrocyta/chondron, mindig van porchártya, nem mezesedik, csontosodik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ROSTOS PORC: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mátrixa nagyobbrészt I-es típusú kollagénrost-kötegekből áll (csigolyaközti porckorong, symphysis pubica, discus articularisok=ízületi korongok) nyomási terhelés+torziós hatás. nincs perichondrium, elszórtan chondronok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endParaRPr lang="hu-HU" altLang="hu-HU" sz="12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HYALINPORC: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homogén mátrix kollagén II (ízületi felszínek, orr, gége, légcső, bronchusok,bordaporcok,embrióban a csont előtelepe, epiphysis porckorong, embrióban a csont előtelepe, epiphysis porckorong)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A porcszövet alapegysége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</a:t>
            </a:r>
            <a:r>
              <a:rPr lang="hu-HU" altLang="hu-HU" sz="1200" b="1">
                <a:solidFill>
                  <a:srgbClr val="FF0000"/>
                </a:solidFill>
                <a:cs typeface="Calibri" panose="020F0502020204030204" pitchFamily="34" charset="0"/>
              </a:rPr>
              <a:t>chondron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=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chondrocyta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(porcsejt 2-4,8-asával, aktív mtx termelés v idősebb kevébé termel mtx-ot: glikogén és zsírcseppek) 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porctok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(pericelluláris mtx, ECM a chondrocyták körül) 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porcudvar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(territoriális mtx, ECM a chondocyták között és a chondrocytacsoportok közvetlen közelében)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     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interterritoriális mtx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chondronok között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chondroblast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extracelluláris mátrixot termelő sejt, porc perifériáján, chondrocyta előalak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b="1" u="sng">
                <a:solidFill>
                  <a:srgbClr val="000000"/>
                </a:solidFill>
                <a:cs typeface="Calibri" panose="020F0502020204030204" pitchFamily="34" charset="0"/>
              </a:rPr>
              <a:t>porchártya (perichondrium)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tömött rostos kötőszövet 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külső trk - fizikai védelem, 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belső sejtdúsabb: -progenitor sejteket tartalmaz, amik chondroblastokká differenciálódnak-mtx termelés. Perichondriumban erek, érző idegvégződések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ECM: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kollagén II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porteoglikánok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(GAG+fehérjék vízmegkötés)+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glikoproteinek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+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járulékos fehérjék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ízületi porc: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csontfelszínt borítja, nincs porchártya, felszíni zóna, középső zóna, mély zóna, meszesedett zóna – kollagén lefutás, a porcsejtek alakja és a meszesedés alapján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Fejlődés: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Intersticialis növekedés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embryonális korban, epiphysisben. mesenchymális sejtek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blastéma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chondroblastok mtx-ot termelnek eltolódnak egymástól, néhányszor oszódnak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chondrocyták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chondronok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Appositionális növekedés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felszín felől, regenerációkor. porchártya belső részén progenitor sejtek chondroblastokká alakulnak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porcmtx termelés, majd abba beleágyazódnak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Porc regenerációja felnőttben igen </a:t>
            </a: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kis mértékű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, elpusztult porcszövet helyén csont v trk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i="1">
                <a:solidFill>
                  <a:srgbClr val="000000"/>
                </a:solidFill>
                <a:cs typeface="Calibri" panose="020F0502020204030204" pitchFamily="34" charset="0"/>
              </a:rPr>
              <a:t>Rheumatoid arthritis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porc alkotóelemeivel szemben létrejövő autoimmunitás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ízületi gyulladás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hu-HU" altLang="hu-HU" sz="1200" i="1">
                <a:solidFill>
                  <a:srgbClr val="000000"/>
                </a:solidFill>
                <a:cs typeface="Calibri" panose="020F0502020204030204" pitchFamily="34" charset="0"/>
              </a:rPr>
              <a:t>Athrosis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(porckopás): porc fokozatos öregedése és leépülése idősebb korúak ízületi porcában, porc proteoglikánjai megfogyatkoznak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églalap 1"/>
          <p:cNvSpPr>
            <a:spLocks noChangeArrowheads="1"/>
          </p:cNvSpPr>
          <p:nvPr/>
        </p:nvSpPr>
        <p:spPr bwMode="auto">
          <a:xfrm>
            <a:off x="1588" y="0"/>
            <a:ext cx="8964612" cy="7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1714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5850" indent="-1714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  <a:cs typeface="Calibri" panose="020F0502020204030204" pitchFamily="34" charset="0"/>
              </a:rPr>
              <a:t>Csontszövet I.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ellenálló, kemény, rugalmas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csontsejtek+ECM (kollagén I)+szervetlen állomány (Ca sók)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Szövettani feldolgozás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csiszolat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-szervetlen állomány vizsg.,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dekalcinálás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szervetlen sók kivonása -szerves állomány vizsg. Festések: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Schmorl, HE, Azan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Sejtek: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Osteoprogenitor sejt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mesenchymából alakul ki, csontfelszínen, osztódik, osteoblasttá differenciálódik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Osteoblast=csontképző sejt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osteoprogenitor sejtből alakul ki, ECM termelés, nem osztódik, osteocytává alakul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Osteocyta=csontsejt: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szilvamag alakú, póklábszerű nyúlványok, diffúzió a sejtek között, osteoblastból diff.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	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Lacuna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osteocyta helye a mtx-ban; nyúlványok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csontcsatornácskákban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Osteoclast=csontfaló sejt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intercelluláris állomány lebontása, monocytákból alakul ki, sokmagvú, óriássejt, fagoszóma, lizoszóma - csontátépülés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ECM: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kollagén I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sok keresztkötéssel 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amorf alapállomány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(proteoglikánok) 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csontspecifikus fehérjék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(osteokalcin) +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szervetlen állomány (hidroxiapatit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kalcium-foszfát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kalciumraktár; Na, Mg, karbonát, citrát, fluorid)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2 csontszövet típus: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Fonatos csontszövet: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rendezetlen kollagénrost kötegek, embironális csontfejlődés, regenerációnál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Lemezes (érett) csontszövet: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párhuzamos lemezek (párhuzamos kollagénfibrillumok) – osteon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b="1">
                <a:solidFill>
                  <a:srgbClr val="FF0000"/>
                </a:solidFill>
                <a:cs typeface="Calibri" panose="020F0502020204030204" pitchFamily="34" charset="0"/>
              </a:rPr>
              <a:t>Osteon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=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Havers-csatorna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(központi ércsatorna)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+ a körülötte lévő körkörös csontlemezek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(lamina specialisek) + lacunák a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csontsejtek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kel (osteocytákkal). henger alakú, a csont kompakt állományában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Volkmann-csatorna: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a Havers csatornákat kötik össze, azokra merőleges lefutású, erek futnak benne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Osteoid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az osteoblast által termelt ECM, ami még nem meszesedett el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Csonthártyák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Periosteum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trk, a csont külső felszínét fedi, erekben, nyirokerekben, fájdalomérző idegekben gazdag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inaktív periosteum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nincs csontépítés, a külső rostos réteg a jellemzőbb, a belső rétegben 	csak néhány osteoprogenitor sejt van 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aktív periosteum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belső, sejtdús rétegében szorosan egymás mellett vannak az osteoblastok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Endosteum: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 csont teljes belső felszínét fedő kötőszöveti réteg. Sok esetben csak egyetlen vékony határoló sejtrétegből áll, ezek aktiválható progenitor sejtek.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églalap 1"/>
          <p:cNvSpPr>
            <a:spLocks noChangeArrowheads="1"/>
          </p:cNvSpPr>
          <p:nvPr/>
        </p:nvSpPr>
        <p:spPr bwMode="auto">
          <a:xfrm>
            <a:off x="0" y="-100013"/>
            <a:ext cx="9144000" cy="726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hu-HU" altLang="hu-HU" sz="1400" b="1">
                <a:solidFill>
                  <a:srgbClr val="000000"/>
                </a:solidFill>
                <a:cs typeface="Calibri" panose="020F0502020204030204" pitchFamily="34" charset="0"/>
              </a:rPr>
              <a:t>Csontszövet II.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Csontszövet átépülése: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főleg a szivacsos csontállományban (évente 25%), a kompaktban is (évente 4%). Az osteroclastok csatornákat vájnak a csontszövetbe Az alagútszerű vájatba capillarisok és osteoprogenitorokat tartalmazó mesenchymalis sejtek hatolnak be az erek felől. Az alagút végén az osteoclastok csoportosulnak, míg az alagút oldalfalára a progenitor sejtekből differenciálódó </a:t>
            </a:r>
            <a:r>
              <a:rPr lang="hu-HU" altLang="hu-HU" sz="1200" i="1">
                <a:solidFill>
                  <a:srgbClr val="000000"/>
                </a:solidFill>
                <a:cs typeface="Calibri" panose="020F0502020204030204" pitchFamily="34" charset="0"/>
              </a:rPr>
              <a:t>osteoblastok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tapadnak egy rétegben , melyek maguk alatt mátrixot termelnek. Szabályozás: parathormon (serkenti), kalitonin és ösztrogén (gátolja)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Osteoporosis</a:t>
            </a:r>
            <a:r>
              <a:rPr lang="hu-HU" altLang="hu-HU" sz="1200" b="1">
                <a:solidFill>
                  <a:srgbClr val="000000"/>
                </a:solidFill>
                <a:ea typeface="Calibri" panose="020F0502020204030204" pitchFamily="34" charset="0"/>
                <a:cs typeface="Franklin Gothic Book" pitchFamily="34" charset="0"/>
              </a:rPr>
              <a:t> („csontritkulás”) </a:t>
            </a:r>
            <a:r>
              <a:rPr lang="hu-HU" altLang="hu-HU" sz="1200">
                <a:solidFill>
                  <a:srgbClr val="000000"/>
                </a:solidFill>
                <a:ea typeface="Calibri" panose="020F0502020204030204" pitchFamily="34" charset="0"/>
                <a:cs typeface="Franklin Gothic Book" pitchFamily="34" charset="0"/>
              </a:rPr>
              <a:t>leggyakrabban </a:t>
            </a:r>
            <a:r>
              <a:rPr lang="hu-HU" altLang="hu-HU" sz="1200" i="1">
                <a:solidFill>
                  <a:srgbClr val="000000"/>
                </a:solidFill>
                <a:ea typeface="Calibri" panose="020F0502020204030204" pitchFamily="34" charset="0"/>
                <a:cs typeface="Franklin Gothic Book" pitchFamily="34" charset="0"/>
              </a:rPr>
              <a:t>idősödő egyénekben </a:t>
            </a:r>
            <a:r>
              <a:rPr lang="hu-HU" altLang="hu-HU" sz="1200">
                <a:solidFill>
                  <a:srgbClr val="000000"/>
                </a:solidFill>
                <a:ea typeface="Calibri" panose="020F0502020204030204" pitchFamily="34" charset="0"/>
                <a:cs typeface="Franklin Gothic Book" pitchFamily="34" charset="0"/>
              </a:rPr>
              <a:t>jelenik meg, az osteoblastok megfogyatkozása következtében</a:t>
            </a:r>
            <a:endParaRPr lang="hu-HU" altLang="hu-HU" sz="12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Rachitis (angolkór)/osteomalacia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elégtelen D-vit bevitel, a csont nem meszesedik eléggé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meglágyul,elgörbül a csont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 u="sng">
                <a:solidFill>
                  <a:srgbClr val="000000"/>
                </a:solidFill>
                <a:cs typeface="Calibri" panose="020F0502020204030204" pitchFamily="34" charset="0"/>
              </a:rPr>
              <a:t>Csontképződés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ELSŐDLEGES CSONTOSODÁS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a differenciálatlan mesenchyma sejtek közvetlenül alakulnak osteoblastokká, majd csontsejtekké.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MÁSODLAGOS CSONTOSODÁS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már meglévő más támasztószövet épül át csonttá (nem embrionális szövetből).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kiindulhat kötőszövetből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desmalis csontosodás: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kötőszöveti mesenchyma sejtekből létrejön egy csontmag 	(osteoblast)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körkörösen növekszik (az osteoblast csontmtxot termel). Csontgerendák.</a:t>
            </a:r>
            <a:r>
              <a:rPr lang="hu-HU" altLang="hu-HU" sz="12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Rárakódással vastagodik a csont – appositionalis növekedés. Fejtető lapos csontjai, állkapocs és kulcscsont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porcos előtelepből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chondralis csontosodás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porc átalakul egy meszes felületté, amire új csont le tud rakódni. porc degenerálódik, az elpusztult porc helyét az erekkel oda behatoló osteoblastok foglalják el, és alakítják ki az új csontot</a:t>
            </a:r>
          </a:p>
          <a:p>
            <a:pPr lvl="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perichondrális csontosodás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: perichondrium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periosteummá alakul: osteoblastok csontmtx-ot termelnek – mandzsetta a diaphysisnél</a:t>
            </a:r>
          </a:p>
          <a:p>
            <a:pPr lvl="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enchondrális csontosodás: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 porc átépül csonttá. Porcdegeneráció a diaphysisben (primer csontosodási pont), az alpállomány elmeszesedése, X-es típusú kollagén termelése. Erek törnek be, mesenhymális sejtek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osteoblast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 porc-csont átépülés az epiphysisek irányában terjed, csontosodási zónák alakulnak ki. Először fonott csont, majd lemezes.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Epiphysis (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szekunder csontosodási pont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): erek betörése, enchondrális csontosodás</a:t>
            </a:r>
          </a:p>
          <a:p>
            <a:pPr lvl="1">
              <a:spcAft>
                <a:spcPts val="600"/>
              </a:spcAft>
            </a:pP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epiphysis porckorong: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Az epiphysis porckorongban a porcsejtek folyamatosan osztódnak, de a korong vastagsága nem nő, mert a diaphysis felől a porc folyamatosan csonttá épül át. Húszéves kor körül elcsontosodik és így megszűnik a további hossznövekedés. Ízületi porc végig megmarad.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 csont </a:t>
            </a:r>
            <a:r>
              <a:rPr lang="hu-HU" altLang="hu-HU" sz="1200" b="1">
                <a:solidFill>
                  <a:srgbClr val="000000"/>
                </a:solidFill>
                <a:cs typeface="Calibri" panose="020F0502020204030204" pitchFamily="34" charset="0"/>
              </a:rPr>
              <a:t>vastagságbeli növekedéséért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a periosteum felelős, amely egyre újabb rétegeket rak fel a csont felszínére (appositionalis növekedés).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Csontregeneráció: magasfokú – csonthártyában őssejtek – periostalis csontosodás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Csonttörés: rostos porc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chondrális csontosoás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fonott csont 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hu-HU" sz="1200">
                <a:solidFill>
                  <a:srgbClr val="000000"/>
                </a:solidFill>
                <a:cs typeface="Calibri" panose="020F0502020204030204" pitchFamily="34" charset="0"/>
              </a:rPr>
              <a:t> lemezes csont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DFE"/>
            </a:gs>
            <a:gs pos="13000">
              <a:srgbClr val="FCFDFE"/>
            </a:gs>
            <a:gs pos="74001">
              <a:srgbClr val="9ED3D7"/>
            </a:gs>
            <a:gs pos="91000">
              <a:srgbClr val="3C8C93"/>
            </a:gs>
            <a:gs pos="100000">
              <a:srgbClr val="1E46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23850" y="1773238"/>
            <a:ext cx="86407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Comic Sans MS" panose="030F0702030302020204" pitchFamily="66" charset="0"/>
              </a:rPr>
              <a:t>Felhasznált irodalom és képek: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Röhlich Pál: Szövettan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Funkcionális Anatómia tankönyv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AL Mescher: Junqueira’s Basic Histology, Text and Atlas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Nemeskéri, Lukáts, Németh, Kocsis: Szövettan gyakorlati jegyzet I-II-III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Anatómia-, Szövet- és Fejlődéstani Intézet Szövettan Photo-CD gyűjteménye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Kálmán Mihály, Patonay Lajos: A szövettan multimédiás atlasza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Wheater, Burkitt, Daniels: Functional Histology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1600" b="1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latin typeface="Comic Sans MS" panose="030F0702030302020204" pitchFamily="66" charset="0"/>
              </a:rPr>
              <a:t>http://www.umich.edu/~bme332/ch9bone/bme332bone.htm</a:t>
            </a:r>
          </a:p>
        </p:txBody>
      </p:sp>
      <p:pic>
        <p:nvPicPr>
          <p:cNvPr id="89091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913"/>
            <a:ext cx="305911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CFDFE"/>
            </a:gs>
            <a:gs pos="14999">
              <a:srgbClr val="3C8C93"/>
            </a:gs>
            <a:gs pos="61000">
              <a:srgbClr val="1E4649"/>
            </a:gs>
            <a:gs pos="100000">
              <a:srgbClr val="72BFC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90168" y="2708920"/>
            <a:ext cx="77636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Köszönöm a figyelmet!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3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550863" y="223838"/>
            <a:ext cx="80105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4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TÍPUSAI (A TARTALMAZOTT KOLLAGÉNROSTOK ALAPJÁN):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74650" y="733425"/>
            <a:ext cx="84566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</a:rPr>
              <a:t>HYALINPORC:</a:t>
            </a:r>
            <a:r>
              <a:rPr lang="hu-HU" altLang="en-US" sz="1800">
                <a:latin typeface="Calibri" panose="020F0502020204030204" pitchFamily="34" charset="0"/>
              </a:rPr>
              <a:t> homogén mátrix  </a:t>
            </a:r>
            <a:r>
              <a:rPr lang="hu-HU" altLang="en-US" sz="1600">
                <a:latin typeface="Calibri" panose="020F0502020204030204" pitchFamily="34" charset="0"/>
              </a:rPr>
              <a:t>(ízületi felszínek, orr, gége, légcső, bronchusok,bordaporcok,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 embrióban a csont előtelepe, epiphysis porckorong)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</a:rPr>
              <a:t>RUGALMAS PORC:</a:t>
            </a:r>
            <a:r>
              <a:rPr lang="hu-HU" altLang="en-US" sz="1800">
                <a:latin typeface="Calibri" panose="020F0502020204030204" pitchFamily="34" charset="0"/>
              </a:rPr>
              <a:t> a mátrixban elasztikus rostok vannak </a:t>
            </a:r>
            <a:r>
              <a:rPr lang="hu-HU" altLang="en-US" sz="1600">
                <a:latin typeface="Calibri" panose="020F0502020204030204" pitchFamily="34" charset="0"/>
              </a:rPr>
              <a:t>(fülkagyló, gégefedő, fülkürt, gége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kisebb porcok)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800" b="1">
                <a:latin typeface="Calibri" panose="020F0502020204030204" pitchFamily="34" charset="0"/>
              </a:rPr>
              <a:t>ROSTOS PORC:</a:t>
            </a:r>
            <a:r>
              <a:rPr lang="hu-HU" altLang="en-US" sz="1800">
                <a:latin typeface="Calibri" panose="020F0502020204030204" pitchFamily="34" charset="0"/>
              </a:rPr>
              <a:t> mátrixa nagyobbrészt I-es típusú kollagénrost-kötegekből áll </a:t>
            </a:r>
            <a:r>
              <a:rPr lang="hu-HU" altLang="en-US" sz="1600">
                <a:latin typeface="Calibri" panose="020F0502020204030204" pitchFamily="34" charset="0"/>
              </a:rPr>
              <a:t>(csigolyaközti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Calibri" panose="020F0502020204030204" pitchFamily="34" charset="0"/>
              </a:rPr>
              <a:t>porckorong, symphysis pubica, discus articularisok=ízületi korongok)</a:t>
            </a:r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08275"/>
            <a:ext cx="54705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3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19313" y="215900"/>
            <a:ext cx="4852987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HYALINPORC (ÜVEGPORC)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9388" y="1019175"/>
            <a:ext cx="87328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600">
                <a:latin typeface="Calibri" panose="020F0502020204030204" pitchFamily="34" charset="0"/>
              </a:rPr>
              <a:t>A tömött alapállomány törésmutatója alig különbözik a beleágyazott finom rostok törésmutatójától (üvegszerű), így optikailag majdnem egynemű alapállomány jön létre.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600">
                <a:latin typeface="Calibri" panose="020F0502020204030204" pitchFamily="34" charset="0"/>
              </a:rPr>
              <a:t>Előfordulása: ízületi felszíneken, orrban, gégében, légcsőben, bronchusokban, bordavégeken, epiphysis porckorongban, 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en-US" sz="1600">
                <a:latin typeface="Calibri" panose="020F0502020204030204" pitchFamily="34" charset="0"/>
              </a:rPr>
              <a:t>„Lengéscsillapító” hatása nagy jelentőségű az ízületi felszíneken.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55888"/>
            <a:ext cx="58007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zövegdoboz 1"/>
          <p:cNvSpPr txBox="1">
            <a:spLocks noChangeArrowheads="1"/>
          </p:cNvSpPr>
          <p:nvPr/>
        </p:nvSpPr>
        <p:spPr bwMode="auto">
          <a:xfrm>
            <a:off x="207963" y="3068638"/>
            <a:ext cx="30289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400">
                <a:latin typeface="Calibri" panose="020F0502020204030204" pitchFamily="34" charset="0"/>
              </a:rPr>
              <a:t>a porc kialakulása: mesenchymából differenciálódó chondroblastok porc alapállományt termelnek; interstitialis növekedés: főleg embrionálisan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hu-HU" altLang="hu-HU" sz="1400">
                <a:latin typeface="Calibri" panose="020F0502020204030204" pitchFamily="34" charset="0"/>
              </a:rPr>
              <a:t>territoriális szerkezet: a basophil alapállomány üregeiben (lacunák) porcsejtek (2-4) + porctok (pericelluláris mátrix) + porcudvar (territoriális mátrix) = chondron (territórium), maga a porc tehát a chondronokból és a közöttük lévő interterritoriális mátrixból áll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DFE"/>
            </a:gs>
            <a:gs pos="23000">
              <a:srgbClr val="E0F1F2"/>
            </a:gs>
            <a:gs pos="83000">
              <a:srgbClr val="D1D1F0"/>
            </a:gs>
            <a:gs pos="100000">
              <a:srgbClr val="A3A3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orc szövet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8910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908175" y="115888"/>
            <a:ext cx="5502275" cy="5857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A porcszövet alapegysége a </a:t>
            </a:r>
            <a:r>
              <a:rPr lang="hu-HU" altLang="en-US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chondron</a:t>
            </a:r>
            <a:endParaRPr lang="hu-HU" altLang="en-US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364" name="Picture 2" descr="C:\Documents and Settings\minko\Asztal\kiersenbaum all images\M45278-004-f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2963"/>
            <a:ext cx="34766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zövegdoboz 1"/>
          <p:cNvSpPr txBox="1">
            <a:spLocks noChangeArrowheads="1"/>
          </p:cNvSpPr>
          <p:nvPr/>
        </p:nvSpPr>
        <p:spPr bwMode="auto">
          <a:xfrm>
            <a:off x="5397500" y="3608388"/>
            <a:ext cx="3630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>
                <a:latin typeface="Calibri" panose="020F0502020204030204" pitchFamily="34" charset="0"/>
              </a:rPr>
              <a:t>http://www.dartmouth.edu/~anatomy/Histo/lab_2/bone/DMS065/popup.html</a:t>
            </a:r>
          </a:p>
        </p:txBody>
      </p:sp>
      <p:pic>
        <p:nvPicPr>
          <p:cNvPr id="15366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074738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églalap 1"/>
          <p:cNvSpPr>
            <a:spLocks noChangeArrowheads="1"/>
          </p:cNvSpPr>
          <p:nvPr/>
        </p:nvSpPr>
        <p:spPr bwMode="auto">
          <a:xfrm>
            <a:off x="8010525" y="115888"/>
            <a:ext cx="508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500" b="1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5368" name="Téglalap 2"/>
          <p:cNvSpPr>
            <a:spLocks noChangeArrowheads="1"/>
          </p:cNvSpPr>
          <p:nvPr/>
        </p:nvSpPr>
        <p:spPr bwMode="auto">
          <a:xfrm>
            <a:off x="6181725" y="6524625"/>
            <a:ext cx="2935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ECM=extracelluláris mátrix</a:t>
            </a:r>
          </a:p>
        </p:txBody>
      </p:sp>
      <p:sp>
        <p:nvSpPr>
          <p:cNvPr id="15369" name="Téglalap 3"/>
          <p:cNvSpPr>
            <a:spLocks noChangeArrowheads="1"/>
          </p:cNvSpPr>
          <p:nvPr/>
        </p:nvSpPr>
        <p:spPr bwMode="auto">
          <a:xfrm>
            <a:off x="107950" y="5875338"/>
            <a:ext cx="1414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000"/>
              <a:t>(ECM)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000"/>
              <a:t>Minden egyes chonrocyta körül saját porctok</a:t>
            </a:r>
          </a:p>
        </p:txBody>
      </p:sp>
      <p:sp>
        <p:nvSpPr>
          <p:cNvPr id="15370" name="Téglalap 9"/>
          <p:cNvSpPr>
            <a:spLocks noChangeArrowheads="1"/>
          </p:cNvSpPr>
          <p:nvPr/>
        </p:nvSpPr>
        <p:spPr bwMode="auto">
          <a:xfrm>
            <a:off x="2517775" y="6186488"/>
            <a:ext cx="628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(ECM)</a:t>
            </a:r>
          </a:p>
        </p:txBody>
      </p:sp>
      <p:sp>
        <p:nvSpPr>
          <p:cNvPr id="15371" name="Téglalap 10"/>
          <p:cNvSpPr>
            <a:spLocks noChangeArrowheads="1"/>
          </p:cNvSpPr>
          <p:nvPr/>
        </p:nvSpPr>
        <p:spPr bwMode="auto">
          <a:xfrm>
            <a:off x="4006850" y="4376738"/>
            <a:ext cx="62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(ECM)</a:t>
            </a:r>
          </a:p>
        </p:txBody>
      </p:sp>
      <p:sp>
        <p:nvSpPr>
          <p:cNvPr id="15372" name="Téglalap 4"/>
          <p:cNvSpPr>
            <a:spLocks noChangeArrowheads="1"/>
          </p:cNvSpPr>
          <p:nvPr/>
        </p:nvSpPr>
        <p:spPr bwMode="auto">
          <a:xfrm>
            <a:off x="98425" y="714375"/>
            <a:ext cx="4641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Chondrocyták és az azokat körülvevő ECM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Chondron=chondrocyta+porctok+porcudvar</a:t>
            </a:r>
          </a:p>
        </p:txBody>
      </p:sp>
      <p:sp>
        <p:nvSpPr>
          <p:cNvPr id="15373" name="Téglalap 12"/>
          <p:cNvSpPr>
            <a:spLocks noChangeArrowheads="1"/>
          </p:cNvSpPr>
          <p:nvPr/>
        </p:nvSpPr>
        <p:spPr bwMode="auto">
          <a:xfrm>
            <a:off x="1592263" y="6369050"/>
            <a:ext cx="272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000"/>
              <a:t>A chondocyták között és a chondrocytacsoportok közvetlen közelében</a:t>
            </a:r>
          </a:p>
        </p:txBody>
      </p:sp>
      <p:sp>
        <p:nvSpPr>
          <p:cNvPr id="15374" name="Téglalap 5"/>
          <p:cNvSpPr>
            <a:spLocks noChangeArrowheads="1"/>
          </p:cNvSpPr>
          <p:nvPr/>
        </p:nvSpPr>
        <p:spPr bwMode="auto">
          <a:xfrm>
            <a:off x="139700" y="4198938"/>
            <a:ext cx="1192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=porcsejt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2-4 (esetleg 8) sejtes csoportokban</a:t>
            </a:r>
          </a:p>
        </p:txBody>
      </p:sp>
      <p:sp>
        <p:nvSpPr>
          <p:cNvPr id="7" name="Téglalap 6"/>
          <p:cNvSpPr/>
          <p:nvPr/>
        </p:nvSpPr>
        <p:spPr>
          <a:xfrm>
            <a:off x="139700" y="2565400"/>
            <a:ext cx="83185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82563" y="4005263"/>
            <a:ext cx="933450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209550" y="5348288"/>
            <a:ext cx="933450" cy="527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1677988" y="5861050"/>
            <a:ext cx="933450" cy="592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4065588" y="3857625"/>
            <a:ext cx="933450" cy="550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23000">
              <a:srgbClr val="E0F1F2"/>
            </a:gs>
            <a:gs pos="84000">
              <a:srgbClr val="D1D1F0"/>
            </a:gs>
            <a:gs pos="100000">
              <a:srgbClr val="A3A3E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yalinpor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188913"/>
            <a:ext cx="491648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hyalinpor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430588"/>
            <a:ext cx="5473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42863" y="196850"/>
            <a:ext cx="38862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Monotype Corsiva" panose="03010101010201010101" pitchFamily="66" charset="0"/>
              </a:rPr>
              <a:t>PORCHÁRTYA (PERICHONDRIUM)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2863" y="666750"/>
            <a:ext cx="3887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hu-HU" sz="1400"/>
              <a:t>Az ízületi felszínek kivételével mindenhol megtalálható a porc körül. Kétrétegű </a:t>
            </a:r>
            <a:r>
              <a:rPr lang="hu-HU" altLang="hu-HU" sz="1400" u="sng"/>
              <a:t>tömött rostos kötőszövetből </a:t>
            </a:r>
            <a:r>
              <a:rPr lang="hu-HU" altLang="hu-HU" sz="1400"/>
              <a:t>áll. </a:t>
            </a:r>
            <a:r>
              <a:rPr lang="hu-HU" altLang="en-US" sz="1400">
                <a:latin typeface="Calibri" panose="020F0502020204030204" pitchFamily="34" charset="0"/>
              </a:rPr>
              <a:t>Külső lemeze </a:t>
            </a:r>
            <a:r>
              <a:rPr lang="hu-HU" altLang="en-US" sz="1400" b="1">
                <a:latin typeface="Calibri" panose="020F0502020204030204" pitchFamily="34" charset="0"/>
              </a:rPr>
              <a:t>(stratum fibrosum)</a:t>
            </a:r>
            <a:r>
              <a:rPr lang="hu-HU" altLang="en-US" sz="1400">
                <a:latin typeface="Calibri" panose="020F0502020204030204" pitchFamily="34" charset="0"/>
              </a:rPr>
              <a:t> tömött rostos kötőszövetből áll, védi a porcot a túlzott hajlításból adódó törés ellen. Belső lemeze </a:t>
            </a:r>
            <a:r>
              <a:rPr lang="hu-HU" altLang="en-US" sz="1400" b="1">
                <a:latin typeface="Calibri" panose="020F0502020204030204" pitchFamily="34" charset="0"/>
              </a:rPr>
              <a:t>(str. chondroblasticum)</a:t>
            </a:r>
            <a:r>
              <a:rPr lang="hu-HU" altLang="en-US" sz="1400">
                <a:latin typeface="Calibri" panose="020F0502020204030204" pitchFamily="34" charset="0"/>
              </a:rPr>
              <a:t> sejtdúsabb, differenciálatlan sejteket tartalmaz, amelyek a rárakódásos növekedéskor chondroblastokká alakulnak és porcmátrixot termelnek. </a:t>
            </a:r>
            <a:r>
              <a:rPr lang="hu-HU" altLang="en-US" sz="1400" u="sng">
                <a:latin typeface="Calibri" panose="020F0502020204030204" pitchFamily="34" charset="0"/>
              </a:rPr>
              <a:t>Erek, érző idegvégződések is találhatóak itt. 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-7938" y="3756025"/>
            <a:ext cx="34131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Monotype Corsiva" panose="03010101010201010101" pitchFamily="66" charset="0"/>
              </a:rPr>
              <a:t>TERRITORIÁLIS SZERKEZET,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latin typeface="Monotype Corsiva" panose="03010101010201010101" pitchFamily="66" charset="0"/>
              </a:rPr>
              <a:t>CHONDRON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42863" y="4456113"/>
            <a:ext cx="33115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400">
                <a:latin typeface="Calibri" panose="020F0502020204030204" pitchFamily="34" charset="0"/>
              </a:rPr>
              <a:t>A porcsejtek egyesével, vagy 2-4 sejtes csoportokban foglalnak helyett az alapállományban.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2863" y="5259388"/>
            <a:ext cx="3457575" cy="1512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400" b="1" dirty="0">
                <a:latin typeface="Calibri" panose="020F0502020204030204" pitchFamily="34" charset="0"/>
              </a:rPr>
              <a:t>CHONDRON:</a:t>
            </a:r>
            <a:r>
              <a:rPr lang="hu-HU" altLang="en-US" sz="1400" dirty="0">
                <a:latin typeface="Calibri" panose="020F0502020204030204" pitchFamily="34" charset="0"/>
              </a:rPr>
              <a:t> 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 err="1">
                <a:latin typeface="Calibri" panose="020F0502020204030204" pitchFamily="34" charset="0"/>
              </a:rPr>
              <a:t>chondrocyták</a:t>
            </a:r>
            <a:endParaRPr lang="hu-HU" altLang="en-US" sz="1400" dirty="0">
              <a:latin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porctok (</a:t>
            </a:r>
            <a:r>
              <a:rPr lang="hu-HU" altLang="en-US" sz="1400" dirty="0" err="1">
                <a:latin typeface="Calibri" panose="020F0502020204030204" pitchFamily="34" charset="0"/>
              </a:rPr>
              <a:t>pericell</a:t>
            </a:r>
            <a:r>
              <a:rPr lang="hu-HU" altLang="en-US" sz="1400" dirty="0">
                <a:latin typeface="Calibri" panose="020F0502020204030204" pitchFamily="34" charset="0"/>
              </a:rPr>
              <a:t>. </a:t>
            </a:r>
            <a:r>
              <a:rPr lang="hu-HU" altLang="en-US" sz="1400" dirty="0" err="1">
                <a:latin typeface="Calibri" panose="020F0502020204030204" pitchFamily="34" charset="0"/>
              </a:rPr>
              <a:t>mtx</a:t>
            </a:r>
            <a:r>
              <a:rPr lang="hu-HU" altLang="en-US" sz="1400" dirty="0">
                <a:latin typeface="Calibri" panose="020F0502020204030204" pitchFamily="34" charset="0"/>
              </a:rPr>
              <a:t>)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hu-HU" altLang="en-US" sz="1400" dirty="0">
                <a:latin typeface="Calibri" panose="020F0502020204030204" pitchFamily="34" charset="0"/>
              </a:rPr>
              <a:t>porcudvar (territoriális mátrix) 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1400" dirty="0" err="1">
                <a:latin typeface="Calibri" panose="020F0502020204030204" pitchFamily="34" charset="0"/>
              </a:rPr>
              <a:t>Chondronok</a:t>
            </a:r>
            <a:r>
              <a:rPr lang="hu-HU" altLang="en-US" sz="1400" dirty="0">
                <a:latin typeface="Calibri" panose="020F0502020204030204" pitchFamily="34" charset="0"/>
              </a:rPr>
              <a:t> között halványabb </a:t>
            </a:r>
            <a:r>
              <a:rPr lang="hu-HU" altLang="en-US" sz="1400" dirty="0" err="1">
                <a:latin typeface="Calibri" panose="020F0502020204030204" pitchFamily="34" charset="0"/>
              </a:rPr>
              <a:t>festődésű</a:t>
            </a:r>
            <a:r>
              <a:rPr lang="hu-HU" altLang="en-US" sz="1400" dirty="0">
                <a:latin typeface="Calibri" panose="020F0502020204030204" pitchFamily="34" charset="0"/>
              </a:rPr>
              <a:t> </a:t>
            </a:r>
            <a:r>
              <a:rPr lang="hu-HU" altLang="en-US" sz="1400" dirty="0" err="1">
                <a:latin typeface="Calibri" panose="020F0502020204030204" pitchFamily="34" charset="0"/>
              </a:rPr>
              <a:t>interterritoriális</a:t>
            </a:r>
            <a:r>
              <a:rPr lang="hu-HU" altLang="en-US" sz="1400" dirty="0">
                <a:latin typeface="Calibri" panose="020F0502020204030204" pitchFamily="34" charset="0"/>
              </a:rPr>
              <a:t> mátrix található.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4229</Words>
  <Application>Microsoft Office PowerPoint</Application>
  <PresentationFormat>Diavetítés a képernyőre (4:3 oldalarány)</PresentationFormat>
  <Paragraphs>429</Paragraphs>
  <Slides>57</Slides>
  <Notes>29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7" baseType="lpstr">
      <vt:lpstr>Arial</vt:lpstr>
      <vt:lpstr>Calibri</vt:lpstr>
      <vt:lpstr>Monotype Corsiva</vt:lpstr>
      <vt:lpstr>Wingdings</vt:lpstr>
      <vt:lpstr>Comic Sans MS</vt:lpstr>
      <vt:lpstr>Times New Roman</vt:lpstr>
      <vt:lpstr>Franklin Gothic Book</vt:lpstr>
      <vt:lpstr>Franklin Gothic Demi</vt:lpstr>
      <vt:lpstr>Courier New</vt:lpstr>
      <vt:lpstr>Alapértelmezett terv</vt:lpstr>
      <vt:lpstr>Támasztószövet, csontfejlődés</vt:lpstr>
      <vt:lpstr>PowerPoint-bemutató</vt:lpstr>
      <vt:lpstr>A kötőszöveti sejtek embryonális származása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OTP Bank 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Ibolya</dc:creator>
  <cp:lastModifiedBy>Gergely Cséplő</cp:lastModifiedBy>
  <cp:revision>263</cp:revision>
  <dcterms:created xsi:type="dcterms:W3CDTF">2008-11-23T09:28:43Z</dcterms:created>
  <dcterms:modified xsi:type="dcterms:W3CDTF">2020-12-07T10:36:43Z</dcterms:modified>
</cp:coreProperties>
</file>