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74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330" r:id="rId12"/>
    <p:sldId id="283" r:id="rId13"/>
    <p:sldId id="284" r:id="rId14"/>
    <p:sldId id="285" r:id="rId15"/>
    <p:sldId id="286" r:id="rId16"/>
    <p:sldId id="325" r:id="rId17"/>
    <p:sldId id="326" r:id="rId18"/>
    <p:sldId id="327" r:id="rId19"/>
    <p:sldId id="288" r:id="rId20"/>
    <p:sldId id="289" r:id="rId21"/>
    <p:sldId id="290" r:id="rId22"/>
    <p:sldId id="291" r:id="rId23"/>
    <p:sldId id="296" r:id="rId24"/>
    <p:sldId id="328" r:id="rId25"/>
    <p:sldId id="298" r:id="rId26"/>
    <p:sldId id="299" r:id="rId27"/>
    <p:sldId id="300" r:id="rId28"/>
    <p:sldId id="303" r:id="rId29"/>
    <p:sldId id="304" r:id="rId30"/>
    <p:sldId id="305" r:id="rId31"/>
    <p:sldId id="306" r:id="rId32"/>
    <p:sldId id="308" r:id="rId33"/>
    <p:sldId id="309" r:id="rId34"/>
    <p:sldId id="312" r:id="rId35"/>
    <p:sldId id="313" r:id="rId36"/>
    <p:sldId id="314" r:id="rId37"/>
    <p:sldId id="318" r:id="rId38"/>
    <p:sldId id="319" r:id="rId39"/>
    <p:sldId id="320" r:id="rId40"/>
    <p:sldId id="323" r:id="rId41"/>
    <p:sldId id="324" r:id="rId42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62" d="100"/>
          <a:sy n="62" d="100"/>
        </p:scale>
        <p:origin x="62" y="2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D14633-E819-427A-826B-B03DFC56693F}" type="datetimeFigureOut">
              <a:rPr lang="hu-HU" smtClean="0"/>
              <a:pPr/>
              <a:t>2020.02.20.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12B38D-7370-4A73-9D53-596D471B57A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13910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AA9AEB-7F40-4199-9AED-4796EBA6E7E8}" type="slidenum">
              <a:rPr lang="hu-HU"/>
              <a:pPr/>
              <a:t>16</a:t>
            </a:fld>
            <a:endParaRPr lang="hu-HU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16076522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2C351E-FBA3-4D05-983E-25F7E3106F85}" type="slidenum">
              <a:rPr lang="hu-HU"/>
              <a:pPr/>
              <a:t>27</a:t>
            </a:fld>
            <a:endParaRPr lang="hu-HU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29183747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6D8B68-A489-4368-9B3F-19EA639FAF28}" type="slidenum">
              <a:rPr lang="hu-HU"/>
              <a:pPr/>
              <a:t>28</a:t>
            </a:fld>
            <a:endParaRPr lang="hu-HU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37131653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ABBBB-153C-4C50-88C7-CD1B85985375}" type="slidenum">
              <a:rPr lang="hu-HU"/>
              <a:pPr/>
              <a:t>29</a:t>
            </a:fld>
            <a:endParaRPr lang="hu-HU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20147939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206741-1910-4FF3-8DE6-670CA51414A8}" type="slidenum">
              <a:rPr lang="hu-HU"/>
              <a:pPr/>
              <a:t>30</a:t>
            </a:fld>
            <a:endParaRPr lang="hu-HU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25607329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2C2C21-DEDA-4D32-8733-66E5F6F24DA2}" type="slidenum">
              <a:rPr lang="hu-HU"/>
              <a:pPr/>
              <a:t>31</a:t>
            </a:fld>
            <a:endParaRPr lang="hu-HU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14921283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82D996-810B-4731-91F0-D7DDE4007AFF}" type="slidenum">
              <a:rPr lang="hu-HU"/>
              <a:pPr/>
              <a:t>32</a:t>
            </a:fld>
            <a:endParaRPr lang="hu-HU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6504454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3ACEA2-BDF9-49A1-B782-B5E357F01A11}" type="slidenum">
              <a:rPr lang="hu-HU"/>
              <a:pPr/>
              <a:t>33</a:t>
            </a:fld>
            <a:endParaRPr lang="hu-HU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12785017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7ADA6E-1B57-4EE2-8871-4C299EDD6BC1}" type="slidenum">
              <a:rPr lang="hu-HU"/>
              <a:pPr/>
              <a:t>34</a:t>
            </a:fld>
            <a:endParaRPr lang="hu-HU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1190030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2E35F2-4DDC-4E42-A81F-5E535C4E3737}" type="slidenum">
              <a:rPr lang="hu-HU"/>
              <a:pPr/>
              <a:t>35</a:t>
            </a:fld>
            <a:endParaRPr lang="hu-HU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28319282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4D94FC-946C-45B4-90FA-326F2A2D688C}" type="slidenum">
              <a:rPr lang="hu-HU"/>
              <a:pPr/>
              <a:t>36</a:t>
            </a:fld>
            <a:endParaRPr lang="hu-HU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1949021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4052E8-9122-4750-AD9E-95A4C5636BD1}" type="slidenum">
              <a:rPr lang="hu-HU"/>
              <a:pPr/>
              <a:t>17</a:t>
            </a:fld>
            <a:endParaRPr lang="hu-HU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13259930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448F0C-E5F5-40A2-9EA4-9CD40CB05141}" type="slidenum">
              <a:rPr lang="hu-HU"/>
              <a:pPr/>
              <a:t>39</a:t>
            </a:fld>
            <a:endParaRPr lang="hu-HU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522962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2B9014-5667-444E-BE03-AFF5A9494CF9}" type="slidenum">
              <a:rPr lang="hu-HU"/>
              <a:pPr/>
              <a:t>18</a:t>
            </a:fld>
            <a:endParaRPr lang="hu-HU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3431014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9EE052-AA6D-4A3C-BD77-34CAEDF2D895}" type="slidenum">
              <a:rPr lang="hu-HU"/>
              <a:pPr/>
              <a:t>19</a:t>
            </a:fld>
            <a:endParaRPr lang="hu-HU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886765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DD4365-5013-4F1E-931E-F62D507F0B85}" type="slidenum">
              <a:rPr lang="hu-HU"/>
              <a:pPr/>
              <a:t>20</a:t>
            </a:fld>
            <a:endParaRPr lang="hu-HU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3410172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654526-FD85-461D-85DF-69DF44F6FDE0}" type="slidenum">
              <a:rPr lang="hu-HU"/>
              <a:pPr/>
              <a:t>21</a:t>
            </a:fld>
            <a:endParaRPr lang="hu-HU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10840680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1B2C40-A7CC-4172-967B-1B853D3C4845}" type="slidenum">
              <a:rPr lang="hu-HU"/>
              <a:pPr/>
              <a:t>22</a:t>
            </a:fld>
            <a:endParaRPr lang="hu-HU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459001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BBF4DE-4F8C-4069-8AAD-8A5584F8D7B5}" type="slidenum">
              <a:rPr lang="hu-HU"/>
              <a:pPr/>
              <a:t>23</a:t>
            </a:fld>
            <a:endParaRPr lang="hu-HU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1398900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C84B5C-01C2-4F3F-B917-D53CFDA83AEC}" type="slidenum">
              <a:rPr lang="hu-HU"/>
              <a:pPr/>
              <a:t>26</a:t>
            </a:fld>
            <a:endParaRPr lang="hu-HU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3163865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C1A37-047C-4B9F-807D-5AFBC80DA7A7}" type="datetimeFigureOut">
              <a:rPr lang="hu-HU" smtClean="0"/>
              <a:pPr/>
              <a:t>2020.02.20.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ED839-DDB6-4A3E-A2B0-0C6DD009E8A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C1A37-047C-4B9F-807D-5AFBC80DA7A7}" type="datetimeFigureOut">
              <a:rPr lang="hu-HU" smtClean="0"/>
              <a:pPr/>
              <a:t>2020.02.20.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ED839-DDB6-4A3E-A2B0-0C6DD009E8A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C1A37-047C-4B9F-807D-5AFBC80DA7A7}" type="datetimeFigureOut">
              <a:rPr lang="hu-HU" smtClean="0"/>
              <a:pPr/>
              <a:t>2020.02.20.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ED839-DDB6-4A3E-A2B0-0C6DD009E8A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Dátum hely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4DC8D-59AF-4EB2-BB79-7D39B83CF64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66CB6-3F2C-436A-8F9D-9247CC8CBC7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CC1CC-565B-4CDE-8BD1-A48C72DEA2C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C1A37-047C-4B9F-807D-5AFBC80DA7A7}" type="datetimeFigureOut">
              <a:rPr lang="hu-HU" smtClean="0"/>
              <a:pPr/>
              <a:t>2020.02.20.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ED839-DDB6-4A3E-A2B0-0C6DD009E8A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C1A37-047C-4B9F-807D-5AFBC80DA7A7}" type="datetimeFigureOut">
              <a:rPr lang="hu-HU" smtClean="0"/>
              <a:pPr/>
              <a:t>2020.02.20.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ED839-DDB6-4A3E-A2B0-0C6DD009E8A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C1A37-047C-4B9F-807D-5AFBC80DA7A7}" type="datetimeFigureOut">
              <a:rPr lang="hu-HU" smtClean="0"/>
              <a:pPr/>
              <a:t>2020.02.20.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ED839-DDB6-4A3E-A2B0-0C6DD009E8A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C1A37-047C-4B9F-807D-5AFBC80DA7A7}" type="datetimeFigureOut">
              <a:rPr lang="hu-HU" smtClean="0"/>
              <a:pPr/>
              <a:t>2020.02.20.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ED839-DDB6-4A3E-A2B0-0C6DD009E8A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C1A37-047C-4B9F-807D-5AFBC80DA7A7}" type="datetimeFigureOut">
              <a:rPr lang="hu-HU" smtClean="0"/>
              <a:pPr/>
              <a:t>2020.02.20.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ED839-DDB6-4A3E-A2B0-0C6DD009E8A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C1A37-047C-4B9F-807D-5AFBC80DA7A7}" type="datetimeFigureOut">
              <a:rPr lang="hu-HU" smtClean="0"/>
              <a:pPr/>
              <a:t>2020.02.20.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ED839-DDB6-4A3E-A2B0-0C6DD009E8A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C1A37-047C-4B9F-807D-5AFBC80DA7A7}" type="datetimeFigureOut">
              <a:rPr lang="hu-HU" smtClean="0"/>
              <a:pPr/>
              <a:t>2020.02.20.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ED839-DDB6-4A3E-A2B0-0C6DD009E8A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C1A37-047C-4B9F-807D-5AFBC80DA7A7}" type="datetimeFigureOut">
              <a:rPr lang="hu-HU" smtClean="0"/>
              <a:pPr/>
              <a:t>2020.02.20.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ED839-DDB6-4A3E-A2B0-0C6DD009E8A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C1A37-047C-4B9F-807D-5AFBC80DA7A7}" type="datetimeFigureOut">
              <a:rPr lang="hu-HU" smtClean="0"/>
              <a:pPr/>
              <a:t>2020.02.20.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ED839-DDB6-4A3E-A2B0-0C6DD009E8AF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C:\oktat&#225;s\bevezet&#233;s\abklopfen.bmp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755576" y="126876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A szív erei, ingervezető rendszere, </a:t>
            </a:r>
            <a:r>
              <a:rPr lang="hu-HU" dirty="0" err="1" smtClean="0"/>
              <a:t>pericardium</a:t>
            </a:r>
            <a:r>
              <a:rPr lang="hu-HU" dirty="0" smtClean="0"/>
              <a:t>, </a:t>
            </a:r>
            <a:r>
              <a:rPr lang="hu-HU" dirty="0" err="1" smtClean="0"/>
              <a:t>situs</a:t>
            </a:r>
            <a:r>
              <a:rPr lang="hu-HU" dirty="0" smtClean="0"/>
              <a:t> </a:t>
            </a:r>
            <a:r>
              <a:rPr lang="hu-HU" dirty="0" err="1" smtClean="0"/>
              <a:t>cordis</a:t>
            </a:r>
            <a:endParaRPr lang="hu-HU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987824" y="4509120"/>
            <a:ext cx="5076825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i="1" dirty="0"/>
              <a:t>Dr. </a:t>
            </a:r>
            <a:r>
              <a:rPr lang="hu-HU" sz="2000" i="1" dirty="0" err="1"/>
              <a:t>Vereczki</a:t>
            </a:r>
            <a:r>
              <a:rPr lang="hu-HU" sz="2000" i="1" dirty="0"/>
              <a:t> Viktória</a:t>
            </a:r>
          </a:p>
          <a:p>
            <a:pPr>
              <a:spcBef>
                <a:spcPct val="50000"/>
              </a:spcBef>
            </a:pPr>
            <a:r>
              <a:rPr lang="hu-HU" i="1" dirty="0"/>
              <a:t>Semmelweis Egyetem,</a:t>
            </a:r>
          </a:p>
          <a:p>
            <a:pPr>
              <a:spcBef>
                <a:spcPct val="50000"/>
              </a:spcBef>
            </a:pPr>
            <a:r>
              <a:rPr lang="hu-HU" i="1" dirty="0"/>
              <a:t> Anatómiai, Szövet- és Fejlődéstani Intézet</a:t>
            </a:r>
          </a:p>
          <a:p>
            <a:pPr>
              <a:spcBef>
                <a:spcPct val="50000"/>
              </a:spcBef>
            </a:pPr>
            <a:r>
              <a:rPr lang="hu-HU" i="1" dirty="0" smtClean="0"/>
              <a:t>2020</a:t>
            </a:r>
            <a:endParaRPr lang="hu-HU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/>
          <p:cNvSpPr txBox="1"/>
          <p:nvPr/>
        </p:nvSpPr>
        <p:spPr>
          <a:xfrm>
            <a:off x="827584" y="332656"/>
            <a:ext cx="8316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 smtClean="0"/>
              <a:t>A szív ingerületvezető rendszere</a:t>
            </a:r>
            <a:endParaRPr lang="hu-HU" sz="40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 contrast="20000"/>
          </a:blip>
          <a:srcRect l="15966" t="2270" r="24968"/>
          <a:stretch>
            <a:fillRect/>
          </a:stretch>
        </p:blipFill>
        <p:spPr bwMode="auto">
          <a:xfrm rot="5400000">
            <a:off x="1792076" y="1384388"/>
            <a:ext cx="541583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8093" t="4379" r="12033" b="1789"/>
          <a:stretch>
            <a:fillRect/>
          </a:stretch>
        </p:blipFill>
        <p:spPr bwMode="auto">
          <a:xfrm rot="10800000">
            <a:off x="107504" y="260648"/>
            <a:ext cx="8820472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6"/>
          <p:cNvSpPr txBox="1">
            <a:spLocks noChangeArrowheads="1"/>
          </p:cNvSpPr>
          <p:nvPr/>
        </p:nvSpPr>
        <p:spPr bwMode="auto">
          <a:xfrm>
            <a:off x="4984750" y="1554163"/>
            <a:ext cx="40254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 b="1" i="1" dirty="0" err="1" smtClean="0">
                <a:latin typeface="Times New Roman" pitchFamily="18" charset="0"/>
              </a:rPr>
              <a:t>Nodus</a:t>
            </a:r>
            <a:r>
              <a:rPr lang="hu-HU" sz="2000" b="1" i="1" dirty="0" smtClean="0">
                <a:latin typeface="Times New Roman" pitchFamily="18" charset="0"/>
              </a:rPr>
              <a:t> </a:t>
            </a:r>
            <a:r>
              <a:rPr lang="hu-HU" sz="2000" b="1" i="1" dirty="0" err="1" smtClean="0">
                <a:latin typeface="Times New Roman" pitchFamily="18" charset="0"/>
              </a:rPr>
              <a:t>sinuatrialis</a:t>
            </a:r>
            <a:r>
              <a:rPr lang="hu-HU" sz="2000" b="1" i="1" dirty="0" smtClean="0">
                <a:latin typeface="Times New Roman" pitchFamily="18" charset="0"/>
              </a:rPr>
              <a:t> (SA):</a:t>
            </a:r>
            <a:r>
              <a:rPr lang="hu-HU" sz="2000" dirty="0" smtClean="0">
                <a:latin typeface="Times New Roman" pitchFamily="18" charset="0"/>
              </a:rPr>
              <a:t> Keith </a:t>
            </a:r>
            <a:r>
              <a:rPr lang="hu-HU" sz="2000" dirty="0" err="1" smtClean="0">
                <a:latin typeface="Times New Roman" pitchFamily="18" charset="0"/>
              </a:rPr>
              <a:t>Flack</a:t>
            </a:r>
            <a:endParaRPr lang="hu-HU" sz="2000" dirty="0" smtClean="0">
              <a:latin typeface="Times New Roman" pitchFamily="18" charset="0"/>
            </a:endParaRPr>
          </a:p>
          <a:p>
            <a:r>
              <a:rPr lang="hu-HU" sz="2000" dirty="0" smtClean="0">
                <a:latin typeface="Times New Roman" pitchFamily="18" charset="0"/>
              </a:rPr>
              <a:t>(1907)</a:t>
            </a:r>
            <a:endParaRPr lang="hu-HU" sz="2000" dirty="0">
              <a:latin typeface="Times New Roman" pitchFamily="18" charset="0"/>
            </a:endParaRPr>
          </a:p>
        </p:txBody>
      </p:sp>
      <p:sp>
        <p:nvSpPr>
          <p:cNvPr id="12293" name="Line 7"/>
          <p:cNvSpPr>
            <a:spLocks noChangeShapeType="1"/>
          </p:cNvSpPr>
          <p:nvPr/>
        </p:nvSpPr>
        <p:spPr bwMode="auto">
          <a:xfrm>
            <a:off x="6732588" y="2349500"/>
            <a:ext cx="0" cy="5032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2294" name="Text Box 8"/>
          <p:cNvSpPr txBox="1">
            <a:spLocks noChangeArrowheads="1"/>
          </p:cNvSpPr>
          <p:nvPr/>
        </p:nvSpPr>
        <p:spPr bwMode="auto">
          <a:xfrm>
            <a:off x="5076825" y="2997200"/>
            <a:ext cx="40671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dirty="0" err="1" smtClean="0">
                <a:latin typeface="Times New Roman" pitchFamily="18" charset="0"/>
              </a:rPr>
              <a:t>crista</a:t>
            </a:r>
            <a:r>
              <a:rPr lang="hu-HU" sz="2000" dirty="0" smtClean="0">
                <a:latin typeface="Times New Roman" pitchFamily="18" charset="0"/>
              </a:rPr>
              <a:t> </a:t>
            </a:r>
            <a:r>
              <a:rPr lang="hu-HU" sz="2000" dirty="0" err="1" smtClean="0">
                <a:latin typeface="Times New Roman" pitchFamily="18" charset="0"/>
              </a:rPr>
              <a:t>terminalis</a:t>
            </a:r>
            <a:r>
              <a:rPr lang="hu-HU" sz="2000" dirty="0" smtClean="0">
                <a:latin typeface="Times New Roman" pitchFamily="18" charset="0"/>
              </a:rPr>
              <a:t> és a v. </a:t>
            </a:r>
            <a:r>
              <a:rPr lang="hu-HU" sz="2000" dirty="0" err="1" smtClean="0">
                <a:latin typeface="Times New Roman" pitchFamily="18" charset="0"/>
              </a:rPr>
              <a:t>cava</a:t>
            </a:r>
            <a:r>
              <a:rPr lang="hu-HU" sz="2000" dirty="0" smtClean="0">
                <a:latin typeface="Times New Roman" pitchFamily="18" charset="0"/>
              </a:rPr>
              <a:t> </a:t>
            </a:r>
            <a:r>
              <a:rPr lang="hu-HU" sz="2000" dirty="0" err="1" smtClean="0">
                <a:latin typeface="Times New Roman" pitchFamily="18" charset="0"/>
              </a:rPr>
              <a:t>superior</a:t>
            </a:r>
            <a:r>
              <a:rPr lang="hu-HU" sz="2000" dirty="0" smtClean="0">
                <a:latin typeface="Times New Roman" pitchFamily="18" charset="0"/>
              </a:rPr>
              <a:t> </a:t>
            </a:r>
            <a:r>
              <a:rPr lang="hu-HU" sz="2000" dirty="0" err="1" smtClean="0">
                <a:latin typeface="Times New Roman" pitchFamily="18" charset="0"/>
              </a:rPr>
              <a:t>szájadékánál</a:t>
            </a:r>
            <a:r>
              <a:rPr lang="hu-HU" sz="2000" dirty="0" smtClean="0">
                <a:latin typeface="Times New Roman" pitchFamily="18" charset="0"/>
              </a:rPr>
              <a:t>  </a:t>
            </a:r>
            <a:endParaRPr lang="hu-HU" sz="2000" dirty="0">
              <a:latin typeface="Times New Roman" pitchFamily="18" charset="0"/>
            </a:endParaRPr>
          </a:p>
        </p:txBody>
      </p:sp>
      <p:sp>
        <p:nvSpPr>
          <p:cNvPr id="12295" name="Line 10"/>
          <p:cNvSpPr>
            <a:spLocks noChangeShapeType="1"/>
          </p:cNvSpPr>
          <p:nvPr/>
        </p:nvSpPr>
        <p:spPr bwMode="auto">
          <a:xfrm>
            <a:off x="6732588" y="4078288"/>
            <a:ext cx="0" cy="5032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2296" name="Text Box 11"/>
          <p:cNvSpPr txBox="1">
            <a:spLocks noChangeArrowheads="1"/>
          </p:cNvSpPr>
          <p:nvPr/>
        </p:nvSpPr>
        <p:spPr bwMode="auto">
          <a:xfrm>
            <a:off x="5867400" y="4630738"/>
            <a:ext cx="241444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 dirty="0">
                <a:latin typeface="Times New Roman" pitchFamily="18" charset="0"/>
              </a:rPr>
              <a:t>70 </a:t>
            </a:r>
            <a:r>
              <a:rPr lang="hu-HU" sz="2000" dirty="0" smtClean="0">
                <a:latin typeface="Times New Roman" pitchFamily="18" charset="0"/>
              </a:rPr>
              <a:t>/ min</a:t>
            </a:r>
          </a:p>
          <a:p>
            <a:endParaRPr lang="hu-HU" sz="2000" dirty="0">
              <a:latin typeface="Times New Roman" pitchFamily="18" charset="0"/>
            </a:endParaRPr>
          </a:p>
          <a:p>
            <a:r>
              <a:rPr lang="hu-HU" sz="2000" dirty="0" smtClean="0">
                <a:latin typeface="Times New Roman" pitchFamily="18" charset="0"/>
              </a:rPr>
              <a:t>Vérellátása:</a:t>
            </a:r>
          </a:p>
          <a:p>
            <a:r>
              <a:rPr lang="hu-HU" sz="2000" dirty="0" smtClean="0">
                <a:latin typeface="Times New Roman" pitchFamily="18" charset="0"/>
              </a:rPr>
              <a:t> a. </a:t>
            </a:r>
            <a:r>
              <a:rPr lang="hu-HU" sz="2000" dirty="0" err="1" smtClean="0">
                <a:latin typeface="Times New Roman" pitchFamily="18" charset="0"/>
              </a:rPr>
              <a:t>nodalis</a:t>
            </a:r>
            <a:r>
              <a:rPr lang="hu-HU" sz="2000" dirty="0" smtClean="0">
                <a:latin typeface="Times New Roman" pitchFamily="18" charset="0"/>
              </a:rPr>
              <a:t> </a:t>
            </a:r>
            <a:r>
              <a:rPr lang="hu-HU" sz="2000" dirty="0" err="1" smtClean="0">
                <a:latin typeface="Times New Roman" pitchFamily="18" charset="0"/>
              </a:rPr>
              <a:t>siuatrialis</a:t>
            </a:r>
            <a:r>
              <a:rPr lang="hu-HU" sz="2000" dirty="0" smtClean="0">
                <a:latin typeface="Times New Roman" pitchFamily="18" charset="0"/>
              </a:rPr>
              <a:t>  </a:t>
            </a:r>
          </a:p>
          <a:p>
            <a:r>
              <a:rPr lang="hu-HU" sz="2000" dirty="0" smtClean="0">
                <a:latin typeface="Times New Roman" pitchFamily="18" charset="0"/>
              </a:rPr>
              <a:t>jobb a. coronariából</a:t>
            </a:r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827584" y="332656"/>
            <a:ext cx="8316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 smtClean="0"/>
              <a:t>A szív ingerületvezető rendszere</a:t>
            </a:r>
            <a:endParaRPr lang="hu-HU" sz="40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1250" t="4379" r="25176" b="1789"/>
          <a:stretch>
            <a:fillRect/>
          </a:stretch>
        </p:blipFill>
        <p:spPr bwMode="auto">
          <a:xfrm rot="10800000">
            <a:off x="288032" y="1590109"/>
            <a:ext cx="4644008" cy="4575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6"/>
          <p:cNvSpPr txBox="1">
            <a:spLocks noChangeArrowheads="1"/>
          </p:cNvSpPr>
          <p:nvPr/>
        </p:nvSpPr>
        <p:spPr bwMode="auto">
          <a:xfrm>
            <a:off x="4932040" y="1196752"/>
            <a:ext cx="37084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b="1" i="1" dirty="0" err="1" smtClean="0">
                <a:latin typeface="Times New Roman" pitchFamily="18" charset="0"/>
              </a:rPr>
              <a:t>Nodus</a:t>
            </a:r>
            <a:r>
              <a:rPr lang="hu-HU" sz="2000" b="1" i="1" dirty="0" smtClean="0">
                <a:latin typeface="Times New Roman" pitchFamily="18" charset="0"/>
              </a:rPr>
              <a:t> </a:t>
            </a:r>
            <a:r>
              <a:rPr lang="hu-HU" sz="2000" b="1" i="1" dirty="0" err="1" smtClean="0">
                <a:latin typeface="Times New Roman" pitchFamily="18" charset="0"/>
              </a:rPr>
              <a:t>atrioventricularis</a:t>
            </a:r>
            <a:r>
              <a:rPr lang="hu-HU" sz="2000" b="1" i="1" dirty="0" smtClean="0">
                <a:latin typeface="Times New Roman" pitchFamily="18" charset="0"/>
              </a:rPr>
              <a:t> (AV , </a:t>
            </a:r>
            <a:r>
              <a:rPr lang="hu-HU" sz="2000" b="1" i="1" dirty="0" err="1" smtClean="0">
                <a:latin typeface="Times New Roman" pitchFamily="18" charset="0"/>
              </a:rPr>
              <a:t>Aschoff</a:t>
            </a:r>
            <a:r>
              <a:rPr lang="hu-HU" sz="2000" b="1" i="1" dirty="0" smtClean="0">
                <a:latin typeface="Times New Roman" pitchFamily="18" charset="0"/>
              </a:rPr>
              <a:t> </a:t>
            </a:r>
            <a:r>
              <a:rPr lang="hu-HU" sz="2000" b="1" i="1" dirty="0" err="1" smtClean="0">
                <a:latin typeface="Times New Roman" pitchFamily="18" charset="0"/>
              </a:rPr>
              <a:t>Tawara</a:t>
            </a:r>
            <a:r>
              <a:rPr lang="hu-HU" sz="2000" b="1" i="1" dirty="0" smtClean="0">
                <a:latin typeface="Times New Roman" pitchFamily="18" charset="0"/>
              </a:rPr>
              <a:t>, 1906):</a:t>
            </a:r>
            <a:r>
              <a:rPr lang="hu-HU" sz="2000" dirty="0" smtClean="0">
                <a:latin typeface="Times New Roman" pitchFamily="18" charset="0"/>
              </a:rPr>
              <a:t> a </a:t>
            </a:r>
            <a:r>
              <a:rPr lang="hu-HU" sz="2000" dirty="0" smtClean="0">
                <a:solidFill>
                  <a:srgbClr val="7030A0"/>
                </a:solidFill>
                <a:latin typeface="Times New Roman" pitchFamily="18" charset="0"/>
              </a:rPr>
              <a:t>Koch</a:t>
            </a:r>
            <a:r>
              <a:rPr lang="hu-HU" sz="2000" dirty="0" smtClean="0">
                <a:latin typeface="Times New Roman" pitchFamily="18" charset="0"/>
              </a:rPr>
              <a:t> háromszögben: az </a:t>
            </a:r>
            <a:r>
              <a:rPr lang="hu-HU" sz="2000" dirty="0" err="1" smtClean="0">
                <a:latin typeface="Times New Roman" pitchFamily="18" charset="0"/>
              </a:rPr>
              <a:t>ostium</a:t>
            </a:r>
            <a:r>
              <a:rPr lang="hu-HU" sz="2000" dirty="0" smtClean="0">
                <a:latin typeface="Times New Roman" pitchFamily="18" charset="0"/>
              </a:rPr>
              <a:t> sinus </a:t>
            </a:r>
            <a:r>
              <a:rPr lang="hu-HU" sz="2000" dirty="0" err="1" smtClean="0">
                <a:latin typeface="Times New Roman" pitchFamily="18" charset="0"/>
              </a:rPr>
              <a:t>coronarii</a:t>
            </a:r>
            <a:r>
              <a:rPr lang="hu-HU" sz="2000" dirty="0" smtClean="0">
                <a:latin typeface="Times New Roman" pitchFamily="18" charset="0"/>
              </a:rPr>
              <a:t>, </a:t>
            </a:r>
            <a:r>
              <a:rPr lang="hu-HU" sz="2000" dirty="0" err="1" smtClean="0">
                <a:latin typeface="Times New Roman" pitchFamily="18" charset="0"/>
              </a:rPr>
              <a:t>Todaro</a:t>
            </a:r>
            <a:r>
              <a:rPr lang="hu-HU" sz="2000" dirty="0" smtClean="0">
                <a:latin typeface="Times New Roman" pitchFamily="18" charset="0"/>
              </a:rPr>
              <a:t> ín és a </a:t>
            </a:r>
            <a:r>
              <a:rPr lang="hu-HU" sz="2000" dirty="0" err="1" smtClean="0">
                <a:latin typeface="Times New Roman" pitchFamily="18" charset="0"/>
              </a:rPr>
              <a:t>cuspis</a:t>
            </a:r>
            <a:r>
              <a:rPr lang="hu-HU" sz="2000" dirty="0" smtClean="0">
                <a:latin typeface="Times New Roman" pitchFamily="18" charset="0"/>
              </a:rPr>
              <a:t> </a:t>
            </a:r>
            <a:r>
              <a:rPr lang="hu-HU" sz="2000" dirty="0" err="1" smtClean="0">
                <a:latin typeface="Times New Roman" pitchFamily="18" charset="0"/>
              </a:rPr>
              <a:t>septalis</a:t>
            </a:r>
            <a:r>
              <a:rPr lang="hu-HU" sz="2000" dirty="0" smtClean="0">
                <a:latin typeface="Times New Roman" pitchFamily="18" charset="0"/>
              </a:rPr>
              <a:t> között</a:t>
            </a:r>
            <a:endParaRPr lang="hu-HU" sz="2000" dirty="0">
              <a:latin typeface="Times New Roman" pitchFamily="18" charset="0"/>
            </a:endParaRPr>
          </a:p>
        </p:txBody>
      </p:sp>
      <p:sp>
        <p:nvSpPr>
          <p:cNvPr id="13317" name="Line 8"/>
          <p:cNvSpPr>
            <a:spLocks noChangeShapeType="1"/>
          </p:cNvSpPr>
          <p:nvPr/>
        </p:nvSpPr>
        <p:spPr bwMode="auto">
          <a:xfrm>
            <a:off x="6588224" y="2852936"/>
            <a:ext cx="0" cy="3603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3318" name="Text Box 9"/>
          <p:cNvSpPr txBox="1">
            <a:spLocks noChangeArrowheads="1"/>
          </p:cNvSpPr>
          <p:nvPr/>
        </p:nvSpPr>
        <p:spPr bwMode="auto">
          <a:xfrm>
            <a:off x="6012160" y="3140968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dirty="0">
                <a:latin typeface="Times New Roman" pitchFamily="18" charset="0"/>
              </a:rPr>
              <a:t>40 </a:t>
            </a:r>
            <a:r>
              <a:rPr lang="hu-HU" sz="2000" dirty="0" smtClean="0">
                <a:latin typeface="Times New Roman" pitchFamily="18" charset="0"/>
              </a:rPr>
              <a:t>/</a:t>
            </a:r>
            <a:r>
              <a:rPr lang="hu-HU" sz="2000" dirty="0">
                <a:latin typeface="Times New Roman" pitchFamily="18" charset="0"/>
              </a:rPr>
              <a:t>min</a:t>
            </a:r>
          </a:p>
        </p:txBody>
      </p:sp>
      <p:sp>
        <p:nvSpPr>
          <p:cNvPr id="13319" name="Text Box 10"/>
          <p:cNvSpPr txBox="1">
            <a:spLocks noChangeArrowheads="1"/>
          </p:cNvSpPr>
          <p:nvPr/>
        </p:nvSpPr>
        <p:spPr bwMode="auto">
          <a:xfrm>
            <a:off x="5041900" y="3573463"/>
            <a:ext cx="3851275" cy="3323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b="1" i="1" dirty="0" smtClean="0">
                <a:latin typeface="Times New Roman" pitchFamily="18" charset="0"/>
              </a:rPr>
              <a:t>ATRIOVENTRICULARIS KÖTEGEK:</a:t>
            </a:r>
            <a:endParaRPr lang="hu-HU" sz="2000" b="1" i="1" dirty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hu-HU" sz="2000" i="1" dirty="0">
                <a:latin typeface="Times New Roman" pitchFamily="18" charset="0"/>
              </a:rPr>
              <a:t>a.) </a:t>
            </a:r>
            <a:r>
              <a:rPr lang="hu-HU" sz="2000" i="1" dirty="0" err="1">
                <a:latin typeface="Times New Roman" pitchFamily="18" charset="0"/>
              </a:rPr>
              <a:t>His</a:t>
            </a:r>
            <a:r>
              <a:rPr lang="hu-HU" sz="2000" i="1" dirty="0">
                <a:latin typeface="Times New Roman" pitchFamily="18" charset="0"/>
              </a:rPr>
              <a:t> </a:t>
            </a:r>
            <a:r>
              <a:rPr lang="hu-HU" sz="2000" i="1" dirty="0" smtClean="0">
                <a:latin typeface="Times New Roman" pitchFamily="18" charset="0"/>
              </a:rPr>
              <a:t>köteg:</a:t>
            </a:r>
            <a:r>
              <a:rPr lang="hu-HU" sz="2000" dirty="0" smtClean="0">
                <a:latin typeface="Times New Roman" pitchFamily="18" charset="0"/>
              </a:rPr>
              <a:t> (</a:t>
            </a:r>
            <a:r>
              <a:rPr lang="hu-HU" sz="2000" dirty="0" err="1" smtClean="0">
                <a:latin typeface="Times New Roman" pitchFamily="18" charset="0"/>
              </a:rPr>
              <a:t>trigonum</a:t>
            </a:r>
            <a:r>
              <a:rPr lang="hu-HU" sz="2000" dirty="0" smtClean="0">
                <a:latin typeface="Times New Roman" pitchFamily="18" charset="0"/>
              </a:rPr>
              <a:t> </a:t>
            </a:r>
            <a:r>
              <a:rPr lang="hu-HU" sz="2000" dirty="0" err="1" smtClean="0">
                <a:latin typeface="Times New Roman" pitchFamily="18" charset="0"/>
              </a:rPr>
              <a:t>fibrosum</a:t>
            </a:r>
            <a:r>
              <a:rPr lang="hu-HU" sz="2000" dirty="0" smtClean="0">
                <a:latin typeface="Times New Roman" pitchFamily="18" charset="0"/>
              </a:rPr>
              <a:t> </a:t>
            </a:r>
            <a:r>
              <a:rPr lang="hu-HU" sz="2000" dirty="0" err="1" smtClean="0">
                <a:latin typeface="Times New Roman" pitchFamily="18" charset="0"/>
              </a:rPr>
              <a:t>dextrum</a:t>
            </a:r>
            <a:r>
              <a:rPr lang="hu-HU" sz="2000" smtClean="0">
                <a:latin typeface="Times New Roman" pitchFamily="18" charset="0"/>
              </a:rPr>
              <a:t>) </a:t>
            </a:r>
            <a:endParaRPr lang="hu-HU" sz="2000" dirty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hu-HU" sz="2000" i="1" dirty="0">
                <a:latin typeface="Times New Roman" pitchFamily="18" charset="0"/>
              </a:rPr>
              <a:t>b.) </a:t>
            </a:r>
            <a:r>
              <a:rPr lang="hu-HU" sz="2000" i="1" dirty="0" err="1">
                <a:latin typeface="Times New Roman" pitchFamily="18" charset="0"/>
              </a:rPr>
              <a:t>Tawara</a:t>
            </a:r>
            <a:r>
              <a:rPr lang="hu-HU" sz="2000" i="1" dirty="0">
                <a:latin typeface="Times New Roman" pitchFamily="18" charset="0"/>
              </a:rPr>
              <a:t> </a:t>
            </a:r>
            <a:r>
              <a:rPr lang="hu-HU" sz="2000" i="1" dirty="0" smtClean="0">
                <a:latin typeface="Times New Roman" pitchFamily="18" charset="0"/>
              </a:rPr>
              <a:t>szárak</a:t>
            </a:r>
            <a:r>
              <a:rPr lang="hu-HU" sz="2000" dirty="0" smtClean="0">
                <a:latin typeface="Times New Roman" pitchFamily="18" charset="0"/>
              </a:rPr>
              <a:t>: </a:t>
            </a:r>
            <a:r>
              <a:rPr lang="hu-HU" sz="2000" dirty="0" err="1" smtClean="0">
                <a:latin typeface="Times New Roman" pitchFamily="18" charset="0"/>
              </a:rPr>
              <a:t>septum</a:t>
            </a:r>
            <a:r>
              <a:rPr lang="hu-HU" sz="2000" dirty="0" smtClean="0">
                <a:latin typeface="Times New Roman" pitchFamily="18" charset="0"/>
              </a:rPr>
              <a:t> </a:t>
            </a:r>
            <a:r>
              <a:rPr lang="hu-HU" sz="2000" dirty="0" err="1" smtClean="0">
                <a:latin typeface="Times New Roman" pitchFamily="18" charset="0"/>
              </a:rPr>
              <a:t>interventricularen</a:t>
            </a:r>
            <a:r>
              <a:rPr lang="hu-HU" sz="2000" dirty="0" smtClean="0">
                <a:latin typeface="Times New Roman" pitchFamily="18" charset="0"/>
              </a:rPr>
              <a:t>, jobb oldali a </a:t>
            </a:r>
            <a:r>
              <a:rPr lang="hu-HU" sz="2000" dirty="0" err="1" smtClean="0">
                <a:latin typeface="Times New Roman" pitchFamily="18" charset="0"/>
              </a:rPr>
              <a:t>trabecula</a:t>
            </a:r>
            <a:r>
              <a:rPr lang="hu-HU" sz="2000" dirty="0" smtClean="0">
                <a:latin typeface="Times New Roman" pitchFamily="18" charset="0"/>
              </a:rPr>
              <a:t> </a:t>
            </a:r>
            <a:r>
              <a:rPr lang="hu-HU" sz="2000" dirty="0" err="1" smtClean="0">
                <a:latin typeface="Times New Roman" pitchFamily="18" charset="0"/>
              </a:rPr>
              <a:t>septomarginalisban</a:t>
            </a:r>
            <a:endParaRPr lang="hu-HU" sz="2000" dirty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hu-HU" sz="2000" i="1" dirty="0">
                <a:latin typeface="Times New Roman" pitchFamily="18" charset="0"/>
              </a:rPr>
              <a:t>c.) </a:t>
            </a:r>
            <a:r>
              <a:rPr lang="hu-HU" sz="2000" i="1" dirty="0" err="1">
                <a:latin typeface="Times New Roman" pitchFamily="18" charset="0"/>
              </a:rPr>
              <a:t>Purkinje</a:t>
            </a:r>
            <a:r>
              <a:rPr lang="hu-HU" sz="2000" i="1" dirty="0">
                <a:latin typeface="Times New Roman" pitchFamily="18" charset="0"/>
              </a:rPr>
              <a:t> </a:t>
            </a:r>
            <a:r>
              <a:rPr lang="hu-HU" sz="2000" i="1" dirty="0" smtClean="0">
                <a:latin typeface="Times New Roman" pitchFamily="18" charset="0"/>
              </a:rPr>
              <a:t>rostok</a:t>
            </a:r>
            <a:r>
              <a:rPr lang="hu-HU" sz="2000" dirty="0" smtClean="0">
                <a:latin typeface="Times New Roman" pitchFamily="18" charset="0"/>
              </a:rPr>
              <a:t> a </a:t>
            </a:r>
            <a:r>
              <a:rPr lang="hu-HU" sz="2000" dirty="0" err="1" smtClean="0">
                <a:latin typeface="Times New Roman" pitchFamily="18" charset="0"/>
              </a:rPr>
              <a:t>papillaris</a:t>
            </a:r>
            <a:r>
              <a:rPr lang="hu-HU" sz="2000" dirty="0" smtClean="0">
                <a:latin typeface="Times New Roman" pitchFamily="18" charset="0"/>
              </a:rPr>
              <a:t> izmokban</a:t>
            </a:r>
            <a:endParaRPr lang="hu-HU" sz="2000" dirty="0">
              <a:latin typeface="Times New Roman" pitchFamily="18" charset="0"/>
            </a:endParaRPr>
          </a:p>
        </p:txBody>
      </p:sp>
      <p:sp>
        <p:nvSpPr>
          <p:cNvPr id="9" name="Cím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 smtClean="0"/>
              <a:t>A szív ingerületvezető rendszere</a:t>
            </a:r>
            <a:endParaRPr lang="hu-HU" sz="4000" b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22224" t="4379" r="23228" b="1789"/>
          <a:stretch>
            <a:fillRect/>
          </a:stretch>
        </p:blipFill>
        <p:spPr bwMode="auto">
          <a:xfrm rot="10800000">
            <a:off x="611560" y="1340768"/>
            <a:ext cx="4032448" cy="4752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Háromszög 10"/>
          <p:cNvSpPr/>
          <p:nvPr/>
        </p:nvSpPr>
        <p:spPr>
          <a:xfrm rot="2702386">
            <a:off x="2160535" y="3285680"/>
            <a:ext cx="504056" cy="720080"/>
          </a:xfrm>
          <a:prstGeom prst="triangl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hu-HU" sz="4000" b="1" dirty="0" smtClean="0">
                <a:latin typeface="Times New Roman" pitchFamily="18" charset="0"/>
              </a:rPr>
              <a:t> A szív beidegzése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686800" cy="49244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sz="2800" dirty="0" err="1" smtClean="0">
                <a:solidFill>
                  <a:srgbClr val="FF0000"/>
                </a:solidFill>
                <a:latin typeface="Times New Roman" pitchFamily="18" charset="0"/>
              </a:rPr>
              <a:t>Vegatatív</a:t>
            </a:r>
            <a:r>
              <a:rPr lang="hu-HU" sz="2800" dirty="0" smtClean="0">
                <a:solidFill>
                  <a:srgbClr val="FF0000"/>
                </a:solidFill>
                <a:latin typeface="Times New Roman" pitchFamily="18" charset="0"/>
              </a:rPr>
              <a:t> rostok</a:t>
            </a:r>
          </a:p>
          <a:p>
            <a:pPr eaLnBrk="1" hangingPunct="1">
              <a:lnSpc>
                <a:spcPct val="90000"/>
              </a:lnSpc>
            </a:pPr>
            <a:r>
              <a:rPr lang="hu-HU" sz="2800" dirty="0" smtClean="0">
                <a:solidFill>
                  <a:srgbClr val="FF0000"/>
                </a:solidFill>
                <a:latin typeface="Times New Roman" pitchFamily="18" charset="0"/>
              </a:rPr>
              <a:t>N. </a:t>
            </a:r>
            <a:r>
              <a:rPr lang="hu-HU" sz="2800" dirty="0" err="1" smtClean="0">
                <a:solidFill>
                  <a:srgbClr val="FF0000"/>
                </a:solidFill>
                <a:latin typeface="Times New Roman" pitchFamily="18" charset="0"/>
              </a:rPr>
              <a:t>vagus</a:t>
            </a:r>
            <a:endParaRPr lang="hu-HU" sz="2800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hu-HU" sz="2800" dirty="0" err="1" smtClean="0">
                <a:solidFill>
                  <a:srgbClr val="FF0000"/>
                </a:solidFill>
                <a:latin typeface="Times New Roman" pitchFamily="18" charset="0"/>
              </a:rPr>
              <a:t>Tr</a:t>
            </a:r>
            <a:r>
              <a:rPr lang="hu-HU" sz="2800" dirty="0" smtClean="0">
                <a:solidFill>
                  <a:srgbClr val="FF0000"/>
                </a:solidFill>
                <a:latin typeface="Times New Roman" pitchFamily="18" charset="0"/>
              </a:rPr>
              <a:t>. </a:t>
            </a:r>
            <a:r>
              <a:rPr lang="hu-HU" sz="2800" dirty="0" err="1" smtClean="0">
                <a:solidFill>
                  <a:srgbClr val="FF0000"/>
                </a:solidFill>
                <a:latin typeface="Times New Roman" pitchFamily="18" charset="0"/>
              </a:rPr>
              <a:t>sympaticus</a:t>
            </a:r>
            <a:endParaRPr lang="hu-HU" sz="2800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hu-HU" sz="2800" dirty="0" smtClean="0">
              <a:solidFill>
                <a:srgbClr val="FF99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sz="2400" i="1" u="sng" dirty="0" smtClean="0">
                <a:latin typeface="Times New Roman" pitchFamily="18" charset="0"/>
              </a:rPr>
              <a:t>Szimpatikus beidegzés:  </a:t>
            </a:r>
            <a:r>
              <a:rPr lang="hu-HU" sz="2400" dirty="0" smtClean="0">
                <a:latin typeface="Times New Roman" pitchFamily="18" charset="0"/>
              </a:rPr>
              <a:t>emeli a szívfrekvenciát (</a:t>
            </a:r>
            <a:r>
              <a:rPr lang="hu-HU" sz="2400" dirty="0" err="1" smtClean="0">
                <a:latin typeface="Times New Roman" pitchFamily="18" charset="0"/>
              </a:rPr>
              <a:t>tachycardia</a:t>
            </a:r>
            <a:r>
              <a:rPr lang="hu-HU" sz="2400" dirty="0" smtClean="0">
                <a:latin typeface="Times New Roman" pitchFamily="18" charset="0"/>
              </a:rPr>
              <a:t>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sz="2400" dirty="0">
                <a:latin typeface="Times New Roman" pitchFamily="18" charset="0"/>
              </a:rPr>
              <a:t>	</a:t>
            </a:r>
            <a:r>
              <a:rPr lang="hu-HU" sz="2400" dirty="0" smtClean="0">
                <a:latin typeface="Times New Roman" pitchFamily="18" charset="0"/>
              </a:rPr>
              <a:t>			</a:t>
            </a:r>
            <a:r>
              <a:rPr lang="hu-HU" sz="2400" dirty="0" err="1" smtClean="0">
                <a:latin typeface="Times New Roman" pitchFamily="18" charset="0"/>
              </a:rPr>
              <a:t>aa</a:t>
            </a:r>
            <a:r>
              <a:rPr lang="hu-HU" sz="2400" dirty="0" smtClean="0">
                <a:latin typeface="Times New Roman" pitchFamily="18" charset="0"/>
              </a:rPr>
              <a:t>. </a:t>
            </a:r>
            <a:r>
              <a:rPr lang="hu-HU" sz="2400" dirty="0" err="1" smtClean="0">
                <a:latin typeface="Times New Roman" pitchFamily="18" charset="0"/>
              </a:rPr>
              <a:t>coronaia</a:t>
            </a:r>
            <a:r>
              <a:rPr lang="hu-HU" sz="2400" dirty="0" smtClean="0">
                <a:latin typeface="Times New Roman" pitchFamily="18" charset="0"/>
              </a:rPr>
              <a:t> dilatációt okoz</a:t>
            </a:r>
            <a:endParaRPr lang="hu-HU" sz="2400" dirty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sz="2400" i="1" u="sng" dirty="0" smtClean="0">
                <a:latin typeface="Times New Roman" pitchFamily="18" charset="0"/>
              </a:rPr>
              <a:t>Paraszimpatikus ingerlés:</a:t>
            </a:r>
            <a:r>
              <a:rPr lang="hu-HU" sz="2400" dirty="0" smtClean="0">
                <a:latin typeface="Times New Roman" pitchFamily="18" charset="0"/>
              </a:rPr>
              <a:t> csökkenti a szívfrekvenciát (</a:t>
            </a:r>
            <a:r>
              <a:rPr lang="hu-HU" sz="2400" dirty="0" err="1" smtClean="0">
                <a:latin typeface="Times New Roman" pitchFamily="18" charset="0"/>
              </a:rPr>
              <a:t>bradycardia</a:t>
            </a:r>
            <a:r>
              <a:rPr lang="hu-HU" sz="2400" dirty="0" smtClean="0">
                <a:latin typeface="Times New Roman" pitchFamily="18" charset="0"/>
              </a:rPr>
              <a:t>)</a:t>
            </a:r>
          </a:p>
          <a:p>
            <a:pPr>
              <a:lnSpc>
                <a:spcPct val="90000"/>
              </a:lnSpc>
              <a:buNone/>
            </a:pPr>
            <a:r>
              <a:rPr lang="hu-HU" sz="2400" dirty="0" smtClean="0">
                <a:solidFill>
                  <a:srgbClr val="FF9900"/>
                </a:solidFill>
                <a:latin typeface="Times New Roman" pitchFamily="18" charset="0"/>
              </a:rPr>
              <a:t>				</a:t>
            </a:r>
            <a:r>
              <a:rPr lang="hu-HU" sz="2400" dirty="0" err="1" smtClean="0">
                <a:latin typeface="Times New Roman" pitchFamily="18" charset="0"/>
              </a:rPr>
              <a:t>aa</a:t>
            </a:r>
            <a:r>
              <a:rPr lang="hu-HU" sz="2400" dirty="0" smtClean="0">
                <a:latin typeface="Times New Roman" pitchFamily="18" charset="0"/>
              </a:rPr>
              <a:t>. </a:t>
            </a:r>
            <a:r>
              <a:rPr lang="hu-HU" sz="2400" dirty="0" err="1" smtClean="0">
                <a:latin typeface="Times New Roman" pitchFamily="18" charset="0"/>
              </a:rPr>
              <a:t>coronaia</a:t>
            </a:r>
            <a:r>
              <a:rPr lang="hu-HU" sz="2400" dirty="0" smtClean="0">
                <a:latin typeface="Times New Roman" pitchFamily="18" charset="0"/>
              </a:rPr>
              <a:t> </a:t>
            </a:r>
            <a:r>
              <a:rPr lang="hu-HU" sz="2400" dirty="0" err="1" smtClean="0">
                <a:latin typeface="Times New Roman" pitchFamily="18" charset="0"/>
              </a:rPr>
              <a:t>consrtikciót</a:t>
            </a:r>
            <a:r>
              <a:rPr lang="hu-HU" sz="2400" dirty="0" smtClean="0">
                <a:latin typeface="Times New Roman" pitchFamily="18" charset="0"/>
              </a:rPr>
              <a:t> okoz</a:t>
            </a:r>
            <a:endParaRPr lang="hu-HU" sz="2400" dirty="0" smtClean="0">
              <a:solidFill>
                <a:srgbClr val="FF99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sz="2400" dirty="0" smtClean="0">
                <a:solidFill>
                  <a:srgbClr val="FF9900"/>
                </a:solidFill>
                <a:latin typeface="Times New Roman" pitchFamily="18" charset="0"/>
              </a:rPr>
              <a:t>	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483768" y="14847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 A szív beidegzése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 contrast="20000"/>
          </a:blip>
          <a:srcRect l="14319" r="5137"/>
          <a:stretch>
            <a:fillRect/>
          </a:stretch>
        </p:blipFill>
        <p:spPr bwMode="auto">
          <a:xfrm rot="5400000">
            <a:off x="-746007" y="1197538"/>
            <a:ext cx="648072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ericardium fibros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5813" y="776288"/>
            <a:ext cx="5030787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3187700" y="5803900"/>
            <a:ext cx="24511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 dirty="0" err="1" smtClean="0"/>
              <a:t>fibrosus</a:t>
            </a:r>
            <a:r>
              <a:rPr lang="hu-HU" b="1" dirty="0" smtClean="0"/>
              <a:t> </a:t>
            </a:r>
            <a:r>
              <a:rPr lang="hu-HU" b="1" dirty="0" err="1"/>
              <a:t>pericardium</a:t>
            </a:r>
            <a:endParaRPr lang="hu-HU" b="1" dirty="0"/>
          </a:p>
        </p:txBody>
      </p:sp>
      <p:sp>
        <p:nvSpPr>
          <p:cNvPr id="9220" name="Line 4"/>
          <p:cNvSpPr>
            <a:spLocks noChangeShapeType="1"/>
          </p:cNvSpPr>
          <p:nvPr/>
        </p:nvSpPr>
        <p:spPr bwMode="auto">
          <a:xfrm flipV="1">
            <a:off x="4406900" y="4635500"/>
            <a:ext cx="203200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2195736" y="332656"/>
            <a:ext cx="4855625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4000" b="1" dirty="0" err="1" smtClean="0"/>
              <a:t>Pericardium</a:t>
            </a:r>
            <a:r>
              <a:rPr lang="hu-HU" sz="4000" b="1" dirty="0" smtClean="0"/>
              <a:t> rétegei  I.</a:t>
            </a:r>
            <a:endParaRPr lang="hu-H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zív elölrő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8063" y="193675"/>
            <a:ext cx="4586287" cy="647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63500" y="2603500"/>
            <a:ext cx="26035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i="1" dirty="0" err="1" smtClean="0"/>
              <a:t>Parietalis</a:t>
            </a:r>
            <a:r>
              <a:rPr lang="hu-HU" i="1" dirty="0" smtClean="0"/>
              <a:t> </a:t>
            </a:r>
            <a:r>
              <a:rPr lang="hu-HU" i="1" dirty="0" err="1" smtClean="0"/>
              <a:t>réteg-serosus</a:t>
            </a:r>
            <a:r>
              <a:rPr lang="hu-HU" i="1" dirty="0" smtClean="0"/>
              <a:t> </a:t>
            </a:r>
            <a:r>
              <a:rPr lang="hu-HU" i="1" dirty="0" err="1"/>
              <a:t>pericardium</a:t>
            </a:r>
            <a:endParaRPr lang="hu-HU" i="1" dirty="0"/>
          </a:p>
        </p:txBody>
      </p:sp>
      <p:sp>
        <p:nvSpPr>
          <p:cNvPr id="10244" name="Line 8"/>
          <p:cNvSpPr>
            <a:spLocks noChangeShapeType="1"/>
          </p:cNvSpPr>
          <p:nvPr/>
        </p:nvSpPr>
        <p:spPr bwMode="auto">
          <a:xfrm flipH="1">
            <a:off x="4597400" y="3733800"/>
            <a:ext cx="2171700" cy="1193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0245" name="Line 9"/>
          <p:cNvSpPr>
            <a:spLocks noChangeShapeType="1"/>
          </p:cNvSpPr>
          <p:nvPr/>
        </p:nvSpPr>
        <p:spPr bwMode="auto">
          <a:xfrm flipV="1">
            <a:off x="2603500" y="5981700"/>
            <a:ext cx="1181100" cy="127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0249" name="Text Box 14"/>
          <p:cNvSpPr txBox="1">
            <a:spLocks noChangeArrowheads="1"/>
          </p:cNvSpPr>
          <p:nvPr/>
        </p:nvSpPr>
        <p:spPr bwMode="auto">
          <a:xfrm>
            <a:off x="6540500" y="3365500"/>
            <a:ext cx="26035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i="1" dirty="0" err="1" smtClean="0"/>
              <a:t>Visceralis</a:t>
            </a:r>
            <a:r>
              <a:rPr lang="hu-HU" i="1" dirty="0" smtClean="0"/>
              <a:t>  réteg </a:t>
            </a:r>
            <a:r>
              <a:rPr lang="hu-HU" i="1" dirty="0" err="1" smtClean="0"/>
              <a:t>-serosus</a:t>
            </a:r>
            <a:r>
              <a:rPr lang="hu-HU" i="1" dirty="0" smtClean="0"/>
              <a:t> </a:t>
            </a:r>
            <a:r>
              <a:rPr lang="hu-HU" i="1" dirty="0" err="1" smtClean="0"/>
              <a:t>pericardium</a:t>
            </a:r>
            <a:r>
              <a:rPr lang="hu-HU" i="1" dirty="0" smtClean="0"/>
              <a:t>: EPICARDIUM</a:t>
            </a:r>
            <a:endParaRPr lang="hu-HU" i="1" dirty="0"/>
          </a:p>
        </p:txBody>
      </p:sp>
      <p:sp>
        <p:nvSpPr>
          <p:cNvPr id="10250" name="Line 15"/>
          <p:cNvSpPr>
            <a:spLocks noChangeShapeType="1"/>
          </p:cNvSpPr>
          <p:nvPr/>
        </p:nvSpPr>
        <p:spPr bwMode="auto">
          <a:xfrm flipH="1">
            <a:off x="5384800" y="2120900"/>
            <a:ext cx="825500" cy="596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0251" name="Line 16"/>
          <p:cNvSpPr>
            <a:spLocks noChangeShapeType="1"/>
          </p:cNvSpPr>
          <p:nvPr/>
        </p:nvSpPr>
        <p:spPr bwMode="auto">
          <a:xfrm>
            <a:off x="2400300" y="2933700"/>
            <a:ext cx="444500" cy="241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2195736" y="332656"/>
            <a:ext cx="4991879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4000" b="1" dirty="0" err="1" smtClean="0"/>
              <a:t>Pericardium</a:t>
            </a:r>
            <a:r>
              <a:rPr lang="hu-HU" sz="4000" b="1" dirty="0" smtClean="0"/>
              <a:t> rétegei  II.</a:t>
            </a:r>
            <a:endParaRPr lang="hu-HU" sz="4000" b="1" dirty="0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6144964" y="1700808"/>
            <a:ext cx="26035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i="1" dirty="0" err="1" smtClean="0"/>
              <a:t>Parietalis</a:t>
            </a:r>
            <a:r>
              <a:rPr lang="hu-HU" i="1" dirty="0" smtClean="0"/>
              <a:t> </a:t>
            </a:r>
            <a:r>
              <a:rPr lang="hu-HU" i="1" dirty="0" err="1" smtClean="0"/>
              <a:t>réteg-serosus</a:t>
            </a:r>
            <a:r>
              <a:rPr lang="hu-HU" i="1" dirty="0" smtClean="0"/>
              <a:t> </a:t>
            </a:r>
            <a:r>
              <a:rPr lang="hu-HU" i="1" dirty="0" err="1"/>
              <a:t>pericardium</a:t>
            </a:r>
            <a:endParaRPr lang="hu-HU" i="1" dirty="0"/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51520" y="5877272"/>
            <a:ext cx="26035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i="1" dirty="0" err="1" smtClean="0"/>
              <a:t>Parietalis</a:t>
            </a:r>
            <a:r>
              <a:rPr lang="hu-HU" i="1" dirty="0" smtClean="0"/>
              <a:t> </a:t>
            </a:r>
            <a:r>
              <a:rPr lang="hu-HU" i="1" dirty="0" err="1" smtClean="0"/>
              <a:t>réteg-serosus</a:t>
            </a:r>
            <a:r>
              <a:rPr lang="hu-HU" i="1" dirty="0" smtClean="0"/>
              <a:t> </a:t>
            </a:r>
            <a:r>
              <a:rPr lang="hu-HU" i="1" dirty="0" err="1"/>
              <a:t>pericardium</a:t>
            </a:r>
            <a:endParaRPr lang="hu-HU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szív hátulró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6950" y="14288"/>
            <a:ext cx="4533900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Line 7"/>
          <p:cNvSpPr>
            <a:spLocks noChangeShapeType="1"/>
          </p:cNvSpPr>
          <p:nvPr/>
        </p:nvSpPr>
        <p:spPr bwMode="auto">
          <a:xfrm flipV="1">
            <a:off x="2514600" y="2832100"/>
            <a:ext cx="1295400" cy="342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268" name="Line 8"/>
          <p:cNvSpPr>
            <a:spLocks noChangeShapeType="1"/>
          </p:cNvSpPr>
          <p:nvPr/>
        </p:nvSpPr>
        <p:spPr bwMode="auto">
          <a:xfrm flipH="1">
            <a:off x="5092700" y="3746500"/>
            <a:ext cx="1930400" cy="508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271" name="Text Box 12"/>
          <p:cNvSpPr txBox="1">
            <a:spLocks noChangeArrowheads="1"/>
          </p:cNvSpPr>
          <p:nvPr/>
        </p:nvSpPr>
        <p:spPr bwMode="auto">
          <a:xfrm>
            <a:off x="6876256" y="3501008"/>
            <a:ext cx="24701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 dirty="0" smtClean="0"/>
              <a:t>sinus </a:t>
            </a:r>
            <a:r>
              <a:rPr lang="hu-HU" b="1" dirty="0" err="1" smtClean="0"/>
              <a:t>obliquous</a:t>
            </a:r>
            <a:endParaRPr lang="hu-HU" b="1" dirty="0"/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683568" y="3068960"/>
            <a:ext cx="55864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 dirty="0" smtClean="0"/>
              <a:t>Sinus </a:t>
            </a:r>
            <a:r>
              <a:rPr lang="hu-HU" b="1" dirty="0" err="1" smtClean="0"/>
              <a:t>transversus</a:t>
            </a:r>
            <a:endParaRPr lang="hu-HU" b="1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195736" y="332656"/>
            <a:ext cx="5128135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4000" b="1" dirty="0" err="1" smtClean="0"/>
              <a:t>Pericardium</a:t>
            </a:r>
            <a:r>
              <a:rPr lang="hu-HU" sz="4000" b="1" dirty="0" smtClean="0"/>
              <a:t> rétegei  III.</a:t>
            </a:r>
            <a:endParaRPr lang="hu-H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ericardium_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813" y="1344613"/>
            <a:ext cx="2711450" cy="509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4" descr="pericardium_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0425" y="1690688"/>
            <a:ext cx="3184525" cy="454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Text Box 6"/>
          <p:cNvSpPr txBox="1">
            <a:spLocks noChangeArrowheads="1"/>
          </p:cNvSpPr>
          <p:nvPr/>
        </p:nvSpPr>
        <p:spPr bwMode="auto">
          <a:xfrm>
            <a:off x="1025525" y="6089650"/>
            <a:ext cx="14312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dirty="0" smtClean="0">
                <a:solidFill>
                  <a:srgbClr val="0070C0"/>
                </a:solidFill>
              </a:rPr>
              <a:t>Beáramló vér</a:t>
            </a:r>
            <a:endParaRPr lang="hu-HU" dirty="0">
              <a:solidFill>
                <a:srgbClr val="0070C0"/>
              </a:solidFill>
            </a:endParaRPr>
          </a:p>
        </p:txBody>
      </p:sp>
      <p:sp>
        <p:nvSpPr>
          <p:cNvPr id="5126" name="Text Box 7"/>
          <p:cNvSpPr txBox="1">
            <a:spLocks noChangeArrowheads="1"/>
          </p:cNvSpPr>
          <p:nvPr/>
        </p:nvSpPr>
        <p:spPr bwMode="auto">
          <a:xfrm>
            <a:off x="0" y="0"/>
            <a:ext cx="93965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sz="4000" b="1" dirty="0" smtClean="0"/>
              <a:t>A primitív szívcső a </a:t>
            </a:r>
            <a:r>
              <a:rPr lang="hu-HU" sz="4000" b="1" dirty="0" err="1" smtClean="0"/>
              <a:t>pericardiális</a:t>
            </a:r>
            <a:r>
              <a:rPr lang="hu-HU" sz="4000" b="1" dirty="0" smtClean="0"/>
              <a:t> zsákban I.</a:t>
            </a:r>
            <a:endParaRPr lang="hu-HU" sz="4000" b="1" dirty="0"/>
          </a:p>
        </p:txBody>
      </p:sp>
      <p:sp>
        <p:nvSpPr>
          <p:cNvPr id="5127" name="Text Box 10"/>
          <p:cNvSpPr txBox="1">
            <a:spLocks noChangeArrowheads="1"/>
          </p:cNvSpPr>
          <p:nvPr/>
        </p:nvSpPr>
        <p:spPr bwMode="auto">
          <a:xfrm>
            <a:off x="7334250" y="3645024"/>
            <a:ext cx="18097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err="1" smtClean="0"/>
              <a:t>Transversus</a:t>
            </a:r>
            <a:r>
              <a:rPr lang="hu-HU" dirty="0" smtClean="0"/>
              <a:t> sinus</a:t>
            </a:r>
            <a:endParaRPr lang="hu-HU" dirty="0"/>
          </a:p>
        </p:txBody>
      </p:sp>
      <p:sp>
        <p:nvSpPr>
          <p:cNvPr id="5128" name="Text Box 13"/>
          <p:cNvSpPr txBox="1">
            <a:spLocks noChangeArrowheads="1"/>
          </p:cNvSpPr>
          <p:nvPr/>
        </p:nvSpPr>
        <p:spPr bwMode="auto">
          <a:xfrm>
            <a:off x="2509838" y="2085975"/>
            <a:ext cx="217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i="1"/>
              <a:t>mesocardium</a:t>
            </a:r>
          </a:p>
        </p:txBody>
      </p:sp>
      <p:sp>
        <p:nvSpPr>
          <p:cNvPr id="5129" name="Text Box 14"/>
          <p:cNvSpPr txBox="1">
            <a:spLocks noChangeArrowheads="1"/>
          </p:cNvSpPr>
          <p:nvPr/>
        </p:nvSpPr>
        <p:spPr bwMode="auto">
          <a:xfrm>
            <a:off x="3511550" y="1149350"/>
            <a:ext cx="2870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i="1"/>
              <a:t>epicardium (visceral pericarium)</a:t>
            </a:r>
          </a:p>
        </p:txBody>
      </p:sp>
      <p:sp>
        <p:nvSpPr>
          <p:cNvPr id="5130" name="Text Box 15"/>
          <p:cNvSpPr txBox="1">
            <a:spLocks noChangeArrowheads="1"/>
          </p:cNvSpPr>
          <p:nvPr/>
        </p:nvSpPr>
        <p:spPr bwMode="auto">
          <a:xfrm>
            <a:off x="3740150" y="5310188"/>
            <a:ext cx="19732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i="1"/>
              <a:t>parietal pericardium</a:t>
            </a:r>
          </a:p>
        </p:txBody>
      </p:sp>
      <p:sp>
        <p:nvSpPr>
          <p:cNvPr id="5131" name="Text Box 16"/>
          <p:cNvSpPr txBox="1">
            <a:spLocks noChangeArrowheads="1"/>
          </p:cNvSpPr>
          <p:nvPr/>
        </p:nvSpPr>
        <p:spPr bwMode="auto">
          <a:xfrm>
            <a:off x="2998788" y="4067175"/>
            <a:ext cx="19732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/>
              <a:t>fibrous pericardium</a:t>
            </a:r>
          </a:p>
        </p:txBody>
      </p:sp>
      <p:sp>
        <p:nvSpPr>
          <p:cNvPr id="5132" name="Text Box 17"/>
          <p:cNvSpPr txBox="1">
            <a:spLocks noChangeArrowheads="1"/>
          </p:cNvSpPr>
          <p:nvPr/>
        </p:nvSpPr>
        <p:spPr bwMode="auto">
          <a:xfrm>
            <a:off x="3194050" y="2914650"/>
            <a:ext cx="17859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pericardial cavity</a:t>
            </a:r>
          </a:p>
        </p:txBody>
      </p:sp>
      <p:sp>
        <p:nvSpPr>
          <p:cNvPr id="5133" name="Line 18"/>
          <p:cNvSpPr>
            <a:spLocks noChangeShapeType="1"/>
          </p:cNvSpPr>
          <p:nvPr/>
        </p:nvSpPr>
        <p:spPr bwMode="auto">
          <a:xfrm flipV="1">
            <a:off x="5410200" y="5207000"/>
            <a:ext cx="279400" cy="254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5134" name="Line 19"/>
          <p:cNvSpPr>
            <a:spLocks noChangeShapeType="1"/>
          </p:cNvSpPr>
          <p:nvPr/>
        </p:nvSpPr>
        <p:spPr bwMode="auto">
          <a:xfrm flipV="1">
            <a:off x="4597400" y="4406900"/>
            <a:ext cx="444500" cy="88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5135" name="Line 20"/>
          <p:cNvSpPr>
            <a:spLocks noChangeShapeType="1"/>
          </p:cNvSpPr>
          <p:nvPr/>
        </p:nvSpPr>
        <p:spPr bwMode="auto">
          <a:xfrm>
            <a:off x="4584700" y="3327400"/>
            <a:ext cx="889000" cy="2921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5136" name="Line 21"/>
          <p:cNvSpPr>
            <a:spLocks noChangeShapeType="1"/>
          </p:cNvSpPr>
          <p:nvPr/>
        </p:nvSpPr>
        <p:spPr bwMode="auto">
          <a:xfrm flipH="1" flipV="1">
            <a:off x="6565900" y="3733800"/>
            <a:ext cx="723900" cy="101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5137" name="Line 22"/>
          <p:cNvSpPr>
            <a:spLocks noChangeShapeType="1"/>
          </p:cNvSpPr>
          <p:nvPr/>
        </p:nvSpPr>
        <p:spPr bwMode="auto">
          <a:xfrm flipH="1">
            <a:off x="2527300" y="2476500"/>
            <a:ext cx="901700" cy="736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5138" name="Line 23"/>
          <p:cNvSpPr>
            <a:spLocks noChangeShapeType="1"/>
          </p:cNvSpPr>
          <p:nvPr/>
        </p:nvSpPr>
        <p:spPr bwMode="auto">
          <a:xfrm>
            <a:off x="5626100" y="1917700"/>
            <a:ext cx="381000" cy="1206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5139" name="Text Box 24"/>
          <p:cNvSpPr txBox="1">
            <a:spLocks noChangeArrowheads="1"/>
          </p:cNvSpPr>
          <p:nvPr/>
        </p:nvSpPr>
        <p:spPr bwMode="auto">
          <a:xfrm>
            <a:off x="6638925" y="1484313"/>
            <a:ext cx="21891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smtClean="0">
                <a:solidFill>
                  <a:srgbClr val="CC3300"/>
                </a:solidFill>
              </a:rPr>
              <a:t>Kiáramló vér</a:t>
            </a:r>
            <a:endParaRPr lang="hu-HU" dirty="0">
              <a:solidFill>
                <a:srgbClr val="CC3300"/>
              </a:solidFill>
            </a:endParaRPr>
          </a:p>
        </p:txBody>
      </p:sp>
      <p:sp>
        <p:nvSpPr>
          <p:cNvPr id="21" name="Text Box 24"/>
          <p:cNvSpPr txBox="1">
            <a:spLocks noChangeArrowheads="1"/>
          </p:cNvSpPr>
          <p:nvPr/>
        </p:nvSpPr>
        <p:spPr bwMode="auto">
          <a:xfrm>
            <a:off x="1115616" y="1412776"/>
            <a:ext cx="21891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smtClean="0">
                <a:solidFill>
                  <a:srgbClr val="CC3300"/>
                </a:solidFill>
              </a:rPr>
              <a:t>Kiáramló vér</a:t>
            </a:r>
            <a:endParaRPr lang="hu-HU" dirty="0">
              <a:solidFill>
                <a:srgbClr val="CC3300"/>
              </a:solidFill>
            </a:endParaRP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6444208" y="5949280"/>
            <a:ext cx="14312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dirty="0" smtClean="0">
                <a:solidFill>
                  <a:srgbClr val="0070C0"/>
                </a:solidFill>
              </a:rPr>
              <a:t>Beáramló vér</a:t>
            </a:r>
            <a:endParaRPr lang="hu-HU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chemeClr val="tx1"/>
                </a:solidFill>
              </a:rPr>
              <a:t>A szív erei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773238"/>
            <a:ext cx="8229600" cy="4525962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hu-HU" dirty="0" err="1" smtClean="0">
                <a:latin typeface="+mj-lt"/>
              </a:rPr>
              <a:t>Koronáriák</a:t>
            </a:r>
            <a:r>
              <a:rPr lang="hu-HU" dirty="0" smtClean="0">
                <a:latin typeface="+mj-lt"/>
              </a:rPr>
              <a:t>:  </a:t>
            </a:r>
            <a:endParaRPr lang="hu-HU" dirty="0">
              <a:latin typeface="+mj-lt"/>
            </a:endParaRPr>
          </a:p>
          <a:p>
            <a:pPr lvl="2">
              <a:buFontTx/>
              <a:buNone/>
              <a:defRPr/>
            </a:pPr>
            <a:r>
              <a:rPr lang="hu-HU" sz="3200" dirty="0">
                <a:latin typeface="+mj-lt"/>
              </a:rPr>
              <a:t>					</a:t>
            </a:r>
          </a:p>
        </p:txBody>
      </p:sp>
      <p:sp>
        <p:nvSpPr>
          <p:cNvPr id="29700" name="Text Box 5"/>
          <p:cNvSpPr txBox="1">
            <a:spLocks noChangeArrowheads="1"/>
          </p:cNvSpPr>
          <p:nvPr/>
        </p:nvSpPr>
        <p:spPr bwMode="auto">
          <a:xfrm>
            <a:off x="3275856" y="3212976"/>
            <a:ext cx="2305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400" dirty="0" smtClean="0"/>
              <a:t>sinus </a:t>
            </a:r>
            <a:r>
              <a:rPr lang="hu-HU" sz="2400" dirty="0" err="1" smtClean="0"/>
              <a:t>aortae</a:t>
            </a:r>
            <a:endParaRPr lang="hu-HU" sz="2400" dirty="0"/>
          </a:p>
        </p:txBody>
      </p:sp>
      <p:sp>
        <p:nvSpPr>
          <p:cNvPr id="29701" name="Line 6"/>
          <p:cNvSpPr>
            <a:spLocks noChangeShapeType="1"/>
          </p:cNvSpPr>
          <p:nvPr/>
        </p:nvSpPr>
        <p:spPr bwMode="auto">
          <a:xfrm>
            <a:off x="5076056" y="2132856"/>
            <a:ext cx="647700" cy="4318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9702" name="Text Box 7"/>
          <p:cNvSpPr txBox="1">
            <a:spLocks noChangeArrowheads="1"/>
          </p:cNvSpPr>
          <p:nvPr/>
        </p:nvSpPr>
        <p:spPr bwMode="auto">
          <a:xfrm>
            <a:off x="5580112" y="2492896"/>
            <a:ext cx="302577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400" dirty="0">
                <a:latin typeface="Times New Roman" pitchFamily="18" charset="0"/>
              </a:rPr>
              <a:t>vasa </a:t>
            </a:r>
            <a:r>
              <a:rPr lang="hu-HU" sz="2400" dirty="0" err="1">
                <a:latin typeface="Times New Roman" pitchFamily="18" charset="0"/>
              </a:rPr>
              <a:t>vasorum</a:t>
            </a:r>
            <a:r>
              <a:rPr lang="hu-HU" sz="2400" dirty="0">
                <a:latin typeface="Times New Roman" pitchFamily="18" charset="0"/>
              </a:rPr>
              <a:t> </a:t>
            </a:r>
            <a:endParaRPr lang="hu-HU" sz="2400" dirty="0" smtClean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hu-HU" sz="2400" dirty="0" smtClean="0">
                <a:latin typeface="Times New Roman" pitchFamily="18" charset="0"/>
              </a:rPr>
              <a:t>(aorta </a:t>
            </a:r>
            <a:r>
              <a:rPr lang="hu-HU" sz="2400" dirty="0" err="1" smtClean="0">
                <a:latin typeface="Times New Roman" pitchFamily="18" charset="0"/>
              </a:rPr>
              <a:t>ascendens</a:t>
            </a:r>
            <a:r>
              <a:rPr lang="hu-HU" sz="2400" dirty="0" smtClean="0">
                <a:latin typeface="Times New Roman" pitchFamily="18" charset="0"/>
              </a:rPr>
              <a:t>)</a:t>
            </a:r>
            <a:endParaRPr lang="hu-HU" sz="2400" dirty="0">
              <a:latin typeface="Times New Roman" pitchFamily="18" charset="0"/>
            </a:endParaRPr>
          </a:p>
        </p:txBody>
      </p:sp>
      <p:sp>
        <p:nvSpPr>
          <p:cNvPr id="29703" name="Line 9"/>
          <p:cNvSpPr>
            <a:spLocks noChangeShapeType="1"/>
          </p:cNvSpPr>
          <p:nvPr/>
        </p:nvSpPr>
        <p:spPr bwMode="auto">
          <a:xfrm flipV="1">
            <a:off x="4211960" y="2420888"/>
            <a:ext cx="0" cy="936625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ericardium_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1575" y="2513013"/>
            <a:ext cx="2998788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 descr="pericardium_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0588" y="2305050"/>
            <a:ext cx="3492500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Text Box 6"/>
          <p:cNvSpPr txBox="1">
            <a:spLocks noChangeArrowheads="1"/>
          </p:cNvSpPr>
          <p:nvPr/>
        </p:nvSpPr>
        <p:spPr bwMode="auto">
          <a:xfrm>
            <a:off x="7010400" y="1439863"/>
            <a:ext cx="1408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aorta</a:t>
            </a:r>
          </a:p>
        </p:txBody>
      </p:sp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3241675" y="4948238"/>
            <a:ext cx="16541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pulmonary veins</a:t>
            </a:r>
          </a:p>
        </p:txBody>
      </p:sp>
      <p:sp>
        <p:nvSpPr>
          <p:cNvPr id="6150" name="Text Box 8"/>
          <p:cNvSpPr txBox="1">
            <a:spLocks noChangeArrowheads="1"/>
          </p:cNvSpPr>
          <p:nvPr/>
        </p:nvSpPr>
        <p:spPr bwMode="auto">
          <a:xfrm>
            <a:off x="5383213" y="1268413"/>
            <a:ext cx="19446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smtClean="0"/>
              <a:t>a. </a:t>
            </a:r>
            <a:r>
              <a:rPr lang="hu-HU" dirty="0" err="1" smtClean="0"/>
              <a:t>pulmonaria</a:t>
            </a:r>
            <a:endParaRPr lang="hu-HU" dirty="0"/>
          </a:p>
        </p:txBody>
      </p:sp>
      <p:sp>
        <p:nvSpPr>
          <p:cNvPr id="6151" name="Text Box 9"/>
          <p:cNvSpPr txBox="1">
            <a:spLocks noChangeArrowheads="1"/>
          </p:cNvSpPr>
          <p:nvPr/>
        </p:nvSpPr>
        <p:spPr bwMode="auto">
          <a:xfrm>
            <a:off x="7735888" y="2166938"/>
            <a:ext cx="10302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smtClean="0"/>
              <a:t>VC S</a:t>
            </a:r>
            <a:endParaRPr lang="hu-HU" dirty="0"/>
          </a:p>
        </p:txBody>
      </p:sp>
      <p:sp>
        <p:nvSpPr>
          <p:cNvPr id="6152" name="Text Box 10"/>
          <p:cNvSpPr txBox="1">
            <a:spLocks noChangeArrowheads="1"/>
          </p:cNvSpPr>
          <p:nvPr/>
        </p:nvSpPr>
        <p:spPr bwMode="auto">
          <a:xfrm>
            <a:off x="7532688" y="5243513"/>
            <a:ext cx="8715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smtClean="0"/>
              <a:t>VCI</a:t>
            </a:r>
            <a:endParaRPr lang="hu-HU" dirty="0"/>
          </a:p>
        </p:txBody>
      </p:sp>
      <p:sp>
        <p:nvSpPr>
          <p:cNvPr id="6153" name="Line 14"/>
          <p:cNvSpPr>
            <a:spLocks noChangeShapeType="1"/>
          </p:cNvSpPr>
          <p:nvPr/>
        </p:nvSpPr>
        <p:spPr bwMode="auto">
          <a:xfrm flipH="1">
            <a:off x="6985000" y="1841500"/>
            <a:ext cx="660400" cy="1028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6154" name="Line 15"/>
          <p:cNvSpPr>
            <a:spLocks noChangeShapeType="1"/>
          </p:cNvSpPr>
          <p:nvPr/>
        </p:nvSpPr>
        <p:spPr bwMode="auto">
          <a:xfrm flipH="1">
            <a:off x="6286500" y="2032000"/>
            <a:ext cx="5080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6155" name="Line 16"/>
          <p:cNvSpPr>
            <a:spLocks noChangeShapeType="1"/>
          </p:cNvSpPr>
          <p:nvPr/>
        </p:nvSpPr>
        <p:spPr bwMode="auto">
          <a:xfrm flipH="1">
            <a:off x="7670800" y="2565400"/>
            <a:ext cx="3175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6156" name="Line 17"/>
          <p:cNvSpPr>
            <a:spLocks noChangeShapeType="1"/>
          </p:cNvSpPr>
          <p:nvPr/>
        </p:nvSpPr>
        <p:spPr bwMode="auto">
          <a:xfrm flipH="1">
            <a:off x="2552700" y="2235200"/>
            <a:ext cx="723900" cy="1358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6157" name="Line 18"/>
          <p:cNvSpPr>
            <a:spLocks noChangeShapeType="1"/>
          </p:cNvSpPr>
          <p:nvPr/>
        </p:nvSpPr>
        <p:spPr bwMode="auto">
          <a:xfrm flipV="1">
            <a:off x="6553200" y="3860800"/>
            <a:ext cx="495300" cy="1905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6158" name="Line 19"/>
          <p:cNvSpPr>
            <a:spLocks noChangeShapeType="1"/>
          </p:cNvSpPr>
          <p:nvPr/>
        </p:nvSpPr>
        <p:spPr bwMode="auto">
          <a:xfrm>
            <a:off x="4635500" y="2260600"/>
            <a:ext cx="1219200" cy="850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6159" name="Line 20"/>
          <p:cNvSpPr>
            <a:spLocks noChangeShapeType="1"/>
          </p:cNvSpPr>
          <p:nvPr/>
        </p:nvSpPr>
        <p:spPr bwMode="auto">
          <a:xfrm flipH="1" flipV="1">
            <a:off x="1638300" y="5003800"/>
            <a:ext cx="49530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6160" name="Line 21"/>
          <p:cNvSpPr>
            <a:spLocks noChangeShapeType="1"/>
          </p:cNvSpPr>
          <p:nvPr/>
        </p:nvSpPr>
        <p:spPr bwMode="auto">
          <a:xfrm flipH="1" flipV="1">
            <a:off x="7391400" y="4356100"/>
            <a:ext cx="571500" cy="939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6161" name="Line 22"/>
          <p:cNvSpPr>
            <a:spLocks noChangeShapeType="1"/>
          </p:cNvSpPr>
          <p:nvPr/>
        </p:nvSpPr>
        <p:spPr bwMode="auto">
          <a:xfrm flipV="1">
            <a:off x="4089400" y="3721100"/>
            <a:ext cx="1917700" cy="1320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6165" name="Text Box 27"/>
          <p:cNvSpPr txBox="1">
            <a:spLocks noChangeArrowheads="1"/>
          </p:cNvSpPr>
          <p:nvPr/>
        </p:nvSpPr>
        <p:spPr bwMode="auto">
          <a:xfrm>
            <a:off x="2447925" y="1376363"/>
            <a:ext cx="25590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smtClean="0"/>
              <a:t>Sinus </a:t>
            </a:r>
            <a:r>
              <a:rPr lang="hu-HU" dirty="0" err="1" smtClean="0"/>
              <a:t>transversus</a:t>
            </a:r>
            <a:endParaRPr lang="hu-HU" dirty="0"/>
          </a:p>
        </p:txBody>
      </p:sp>
      <p:sp>
        <p:nvSpPr>
          <p:cNvPr id="6166" name="Text Box 28"/>
          <p:cNvSpPr txBox="1">
            <a:spLocks noChangeArrowheads="1"/>
          </p:cNvSpPr>
          <p:nvPr/>
        </p:nvSpPr>
        <p:spPr bwMode="auto">
          <a:xfrm>
            <a:off x="5267325" y="5719763"/>
            <a:ext cx="24701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smtClean="0"/>
              <a:t>Sinus </a:t>
            </a:r>
            <a:r>
              <a:rPr lang="hu-HU" dirty="0" err="1" smtClean="0"/>
              <a:t>obliqous</a:t>
            </a:r>
            <a:endParaRPr lang="hu-HU" dirty="0"/>
          </a:p>
        </p:txBody>
      </p:sp>
      <p:sp>
        <p:nvSpPr>
          <p:cNvPr id="6167" name="Text Box 29"/>
          <p:cNvSpPr txBox="1">
            <a:spLocks noChangeArrowheads="1"/>
          </p:cNvSpPr>
          <p:nvPr/>
        </p:nvSpPr>
        <p:spPr bwMode="auto">
          <a:xfrm>
            <a:off x="1200150" y="5721350"/>
            <a:ext cx="1785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err="1" smtClean="0"/>
              <a:t>Pericardiais</a:t>
            </a:r>
            <a:r>
              <a:rPr lang="hu-HU" dirty="0" smtClean="0"/>
              <a:t> üreg</a:t>
            </a:r>
            <a:endParaRPr lang="hu-HU" dirty="0"/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0" y="260648"/>
            <a:ext cx="936104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sz="4000" b="1" dirty="0" smtClean="0"/>
              <a:t>A primitív szívcső a </a:t>
            </a:r>
            <a:r>
              <a:rPr lang="hu-HU" sz="4000" b="1" dirty="0" err="1" smtClean="0"/>
              <a:t>pericardiális</a:t>
            </a:r>
            <a:r>
              <a:rPr lang="hu-HU" sz="4000" b="1" dirty="0" smtClean="0"/>
              <a:t> zsákban II</a:t>
            </a:r>
            <a:endParaRPr lang="hu-HU" sz="4000" b="1" dirty="0"/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3851920" y="2924944"/>
            <a:ext cx="14312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dirty="0" smtClean="0">
                <a:solidFill>
                  <a:srgbClr val="0070C0"/>
                </a:solidFill>
              </a:rPr>
              <a:t>Beáramló vér</a:t>
            </a:r>
            <a:endParaRPr lang="hu-HU" dirty="0">
              <a:solidFill>
                <a:srgbClr val="0070C0"/>
              </a:solidFill>
            </a:endParaRPr>
          </a:p>
        </p:txBody>
      </p:sp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323528" y="2780928"/>
            <a:ext cx="21891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smtClean="0">
                <a:solidFill>
                  <a:srgbClr val="CC3300"/>
                </a:solidFill>
              </a:rPr>
              <a:t>Kiáramló vér</a:t>
            </a:r>
            <a:endParaRPr lang="hu-HU" dirty="0">
              <a:solidFill>
                <a:srgbClr val="CC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ericardium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2825" y="1319213"/>
            <a:ext cx="4911725" cy="541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 Box 6"/>
          <p:cNvSpPr txBox="1">
            <a:spLocks noChangeArrowheads="1"/>
          </p:cNvSpPr>
          <p:nvPr/>
        </p:nvSpPr>
        <p:spPr bwMode="auto">
          <a:xfrm>
            <a:off x="6316663" y="4826000"/>
            <a:ext cx="25876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i="1" dirty="0" err="1" smtClean="0"/>
              <a:t>serosus</a:t>
            </a:r>
            <a:r>
              <a:rPr lang="hu-HU" i="1" dirty="0" smtClean="0"/>
              <a:t> </a:t>
            </a:r>
            <a:r>
              <a:rPr lang="hu-HU" i="1" dirty="0" err="1"/>
              <a:t>pericardium</a:t>
            </a:r>
            <a:r>
              <a:rPr lang="hu-HU" i="1" dirty="0"/>
              <a:t> </a:t>
            </a:r>
            <a:r>
              <a:rPr lang="hu-HU" i="1" dirty="0" smtClean="0"/>
              <a:t>(áthajlás</a:t>
            </a:r>
            <a:endParaRPr lang="hu-HU" i="1" dirty="0"/>
          </a:p>
        </p:txBody>
      </p:sp>
      <p:sp>
        <p:nvSpPr>
          <p:cNvPr id="7172" name="Line 8"/>
          <p:cNvSpPr>
            <a:spLocks noChangeShapeType="1"/>
          </p:cNvSpPr>
          <p:nvPr/>
        </p:nvSpPr>
        <p:spPr bwMode="auto">
          <a:xfrm flipV="1">
            <a:off x="2932113" y="1882775"/>
            <a:ext cx="869950" cy="87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7173" name="Line 9"/>
          <p:cNvSpPr>
            <a:spLocks noChangeShapeType="1"/>
          </p:cNvSpPr>
          <p:nvPr/>
        </p:nvSpPr>
        <p:spPr bwMode="auto">
          <a:xfrm flipH="1" flipV="1">
            <a:off x="6256338" y="3914775"/>
            <a:ext cx="565150" cy="10017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7174" name="Line 11"/>
          <p:cNvSpPr>
            <a:spLocks noChangeShapeType="1"/>
          </p:cNvSpPr>
          <p:nvPr/>
        </p:nvSpPr>
        <p:spPr bwMode="auto">
          <a:xfrm flipH="1">
            <a:off x="5311775" y="1462088"/>
            <a:ext cx="1509713" cy="11318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7179" name="Text Box 17"/>
          <p:cNvSpPr txBox="1">
            <a:spLocks noChangeArrowheads="1"/>
          </p:cNvSpPr>
          <p:nvPr/>
        </p:nvSpPr>
        <p:spPr bwMode="auto">
          <a:xfrm>
            <a:off x="830263" y="1460500"/>
            <a:ext cx="25876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i="1" dirty="0" err="1" smtClean="0"/>
              <a:t>serosus</a:t>
            </a:r>
            <a:r>
              <a:rPr lang="hu-HU" i="1" dirty="0" smtClean="0"/>
              <a:t> </a:t>
            </a:r>
            <a:r>
              <a:rPr lang="hu-HU" i="1" dirty="0" err="1"/>
              <a:t>pericardium</a:t>
            </a:r>
            <a:r>
              <a:rPr lang="hu-HU" i="1" dirty="0"/>
              <a:t> </a:t>
            </a:r>
            <a:r>
              <a:rPr lang="hu-HU" i="1" dirty="0" smtClean="0"/>
              <a:t>(áthajlás)</a:t>
            </a:r>
            <a:endParaRPr lang="hu-HU" i="1" dirty="0"/>
          </a:p>
        </p:txBody>
      </p:sp>
      <p:sp>
        <p:nvSpPr>
          <p:cNvPr id="12" name="Text Box 27"/>
          <p:cNvSpPr txBox="1">
            <a:spLocks noChangeArrowheads="1"/>
          </p:cNvSpPr>
          <p:nvPr/>
        </p:nvSpPr>
        <p:spPr bwMode="auto">
          <a:xfrm>
            <a:off x="6084168" y="1124744"/>
            <a:ext cx="25590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smtClean="0"/>
              <a:t>Sinus </a:t>
            </a:r>
            <a:r>
              <a:rPr lang="hu-HU" dirty="0" err="1" smtClean="0"/>
              <a:t>transversus</a:t>
            </a:r>
            <a:endParaRPr lang="hu-HU" dirty="0"/>
          </a:p>
        </p:txBody>
      </p:sp>
      <p:sp>
        <p:nvSpPr>
          <p:cNvPr id="13" name="Text Box 28"/>
          <p:cNvSpPr txBox="1">
            <a:spLocks noChangeArrowheads="1"/>
          </p:cNvSpPr>
          <p:nvPr/>
        </p:nvSpPr>
        <p:spPr bwMode="auto">
          <a:xfrm>
            <a:off x="5267325" y="5719763"/>
            <a:ext cx="24701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smtClean="0"/>
              <a:t>Sinus </a:t>
            </a:r>
            <a:r>
              <a:rPr lang="hu-HU" dirty="0" err="1" smtClean="0"/>
              <a:t>obliqous</a:t>
            </a:r>
            <a:endParaRPr lang="hu-HU" dirty="0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-108520" y="188640"/>
            <a:ext cx="950505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sz="4000" b="1" dirty="0" smtClean="0"/>
              <a:t>A primitív szívcső a </a:t>
            </a:r>
            <a:r>
              <a:rPr lang="hu-HU" sz="4000" b="1" dirty="0" err="1" smtClean="0"/>
              <a:t>pericardiális</a:t>
            </a:r>
            <a:r>
              <a:rPr lang="hu-HU" sz="4000" b="1" dirty="0" smtClean="0"/>
              <a:t> zsákban III.</a:t>
            </a:r>
            <a:endParaRPr lang="hu-HU" sz="4000" b="1" dirty="0"/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7020272" y="2780928"/>
            <a:ext cx="14312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dirty="0" smtClean="0">
                <a:solidFill>
                  <a:srgbClr val="0070C0"/>
                </a:solidFill>
              </a:rPr>
              <a:t>Beáramló vér</a:t>
            </a:r>
            <a:endParaRPr lang="hu-HU" dirty="0">
              <a:solidFill>
                <a:srgbClr val="0070C0"/>
              </a:solidFill>
            </a:endParaRPr>
          </a:p>
        </p:txBody>
      </p:sp>
      <p:sp>
        <p:nvSpPr>
          <p:cNvPr id="16" name="Text Box 24"/>
          <p:cNvSpPr txBox="1">
            <a:spLocks noChangeArrowheads="1"/>
          </p:cNvSpPr>
          <p:nvPr/>
        </p:nvSpPr>
        <p:spPr bwMode="auto">
          <a:xfrm>
            <a:off x="3131840" y="1052736"/>
            <a:ext cx="21891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smtClean="0">
                <a:solidFill>
                  <a:srgbClr val="CC3300"/>
                </a:solidFill>
              </a:rPr>
              <a:t>Kiáramló vér</a:t>
            </a:r>
            <a:endParaRPr lang="hu-HU" dirty="0">
              <a:solidFill>
                <a:srgbClr val="CC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T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7163" y="1619250"/>
            <a:ext cx="5435600" cy="508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4283968" y="908720"/>
            <a:ext cx="18129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smtClean="0"/>
              <a:t>aortaív</a:t>
            </a:r>
            <a:endParaRPr lang="hu-HU" dirty="0"/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165224" y="1490663"/>
            <a:ext cx="20386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dirty="0" err="1" smtClean="0"/>
              <a:t>vena</a:t>
            </a:r>
            <a:r>
              <a:rPr lang="hu-HU" dirty="0" smtClean="0"/>
              <a:t> </a:t>
            </a:r>
            <a:r>
              <a:rPr lang="hu-HU" dirty="0" err="1" smtClean="0"/>
              <a:t>cava</a:t>
            </a:r>
            <a:r>
              <a:rPr lang="hu-HU" dirty="0" smtClean="0"/>
              <a:t> </a:t>
            </a:r>
            <a:r>
              <a:rPr lang="hu-HU" dirty="0" err="1" smtClean="0"/>
              <a:t>superior</a:t>
            </a:r>
            <a:endParaRPr lang="hu-HU" dirty="0"/>
          </a:p>
        </p:txBody>
      </p:sp>
      <p:sp>
        <p:nvSpPr>
          <p:cNvPr id="8197" name="Line 7"/>
          <p:cNvSpPr>
            <a:spLocks noChangeShapeType="1"/>
          </p:cNvSpPr>
          <p:nvPr/>
        </p:nvSpPr>
        <p:spPr bwMode="auto">
          <a:xfrm>
            <a:off x="2641600" y="1943100"/>
            <a:ext cx="81280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8198" name="Line 8"/>
          <p:cNvSpPr>
            <a:spLocks noChangeShapeType="1"/>
          </p:cNvSpPr>
          <p:nvPr/>
        </p:nvSpPr>
        <p:spPr bwMode="auto">
          <a:xfrm flipH="1">
            <a:off x="4394200" y="1320800"/>
            <a:ext cx="482600" cy="148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8199" name="Line 9"/>
          <p:cNvSpPr>
            <a:spLocks noChangeShapeType="1"/>
          </p:cNvSpPr>
          <p:nvPr/>
        </p:nvSpPr>
        <p:spPr bwMode="auto">
          <a:xfrm flipH="1">
            <a:off x="5080000" y="2197100"/>
            <a:ext cx="495300" cy="1155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8200" name="Line 10"/>
          <p:cNvSpPr>
            <a:spLocks noChangeShapeType="1"/>
          </p:cNvSpPr>
          <p:nvPr/>
        </p:nvSpPr>
        <p:spPr bwMode="auto">
          <a:xfrm flipV="1">
            <a:off x="2705100" y="3733800"/>
            <a:ext cx="8382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8201" name="Text Box 11"/>
          <p:cNvSpPr txBox="1">
            <a:spLocks noChangeArrowheads="1"/>
          </p:cNvSpPr>
          <p:nvPr/>
        </p:nvSpPr>
        <p:spPr bwMode="auto">
          <a:xfrm>
            <a:off x="2267744" y="0"/>
            <a:ext cx="55864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3600" b="1" dirty="0" smtClean="0"/>
              <a:t>Sinus </a:t>
            </a:r>
            <a:r>
              <a:rPr lang="hu-HU" sz="3600" b="1" dirty="0" err="1" smtClean="0"/>
              <a:t>transversus</a:t>
            </a:r>
            <a:endParaRPr lang="hu-HU" sz="3600" b="1" dirty="0"/>
          </a:p>
        </p:txBody>
      </p:sp>
      <p:sp>
        <p:nvSpPr>
          <p:cNvPr id="8202" name="Text Box 13"/>
          <p:cNvSpPr txBox="1">
            <a:spLocks noChangeArrowheads="1"/>
          </p:cNvSpPr>
          <p:nvPr/>
        </p:nvSpPr>
        <p:spPr bwMode="auto">
          <a:xfrm>
            <a:off x="755576" y="3645024"/>
            <a:ext cx="25590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err="1" smtClean="0"/>
              <a:t>Sinua</a:t>
            </a:r>
            <a:r>
              <a:rPr lang="hu-HU" dirty="0" smtClean="0"/>
              <a:t> </a:t>
            </a:r>
            <a:r>
              <a:rPr lang="hu-HU" dirty="0" err="1" smtClean="0"/>
              <a:t>transversus</a:t>
            </a:r>
            <a:endParaRPr lang="hu-HU" dirty="0"/>
          </a:p>
        </p:txBody>
      </p:sp>
      <p:sp>
        <p:nvSpPr>
          <p:cNvPr id="8203" name="Text Box 14"/>
          <p:cNvSpPr txBox="1">
            <a:spLocks noChangeArrowheads="1"/>
          </p:cNvSpPr>
          <p:nvPr/>
        </p:nvSpPr>
        <p:spPr bwMode="auto">
          <a:xfrm>
            <a:off x="5192713" y="1484313"/>
            <a:ext cx="19446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smtClean="0"/>
              <a:t>a. </a:t>
            </a:r>
            <a:r>
              <a:rPr lang="hu-HU" dirty="0" err="1" smtClean="0"/>
              <a:t>pulmonalis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szívburok hátulsó fa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7513" y="0"/>
            <a:ext cx="5768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814638" y="1331913"/>
            <a:ext cx="3295650" cy="4814887"/>
            <a:chOff x="1773" y="839"/>
            <a:chExt cx="2076" cy="3033"/>
          </a:xfrm>
        </p:grpSpPr>
        <p:sp>
          <p:nvSpPr>
            <p:cNvPr id="13334" name="Freeform 12"/>
            <p:cNvSpPr>
              <a:spLocks/>
            </p:cNvSpPr>
            <p:nvPr/>
          </p:nvSpPr>
          <p:spPr bwMode="auto">
            <a:xfrm>
              <a:off x="1800" y="2130"/>
              <a:ext cx="2049" cy="1742"/>
            </a:xfrm>
            <a:custGeom>
              <a:avLst/>
              <a:gdLst>
                <a:gd name="T0" fmla="*/ 0 w 2049"/>
                <a:gd name="T1" fmla="*/ 0 h 1742"/>
                <a:gd name="T2" fmla="*/ 24 w 2049"/>
                <a:gd name="T3" fmla="*/ 204 h 1742"/>
                <a:gd name="T4" fmla="*/ 42 w 2049"/>
                <a:gd name="T5" fmla="*/ 306 h 1742"/>
                <a:gd name="T6" fmla="*/ 96 w 2049"/>
                <a:gd name="T7" fmla="*/ 444 h 1742"/>
                <a:gd name="T8" fmla="*/ 126 w 2049"/>
                <a:gd name="T9" fmla="*/ 552 h 1742"/>
                <a:gd name="T10" fmla="*/ 150 w 2049"/>
                <a:gd name="T11" fmla="*/ 660 h 1742"/>
                <a:gd name="T12" fmla="*/ 150 w 2049"/>
                <a:gd name="T13" fmla="*/ 768 h 1742"/>
                <a:gd name="T14" fmla="*/ 132 w 2049"/>
                <a:gd name="T15" fmla="*/ 834 h 1742"/>
                <a:gd name="T16" fmla="*/ 84 w 2049"/>
                <a:gd name="T17" fmla="*/ 930 h 1742"/>
                <a:gd name="T18" fmla="*/ 54 w 2049"/>
                <a:gd name="T19" fmla="*/ 1026 h 1742"/>
                <a:gd name="T20" fmla="*/ 36 w 2049"/>
                <a:gd name="T21" fmla="*/ 1110 h 1742"/>
                <a:gd name="T22" fmla="*/ 78 w 2049"/>
                <a:gd name="T23" fmla="*/ 1230 h 1742"/>
                <a:gd name="T24" fmla="*/ 138 w 2049"/>
                <a:gd name="T25" fmla="*/ 1344 h 1742"/>
                <a:gd name="T26" fmla="*/ 264 w 2049"/>
                <a:gd name="T27" fmla="*/ 1464 h 1742"/>
                <a:gd name="T28" fmla="*/ 414 w 2049"/>
                <a:gd name="T29" fmla="*/ 1536 h 1742"/>
                <a:gd name="T30" fmla="*/ 462 w 2049"/>
                <a:gd name="T31" fmla="*/ 1566 h 1742"/>
                <a:gd name="T32" fmla="*/ 528 w 2049"/>
                <a:gd name="T33" fmla="*/ 1578 h 1742"/>
                <a:gd name="T34" fmla="*/ 582 w 2049"/>
                <a:gd name="T35" fmla="*/ 1578 h 1742"/>
                <a:gd name="T36" fmla="*/ 636 w 2049"/>
                <a:gd name="T37" fmla="*/ 1578 h 1742"/>
                <a:gd name="T38" fmla="*/ 732 w 2049"/>
                <a:gd name="T39" fmla="*/ 1626 h 1742"/>
                <a:gd name="T40" fmla="*/ 942 w 2049"/>
                <a:gd name="T41" fmla="*/ 1704 h 1742"/>
                <a:gd name="T42" fmla="*/ 1134 w 2049"/>
                <a:gd name="T43" fmla="*/ 1740 h 1742"/>
                <a:gd name="T44" fmla="*/ 1290 w 2049"/>
                <a:gd name="T45" fmla="*/ 1716 h 1742"/>
                <a:gd name="T46" fmla="*/ 1530 w 2049"/>
                <a:gd name="T47" fmla="*/ 1656 h 1742"/>
                <a:gd name="T48" fmla="*/ 1680 w 2049"/>
                <a:gd name="T49" fmla="*/ 1572 h 1742"/>
                <a:gd name="T50" fmla="*/ 1746 w 2049"/>
                <a:gd name="T51" fmla="*/ 1476 h 1742"/>
                <a:gd name="T52" fmla="*/ 1758 w 2049"/>
                <a:gd name="T53" fmla="*/ 1422 h 1742"/>
                <a:gd name="T54" fmla="*/ 1800 w 2049"/>
                <a:gd name="T55" fmla="*/ 1356 h 1742"/>
                <a:gd name="T56" fmla="*/ 1896 w 2049"/>
                <a:gd name="T57" fmla="*/ 1314 h 1742"/>
                <a:gd name="T58" fmla="*/ 1944 w 2049"/>
                <a:gd name="T59" fmla="*/ 1236 h 1742"/>
                <a:gd name="T60" fmla="*/ 1980 w 2049"/>
                <a:gd name="T61" fmla="*/ 1092 h 1742"/>
                <a:gd name="T62" fmla="*/ 1992 w 2049"/>
                <a:gd name="T63" fmla="*/ 1014 h 1742"/>
                <a:gd name="T64" fmla="*/ 2022 w 2049"/>
                <a:gd name="T65" fmla="*/ 924 h 1742"/>
                <a:gd name="T66" fmla="*/ 2046 w 2049"/>
                <a:gd name="T67" fmla="*/ 804 h 1742"/>
                <a:gd name="T68" fmla="*/ 2004 w 2049"/>
                <a:gd name="T69" fmla="*/ 624 h 1742"/>
                <a:gd name="T70" fmla="*/ 1962 w 2049"/>
                <a:gd name="T71" fmla="*/ 498 h 1742"/>
                <a:gd name="T72" fmla="*/ 1920 w 2049"/>
                <a:gd name="T73" fmla="*/ 444 h 174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049"/>
                <a:gd name="T112" fmla="*/ 0 h 1742"/>
                <a:gd name="T113" fmla="*/ 2049 w 2049"/>
                <a:gd name="T114" fmla="*/ 1742 h 174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049" h="1742">
                  <a:moveTo>
                    <a:pt x="0" y="0"/>
                  </a:moveTo>
                  <a:cubicBezTo>
                    <a:pt x="8" y="76"/>
                    <a:pt x="17" y="153"/>
                    <a:pt x="24" y="204"/>
                  </a:cubicBezTo>
                  <a:cubicBezTo>
                    <a:pt x="31" y="255"/>
                    <a:pt x="30" y="266"/>
                    <a:pt x="42" y="306"/>
                  </a:cubicBezTo>
                  <a:cubicBezTo>
                    <a:pt x="54" y="346"/>
                    <a:pt x="82" y="403"/>
                    <a:pt x="96" y="444"/>
                  </a:cubicBezTo>
                  <a:cubicBezTo>
                    <a:pt x="110" y="485"/>
                    <a:pt x="117" y="516"/>
                    <a:pt x="126" y="552"/>
                  </a:cubicBezTo>
                  <a:cubicBezTo>
                    <a:pt x="135" y="588"/>
                    <a:pt x="146" y="624"/>
                    <a:pt x="150" y="660"/>
                  </a:cubicBezTo>
                  <a:cubicBezTo>
                    <a:pt x="154" y="696"/>
                    <a:pt x="153" y="739"/>
                    <a:pt x="150" y="768"/>
                  </a:cubicBezTo>
                  <a:cubicBezTo>
                    <a:pt x="147" y="797"/>
                    <a:pt x="143" y="807"/>
                    <a:pt x="132" y="834"/>
                  </a:cubicBezTo>
                  <a:cubicBezTo>
                    <a:pt x="121" y="861"/>
                    <a:pt x="97" y="898"/>
                    <a:pt x="84" y="930"/>
                  </a:cubicBezTo>
                  <a:cubicBezTo>
                    <a:pt x="71" y="962"/>
                    <a:pt x="62" y="996"/>
                    <a:pt x="54" y="1026"/>
                  </a:cubicBezTo>
                  <a:cubicBezTo>
                    <a:pt x="46" y="1056"/>
                    <a:pt x="32" y="1076"/>
                    <a:pt x="36" y="1110"/>
                  </a:cubicBezTo>
                  <a:cubicBezTo>
                    <a:pt x="40" y="1144"/>
                    <a:pt x="61" y="1191"/>
                    <a:pt x="78" y="1230"/>
                  </a:cubicBezTo>
                  <a:cubicBezTo>
                    <a:pt x="95" y="1269"/>
                    <a:pt x="107" y="1305"/>
                    <a:pt x="138" y="1344"/>
                  </a:cubicBezTo>
                  <a:cubicBezTo>
                    <a:pt x="169" y="1383"/>
                    <a:pt x="218" y="1432"/>
                    <a:pt x="264" y="1464"/>
                  </a:cubicBezTo>
                  <a:cubicBezTo>
                    <a:pt x="310" y="1496"/>
                    <a:pt x="381" y="1519"/>
                    <a:pt x="414" y="1536"/>
                  </a:cubicBezTo>
                  <a:cubicBezTo>
                    <a:pt x="447" y="1553"/>
                    <a:pt x="443" y="1559"/>
                    <a:pt x="462" y="1566"/>
                  </a:cubicBezTo>
                  <a:cubicBezTo>
                    <a:pt x="481" y="1573"/>
                    <a:pt x="508" y="1576"/>
                    <a:pt x="528" y="1578"/>
                  </a:cubicBezTo>
                  <a:cubicBezTo>
                    <a:pt x="548" y="1580"/>
                    <a:pt x="564" y="1578"/>
                    <a:pt x="582" y="1578"/>
                  </a:cubicBezTo>
                  <a:cubicBezTo>
                    <a:pt x="600" y="1578"/>
                    <a:pt x="611" y="1570"/>
                    <a:pt x="636" y="1578"/>
                  </a:cubicBezTo>
                  <a:cubicBezTo>
                    <a:pt x="661" y="1586"/>
                    <a:pt x="681" y="1605"/>
                    <a:pt x="732" y="1626"/>
                  </a:cubicBezTo>
                  <a:cubicBezTo>
                    <a:pt x="783" y="1647"/>
                    <a:pt x="875" y="1685"/>
                    <a:pt x="942" y="1704"/>
                  </a:cubicBezTo>
                  <a:cubicBezTo>
                    <a:pt x="1009" y="1723"/>
                    <a:pt x="1076" y="1738"/>
                    <a:pt x="1134" y="1740"/>
                  </a:cubicBezTo>
                  <a:cubicBezTo>
                    <a:pt x="1192" y="1742"/>
                    <a:pt x="1224" y="1730"/>
                    <a:pt x="1290" y="1716"/>
                  </a:cubicBezTo>
                  <a:cubicBezTo>
                    <a:pt x="1356" y="1702"/>
                    <a:pt x="1465" y="1680"/>
                    <a:pt x="1530" y="1656"/>
                  </a:cubicBezTo>
                  <a:cubicBezTo>
                    <a:pt x="1595" y="1632"/>
                    <a:pt x="1644" y="1602"/>
                    <a:pt x="1680" y="1572"/>
                  </a:cubicBezTo>
                  <a:cubicBezTo>
                    <a:pt x="1716" y="1542"/>
                    <a:pt x="1733" y="1501"/>
                    <a:pt x="1746" y="1476"/>
                  </a:cubicBezTo>
                  <a:cubicBezTo>
                    <a:pt x="1759" y="1451"/>
                    <a:pt x="1749" y="1442"/>
                    <a:pt x="1758" y="1422"/>
                  </a:cubicBezTo>
                  <a:cubicBezTo>
                    <a:pt x="1767" y="1402"/>
                    <a:pt x="1777" y="1374"/>
                    <a:pt x="1800" y="1356"/>
                  </a:cubicBezTo>
                  <a:cubicBezTo>
                    <a:pt x="1823" y="1338"/>
                    <a:pt x="1872" y="1334"/>
                    <a:pt x="1896" y="1314"/>
                  </a:cubicBezTo>
                  <a:cubicBezTo>
                    <a:pt x="1920" y="1294"/>
                    <a:pt x="1930" y="1273"/>
                    <a:pt x="1944" y="1236"/>
                  </a:cubicBezTo>
                  <a:cubicBezTo>
                    <a:pt x="1958" y="1199"/>
                    <a:pt x="1972" y="1129"/>
                    <a:pt x="1980" y="1092"/>
                  </a:cubicBezTo>
                  <a:cubicBezTo>
                    <a:pt x="1988" y="1055"/>
                    <a:pt x="1985" y="1042"/>
                    <a:pt x="1992" y="1014"/>
                  </a:cubicBezTo>
                  <a:cubicBezTo>
                    <a:pt x="1999" y="986"/>
                    <a:pt x="2013" y="959"/>
                    <a:pt x="2022" y="924"/>
                  </a:cubicBezTo>
                  <a:cubicBezTo>
                    <a:pt x="2031" y="889"/>
                    <a:pt x="2049" y="854"/>
                    <a:pt x="2046" y="804"/>
                  </a:cubicBezTo>
                  <a:cubicBezTo>
                    <a:pt x="2043" y="754"/>
                    <a:pt x="2018" y="675"/>
                    <a:pt x="2004" y="624"/>
                  </a:cubicBezTo>
                  <a:cubicBezTo>
                    <a:pt x="1990" y="573"/>
                    <a:pt x="1976" y="528"/>
                    <a:pt x="1962" y="498"/>
                  </a:cubicBezTo>
                  <a:cubicBezTo>
                    <a:pt x="1948" y="468"/>
                    <a:pt x="1930" y="461"/>
                    <a:pt x="1920" y="444"/>
                  </a:cubicBezTo>
                </a:path>
              </a:pathLst>
            </a:custGeom>
            <a:noFill/>
            <a:ln w="38100" cap="flat" cmpd="sng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hu-HU"/>
            </a:p>
          </p:txBody>
        </p:sp>
        <p:sp>
          <p:nvSpPr>
            <p:cNvPr id="13335" name="Freeform 14"/>
            <p:cNvSpPr>
              <a:spLocks/>
            </p:cNvSpPr>
            <p:nvPr/>
          </p:nvSpPr>
          <p:spPr bwMode="auto">
            <a:xfrm>
              <a:off x="1773" y="839"/>
              <a:ext cx="1965" cy="1753"/>
            </a:xfrm>
            <a:custGeom>
              <a:avLst/>
              <a:gdLst>
                <a:gd name="T0" fmla="*/ 1965 w 1965"/>
                <a:gd name="T1" fmla="*/ 1753 h 1753"/>
                <a:gd name="T2" fmla="*/ 1917 w 1965"/>
                <a:gd name="T3" fmla="*/ 1663 h 1753"/>
                <a:gd name="T4" fmla="*/ 1935 w 1965"/>
                <a:gd name="T5" fmla="*/ 1549 h 1753"/>
                <a:gd name="T6" fmla="*/ 1959 w 1965"/>
                <a:gd name="T7" fmla="*/ 1351 h 1753"/>
                <a:gd name="T8" fmla="*/ 1923 w 1965"/>
                <a:gd name="T9" fmla="*/ 1219 h 1753"/>
                <a:gd name="T10" fmla="*/ 1857 w 1965"/>
                <a:gd name="T11" fmla="*/ 1123 h 1753"/>
                <a:gd name="T12" fmla="*/ 1797 w 1965"/>
                <a:gd name="T13" fmla="*/ 1081 h 1753"/>
                <a:gd name="T14" fmla="*/ 1725 w 1965"/>
                <a:gd name="T15" fmla="*/ 1033 h 1753"/>
                <a:gd name="T16" fmla="*/ 1671 w 1965"/>
                <a:gd name="T17" fmla="*/ 979 h 1753"/>
                <a:gd name="T18" fmla="*/ 1629 w 1965"/>
                <a:gd name="T19" fmla="*/ 913 h 1753"/>
                <a:gd name="T20" fmla="*/ 1629 w 1965"/>
                <a:gd name="T21" fmla="*/ 829 h 1753"/>
                <a:gd name="T22" fmla="*/ 1635 w 1965"/>
                <a:gd name="T23" fmla="*/ 733 h 1753"/>
                <a:gd name="T24" fmla="*/ 1635 w 1965"/>
                <a:gd name="T25" fmla="*/ 619 h 1753"/>
                <a:gd name="T26" fmla="*/ 1587 w 1965"/>
                <a:gd name="T27" fmla="*/ 529 h 1753"/>
                <a:gd name="T28" fmla="*/ 1443 w 1965"/>
                <a:gd name="T29" fmla="*/ 451 h 1753"/>
                <a:gd name="T30" fmla="*/ 1371 w 1965"/>
                <a:gd name="T31" fmla="*/ 415 h 1753"/>
                <a:gd name="T32" fmla="*/ 1203 w 1965"/>
                <a:gd name="T33" fmla="*/ 355 h 1753"/>
                <a:gd name="T34" fmla="*/ 1113 w 1965"/>
                <a:gd name="T35" fmla="*/ 307 h 1753"/>
                <a:gd name="T36" fmla="*/ 1035 w 1965"/>
                <a:gd name="T37" fmla="*/ 217 h 1753"/>
                <a:gd name="T38" fmla="*/ 951 w 1965"/>
                <a:gd name="T39" fmla="*/ 139 h 1753"/>
                <a:gd name="T40" fmla="*/ 891 w 1965"/>
                <a:gd name="T41" fmla="*/ 91 h 1753"/>
                <a:gd name="T42" fmla="*/ 777 w 1965"/>
                <a:gd name="T43" fmla="*/ 19 h 1753"/>
                <a:gd name="T44" fmla="*/ 729 w 1965"/>
                <a:gd name="T45" fmla="*/ 7 h 1753"/>
                <a:gd name="T46" fmla="*/ 645 w 1965"/>
                <a:gd name="T47" fmla="*/ 13 h 1753"/>
                <a:gd name="T48" fmla="*/ 555 w 1965"/>
                <a:gd name="T49" fmla="*/ 85 h 1753"/>
                <a:gd name="T50" fmla="*/ 537 w 1965"/>
                <a:gd name="T51" fmla="*/ 157 h 1753"/>
                <a:gd name="T52" fmla="*/ 519 w 1965"/>
                <a:gd name="T53" fmla="*/ 241 h 1753"/>
                <a:gd name="T54" fmla="*/ 501 w 1965"/>
                <a:gd name="T55" fmla="*/ 319 h 1753"/>
                <a:gd name="T56" fmla="*/ 441 w 1965"/>
                <a:gd name="T57" fmla="*/ 379 h 1753"/>
                <a:gd name="T58" fmla="*/ 363 w 1965"/>
                <a:gd name="T59" fmla="*/ 421 h 1753"/>
                <a:gd name="T60" fmla="*/ 213 w 1965"/>
                <a:gd name="T61" fmla="*/ 493 h 1753"/>
                <a:gd name="T62" fmla="*/ 123 w 1965"/>
                <a:gd name="T63" fmla="*/ 535 h 1753"/>
                <a:gd name="T64" fmla="*/ 45 w 1965"/>
                <a:gd name="T65" fmla="*/ 637 h 1753"/>
                <a:gd name="T66" fmla="*/ 33 w 1965"/>
                <a:gd name="T67" fmla="*/ 757 h 1753"/>
                <a:gd name="T68" fmla="*/ 39 w 1965"/>
                <a:gd name="T69" fmla="*/ 883 h 1753"/>
                <a:gd name="T70" fmla="*/ 15 w 1965"/>
                <a:gd name="T71" fmla="*/ 1015 h 1753"/>
                <a:gd name="T72" fmla="*/ 3 w 1965"/>
                <a:gd name="T73" fmla="*/ 1129 h 1753"/>
                <a:gd name="T74" fmla="*/ 3 w 1965"/>
                <a:gd name="T75" fmla="*/ 1225 h 1753"/>
                <a:gd name="T76" fmla="*/ 21 w 1965"/>
                <a:gd name="T77" fmla="*/ 1309 h 175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965"/>
                <a:gd name="T118" fmla="*/ 0 h 1753"/>
                <a:gd name="T119" fmla="*/ 1965 w 1965"/>
                <a:gd name="T120" fmla="*/ 1753 h 175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965" h="1753">
                  <a:moveTo>
                    <a:pt x="1965" y="1753"/>
                  </a:moveTo>
                  <a:cubicBezTo>
                    <a:pt x="1943" y="1725"/>
                    <a:pt x="1922" y="1697"/>
                    <a:pt x="1917" y="1663"/>
                  </a:cubicBezTo>
                  <a:cubicBezTo>
                    <a:pt x="1912" y="1629"/>
                    <a:pt x="1928" y="1601"/>
                    <a:pt x="1935" y="1549"/>
                  </a:cubicBezTo>
                  <a:cubicBezTo>
                    <a:pt x="1942" y="1497"/>
                    <a:pt x="1961" y="1406"/>
                    <a:pt x="1959" y="1351"/>
                  </a:cubicBezTo>
                  <a:cubicBezTo>
                    <a:pt x="1957" y="1296"/>
                    <a:pt x="1940" y="1257"/>
                    <a:pt x="1923" y="1219"/>
                  </a:cubicBezTo>
                  <a:cubicBezTo>
                    <a:pt x="1906" y="1181"/>
                    <a:pt x="1878" y="1146"/>
                    <a:pt x="1857" y="1123"/>
                  </a:cubicBezTo>
                  <a:cubicBezTo>
                    <a:pt x="1836" y="1100"/>
                    <a:pt x="1819" y="1096"/>
                    <a:pt x="1797" y="1081"/>
                  </a:cubicBezTo>
                  <a:cubicBezTo>
                    <a:pt x="1775" y="1066"/>
                    <a:pt x="1746" y="1050"/>
                    <a:pt x="1725" y="1033"/>
                  </a:cubicBezTo>
                  <a:cubicBezTo>
                    <a:pt x="1704" y="1016"/>
                    <a:pt x="1687" y="999"/>
                    <a:pt x="1671" y="979"/>
                  </a:cubicBezTo>
                  <a:cubicBezTo>
                    <a:pt x="1655" y="959"/>
                    <a:pt x="1636" y="938"/>
                    <a:pt x="1629" y="913"/>
                  </a:cubicBezTo>
                  <a:cubicBezTo>
                    <a:pt x="1622" y="888"/>
                    <a:pt x="1628" y="859"/>
                    <a:pt x="1629" y="829"/>
                  </a:cubicBezTo>
                  <a:cubicBezTo>
                    <a:pt x="1630" y="799"/>
                    <a:pt x="1634" y="768"/>
                    <a:pt x="1635" y="733"/>
                  </a:cubicBezTo>
                  <a:cubicBezTo>
                    <a:pt x="1636" y="698"/>
                    <a:pt x="1643" y="653"/>
                    <a:pt x="1635" y="619"/>
                  </a:cubicBezTo>
                  <a:cubicBezTo>
                    <a:pt x="1627" y="585"/>
                    <a:pt x="1619" y="557"/>
                    <a:pt x="1587" y="529"/>
                  </a:cubicBezTo>
                  <a:cubicBezTo>
                    <a:pt x="1555" y="501"/>
                    <a:pt x="1479" y="470"/>
                    <a:pt x="1443" y="451"/>
                  </a:cubicBezTo>
                  <a:cubicBezTo>
                    <a:pt x="1407" y="432"/>
                    <a:pt x="1411" y="431"/>
                    <a:pt x="1371" y="415"/>
                  </a:cubicBezTo>
                  <a:cubicBezTo>
                    <a:pt x="1331" y="399"/>
                    <a:pt x="1246" y="373"/>
                    <a:pt x="1203" y="355"/>
                  </a:cubicBezTo>
                  <a:cubicBezTo>
                    <a:pt x="1160" y="337"/>
                    <a:pt x="1141" y="330"/>
                    <a:pt x="1113" y="307"/>
                  </a:cubicBezTo>
                  <a:cubicBezTo>
                    <a:pt x="1085" y="284"/>
                    <a:pt x="1062" y="245"/>
                    <a:pt x="1035" y="217"/>
                  </a:cubicBezTo>
                  <a:cubicBezTo>
                    <a:pt x="1008" y="189"/>
                    <a:pt x="975" y="160"/>
                    <a:pt x="951" y="139"/>
                  </a:cubicBezTo>
                  <a:cubicBezTo>
                    <a:pt x="927" y="118"/>
                    <a:pt x="920" y="111"/>
                    <a:pt x="891" y="91"/>
                  </a:cubicBezTo>
                  <a:cubicBezTo>
                    <a:pt x="862" y="71"/>
                    <a:pt x="804" y="33"/>
                    <a:pt x="777" y="19"/>
                  </a:cubicBezTo>
                  <a:cubicBezTo>
                    <a:pt x="750" y="5"/>
                    <a:pt x="751" y="8"/>
                    <a:pt x="729" y="7"/>
                  </a:cubicBezTo>
                  <a:cubicBezTo>
                    <a:pt x="707" y="6"/>
                    <a:pt x="674" y="0"/>
                    <a:pt x="645" y="13"/>
                  </a:cubicBezTo>
                  <a:cubicBezTo>
                    <a:pt x="616" y="26"/>
                    <a:pt x="573" y="61"/>
                    <a:pt x="555" y="85"/>
                  </a:cubicBezTo>
                  <a:cubicBezTo>
                    <a:pt x="537" y="109"/>
                    <a:pt x="543" y="131"/>
                    <a:pt x="537" y="157"/>
                  </a:cubicBezTo>
                  <a:cubicBezTo>
                    <a:pt x="531" y="183"/>
                    <a:pt x="525" y="214"/>
                    <a:pt x="519" y="241"/>
                  </a:cubicBezTo>
                  <a:cubicBezTo>
                    <a:pt x="513" y="268"/>
                    <a:pt x="514" y="296"/>
                    <a:pt x="501" y="319"/>
                  </a:cubicBezTo>
                  <a:cubicBezTo>
                    <a:pt x="488" y="342"/>
                    <a:pt x="464" y="362"/>
                    <a:pt x="441" y="379"/>
                  </a:cubicBezTo>
                  <a:cubicBezTo>
                    <a:pt x="418" y="396"/>
                    <a:pt x="401" y="402"/>
                    <a:pt x="363" y="421"/>
                  </a:cubicBezTo>
                  <a:cubicBezTo>
                    <a:pt x="325" y="440"/>
                    <a:pt x="253" y="474"/>
                    <a:pt x="213" y="493"/>
                  </a:cubicBezTo>
                  <a:cubicBezTo>
                    <a:pt x="173" y="512"/>
                    <a:pt x="151" y="511"/>
                    <a:pt x="123" y="535"/>
                  </a:cubicBezTo>
                  <a:cubicBezTo>
                    <a:pt x="95" y="559"/>
                    <a:pt x="60" y="600"/>
                    <a:pt x="45" y="637"/>
                  </a:cubicBezTo>
                  <a:cubicBezTo>
                    <a:pt x="30" y="674"/>
                    <a:pt x="34" y="716"/>
                    <a:pt x="33" y="757"/>
                  </a:cubicBezTo>
                  <a:cubicBezTo>
                    <a:pt x="32" y="798"/>
                    <a:pt x="42" y="840"/>
                    <a:pt x="39" y="883"/>
                  </a:cubicBezTo>
                  <a:cubicBezTo>
                    <a:pt x="36" y="926"/>
                    <a:pt x="21" y="974"/>
                    <a:pt x="15" y="1015"/>
                  </a:cubicBezTo>
                  <a:cubicBezTo>
                    <a:pt x="9" y="1056"/>
                    <a:pt x="5" y="1094"/>
                    <a:pt x="3" y="1129"/>
                  </a:cubicBezTo>
                  <a:cubicBezTo>
                    <a:pt x="1" y="1164"/>
                    <a:pt x="0" y="1195"/>
                    <a:pt x="3" y="1225"/>
                  </a:cubicBezTo>
                  <a:cubicBezTo>
                    <a:pt x="6" y="1255"/>
                    <a:pt x="13" y="1282"/>
                    <a:pt x="21" y="1309"/>
                  </a:cubicBezTo>
                </a:path>
              </a:pathLst>
            </a:custGeom>
            <a:noFill/>
            <a:ln w="38100" cap="flat" cmpd="sng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hu-HU"/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1475656" y="1810667"/>
            <a:ext cx="3954512" cy="1186285"/>
            <a:chOff x="1024" y="1528"/>
            <a:chExt cx="2309" cy="336"/>
          </a:xfrm>
        </p:grpSpPr>
        <p:sp>
          <p:nvSpPr>
            <p:cNvPr id="13332" name="Freeform 4"/>
            <p:cNvSpPr>
              <a:spLocks/>
            </p:cNvSpPr>
            <p:nvPr/>
          </p:nvSpPr>
          <p:spPr bwMode="auto">
            <a:xfrm>
              <a:off x="2436" y="1644"/>
              <a:ext cx="897" cy="220"/>
            </a:xfrm>
            <a:custGeom>
              <a:avLst/>
              <a:gdLst>
                <a:gd name="T0" fmla="*/ 0 w 897"/>
                <a:gd name="T1" fmla="*/ 0 h 220"/>
                <a:gd name="T2" fmla="*/ 33 w 897"/>
                <a:gd name="T3" fmla="*/ 57 h 220"/>
                <a:gd name="T4" fmla="*/ 72 w 897"/>
                <a:gd name="T5" fmla="*/ 111 h 220"/>
                <a:gd name="T6" fmla="*/ 108 w 897"/>
                <a:gd name="T7" fmla="*/ 141 h 220"/>
                <a:gd name="T8" fmla="*/ 141 w 897"/>
                <a:gd name="T9" fmla="*/ 168 h 220"/>
                <a:gd name="T10" fmla="*/ 198 w 897"/>
                <a:gd name="T11" fmla="*/ 192 h 220"/>
                <a:gd name="T12" fmla="*/ 255 w 897"/>
                <a:gd name="T13" fmla="*/ 213 h 220"/>
                <a:gd name="T14" fmla="*/ 357 w 897"/>
                <a:gd name="T15" fmla="*/ 219 h 220"/>
                <a:gd name="T16" fmla="*/ 447 w 897"/>
                <a:gd name="T17" fmla="*/ 207 h 220"/>
                <a:gd name="T18" fmla="*/ 555 w 897"/>
                <a:gd name="T19" fmla="*/ 180 h 220"/>
                <a:gd name="T20" fmla="*/ 897 w 897"/>
                <a:gd name="T21" fmla="*/ 69 h 22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97"/>
                <a:gd name="T34" fmla="*/ 0 h 220"/>
                <a:gd name="T35" fmla="*/ 897 w 897"/>
                <a:gd name="T36" fmla="*/ 220 h 22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97" h="220">
                  <a:moveTo>
                    <a:pt x="0" y="0"/>
                  </a:moveTo>
                  <a:cubicBezTo>
                    <a:pt x="10" y="19"/>
                    <a:pt x="21" y="39"/>
                    <a:pt x="33" y="57"/>
                  </a:cubicBezTo>
                  <a:cubicBezTo>
                    <a:pt x="45" y="75"/>
                    <a:pt x="60" y="97"/>
                    <a:pt x="72" y="111"/>
                  </a:cubicBezTo>
                  <a:cubicBezTo>
                    <a:pt x="84" y="125"/>
                    <a:pt x="96" y="132"/>
                    <a:pt x="108" y="141"/>
                  </a:cubicBezTo>
                  <a:cubicBezTo>
                    <a:pt x="120" y="150"/>
                    <a:pt x="126" y="160"/>
                    <a:pt x="141" y="168"/>
                  </a:cubicBezTo>
                  <a:cubicBezTo>
                    <a:pt x="156" y="176"/>
                    <a:pt x="179" y="184"/>
                    <a:pt x="198" y="192"/>
                  </a:cubicBezTo>
                  <a:cubicBezTo>
                    <a:pt x="217" y="200"/>
                    <a:pt x="229" y="209"/>
                    <a:pt x="255" y="213"/>
                  </a:cubicBezTo>
                  <a:cubicBezTo>
                    <a:pt x="281" y="217"/>
                    <a:pt x="325" y="220"/>
                    <a:pt x="357" y="219"/>
                  </a:cubicBezTo>
                  <a:cubicBezTo>
                    <a:pt x="389" y="218"/>
                    <a:pt x="414" y="214"/>
                    <a:pt x="447" y="207"/>
                  </a:cubicBezTo>
                  <a:cubicBezTo>
                    <a:pt x="480" y="200"/>
                    <a:pt x="480" y="203"/>
                    <a:pt x="555" y="180"/>
                  </a:cubicBezTo>
                  <a:cubicBezTo>
                    <a:pt x="630" y="157"/>
                    <a:pt x="839" y="88"/>
                    <a:pt x="897" y="69"/>
                  </a:cubicBez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ysDot"/>
              <a:round/>
              <a:headEnd type="none" w="med" len="med"/>
              <a:tailEnd type="triangle" w="med" len="med"/>
            </a:ln>
          </p:spPr>
          <p:txBody>
            <a:bodyPr>
              <a:spAutoFit/>
            </a:bodyPr>
            <a:lstStyle/>
            <a:p>
              <a:endParaRPr lang="hu-HU"/>
            </a:p>
          </p:txBody>
        </p:sp>
        <p:sp>
          <p:nvSpPr>
            <p:cNvPr id="13333" name="Line 18"/>
            <p:cNvSpPr>
              <a:spLocks noChangeShapeType="1"/>
            </p:cNvSpPr>
            <p:nvPr/>
          </p:nvSpPr>
          <p:spPr bwMode="auto">
            <a:xfrm>
              <a:off x="1024" y="1528"/>
              <a:ext cx="1392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hu-HU"/>
            </a:p>
          </p:txBody>
        </p:sp>
      </p:grp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4010025" y="3362326"/>
            <a:ext cx="3571875" cy="600075"/>
            <a:chOff x="2526" y="2118"/>
            <a:chExt cx="2250" cy="378"/>
          </a:xfrm>
        </p:grpSpPr>
        <p:sp>
          <p:nvSpPr>
            <p:cNvPr id="13328" name="Freeform 5"/>
            <p:cNvSpPr>
              <a:spLocks/>
            </p:cNvSpPr>
            <p:nvPr/>
          </p:nvSpPr>
          <p:spPr bwMode="auto">
            <a:xfrm>
              <a:off x="2526" y="2118"/>
              <a:ext cx="366" cy="333"/>
            </a:xfrm>
            <a:custGeom>
              <a:avLst/>
              <a:gdLst>
                <a:gd name="T0" fmla="*/ 366 w 366"/>
                <a:gd name="T1" fmla="*/ 333 h 333"/>
                <a:gd name="T2" fmla="*/ 279 w 366"/>
                <a:gd name="T3" fmla="*/ 291 h 333"/>
                <a:gd name="T4" fmla="*/ 225 w 366"/>
                <a:gd name="T5" fmla="*/ 246 h 333"/>
                <a:gd name="T6" fmla="*/ 159 w 366"/>
                <a:gd name="T7" fmla="*/ 198 h 333"/>
                <a:gd name="T8" fmla="*/ 102 w 366"/>
                <a:gd name="T9" fmla="*/ 135 h 333"/>
                <a:gd name="T10" fmla="*/ 60 w 366"/>
                <a:gd name="T11" fmla="*/ 90 h 333"/>
                <a:gd name="T12" fmla="*/ 0 w 366"/>
                <a:gd name="T13" fmla="*/ 0 h 3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66"/>
                <a:gd name="T22" fmla="*/ 0 h 333"/>
                <a:gd name="T23" fmla="*/ 366 w 366"/>
                <a:gd name="T24" fmla="*/ 333 h 3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66" h="333">
                  <a:moveTo>
                    <a:pt x="366" y="333"/>
                  </a:moveTo>
                  <a:cubicBezTo>
                    <a:pt x="334" y="319"/>
                    <a:pt x="302" y="305"/>
                    <a:pt x="279" y="291"/>
                  </a:cubicBezTo>
                  <a:cubicBezTo>
                    <a:pt x="256" y="277"/>
                    <a:pt x="245" y="261"/>
                    <a:pt x="225" y="246"/>
                  </a:cubicBezTo>
                  <a:cubicBezTo>
                    <a:pt x="205" y="231"/>
                    <a:pt x="180" y="217"/>
                    <a:pt x="159" y="198"/>
                  </a:cubicBezTo>
                  <a:cubicBezTo>
                    <a:pt x="138" y="179"/>
                    <a:pt x="118" y="153"/>
                    <a:pt x="102" y="135"/>
                  </a:cubicBezTo>
                  <a:cubicBezTo>
                    <a:pt x="86" y="117"/>
                    <a:pt x="77" y="112"/>
                    <a:pt x="60" y="90"/>
                  </a:cubicBezTo>
                  <a:cubicBezTo>
                    <a:pt x="43" y="68"/>
                    <a:pt x="10" y="15"/>
                    <a:pt x="0" y="0"/>
                  </a:cubicBezTo>
                </a:path>
              </a:pathLst>
            </a:custGeom>
            <a:noFill/>
            <a:ln w="38100" cap="flat" cmpd="sng">
              <a:solidFill>
                <a:srgbClr val="0070C0"/>
              </a:solidFill>
              <a:prstDash val="sysDot"/>
              <a:round/>
              <a:headEnd type="none" w="med" len="med"/>
              <a:tailEnd type="triangle" w="med" len="med"/>
            </a:ln>
          </p:spPr>
          <p:txBody>
            <a:bodyPr>
              <a:spAutoFit/>
            </a:bodyPr>
            <a:lstStyle/>
            <a:p>
              <a:endParaRPr lang="hu-HU"/>
            </a:p>
          </p:txBody>
        </p:sp>
        <p:sp>
          <p:nvSpPr>
            <p:cNvPr id="13329" name="Line 19"/>
            <p:cNvSpPr>
              <a:spLocks noChangeShapeType="1"/>
            </p:cNvSpPr>
            <p:nvPr/>
          </p:nvSpPr>
          <p:spPr bwMode="auto">
            <a:xfrm>
              <a:off x="2928" y="2472"/>
              <a:ext cx="1848" cy="24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prstDash val="sysDot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hu-HU"/>
            </a:p>
          </p:txBody>
        </p: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3714750" y="660400"/>
            <a:ext cx="5429250" cy="2263775"/>
            <a:chOff x="2340" y="416"/>
            <a:chExt cx="3420" cy="1426"/>
          </a:xfrm>
        </p:grpSpPr>
        <p:sp>
          <p:nvSpPr>
            <p:cNvPr id="13325" name="Freeform 7"/>
            <p:cNvSpPr>
              <a:spLocks/>
            </p:cNvSpPr>
            <p:nvPr/>
          </p:nvSpPr>
          <p:spPr bwMode="auto">
            <a:xfrm>
              <a:off x="2340" y="896"/>
              <a:ext cx="986" cy="946"/>
            </a:xfrm>
            <a:custGeom>
              <a:avLst/>
              <a:gdLst>
                <a:gd name="T0" fmla="*/ 414 w 986"/>
                <a:gd name="T1" fmla="*/ 350 h 946"/>
                <a:gd name="T2" fmla="*/ 410 w 986"/>
                <a:gd name="T3" fmla="*/ 304 h 946"/>
                <a:gd name="T4" fmla="*/ 388 w 986"/>
                <a:gd name="T5" fmla="*/ 244 h 946"/>
                <a:gd name="T6" fmla="*/ 360 w 986"/>
                <a:gd name="T7" fmla="*/ 174 h 946"/>
                <a:gd name="T8" fmla="*/ 310 w 986"/>
                <a:gd name="T9" fmla="*/ 104 h 946"/>
                <a:gd name="T10" fmla="*/ 266 w 986"/>
                <a:gd name="T11" fmla="*/ 48 h 946"/>
                <a:gd name="T12" fmla="*/ 206 w 986"/>
                <a:gd name="T13" fmla="*/ 22 h 946"/>
                <a:gd name="T14" fmla="*/ 164 w 986"/>
                <a:gd name="T15" fmla="*/ 4 h 946"/>
                <a:gd name="T16" fmla="*/ 122 w 986"/>
                <a:gd name="T17" fmla="*/ 0 h 946"/>
                <a:gd name="T18" fmla="*/ 90 w 986"/>
                <a:gd name="T19" fmla="*/ 4 h 946"/>
                <a:gd name="T20" fmla="*/ 38 w 986"/>
                <a:gd name="T21" fmla="*/ 24 h 946"/>
                <a:gd name="T22" fmla="*/ 16 w 986"/>
                <a:gd name="T23" fmla="*/ 46 h 946"/>
                <a:gd name="T24" fmla="*/ 4 w 986"/>
                <a:gd name="T25" fmla="*/ 90 h 946"/>
                <a:gd name="T26" fmla="*/ 0 w 986"/>
                <a:gd name="T27" fmla="*/ 142 h 946"/>
                <a:gd name="T28" fmla="*/ 4 w 986"/>
                <a:gd name="T29" fmla="*/ 186 h 946"/>
                <a:gd name="T30" fmla="*/ 12 w 986"/>
                <a:gd name="T31" fmla="*/ 230 h 946"/>
                <a:gd name="T32" fmla="*/ 22 w 986"/>
                <a:gd name="T33" fmla="*/ 286 h 946"/>
                <a:gd name="T34" fmla="*/ 60 w 986"/>
                <a:gd name="T35" fmla="*/ 344 h 946"/>
                <a:gd name="T36" fmla="*/ 90 w 986"/>
                <a:gd name="T37" fmla="*/ 400 h 946"/>
                <a:gd name="T38" fmla="*/ 138 w 986"/>
                <a:gd name="T39" fmla="*/ 464 h 946"/>
                <a:gd name="T40" fmla="*/ 184 w 986"/>
                <a:gd name="T41" fmla="*/ 496 h 946"/>
                <a:gd name="T42" fmla="*/ 212 w 986"/>
                <a:gd name="T43" fmla="*/ 510 h 946"/>
                <a:gd name="T44" fmla="*/ 236 w 986"/>
                <a:gd name="T45" fmla="*/ 530 h 946"/>
                <a:gd name="T46" fmla="*/ 244 w 986"/>
                <a:gd name="T47" fmla="*/ 552 h 946"/>
                <a:gd name="T48" fmla="*/ 244 w 986"/>
                <a:gd name="T49" fmla="*/ 578 h 946"/>
                <a:gd name="T50" fmla="*/ 242 w 986"/>
                <a:gd name="T51" fmla="*/ 618 h 946"/>
                <a:gd name="T52" fmla="*/ 236 w 986"/>
                <a:gd name="T53" fmla="*/ 662 h 946"/>
                <a:gd name="T54" fmla="*/ 238 w 986"/>
                <a:gd name="T55" fmla="*/ 720 h 946"/>
                <a:gd name="T56" fmla="*/ 258 w 986"/>
                <a:gd name="T57" fmla="*/ 786 h 946"/>
                <a:gd name="T58" fmla="*/ 290 w 986"/>
                <a:gd name="T59" fmla="*/ 846 h 946"/>
                <a:gd name="T60" fmla="*/ 366 w 986"/>
                <a:gd name="T61" fmla="*/ 906 h 946"/>
                <a:gd name="T62" fmla="*/ 444 w 986"/>
                <a:gd name="T63" fmla="*/ 936 h 946"/>
                <a:gd name="T64" fmla="*/ 514 w 986"/>
                <a:gd name="T65" fmla="*/ 944 h 946"/>
                <a:gd name="T66" fmla="*/ 606 w 986"/>
                <a:gd name="T67" fmla="*/ 924 h 946"/>
                <a:gd name="T68" fmla="*/ 654 w 986"/>
                <a:gd name="T69" fmla="*/ 908 h 946"/>
                <a:gd name="T70" fmla="*/ 736 w 986"/>
                <a:gd name="T71" fmla="*/ 880 h 946"/>
                <a:gd name="T72" fmla="*/ 800 w 986"/>
                <a:gd name="T73" fmla="*/ 858 h 946"/>
                <a:gd name="T74" fmla="*/ 884 w 986"/>
                <a:gd name="T75" fmla="*/ 826 h 946"/>
                <a:gd name="T76" fmla="*/ 940 w 986"/>
                <a:gd name="T77" fmla="*/ 790 h 946"/>
                <a:gd name="T78" fmla="*/ 966 w 986"/>
                <a:gd name="T79" fmla="*/ 740 h 946"/>
                <a:gd name="T80" fmla="*/ 984 w 986"/>
                <a:gd name="T81" fmla="*/ 684 h 946"/>
                <a:gd name="T82" fmla="*/ 980 w 986"/>
                <a:gd name="T83" fmla="*/ 610 h 946"/>
                <a:gd name="T84" fmla="*/ 962 w 986"/>
                <a:gd name="T85" fmla="*/ 548 h 946"/>
                <a:gd name="T86" fmla="*/ 932 w 986"/>
                <a:gd name="T87" fmla="*/ 488 h 946"/>
                <a:gd name="T88" fmla="*/ 896 w 986"/>
                <a:gd name="T89" fmla="*/ 444 h 946"/>
                <a:gd name="T90" fmla="*/ 878 w 986"/>
                <a:gd name="T91" fmla="*/ 426 h 946"/>
                <a:gd name="T92" fmla="*/ 834 w 986"/>
                <a:gd name="T93" fmla="*/ 392 h 946"/>
                <a:gd name="T94" fmla="*/ 788 w 986"/>
                <a:gd name="T95" fmla="*/ 368 h 946"/>
                <a:gd name="T96" fmla="*/ 720 w 986"/>
                <a:gd name="T97" fmla="*/ 348 h 946"/>
                <a:gd name="T98" fmla="*/ 662 w 986"/>
                <a:gd name="T99" fmla="*/ 336 h 946"/>
                <a:gd name="T100" fmla="*/ 628 w 986"/>
                <a:gd name="T101" fmla="*/ 330 h 946"/>
                <a:gd name="T102" fmla="*/ 598 w 986"/>
                <a:gd name="T103" fmla="*/ 330 h 946"/>
                <a:gd name="T104" fmla="*/ 550 w 986"/>
                <a:gd name="T105" fmla="*/ 326 h 946"/>
                <a:gd name="T106" fmla="*/ 518 w 986"/>
                <a:gd name="T107" fmla="*/ 326 h 946"/>
                <a:gd name="T108" fmla="*/ 480 w 986"/>
                <a:gd name="T109" fmla="*/ 332 h 946"/>
                <a:gd name="T110" fmla="*/ 464 w 986"/>
                <a:gd name="T111" fmla="*/ 340 h 946"/>
                <a:gd name="T112" fmla="*/ 432 w 986"/>
                <a:gd name="T113" fmla="*/ 344 h 946"/>
                <a:gd name="T114" fmla="*/ 414 w 986"/>
                <a:gd name="T115" fmla="*/ 350 h 94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86"/>
                <a:gd name="T175" fmla="*/ 0 h 946"/>
                <a:gd name="T176" fmla="*/ 986 w 986"/>
                <a:gd name="T177" fmla="*/ 946 h 94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86" h="946">
                  <a:moveTo>
                    <a:pt x="414" y="350"/>
                  </a:moveTo>
                  <a:cubicBezTo>
                    <a:pt x="410" y="343"/>
                    <a:pt x="414" y="322"/>
                    <a:pt x="410" y="304"/>
                  </a:cubicBezTo>
                  <a:cubicBezTo>
                    <a:pt x="406" y="286"/>
                    <a:pt x="396" y="266"/>
                    <a:pt x="388" y="244"/>
                  </a:cubicBezTo>
                  <a:cubicBezTo>
                    <a:pt x="380" y="222"/>
                    <a:pt x="373" y="197"/>
                    <a:pt x="360" y="174"/>
                  </a:cubicBezTo>
                  <a:cubicBezTo>
                    <a:pt x="347" y="151"/>
                    <a:pt x="326" y="125"/>
                    <a:pt x="310" y="104"/>
                  </a:cubicBezTo>
                  <a:cubicBezTo>
                    <a:pt x="294" y="83"/>
                    <a:pt x="283" y="62"/>
                    <a:pt x="266" y="48"/>
                  </a:cubicBezTo>
                  <a:cubicBezTo>
                    <a:pt x="249" y="34"/>
                    <a:pt x="223" y="29"/>
                    <a:pt x="206" y="22"/>
                  </a:cubicBezTo>
                  <a:cubicBezTo>
                    <a:pt x="189" y="15"/>
                    <a:pt x="178" y="8"/>
                    <a:pt x="164" y="4"/>
                  </a:cubicBezTo>
                  <a:cubicBezTo>
                    <a:pt x="150" y="0"/>
                    <a:pt x="134" y="0"/>
                    <a:pt x="122" y="0"/>
                  </a:cubicBezTo>
                  <a:cubicBezTo>
                    <a:pt x="110" y="0"/>
                    <a:pt x="104" y="0"/>
                    <a:pt x="90" y="4"/>
                  </a:cubicBezTo>
                  <a:cubicBezTo>
                    <a:pt x="76" y="8"/>
                    <a:pt x="50" y="17"/>
                    <a:pt x="38" y="24"/>
                  </a:cubicBezTo>
                  <a:cubicBezTo>
                    <a:pt x="26" y="31"/>
                    <a:pt x="22" y="35"/>
                    <a:pt x="16" y="46"/>
                  </a:cubicBezTo>
                  <a:cubicBezTo>
                    <a:pt x="10" y="57"/>
                    <a:pt x="7" y="74"/>
                    <a:pt x="4" y="90"/>
                  </a:cubicBezTo>
                  <a:cubicBezTo>
                    <a:pt x="1" y="106"/>
                    <a:pt x="0" y="126"/>
                    <a:pt x="0" y="142"/>
                  </a:cubicBezTo>
                  <a:cubicBezTo>
                    <a:pt x="0" y="158"/>
                    <a:pt x="2" y="171"/>
                    <a:pt x="4" y="186"/>
                  </a:cubicBezTo>
                  <a:cubicBezTo>
                    <a:pt x="6" y="201"/>
                    <a:pt x="9" y="213"/>
                    <a:pt x="12" y="230"/>
                  </a:cubicBezTo>
                  <a:cubicBezTo>
                    <a:pt x="15" y="247"/>
                    <a:pt x="14" y="267"/>
                    <a:pt x="22" y="286"/>
                  </a:cubicBezTo>
                  <a:cubicBezTo>
                    <a:pt x="30" y="305"/>
                    <a:pt x="49" y="325"/>
                    <a:pt x="60" y="344"/>
                  </a:cubicBezTo>
                  <a:cubicBezTo>
                    <a:pt x="71" y="363"/>
                    <a:pt x="77" y="380"/>
                    <a:pt x="90" y="400"/>
                  </a:cubicBezTo>
                  <a:cubicBezTo>
                    <a:pt x="103" y="420"/>
                    <a:pt x="122" y="448"/>
                    <a:pt x="138" y="464"/>
                  </a:cubicBezTo>
                  <a:cubicBezTo>
                    <a:pt x="154" y="480"/>
                    <a:pt x="172" y="488"/>
                    <a:pt x="184" y="496"/>
                  </a:cubicBezTo>
                  <a:cubicBezTo>
                    <a:pt x="196" y="504"/>
                    <a:pt x="203" y="504"/>
                    <a:pt x="212" y="510"/>
                  </a:cubicBezTo>
                  <a:cubicBezTo>
                    <a:pt x="221" y="516"/>
                    <a:pt x="231" y="523"/>
                    <a:pt x="236" y="530"/>
                  </a:cubicBezTo>
                  <a:cubicBezTo>
                    <a:pt x="241" y="537"/>
                    <a:pt x="243" y="544"/>
                    <a:pt x="244" y="552"/>
                  </a:cubicBezTo>
                  <a:cubicBezTo>
                    <a:pt x="245" y="560"/>
                    <a:pt x="244" y="567"/>
                    <a:pt x="244" y="578"/>
                  </a:cubicBezTo>
                  <a:cubicBezTo>
                    <a:pt x="244" y="589"/>
                    <a:pt x="243" y="604"/>
                    <a:pt x="242" y="618"/>
                  </a:cubicBezTo>
                  <a:cubicBezTo>
                    <a:pt x="241" y="632"/>
                    <a:pt x="237" y="645"/>
                    <a:pt x="236" y="662"/>
                  </a:cubicBezTo>
                  <a:cubicBezTo>
                    <a:pt x="235" y="679"/>
                    <a:pt x="234" y="699"/>
                    <a:pt x="238" y="720"/>
                  </a:cubicBezTo>
                  <a:cubicBezTo>
                    <a:pt x="242" y="741"/>
                    <a:pt x="249" y="765"/>
                    <a:pt x="258" y="786"/>
                  </a:cubicBezTo>
                  <a:cubicBezTo>
                    <a:pt x="267" y="807"/>
                    <a:pt x="272" y="826"/>
                    <a:pt x="290" y="846"/>
                  </a:cubicBezTo>
                  <a:cubicBezTo>
                    <a:pt x="308" y="866"/>
                    <a:pt x="340" y="891"/>
                    <a:pt x="366" y="906"/>
                  </a:cubicBezTo>
                  <a:cubicBezTo>
                    <a:pt x="392" y="921"/>
                    <a:pt x="420" y="930"/>
                    <a:pt x="444" y="936"/>
                  </a:cubicBezTo>
                  <a:cubicBezTo>
                    <a:pt x="468" y="942"/>
                    <a:pt x="487" y="946"/>
                    <a:pt x="514" y="944"/>
                  </a:cubicBezTo>
                  <a:cubicBezTo>
                    <a:pt x="541" y="942"/>
                    <a:pt x="583" y="930"/>
                    <a:pt x="606" y="924"/>
                  </a:cubicBezTo>
                  <a:cubicBezTo>
                    <a:pt x="629" y="918"/>
                    <a:pt x="632" y="915"/>
                    <a:pt x="654" y="908"/>
                  </a:cubicBezTo>
                  <a:cubicBezTo>
                    <a:pt x="676" y="901"/>
                    <a:pt x="712" y="888"/>
                    <a:pt x="736" y="880"/>
                  </a:cubicBezTo>
                  <a:cubicBezTo>
                    <a:pt x="760" y="872"/>
                    <a:pt x="775" y="867"/>
                    <a:pt x="800" y="858"/>
                  </a:cubicBezTo>
                  <a:cubicBezTo>
                    <a:pt x="825" y="849"/>
                    <a:pt x="861" y="837"/>
                    <a:pt x="884" y="826"/>
                  </a:cubicBezTo>
                  <a:cubicBezTo>
                    <a:pt x="907" y="815"/>
                    <a:pt x="926" y="804"/>
                    <a:pt x="940" y="790"/>
                  </a:cubicBezTo>
                  <a:cubicBezTo>
                    <a:pt x="954" y="776"/>
                    <a:pt x="959" y="758"/>
                    <a:pt x="966" y="740"/>
                  </a:cubicBezTo>
                  <a:cubicBezTo>
                    <a:pt x="973" y="722"/>
                    <a:pt x="982" y="706"/>
                    <a:pt x="984" y="684"/>
                  </a:cubicBezTo>
                  <a:cubicBezTo>
                    <a:pt x="986" y="662"/>
                    <a:pt x="984" y="633"/>
                    <a:pt x="980" y="610"/>
                  </a:cubicBezTo>
                  <a:cubicBezTo>
                    <a:pt x="976" y="587"/>
                    <a:pt x="970" y="568"/>
                    <a:pt x="962" y="548"/>
                  </a:cubicBezTo>
                  <a:cubicBezTo>
                    <a:pt x="954" y="528"/>
                    <a:pt x="943" y="505"/>
                    <a:pt x="932" y="488"/>
                  </a:cubicBezTo>
                  <a:cubicBezTo>
                    <a:pt x="921" y="471"/>
                    <a:pt x="905" y="454"/>
                    <a:pt x="896" y="444"/>
                  </a:cubicBezTo>
                  <a:cubicBezTo>
                    <a:pt x="887" y="434"/>
                    <a:pt x="888" y="435"/>
                    <a:pt x="878" y="426"/>
                  </a:cubicBezTo>
                  <a:cubicBezTo>
                    <a:pt x="868" y="417"/>
                    <a:pt x="849" y="402"/>
                    <a:pt x="834" y="392"/>
                  </a:cubicBezTo>
                  <a:cubicBezTo>
                    <a:pt x="819" y="382"/>
                    <a:pt x="807" y="375"/>
                    <a:pt x="788" y="368"/>
                  </a:cubicBezTo>
                  <a:cubicBezTo>
                    <a:pt x="769" y="361"/>
                    <a:pt x="741" y="353"/>
                    <a:pt x="720" y="348"/>
                  </a:cubicBezTo>
                  <a:cubicBezTo>
                    <a:pt x="699" y="343"/>
                    <a:pt x="677" y="339"/>
                    <a:pt x="662" y="336"/>
                  </a:cubicBezTo>
                  <a:cubicBezTo>
                    <a:pt x="647" y="333"/>
                    <a:pt x="639" y="331"/>
                    <a:pt x="628" y="330"/>
                  </a:cubicBezTo>
                  <a:cubicBezTo>
                    <a:pt x="617" y="329"/>
                    <a:pt x="611" y="331"/>
                    <a:pt x="598" y="330"/>
                  </a:cubicBezTo>
                  <a:cubicBezTo>
                    <a:pt x="585" y="329"/>
                    <a:pt x="563" y="327"/>
                    <a:pt x="550" y="326"/>
                  </a:cubicBezTo>
                  <a:cubicBezTo>
                    <a:pt x="537" y="325"/>
                    <a:pt x="530" y="325"/>
                    <a:pt x="518" y="326"/>
                  </a:cubicBezTo>
                  <a:cubicBezTo>
                    <a:pt x="506" y="327"/>
                    <a:pt x="489" y="330"/>
                    <a:pt x="480" y="332"/>
                  </a:cubicBezTo>
                  <a:cubicBezTo>
                    <a:pt x="471" y="334"/>
                    <a:pt x="472" y="338"/>
                    <a:pt x="464" y="340"/>
                  </a:cubicBezTo>
                  <a:cubicBezTo>
                    <a:pt x="456" y="342"/>
                    <a:pt x="441" y="342"/>
                    <a:pt x="432" y="344"/>
                  </a:cubicBezTo>
                  <a:cubicBezTo>
                    <a:pt x="423" y="346"/>
                    <a:pt x="418" y="357"/>
                    <a:pt x="414" y="350"/>
                  </a:cubicBezTo>
                  <a:close/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hu-HU"/>
            </a:p>
          </p:txBody>
        </p:sp>
        <p:sp>
          <p:nvSpPr>
            <p:cNvPr id="13326" name="Text Box 25"/>
            <p:cNvSpPr txBox="1">
              <a:spLocks noChangeArrowheads="1"/>
            </p:cNvSpPr>
            <p:nvPr/>
          </p:nvSpPr>
          <p:spPr bwMode="auto">
            <a:xfrm>
              <a:off x="4688" y="416"/>
              <a:ext cx="1072" cy="407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hu-HU" dirty="0">
                  <a:solidFill>
                    <a:srgbClr val="008000"/>
                  </a:solidFill>
                </a:rPr>
                <a:t>aorta + </a:t>
              </a:r>
              <a:r>
                <a:rPr lang="hu-HU" dirty="0" err="1" smtClean="0">
                  <a:solidFill>
                    <a:srgbClr val="008000"/>
                  </a:solidFill>
                </a:rPr>
                <a:t>truncus</a:t>
              </a:r>
              <a:r>
                <a:rPr lang="hu-HU" dirty="0" smtClean="0">
                  <a:solidFill>
                    <a:srgbClr val="008000"/>
                  </a:solidFill>
                </a:rPr>
                <a:t> </a:t>
              </a:r>
              <a:r>
                <a:rPr lang="hu-HU" dirty="0" err="1" smtClean="0">
                  <a:solidFill>
                    <a:srgbClr val="008000"/>
                  </a:solidFill>
                </a:rPr>
                <a:t>pulmonaris</a:t>
              </a:r>
              <a:endParaRPr lang="hu-HU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0" y="2089150"/>
            <a:ext cx="5276850" cy="3284538"/>
            <a:chOff x="0" y="1316"/>
            <a:chExt cx="3324" cy="2069"/>
          </a:xfrm>
        </p:grpSpPr>
        <p:grpSp>
          <p:nvGrpSpPr>
            <p:cNvPr id="8" name="Group 11"/>
            <p:cNvGrpSpPr>
              <a:grpSpLocks/>
            </p:cNvGrpSpPr>
            <p:nvPr/>
          </p:nvGrpSpPr>
          <p:grpSpPr bwMode="auto">
            <a:xfrm>
              <a:off x="1835" y="1316"/>
              <a:ext cx="1489" cy="2069"/>
              <a:chOff x="1835" y="1316"/>
              <a:chExt cx="1489" cy="2069"/>
            </a:xfrm>
          </p:grpSpPr>
          <p:sp>
            <p:nvSpPr>
              <p:cNvPr id="13323" name="Freeform 9"/>
              <p:cNvSpPr>
                <a:spLocks/>
              </p:cNvSpPr>
              <p:nvPr/>
            </p:nvSpPr>
            <p:spPr bwMode="auto">
              <a:xfrm>
                <a:off x="1835" y="1316"/>
                <a:ext cx="1037" cy="2069"/>
              </a:xfrm>
              <a:custGeom>
                <a:avLst/>
                <a:gdLst>
                  <a:gd name="T0" fmla="*/ 961 w 1037"/>
                  <a:gd name="T1" fmla="*/ 600 h 2069"/>
                  <a:gd name="T2" fmla="*/ 809 w 1037"/>
                  <a:gd name="T3" fmla="*/ 608 h 2069"/>
                  <a:gd name="T4" fmla="*/ 701 w 1037"/>
                  <a:gd name="T5" fmla="*/ 588 h 2069"/>
                  <a:gd name="T6" fmla="*/ 605 w 1037"/>
                  <a:gd name="T7" fmla="*/ 524 h 2069"/>
                  <a:gd name="T8" fmla="*/ 537 w 1037"/>
                  <a:gd name="T9" fmla="*/ 448 h 2069"/>
                  <a:gd name="T10" fmla="*/ 513 w 1037"/>
                  <a:gd name="T11" fmla="*/ 372 h 2069"/>
                  <a:gd name="T12" fmla="*/ 541 w 1037"/>
                  <a:gd name="T13" fmla="*/ 316 h 2069"/>
                  <a:gd name="T14" fmla="*/ 573 w 1037"/>
                  <a:gd name="T15" fmla="*/ 208 h 2069"/>
                  <a:gd name="T16" fmla="*/ 557 w 1037"/>
                  <a:gd name="T17" fmla="*/ 96 h 2069"/>
                  <a:gd name="T18" fmla="*/ 485 w 1037"/>
                  <a:gd name="T19" fmla="*/ 12 h 2069"/>
                  <a:gd name="T20" fmla="*/ 393 w 1037"/>
                  <a:gd name="T21" fmla="*/ 0 h 2069"/>
                  <a:gd name="T22" fmla="*/ 253 w 1037"/>
                  <a:gd name="T23" fmla="*/ 24 h 2069"/>
                  <a:gd name="T24" fmla="*/ 113 w 1037"/>
                  <a:gd name="T25" fmla="*/ 80 h 2069"/>
                  <a:gd name="T26" fmla="*/ 21 w 1037"/>
                  <a:gd name="T27" fmla="*/ 172 h 2069"/>
                  <a:gd name="T28" fmla="*/ 1 w 1037"/>
                  <a:gd name="T29" fmla="*/ 272 h 2069"/>
                  <a:gd name="T30" fmla="*/ 33 w 1037"/>
                  <a:gd name="T31" fmla="*/ 376 h 2069"/>
                  <a:gd name="T32" fmla="*/ 165 w 1037"/>
                  <a:gd name="T33" fmla="*/ 456 h 2069"/>
                  <a:gd name="T34" fmla="*/ 309 w 1037"/>
                  <a:gd name="T35" fmla="*/ 468 h 2069"/>
                  <a:gd name="T36" fmla="*/ 365 w 1037"/>
                  <a:gd name="T37" fmla="*/ 464 h 2069"/>
                  <a:gd name="T38" fmla="*/ 397 w 1037"/>
                  <a:gd name="T39" fmla="*/ 528 h 2069"/>
                  <a:gd name="T40" fmla="*/ 437 w 1037"/>
                  <a:gd name="T41" fmla="*/ 596 h 2069"/>
                  <a:gd name="T42" fmla="*/ 361 w 1037"/>
                  <a:gd name="T43" fmla="*/ 620 h 2069"/>
                  <a:gd name="T44" fmla="*/ 273 w 1037"/>
                  <a:gd name="T45" fmla="*/ 684 h 2069"/>
                  <a:gd name="T46" fmla="*/ 225 w 1037"/>
                  <a:gd name="T47" fmla="*/ 772 h 2069"/>
                  <a:gd name="T48" fmla="*/ 181 w 1037"/>
                  <a:gd name="T49" fmla="*/ 832 h 2069"/>
                  <a:gd name="T50" fmla="*/ 201 w 1037"/>
                  <a:gd name="T51" fmla="*/ 928 h 2069"/>
                  <a:gd name="T52" fmla="*/ 289 w 1037"/>
                  <a:gd name="T53" fmla="*/ 940 h 2069"/>
                  <a:gd name="T54" fmla="*/ 365 w 1037"/>
                  <a:gd name="T55" fmla="*/ 888 h 2069"/>
                  <a:gd name="T56" fmla="*/ 405 w 1037"/>
                  <a:gd name="T57" fmla="*/ 796 h 2069"/>
                  <a:gd name="T58" fmla="*/ 429 w 1037"/>
                  <a:gd name="T59" fmla="*/ 708 h 2069"/>
                  <a:gd name="T60" fmla="*/ 461 w 1037"/>
                  <a:gd name="T61" fmla="*/ 652 h 2069"/>
                  <a:gd name="T62" fmla="*/ 545 w 1037"/>
                  <a:gd name="T63" fmla="*/ 632 h 2069"/>
                  <a:gd name="T64" fmla="*/ 577 w 1037"/>
                  <a:gd name="T65" fmla="*/ 696 h 2069"/>
                  <a:gd name="T66" fmla="*/ 569 w 1037"/>
                  <a:gd name="T67" fmla="*/ 784 h 2069"/>
                  <a:gd name="T68" fmla="*/ 497 w 1037"/>
                  <a:gd name="T69" fmla="*/ 904 h 2069"/>
                  <a:gd name="T70" fmla="*/ 389 w 1037"/>
                  <a:gd name="T71" fmla="*/ 1004 h 2069"/>
                  <a:gd name="T72" fmla="*/ 325 w 1037"/>
                  <a:gd name="T73" fmla="*/ 1132 h 2069"/>
                  <a:gd name="T74" fmla="*/ 325 w 1037"/>
                  <a:gd name="T75" fmla="*/ 1256 h 2069"/>
                  <a:gd name="T76" fmla="*/ 381 w 1037"/>
                  <a:gd name="T77" fmla="*/ 1340 h 2069"/>
                  <a:gd name="T78" fmla="*/ 369 w 1037"/>
                  <a:gd name="T79" fmla="*/ 1436 h 2069"/>
                  <a:gd name="T80" fmla="*/ 329 w 1037"/>
                  <a:gd name="T81" fmla="*/ 1516 h 2069"/>
                  <a:gd name="T82" fmla="*/ 233 w 1037"/>
                  <a:gd name="T83" fmla="*/ 1596 h 2069"/>
                  <a:gd name="T84" fmla="*/ 125 w 1037"/>
                  <a:gd name="T85" fmla="*/ 1708 h 2069"/>
                  <a:gd name="T86" fmla="*/ 73 w 1037"/>
                  <a:gd name="T87" fmla="*/ 1856 h 2069"/>
                  <a:gd name="T88" fmla="*/ 177 w 1037"/>
                  <a:gd name="T89" fmla="*/ 1988 h 2069"/>
                  <a:gd name="T90" fmla="*/ 341 w 1037"/>
                  <a:gd name="T91" fmla="*/ 2060 h 2069"/>
                  <a:gd name="T92" fmla="*/ 565 w 1037"/>
                  <a:gd name="T93" fmla="*/ 2052 h 2069"/>
                  <a:gd name="T94" fmla="*/ 733 w 1037"/>
                  <a:gd name="T95" fmla="*/ 1964 h 2069"/>
                  <a:gd name="T96" fmla="*/ 729 w 1037"/>
                  <a:gd name="T97" fmla="*/ 1860 h 2069"/>
                  <a:gd name="T98" fmla="*/ 641 w 1037"/>
                  <a:gd name="T99" fmla="*/ 1756 h 2069"/>
                  <a:gd name="T100" fmla="*/ 517 w 1037"/>
                  <a:gd name="T101" fmla="*/ 1716 h 2069"/>
                  <a:gd name="T102" fmla="*/ 473 w 1037"/>
                  <a:gd name="T103" fmla="*/ 1596 h 2069"/>
                  <a:gd name="T104" fmla="*/ 481 w 1037"/>
                  <a:gd name="T105" fmla="*/ 1452 h 2069"/>
                  <a:gd name="T106" fmla="*/ 461 w 1037"/>
                  <a:gd name="T107" fmla="*/ 1348 h 2069"/>
                  <a:gd name="T108" fmla="*/ 461 w 1037"/>
                  <a:gd name="T109" fmla="*/ 1296 h 2069"/>
                  <a:gd name="T110" fmla="*/ 497 w 1037"/>
                  <a:gd name="T111" fmla="*/ 1204 h 2069"/>
                  <a:gd name="T112" fmla="*/ 513 w 1037"/>
                  <a:gd name="T113" fmla="*/ 1060 h 2069"/>
                  <a:gd name="T114" fmla="*/ 533 w 1037"/>
                  <a:gd name="T115" fmla="*/ 932 h 2069"/>
                  <a:gd name="T116" fmla="*/ 577 w 1037"/>
                  <a:gd name="T117" fmla="*/ 828 h 2069"/>
                  <a:gd name="T118" fmla="*/ 629 w 1037"/>
                  <a:gd name="T119" fmla="*/ 728 h 2069"/>
                  <a:gd name="T120" fmla="*/ 737 w 1037"/>
                  <a:gd name="T121" fmla="*/ 664 h 2069"/>
                  <a:gd name="T122" fmla="*/ 829 w 1037"/>
                  <a:gd name="T123" fmla="*/ 668 h 2069"/>
                  <a:gd name="T124" fmla="*/ 937 w 1037"/>
                  <a:gd name="T125" fmla="*/ 652 h 206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037"/>
                  <a:gd name="T190" fmla="*/ 0 h 2069"/>
                  <a:gd name="T191" fmla="*/ 1037 w 1037"/>
                  <a:gd name="T192" fmla="*/ 2069 h 206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037" h="2069">
                    <a:moveTo>
                      <a:pt x="1037" y="572"/>
                    </a:moveTo>
                    <a:cubicBezTo>
                      <a:pt x="1013" y="582"/>
                      <a:pt x="989" y="593"/>
                      <a:pt x="961" y="600"/>
                    </a:cubicBezTo>
                    <a:cubicBezTo>
                      <a:pt x="933" y="607"/>
                      <a:pt x="894" y="611"/>
                      <a:pt x="869" y="612"/>
                    </a:cubicBezTo>
                    <a:cubicBezTo>
                      <a:pt x="844" y="613"/>
                      <a:pt x="828" y="610"/>
                      <a:pt x="809" y="608"/>
                    </a:cubicBezTo>
                    <a:cubicBezTo>
                      <a:pt x="790" y="606"/>
                      <a:pt x="775" y="603"/>
                      <a:pt x="757" y="600"/>
                    </a:cubicBezTo>
                    <a:cubicBezTo>
                      <a:pt x="739" y="597"/>
                      <a:pt x="720" y="595"/>
                      <a:pt x="701" y="588"/>
                    </a:cubicBezTo>
                    <a:cubicBezTo>
                      <a:pt x="682" y="581"/>
                      <a:pt x="661" y="567"/>
                      <a:pt x="645" y="556"/>
                    </a:cubicBezTo>
                    <a:cubicBezTo>
                      <a:pt x="629" y="545"/>
                      <a:pt x="618" y="536"/>
                      <a:pt x="605" y="524"/>
                    </a:cubicBezTo>
                    <a:cubicBezTo>
                      <a:pt x="592" y="512"/>
                      <a:pt x="576" y="497"/>
                      <a:pt x="565" y="484"/>
                    </a:cubicBezTo>
                    <a:cubicBezTo>
                      <a:pt x="554" y="471"/>
                      <a:pt x="545" y="461"/>
                      <a:pt x="537" y="448"/>
                    </a:cubicBezTo>
                    <a:cubicBezTo>
                      <a:pt x="529" y="435"/>
                      <a:pt x="521" y="417"/>
                      <a:pt x="517" y="404"/>
                    </a:cubicBezTo>
                    <a:cubicBezTo>
                      <a:pt x="513" y="391"/>
                      <a:pt x="512" y="381"/>
                      <a:pt x="513" y="372"/>
                    </a:cubicBezTo>
                    <a:cubicBezTo>
                      <a:pt x="514" y="363"/>
                      <a:pt x="516" y="357"/>
                      <a:pt x="521" y="348"/>
                    </a:cubicBezTo>
                    <a:cubicBezTo>
                      <a:pt x="526" y="339"/>
                      <a:pt x="534" y="329"/>
                      <a:pt x="541" y="316"/>
                    </a:cubicBezTo>
                    <a:cubicBezTo>
                      <a:pt x="548" y="303"/>
                      <a:pt x="556" y="286"/>
                      <a:pt x="561" y="268"/>
                    </a:cubicBezTo>
                    <a:cubicBezTo>
                      <a:pt x="566" y="250"/>
                      <a:pt x="572" y="229"/>
                      <a:pt x="573" y="208"/>
                    </a:cubicBezTo>
                    <a:cubicBezTo>
                      <a:pt x="574" y="187"/>
                      <a:pt x="572" y="159"/>
                      <a:pt x="569" y="140"/>
                    </a:cubicBezTo>
                    <a:cubicBezTo>
                      <a:pt x="566" y="121"/>
                      <a:pt x="565" y="112"/>
                      <a:pt x="557" y="96"/>
                    </a:cubicBezTo>
                    <a:cubicBezTo>
                      <a:pt x="549" y="80"/>
                      <a:pt x="533" y="58"/>
                      <a:pt x="521" y="44"/>
                    </a:cubicBezTo>
                    <a:cubicBezTo>
                      <a:pt x="509" y="30"/>
                      <a:pt x="497" y="19"/>
                      <a:pt x="485" y="12"/>
                    </a:cubicBezTo>
                    <a:cubicBezTo>
                      <a:pt x="473" y="5"/>
                      <a:pt x="464" y="6"/>
                      <a:pt x="449" y="4"/>
                    </a:cubicBezTo>
                    <a:cubicBezTo>
                      <a:pt x="434" y="2"/>
                      <a:pt x="410" y="0"/>
                      <a:pt x="393" y="0"/>
                    </a:cubicBezTo>
                    <a:cubicBezTo>
                      <a:pt x="376" y="0"/>
                      <a:pt x="368" y="0"/>
                      <a:pt x="345" y="4"/>
                    </a:cubicBezTo>
                    <a:cubicBezTo>
                      <a:pt x="322" y="8"/>
                      <a:pt x="282" y="16"/>
                      <a:pt x="253" y="24"/>
                    </a:cubicBezTo>
                    <a:cubicBezTo>
                      <a:pt x="224" y="32"/>
                      <a:pt x="192" y="43"/>
                      <a:pt x="169" y="52"/>
                    </a:cubicBezTo>
                    <a:cubicBezTo>
                      <a:pt x="146" y="61"/>
                      <a:pt x="133" y="67"/>
                      <a:pt x="113" y="80"/>
                    </a:cubicBezTo>
                    <a:cubicBezTo>
                      <a:pt x="93" y="93"/>
                      <a:pt x="64" y="113"/>
                      <a:pt x="49" y="128"/>
                    </a:cubicBezTo>
                    <a:cubicBezTo>
                      <a:pt x="34" y="143"/>
                      <a:pt x="28" y="157"/>
                      <a:pt x="21" y="172"/>
                    </a:cubicBezTo>
                    <a:cubicBezTo>
                      <a:pt x="14" y="187"/>
                      <a:pt x="8" y="203"/>
                      <a:pt x="5" y="220"/>
                    </a:cubicBezTo>
                    <a:cubicBezTo>
                      <a:pt x="2" y="237"/>
                      <a:pt x="1" y="255"/>
                      <a:pt x="1" y="272"/>
                    </a:cubicBezTo>
                    <a:cubicBezTo>
                      <a:pt x="1" y="289"/>
                      <a:pt x="0" y="303"/>
                      <a:pt x="5" y="320"/>
                    </a:cubicBezTo>
                    <a:cubicBezTo>
                      <a:pt x="10" y="337"/>
                      <a:pt x="22" y="359"/>
                      <a:pt x="33" y="376"/>
                    </a:cubicBezTo>
                    <a:cubicBezTo>
                      <a:pt x="44" y="393"/>
                      <a:pt x="47" y="407"/>
                      <a:pt x="69" y="420"/>
                    </a:cubicBezTo>
                    <a:cubicBezTo>
                      <a:pt x="91" y="433"/>
                      <a:pt x="139" y="447"/>
                      <a:pt x="165" y="456"/>
                    </a:cubicBezTo>
                    <a:cubicBezTo>
                      <a:pt x="191" y="465"/>
                      <a:pt x="201" y="470"/>
                      <a:pt x="225" y="472"/>
                    </a:cubicBezTo>
                    <a:cubicBezTo>
                      <a:pt x="249" y="474"/>
                      <a:pt x="291" y="470"/>
                      <a:pt x="309" y="468"/>
                    </a:cubicBezTo>
                    <a:cubicBezTo>
                      <a:pt x="327" y="466"/>
                      <a:pt x="324" y="461"/>
                      <a:pt x="333" y="460"/>
                    </a:cubicBezTo>
                    <a:cubicBezTo>
                      <a:pt x="342" y="459"/>
                      <a:pt x="357" y="459"/>
                      <a:pt x="365" y="464"/>
                    </a:cubicBezTo>
                    <a:cubicBezTo>
                      <a:pt x="373" y="469"/>
                      <a:pt x="376" y="481"/>
                      <a:pt x="381" y="492"/>
                    </a:cubicBezTo>
                    <a:cubicBezTo>
                      <a:pt x="386" y="503"/>
                      <a:pt x="388" y="517"/>
                      <a:pt x="397" y="528"/>
                    </a:cubicBezTo>
                    <a:cubicBezTo>
                      <a:pt x="406" y="539"/>
                      <a:pt x="430" y="545"/>
                      <a:pt x="437" y="556"/>
                    </a:cubicBezTo>
                    <a:cubicBezTo>
                      <a:pt x="444" y="567"/>
                      <a:pt x="440" y="587"/>
                      <a:pt x="437" y="596"/>
                    </a:cubicBezTo>
                    <a:cubicBezTo>
                      <a:pt x="434" y="605"/>
                      <a:pt x="430" y="608"/>
                      <a:pt x="417" y="612"/>
                    </a:cubicBezTo>
                    <a:cubicBezTo>
                      <a:pt x="404" y="616"/>
                      <a:pt x="378" y="614"/>
                      <a:pt x="361" y="620"/>
                    </a:cubicBezTo>
                    <a:cubicBezTo>
                      <a:pt x="344" y="626"/>
                      <a:pt x="332" y="637"/>
                      <a:pt x="317" y="648"/>
                    </a:cubicBezTo>
                    <a:cubicBezTo>
                      <a:pt x="302" y="659"/>
                      <a:pt x="286" y="671"/>
                      <a:pt x="273" y="684"/>
                    </a:cubicBezTo>
                    <a:cubicBezTo>
                      <a:pt x="260" y="697"/>
                      <a:pt x="249" y="713"/>
                      <a:pt x="241" y="728"/>
                    </a:cubicBezTo>
                    <a:cubicBezTo>
                      <a:pt x="233" y="743"/>
                      <a:pt x="232" y="760"/>
                      <a:pt x="225" y="772"/>
                    </a:cubicBezTo>
                    <a:cubicBezTo>
                      <a:pt x="218" y="784"/>
                      <a:pt x="208" y="790"/>
                      <a:pt x="201" y="800"/>
                    </a:cubicBezTo>
                    <a:cubicBezTo>
                      <a:pt x="194" y="810"/>
                      <a:pt x="184" y="817"/>
                      <a:pt x="181" y="832"/>
                    </a:cubicBezTo>
                    <a:cubicBezTo>
                      <a:pt x="178" y="847"/>
                      <a:pt x="178" y="876"/>
                      <a:pt x="181" y="892"/>
                    </a:cubicBezTo>
                    <a:cubicBezTo>
                      <a:pt x="184" y="908"/>
                      <a:pt x="192" y="917"/>
                      <a:pt x="201" y="928"/>
                    </a:cubicBezTo>
                    <a:cubicBezTo>
                      <a:pt x="210" y="939"/>
                      <a:pt x="218" y="954"/>
                      <a:pt x="233" y="956"/>
                    </a:cubicBezTo>
                    <a:cubicBezTo>
                      <a:pt x="248" y="958"/>
                      <a:pt x="272" y="947"/>
                      <a:pt x="289" y="940"/>
                    </a:cubicBezTo>
                    <a:cubicBezTo>
                      <a:pt x="306" y="933"/>
                      <a:pt x="320" y="925"/>
                      <a:pt x="333" y="916"/>
                    </a:cubicBezTo>
                    <a:cubicBezTo>
                      <a:pt x="346" y="907"/>
                      <a:pt x="356" y="898"/>
                      <a:pt x="365" y="888"/>
                    </a:cubicBezTo>
                    <a:cubicBezTo>
                      <a:pt x="374" y="878"/>
                      <a:pt x="378" y="871"/>
                      <a:pt x="385" y="856"/>
                    </a:cubicBezTo>
                    <a:cubicBezTo>
                      <a:pt x="392" y="841"/>
                      <a:pt x="398" y="815"/>
                      <a:pt x="405" y="796"/>
                    </a:cubicBezTo>
                    <a:cubicBezTo>
                      <a:pt x="412" y="777"/>
                      <a:pt x="425" y="755"/>
                      <a:pt x="429" y="740"/>
                    </a:cubicBezTo>
                    <a:cubicBezTo>
                      <a:pt x="433" y="725"/>
                      <a:pt x="429" y="719"/>
                      <a:pt x="429" y="708"/>
                    </a:cubicBezTo>
                    <a:cubicBezTo>
                      <a:pt x="429" y="697"/>
                      <a:pt x="424" y="681"/>
                      <a:pt x="429" y="672"/>
                    </a:cubicBezTo>
                    <a:cubicBezTo>
                      <a:pt x="434" y="663"/>
                      <a:pt x="452" y="658"/>
                      <a:pt x="461" y="652"/>
                    </a:cubicBezTo>
                    <a:cubicBezTo>
                      <a:pt x="470" y="646"/>
                      <a:pt x="471" y="639"/>
                      <a:pt x="485" y="636"/>
                    </a:cubicBezTo>
                    <a:cubicBezTo>
                      <a:pt x="499" y="633"/>
                      <a:pt x="531" y="629"/>
                      <a:pt x="545" y="632"/>
                    </a:cubicBezTo>
                    <a:cubicBezTo>
                      <a:pt x="559" y="635"/>
                      <a:pt x="564" y="645"/>
                      <a:pt x="569" y="656"/>
                    </a:cubicBezTo>
                    <a:cubicBezTo>
                      <a:pt x="574" y="667"/>
                      <a:pt x="575" y="682"/>
                      <a:pt x="577" y="696"/>
                    </a:cubicBezTo>
                    <a:cubicBezTo>
                      <a:pt x="579" y="710"/>
                      <a:pt x="582" y="725"/>
                      <a:pt x="581" y="740"/>
                    </a:cubicBezTo>
                    <a:cubicBezTo>
                      <a:pt x="580" y="755"/>
                      <a:pt x="577" y="765"/>
                      <a:pt x="569" y="784"/>
                    </a:cubicBezTo>
                    <a:cubicBezTo>
                      <a:pt x="561" y="803"/>
                      <a:pt x="545" y="832"/>
                      <a:pt x="533" y="852"/>
                    </a:cubicBezTo>
                    <a:cubicBezTo>
                      <a:pt x="521" y="872"/>
                      <a:pt x="512" y="889"/>
                      <a:pt x="497" y="904"/>
                    </a:cubicBezTo>
                    <a:cubicBezTo>
                      <a:pt x="482" y="919"/>
                      <a:pt x="463" y="923"/>
                      <a:pt x="445" y="940"/>
                    </a:cubicBezTo>
                    <a:cubicBezTo>
                      <a:pt x="427" y="957"/>
                      <a:pt x="406" y="984"/>
                      <a:pt x="389" y="1004"/>
                    </a:cubicBezTo>
                    <a:cubicBezTo>
                      <a:pt x="372" y="1024"/>
                      <a:pt x="352" y="1039"/>
                      <a:pt x="341" y="1060"/>
                    </a:cubicBezTo>
                    <a:cubicBezTo>
                      <a:pt x="330" y="1081"/>
                      <a:pt x="329" y="1110"/>
                      <a:pt x="325" y="1132"/>
                    </a:cubicBezTo>
                    <a:cubicBezTo>
                      <a:pt x="321" y="1154"/>
                      <a:pt x="317" y="1171"/>
                      <a:pt x="317" y="1192"/>
                    </a:cubicBezTo>
                    <a:cubicBezTo>
                      <a:pt x="317" y="1213"/>
                      <a:pt x="319" y="1236"/>
                      <a:pt x="325" y="1256"/>
                    </a:cubicBezTo>
                    <a:cubicBezTo>
                      <a:pt x="331" y="1276"/>
                      <a:pt x="344" y="1298"/>
                      <a:pt x="353" y="1312"/>
                    </a:cubicBezTo>
                    <a:cubicBezTo>
                      <a:pt x="362" y="1326"/>
                      <a:pt x="376" y="1329"/>
                      <a:pt x="381" y="1340"/>
                    </a:cubicBezTo>
                    <a:cubicBezTo>
                      <a:pt x="386" y="1351"/>
                      <a:pt x="387" y="1360"/>
                      <a:pt x="385" y="1376"/>
                    </a:cubicBezTo>
                    <a:cubicBezTo>
                      <a:pt x="383" y="1392"/>
                      <a:pt x="375" y="1419"/>
                      <a:pt x="369" y="1436"/>
                    </a:cubicBezTo>
                    <a:cubicBezTo>
                      <a:pt x="363" y="1453"/>
                      <a:pt x="356" y="1467"/>
                      <a:pt x="349" y="1480"/>
                    </a:cubicBezTo>
                    <a:cubicBezTo>
                      <a:pt x="342" y="1493"/>
                      <a:pt x="340" y="1505"/>
                      <a:pt x="329" y="1516"/>
                    </a:cubicBezTo>
                    <a:cubicBezTo>
                      <a:pt x="318" y="1527"/>
                      <a:pt x="301" y="1535"/>
                      <a:pt x="285" y="1548"/>
                    </a:cubicBezTo>
                    <a:cubicBezTo>
                      <a:pt x="269" y="1561"/>
                      <a:pt x="253" y="1578"/>
                      <a:pt x="233" y="1596"/>
                    </a:cubicBezTo>
                    <a:cubicBezTo>
                      <a:pt x="213" y="1614"/>
                      <a:pt x="183" y="1637"/>
                      <a:pt x="165" y="1656"/>
                    </a:cubicBezTo>
                    <a:cubicBezTo>
                      <a:pt x="147" y="1675"/>
                      <a:pt x="138" y="1690"/>
                      <a:pt x="125" y="1708"/>
                    </a:cubicBezTo>
                    <a:cubicBezTo>
                      <a:pt x="112" y="1726"/>
                      <a:pt x="94" y="1739"/>
                      <a:pt x="85" y="1764"/>
                    </a:cubicBezTo>
                    <a:cubicBezTo>
                      <a:pt x="76" y="1789"/>
                      <a:pt x="68" y="1827"/>
                      <a:pt x="73" y="1856"/>
                    </a:cubicBezTo>
                    <a:cubicBezTo>
                      <a:pt x="78" y="1885"/>
                      <a:pt x="100" y="1914"/>
                      <a:pt x="117" y="1936"/>
                    </a:cubicBezTo>
                    <a:cubicBezTo>
                      <a:pt x="134" y="1958"/>
                      <a:pt x="158" y="1973"/>
                      <a:pt x="177" y="1988"/>
                    </a:cubicBezTo>
                    <a:cubicBezTo>
                      <a:pt x="196" y="2003"/>
                      <a:pt x="202" y="2012"/>
                      <a:pt x="229" y="2024"/>
                    </a:cubicBezTo>
                    <a:cubicBezTo>
                      <a:pt x="256" y="2036"/>
                      <a:pt x="299" y="2053"/>
                      <a:pt x="341" y="2060"/>
                    </a:cubicBezTo>
                    <a:cubicBezTo>
                      <a:pt x="383" y="2067"/>
                      <a:pt x="444" y="2069"/>
                      <a:pt x="481" y="2068"/>
                    </a:cubicBezTo>
                    <a:cubicBezTo>
                      <a:pt x="518" y="2067"/>
                      <a:pt x="535" y="2061"/>
                      <a:pt x="565" y="2052"/>
                    </a:cubicBezTo>
                    <a:cubicBezTo>
                      <a:pt x="595" y="2043"/>
                      <a:pt x="633" y="2031"/>
                      <a:pt x="661" y="2016"/>
                    </a:cubicBezTo>
                    <a:cubicBezTo>
                      <a:pt x="689" y="2001"/>
                      <a:pt x="720" y="1983"/>
                      <a:pt x="733" y="1964"/>
                    </a:cubicBezTo>
                    <a:cubicBezTo>
                      <a:pt x="746" y="1945"/>
                      <a:pt x="742" y="1921"/>
                      <a:pt x="741" y="1904"/>
                    </a:cubicBezTo>
                    <a:cubicBezTo>
                      <a:pt x="740" y="1887"/>
                      <a:pt x="738" y="1879"/>
                      <a:pt x="729" y="1860"/>
                    </a:cubicBezTo>
                    <a:cubicBezTo>
                      <a:pt x="720" y="1841"/>
                      <a:pt x="704" y="1809"/>
                      <a:pt x="689" y="1792"/>
                    </a:cubicBezTo>
                    <a:cubicBezTo>
                      <a:pt x="674" y="1775"/>
                      <a:pt x="662" y="1766"/>
                      <a:pt x="641" y="1756"/>
                    </a:cubicBezTo>
                    <a:cubicBezTo>
                      <a:pt x="620" y="1746"/>
                      <a:pt x="586" y="1739"/>
                      <a:pt x="565" y="1732"/>
                    </a:cubicBezTo>
                    <a:cubicBezTo>
                      <a:pt x="544" y="1725"/>
                      <a:pt x="530" y="1727"/>
                      <a:pt x="517" y="1716"/>
                    </a:cubicBezTo>
                    <a:cubicBezTo>
                      <a:pt x="504" y="1705"/>
                      <a:pt x="496" y="1684"/>
                      <a:pt x="489" y="1664"/>
                    </a:cubicBezTo>
                    <a:cubicBezTo>
                      <a:pt x="482" y="1644"/>
                      <a:pt x="475" y="1619"/>
                      <a:pt x="473" y="1596"/>
                    </a:cubicBezTo>
                    <a:cubicBezTo>
                      <a:pt x="471" y="1573"/>
                      <a:pt x="476" y="1548"/>
                      <a:pt x="477" y="1524"/>
                    </a:cubicBezTo>
                    <a:cubicBezTo>
                      <a:pt x="478" y="1500"/>
                      <a:pt x="481" y="1473"/>
                      <a:pt x="481" y="1452"/>
                    </a:cubicBezTo>
                    <a:cubicBezTo>
                      <a:pt x="481" y="1431"/>
                      <a:pt x="480" y="1413"/>
                      <a:pt x="477" y="1396"/>
                    </a:cubicBezTo>
                    <a:cubicBezTo>
                      <a:pt x="474" y="1379"/>
                      <a:pt x="468" y="1361"/>
                      <a:pt x="461" y="1348"/>
                    </a:cubicBezTo>
                    <a:cubicBezTo>
                      <a:pt x="454" y="1335"/>
                      <a:pt x="437" y="1329"/>
                      <a:pt x="437" y="1320"/>
                    </a:cubicBezTo>
                    <a:cubicBezTo>
                      <a:pt x="437" y="1311"/>
                      <a:pt x="452" y="1306"/>
                      <a:pt x="461" y="1296"/>
                    </a:cubicBezTo>
                    <a:cubicBezTo>
                      <a:pt x="470" y="1286"/>
                      <a:pt x="483" y="1275"/>
                      <a:pt x="489" y="1260"/>
                    </a:cubicBezTo>
                    <a:cubicBezTo>
                      <a:pt x="495" y="1245"/>
                      <a:pt x="494" y="1226"/>
                      <a:pt x="497" y="1204"/>
                    </a:cubicBezTo>
                    <a:cubicBezTo>
                      <a:pt x="500" y="1182"/>
                      <a:pt x="506" y="1152"/>
                      <a:pt x="509" y="1128"/>
                    </a:cubicBezTo>
                    <a:cubicBezTo>
                      <a:pt x="512" y="1104"/>
                      <a:pt x="512" y="1083"/>
                      <a:pt x="513" y="1060"/>
                    </a:cubicBezTo>
                    <a:cubicBezTo>
                      <a:pt x="514" y="1037"/>
                      <a:pt x="510" y="1009"/>
                      <a:pt x="513" y="988"/>
                    </a:cubicBezTo>
                    <a:cubicBezTo>
                      <a:pt x="516" y="967"/>
                      <a:pt x="526" y="950"/>
                      <a:pt x="533" y="932"/>
                    </a:cubicBezTo>
                    <a:cubicBezTo>
                      <a:pt x="540" y="914"/>
                      <a:pt x="546" y="897"/>
                      <a:pt x="553" y="880"/>
                    </a:cubicBezTo>
                    <a:cubicBezTo>
                      <a:pt x="560" y="863"/>
                      <a:pt x="568" y="843"/>
                      <a:pt x="577" y="828"/>
                    </a:cubicBezTo>
                    <a:cubicBezTo>
                      <a:pt x="586" y="813"/>
                      <a:pt x="596" y="805"/>
                      <a:pt x="605" y="788"/>
                    </a:cubicBezTo>
                    <a:cubicBezTo>
                      <a:pt x="614" y="771"/>
                      <a:pt x="621" y="747"/>
                      <a:pt x="629" y="728"/>
                    </a:cubicBezTo>
                    <a:cubicBezTo>
                      <a:pt x="637" y="709"/>
                      <a:pt x="635" y="687"/>
                      <a:pt x="653" y="676"/>
                    </a:cubicBezTo>
                    <a:cubicBezTo>
                      <a:pt x="671" y="665"/>
                      <a:pt x="715" y="665"/>
                      <a:pt x="737" y="664"/>
                    </a:cubicBezTo>
                    <a:cubicBezTo>
                      <a:pt x="759" y="663"/>
                      <a:pt x="770" y="667"/>
                      <a:pt x="785" y="668"/>
                    </a:cubicBezTo>
                    <a:cubicBezTo>
                      <a:pt x="800" y="669"/>
                      <a:pt x="812" y="669"/>
                      <a:pt x="829" y="668"/>
                    </a:cubicBezTo>
                    <a:cubicBezTo>
                      <a:pt x="846" y="667"/>
                      <a:pt x="867" y="663"/>
                      <a:pt x="885" y="660"/>
                    </a:cubicBezTo>
                    <a:cubicBezTo>
                      <a:pt x="903" y="657"/>
                      <a:pt x="925" y="655"/>
                      <a:pt x="937" y="652"/>
                    </a:cubicBezTo>
                  </a:path>
                </a:pathLst>
              </a:custGeom>
              <a:noFill/>
              <a:ln w="38100" cap="flat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3324" name="Freeform 10"/>
              <p:cNvSpPr>
                <a:spLocks/>
              </p:cNvSpPr>
              <p:nvPr/>
            </p:nvSpPr>
            <p:spPr bwMode="auto">
              <a:xfrm>
                <a:off x="2780" y="1792"/>
                <a:ext cx="544" cy="670"/>
              </a:xfrm>
              <a:custGeom>
                <a:avLst/>
                <a:gdLst>
                  <a:gd name="T0" fmla="*/ 88 w 544"/>
                  <a:gd name="T1" fmla="*/ 96 h 670"/>
                  <a:gd name="T2" fmla="*/ 64 w 544"/>
                  <a:gd name="T3" fmla="*/ 136 h 670"/>
                  <a:gd name="T4" fmla="*/ 124 w 544"/>
                  <a:gd name="T5" fmla="*/ 124 h 670"/>
                  <a:gd name="T6" fmla="*/ 176 w 544"/>
                  <a:gd name="T7" fmla="*/ 120 h 670"/>
                  <a:gd name="T8" fmla="*/ 216 w 544"/>
                  <a:gd name="T9" fmla="*/ 112 h 670"/>
                  <a:gd name="T10" fmla="*/ 264 w 544"/>
                  <a:gd name="T11" fmla="*/ 108 h 670"/>
                  <a:gd name="T12" fmla="*/ 288 w 544"/>
                  <a:gd name="T13" fmla="*/ 80 h 670"/>
                  <a:gd name="T14" fmla="*/ 328 w 544"/>
                  <a:gd name="T15" fmla="*/ 40 h 670"/>
                  <a:gd name="T16" fmla="*/ 400 w 544"/>
                  <a:gd name="T17" fmla="*/ 8 h 670"/>
                  <a:gd name="T18" fmla="*/ 484 w 544"/>
                  <a:gd name="T19" fmla="*/ 8 h 670"/>
                  <a:gd name="T20" fmla="*/ 528 w 544"/>
                  <a:gd name="T21" fmla="*/ 56 h 670"/>
                  <a:gd name="T22" fmla="*/ 544 w 544"/>
                  <a:gd name="T23" fmla="*/ 124 h 670"/>
                  <a:gd name="T24" fmla="*/ 528 w 544"/>
                  <a:gd name="T25" fmla="*/ 184 h 670"/>
                  <a:gd name="T26" fmla="*/ 516 w 544"/>
                  <a:gd name="T27" fmla="*/ 232 h 670"/>
                  <a:gd name="T28" fmla="*/ 472 w 544"/>
                  <a:gd name="T29" fmla="*/ 264 h 670"/>
                  <a:gd name="T30" fmla="*/ 424 w 544"/>
                  <a:gd name="T31" fmla="*/ 276 h 670"/>
                  <a:gd name="T32" fmla="*/ 380 w 544"/>
                  <a:gd name="T33" fmla="*/ 268 h 670"/>
                  <a:gd name="T34" fmla="*/ 344 w 544"/>
                  <a:gd name="T35" fmla="*/ 240 h 670"/>
                  <a:gd name="T36" fmla="*/ 312 w 544"/>
                  <a:gd name="T37" fmla="*/ 192 h 670"/>
                  <a:gd name="T38" fmla="*/ 288 w 544"/>
                  <a:gd name="T39" fmla="*/ 164 h 670"/>
                  <a:gd name="T40" fmla="*/ 268 w 544"/>
                  <a:gd name="T41" fmla="*/ 148 h 670"/>
                  <a:gd name="T42" fmla="*/ 200 w 544"/>
                  <a:gd name="T43" fmla="*/ 140 h 670"/>
                  <a:gd name="T44" fmla="*/ 160 w 544"/>
                  <a:gd name="T45" fmla="*/ 148 h 670"/>
                  <a:gd name="T46" fmla="*/ 120 w 544"/>
                  <a:gd name="T47" fmla="*/ 156 h 670"/>
                  <a:gd name="T48" fmla="*/ 116 w 544"/>
                  <a:gd name="T49" fmla="*/ 200 h 670"/>
                  <a:gd name="T50" fmla="*/ 168 w 544"/>
                  <a:gd name="T51" fmla="*/ 256 h 670"/>
                  <a:gd name="T52" fmla="*/ 248 w 544"/>
                  <a:gd name="T53" fmla="*/ 308 h 670"/>
                  <a:gd name="T54" fmla="*/ 312 w 544"/>
                  <a:gd name="T55" fmla="*/ 340 h 670"/>
                  <a:gd name="T56" fmla="*/ 368 w 544"/>
                  <a:gd name="T57" fmla="*/ 364 h 670"/>
                  <a:gd name="T58" fmla="*/ 424 w 544"/>
                  <a:gd name="T59" fmla="*/ 396 h 670"/>
                  <a:gd name="T60" fmla="*/ 452 w 544"/>
                  <a:gd name="T61" fmla="*/ 460 h 670"/>
                  <a:gd name="T62" fmla="*/ 456 w 544"/>
                  <a:gd name="T63" fmla="*/ 548 h 670"/>
                  <a:gd name="T64" fmla="*/ 420 w 544"/>
                  <a:gd name="T65" fmla="*/ 604 h 670"/>
                  <a:gd name="T66" fmla="*/ 392 w 544"/>
                  <a:gd name="T67" fmla="*/ 644 h 670"/>
                  <a:gd name="T68" fmla="*/ 348 w 544"/>
                  <a:gd name="T69" fmla="*/ 668 h 670"/>
                  <a:gd name="T70" fmla="*/ 308 w 544"/>
                  <a:gd name="T71" fmla="*/ 656 h 670"/>
                  <a:gd name="T72" fmla="*/ 288 w 544"/>
                  <a:gd name="T73" fmla="*/ 608 h 670"/>
                  <a:gd name="T74" fmla="*/ 280 w 544"/>
                  <a:gd name="T75" fmla="*/ 544 h 670"/>
                  <a:gd name="T76" fmla="*/ 280 w 544"/>
                  <a:gd name="T77" fmla="*/ 472 h 670"/>
                  <a:gd name="T78" fmla="*/ 284 w 544"/>
                  <a:gd name="T79" fmla="*/ 424 h 670"/>
                  <a:gd name="T80" fmla="*/ 272 w 544"/>
                  <a:gd name="T81" fmla="*/ 380 h 670"/>
                  <a:gd name="T82" fmla="*/ 232 w 544"/>
                  <a:gd name="T83" fmla="*/ 340 h 670"/>
                  <a:gd name="T84" fmla="*/ 180 w 544"/>
                  <a:gd name="T85" fmla="*/ 304 h 670"/>
                  <a:gd name="T86" fmla="*/ 128 w 544"/>
                  <a:gd name="T87" fmla="*/ 276 h 670"/>
                  <a:gd name="T88" fmla="*/ 100 w 544"/>
                  <a:gd name="T89" fmla="*/ 240 h 670"/>
                  <a:gd name="T90" fmla="*/ 60 w 544"/>
                  <a:gd name="T91" fmla="*/ 204 h 670"/>
                  <a:gd name="T92" fmla="*/ 36 w 544"/>
                  <a:gd name="T93" fmla="*/ 172 h 670"/>
                  <a:gd name="T94" fmla="*/ 0 w 544"/>
                  <a:gd name="T95" fmla="*/ 180 h 67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44"/>
                  <a:gd name="T145" fmla="*/ 0 h 670"/>
                  <a:gd name="T146" fmla="*/ 544 w 544"/>
                  <a:gd name="T147" fmla="*/ 670 h 670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44" h="670">
                    <a:moveTo>
                      <a:pt x="88" y="96"/>
                    </a:moveTo>
                    <a:cubicBezTo>
                      <a:pt x="73" y="113"/>
                      <a:pt x="58" y="131"/>
                      <a:pt x="64" y="136"/>
                    </a:cubicBezTo>
                    <a:cubicBezTo>
                      <a:pt x="70" y="141"/>
                      <a:pt x="105" y="127"/>
                      <a:pt x="124" y="124"/>
                    </a:cubicBezTo>
                    <a:cubicBezTo>
                      <a:pt x="143" y="121"/>
                      <a:pt x="161" y="122"/>
                      <a:pt x="176" y="120"/>
                    </a:cubicBezTo>
                    <a:cubicBezTo>
                      <a:pt x="191" y="118"/>
                      <a:pt x="201" y="114"/>
                      <a:pt x="216" y="112"/>
                    </a:cubicBezTo>
                    <a:cubicBezTo>
                      <a:pt x="231" y="110"/>
                      <a:pt x="252" y="113"/>
                      <a:pt x="264" y="108"/>
                    </a:cubicBezTo>
                    <a:cubicBezTo>
                      <a:pt x="276" y="103"/>
                      <a:pt x="277" y="91"/>
                      <a:pt x="288" y="80"/>
                    </a:cubicBezTo>
                    <a:cubicBezTo>
                      <a:pt x="299" y="69"/>
                      <a:pt x="309" y="52"/>
                      <a:pt x="328" y="40"/>
                    </a:cubicBezTo>
                    <a:cubicBezTo>
                      <a:pt x="347" y="28"/>
                      <a:pt x="374" y="13"/>
                      <a:pt x="400" y="8"/>
                    </a:cubicBezTo>
                    <a:cubicBezTo>
                      <a:pt x="426" y="3"/>
                      <a:pt x="463" y="0"/>
                      <a:pt x="484" y="8"/>
                    </a:cubicBezTo>
                    <a:cubicBezTo>
                      <a:pt x="505" y="16"/>
                      <a:pt x="518" y="37"/>
                      <a:pt x="528" y="56"/>
                    </a:cubicBezTo>
                    <a:cubicBezTo>
                      <a:pt x="538" y="75"/>
                      <a:pt x="544" y="103"/>
                      <a:pt x="544" y="124"/>
                    </a:cubicBezTo>
                    <a:cubicBezTo>
                      <a:pt x="544" y="145"/>
                      <a:pt x="533" y="166"/>
                      <a:pt x="528" y="184"/>
                    </a:cubicBezTo>
                    <a:cubicBezTo>
                      <a:pt x="523" y="202"/>
                      <a:pt x="525" y="219"/>
                      <a:pt x="516" y="232"/>
                    </a:cubicBezTo>
                    <a:cubicBezTo>
                      <a:pt x="507" y="245"/>
                      <a:pt x="487" y="257"/>
                      <a:pt x="472" y="264"/>
                    </a:cubicBezTo>
                    <a:cubicBezTo>
                      <a:pt x="457" y="271"/>
                      <a:pt x="439" y="275"/>
                      <a:pt x="424" y="276"/>
                    </a:cubicBezTo>
                    <a:cubicBezTo>
                      <a:pt x="409" y="277"/>
                      <a:pt x="393" y="274"/>
                      <a:pt x="380" y="268"/>
                    </a:cubicBezTo>
                    <a:cubicBezTo>
                      <a:pt x="367" y="262"/>
                      <a:pt x="355" y="253"/>
                      <a:pt x="344" y="240"/>
                    </a:cubicBezTo>
                    <a:cubicBezTo>
                      <a:pt x="333" y="227"/>
                      <a:pt x="321" y="205"/>
                      <a:pt x="312" y="192"/>
                    </a:cubicBezTo>
                    <a:cubicBezTo>
                      <a:pt x="303" y="179"/>
                      <a:pt x="295" y="171"/>
                      <a:pt x="288" y="164"/>
                    </a:cubicBezTo>
                    <a:cubicBezTo>
                      <a:pt x="281" y="157"/>
                      <a:pt x="283" y="152"/>
                      <a:pt x="268" y="148"/>
                    </a:cubicBezTo>
                    <a:cubicBezTo>
                      <a:pt x="253" y="144"/>
                      <a:pt x="218" y="140"/>
                      <a:pt x="200" y="140"/>
                    </a:cubicBezTo>
                    <a:cubicBezTo>
                      <a:pt x="182" y="140"/>
                      <a:pt x="173" y="145"/>
                      <a:pt x="160" y="148"/>
                    </a:cubicBezTo>
                    <a:cubicBezTo>
                      <a:pt x="147" y="151"/>
                      <a:pt x="127" y="147"/>
                      <a:pt x="120" y="156"/>
                    </a:cubicBezTo>
                    <a:cubicBezTo>
                      <a:pt x="113" y="165"/>
                      <a:pt x="108" y="183"/>
                      <a:pt x="116" y="200"/>
                    </a:cubicBezTo>
                    <a:cubicBezTo>
                      <a:pt x="124" y="217"/>
                      <a:pt x="146" y="238"/>
                      <a:pt x="168" y="256"/>
                    </a:cubicBezTo>
                    <a:cubicBezTo>
                      <a:pt x="190" y="274"/>
                      <a:pt x="224" y="294"/>
                      <a:pt x="248" y="308"/>
                    </a:cubicBezTo>
                    <a:cubicBezTo>
                      <a:pt x="272" y="322"/>
                      <a:pt x="292" y="331"/>
                      <a:pt x="312" y="340"/>
                    </a:cubicBezTo>
                    <a:cubicBezTo>
                      <a:pt x="332" y="349"/>
                      <a:pt x="349" y="355"/>
                      <a:pt x="368" y="364"/>
                    </a:cubicBezTo>
                    <a:cubicBezTo>
                      <a:pt x="387" y="373"/>
                      <a:pt x="410" y="380"/>
                      <a:pt x="424" y="396"/>
                    </a:cubicBezTo>
                    <a:cubicBezTo>
                      <a:pt x="438" y="412"/>
                      <a:pt x="447" y="435"/>
                      <a:pt x="452" y="460"/>
                    </a:cubicBezTo>
                    <a:cubicBezTo>
                      <a:pt x="457" y="485"/>
                      <a:pt x="461" y="524"/>
                      <a:pt x="456" y="548"/>
                    </a:cubicBezTo>
                    <a:cubicBezTo>
                      <a:pt x="451" y="572"/>
                      <a:pt x="431" y="588"/>
                      <a:pt x="420" y="604"/>
                    </a:cubicBezTo>
                    <a:cubicBezTo>
                      <a:pt x="409" y="620"/>
                      <a:pt x="404" y="633"/>
                      <a:pt x="392" y="644"/>
                    </a:cubicBezTo>
                    <a:cubicBezTo>
                      <a:pt x="380" y="655"/>
                      <a:pt x="362" y="666"/>
                      <a:pt x="348" y="668"/>
                    </a:cubicBezTo>
                    <a:cubicBezTo>
                      <a:pt x="334" y="670"/>
                      <a:pt x="318" y="666"/>
                      <a:pt x="308" y="656"/>
                    </a:cubicBezTo>
                    <a:cubicBezTo>
                      <a:pt x="298" y="646"/>
                      <a:pt x="293" y="627"/>
                      <a:pt x="288" y="608"/>
                    </a:cubicBezTo>
                    <a:cubicBezTo>
                      <a:pt x="283" y="589"/>
                      <a:pt x="281" y="567"/>
                      <a:pt x="280" y="544"/>
                    </a:cubicBezTo>
                    <a:cubicBezTo>
                      <a:pt x="279" y="521"/>
                      <a:pt x="279" y="492"/>
                      <a:pt x="280" y="472"/>
                    </a:cubicBezTo>
                    <a:cubicBezTo>
                      <a:pt x="281" y="452"/>
                      <a:pt x="285" y="439"/>
                      <a:pt x="284" y="424"/>
                    </a:cubicBezTo>
                    <a:cubicBezTo>
                      <a:pt x="283" y="409"/>
                      <a:pt x="281" y="394"/>
                      <a:pt x="272" y="380"/>
                    </a:cubicBezTo>
                    <a:cubicBezTo>
                      <a:pt x="263" y="366"/>
                      <a:pt x="247" y="353"/>
                      <a:pt x="232" y="340"/>
                    </a:cubicBezTo>
                    <a:cubicBezTo>
                      <a:pt x="217" y="327"/>
                      <a:pt x="197" y="315"/>
                      <a:pt x="180" y="304"/>
                    </a:cubicBezTo>
                    <a:cubicBezTo>
                      <a:pt x="163" y="293"/>
                      <a:pt x="141" y="287"/>
                      <a:pt x="128" y="276"/>
                    </a:cubicBezTo>
                    <a:cubicBezTo>
                      <a:pt x="115" y="265"/>
                      <a:pt x="111" y="252"/>
                      <a:pt x="100" y="240"/>
                    </a:cubicBezTo>
                    <a:cubicBezTo>
                      <a:pt x="89" y="228"/>
                      <a:pt x="71" y="215"/>
                      <a:pt x="60" y="204"/>
                    </a:cubicBezTo>
                    <a:cubicBezTo>
                      <a:pt x="49" y="193"/>
                      <a:pt x="46" y="176"/>
                      <a:pt x="36" y="172"/>
                    </a:cubicBezTo>
                    <a:cubicBezTo>
                      <a:pt x="26" y="168"/>
                      <a:pt x="5" y="179"/>
                      <a:pt x="0" y="180"/>
                    </a:cubicBezTo>
                  </a:path>
                </a:pathLst>
              </a:custGeom>
              <a:noFill/>
              <a:ln w="38100" cap="flat" cmpd="sng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hu-HU"/>
              </a:p>
            </p:txBody>
          </p:sp>
        </p:grpSp>
        <p:sp>
          <p:nvSpPr>
            <p:cNvPr id="13322" name="Text Box 27"/>
            <p:cNvSpPr txBox="1">
              <a:spLocks noChangeArrowheads="1"/>
            </p:cNvSpPr>
            <p:nvPr/>
          </p:nvSpPr>
          <p:spPr bwMode="auto">
            <a:xfrm>
              <a:off x="0" y="2464"/>
              <a:ext cx="1040" cy="582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hu-HU" dirty="0" err="1" smtClean="0">
                  <a:solidFill>
                    <a:srgbClr val="008000"/>
                  </a:solidFill>
                </a:rPr>
                <a:t>Vena</a:t>
              </a:r>
              <a:r>
                <a:rPr lang="hu-HU" dirty="0" smtClean="0">
                  <a:solidFill>
                    <a:srgbClr val="008000"/>
                  </a:solidFill>
                </a:rPr>
                <a:t> </a:t>
              </a:r>
              <a:r>
                <a:rPr lang="hu-HU" dirty="0" err="1" smtClean="0">
                  <a:solidFill>
                    <a:srgbClr val="008000"/>
                  </a:solidFill>
                </a:rPr>
                <a:t>cava</a:t>
              </a:r>
              <a:r>
                <a:rPr lang="hu-HU" dirty="0" smtClean="0">
                  <a:solidFill>
                    <a:srgbClr val="008000"/>
                  </a:solidFill>
                </a:rPr>
                <a:t> </a:t>
              </a:r>
              <a:r>
                <a:rPr lang="hu-HU" dirty="0" err="1" smtClean="0">
                  <a:solidFill>
                    <a:srgbClr val="008000"/>
                  </a:solidFill>
                </a:rPr>
                <a:t>inferior</a:t>
              </a:r>
              <a:r>
                <a:rPr lang="hu-HU" dirty="0" smtClean="0">
                  <a:solidFill>
                    <a:srgbClr val="008000"/>
                  </a:solidFill>
                </a:rPr>
                <a:t>+ </a:t>
              </a:r>
              <a:r>
                <a:rPr lang="hu-HU" dirty="0" err="1" smtClean="0">
                  <a:solidFill>
                    <a:srgbClr val="008000"/>
                  </a:solidFill>
                </a:rPr>
                <a:t>vv</a:t>
              </a:r>
              <a:r>
                <a:rPr lang="hu-HU" dirty="0" smtClean="0">
                  <a:solidFill>
                    <a:srgbClr val="008000"/>
                  </a:solidFill>
                </a:rPr>
                <a:t>. </a:t>
              </a:r>
              <a:r>
                <a:rPr lang="hu-HU" dirty="0" err="1" smtClean="0">
                  <a:solidFill>
                    <a:srgbClr val="008000"/>
                  </a:solidFill>
                </a:rPr>
                <a:t>pulmonales</a:t>
              </a:r>
              <a:endParaRPr lang="hu-HU" dirty="0">
                <a:solidFill>
                  <a:srgbClr val="008000"/>
                </a:solidFill>
              </a:endParaRPr>
            </a:p>
          </p:txBody>
        </p:sp>
      </p:grpSp>
      <p:sp>
        <p:nvSpPr>
          <p:cNvPr id="13320" name="Text Box 29"/>
          <p:cNvSpPr txBox="1">
            <a:spLocks noChangeArrowheads="1"/>
          </p:cNvSpPr>
          <p:nvPr/>
        </p:nvSpPr>
        <p:spPr bwMode="auto">
          <a:xfrm>
            <a:off x="38100" y="165100"/>
            <a:ext cx="1663700" cy="1200329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 dirty="0" err="1" smtClean="0"/>
              <a:t>Serosus</a:t>
            </a:r>
            <a:r>
              <a:rPr lang="hu-HU" b="1" dirty="0" smtClean="0"/>
              <a:t> </a:t>
            </a:r>
            <a:r>
              <a:rPr lang="hu-HU" b="1" dirty="0" err="1" smtClean="0"/>
              <a:t>pericardium</a:t>
            </a:r>
            <a:r>
              <a:rPr lang="hu-HU" b="1" dirty="0" smtClean="0"/>
              <a:t> áthajlási vonalak </a:t>
            </a:r>
            <a:endParaRPr lang="hu-HU" b="1" dirty="0"/>
          </a:p>
        </p:txBody>
      </p: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7452320" y="3789040"/>
            <a:ext cx="24701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 dirty="0" smtClean="0">
                <a:solidFill>
                  <a:srgbClr val="0070C0"/>
                </a:solidFill>
              </a:rPr>
              <a:t>sinus </a:t>
            </a:r>
            <a:r>
              <a:rPr lang="hu-HU" b="1" dirty="0" err="1" smtClean="0">
                <a:solidFill>
                  <a:srgbClr val="0070C0"/>
                </a:solidFill>
              </a:rPr>
              <a:t>obliquous</a:t>
            </a:r>
            <a:endParaRPr lang="hu-HU" b="1" dirty="0">
              <a:solidFill>
                <a:srgbClr val="0070C0"/>
              </a:solidFill>
            </a:endParaRP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-180528" y="1844824"/>
            <a:ext cx="55864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Sinus </a:t>
            </a:r>
            <a:r>
              <a:rPr lang="hu-HU" b="1" dirty="0" err="1" smtClean="0">
                <a:solidFill>
                  <a:srgbClr val="FF0000"/>
                </a:solidFill>
              </a:rPr>
              <a:t>transversus</a:t>
            </a:r>
            <a:endParaRPr lang="hu-H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3131840" y="2708920"/>
            <a:ext cx="3372013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4000" b="1" dirty="0" smtClean="0"/>
              <a:t> A szív vetülete</a:t>
            </a:r>
            <a:endParaRPr lang="hu-H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erz5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05025" y="0"/>
            <a:ext cx="4826000" cy="6858000"/>
          </a:xfrm>
          <a:noFill/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139700" y="165100"/>
            <a:ext cx="1854200" cy="8223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 dirty="0"/>
              <a:t>Projection of </a:t>
            </a:r>
            <a:r>
              <a:rPr lang="hu-HU" b="1" dirty="0" err="1"/>
              <a:t>the</a:t>
            </a:r>
            <a:r>
              <a:rPr lang="hu-HU" b="1" dirty="0"/>
              <a:t> </a:t>
            </a:r>
            <a:r>
              <a:rPr lang="hu-HU" b="1" dirty="0" err="1"/>
              <a:t>Heart</a:t>
            </a:r>
            <a:endParaRPr lang="hu-HU" b="1" dirty="0"/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508000" y="3365500"/>
            <a:ext cx="1231900" cy="369332"/>
          </a:xfrm>
          <a:prstGeom prst="rect">
            <a:avLst/>
          </a:prstGeom>
          <a:solidFill>
            <a:srgbClr val="CC66FF"/>
          </a:solidFill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smtClean="0"/>
              <a:t>Jobb pitvar</a:t>
            </a:r>
            <a:endParaRPr lang="hu-HU" dirty="0"/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7327900" y="1689100"/>
            <a:ext cx="1308100" cy="369332"/>
          </a:xfrm>
          <a:prstGeom prst="rect">
            <a:avLst/>
          </a:prstGeom>
          <a:solidFill>
            <a:srgbClr val="FF6600"/>
          </a:solidFill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smtClean="0"/>
              <a:t>Bal pitvar</a:t>
            </a:r>
            <a:endParaRPr lang="hu-HU" dirty="0"/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431800" y="5029200"/>
            <a:ext cx="1371600" cy="369332"/>
          </a:xfrm>
          <a:prstGeom prst="rect">
            <a:avLst/>
          </a:prstGeom>
          <a:solidFill>
            <a:srgbClr val="6699FF"/>
          </a:solidFill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smtClean="0"/>
              <a:t>Jobb kamra</a:t>
            </a:r>
            <a:endParaRPr lang="hu-HU" dirty="0"/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7092280" y="4293096"/>
            <a:ext cx="1587500" cy="369332"/>
          </a:xfrm>
          <a:prstGeom prst="rect">
            <a:avLst/>
          </a:prstGeom>
          <a:solidFill>
            <a:srgbClr val="FF6699"/>
          </a:solidFill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smtClean="0"/>
              <a:t>Bal kamra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MEDIA1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0700" y="0"/>
            <a:ext cx="5613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MEDIC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2288" y="0"/>
            <a:ext cx="56149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6045200" y="355600"/>
            <a:ext cx="2806700" cy="6261100"/>
            <a:chOff x="3752" y="224"/>
            <a:chExt cx="1768" cy="3944"/>
          </a:xfrm>
        </p:grpSpPr>
        <p:sp>
          <p:nvSpPr>
            <p:cNvPr id="17416" name="Line 4"/>
            <p:cNvSpPr>
              <a:spLocks noChangeShapeType="1"/>
            </p:cNvSpPr>
            <p:nvPr/>
          </p:nvSpPr>
          <p:spPr bwMode="auto">
            <a:xfrm>
              <a:off x="3752" y="224"/>
              <a:ext cx="0" cy="3944"/>
            </a:xfrm>
            <a:prstGeom prst="line">
              <a:avLst/>
            </a:prstGeom>
            <a:noFill/>
            <a:ln w="38100">
              <a:solidFill>
                <a:srgbClr val="CC0099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hu-HU"/>
            </a:p>
          </p:txBody>
        </p:sp>
        <p:sp>
          <p:nvSpPr>
            <p:cNvPr id="17417" name="Text Box 5"/>
            <p:cNvSpPr txBox="1">
              <a:spLocks noChangeArrowheads="1"/>
            </p:cNvSpPr>
            <p:nvPr/>
          </p:nvSpPr>
          <p:spPr bwMode="auto">
            <a:xfrm>
              <a:off x="4464" y="520"/>
              <a:ext cx="1056" cy="58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hu-HU" b="1" dirty="0" err="1" smtClean="0">
                  <a:solidFill>
                    <a:srgbClr val="CC0099"/>
                  </a:solidFill>
                </a:rPr>
                <a:t>medio-clavicularis</a:t>
              </a:r>
              <a:r>
                <a:rPr lang="hu-HU" b="1" dirty="0" smtClean="0">
                  <a:solidFill>
                    <a:srgbClr val="CC0099"/>
                  </a:solidFill>
                </a:rPr>
                <a:t> vonal</a:t>
              </a:r>
              <a:endParaRPr lang="hu-HU" b="1" dirty="0">
                <a:solidFill>
                  <a:srgbClr val="CC0099"/>
                </a:solidFill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6337300" y="355600"/>
            <a:ext cx="2463800" cy="6261100"/>
            <a:chOff x="3936" y="224"/>
            <a:chExt cx="1552" cy="3944"/>
          </a:xfrm>
        </p:grpSpPr>
        <p:sp>
          <p:nvSpPr>
            <p:cNvPr id="17414" name="Line 6"/>
            <p:cNvSpPr>
              <a:spLocks noChangeShapeType="1"/>
            </p:cNvSpPr>
            <p:nvPr/>
          </p:nvSpPr>
          <p:spPr bwMode="auto">
            <a:xfrm>
              <a:off x="3936" y="224"/>
              <a:ext cx="0" cy="3944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hu-HU"/>
            </a:p>
          </p:txBody>
        </p:sp>
        <p:sp>
          <p:nvSpPr>
            <p:cNvPr id="17415" name="Text Box 7"/>
            <p:cNvSpPr txBox="1">
              <a:spLocks noChangeArrowheads="1"/>
            </p:cNvSpPr>
            <p:nvPr/>
          </p:nvSpPr>
          <p:spPr bwMode="auto">
            <a:xfrm>
              <a:off x="4480" y="1496"/>
              <a:ext cx="1008" cy="407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hu-HU" b="1" dirty="0" err="1" smtClean="0">
                  <a:solidFill>
                    <a:srgbClr val="CC3300"/>
                  </a:solidFill>
                </a:rPr>
                <a:t>Mamillaris</a:t>
              </a:r>
              <a:r>
                <a:rPr lang="hu-HU" b="1" dirty="0" smtClean="0">
                  <a:solidFill>
                    <a:srgbClr val="CC3300"/>
                  </a:solidFill>
                </a:rPr>
                <a:t> vonal</a:t>
              </a:r>
              <a:endParaRPr lang="hu-HU" b="1" dirty="0">
                <a:solidFill>
                  <a:srgbClr val="CC33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szivhatárponto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4825" y="11113"/>
            <a:ext cx="5594350" cy="683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241300" y="3797300"/>
            <a:ext cx="3975100" cy="2832100"/>
            <a:chOff x="224" y="2392"/>
            <a:chExt cx="2432" cy="1784"/>
          </a:xfrm>
        </p:grpSpPr>
        <p:sp>
          <p:nvSpPr>
            <p:cNvPr id="20493" name="Text Box 9"/>
            <p:cNvSpPr txBox="1">
              <a:spLocks noChangeArrowheads="1"/>
            </p:cNvSpPr>
            <p:nvPr/>
          </p:nvSpPr>
          <p:spPr bwMode="auto">
            <a:xfrm>
              <a:off x="224" y="3512"/>
              <a:ext cx="1838" cy="664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 eaLnBrk="0" hangingPunct="0">
                <a:spcBef>
                  <a:spcPct val="0"/>
                </a:spcBef>
              </a:pPr>
              <a:r>
                <a:rPr lang="hu-HU" sz="1600" b="1" u="sng" dirty="0" err="1" smtClean="0">
                  <a:latin typeface="Arial" charset="0"/>
                </a:rPr>
                <a:t>Sulcus</a:t>
              </a:r>
              <a:r>
                <a:rPr lang="hu-HU" sz="1600" b="1" u="sng" dirty="0" smtClean="0">
                  <a:latin typeface="Arial" charset="0"/>
                </a:rPr>
                <a:t> </a:t>
              </a:r>
              <a:r>
                <a:rPr lang="hu-HU" sz="1600" b="1" u="sng" dirty="0" err="1" smtClean="0">
                  <a:latin typeface="Arial" charset="0"/>
                </a:rPr>
                <a:t>coronarius</a:t>
              </a:r>
              <a:r>
                <a:rPr lang="hu-HU" sz="1600" b="1" u="sng" dirty="0" smtClean="0">
                  <a:latin typeface="Arial" charset="0"/>
                </a:rPr>
                <a:t> jobb vetülete</a:t>
              </a:r>
              <a:r>
                <a:rPr lang="hu-HU" sz="1600" dirty="0" smtClean="0">
                  <a:latin typeface="Arial" charset="0"/>
                </a:rPr>
                <a:t>, </a:t>
              </a:r>
              <a:r>
                <a:rPr lang="hu-HU" sz="1600" dirty="0">
                  <a:latin typeface="Arial" charset="0"/>
                </a:rPr>
                <a:t>2 cm </a:t>
              </a:r>
              <a:r>
                <a:rPr lang="hu-HU" sz="1600" dirty="0" smtClean="0">
                  <a:latin typeface="Arial" charset="0"/>
                </a:rPr>
                <a:t>–re jobbra a 6. </a:t>
              </a:r>
              <a:r>
                <a:rPr lang="hu-HU" sz="1600" dirty="0" err="1" smtClean="0">
                  <a:latin typeface="Arial" charset="0"/>
                </a:rPr>
                <a:t>bordaportcól</a:t>
              </a:r>
              <a:r>
                <a:rPr lang="hu-HU" sz="1600" dirty="0" smtClean="0">
                  <a:latin typeface="Arial" charset="0"/>
                </a:rPr>
                <a:t>.</a:t>
              </a:r>
              <a:endParaRPr lang="hu-HU" sz="1600" dirty="0">
                <a:latin typeface="Arial" charset="0"/>
              </a:endParaRPr>
            </a:p>
          </p:txBody>
        </p:sp>
        <p:sp>
          <p:nvSpPr>
            <p:cNvPr id="20494" name="Line 12"/>
            <p:cNvSpPr>
              <a:spLocks noChangeShapeType="1"/>
            </p:cNvSpPr>
            <p:nvPr/>
          </p:nvSpPr>
          <p:spPr bwMode="auto">
            <a:xfrm flipV="1">
              <a:off x="1264" y="2392"/>
              <a:ext cx="1392" cy="1120"/>
            </a:xfrm>
            <a:prstGeom prst="line">
              <a:avLst/>
            </a:prstGeom>
            <a:noFill/>
            <a:ln w="38100">
              <a:solidFill>
                <a:srgbClr val="CC0099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hu-HU"/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190500" y="393700"/>
            <a:ext cx="4114800" cy="2146300"/>
            <a:chOff x="120" y="248"/>
            <a:chExt cx="2592" cy="1352"/>
          </a:xfrm>
        </p:grpSpPr>
        <p:sp>
          <p:nvSpPr>
            <p:cNvPr id="20491" name="Text Box 11"/>
            <p:cNvSpPr txBox="1">
              <a:spLocks noChangeArrowheads="1"/>
            </p:cNvSpPr>
            <p:nvPr/>
          </p:nvSpPr>
          <p:spPr bwMode="auto">
            <a:xfrm>
              <a:off x="120" y="248"/>
              <a:ext cx="1880" cy="704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0"/>
                </a:spcBef>
              </a:pPr>
              <a:r>
                <a:rPr lang="hu-HU" sz="1600" b="1" u="sng" dirty="0" err="1" smtClean="0">
                  <a:latin typeface="Arial" charset="0"/>
                </a:rPr>
                <a:t>vena</a:t>
              </a:r>
              <a:r>
                <a:rPr lang="hu-HU" sz="1600" b="1" u="sng" dirty="0" smtClean="0">
                  <a:latin typeface="Arial" charset="0"/>
                </a:rPr>
                <a:t> </a:t>
              </a:r>
              <a:r>
                <a:rPr lang="hu-HU" sz="1600" b="1" u="sng" dirty="0" err="1" smtClean="0">
                  <a:latin typeface="Arial" charset="0"/>
                </a:rPr>
                <a:t>cava</a:t>
              </a:r>
              <a:r>
                <a:rPr lang="hu-HU" sz="1600" b="1" u="sng" dirty="0" smtClean="0">
                  <a:latin typeface="Arial" charset="0"/>
                </a:rPr>
                <a:t> </a:t>
              </a:r>
              <a:r>
                <a:rPr lang="hu-HU" sz="1600" b="1" u="sng" dirty="0" err="1" smtClean="0">
                  <a:latin typeface="Arial" charset="0"/>
                </a:rPr>
                <a:t>superior</a:t>
              </a:r>
              <a:r>
                <a:rPr lang="hu-HU" sz="1600" b="1" u="sng" dirty="0" smtClean="0">
                  <a:latin typeface="Arial" charset="0"/>
                </a:rPr>
                <a:t> </a:t>
              </a:r>
              <a:r>
                <a:rPr lang="hu-HU" sz="1600" dirty="0" smtClean="0">
                  <a:latin typeface="Arial" charset="0"/>
                </a:rPr>
                <a:t>jobb </a:t>
              </a:r>
              <a:r>
                <a:rPr lang="hu-HU" sz="1600" dirty="0" err="1" smtClean="0">
                  <a:latin typeface="Arial" charset="0"/>
                </a:rPr>
                <a:t>oldaon</a:t>
              </a:r>
              <a:r>
                <a:rPr lang="hu-HU" sz="1600" dirty="0" smtClean="0">
                  <a:latin typeface="Arial" charset="0"/>
                </a:rPr>
                <a:t> a 3. bordaporc magasságában</a:t>
              </a:r>
              <a:endParaRPr lang="hu-HU" sz="1600" dirty="0">
                <a:latin typeface="Arial" charset="0"/>
              </a:endParaRPr>
            </a:p>
          </p:txBody>
        </p:sp>
        <p:sp>
          <p:nvSpPr>
            <p:cNvPr id="20492" name="Line 13"/>
            <p:cNvSpPr>
              <a:spLocks noChangeShapeType="1"/>
            </p:cNvSpPr>
            <p:nvPr/>
          </p:nvSpPr>
          <p:spPr bwMode="auto">
            <a:xfrm>
              <a:off x="1048" y="952"/>
              <a:ext cx="1664" cy="648"/>
            </a:xfrm>
            <a:prstGeom prst="line">
              <a:avLst/>
            </a:prstGeom>
            <a:noFill/>
            <a:ln w="38100">
              <a:solidFill>
                <a:srgbClr val="CC0099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hu-HU"/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5651500" y="4178300"/>
            <a:ext cx="3184525" cy="2513013"/>
            <a:chOff x="3560" y="2592"/>
            <a:chExt cx="2006" cy="1583"/>
          </a:xfrm>
        </p:grpSpPr>
        <p:sp>
          <p:nvSpPr>
            <p:cNvPr id="20489" name="Text Box 10"/>
            <p:cNvSpPr txBox="1">
              <a:spLocks noChangeArrowheads="1"/>
            </p:cNvSpPr>
            <p:nvPr/>
          </p:nvSpPr>
          <p:spPr bwMode="auto">
            <a:xfrm>
              <a:off x="3560" y="3640"/>
              <a:ext cx="2006" cy="535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 eaLnBrk="0" hangingPunct="0">
                <a:spcBef>
                  <a:spcPct val="0"/>
                </a:spcBef>
              </a:pPr>
              <a:r>
                <a:rPr lang="hu-HU" sz="1600" b="1" u="sng" dirty="0" err="1" smtClean="0">
                  <a:latin typeface="Arial" charset="0"/>
                </a:rPr>
                <a:t>Apex</a:t>
              </a:r>
              <a:r>
                <a:rPr lang="hu-HU" sz="1600" b="1" u="sng" dirty="0" smtClean="0">
                  <a:latin typeface="Arial" charset="0"/>
                </a:rPr>
                <a:t> </a:t>
              </a:r>
              <a:r>
                <a:rPr lang="hu-HU" sz="1600" b="1" u="sng" dirty="0" err="1" smtClean="0">
                  <a:latin typeface="Arial" charset="0"/>
                </a:rPr>
                <a:t>cordis</a:t>
              </a:r>
              <a:r>
                <a:rPr lang="hu-HU" sz="1600" b="1" u="sng" dirty="0" smtClean="0">
                  <a:latin typeface="Arial" charset="0"/>
                </a:rPr>
                <a:t> </a:t>
              </a:r>
              <a:r>
                <a:rPr lang="hu-HU" sz="1600" dirty="0" smtClean="0">
                  <a:latin typeface="Arial" charset="0"/>
                </a:rPr>
                <a:t>9 </a:t>
              </a:r>
              <a:r>
                <a:rPr lang="hu-HU" sz="1600" dirty="0">
                  <a:latin typeface="Arial" charset="0"/>
                </a:rPr>
                <a:t>cm </a:t>
              </a:r>
              <a:r>
                <a:rPr lang="hu-HU" sz="1600" dirty="0" smtClean="0">
                  <a:latin typeface="Arial" charset="0"/>
                </a:rPr>
                <a:t>balra az 5. bordaközben</a:t>
              </a:r>
              <a:endParaRPr lang="hu-HU" sz="1600" dirty="0">
                <a:latin typeface="Arial" charset="0"/>
              </a:endParaRPr>
            </a:p>
          </p:txBody>
        </p:sp>
        <p:sp>
          <p:nvSpPr>
            <p:cNvPr id="20490" name="Line 14"/>
            <p:cNvSpPr>
              <a:spLocks noChangeShapeType="1"/>
            </p:cNvSpPr>
            <p:nvPr/>
          </p:nvSpPr>
          <p:spPr bwMode="auto">
            <a:xfrm flipH="1" flipV="1">
              <a:off x="3632" y="2592"/>
              <a:ext cx="1016" cy="1040"/>
            </a:xfrm>
            <a:prstGeom prst="line">
              <a:avLst/>
            </a:prstGeom>
            <a:noFill/>
            <a:ln w="38100">
              <a:solidFill>
                <a:srgbClr val="CC0099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hu-HU"/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5283200" y="1257300"/>
            <a:ext cx="3705225" cy="1384300"/>
            <a:chOff x="3328" y="792"/>
            <a:chExt cx="2334" cy="872"/>
          </a:xfrm>
        </p:grpSpPr>
        <p:sp>
          <p:nvSpPr>
            <p:cNvPr id="20487" name="Text Box 8"/>
            <p:cNvSpPr txBox="1">
              <a:spLocks noChangeArrowheads="1"/>
            </p:cNvSpPr>
            <p:nvPr/>
          </p:nvSpPr>
          <p:spPr bwMode="auto">
            <a:xfrm>
              <a:off x="3824" y="792"/>
              <a:ext cx="1838" cy="680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 eaLnBrk="0" hangingPunct="0">
                <a:spcBef>
                  <a:spcPct val="0"/>
                </a:spcBef>
              </a:pPr>
              <a:r>
                <a:rPr lang="hu-HU" sz="1600" b="1" u="sng" dirty="0" err="1" smtClean="0">
                  <a:latin typeface="Arial" charset="0"/>
                </a:rPr>
                <a:t>Sulcus</a:t>
              </a:r>
              <a:r>
                <a:rPr lang="hu-HU" sz="1600" b="1" u="sng" dirty="0" smtClean="0">
                  <a:latin typeface="Arial" charset="0"/>
                </a:rPr>
                <a:t> </a:t>
              </a:r>
              <a:r>
                <a:rPr lang="hu-HU" sz="1600" b="1" u="sng" dirty="0" err="1" smtClean="0">
                  <a:latin typeface="Arial" charset="0"/>
                </a:rPr>
                <a:t>coronarius</a:t>
              </a:r>
              <a:r>
                <a:rPr lang="hu-HU" sz="1600" b="1" u="sng" dirty="0" smtClean="0">
                  <a:latin typeface="Arial" charset="0"/>
                </a:rPr>
                <a:t> bal oldali vetülete</a:t>
              </a:r>
              <a:r>
                <a:rPr lang="hu-HU" sz="1600" dirty="0" smtClean="0">
                  <a:latin typeface="Arial" charset="0"/>
                </a:rPr>
                <a:t>, </a:t>
              </a:r>
              <a:r>
                <a:rPr lang="hu-HU" sz="1600" dirty="0">
                  <a:latin typeface="Arial" charset="0"/>
                </a:rPr>
                <a:t>3 cm </a:t>
              </a:r>
              <a:r>
                <a:rPr lang="hu-HU" sz="1600" dirty="0" smtClean="0">
                  <a:latin typeface="Arial" charset="0"/>
                </a:rPr>
                <a:t>balra a 3. bordaporctól</a:t>
              </a:r>
              <a:endParaRPr lang="hu-HU" sz="1600" dirty="0">
                <a:latin typeface="Arial" charset="0"/>
              </a:endParaRPr>
            </a:p>
          </p:txBody>
        </p:sp>
        <p:sp>
          <p:nvSpPr>
            <p:cNvPr id="20488" name="Line 15"/>
            <p:cNvSpPr>
              <a:spLocks noChangeShapeType="1"/>
            </p:cNvSpPr>
            <p:nvPr/>
          </p:nvSpPr>
          <p:spPr bwMode="auto">
            <a:xfrm flipH="1">
              <a:off x="3328" y="1168"/>
              <a:ext cx="472" cy="496"/>
            </a:xfrm>
            <a:prstGeom prst="line">
              <a:avLst/>
            </a:prstGeom>
            <a:noFill/>
            <a:ln w="38100">
              <a:solidFill>
                <a:srgbClr val="CC0099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hu-H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csilla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0025" y="0"/>
            <a:ext cx="6303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051720" y="260648"/>
            <a:ext cx="5011052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4000" b="1" dirty="0" smtClean="0"/>
              <a:t> A szív radiológiai képe</a:t>
            </a:r>
            <a:endParaRPr lang="hu-H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692150"/>
            <a:ext cx="4038600" cy="4525963"/>
          </a:xfrm>
        </p:spPr>
        <p:txBody>
          <a:bodyPr/>
          <a:lstStyle/>
          <a:p>
            <a:pPr>
              <a:buFontTx/>
              <a:buNone/>
            </a:pPr>
            <a:r>
              <a:rPr lang="hu-HU" sz="2400" b="1" dirty="0" err="1" smtClean="0">
                <a:latin typeface="Times New Roman" pitchFamily="18" charset="0"/>
              </a:rPr>
              <a:t>Arteria</a:t>
            </a:r>
            <a:r>
              <a:rPr lang="hu-HU" sz="2400" b="1" dirty="0" smtClean="0">
                <a:latin typeface="Times New Roman" pitchFamily="18" charset="0"/>
              </a:rPr>
              <a:t> coronaria </a:t>
            </a:r>
            <a:r>
              <a:rPr lang="hu-HU" sz="2400" b="1" dirty="0" err="1" smtClean="0">
                <a:latin typeface="Times New Roman" pitchFamily="18" charset="0"/>
              </a:rPr>
              <a:t>dextra</a:t>
            </a:r>
            <a:endParaRPr lang="hu-HU" sz="2400" b="1" dirty="0" smtClean="0">
              <a:latin typeface="Times New Roman" pitchFamily="18" charset="0"/>
            </a:endParaRPr>
          </a:p>
          <a:p>
            <a:pPr>
              <a:buFontTx/>
              <a:buNone/>
            </a:pPr>
            <a:r>
              <a:rPr lang="hu-HU" sz="2400" dirty="0" smtClean="0">
                <a:latin typeface="Times New Roman" pitchFamily="18" charset="0"/>
              </a:rPr>
              <a:t>A jobb oldali sinus  </a:t>
            </a:r>
            <a:r>
              <a:rPr lang="hu-HU" sz="2400" dirty="0" err="1" smtClean="0">
                <a:latin typeface="Times New Roman" pitchFamily="18" charset="0"/>
              </a:rPr>
              <a:t>aortaeból</a:t>
            </a:r>
            <a:endParaRPr lang="hu-HU" sz="2400" dirty="0" smtClean="0">
              <a:latin typeface="Times New Roman" pitchFamily="18" charset="0"/>
            </a:endParaRPr>
          </a:p>
          <a:p>
            <a:pPr>
              <a:buFontTx/>
              <a:buNone/>
            </a:pPr>
            <a:endParaRPr lang="hu-HU" sz="2400" dirty="0" smtClean="0">
              <a:latin typeface="Times New Roman" pitchFamily="18" charset="0"/>
            </a:endParaRPr>
          </a:p>
        </p:txBody>
      </p:sp>
      <p:pic>
        <p:nvPicPr>
          <p:cNvPr id="30723" name="Picture 4" descr="anulus fibrosus valvul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7575" y="2852738"/>
            <a:ext cx="2359025" cy="2185987"/>
          </a:xfrm>
          <a:noFill/>
        </p:spPr>
      </p:pic>
      <p:pic>
        <p:nvPicPr>
          <p:cNvPr id="30724" name="Picture 8" descr="sinoatrialno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4300" y="333375"/>
            <a:ext cx="4949825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323528" y="5013176"/>
            <a:ext cx="3348037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dirty="0" smtClean="0">
                <a:latin typeface="Times New Roman" pitchFamily="18" charset="0"/>
              </a:rPr>
              <a:t>Ellátja:</a:t>
            </a:r>
          </a:p>
          <a:p>
            <a:pPr>
              <a:spcBef>
                <a:spcPct val="50000"/>
              </a:spcBef>
            </a:pPr>
            <a:r>
              <a:rPr lang="hu-HU" sz="2000" dirty="0" smtClean="0">
                <a:latin typeface="Times New Roman" pitchFamily="18" charset="0"/>
              </a:rPr>
              <a:t>Jobb kamrát, jobb pitvart, </a:t>
            </a:r>
            <a:r>
              <a:rPr lang="hu-HU" sz="2000" dirty="0" err="1" smtClean="0">
                <a:latin typeface="Times New Roman" pitchFamily="18" charset="0"/>
              </a:rPr>
              <a:t>septum</a:t>
            </a:r>
            <a:r>
              <a:rPr lang="hu-HU" sz="2000" dirty="0">
                <a:latin typeface="Times New Roman" pitchFamily="18" charset="0"/>
              </a:rPr>
              <a:t> </a:t>
            </a:r>
            <a:r>
              <a:rPr lang="hu-HU" sz="2000" dirty="0" err="1" smtClean="0">
                <a:latin typeface="Times New Roman" pitchFamily="18" charset="0"/>
              </a:rPr>
              <a:t>interventriculare</a:t>
            </a:r>
            <a:r>
              <a:rPr lang="hu-HU" sz="2000" dirty="0" smtClean="0">
                <a:latin typeface="Times New Roman" pitchFamily="18" charset="0"/>
              </a:rPr>
              <a:t> hátulsó 1/3-át,SA és </a:t>
            </a:r>
            <a:r>
              <a:rPr lang="hu-HU" sz="2000" dirty="0">
                <a:latin typeface="Times New Roman" pitchFamily="18" charset="0"/>
              </a:rPr>
              <a:t>AV </a:t>
            </a:r>
            <a:r>
              <a:rPr lang="hu-HU" sz="2000" dirty="0" smtClean="0">
                <a:latin typeface="Times New Roman" pitchFamily="18" charset="0"/>
              </a:rPr>
              <a:t>csomók</a:t>
            </a:r>
            <a:endParaRPr lang="hu-HU" sz="2000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Cor3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2250" y="247650"/>
            <a:ext cx="5775325" cy="661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1600200" y="5854700"/>
            <a:ext cx="2044700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smtClean="0"/>
              <a:t>Jobb kamra</a:t>
            </a:r>
            <a:endParaRPr lang="hu-HU" dirty="0"/>
          </a:p>
        </p:txBody>
      </p:sp>
      <p:sp>
        <p:nvSpPr>
          <p:cNvPr id="22532" name="Text Box 6"/>
          <p:cNvSpPr txBox="1">
            <a:spLocks noChangeArrowheads="1"/>
          </p:cNvSpPr>
          <p:nvPr/>
        </p:nvSpPr>
        <p:spPr bwMode="auto">
          <a:xfrm>
            <a:off x="5981700" y="4470400"/>
            <a:ext cx="1041400" cy="64633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smtClean="0"/>
              <a:t>Bal kamra</a:t>
            </a:r>
            <a:endParaRPr lang="hu-HU" dirty="0"/>
          </a:p>
        </p:txBody>
      </p:sp>
      <p:sp>
        <p:nvSpPr>
          <p:cNvPr id="22533" name="Text Box 7"/>
          <p:cNvSpPr txBox="1">
            <a:spLocks noChangeArrowheads="1"/>
          </p:cNvSpPr>
          <p:nvPr/>
        </p:nvSpPr>
        <p:spPr bwMode="auto">
          <a:xfrm>
            <a:off x="1691680" y="4149080"/>
            <a:ext cx="1016000" cy="64633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smtClean="0"/>
              <a:t>Jobb </a:t>
            </a:r>
            <a:r>
              <a:rPr lang="hu-HU" dirty="0" err="1" smtClean="0"/>
              <a:t>ptivar</a:t>
            </a:r>
            <a:endParaRPr lang="hu-HU" dirty="0"/>
          </a:p>
        </p:txBody>
      </p:sp>
      <p:sp>
        <p:nvSpPr>
          <p:cNvPr id="22534" name="Text Box 8"/>
          <p:cNvSpPr txBox="1">
            <a:spLocks noChangeArrowheads="1"/>
          </p:cNvSpPr>
          <p:nvPr/>
        </p:nvSpPr>
        <p:spPr bwMode="auto">
          <a:xfrm>
            <a:off x="5765800" y="3048000"/>
            <a:ext cx="1231900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smtClean="0"/>
              <a:t>Bal pitvar</a:t>
            </a:r>
            <a:endParaRPr lang="hu-HU" dirty="0"/>
          </a:p>
        </p:txBody>
      </p:sp>
      <p:sp>
        <p:nvSpPr>
          <p:cNvPr id="22536" name="Text Box 10"/>
          <p:cNvSpPr txBox="1">
            <a:spLocks noChangeArrowheads="1"/>
          </p:cNvSpPr>
          <p:nvPr/>
        </p:nvSpPr>
        <p:spPr bwMode="auto">
          <a:xfrm>
            <a:off x="5364088" y="1484784"/>
            <a:ext cx="990600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smtClean="0"/>
              <a:t>aortaív</a:t>
            </a:r>
            <a:endParaRPr lang="hu-HU" dirty="0"/>
          </a:p>
        </p:txBody>
      </p:sp>
      <p:sp>
        <p:nvSpPr>
          <p:cNvPr id="22537" name="Text Box 11"/>
          <p:cNvSpPr txBox="1">
            <a:spLocks noChangeArrowheads="1"/>
          </p:cNvSpPr>
          <p:nvPr/>
        </p:nvSpPr>
        <p:spPr bwMode="auto">
          <a:xfrm>
            <a:off x="2082800" y="1765300"/>
            <a:ext cx="1384300" cy="64633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err="1" smtClean="0"/>
              <a:t>Vena</a:t>
            </a:r>
            <a:r>
              <a:rPr lang="hu-HU" dirty="0" smtClean="0"/>
              <a:t> </a:t>
            </a:r>
            <a:r>
              <a:rPr lang="hu-HU" dirty="0" err="1" smtClean="0"/>
              <a:t>cava</a:t>
            </a:r>
            <a:r>
              <a:rPr lang="hu-HU" dirty="0" smtClean="0"/>
              <a:t> </a:t>
            </a:r>
            <a:r>
              <a:rPr lang="hu-HU" dirty="0" err="1" smtClean="0"/>
              <a:t>superior</a:t>
            </a:r>
            <a:endParaRPr lang="hu-HU" dirty="0"/>
          </a:p>
        </p:txBody>
      </p:sp>
      <p:sp>
        <p:nvSpPr>
          <p:cNvPr id="22538" name="Line 12"/>
          <p:cNvSpPr>
            <a:spLocks noChangeShapeType="1"/>
          </p:cNvSpPr>
          <p:nvPr/>
        </p:nvSpPr>
        <p:spPr bwMode="auto">
          <a:xfrm flipV="1">
            <a:off x="3327400" y="5816600"/>
            <a:ext cx="482600" cy="2540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22539" name="Line 13"/>
          <p:cNvSpPr>
            <a:spLocks noChangeShapeType="1"/>
          </p:cNvSpPr>
          <p:nvPr/>
        </p:nvSpPr>
        <p:spPr bwMode="auto">
          <a:xfrm>
            <a:off x="2400300" y="4343400"/>
            <a:ext cx="7239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22540" name="Line 14"/>
          <p:cNvSpPr>
            <a:spLocks noChangeShapeType="1"/>
          </p:cNvSpPr>
          <p:nvPr/>
        </p:nvSpPr>
        <p:spPr bwMode="auto">
          <a:xfrm flipV="1">
            <a:off x="3022600" y="2082800"/>
            <a:ext cx="660400" cy="1524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22541" name="Line 15"/>
          <p:cNvSpPr>
            <a:spLocks noChangeShapeType="1"/>
          </p:cNvSpPr>
          <p:nvPr/>
        </p:nvSpPr>
        <p:spPr bwMode="auto">
          <a:xfrm flipH="1">
            <a:off x="4876800" y="1625600"/>
            <a:ext cx="546100" cy="3810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22542" name="Line 16"/>
          <p:cNvSpPr>
            <a:spLocks noChangeShapeType="1"/>
          </p:cNvSpPr>
          <p:nvPr/>
        </p:nvSpPr>
        <p:spPr bwMode="auto">
          <a:xfrm flipH="1">
            <a:off x="4965700" y="2628900"/>
            <a:ext cx="558800" cy="508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22543" name="Line 17"/>
          <p:cNvSpPr>
            <a:spLocks noChangeShapeType="1"/>
          </p:cNvSpPr>
          <p:nvPr/>
        </p:nvSpPr>
        <p:spPr bwMode="auto">
          <a:xfrm flipH="1" flipV="1">
            <a:off x="5803900" y="4800600"/>
            <a:ext cx="431800" cy="762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22544" name="Line 18"/>
          <p:cNvSpPr>
            <a:spLocks noChangeShapeType="1"/>
          </p:cNvSpPr>
          <p:nvPr/>
        </p:nvSpPr>
        <p:spPr bwMode="auto">
          <a:xfrm flipH="1">
            <a:off x="5168900" y="3441700"/>
            <a:ext cx="939800" cy="762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8" name="Szövegdoboz 17"/>
          <p:cNvSpPr txBox="1"/>
          <p:nvPr/>
        </p:nvSpPr>
        <p:spPr>
          <a:xfrm>
            <a:off x="5364088" y="2276872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Truncus</a:t>
            </a:r>
            <a:r>
              <a:rPr lang="hu-HU" dirty="0" smtClean="0"/>
              <a:t> </a:t>
            </a:r>
            <a:r>
              <a:rPr lang="hu-HU" dirty="0" err="1" smtClean="0"/>
              <a:t>pulmonaris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silla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0"/>
            <a:ext cx="6303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75" name="Line 14"/>
          <p:cNvSpPr>
            <a:spLocks noChangeShapeType="1"/>
          </p:cNvSpPr>
          <p:nvPr/>
        </p:nvSpPr>
        <p:spPr bwMode="auto">
          <a:xfrm flipH="1">
            <a:off x="5410200" y="2501900"/>
            <a:ext cx="2679700" cy="2413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177800" y="5372100"/>
            <a:ext cx="3797300" cy="622300"/>
            <a:chOff x="112" y="3384"/>
            <a:chExt cx="2392" cy="392"/>
          </a:xfrm>
        </p:grpSpPr>
        <p:sp>
          <p:nvSpPr>
            <p:cNvPr id="23572" name="Text Box 3"/>
            <p:cNvSpPr txBox="1">
              <a:spLocks noChangeArrowheads="1"/>
            </p:cNvSpPr>
            <p:nvPr/>
          </p:nvSpPr>
          <p:spPr bwMode="auto">
            <a:xfrm>
              <a:off x="112" y="3488"/>
              <a:ext cx="784" cy="23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hu-HU" dirty="0"/>
            </a:p>
          </p:txBody>
        </p:sp>
        <p:sp>
          <p:nvSpPr>
            <p:cNvPr id="23573" name="Line 10"/>
            <p:cNvSpPr>
              <a:spLocks noChangeShapeType="1"/>
            </p:cNvSpPr>
            <p:nvPr/>
          </p:nvSpPr>
          <p:spPr bwMode="auto">
            <a:xfrm flipV="1">
              <a:off x="736" y="3384"/>
              <a:ext cx="1768" cy="392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hu-HU"/>
            </a:p>
          </p:txBody>
        </p:sp>
      </p:grpSp>
      <p:sp>
        <p:nvSpPr>
          <p:cNvPr id="23571" name="Line 11"/>
          <p:cNvSpPr>
            <a:spLocks noChangeShapeType="1"/>
          </p:cNvSpPr>
          <p:nvPr/>
        </p:nvSpPr>
        <p:spPr bwMode="auto">
          <a:xfrm flipV="1">
            <a:off x="1193800" y="4229100"/>
            <a:ext cx="2527300" cy="2540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23569" name="Line 12"/>
          <p:cNvSpPr>
            <a:spLocks noChangeShapeType="1"/>
          </p:cNvSpPr>
          <p:nvPr/>
        </p:nvSpPr>
        <p:spPr bwMode="auto">
          <a:xfrm>
            <a:off x="1164619" y="2260600"/>
            <a:ext cx="2924781" cy="1651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23567" name="Line 13"/>
          <p:cNvSpPr>
            <a:spLocks noChangeShapeType="1"/>
          </p:cNvSpPr>
          <p:nvPr/>
        </p:nvSpPr>
        <p:spPr bwMode="auto">
          <a:xfrm flipH="1">
            <a:off x="5194300" y="1549400"/>
            <a:ext cx="2794000" cy="4191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23565" name="Line 15"/>
          <p:cNvSpPr>
            <a:spLocks noChangeShapeType="1"/>
          </p:cNvSpPr>
          <p:nvPr/>
        </p:nvSpPr>
        <p:spPr bwMode="auto">
          <a:xfrm flipH="1" flipV="1">
            <a:off x="6642100" y="5321300"/>
            <a:ext cx="1435100" cy="2921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23563" name="Line 16"/>
          <p:cNvSpPr>
            <a:spLocks noChangeShapeType="1"/>
          </p:cNvSpPr>
          <p:nvPr/>
        </p:nvSpPr>
        <p:spPr bwMode="auto">
          <a:xfrm flipH="1">
            <a:off x="5880100" y="3517900"/>
            <a:ext cx="2120900" cy="762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0" y="5805264"/>
            <a:ext cx="1358900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smtClean="0"/>
              <a:t>Jobb kamra</a:t>
            </a:r>
            <a:endParaRPr lang="hu-HU" dirty="0"/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7884368" y="5445224"/>
            <a:ext cx="1536700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smtClean="0"/>
              <a:t>Bal kamra.</a:t>
            </a:r>
            <a:endParaRPr lang="hu-HU" dirty="0"/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251520" y="4149080"/>
            <a:ext cx="1016000" cy="64633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smtClean="0"/>
              <a:t>Jobb pitvar</a:t>
            </a:r>
            <a:endParaRPr lang="hu-HU" dirty="0"/>
          </a:p>
        </p:txBody>
      </p:sp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7956376" y="3284984"/>
            <a:ext cx="1689100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smtClean="0"/>
              <a:t>Bal pitvar</a:t>
            </a:r>
            <a:endParaRPr lang="hu-HU" dirty="0"/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7308304" y="2132856"/>
            <a:ext cx="2832100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err="1" smtClean="0"/>
              <a:t>Truncus</a:t>
            </a:r>
            <a:r>
              <a:rPr lang="hu-HU" dirty="0" smtClean="0"/>
              <a:t> </a:t>
            </a:r>
            <a:r>
              <a:rPr lang="hu-HU" dirty="0" err="1" smtClean="0"/>
              <a:t>pulmonaris</a:t>
            </a:r>
            <a:endParaRPr lang="hu-HU" dirty="0"/>
          </a:p>
        </p:txBody>
      </p:sp>
      <p:sp>
        <p:nvSpPr>
          <p:cNvPr id="29" name="Text Box 12"/>
          <p:cNvSpPr txBox="1">
            <a:spLocks noChangeArrowheads="1"/>
          </p:cNvSpPr>
          <p:nvPr/>
        </p:nvSpPr>
        <p:spPr bwMode="auto">
          <a:xfrm>
            <a:off x="7812360" y="1340768"/>
            <a:ext cx="1790700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smtClean="0"/>
              <a:t>aortaív</a:t>
            </a:r>
            <a:endParaRPr lang="hu-HU" dirty="0"/>
          </a:p>
        </p:txBody>
      </p:sp>
      <p:sp>
        <p:nvSpPr>
          <p:cNvPr id="30" name="Text Box 13"/>
          <p:cNvSpPr txBox="1">
            <a:spLocks noChangeArrowheads="1"/>
          </p:cNvSpPr>
          <p:nvPr/>
        </p:nvSpPr>
        <p:spPr bwMode="auto">
          <a:xfrm>
            <a:off x="0" y="1988840"/>
            <a:ext cx="1485900" cy="64633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err="1" smtClean="0"/>
              <a:t>vena</a:t>
            </a:r>
            <a:r>
              <a:rPr lang="hu-HU" dirty="0" smtClean="0"/>
              <a:t> </a:t>
            </a:r>
            <a:r>
              <a:rPr lang="hu-HU" dirty="0" err="1" smtClean="0"/>
              <a:t>cava</a:t>
            </a:r>
            <a:r>
              <a:rPr lang="hu-HU" dirty="0" smtClean="0"/>
              <a:t> </a:t>
            </a:r>
            <a:r>
              <a:rPr lang="hu-HU" dirty="0" err="1" smtClean="0"/>
              <a:t>sup</a:t>
            </a:r>
            <a:r>
              <a:rPr lang="hu-HU" dirty="0" smtClean="0"/>
              <a:t>. 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Cor11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2400" y="1862138"/>
            <a:ext cx="6286500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5"/>
          <p:cNvSpPr>
            <a:spLocks noChangeArrowheads="1"/>
          </p:cNvSpPr>
          <p:nvPr/>
        </p:nvSpPr>
        <p:spPr bwMode="auto">
          <a:xfrm>
            <a:off x="882650" y="5602288"/>
            <a:ext cx="3259138" cy="493712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12700" tIns="12700" rIns="12700" bIns="12700"/>
          <a:lstStyle/>
          <a:p>
            <a:r>
              <a:rPr lang="hu-HU"/>
              <a:t>postero-anterior</a:t>
            </a:r>
          </a:p>
        </p:txBody>
      </p:sp>
      <p:sp>
        <p:nvSpPr>
          <p:cNvPr id="25604" name="Rectangle 6"/>
          <p:cNvSpPr>
            <a:spLocks noChangeArrowheads="1"/>
          </p:cNvSpPr>
          <p:nvPr/>
        </p:nvSpPr>
        <p:spPr bwMode="auto">
          <a:xfrm>
            <a:off x="5000625" y="5594350"/>
            <a:ext cx="2849563" cy="473075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lIns="12700" tIns="12700" rIns="12700" bIns="12700"/>
          <a:lstStyle/>
          <a:p>
            <a:r>
              <a:rPr lang="hu-HU"/>
              <a:t>antero-posterior</a:t>
            </a:r>
          </a:p>
        </p:txBody>
      </p:sp>
      <p:sp>
        <p:nvSpPr>
          <p:cNvPr id="25605" name="Text Box 7"/>
          <p:cNvSpPr txBox="1">
            <a:spLocks noChangeArrowheads="1"/>
          </p:cNvSpPr>
          <p:nvPr/>
        </p:nvSpPr>
        <p:spPr bwMode="auto">
          <a:xfrm>
            <a:off x="1143000" y="4622800"/>
            <a:ext cx="1358900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smtClean="0"/>
              <a:t>Jobb kamra</a:t>
            </a:r>
            <a:endParaRPr lang="hu-HU" dirty="0"/>
          </a:p>
        </p:txBody>
      </p:sp>
      <p:sp>
        <p:nvSpPr>
          <p:cNvPr id="25606" name="Text Box 8"/>
          <p:cNvSpPr txBox="1">
            <a:spLocks noChangeArrowheads="1"/>
          </p:cNvSpPr>
          <p:nvPr/>
        </p:nvSpPr>
        <p:spPr bwMode="auto">
          <a:xfrm>
            <a:off x="3797300" y="4114800"/>
            <a:ext cx="1536700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smtClean="0"/>
              <a:t>Bal kamra.</a:t>
            </a:r>
            <a:endParaRPr lang="hu-HU" dirty="0"/>
          </a:p>
        </p:txBody>
      </p:sp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533400" y="3073400"/>
            <a:ext cx="1016000" cy="64633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smtClean="0"/>
              <a:t>Jobb pitvar</a:t>
            </a:r>
            <a:endParaRPr lang="hu-HU" dirty="0"/>
          </a:p>
        </p:txBody>
      </p:sp>
      <p:sp>
        <p:nvSpPr>
          <p:cNvPr id="25608" name="Text Box 10"/>
          <p:cNvSpPr txBox="1">
            <a:spLocks noChangeArrowheads="1"/>
          </p:cNvSpPr>
          <p:nvPr/>
        </p:nvSpPr>
        <p:spPr bwMode="auto">
          <a:xfrm>
            <a:off x="3695700" y="3340100"/>
            <a:ext cx="1689100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smtClean="0"/>
              <a:t>Bal pitvar</a:t>
            </a:r>
            <a:endParaRPr lang="hu-HU" dirty="0"/>
          </a:p>
        </p:txBody>
      </p:sp>
      <p:sp>
        <p:nvSpPr>
          <p:cNvPr id="25609" name="Text Box 11"/>
          <p:cNvSpPr txBox="1">
            <a:spLocks noChangeArrowheads="1"/>
          </p:cNvSpPr>
          <p:nvPr/>
        </p:nvSpPr>
        <p:spPr bwMode="auto">
          <a:xfrm>
            <a:off x="3200400" y="2603500"/>
            <a:ext cx="2832100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err="1" smtClean="0"/>
              <a:t>Truncus</a:t>
            </a:r>
            <a:r>
              <a:rPr lang="hu-HU" dirty="0" smtClean="0"/>
              <a:t> </a:t>
            </a:r>
            <a:r>
              <a:rPr lang="hu-HU" dirty="0" err="1" smtClean="0"/>
              <a:t>pulmonaris</a:t>
            </a:r>
            <a:endParaRPr lang="hu-HU" dirty="0"/>
          </a:p>
        </p:txBody>
      </p:sp>
      <p:sp>
        <p:nvSpPr>
          <p:cNvPr id="25610" name="Text Box 12"/>
          <p:cNvSpPr txBox="1">
            <a:spLocks noChangeArrowheads="1"/>
          </p:cNvSpPr>
          <p:nvPr/>
        </p:nvSpPr>
        <p:spPr bwMode="auto">
          <a:xfrm>
            <a:off x="3683000" y="1955800"/>
            <a:ext cx="1790700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smtClean="0"/>
              <a:t>aortaív</a:t>
            </a:r>
            <a:endParaRPr lang="hu-HU" dirty="0"/>
          </a:p>
        </p:txBody>
      </p:sp>
      <p:sp>
        <p:nvSpPr>
          <p:cNvPr id="25611" name="Text Box 13"/>
          <p:cNvSpPr txBox="1">
            <a:spLocks noChangeArrowheads="1"/>
          </p:cNvSpPr>
          <p:nvPr/>
        </p:nvSpPr>
        <p:spPr bwMode="auto">
          <a:xfrm>
            <a:off x="7226300" y="2514600"/>
            <a:ext cx="1485900" cy="64633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err="1" smtClean="0"/>
              <a:t>vena</a:t>
            </a:r>
            <a:r>
              <a:rPr lang="hu-HU" dirty="0" smtClean="0"/>
              <a:t> </a:t>
            </a:r>
            <a:r>
              <a:rPr lang="hu-HU" dirty="0" err="1" smtClean="0"/>
              <a:t>cava</a:t>
            </a:r>
            <a:r>
              <a:rPr lang="hu-HU" dirty="0" smtClean="0"/>
              <a:t> </a:t>
            </a:r>
            <a:r>
              <a:rPr lang="hu-HU" dirty="0" err="1" smtClean="0"/>
              <a:t>sup</a:t>
            </a:r>
            <a:r>
              <a:rPr lang="hu-HU" dirty="0" smtClean="0"/>
              <a:t>. </a:t>
            </a:r>
            <a:endParaRPr lang="hu-HU" dirty="0"/>
          </a:p>
        </p:txBody>
      </p:sp>
      <p:sp>
        <p:nvSpPr>
          <p:cNvPr id="25612" name="Line 14"/>
          <p:cNvSpPr>
            <a:spLocks noChangeShapeType="1"/>
          </p:cNvSpPr>
          <p:nvPr/>
        </p:nvSpPr>
        <p:spPr bwMode="auto">
          <a:xfrm flipH="1">
            <a:off x="2463800" y="2209800"/>
            <a:ext cx="1397000" cy="635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25613" name="Line 15"/>
          <p:cNvSpPr>
            <a:spLocks noChangeShapeType="1"/>
          </p:cNvSpPr>
          <p:nvPr/>
        </p:nvSpPr>
        <p:spPr bwMode="auto">
          <a:xfrm>
            <a:off x="5372100" y="2222500"/>
            <a:ext cx="1155700" cy="2159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25614" name="Line 16"/>
          <p:cNvSpPr>
            <a:spLocks noChangeShapeType="1"/>
          </p:cNvSpPr>
          <p:nvPr/>
        </p:nvSpPr>
        <p:spPr bwMode="auto">
          <a:xfrm>
            <a:off x="1473200" y="3479800"/>
            <a:ext cx="647700" cy="762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25615" name="Line 17"/>
          <p:cNvSpPr>
            <a:spLocks noChangeShapeType="1"/>
          </p:cNvSpPr>
          <p:nvPr/>
        </p:nvSpPr>
        <p:spPr bwMode="auto">
          <a:xfrm flipV="1">
            <a:off x="2197100" y="4152900"/>
            <a:ext cx="431800" cy="6985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25616" name="Line 18"/>
          <p:cNvSpPr>
            <a:spLocks noChangeShapeType="1"/>
          </p:cNvSpPr>
          <p:nvPr/>
        </p:nvSpPr>
        <p:spPr bwMode="auto">
          <a:xfrm flipH="1" flipV="1">
            <a:off x="3238500" y="4178300"/>
            <a:ext cx="660400" cy="1524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25617" name="Line 19"/>
          <p:cNvSpPr>
            <a:spLocks noChangeShapeType="1"/>
          </p:cNvSpPr>
          <p:nvPr/>
        </p:nvSpPr>
        <p:spPr bwMode="auto">
          <a:xfrm flipV="1">
            <a:off x="5143500" y="4140200"/>
            <a:ext cx="812800" cy="2159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25618" name="Line 20"/>
          <p:cNvSpPr>
            <a:spLocks noChangeShapeType="1"/>
          </p:cNvSpPr>
          <p:nvPr/>
        </p:nvSpPr>
        <p:spPr bwMode="auto">
          <a:xfrm flipH="1">
            <a:off x="2705100" y="2870200"/>
            <a:ext cx="838200" cy="762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25619" name="Line 21"/>
          <p:cNvSpPr>
            <a:spLocks noChangeShapeType="1"/>
          </p:cNvSpPr>
          <p:nvPr/>
        </p:nvSpPr>
        <p:spPr bwMode="auto">
          <a:xfrm>
            <a:off x="5803900" y="2882900"/>
            <a:ext cx="393700" cy="2159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25620" name="Line 22"/>
          <p:cNvSpPr>
            <a:spLocks noChangeShapeType="1"/>
          </p:cNvSpPr>
          <p:nvPr/>
        </p:nvSpPr>
        <p:spPr bwMode="auto">
          <a:xfrm flipH="1" flipV="1">
            <a:off x="6883400" y="2171700"/>
            <a:ext cx="609600" cy="4191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25621" name="Line 23"/>
          <p:cNvSpPr>
            <a:spLocks noChangeShapeType="1"/>
          </p:cNvSpPr>
          <p:nvPr/>
        </p:nvSpPr>
        <p:spPr bwMode="auto">
          <a:xfrm flipH="1" flipV="1">
            <a:off x="3149600" y="3429000"/>
            <a:ext cx="711200" cy="1270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25622" name="Line 24"/>
          <p:cNvSpPr>
            <a:spLocks noChangeShapeType="1"/>
          </p:cNvSpPr>
          <p:nvPr/>
        </p:nvSpPr>
        <p:spPr bwMode="auto">
          <a:xfrm flipV="1">
            <a:off x="5245100" y="3479800"/>
            <a:ext cx="889000" cy="101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25623" name="Text Box 26"/>
          <p:cNvSpPr txBox="1">
            <a:spLocks noChangeArrowheads="1"/>
          </p:cNvSpPr>
          <p:nvPr/>
        </p:nvSpPr>
        <p:spPr bwMode="auto">
          <a:xfrm>
            <a:off x="2870200" y="596900"/>
            <a:ext cx="3390900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 dirty="0" smtClean="0"/>
              <a:t>A szív radiológiai anatómiája</a:t>
            </a:r>
            <a:endParaRPr lang="hu-H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3086100" y="317500"/>
            <a:ext cx="2970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hu-HU" b="1"/>
              <a:t>Percussion (Tapping)</a:t>
            </a:r>
          </a:p>
        </p:txBody>
      </p:sp>
      <p:pic>
        <p:nvPicPr>
          <p:cNvPr id="26627" name="Picture 3" descr="C:\oktatás\bevezetés\abklopfen.bmp"/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2819400" y="990600"/>
            <a:ext cx="3695700" cy="5451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749300" y="4470400"/>
            <a:ext cx="1230313" cy="4572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tapping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6870700" y="4267200"/>
            <a:ext cx="1790700" cy="82232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sound wave conduction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COR4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2625" y="42863"/>
            <a:ext cx="5238750" cy="677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5"/>
          <p:cNvSpPr txBox="1">
            <a:spLocks noChangeArrowheads="1"/>
          </p:cNvSpPr>
          <p:nvPr/>
        </p:nvSpPr>
        <p:spPr bwMode="auto">
          <a:xfrm>
            <a:off x="355600" y="1854200"/>
            <a:ext cx="1765300" cy="646331"/>
          </a:xfrm>
          <a:prstGeom prst="rect">
            <a:avLst/>
          </a:prstGeom>
          <a:solidFill>
            <a:srgbClr val="969696"/>
          </a:solidFill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err="1" smtClean="0"/>
              <a:t>Abszulut</a:t>
            </a:r>
            <a:r>
              <a:rPr lang="hu-HU" dirty="0" smtClean="0"/>
              <a:t> </a:t>
            </a:r>
            <a:r>
              <a:rPr lang="hu-HU" dirty="0" err="1" smtClean="0"/>
              <a:t>szívtompulat</a:t>
            </a:r>
            <a:endParaRPr lang="hu-HU" dirty="0"/>
          </a:p>
        </p:txBody>
      </p:sp>
      <p:sp>
        <p:nvSpPr>
          <p:cNvPr id="29700" name="Text Box 6"/>
          <p:cNvSpPr txBox="1">
            <a:spLocks noChangeArrowheads="1"/>
          </p:cNvSpPr>
          <p:nvPr/>
        </p:nvSpPr>
        <p:spPr bwMode="auto">
          <a:xfrm>
            <a:off x="7035800" y="2578100"/>
            <a:ext cx="1879600" cy="646331"/>
          </a:xfrm>
          <a:prstGeom prst="rect">
            <a:avLst/>
          </a:prstGeom>
          <a:solidFill>
            <a:srgbClr val="DDDDDD"/>
          </a:solidFill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smtClean="0"/>
              <a:t>Relatív </a:t>
            </a:r>
            <a:r>
              <a:rPr lang="hu-HU" dirty="0" err="1" smtClean="0"/>
              <a:t>szívtompulat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pleura6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9975" y="350838"/>
            <a:ext cx="6880225" cy="509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Line 3"/>
          <p:cNvSpPr>
            <a:spLocks noChangeShapeType="1"/>
          </p:cNvSpPr>
          <p:nvPr/>
        </p:nvSpPr>
        <p:spPr bwMode="auto">
          <a:xfrm>
            <a:off x="3505200" y="3670300"/>
            <a:ext cx="0" cy="226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30724" name="Line 4"/>
          <p:cNvSpPr>
            <a:spLocks noChangeShapeType="1"/>
          </p:cNvSpPr>
          <p:nvPr/>
        </p:nvSpPr>
        <p:spPr bwMode="auto">
          <a:xfrm>
            <a:off x="6337300" y="3619500"/>
            <a:ext cx="0" cy="226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>
            <a:off x="4051300" y="4622800"/>
            <a:ext cx="0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30726" name="Line 6"/>
          <p:cNvSpPr>
            <a:spLocks noChangeShapeType="1"/>
          </p:cNvSpPr>
          <p:nvPr/>
        </p:nvSpPr>
        <p:spPr bwMode="auto">
          <a:xfrm>
            <a:off x="5626100" y="4584700"/>
            <a:ext cx="0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3822700" y="3568700"/>
            <a:ext cx="1993900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smtClean="0"/>
              <a:t>tompa</a:t>
            </a:r>
            <a:endParaRPr lang="hu-HU" dirty="0"/>
          </a:p>
        </p:txBody>
      </p:sp>
      <p:sp>
        <p:nvSpPr>
          <p:cNvPr id="30728" name="Text Box 14"/>
          <p:cNvSpPr txBox="1">
            <a:spLocks noChangeArrowheads="1"/>
          </p:cNvSpPr>
          <p:nvPr/>
        </p:nvSpPr>
        <p:spPr bwMode="auto">
          <a:xfrm>
            <a:off x="2006600" y="3657600"/>
            <a:ext cx="1079500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smtClean="0"/>
              <a:t>hangos</a:t>
            </a:r>
            <a:endParaRPr lang="hu-HU" dirty="0"/>
          </a:p>
        </p:txBody>
      </p:sp>
      <p:sp>
        <p:nvSpPr>
          <p:cNvPr id="30729" name="Text Box 15"/>
          <p:cNvSpPr txBox="1">
            <a:spLocks noChangeArrowheads="1"/>
          </p:cNvSpPr>
          <p:nvPr/>
        </p:nvSpPr>
        <p:spPr bwMode="auto">
          <a:xfrm rot="5462397">
            <a:off x="6350000" y="3511034"/>
            <a:ext cx="1079500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smtClean="0"/>
              <a:t>hangos</a:t>
            </a:r>
            <a:endParaRPr lang="hu-HU" dirty="0"/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4064000" y="5892800"/>
            <a:ext cx="1295400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err="1" smtClean="0"/>
              <a:t>absolut</a:t>
            </a:r>
            <a:endParaRPr lang="hu-HU" dirty="0"/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2959100" y="5892800"/>
            <a:ext cx="14097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relatíve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5143500" y="5905500"/>
            <a:ext cx="14097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/>
              <a:t>relatíve</a:t>
            </a: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3390900" y="6172200"/>
            <a:ext cx="2806700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smtClean="0"/>
              <a:t>szív </a:t>
            </a:r>
            <a:r>
              <a:rPr lang="hu-HU" b="1" dirty="0" smtClean="0"/>
              <a:t> </a:t>
            </a:r>
            <a:r>
              <a:rPr lang="hu-HU" b="1" dirty="0" err="1" smtClean="0"/>
              <a:t>tompulat</a:t>
            </a:r>
            <a:endParaRPr lang="hu-HU" b="1" dirty="0"/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1181100" y="5892800"/>
            <a:ext cx="1981200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smtClean="0"/>
              <a:t>tüdő (hangos)</a:t>
            </a:r>
            <a:endParaRPr lang="hu-HU" dirty="0"/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6426200" y="5880100"/>
            <a:ext cx="2260600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smtClean="0"/>
              <a:t> tüdő (hangos)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medias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3688" y="119063"/>
            <a:ext cx="6016625" cy="661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7442200" y="2768600"/>
            <a:ext cx="13716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absolute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7251700" y="2349500"/>
            <a:ext cx="16891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relative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876300" y="3530600"/>
            <a:ext cx="812800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smtClean="0"/>
              <a:t>máj</a:t>
            </a:r>
            <a:endParaRPr lang="hu-HU" dirty="0"/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 rot="-5400000">
            <a:off x="7256463" y="4069833"/>
            <a:ext cx="2032000" cy="369332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err="1" smtClean="0"/>
              <a:t>szívtompulat</a:t>
            </a:r>
            <a:endParaRPr lang="hu-HU" dirty="0"/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>
            <a:off x="1574800" y="3784600"/>
            <a:ext cx="29845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 flipH="1">
            <a:off x="4775200" y="2603500"/>
            <a:ext cx="27305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 flipH="1">
            <a:off x="4737100" y="3035300"/>
            <a:ext cx="2806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292100" y="469900"/>
            <a:ext cx="2476500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 dirty="0" err="1" smtClean="0"/>
              <a:t>Szívtompulatok</a:t>
            </a:r>
            <a:endParaRPr lang="hu-H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aortográfia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1450" y="0"/>
            <a:ext cx="6172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5524500" y="558800"/>
            <a:ext cx="2870200" cy="457200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/>
              <a:t>Arteriography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m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4575" y="0"/>
            <a:ext cx="4471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76200" y="1663700"/>
            <a:ext cx="2171700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smtClean="0"/>
              <a:t>V </a:t>
            </a:r>
            <a:r>
              <a:rPr lang="hu-HU" dirty="0" err="1" smtClean="0"/>
              <a:t>subclavia</a:t>
            </a:r>
            <a:r>
              <a:rPr lang="hu-HU" dirty="0" smtClean="0"/>
              <a:t> sin</a:t>
            </a:r>
            <a:endParaRPr lang="hu-HU" dirty="0"/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7023100" y="1625600"/>
            <a:ext cx="1562100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smtClean="0"/>
              <a:t>tüdő</a:t>
            </a:r>
            <a:endParaRPr lang="hu-HU" dirty="0"/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7124700" y="2832100"/>
            <a:ext cx="15113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aorta</a:t>
            </a:r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393700" y="5702300"/>
            <a:ext cx="1689100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smtClean="0"/>
              <a:t>máj</a:t>
            </a:r>
            <a:endParaRPr lang="hu-HU" dirty="0"/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7086600" y="3746500"/>
            <a:ext cx="1701800" cy="64633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err="1" smtClean="0"/>
              <a:t>Truncus</a:t>
            </a:r>
            <a:r>
              <a:rPr lang="hu-HU" dirty="0" smtClean="0"/>
              <a:t> </a:t>
            </a:r>
            <a:r>
              <a:rPr lang="hu-HU" dirty="0" err="1" smtClean="0"/>
              <a:t>pulmonaris</a:t>
            </a:r>
            <a:endParaRPr lang="hu-HU" dirty="0"/>
          </a:p>
        </p:txBody>
      </p:sp>
      <p:sp>
        <p:nvSpPr>
          <p:cNvPr id="36872" name="Line 8"/>
          <p:cNvSpPr>
            <a:spLocks noChangeShapeType="1"/>
          </p:cNvSpPr>
          <p:nvPr/>
        </p:nvSpPr>
        <p:spPr bwMode="auto">
          <a:xfrm>
            <a:off x="1638300" y="5981700"/>
            <a:ext cx="1879600" cy="139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36873" name="Line 9"/>
          <p:cNvSpPr>
            <a:spLocks noChangeShapeType="1"/>
          </p:cNvSpPr>
          <p:nvPr/>
        </p:nvSpPr>
        <p:spPr bwMode="auto">
          <a:xfrm>
            <a:off x="2095500" y="1905000"/>
            <a:ext cx="2476500" cy="342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36874" name="Line 10"/>
          <p:cNvSpPr>
            <a:spLocks noChangeShapeType="1"/>
          </p:cNvSpPr>
          <p:nvPr/>
        </p:nvSpPr>
        <p:spPr bwMode="auto">
          <a:xfrm flipH="1" flipV="1">
            <a:off x="4533900" y="3467100"/>
            <a:ext cx="2692400" cy="571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36875" name="Line 11"/>
          <p:cNvSpPr>
            <a:spLocks noChangeShapeType="1"/>
          </p:cNvSpPr>
          <p:nvPr/>
        </p:nvSpPr>
        <p:spPr bwMode="auto">
          <a:xfrm flipH="1" flipV="1">
            <a:off x="4902200" y="2768600"/>
            <a:ext cx="2565400" cy="2921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36876" name="Line 12"/>
          <p:cNvSpPr>
            <a:spLocks noChangeShapeType="1"/>
          </p:cNvSpPr>
          <p:nvPr/>
        </p:nvSpPr>
        <p:spPr bwMode="auto">
          <a:xfrm flipH="1">
            <a:off x="5168900" y="1879600"/>
            <a:ext cx="21717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36877" name="Text Box 13"/>
          <p:cNvSpPr txBox="1">
            <a:spLocks noChangeArrowheads="1"/>
          </p:cNvSpPr>
          <p:nvPr/>
        </p:nvSpPr>
        <p:spPr bwMode="auto">
          <a:xfrm>
            <a:off x="355600" y="4305300"/>
            <a:ext cx="1701800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smtClean="0"/>
              <a:t>Bal kapra</a:t>
            </a:r>
            <a:endParaRPr lang="hu-HU" dirty="0"/>
          </a:p>
        </p:txBody>
      </p:sp>
      <p:sp>
        <p:nvSpPr>
          <p:cNvPr id="36878" name="Text Box 14"/>
          <p:cNvSpPr txBox="1">
            <a:spLocks noChangeArrowheads="1"/>
          </p:cNvSpPr>
          <p:nvPr/>
        </p:nvSpPr>
        <p:spPr bwMode="auto">
          <a:xfrm>
            <a:off x="7112000" y="5105400"/>
            <a:ext cx="1714500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err="1" smtClean="0"/>
              <a:t>Leftbal</a:t>
            </a:r>
            <a:r>
              <a:rPr lang="hu-HU" dirty="0" smtClean="0"/>
              <a:t> pitvar</a:t>
            </a:r>
            <a:endParaRPr lang="hu-HU" dirty="0"/>
          </a:p>
        </p:txBody>
      </p:sp>
      <p:sp>
        <p:nvSpPr>
          <p:cNvPr id="36879" name="Line 15"/>
          <p:cNvSpPr>
            <a:spLocks noChangeShapeType="1"/>
          </p:cNvSpPr>
          <p:nvPr/>
        </p:nvSpPr>
        <p:spPr bwMode="auto">
          <a:xfrm>
            <a:off x="1803400" y="4787900"/>
            <a:ext cx="2222500" cy="101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36880" name="Line 16"/>
          <p:cNvSpPr>
            <a:spLocks noChangeShapeType="1"/>
          </p:cNvSpPr>
          <p:nvPr/>
        </p:nvSpPr>
        <p:spPr bwMode="auto">
          <a:xfrm flipH="1" flipV="1">
            <a:off x="4660900" y="4241800"/>
            <a:ext cx="2641600" cy="1092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36881" name="Text Box 17"/>
          <p:cNvSpPr txBox="1">
            <a:spLocks noChangeArrowheads="1"/>
          </p:cNvSpPr>
          <p:nvPr/>
        </p:nvSpPr>
        <p:spPr bwMode="auto">
          <a:xfrm>
            <a:off x="431800" y="355600"/>
            <a:ext cx="2870200" cy="822325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/>
              <a:t>Computer Tomography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COR2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9838" y="466725"/>
            <a:ext cx="4124325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 Box 5"/>
          <p:cNvSpPr txBox="1">
            <a:spLocks noChangeArrowheads="1"/>
          </p:cNvSpPr>
          <p:nvPr/>
        </p:nvSpPr>
        <p:spPr bwMode="auto">
          <a:xfrm>
            <a:off x="5499100" y="5626100"/>
            <a:ext cx="26035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thoracic aorta</a:t>
            </a:r>
          </a:p>
        </p:txBody>
      </p:sp>
      <p:sp>
        <p:nvSpPr>
          <p:cNvPr id="37892" name="Text Box 6"/>
          <p:cNvSpPr txBox="1">
            <a:spLocks noChangeArrowheads="1"/>
          </p:cNvSpPr>
          <p:nvPr/>
        </p:nvSpPr>
        <p:spPr bwMode="auto">
          <a:xfrm>
            <a:off x="5410200" y="4787900"/>
            <a:ext cx="29845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inf. vena cava</a:t>
            </a:r>
          </a:p>
        </p:txBody>
      </p:sp>
      <p:sp>
        <p:nvSpPr>
          <p:cNvPr id="37893" name="Text Box 7"/>
          <p:cNvSpPr txBox="1">
            <a:spLocks noChangeArrowheads="1"/>
          </p:cNvSpPr>
          <p:nvPr/>
        </p:nvSpPr>
        <p:spPr bwMode="auto">
          <a:xfrm>
            <a:off x="5308600" y="4089400"/>
            <a:ext cx="27051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diaphragm</a:t>
            </a:r>
          </a:p>
        </p:txBody>
      </p:sp>
      <p:sp>
        <p:nvSpPr>
          <p:cNvPr id="37894" name="Text Box 8"/>
          <p:cNvSpPr txBox="1">
            <a:spLocks noChangeArrowheads="1"/>
          </p:cNvSpPr>
          <p:nvPr/>
        </p:nvSpPr>
        <p:spPr bwMode="auto">
          <a:xfrm>
            <a:off x="5359400" y="3581400"/>
            <a:ext cx="27559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esophagus</a:t>
            </a:r>
          </a:p>
        </p:txBody>
      </p:sp>
      <p:sp>
        <p:nvSpPr>
          <p:cNvPr id="37895" name="Text Box 9"/>
          <p:cNvSpPr txBox="1">
            <a:spLocks noChangeArrowheads="1"/>
          </p:cNvSpPr>
          <p:nvPr/>
        </p:nvSpPr>
        <p:spPr bwMode="auto">
          <a:xfrm>
            <a:off x="5168900" y="3111500"/>
            <a:ext cx="26416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sternum</a:t>
            </a:r>
          </a:p>
        </p:txBody>
      </p:sp>
      <p:sp>
        <p:nvSpPr>
          <p:cNvPr id="37896" name="Text Box 10"/>
          <p:cNvSpPr txBox="1">
            <a:spLocks noChangeArrowheads="1"/>
          </p:cNvSpPr>
          <p:nvPr/>
        </p:nvSpPr>
        <p:spPr bwMode="auto">
          <a:xfrm>
            <a:off x="5600700" y="2628900"/>
            <a:ext cx="26924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angle of sternum</a:t>
            </a:r>
          </a:p>
        </p:txBody>
      </p:sp>
      <p:sp>
        <p:nvSpPr>
          <p:cNvPr id="37897" name="Text Box 11"/>
          <p:cNvSpPr txBox="1">
            <a:spLocks noChangeArrowheads="1"/>
          </p:cNvSpPr>
          <p:nvPr/>
        </p:nvSpPr>
        <p:spPr bwMode="auto">
          <a:xfrm>
            <a:off x="5181600" y="1651000"/>
            <a:ext cx="24638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phrenic nerve</a:t>
            </a:r>
          </a:p>
        </p:txBody>
      </p:sp>
      <p:sp>
        <p:nvSpPr>
          <p:cNvPr id="37898" name="Text Box 12"/>
          <p:cNvSpPr txBox="1">
            <a:spLocks noChangeArrowheads="1"/>
          </p:cNvSpPr>
          <p:nvPr/>
        </p:nvSpPr>
        <p:spPr bwMode="auto">
          <a:xfrm>
            <a:off x="5575300" y="2171700"/>
            <a:ext cx="33020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manubrium of sternum</a:t>
            </a:r>
          </a:p>
        </p:txBody>
      </p:sp>
      <p:sp>
        <p:nvSpPr>
          <p:cNvPr id="37899" name="Text Box 13"/>
          <p:cNvSpPr txBox="1">
            <a:spLocks noChangeArrowheads="1"/>
          </p:cNvSpPr>
          <p:nvPr/>
        </p:nvSpPr>
        <p:spPr bwMode="auto">
          <a:xfrm>
            <a:off x="1016000" y="1320800"/>
            <a:ext cx="2222500" cy="8223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space of Holzknecht</a:t>
            </a:r>
          </a:p>
        </p:txBody>
      </p:sp>
      <p:sp>
        <p:nvSpPr>
          <p:cNvPr id="37900" name="Line 14"/>
          <p:cNvSpPr>
            <a:spLocks noChangeShapeType="1"/>
          </p:cNvSpPr>
          <p:nvPr/>
        </p:nvSpPr>
        <p:spPr bwMode="auto">
          <a:xfrm>
            <a:off x="2832100" y="1892300"/>
            <a:ext cx="1422400" cy="15748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37901" name="Text Box 15"/>
          <p:cNvSpPr txBox="1">
            <a:spLocks noChangeArrowheads="1"/>
          </p:cNvSpPr>
          <p:nvPr/>
        </p:nvSpPr>
        <p:spPr bwMode="auto">
          <a:xfrm>
            <a:off x="2717800" y="241300"/>
            <a:ext cx="37465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/>
              <a:t>Radiology of the Heart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5900" y="908720"/>
            <a:ext cx="4356100" cy="4354512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hu-HU" sz="2000" b="1" dirty="0" err="1" smtClean="0">
                <a:latin typeface="+mj-lt"/>
              </a:rPr>
              <a:t>Arteria</a:t>
            </a:r>
            <a:r>
              <a:rPr lang="hu-HU" sz="2000" b="1" dirty="0" smtClean="0">
                <a:latin typeface="+mj-lt"/>
              </a:rPr>
              <a:t> coronaria </a:t>
            </a:r>
            <a:r>
              <a:rPr lang="hu-HU" sz="2000" b="1" dirty="0" err="1" smtClean="0">
                <a:latin typeface="+mj-lt"/>
              </a:rPr>
              <a:t>sinistra</a:t>
            </a:r>
            <a:r>
              <a:rPr lang="hu-HU" sz="2000" b="1" dirty="0" smtClean="0">
                <a:latin typeface="+mj-lt"/>
              </a:rPr>
              <a:t>:</a:t>
            </a:r>
            <a:endParaRPr lang="hu-HU" sz="2000" b="1" dirty="0">
              <a:latin typeface="+mj-lt"/>
            </a:endParaRPr>
          </a:p>
          <a:p>
            <a:pPr>
              <a:defRPr/>
            </a:pPr>
            <a:r>
              <a:rPr lang="hu-HU" sz="2000" dirty="0" smtClean="0">
                <a:latin typeface="+mj-lt"/>
              </a:rPr>
              <a:t>A bal oldali sinus </a:t>
            </a:r>
            <a:r>
              <a:rPr lang="hu-HU" sz="2000" dirty="0" err="1" smtClean="0">
                <a:latin typeface="+mj-lt"/>
              </a:rPr>
              <a:t>aortaeből</a:t>
            </a:r>
            <a:r>
              <a:rPr lang="hu-HU" sz="2000" dirty="0" smtClean="0">
                <a:latin typeface="+mj-lt"/>
              </a:rPr>
              <a:t> ered</a:t>
            </a:r>
            <a:endParaRPr lang="hu-HU" sz="2000" dirty="0">
              <a:latin typeface="+mj-lt"/>
            </a:endParaRPr>
          </a:p>
          <a:p>
            <a:pPr>
              <a:defRPr/>
            </a:pPr>
            <a:r>
              <a:rPr lang="hu-HU" sz="2000" dirty="0" err="1" smtClean="0">
                <a:latin typeface="+mj-lt"/>
              </a:rPr>
              <a:t>Balfülcse</a:t>
            </a:r>
            <a:r>
              <a:rPr lang="hu-HU" sz="2000" dirty="0" smtClean="0">
                <a:latin typeface="+mj-lt"/>
              </a:rPr>
              <a:t> és a </a:t>
            </a:r>
            <a:r>
              <a:rPr lang="hu-HU" sz="2000" dirty="0" err="1" smtClean="0">
                <a:latin typeface="+mj-lt"/>
              </a:rPr>
              <a:t>tr</a:t>
            </a:r>
            <a:r>
              <a:rPr lang="hu-HU" sz="2000" dirty="0" smtClean="0">
                <a:latin typeface="+mj-lt"/>
              </a:rPr>
              <a:t>. </a:t>
            </a:r>
            <a:r>
              <a:rPr lang="hu-HU" sz="2000" dirty="0" err="1" smtClean="0">
                <a:latin typeface="+mj-lt"/>
              </a:rPr>
              <a:t>Pulmonalis</a:t>
            </a:r>
            <a:r>
              <a:rPr lang="hu-HU" sz="2000" dirty="0" smtClean="0">
                <a:latin typeface="+mj-lt"/>
              </a:rPr>
              <a:t> között lép ki</a:t>
            </a:r>
            <a:endParaRPr lang="hu-HU" sz="2000" dirty="0">
              <a:latin typeface="+mj-lt"/>
            </a:endParaRPr>
          </a:p>
        </p:txBody>
      </p:sp>
      <p:pic>
        <p:nvPicPr>
          <p:cNvPr id="31747" name="Picture 4" descr="sinoatrialnod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0" y="549275"/>
            <a:ext cx="4583113" cy="6048375"/>
          </a:xfrm>
          <a:noFill/>
        </p:spPr>
      </p:pic>
      <p:sp>
        <p:nvSpPr>
          <p:cNvPr id="31748" name="Line 6"/>
          <p:cNvSpPr>
            <a:spLocks noChangeShapeType="1"/>
          </p:cNvSpPr>
          <p:nvPr/>
        </p:nvSpPr>
        <p:spPr bwMode="auto">
          <a:xfrm flipH="1">
            <a:off x="539750" y="2421607"/>
            <a:ext cx="576263" cy="360363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1749" name="Line 9"/>
          <p:cNvSpPr>
            <a:spLocks noChangeShapeType="1"/>
          </p:cNvSpPr>
          <p:nvPr/>
        </p:nvSpPr>
        <p:spPr bwMode="auto">
          <a:xfrm>
            <a:off x="2051050" y="2421607"/>
            <a:ext cx="576263" cy="360363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251520" y="2708920"/>
            <a:ext cx="136815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hu-HU" dirty="0" err="1" smtClean="0">
                <a:latin typeface="+mj-lt"/>
              </a:rPr>
              <a:t>Ramus</a:t>
            </a:r>
            <a:r>
              <a:rPr lang="hu-HU" dirty="0" smtClean="0">
                <a:latin typeface="+mj-lt"/>
              </a:rPr>
              <a:t> </a:t>
            </a:r>
            <a:r>
              <a:rPr lang="hu-HU" dirty="0" err="1" smtClean="0">
                <a:latin typeface="+mj-lt"/>
              </a:rPr>
              <a:t>interventr</a:t>
            </a:r>
            <a:r>
              <a:rPr lang="hu-HU" dirty="0" smtClean="0">
                <a:latin typeface="+mj-lt"/>
              </a:rPr>
              <a:t>. </a:t>
            </a:r>
            <a:r>
              <a:rPr lang="hu-HU" dirty="0" err="1"/>
              <a:t>ant</a:t>
            </a:r>
            <a:r>
              <a:rPr lang="hu-HU" dirty="0"/>
              <a:t>. </a:t>
            </a:r>
            <a:endParaRPr lang="hu-HU" dirty="0">
              <a:latin typeface="+mj-lt"/>
            </a:endParaRP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2124075" y="2781970"/>
            <a:ext cx="23759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 dirty="0" err="1" smtClean="0">
                <a:latin typeface="+mj-lt"/>
              </a:rPr>
              <a:t>ramus</a:t>
            </a:r>
            <a:r>
              <a:rPr lang="hu-HU" dirty="0" smtClean="0">
                <a:latin typeface="+mj-lt"/>
              </a:rPr>
              <a:t> </a:t>
            </a:r>
            <a:r>
              <a:rPr lang="hu-HU" dirty="0" err="1" smtClean="0">
                <a:latin typeface="+mj-lt"/>
              </a:rPr>
              <a:t>circumflexus</a:t>
            </a:r>
            <a:endParaRPr lang="hu-HU" dirty="0">
              <a:latin typeface="+mj-lt"/>
            </a:endParaRPr>
          </a:p>
        </p:txBody>
      </p:sp>
      <p:sp>
        <p:nvSpPr>
          <p:cNvPr id="31752" name="Line 12"/>
          <p:cNvSpPr>
            <a:spLocks noChangeShapeType="1"/>
          </p:cNvSpPr>
          <p:nvPr/>
        </p:nvSpPr>
        <p:spPr bwMode="auto">
          <a:xfrm flipH="1">
            <a:off x="2124075" y="3213770"/>
            <a:ext cx="431800" cy="4318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1753" name="Line 14"/>
          <p:cNvSpPr>
            <a:spLocks noChangeShapeType="1"/>
          </p:cNvSpPr>
          <p:nvPr/>
        </p:nvSpPr>
        <p:spPr bwMode="auto">
          <a:xfrm>
            <a:off x="3059113" y="3213770"/>
            <a:ext cx="360362" cy="4318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0255" name="Text Box 15"/>
          <p:cNvSpPr txBox="1">
            <a:spLocks noChangeArrowheads="1"/>
          </p:cNvSpPr>
          <p:nvPr/>
        </p:nvSpPr>
        <p:spPr bwMode="auto">
          <a:xfrm>
            <a:off x="1115616" y="3573016"/>
            <a:ext cx="2159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 dirty="0" err="1" smtClean="0">
                <a:latin typeface="+mj-lt"/>
              </a:rPr>
              <a:t>amus</a:t>
            </a:r>
            <a:r>
              <a:rPr lang="hu-HU" dirty="0" smtClean="0">
                <a:latin typeface="+mj-lt"/>
              </a:rPr>
              <a:t> </a:t>
            </a:r>
            <a:r>
              <a:rPr lang="hu-HU" dirty="0" err="1" smtClean="0">
                <a:latin typeface="+mj-lt"/>
              </a:rPr>
              <a:t>marginalis</a:t>
            </a:r>
            <a:r>
              <a:rPr lang="hu-HU" dirty="0" smtClean="0">
                <a:latin typeface="+mj-lt"/>
              </a:rPr>
              <a:t> </a:t>
            </a:r>
            <a:r>
              <a:rPr lang="hu-HU" dirty="0" err="1" smtClean="0">
                <a:latin typeface="+mj-lt"/>
              </a:rPr>
              <a:t>sinister</a:t>
            </a:r>
            <a:endParaRPr lang="hu-HU" dirty="0">
              <a:latin typeface="+mj-lt"/>
            </a:endParaRPr>
          </a:p>
        </p:txBody>
      </p:sp>
      <p:sp>
        <p:nvSpPr>
          <p:cNvPr id="10256" name="Text Box 16"/>
          <p:cNvSpPr txBox="1">
            <a:spLocks noChangeArrowheads="1"/>
          </p:cNvSpPr>
          <p:nvPr/>
        </p:nvSpPr>
        <p:spPr bwMode="auto">
          <a:xfrm>
            <a:off x="2843808" y="3645024"/>
            <a:ext cx="187166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 dirty="0" err="1" smtClean="0">
                <a:latin typeface="+mj-lt"/>
              </a:rPr>
              <a:t>ramus</a:t>
            </a:r>
            <a:r>
              <a:rPr lang="hu-HU" dirty="0" smtClean="0">
                <a:latin typeface="+mj-lt"/>
              </a:rPr>
              <a:t> </a:t>
            </a:r>
            <a:r>
              <a:rPr lang="hu-HU" dirty="0" err="1" smtClean="0">
                <a:latin typeface="+mj-lt"/>
              </a:rPr>
              <a:t>interventricularis</a:t>
            </a:r>
            <a:r>
              <a:rPr lang="hu-HU" dirty="0" smtClean="0">
                <a:latin typeface="+mj-lt"/>
              </a:rPr>
              <a:t> </a:t>
            </a:r>
            <a:r>
              <a:rPr lang="hu-HU" dirty="0" err="1" smtClean="0">
                <a:latin typeface="+mj-lt"/>
              </a:rPr>
              <a:t>posterior</a:t>
            </a:r>
            <a:endParaRPr lang="hu-HU" dirty="0">
              <a:latin typeface="+mj-lt"/>
            </a:endParaRPr>
          </a:p>
        </p:txBody>
      </p:sp>
      <p:sp>
        <p:nvSpPr>
          <p:cNvPr id="10257" name="Text Box 17"/>
          <p:cNvSpPr txBox="1">
            <a:spLocks noChangeArrowheads="1"/>
          </p:cNvSpPr>
          <p:nvPr/>
        </p:nvSpPr>
        <p:spPr bwMode="auto">
          <a:xfrm>
            <a:off x="611188" y="4942557"/>
            <a:ext cx="35290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 sz="2000" dirty="0" smtClean="0">
                <a:latin typeface="+mn-lt"/>
              </a:rPr>
              <a:t>Bal kamra, bal pitvar, </a:t>
            </a:r>
            <a:r>
              <a:rPr lang="hu-HU" sz="2000" dirty="0" err="1" smtClean="0">
                <a:latin typeface="+mn-lt"/>
              </a:rPr>
              <a:t>septum</a:t>
            </a:r>
            <a:r>
              <a:rPr lang="hu-HU" sz="2000" dirty="0" smtClean="0">
                <a:latin typeface="+mn-lt"/>
              </a:rPr>
              <a:t> </a:t>
            </a:r>
            <a:r>
              <a:rPr lang="hu-HU" sz="2000" dirty="0" err="1" smtClean="0">
                <a:latin typeface="+mn-lt"/>
              </a:rPr>
              <a:t>interventriculare</a:t>
            </a:r>
            <a:r>
              <a:rPr lang="hu-HU" sz="2000" dirty="0" smtClean="0">
                <a:latin typeface="+mn-lt"/>
              </a:rPr>
              <a:t>, </a:t>
            </a:r>
            <a:r>
              <a:rPr lang="hu-HU" sz="2000" dirty="0">
                <a:latin typeface="+mn-lt"/>
              </a:rPr>
              <a:t>AV </a:t>
            </a:r>
            <a:r>
              <a:rPr lang="hu-HU" sz="2000" dirty="0" smtClean="0">
                <a:latin typeface="+mn-lt"/>
              </a:rPr>
              <a:t>köteg</a:t>
            </a:r>
            <a:endParaRPr lang="hu-HU" sz="2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erz7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71713" y="0"/>
            <a:ext cx="4498975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Grp="1" noChangeArrowheads="1"/>
          </p:cNvSpPr>
          <p:nvPr>
            <p:ph type="title"/>
          </p:nvPr>
        </p:nvSpPr>
        <p:spPr>
          <a:xfrm>
            <a:off x="2627313" y="274638"/>
            <a:ext cx="4176712" cy="706437"/>
          </a:xfrm>
        </p:spPr>
        <p:txBody>
          <a:bodyPr/>
          <a:lstStyle/>
          <a:p>
            <a:pPr eaLnBrk="1" hangingPunct="1"/>
            <a:r>
              <a:rPr lang="hu-HU" sz="4000" b="1" dirty="0" smtClean="0">
                <a:solidFill>
                  <a:schemeClr val="tx1"/>
                </a:solidFill>
              </a:rPr>
              <a:t>Irodalom</a:t>
            </a:r>
          </a:p>
        </p:txBody>
      </p:sp>
      <p:sp>
        <p:nvSpPr>
          <p:cNvPr id="37891" name="Rectangle 5"/>
          <p:cNvSpPr>
            <a:spLocks noChangeArrowheads="1"/>
          </p:cNvSpPr>
          <p:nvPr/>
        </p:nvSpPr>
        <p:spPr bwMode="auto">
          <a:xfrm>
            <a:off x="107950" y="1052513"/>
            <a:ext cx="6911975" cy="1006475"/>
          </a:xfrm>
          <a:prstGeom prst="rect">
            <a:avLst/>
          </a:prstGeom>
          <a:solidFill>
            <a:schemeClr val="bg1"/>
          </a:solidFill>
          <a:ln w="38100" algn="ctr">
            <a:noFill/>
            <a:prstDash val="dash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hu-HU" sz="1000" b="1"/>
              <a:t>The helical ventricular myocardial band: global, three-dimensional, functional architecture of the ventricular myocardium</a:t>
            </a:r>
          </a:p>
          <a:p>
            <a:pPr algn="just"/>
            <a:r>
              <a:rPr lang="hu-HU" sz="1000" b="1"/>
              <a:t>Mladen J. Kocica a,*, Antonio F. Corno b, Francesc Carreras-Costa c, Manel Ballester-Rodes d, Mark C. Moghbel e, Clotario N.C. Cueva f, Vesna Lackovic g, Vladimir I. Kanjuh h, Francisco Torrent-Guasp</a:t>
            </a:r>
          </a:p>
          <a:p>
            <a:pPr algn="l"/>
            <a:r>
              <a:rPr lang="hu-HU" sz="1000" b="1"/>
              <a:t>European Journal of Cardio-thoracic Surgery 29S (2006) S21—S40</a:t>
            </a:r>
          </a:p>
          <a:p>
            <a:pPr algn="just"/>
            <a:endParaRPr lang="hu-HU" sz="1000" b="1"/>
          </a:p>
        </p:txBody>
      </p:sp>
      <p:pic>
        <p:nvPicPr>
          <p:cNvPr id="37892" name="Picture 6" descr="refSteve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276475"/>
            <a:ext cx="141287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7" descr="refHolinsh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050" y="2276475"/>
            <a:ext cx="12414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8" descr="refKah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375" y="2349500"/>
            <a:ext cx="1120775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9" descr="refMcmin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2349500"/>
            <a:ext cx="1443037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10" descr="refMoor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125" y="2349500"/>
            <a:ext cx="1360488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7" name="Picture 11" descr="refSobott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388" y="4508500"/>
            <a:ext cx="1404937" cy="193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8" name="Picture 12" descr="refSzentág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35150" y="4508500"/>
            <a:ext cx="1289050" cy="193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9" name="Text Box 13"/>
          <p:cNvSpPr txBox="1">
            <a:spLocks noChangeArrowheads="1"/>
          </p:cNvSpPr>
          <p:nvPr/>
        </p:nvSpPr>
        <p:spPr bwMode="auto">
          <a:xfrm>
            <a:off x="3348038" y="4868863"/>
            <a:ext cx="5122862" cy="1006475"/>
          </a:xfrm>
          <a:prstGeom prst="rect">
            <a:avLst/>
          </a:prstGeom>
          <a:solidFill>
            <a:schemeClr val="bg1"/>
          </a:solidFill>
          <a:ln w="38100" algn="ctr">
            <a:noFill/>
            <a:prstDash val="dash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/>
            <a:r>
              <a:rPr lang="en-US" sz="1000" b="1"/>
              <a:t>Invited paper</a:t>
            </a:r>
          </a:p>
          <a:p>
            <a:pPr algn="just"/>
            <a:r>
              <a:rPr lang="en-US" sz="1000" b="1"/>
              <a:t>Towards new understanding of the heart structure and function</a:t>
            </a:r>
          </a:p>
          <a:p>
            <a:pPr algn="just"/>
            <a:r>
              <a:rPr lang="en-US" sz="1000" b="1"/>
              <a:t>Francisco Torrent-Guasp, Mladen J. Kocica,*, Antonio F. Corno, Masashi Komeda,</a:t>
            </a:r>
          </a:p>
          <a:p>
            <a:pPr algn="just"/>
            <a:r>
              <a:rPr lang="en-US" sz="1000" b="1"/>
              <a:t>Francesc Carreras-Costa, A. Flotats, Juan Cosin-Aguillar, Han Weh</a:t>
            </a:r>
            <a:endParaRPr lang="hu-HU" sz="1000" b="1"/>
          </a:p>
          <a:p>
            <a:pPr algn="just"/>
            <a:r>
              <a:rPr lang="en-US" sz="1000" b="1"/>
              <a:t>European Journal of Cardio-thoracic Surgery 27 (2005) 191–201</a:t>
            </a:r>
          </a:p>
          <a:p>
            <a:pPr algn="just"/>
            <a:endParaRPr lang="en-US" sz="1000" b="1"/>
          </a:p>
        </p:txBody>
      </p:sp>
      <p:pic>
        <p:nvPicPr>
          <p:cNvPr id="37900" name="Picture 14" descr="gray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96188" y="476250"/>
            <a:ext cx="1235075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zövegdoboz 12"/>
          <p:cNvSpPr txBox="1"/>
          <p:nvPr/>
        </p:nvSpPr>
        <p:spPr>
          <a:xfrm>
            <a:off x="4139952" y="6021288"/>
            <a:ext cx="3459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Köszönet Pro. Szél ábra </a:t>
            </a:r>
            <a:r>
              <a:rPr lang="hu-HU" dirty="0" err="1" smtClean="0"/>
              <a:t>anyagéért</a:t>
            </a:r>
            <a:r>
              <a:rPr lang="hu-HU" dirty="0" smtClean="0"/>
              <a:t>! 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hu-HU" sz="4000" b="1" dirty="0" err="1">
                <a:solidFill>
                  <a:schemeClr val="tx1"/>
                </a:solidFill>
                <a:latin typeface="+mn-lt"/>
              </a:rPr>
              <a:t>Variations</a:t>
            </a:r>
            <a:endParaRPr lang="hu-HU" sz="40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2771" name="Picture 4" descr="coronar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341438"/>
            <a:ext cx="5688013" cy="4852987"/>
          </a:xfrm>
          <a:noFill/>
        </p:spPr>
      </p:pic>
      <p:sp>
        <p:nvSpPr>
          <p:cNvPr id="32772" name="Text Box 6"/>
          <p:cNvSpPr txBox="1">
            <a:spLocks noChangeArrowheads="1"/>
          </p:cNvSpPr>
          <p:nvPr/>
        </p:nvSpPr>
        <p:spPr bwMode="auto">
          <a:xfrm flipV="1">
            <a:off x="6877050" y="2305050"/>
            <a:ext cx="2000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10800000">
            <a:spAutoFit/>
          </a:bodyPr>
          <a:lstStyle/>
          <a:p>
            <a:endParaRPr lang="hu-HU"/>
          </a:p>
        </p:txBody>
      </p:sp>
      <p:sp>
        <p:nvSpPr>
          <p:cNvPr id="32773" name="Text Box 7"/>
          <p:cNvSpPr txBox="1">
            <a:spLocks noChangeArrowheads="1"/>
          </p:cNvSpPr>
          <p:nvPr/>
        </p:nvSpPr>
        <p:spPr bwMode="auto">
          <a:xfrm>
            <a:off x="7812088" y="19891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hu-HU"/>
          </a:p>
        </p:txBody>
      </p:sp>
      <p:sp>
        <p:nvSpPr>
          <p:cNvPr id="32774" name="Text Box 8"/>
          <p:cNvSpPr txBox="1">
            <a:spLocks noChangeArrowheads="1"/>
          </p:cNvSpPr>
          <p:nvPr/>
        </p:nvSpPr>
        <p:spPr bwMode="auto">
          <a:xfrm>
            <a:off x="6588125" y="1628775"/>
            <a:ext cx="23764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32775" name="Text Box 9"/>
          <p:cNvSpPr txBox="1">
            <a:spLocks noChangeArrowheads="1"/>
          </p:cNvSpPr>
          <p:nvPr/>
        </p:nvSpPr>
        <p:spPr bwMode="auto">
          <a:xfrm>
            <a:off x="6804025" y="1268413"/>
            <a:ext cx="2089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5632450" y="1625600"/>
            <a:ext cx="351155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u-HU" sz="2000" dirty="0" smtClean="0">
                <a:latin typeface="+mj-lt"/>
              </a:rPr>
              <a:t>Jobb </a:t>
            </a:r>
            <a:r>
              <a:rPr lang="hu-HU" sz="2000" dirty="0" err="1" smtClean="0">
                <a:latin typeface="+mj-lt"/>
              </a:rPr>
              <a:t>koronária</a:t>
            </a:r>
            <a:r>
              <a:rPr lang="hu-HU" sz="2000" dirty="0" smtClean="0">
                <a:latin typeface="+mj-lt"/>
              </a:rPr>
              <a:t> dominancia: </a:t>
            </a:r>
            <a:r>
              <a:rPr lang="hu-HU" sz="2000" dirty="0">
                <a:latin typeface="+mj-lt"/>
              </a:rPr>
              <a:t>50%</a:t>
            </a:r>
          </a:p>
          <a:p>
            <a:pPr>
              <a:defRPr/>
            </a:pPr>
            <a:endParaRPr lang="hu-HU" sz="2000" dirty="0">
              <a:latin typeface="+mj-lt"/>
            </a:endParaRPr>
          </a:p>
          <a:p>
            <a:pPr>
              <a:defRPr/>
            </a:pPr>
            <a:r>
              <a:rPr lang="hu-HU" sz="2000" dirty="0" smtClean="0">
                <a:latin typeface="+mj-lt"/>
              </a:rPr>
              <a:t>Bal </a:t>
            </a:r>
            <a:r>
              <a:rPr lang="hu-HU" sz="2000" dirty="0" err="1" smtClean="0">
                <a:latin typeface="+mj-lt"/>
              </a:rPr>
              <a:t>koronaria</a:t>
            </a:r>
            <a:r>
              <a:rPr lang="hu-HU" sz="2000" dirty="0" smtClean="0">
                <a:latin typeface="+mj-lt"/>
              </a:rPr>
              <a:t> dominancia: </a:t>
            </a:r>
            <a:r>
              <a:rPr lang="hu-HU" sz="2000" dirty="0">
                <a:latin typeface="+mj-lt"/>
              </a:rPr>
              <a:t>20%</a:t>
            </a:r>
          </a:p>
          <a:p>
            <a:pPr>
              <a:defRPr/>
            </a:pPr>
            <a:endParaRPr lang="hu-HU" sz="2000" dirty="0">
              <a:latin typeface="+mj-lt"/>
            </a:endParaRPr>
          </a:p>
          <a:p>
            <a:pPr>
              <a:defRPr/>
            </a:pPr>
            <a:r>
              <a:rPr lang="hu-HU" sz="2000" dirty="0" smtClean="0">
                <a:latin typeface="+mj-lt"/>
              </a:rPr>
              <a:t>Egyensúlyban van: </a:t>
            </a:r>
            <a:r>
              <a:rPr lang="hu-HU" sz="2000" dirty="0">
                <a:latin typeface="+mj-lt"/>
              </a:rPr>
              <a:t>30%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 b="1" dirty="0" smtClean="0">
                <a:solidFill>
                  <a:schemeClr val="tx1"/>
                </a:solidFill>
              </a:rPr>
              <a:t>Coronaria </a:t>
            </a:r>
            <a:r>
              <a:rPr lang="hu-HU" sz="4000" b="1" dirty="0" err="1" smtClean="0">
                <a:solidFill>
                  <a:schemeClr val="tx1"/>
                </a:solidFill>
              </a:rPr>
              <a:t>angiographia</a:t>
            </a:r>
            <a:endParaRPr lang="hu-HU" sz="4000" b="1" dirty="0" smtClean="0">
              <a:solidFill>
                <a:schemeClr val="tx1"/>
              </a:solidFill>
            </a:endParaRPr>
          </a:p>
        </p:txBody>
      </p:sp>
      <p:pic>
        <p:nvPicPr>
          <p:cNvPr id="33795" name="Picture 4" descr="angioJOBBcoronari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1412875"/>
            <a:ext cx="3087687" cy="2441575"/>
          </a:xfrm>
          <a:noFill/>
        </p:spPr>
      </p:pic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5940425" y="2060575"/>
            <a:ext cx="3203575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 sz="2000" dirty="0" smtClean="0">
                <a:latin typeface="+mj-lt"/>
              </a:rPr>
              <a:t>Az a. </a:t>
            </a:r>
            <a:r>
              <a:rPr lang="hu-HU" sz="2000" dirty="0" err="1" smtClean="0">
                <a:latin typeface="+mj-lt"/>
              </a:rPr>
              <a:t>femoralison</a:t>
            </a:r>
            <a:r>
              <a:rPr lang="hu-HU" sz="2000" dirty="0" smtClean="0">
                <a:latin typeface="+mj-lt"/>
              </a:rPr>
              <a:t> keresztül felvezetett katétert az aorta </a:t>
            </a:r>
            <a:r>
              <a:rPr lang="hu-HU" sz="2000" dirty="0" err="1" smtClean="0">
                <a:latin typeface="+mj-lt"/>
              </a:rPr>
              <a:t>ascendensen</a:t>
            </a:r>
            <a:r>
              <a:rPr lang="hu-HU" sz="2000" dirty="0" smtClean="0">
                <a:latin typeface="+mj-lt"/>
              </a:rPr>
              <a:t> keresztül vezetik be a </a:t>
            </a:r>
            <a:r>
              <a:rPr lang="hu-HU" sz="2000" dirty="0" err="1" smtClean="0">
                <a:latin typeface="+mj-lt"/>
              </a:rPr>
              <a:t>koronáriák</a:t>
            </a:r>
            <a:r>
              <a:rPr lang="hu-HU" sz="2000" dirty="0" smtClean="0">
                <a:latin typeface="+mj-lt"/>
              </a:rPr>
              <a:t> eredésébe</a:t>
            </a:r>
            <a:endParaRPr lang="hu-HU" sz="2000" b="1" dirty="0">
              <a:latin typeface="+mj-lt"/>
            </a:endParaRPr>
          </a:p>
          <a:p>
            <a:pPr>
              <a:spcBef>
                <a:spcPct val="50000"/>
              </a:spcBef>
              <a:defRPr/>
            </a:pPr>
            <a:endParaRPr lang="hu-HU" sz="2000" b="1" dirty="0">
              <a:latin typeface="+mj-lt"/>
            </a:endParaRPr>
          </a:p>
          <a:p>
            <a:pPr>
              <a:spcBef>
                <a:spcPct val="50000"/>
              </a:spcBef>
              <a:defRPr/>
            </a:pPr>
            <a:endParaRPr lang="hu-HU" sz="2000" b="1" dirty="0">
              <a:latin typeface="+mj-lt"/>
            </a:endParaRPr>
          </a:p>
          <a:p>
            <a:pPr>
              <a:spcBef>
                <a:spcPct val="50000"/>
              </a:spcBef>
              <a:defRPr/>
            </a:pPr>
            <a:endParaRPr lang="hu-HU" sz="2000" b="1" dirty="0">
              <a:latin typeface="+mj-lt"/>
            </a:endParaRPr>
          </a:p>
        </p:txBody>
      </p:sp>
      <p:sp>
        <p:nvSpPr>
          <p:cNvPr id="33797" name="Line 8"/>
          <p:cNvSpPr>
            <a:spLocks noChangeShapeType="1"/>
          </p:cNvSpPr>
          <p:nvPr/>
        </p:nvSpPr>
        <p:spPr bwMode="auto">
          <a:xfrm>
            <a:off x="7451725" y="3789363"/>
            <a:ext cx="0" cy="3603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pic>
        <p:nvPicPr>
          <p:cNvPr id="33799" name="Picture 10" descr="angioBALcoronaria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878138" y="4191000"/>
            <a:ext cx="3133725" cy="24780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3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r>
              <a:rPr lang="hu-HU" sz="4000" b="1" dirty="0" err="1" smtClean="0"/>
              <a:t>Koronária</a:t>
            </a:r>
            <a:r>
              <a:rPr lang="hu-HU" sz="4000" b="1" dirty="0" smtClean="0"/>
              <a:t> elzáródás: </a:t>
            </a:r>
            <a:r>
              <a:rPr lang="hu-HU" sz="4000" b="1" dirty="0" err="1" smtClean="0">
                <a:solidFill>
                  <a:schemeClr val="tx1"/>
                </a:solidFill>
              </a:rPr>
              <a:t>bypass</a:t>
            </a:r>
            <a:r>
              <a:rPr lang="hu-HU" sz="4000" b="1" dirty="0" smtClean="0">
                <a:solidFill>
                  <a:schemeClr val="tx1"/>
                </a:solidFill>
              </a:rPr>
              <a:t> </a:t>
            </a:r>
            <a:r>
              <a:rPr lang="hu-HU" sz="4000" b="1" dirty="0" err="1" smtClean="0">
                <a:solidFill>
                  <a:schemeClr val="tx1"/>
                </a:solidFill>
              </a:rPr>
              <a:t>graft</a:t>
            </a:r>
            <a:endParaRPr lang="hu-HU" sz="4000" b="1" dirty="0" smtClean="0">
              <a:solidFill>
                <a:schemeClr val="tx1"/>
              </a:solidFill>
            </a:endParaRPr>
          </a:p>
        </p:txBody>
      </p:sp>
      <p:pic>
        <p:nvPicPr>
          <p:cNvPr id="34819" name="Picture 4" descr="bypas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76425" y="1412875"/>
            <a:ext cx="5391150" cy="3365500"/>
          </a:xfrm>
          <a:noFill/>
        </p:spPr>
      </p:pic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1619250" y="5157788"/>
            <a:ext cx="648176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 sz="2000" dirty="0" smtClean="0">
                <a:latin typeface="+mj-lt"/>
              </a:rPr>
              <a:t> A v. </a:t>
            </a:r>
            <a:r>
              <a:rPr lang="hu-HU" sz="2000" dirty="0" err="1" smtClean="0">
                <a:latin typeface="+mj-lt"/>
              </a:rPr>
              <a:t>thoracica</a:t>
            </a:r>
            <a:r>
              <a:rPr lang="hu-HU" sz="2000" dirty="0" smtClean="0">
                <a:latin typeface="+mj-lt"/>
              </a:rPr>
              <a:t> </a:t>
            </a:r>
            <a:r>
              <a:rPr lang="hu-HU" sz="2000" dirty="0" err="1" smtClean="0">
                <a:latin typeface="+mj-lt"/>
              </a:rPr>
              <a:t>interna</a:t>
            </a:r>
            <a:r>
              <a:rPr lang="hu-HU" sz="2000" dirty="0" smtClean="0">
                <a:latin typeface="+mj-lt"/>
              </a:rPr>
              <a:t> vagy a </a:t>
            </a:r>
            <a:r>
              <a:rPr lang="hu-HU" sz="2000" dirty="0" err="1" smtClean="0">
                <a:latin typeface="+mj-lt"/>
              </a:rPr>
              <a:t>vena</a:t>
            </a:r>
            <a:r>
              <a:rPr lang="hu-HU" sz="2000" dirty="0" smtClean="0">
                <a:latin typeface="+mj-lt"/>
              </a:rPr>
              <a:t> </a:t>
            </a:r>
            <a:r>
              <a:rPr lang="hu-HU" sz="2000" dirty="0" err="1" smtClean="0">
                <a:latin typeface="+mj-lt"/>
              </a:rPr>
              <a:t>saphena</a:t>
            </a:r>
            <a:r>
              <a:rPr lang="hu-HU" sz="2000" dirty="0" smtClean="0">
                <a:latin typeface="+mj-lt"/>
              </a:rPr>
              <a:t> </a:t>
            </a:r>
            <a:r>
              <a:rPr lang="hu-HU" sz="2000" dirty="0" err="1" smtClean="0">
                <a:latin typeface="+mj-lt"/>
              </a:rPr>
              <a:t>magna</a:t>
            </a:r>
            <a:r>
              <a:rPr lang="hu-HU" sz="2000" dirty="0" smtClean="0">
                <a:latin typeface="+mj-lt"/>
              </a:rPr>
              <a:t> egy szakaszából  összeköttetést alakítanak ki az aorta </a:t>
            </a:r>
            <a:r>
              <a:rPr lang="hu-HU" sz="2000" dirty="0" err="1" smtClean="0">
                <a:latin typeface="+mj-lt"/>
              </a:rPr>
              <a:t>ascendens</a:t>
            </a:r>
            <a:r>
              <a:rPr lang="hu-HU" sz="2000" dirty="0" smtClean="0">
                <a:latin typeface="+mj-lt"/>
              </a:rPr>
              <a:t> és a </a:t>
            </a:r>
            <a:r>
              <a:rPr lang="hu-HU" sz="2000" dirty="0" err="1" smtClean="0">
                <a:latin typeface="+mj-lt"/>
              </a:rPr>
              <a:t>steonistól</a:t>
            </a:r>
            <a:r>
              <a:rPr lang="hu-HU" sz="2000" dirty="0" smtClean="0">
                <a:latin typeface="+mj-lt"/>
              </a:rPr>
              <a:t> </a:t>
            </a:r>
            <a:r>
              <a:rPr lang="hu-HU" sz="2000" dirty="0" err="1" smtClean="0">
                <a:latin typeface="+mj-lt"/>
              </a:rPr>
              <a:t>distalisan</a:t>
            </a:r>
            <a:r>
              <a:rPr lang="hu-HU" sz="2000" dirty="0" smtClean="0">
                <a:latin typeface="+mj-lt"/>
              </a:rPr>
              <a:t> az érintett </a:t>
            </a:r>
            <a:r>
              <a:rPr lang="hu-HU" sz="2000" dirty="0" err="1" smtClean="0">
                <a:latin typeface="+mj-lt"/>
              </a:rPr>
              <a:t>koronária</a:t>
            </a:r>
            <a:r>
              <a:rPr lang="hu-HU" sz="2000" dirty="0" smtClean="0">
                <a:latin typeface="+mj-lt"/>
              </a:rPr>
              <a:t> ágon.</a:t>
            </a:r>
          </a:p>
          <a:p>
            <a:pPr>
              <a:spcBef>
                <a:spcPct val="50000"/>
              </a:spcBef>
              <a:defRPr/>
            </a:pPr>
            <a:endParaRPr lang="hu-HU" sz="2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 b="1" dirty="0" smtClean="0">
                <a:solidFill>
                  <a:schemeClr val="tx1"/>
                </a:solidFill>
              </a:rPr>
              <a:t>A szív vénás elvezetése</a:t>
            </a:r>
          </a:p>
        </p:txBody>
      </p:sp>
      <p:pic>
        <p:nvPicPr>
          <p:cNvPr id="35843" name="Picture 4" descr="vén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600200"/>
            <a:ext cx="4927600" cy="4997450"/>
          </a:xfrm>
          <a:noFill/>
        </p:spPr>
      </p:pic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5903913" y="1916113"/>
            <a:ext cx="324008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hu-HU" sz="2400" b="1" i="1" dirty="0" smtClean="0">
                <a:latin typeface="+mn-lt"/>
              </a:rPr>
              <a:t>Sinus </a:t>
            </a:r>
            <a:r>
              <a:rPr lang="hu-HU" sz="2400" b="1" i="1" dirty="0" err="1" smtClean="0">
                <a:latin typeface="+mn-lt"/>
              </a:rPr>
              <a:t>coronarius</a:t>
            </a:r>
            <a:r>
              <a:rPr lang="hu-HU" sz="2400" b="1" i="1" dirty="0" smtClean="0">
                <a:latin typeface="+mn-lt"/>
              </a:rPr>
              <a:t>:</a:t>
            </a:r>
            <a:endParaRPr lang="hu-HU" sz="2400" b="1" i="1" dirty="0">
              <a:latin typeface="+mn-lt"/>
            </a:endParaRPr>
          </a:p>
          <a:p>
            <a:pPr algn="l">
              <a:spcBef>
                <a:spcPct val="50000"/>
              </a:spcBef>
              <a:buFontTx/>
              <a:buChar char="•"/>
              <a:defRPr/>
            </a:pPr>
            <a:r>
              <a:rPr lang="hu-HU" sz="2400" dirty="0" smtClean="0">
                <a:latin typeface="+mn-lt"/>
              </a:rPr>
              <a:t>A </a:t>
            </a:r>
            <a:r>
              <a:rPr lang="hu-HU" sz="2400" dirty="0" err="1" smtClean="0">
                <a:latin typeface="+mn-lt"/>
              </a:rPr>
              <a:t>sulcus</a:t>
            </a:r>
            <a:r>
              <a:rPr lang="hu-HU" sz="2400" dirty="0" smtClean="0">
                <a:latin typeface="+mn-lt"/>
              </a:rPr>
              <a:t> </a:t>
            </a:r>
            <a:r>
              <a:rPr lang="hu-HU" sz="2400" dirty="0" err="1" smtClean="0">
                <a:latin typeface="+mn-lt"/>
              </a:rPr>
              <a:t>coronariusban</a:t>
            </a:r>
            <a:r>
              <a:rPr lang="hu-HU" sz="2400" dirty="0" smtClean="0">
                <a:latin typeface="+mn-lt"/>
              </a:rPr>
              <a:t> balról jobbra</a:t>
            </a:r>
            <a:endParaRPr lang="hu-HU" sz="2400" dirty="0">
              <a:latin typeface="+mn-lt"/>
            </a:endParaRPr>
          </a:p>
          <a:p>
            <a:pPr algn="l">
              <a:spcBef>
                <a:spcPct val="50000"/>
              </a:spcBef>
              <a:buFontTx/>
              <a:buChar char="•"/>
              <a:defRPr/>
            </a:pPr>
            <a:r>
              <a:rPr lang="hu-HU" sz="2400" dirty="0" smtClean="0">
                <a:latin typeface="+mn-lt"/>
              </a:rPr>
              <a:t>A jobb pitvarba nyílik</a:t>
            </a:r>
            <a:endParaRPr lang="hu-HU" sz="2400" b="1" dirty="0">
              <a:latin typeface="+mn-lt"/>
            </a:endParaRPr>
          </a:p>
        </p:txBody>
      </p:sp>
      <p:cxnSp>
        <p:nvCxnSpPr>
          <p:cNvPr id="35845" name="Egyenes összekötő nyíllal 5"/>
          <p:cNvCxnSpPr>
            <a:cxnSpLocks noChangeShapeType="1"/>
          </p:cNvCxnSpPr>
          <p:nvPr/>
        </p:nvCxnSpPr>
        <p:spPr bwMode="auto">
          <a:xfrm flipH="1">
            <a:off x="2843213" y="2133600"/>
            <a:ext cx="1657350" cy="1800225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5846" name="Szövegdoboz 7"/>
          <p:cNvSpPr txBox="1">
            <a:spLocks noChangeArrowheads="1"/>
          </p:cNvSpPr>
          <p:nvPr/>
        </p:nvSpPr>
        <p:spPr bwMode="auto">
          <a:xfrm>
            <a:off x="3276600" y="1628775"/>
            <a:ext cx="28257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smtClean="0"/>
              <a:t>Véna </a:t>
            </a:r>
            <a:r>
              <a:rPr lang="hu-HU" dirty="0" err="1" smtClean="0"/>
              <a:t>obliqua</a:t>
            </a:r>
            <a:r>
              <a:rPr lang="hu-HU" dirty="0" smtClean="0"/>
              <a:t> </a:t>
            </a:r>
            <a:r>
              <a:rPr lang="hu-HU" dirty="0" err="1" smtClean="0"/>
              <a:t>atrii</a:t>
            </a:r>
            <a:r>
              <a:rPr lang="hu-HU" dirty="0" smtClean="0"/>
              <a:t> </a:t>
            </a:r>
            <a:r>
              <a:rPr lang="hu-HU" dirty="0" err="1" smtClean="0"/>
              <a:t>sinistri</a:t>
            </a:r>
            <a:r>
              <a:rPr lang="hu-HU" dirty="0" smtClean="0"/>
              <a:t> (Marshall véna)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4" descr="vén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052513"/>
            <a:ext cx="4289425" cy="4349750"/>
          </a:xfrm>
          <a:noFill/>
        </p:spPr>
      </p:pic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4716016" y="1700808"/>
            <a:ext cx="3194016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b="1" i="1" dirty="0">
                <a:latin typeface="+mn-lt"/>
              </a:rPr>
              <a:t>1. </a:t>
            </a:r>
            <a:r>
              <a:rPr lang="hu-HU" b="1" i="1" dirty="0" err="1" smtClean="0">
                <a:latin typeface="+mn-lt"/>
              </a:rPr>
              <a:t>Vena</a:t>
            </a:r>
            <a:r>
              <a:rPr lang="hu-HU" b="1" i="1" dirty="0" smtClean="0">
                <a:latin typeface="+mn-lt"/>
              </a:rPr>
              <a:t> </a:t>
            </a:r>
            <a:r>
              <a:rPr lang="hu-HU" b="1" i="1" dirty="0" err="1" smtClean="0">
                <a:latin typeface="+mn-lt"/>
              </a:rPr>
              <a:t>cordis</a:t>
            </a:r>
            <a:r>
              <a:rPr lang="hu-HU" b="1" i="1" dirty="0" smtClean="0">
                <a:latin typeface="+mn-lt"/>
              </a:rPr>
              <a:t> </a:t>
            </a:r>
            <a:r>
              <a:rPr lang="hu-HU" b="1" i="1" dirty="0" err="1" smtClean="0">
                <a:latin typeface="+mn-lt"/>
              </a:rPr>
              <a:t>magna</a:t>
            </a:r>
            <a:r>
              <a:rPr lang="hu-HU" b="1" dirty="0" smtClean="0">
                <a:latin typeface="+mn-lt"/>
              </a:rPr>
              <a:t>:</a:t>
            </a:r>
          </a:p>
          <a:p>
            <a:pPr>
              <a:defRPr/>
            </a:pPr>
            <a:endParaRPr lang="hu-HU" dirty="0">
              <a:latin typeface="+mn-lt"/>
            </a:endParaRPr>
          </a:p>
          <a:p>
            <a:pPr>
              <a:defRPr/>
            </a:pPr>
            <a:r>
              <a:rPr lang="hu-HU" b="1" i="1" dirty="0">
                <a:latin typeface="+mn-lt"/>
              </a:rPr>
              <a:t>2. </a:t>
            </a:r>
            <a:r>
              <a:rPr lang="hu-HU" b="1" i="1" dirty="0" err="1" smtClean="0">
                <a:latin typeface="+mn-lt"/>
              </a:rPr>
              <a:t>Vena</a:t>
            </a:r>
            <a:r>
              <a:rPr lang="hu-HU" b="1" i="1" dirty="0" smtClean="0">
                <a:latin typeface="+mn-lt"/>
              </a:rPr>
              <a:t> </a:t>
            </a:r>
            <a:r>
              <a:rPr lang="hu-HU" b="1" i="1" dirty="0" err="1" smtClean="0">
                <a:latin typeface="+mn-lt"/>
              </a:rPr>
              <a:t>cordis</a:t>
            </a:r>
            <a:r>
              <a:rPr lang="hu-HU" b="1" i="1" dirty="0" smtClean="0">
                <a:latin typeface="+mn-lt"/>
              </a:rPr>
              <a:t> </a:t>
            </a:r>
            <a:r>
              <a:rPr lang="hu-HU" b="1" i="1" dirty="0" err="1" smtClean="0">
                <a:latin typeface="+mn-lt"/>
              </a:rPr>
              <a:t>media</a:t>
            </a:r>
            <a:endParaRPr lang="hu-HU" dirty="0">
              <a:latin typeface="+mn-lt"/>
            </a:endParaRPr>
          </a:p>
          <a:p>
            <a:pPr>
              <a:defRPr/>
            </a:pPr>
            <a:endParaRPr lang="hu-HU" dirty="0">
              <a:latin typeface="+mn-lt"/>
            </a:endParaRPr>
          </a:p>
          <a:p>
            <a:pPr>
              <a:defRPr/>
            </a:pPr>
            <a:r>
              <a:rPr lang="hu-HU" b="1" i="1" dirty="0">
                <a:latin typeface="+mn-lt"/>
              </a:rPr>
              <a:t>3. </a:t>
            </a:r>
            <a:r>
              <a:rPr lang="hu-HU" b="1" i="1" dirty="0" err="1" smtClean="0">
                <a:latin typeface="+mn-lt"/>
              </a:rPr>
              <a:t>Vena</a:t>
            </a:r>
            <a:r>
              <a:rPr lang="hu-HU" b="1" i="1" dirty="0" smtClean="0">
                <a:latin typeface="+mn-lt"/>
              </a:rPr>
              <a:t> </a:t>
            </a:r>
            <a:r>
              <a:rPr lang="hu-HU" b="1" i="1" dirty="0" err="1" smtClean="0">
                <a:latin typeface="+mn-lt"/>
              </a:rPr>
              <a:t>cordis</a:t>
            </a:r>
            <a:r>
              <a:rPr lang="hu-HU" b="1" i="1" dirty="0" smtClean="0">
                <a:latin typeface="+mn-lt"/>
              </a:rPr>
              <a:t> </a:t>
            </a:r>
            <a:r>
              <a:rPr lang="hu-HU" b="1" i="1" dirty="0" err="1" smtClean="0">
                <a:latin typeface="+mn-lt"/>
              </a:rPr>
              <a:t>parva</a:t>
            </a:r>
            <a:endParaRPr lang="hu-HU" b="1" i="1" dirty="0" smtClean="0">
              <a:latin typeface="+mn-lt"/>
            </a:endParaRPr>
          </a:p>
          <a:p>
            <a:pPr>
              <a:defRPr/>
            </a:pPr>
            <a:endParaRPr lang="hu-HU" i="1" dirty="0">
              <a:latin typeface="+mn-lt"/>
            </a:endParaRPr>
          </a:p>
          <a:p>
            <a:pPr>
              <a:defRPr/>
            </a:pPr>
            <a:r>
              <a:rPr lang="hu-HU" b="1" i="1" dirty="0">
                <a:latin typeface="+mn-lt"/>
              </a:rPr>
              <a:t>4. </a:t>
            </a:r>
            <a:r>
              <a:rPr lang="hu-HU" b="1" i="1" dirty="0" err="1" smtClean="0">
                <a:latin typeface="+mn-lt"/>
              </a:rPr>
              <a:t>Vena</a:t>
            </a:r>
            <a:r>
              <a:rPr lang="hu-HU" b="1" i="1" dirty="0" smtClean="0">
                <a:latin typeface="+mn-lt"/>
              </a:rPr>
              <a:t> </a:t>
            </a:r>
            <a:r>
              <a:rPr lang="hu-HU" b="1" i="1" dirty="0" err="1" smtClean="0">
                <a:latin typeface="+mn-lt"/>
              </a:rPr>
              <a:t>posterior</a:t>
            </a:r>
            <a:r>
              <a:rPr lang="hu-HU" b="1" i="1" dirty="0" smtClean="0">
                <a:latin typeface="+mn-lt"/>
              </a:rPr>
              <a:t>  </a:t>
            </a:r>
            <a:r>
              <a:rPr lang="hu-HU" b="1" i="1" dirty="0" err="1" smtClean="0">
                <a:latin typeface="+mn-lt"/>
              </a:rPr>
              <a:t>ventriculi</a:t>
            </a:r>
            <a:r>
              <a:rPr lang="hu-HU" b="1" i="1" dirty="0" smtClean="0">
                <a:latin typeface="+mn-lt"/>
              </a:rPr>
              <a:t> sin.</a:t>
            </a:r>
            <a:endParaRPr lang="hu-HU" dirty="0"/>
          </a:p>
          <a:p>
            <a:pPr>
              <a:defRPr/>
            </a:pPr>
            <a:endParaRPr lang="hu-HU" dirty="0">
              <a:latin typeface="+mn-lt"/>
            </a:endParaRPr>
          </a:p>
          <a:p>
            <a:pPr>
              <a:defRPr/>
            </a:pPr>
            <a:r>
              <a:rPr lang="hu-HU" b="1" i="1" dirty="0">
                <a:latin typeface="+mn-lt"/>
              </a:rPr>
              <a:t> 5. </a:t>
            </a:r>
            <a:r>
              <a:rPr lang="hu-HU" b="1" i="1" dirty="0" err="1" smtClean="0">
                <a:latin typeface="+mn-lt"/>
              </a:rPr>
              <a:t>vena</a:t>
            </a:r>
            <a:r>
              <a:rPr lang="hu-HU" b="1" i="1" dirty="0" smtClean="0">
                <a:latin typeface="+mn-lt"/>
              </a:rPr>
              <a:t> </a:t>
            </a:r>
            <a:r>
              <a:rPr lang="hu-HU" b="1" i="1" dirty="0" err="1" smtClean="0">
                <a:latin typeface="+mn-lt"/>
              </a:rPr>
              <a:t>obliqua</a:t>
            </a:r>
            <a:r>
              <a:rPr lang="hu-HU" b="1" i="1" dirty="0" smtClean="0">
                <a:latin typeface="+mn-lt"/>
              </a:rPr>
              <a:t> </a:t>
            </a:r>
            <a:r>
              <a:rPr lang="hu-HU" b="1" i="1" dirty="0" err="1" smtClean="0">
                <a:latin typeface="+mn-lt"/>
              </a:rPr>
              <a:t>atrii</a:t>
            </a:r>
            <a:r>
              <a:rPr lang="hu-HU" b="1" i="1" dirty="0" smtClean="0">
                <a:latin typeface="+mn-lt"/>
              </a:rPr>
              <a:t> sin.</a:t>
            </a:r>
            <a:endParaRPr lang="hu-HU" dirty="0">
              <a:latin typeface="+mn-lt"/>
            </a:endParaRPr>
          </a:p>
          <a:p>
            <a:pPr>
              <a:defRPr/>
            </a:pPr>
            <a:endParaRPr lang="hu-HU" dirty="0">
              <a:latin typeface="+mn-lt"/>
            </a:endParaRPr>
          </a:p>
          <a:p>
            <a:pPr>
              <a:defRPr/>
            </a:pPr>
            <a:r>
              <a:rPr lang="hu-HU" b="1" i="1" dirty="0" err="1" smtClean="0">
                <a:latin typeface="+mn-lt"/>
              </a:rPr>
              <a:t>Venea</a:t>
            </a:r>
            <a:r>
              <a:rPr lang="hu-HU" b="1" i="1" dirty="0" smtClean="0">
                <a:latin typeface="+mn-lt"/>
              </a:rPr>
              <a:t> </a:t>
            </a:r>
            <a:r>
              <a:rPr lang="hu-HU" b="1" i="1" dirty="0" err="1" smtClean="0">
                <a:latin typeface="+mn-lt"/>
              </a:rPr>
              <a:t>cordis</a:t>
            </a:r>
            <a:r>
              <a:rPr lang="hu-HU" b="1" i="1" dirty="0" smtClean="0">
                <a:latin typeface="+mn-lt"/>
              </a:rPr>
              <a:t> </a:t>
            </a:r>
            <a:r>
              <a:rPr lang="hu-HU" b="1" i="1" dirty="0" err="1" smtClean="0">
                <a:latin typeface="+mn-lt"/>
              </a:rPr>
              <a:t>aneriores</a:t>
            </a:r>
            <a:endParaRPr lang="hu-HU" dirty="0">
              <a:latin typeface="+mn-lt"/>
            </a:endParaRPr>
          </a:p>
          <a:p>
            <a:pPr>
              <a:defRPr/>
            </a:pPr>
            <a:endParaRPr lang="hu-HU" dirty="0">
              <a:latin typeface="+mn-lt"/>
            </a:endParaRPr>
          </a:p>
          <a:p>
            <a:pPr>
              <a:defRPr/>
            </a:pPr>
            <a:r>
              <a:rPr lang="hu-HU" b="1" i="1" dirty="0" err="1" smtClean="0">
                <a:latin typeface="+mn-lt"/>
              </a:rPr>
              <a:t>vv</a:t>
            </a:r>
            <a:r>
              <a:rPr lang="hu-HU" b="1" i="1" dirty="0" smtClean="0">
                <a:latin typeface="+mn-lt"/>
              </a:rPr>
              <a:t>. </a:t>
            </a:r>
            <a:r>
              <a:rPr lang="hu-HU" b="1" i="1" dirty="0" err="1" smtClean="0">
                <a:latin typeface="+mn-lt"/>
              </a:rPr>
              <a:t>Cordis</a:t>
            </a:r>
            <a:r>
              <a:rPr lang="hu-HU" b="1" i="1" dirty="0" smtClean="0">
                <a:latin typeface="+mn-lt"/>
              </a:rPr>
              <a:t> </a:t>
            </a:r>
            <a:r>
              <a:rPr lang="hu-HU" b="1" i="1" dirty="0" err="1" smtClean="0">
                <a:latin typeface="+mn-lt"/>
              </a:rPr>
              <a:t>minimae</a:t>
            </a:r>
            <a:r>
              <a:rPr lang="hu-HU" b="1" i="1" dirty="0" smtClean="0">
                <a:latin typeface="+mn-lt"/>
              </a:rPr>
              <a:t> (</a:t>
            </a:r>
            <a:r>
              <a:rPr lang="hu-HU" b="1" i="1" dirty="0" err="1"/>
              <a:t>T</a:t>
            </a:r>
            <a:r>
              <a:rPr lang="hu-HU" b="1" i="1" dirty="0" err="1" smtClean="0">
                <a:latin typeface="+mn-lt"/>
              </a:rPr>
              <a:t>hebesii</a:t>
            </a:r>
            <a:r>
              <a:rPr lang="hu-HU" b="1" i="1" dirty="0" smtClean="0">
                <a:latin typeface="+mn-lt"/>
              </a:rPr>
              <a:t>)</a:t>
            </a:r>
            <a:endParaRPr lang="hu-HU" dirty="0">
              <a:latin typeface="+mn-lt"/>
            </a:endParaRPr>
          </a:p>
        </p:txBody>
      </p:sp>
      <p:sp>
        <p:nvSpPr>
          <p:cNvPr id="36869" name="Szövegdoboz 6"/>
          <p:cNvSpPr txBox="1">
            <a:spLocks noChangeArrowheads="1"/>
          </p:cNvSpPr>
          <p:nvPr/>
        </p:nvSpPr>
        <p:spPr bwMode="auto">
          <a:xfrm>
            <a:off x="1403350" y="2636838"/>
            <a:ext cx="2889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/>
              <a:t>1. </a:t>
            </a:r>
          </a:p>
        </p:txBody>
      </p:sp>
      <p:sp>
        <p:nvSpPr>
          <p:cNvPr id="36870" name="Szövegdoboz 7"/>
          <p:cNvSpPr txBox="1">
            <a:spLocks noChangeArrowheads="1"/>
          </p:cNvSpPr>
          <p:nvPr/>
        </p:nvSpPr>
        <p:spPr bwMode="auto">
          <a:xfrm>
            <a:off x="2411413" y="4438650"/>
            <a:ext cx="2889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/>
              <a:t>2. </a:t>
            </a:r>
          </a:p>
        </p:txBody>
      </p:sp>
      <p:sp>
        <p:nvSpPr>
          <p:cNvPr id="36871" name="Szövegdoboz 8"/>
          <p:cNvSpPr txBox="1">
            <a:spLocks noChangeArrowheads="1"/>
          </p:cNvSpPr>
          <p:nvPr/>
        </p:nvSpPr>
        <p:spPr bwMode="auto">
          <a:xfrm>
            <a:off x="3276600" y="4367213"/>
            <a:ext cx="2873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/>
              <a:t>3. </a:t>
            </a:r>
          </a:p>
        </p:txBody>
      </p:sp>
      <p:sp>
        <p:nvSpPr>
          <p:cNvPr id="36872" name="Szövegdoboz 9"/>
          <p:cNvSpPr txBox="1">
            <a:spLocks noChangeArrowheads="1"/>
          </p:cNvSpPr>
          <p:nvPr/>
        </p:nvSpPr>
        <p:spPr bwMode="auto">
          <a:xfrm>
            <a:off x="1692275" y="3860800"/>
            <a:ext cx="2873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/>
              <a:t>4. </a:t>
            </a:r>
          </a:p>
        </p:txBody>
      </p:sp>
      <p:sp>
        <p:nvSpPr>
          <p:cNvPr id="36873" name="Szövegdoboz 10"/>
          <p:cNvSpPr txBox="1">
            <a:spLocks noChangeArrowheads="1"/>
          </p:cNvSpPr>
          <p:nvPr/>
        </p:nvSpPr>
        <p:spPr bwMode="auto">
          <a:xfrm>
            <a:off x="2124075" y="2782888"/>
            <a:ext cx="2873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/>
              <a:t>5. 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 szív vénás elvezetése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874</Words>
  <Application>Microsoft Office PowerPoint</Application>
  <PresentationFormat>Diavetítés a képernyőre (4:3 oldalarány)</PresentationFormat>
  <Paragraphs>240</Paragraphs>
  <Slides>41</Slides>
  <Notes>20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41</vt:i4>
      </vt:variant>
    </vt:vector>
  </HeadingPairs>
  <TitlesOfParts>
    <vt:vector size="45" baseType="lpstr">
      <vt:lpstr>Arial</vt:lpstr>
      <vt:lpstr>Calibri</vt:lpstr>
      <vt:lpstr>Times New Roman</vt:lpstr>
      <vt:lpstr>Office-téma</vt:lpstr>
      <vt:lpstr>A szív erei, ingervezető rendszere, pericardium, situs cordis</vt:lpstr>
      <vt:lpstr>A szív erei</vt:lpstr>
      <vt:lpstr>PowerPoint bemutató</vt:lpstr>
      <vt:lpstr>PowerPoint bemutató</vt:lpstr>
      <vt:lpstr>Variations</vt:lpstr>
      <vt:lpstr>Coronaria angiographia</vt:lpstr>
      <vt:lpstr>Koronária elzáródás: bypass graft</vt:lpstr>
      <vt:lpstr>A szív vénás elvezetése</vt:lpstr>
      <vt:lpstr>PowerPoint bemutató</vt:lpstr>
      <vt:lpstr>PowerPoint bemutató</vt:lpstr>
      <vt:lpstr>PowerPoint bemutató</vt:lpstr>
      <vt:lpstr>PowerPoint bemutató</vt:lpstr>
      <vt:lpstr>A szív ingerületvezető rendszere</vt:lpstr>
      <vt:lpstr> A szív beidegzése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Irodalom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szív erei, ingervezető rendszere, pericardium, situs cordis</dc:title>
  <dc:creator>Vereczki</dc:creator>
  <cp:lastModifiedBy>ana</cp:lastModifiedBy>
  <cp:revision>52</cp:revision>
  <dcterms:created xsi:type="dcterms:W3CDTF">2016-02-11T07:58:12Z</dcterms:created>
  <dcterms:modified xsi:type="dcterms:W3CDTF">2020-02-20T10:21:05Z</dcterms:modified>
</cp:coreProperties>
</file>