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  <p:sldId id="280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17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74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61D8-76C6-4A15-B49E-9F207B491C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086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2CCB-DCA3-4221-AD4D-490BFA3DAA5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20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27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38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53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44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56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17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76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84C9-2E6E-4117-9734-6E411C5F192D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29D2-4F53-4471-91DD-7CEB3F3462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3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pocrine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Mirigyhám</a:t>
            </a:r>
            <a:b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Kiss Anna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Anatómiai, Szövet és Fejlődéstani Intézet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Apokrin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szekréció</a:t>
            </a:r>
          </a:p>
        </p:txBody>
      </p:sp>
      <p:pic>
        <p:nvPicPr>
          <p:cNvPr id="27651" name="Picture 4" descr="http://upload.wikimedia.org/wikipedia/commons/thumb/2/2c/Apocrine.jpg/300px-Apocr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81288"/>
            <a:ext cx="4005262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Object 7"/>
          <p:cNvGraphicFramePr>
            <a:graphicFrameLocks noChangeAspect="1"/>
          </p:cNvGraphicFramePr>
          <p:nvPr/>
        </p:nvGraphicFramePr>
        <p:xfrm>
          <a:off x="5148263" y="2654300"/>
          <a:ext cx="3633787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5" imgW="10093531" imgH="8238068" progId="Photoshop.Image.6">
                  <p:embed/>
                </p:oleObj>
              </mc:Choice>
              <mc:Fallback>
                <p:oleObj name="Image" r:id="rId5" imgW="10093531" imgH="8238068" progId="Photoshop.Image.6">
                  <p:embed/>
                  <p:pic>
                    <p:nvPicPr>
                      <p:cNvPr id="276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654300"/>
                        <a:ext cx="3633787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81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algn="ctr" eaLnBrk="1" hangingPunct="1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Holokrin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szekréció</a:t>
            </a:r>
          </a:p>
        </p:txBody>
      </p:sp>
      <p:pic>
        <p:nvPicPr>
          <p:cNvPr id="28675" name="Kép 2" descr="holocrin sereci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95413"/>
            <a:ext cx="36734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s://encrypted-tbn0.gstatic.com/images?q=tbn:ANd9GcTBFNF4DIJ1vEJqBjY6HqeONAWMjHyFAzMA2wTwAkQSJdxwIdaU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94275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s://encrypted-tbn1.gstatic.com/images?q=tbn:ANd9GcQ6vFpNU_c_SGuV9v0CLBu4N8fQyzuSr7OhE7hmq8AMctI25T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6688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3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Szekréciós útvonalak</a:t>
            </a:r>
          </a:p>
        </p:txBody>
      </p:sp>
      <p:pic>
        <p:nvPicPr>
          <p:cNvPr id="33795" name="Picture 2" descr="https://next.hurley.k12.wi.us/groups/typesoftissue/wiki/f9d5a/images/__thumbs__/e01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90700"/>
            <a:ext cx="64087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7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algn="ctr" eaLnBrk="1" hangingPunct="1"/>
            <a:r>
              <a:rPr lang="hu-HU" altLang="hu-H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Exokrin</a:t>
            </a:r>
            <a:r>
              <a:rPr lang="hu-HU" alt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mirigyek</a:t>
            </a: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1042988" y="1341438"/>
            <a:ext cx="795377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A szekrétum kémiai természete: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a.) </a:t>
            </a:r>
            <a:r>
              <a:rPr lang="hu-HU" altLang="hu-HU" sz="2400" b="1" i="1" dirty="0" err="1">
                <a:solidFill>
                  <a:srgbClr val="FFFF00"/>
                </a:solidFill>
              </a:rPr>
              <a:t>szerózus</a:t>
            </a:r>
            <a:r>
              <a:rPr lang="hu-HU" altLang="hu-HU" sz="2400" dirty="0">
                <a:solidFill>
                  <a:srgbClr val="FFFF00"/>
                </a:solidFill>
              </a:rPr>
              <a:t>: fehérjék	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erősen </a:t>
            </a:r>
            <a:r>
              <a:rPr lang="hu-HU" altLang="hu-HU" sz="2400" dirty="0" err="1">
                <a:solidFill>
                  <a:srgbClr val="FFFF00"/>
                </a:solidFill>
              </a:rPr>
              <a:t>bazofil</a:t>
            </a: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festődés</a:t>
            </a:r>
            <a:r>
              <a:rPr lang="hu-HU" altLang="hu-HU" sz="2400" dirty="0" smtClean="0">
                <a:solidFill>
                  <a:srgbClr val="FFFF00"/>
                </a:solidFill>
              </a:rPr>
              <a:t> (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dER</a:t>
            </a:r>
            <a:r>
              <a:rPr lang="hu-HU" altLang="hu-HU" sz="2400" dirty="0" smtClean="0">
                <a:solidFill>
                  <a:srgbClr val="FFFF00"/>
                </a:solidFill>
              </a:rPr>
              <a:t>);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apikális</a:t>
            </a:r>
            <a:r>
              <a:rPr lang="hu-HU" altLang="hu-HU" sz="2400" dirty="0" smtClean="0">
                <a:solidFill>
                  <a:srgbClr val="FFFF00"/>
                </a:solidFill>
              </a:rPr>
              <a:t> citoplazmában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zimogén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granulumok</a:t>
            </a:r>
            <a:r>
              <a:rPr lang="hu-HU" altLang="hu-HU" sz="2400" dirty="0" smtClean="0">
                <a:solidFill>
                  <a:srgbClr val="FFFF00"/>
                </a:solidFill>
              </a:rPr>
              <a:t> (váladék szemcsék)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solidFill>
                  <a:srgbClr val="FFFF00"/>
                </a:solidFill>
              </a:rPr>
              <a:t>szűk lumen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29700" name="Line 11"/>
          <p:cNvSpPr>
            <a:spLocks noChangeShapeType="1"/>
          </p:cNvSpPr>
          <p:nvPr/>
        </p:nvSpPr>
        <p:spPr bwMode="auto">
          <a:xfrm>
            <a:off x="3708400" y="2133600"/>
            <a:ext cx="431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4067175" y="1887538"/>
            <a:ext cx="3313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solidFill>
                  <a:srgbClr val="FFFF00"/>
                </a:solidFill>
              </a:rPr>
              <a:t> jól fejlett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dER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6238347" y="2133600"/>
            <a:ext cx="431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29703" name="Picture 11" descr="http://www.siumed.edu/~dking2/erg/images/GI1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81" y="3654561"/>
            <a:ext cx="4611069" cy="308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hu-HU" altLang="hu-H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Exokrin</a:t>
            </a:r>
            <a:r>
              <a:rPr lang="hu-HU" alt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mirigyek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églalap 2"/>
          <p:cNvSpPr>
            <a:spLocks noChangeArrowheads="1"/>
          </p:cNvSpPr>
          <p:nvPr/>
        </p:nvSpPr>
        <p:spPr bwMode="auto">
          <a:xfrm>
            <a:off x="468313" y="1484313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b.) </a:t>
            </a:r>
            <a:r>
              <a:rPr lang="hu-HU" altLang="hu-HU" sz="2400" b="1" i="1" dirty="0" err="1">
                <a:solidFill>
                  <a:srgbClr val="FFFF00"/>
                </a:solidFill>
              </a:rPr>
              <a:t>mucinózus</a:t>
            </a:r>
            <a:r>
              <a:rPr lang="hu-HU" altLang="hu-HU" sz="2400" b="1" i="1" dirty="0">
                <a:solidFill>
                  <a:srgbClr val="FFFF00"/>
                </a:solidFill>
              </a:rPr>
              <a:t> mirigy</a:t>
            </a:r>
            <a:r>
              <a:rPr lang="hu-HU" altLang="hu-HU" sz="2400" dirty="0">
                <a:solidFill>
                  <a:srgbClr val="FFFF00"/>
                </a:solidFill>
              </a:rPr>
              <a:t>: szénhidrát	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30724" name="Text Box 14"/>
          <p:cNvSpPr txBox="1">
            <a:spLocks noChangeArrowheads="1"/>
          </p:cNvSpPr>
          <p:nvPr/>
        </p:nvSpPr>
        <p:spPr bwMode="auto">
          <a:xfrm>
            <a:off x="5364163" y="1484313"/>
            <a:ext cx="3455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jól fejlett Golgi </a:t>
            </a:r>
            <a:r>
              <a:rPr lang="hu-HU" altLang="hu-HU" sz="2400" dirty="0" smtClean="0">
                <a:solidFill>
                  <a:srgbClr val="FFFF00"/>
                </a:solidFill>
              </a:rPr>
              <a:t>apparátus, tág lumen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30725" name="Line 11"/>
          <p:cNvSpPr>
            <a:spLocks noChangeShapeType="1"/>
          </p:cNvSpPr>
          <p:nvPr/>
        </p:nvSpPr>
        <p:spPr bwMode="auto">
          <a:xfrm>
            <a:off x="4716463" y="1773238"/>
            <a:ext cx="431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30726" name="Picture 2" descr="http://www.siumed.edu/~dking2/erg/images/GI1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81263"/>
            <a:ext cx="511333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Exokrin</a:t>
            </a:r>
            <a:r>
              <a:rPr lang="hu-HU" alt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mirigyek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églalap 2"/>
          <p:cNvSpPr>
            <a:spLocks noChangeArrowheads="1"/>
          </p:cNvSpPr>
          <p:nvPr/>
        </p:nvSpPr>
        <p:spPr bwMode="auto">
          <a:xfrm>
            <a:off x="346075" y="2205038"/>
            <a:ext cx="1345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c.) </a:t>
            </a:r>
            <a:r>
              <a:rPr lang="hu-HU" altLang="hu-HU" sz="2400" b="1" i="1" dirty="0">
                <a:solidFill>
                  <a:srgbClr val="FFFF00"/>
                </a:solidFill>
              </a:rPr>
              <a:t>kevert</a:t>
            </a:r>
          </a:p>
        </p:txBody>
      </p:sp>
      <p:pic>
        <p:nvPicPr>
          <p:cNvPr id="31748" name="Picture 7" descr="gl subm HE 63x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7050"/>
            <a:ext cx="36020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gl submandib Gianuzzi 20x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213100"/>
            <a:ext cx="3810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2987675" y="2133600"/>
            <a:ext cx="331311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dirty="0" err="1"/>
              <a:t>Gianuzzi</a:t>
            </a:r>
            <a:r>
              <a:rPr lang="hu-HU" dirty="0"/>
              <a:t> félhold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755650" y="2565400"/>
            <a:ext cx="2520950" cy="15113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1042988" y="2708275"/>
            <a:ext cx="2457450" cy="19446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427538" y="2781300"/>
            <a:ext cx="1584325" cy="30241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148263" y="2852738"/>
            <a:ext cx="2736850" cy="24479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Gianuzzi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félhold????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éptalálat a következőre: „Gianuzzi demilun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79" y="1651946"/>
            <a:ext cx="7083368" cy="47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0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Kivezetőcső rendszer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44" y="1509525"/>
            <a:ext cx="3310541" cy="51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obb oldali kapcsos zárójel 2"/>
          <p:cNvSpPr/>
          <p:nvPr/>
        </p:nvSpPr>
        <p:spPr>
          <a:xfrm>
            <a:off x="5029199" y="1580827"/>
            <a:ext cx="708579" cy="2541718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5796368" y="5277172"/>
            <a:ext cx="2718982" cy="51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intralobularis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5181600" y="4522922"/>
            <a:ext cx="581186" cy="219301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55780" y="2585627"/>
            <a:ext cx="2718982" cy="51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interlobularis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5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salivaryglandspancreas-111130114128-phpapp02/95/salivary-glands-pancreas-3-728.jpg?cb=1322654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5888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www.isto.ucl.ac.be/safe/images/00005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79825"/>
            <a:ext cx="4090987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l oldali kapcsos zárójel 2"/>
          <p:cNvSpPr/>
          <p:nvPr/>
        </p:nvSpPr>
        <p:spPr>
          <a:xfrm>
            <a:off x="4427538" y="5013325"/>
            <a:ext cx="431800" cy="1728788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11188" y="5445125"/>
            <a:ext cx="396081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800" dirty="0" err="1">
                <a:solidFill>
                  <a:srgbClr val="FFFF00"/>
                </a:solidFill>
              </a:rPr>
              <a:t>Intralobular</a:t>
            </a:r>
            <a:r>
              <a:rPr lang="hu-HU" sz="1800" dirty="0">
                <a:solidFill>
                  <a:srgbClr val="FFFF00"/>
                </a:solidFill>
              </a:rPr>
              <a:t>: d. </a:t>
            </a:r>
            <a:r>
              <a:rPr lang="hu-HU" sz="1800" dirty="0" err="1">
                <a:solidFill>
                  <a:srgbClr val="FFFF00"/>
                </a:solidFill>
              </a:rPr>
              <a:t>intercalaris</a:t>
            </a:r>
            <a:r>
              <a:rPr lang="hu-HU" sz="1800" dirty="0">
                <a:solidFill>
                  <a:srgbClr val="FFFF00"/>
                </a:solidFill>
              </a:rPr>
              <a:t>+d. </a:t>
            </a:r>
            <a:r>
              <a:rPr lang="hu-HU" sz="1800" dirty="0" err="1">
                <a:solidFill>
                  <a:srgbClr val="FFFF00"/>
                </a:solidFill>
              </a:rPr>
              <a:t>salivaris</a:t>
            </a:r>
            <a:endParaRPr lang="hu-HU" sz="1800" dirty="0">
              <a:solidFill>
                <a:srgbClr val="FFFF00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6659563" y="4292600"/>
            <a:ext cx="9366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6588125" y="3644900"/>
            <a:ext cx="9366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611188" y="765175"/>
            <a:ext cx="1512887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 err="1">
                <a:solidFill>
                  <a:schemeClr val="tx1"/>
                </a:solidFill>
              </a:rPr>
              <a:t>ductus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intercalaris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11188" y="1196975"/>
            <a:ext cx="1512887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 err="1">
                <a:solidFill>
                  <a:schemeClr val="tx1"/>
                </a:solidFill>
              </a:rPr>
              <a:t>ductus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salivaris</a:t>
            </a:r>
            <a:endParaRPr lang="hu-HU" sz="1400" dirty="0">
              <a:solidFill>
                <a:schemeClr val="tx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4284663" y="476250"/>
            <a:ext cx="1800225" cy="4318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6156325" y="333375"/>
            <a:ext cx="1800225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dirty="0" err="1">
                <a:solidFill>
                  <a:schemeClr val="tx1"/>
                </a:solidFill>
              </a:rPr>
              <a:t>myoepithel</a:t>
            </a:r>
            <a:r>
              <a:rPr lang="hu-HU" sz="2000" dirty="0">
                <a:solidFill>
                  <a:schemeClr val="tx1"/>
                </a:solidFill>
              </a:rPr>
              <a:t> sejt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532536" y="5587139"/>
            <a:ext cx="1183859" cy="155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hu-H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intercalaris</a:t>
            </a:r>
            <a:endParaRPr lang="hu-H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588125" y="5129939"/>
            <a:ext cx="1128271" cy="2072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hu-H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salivaris</a:t>
            </a:r>
            <a:endParaRPr lang="hu-H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Nyálmirigyek: kivezetőcső rendszer</a:t>
            </a:r>
          </a:p>
        </p:txBody>
      </p:sp>
      <p:pic>
        <p:nvPicPr>
          <p:cNvPr id="32771" name="Picture 2" descr="http://users.atw.hu/blp6/BLP6/HTML/common/M9780323045827-027-f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60575"/>
            <a:ext cx="38227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www.oapublishinglondon.com/images/html_figures/Biochemistry14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65425"/>
            <a:ext cx="49879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959458" y="2060575"/>
            <a:ext cx="3277891" cy="31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salivaris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aktív transzport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Mirigyhám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6513" y="1905000"/>
            <a:ext cx="51816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solidFill>
                  <a:srgbClr val="FFFF00"/>
                </a:solidFill>
              </a:rPr>
              <a:t>szekrécióra szakosodott hámsejtek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</a:t>
            </a:r>
            <a:r>
              <a:rPr lang="hu-HU" altLang="hu-HU" sz="2400" dirty="0" smtClean="0">
                <a:solidFill>
                  <a:srgbClr val="FFFF00"/>
                </a:solidFill>
              </a:rPr>
              <a:t>belső </a:t>
            </a:r>
            <a:r>
              <a:rPr lang="hu-HU" altLang="hu-HU" sz="2400" dirty="0">
                <a:solidFill>
                  <a:srgbClr val="FFFF00"/>
                </a:solidFill>
              </a:rPr>
              <a:t>(endokrin)- ill. külső (</a:t>
            </a:r>
            <a:r>
              <a:rPr lang="hu-HU" altLang="hu-HU" sz="2400" dirty="0" err="1">
                <a:solidFill>
                  <a:srgbClr val="FFFF00"/>
                </a:solidFill>
              </a:rPr>
              <a:t>exocrin</a:t>
            </a:r>
            <a:r>
              <a:rPr lang="hu-HU" altLang="hu-HU" sz="2400" dirty="0">
                <a:solidFill>
                  <a:srgbClr val="FFFF00"/>
                </a:solidFill>
              </a:rPr>
              <a:t>) elválasztású mirigyek</a:t>
            </a:r>
          </a:p>
        </p:txBody>
      </p:sp>
      <p:pic>
        <p:nvPicPr>
          <p:cNvPr id="23556" name="Picture 4" descr="mirigyek s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981200"/>
            <a:ext cx="3613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ttp://www.histology.leeds.ac.uk/tissue_types/epithelia/images/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029075"/>
            <a:ext cx="2381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11188" y="5661025"/>
            <a:ext cx="1366837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dirty="0" err="1">
                <a:solidFill>
                  <a:schemeClr val="tx1"/>
                </a:solidFill>
              </a:rPr>
              <a:t>acinus</a:t>
            </a:r>
            <a:r>
              <a:rPr lang="hu-HU" sz="1200" dirty="0">
                <a:solidFill>
                  <a:schemeClr val="tx1"/>
                </a:solidFill>
              </a:rPr>
              <a:t>, </a:t>
            </a:r>
            <a:r>
              <a:rPr lang="hu-HU" sz="1200" dirty="0" err="1">
                <a:solidFill>
                  <a:schemeClr val="tx1"/>
                </a:solidFill>
              </a:rPr>
              <a:t>végkmra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8313" y="4437063"/>
            <a:ext cx="136525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dirty="0" err="1">
                <a:solidFill>
                  <a:schemeClr val="tx1"/>
                </a:solidFill>
              </a:rPr>
              <a:t>kivezetőcső</a:t>
            </a:r>
            <a:endParaRPr lang="hu-H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Myoepithelialis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sejtek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Képtalálat a következőre: „myoepithelial cell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79" y="1916542"/>
            <a:ext cx="6381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3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rgbClr val="FFC000"/>
                </a:solidFill>
              </a:rPr>
              <a:t>Felhasznált irodalom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569325" cy="34163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Röhlich Pál: Szövettan. Budapest, 1999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A szövettani képek a Humánmorfológiai és Fejlődésbiológiai Intézet gyűjteményéből származnak.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Carola R, Harley JP, Noback CR: Human Anatomy &amp; Physiology, McGraw-Hill Inc., USA, 1990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Wikipedia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/>
          </a:p>
        </p:txBody>
      </p:sp>
    </p:spTree>
    <p:extLst>
      <p:ext uri="{BB962C8B-B14F-4D97-AF65-F5344CB8AC3E}">
        <p14:creationId xmlns:p14="http://schemas.microsoft.com/office/powerpoint/2010/main" val="163230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2" name="Picture 4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5" y="780269"/>
            <a:ext cx="76200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4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éptalálat a következőre: „glandular epitheliu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7" y="36512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90" y="542441"/>
            <a:ext cx="3739200" cy="257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Képtalálat a következőre: „apocrine gland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31" y="3794127"/>
            <a:ext cx="3853912" cy="28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apcsolódó 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60" y="3872113"/>
            <a:ext cx="3679259" cy="24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6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7" y="189584"/>
            <a:ext cx="5101352" cy="34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apcsolódó k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39" y="3412316"/>
            <a:ext cx="3714443" cy="32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5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79885"/>
            <a:ext cx="7886700" cy="1325563"/>
          </a:xfrm>
        </p:spPr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73" y="19373"/>
            <a:ext cx="6842502" cy="68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Külső elválasztású (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exocrin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mirigyek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3"/>
            <a:ext cx="5184775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Egysejtű mirigyek:</a:t>
            </a:r>
            <a:r>
              <a:rPr lang="hu-HU" sz="280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hu-HU" sz="2400" smtClean="0">
                <a:solidFill>
                  <a:srgbClr val="FFFF00"/>
                </a:solidFill>
              </a:rPr>
              <a:t>Endoepitheliális: kehelysejtek</a:t>
            </a: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hu-HU" sz="2400" smtClean="0">
                <a:solidFill>
                  <a:srgbClr val="FFFF00"/>
                </a:solidFill>
              </a:rPr>
              <a:t>exoepitheliális</a:t>
            </a:r>
          </a:p>
          <a:p>
            <a:pPr eaLnBrk="1" hangingPunct="1">
              <a:defRPr/>
            </a:pPr>
            <a:endParaRPr lang="hu-HU" sz="2800" smtClean="0">
              <a:solidFill>
                <a:srgbClr val="FFFF00"/>
              </a:solidFill>
            </a:endParaRPr>
          </a:p>
        </p:txBody>
      </p:sp>
      <p:pic>
        <p:nvPicPr>
          <p:cNvPr id="20484" name="Picture 4" descr="b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6738" y="3068638"/>
            <a:ext cx="2879725" cy="1912937"/>
          </a:xfrm>
          <a:noFill/>
        </p:spPr>
      </p:pic>
      <p:pic>
        <p:nvPicPr>
          <p:cNvPr id="20485" name="Picture 6" descr="cepc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068638"/>
            <a:ext cx="2925763" cy="1981200"/>
          </a:xfrm>
          <a:noFill/>
        </p:spPr>
      </p:pic>
    </p:spTree>
    <p:extLst>
      <p:ext uri="{BB962C8B-B14F-4D97-AF65-F5344CB8AC3E}">
        <p14:creationId xmlns:p14="http://schemas.microsoft.com/office/powerpoint/2010/main" val="197001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ehelysem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013" y="333375"/>
            <a:ext cx="4006850" cy="6408738"/>
          </a:xfrm>
          <a:noFill/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771775" y="4797425"/>
            <a:ext cx="1008063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RER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700338" y="3357563"/>
            <a:ext cx="100806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Golgi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411413" y="2060575"/>
            <a:ext cx="136683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Szekréciós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granulumok</a:t>
            </a:r>
          </a:p>
        </p:txBody>
      </p:sp>
      <p:sp>
        <p:nvSpPr>
          <p:cNvPr id="2" name="Téglalap 1"/>
          <p:cNvSpPr/>
          <p:nvPr/>
        </p:nvSpPr>
        <p:spPr>
          <a:xfrm>
            <a:off x="3332136" y="6377554"/>
            <a:ext cx="1333822" cy="36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fehérjeszintézis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63147" y="6374974"/>
            <a:ext cx="1333822" cy="36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glikozilálás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5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ehelysej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33375"/>
            <a:ext cx="6769100" cy="5846763"/>
          </a:xfrm>
          <a:noFill/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339975" y="6308725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1" lang="hu-HU" altLang="hu-HU" sz="2000" dirty="0">
                <a:solidFill>
                  <a:srgbClr val="FFFF00"/>
                </a:solidFill>
              </a:rPr>
              <a:t>WGA </a:t>
            </a:r>
            <a:r>
              <a:rPr kumimoji="1" lang="hu-HU" altLang="hu-HU" sz="2000" dirty="0" err="1">
                <a:solidFill>
                  <a:srgbClr val="FFFF00"/>
                </a:solidFill>
              </a:rPr>
              <a:t>Lectin</a:t>
            </a:r>
            <a:r>
              <a:rPr kumimoji="1" lang="hu-HU" altLang="hu-HU" sz="2000" dirty="0">
                <a:solidFill>
                  <a:srgbClr val="FFFF00"/>
                </a:solidFill>
              </a:rPr>
              <a:t> </a:t>
            </a:r>
            <a:r>
              <a:rPr kumimoji="1" lang="hu-HU" altLang="hu-HU" sz="2000" dirty="0" err="1" smtClean="0">
                <a:solidFill>
                  <a:srgbClr val="FFFF00"/>
                </a:solidFill>
              </a:rPr>
              <a:t>immunohisztokémia</a:t>
            </a:r>
            <a:endParaRPr kumimoji="1" lang="hu-HU" altLang="hu-H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2" y="92990"/>
            <a:ext cx="6643755" cy="6643755"/>
          </a:xfrm>
        </p:spPr>
      </p:pic>
    </p:spTree>
    <p:extLst>
      <p:ext uri="{BB962C8B-B14F-4D97-AF65-F5344CB8AC3E}">
        <p14:creationId xmlns:p14="http://schemas.microsoft.com/office/powerpoint/2010/main" val="3310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631113" cy="1000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Exocrin</a:t>
            </a:r>
            <a:r>
              <a:rPr lang="hu-HU" alt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mirigyek: többsejtű mirigyek</a:t>
            </a:r>
          </a:p>
        </p:txBody>
      </p:sp>
      <p:pic>
        <p:nvPicPr>
          <p:cNvPr id="24579" name="Picture 4" descr="mirigy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8500"/>
            <a:ext cx="14398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mirigy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93963"/>
            <a:ext cx="16144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12775" y="1341438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egyszerű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6877050" y="153193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összetett</a:t>
            </a: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3924300" y="1844675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csöves</a:t>
            </a:r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 flipH="1">
            <a:off x="2627313" y="2276475"/>
            <a:ext cx="1296987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>
            <a:off x="4932363" y="2276475"/>
            <a:ext cx="1223962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3708400" y="40767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bogyós</a:t>
            </a:r>
          </a:p>
        </p:txBody>
      </p:sp>
      <p:sp>
        <p:nvSpPr>
          <p:cNvPr id="24587" name="Line 17"/>
          <p:cNvSpPr>
            <a:spLocks noChangeShapeType="1"/>
          </p:cNvSpPr>
          <p:nvPr/>
        </p:nvSpPr>
        <p:spPr bwMode="auto">
          <a:xfrm flipH="1">
            <a:off x="2339975" y="4581525"/>
            <a:ext cx="1296988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8" name="Line 18"/>
          <p:cNvSpPr>
            <a:spLocks noChangeShapeType="1"/>
          </p:cNvSpPr>
          <p:nvPr/>
        </p:nvSpPr>
        <p:spPr bwMode="auto">
          <a:xfrm>
            <a:off x="4859338" y="4508500"/>
            <a:ext cx="1223962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3492500" y="544512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csöves-bogyós</a:t>
            </a:r>
          </a:p>
        </p:txBody>
      </p:sp>
      <p:sp>
        <p:nvSpPr>
          <p:cNvPr id="24590" name="Line 20"/>
          <p:cNvSpPr>
            <a:spLocks noChangeShapeType="1"/>
          </p:cNvSpPr>
          <p:nvPr/>
        </p:nvSpPr>
        <p:spPr bwMode="auto">
          <a:xfrm flipH="1">
            <a:off x="2339975" y="5949950"/>
            <a:ext cx="1296988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591" name="Line 21"/>
          <p:cNvSpPr>
            <a:spLocks noChangeShapeType="1"/>
          </p:cNvSpPr>
          <p:nvPr/>
        </p:nvSpPr>
        <p:spPr bwMode="auto">
          <a:xfrm>
            <a:off x="5076825" y="5949950"/>
            <a:ext cx="1223963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0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Exocrin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mirigyek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1785748"/>
            <a:ext cx="8305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solidFill>
                  <a:srgbClr val="FFFF00"/>
                </a:solidFill>
              </a:rPr>
              <a:t>Szekréció morfológiai jelei </a:t>
            </a:r>
            <a:r>
              <a:rPr lang="hu-HU" altLang="hu-HU" sz="2400" dirty="0" smtClean="0">
                <a:solidFill>
                  <a:srgbClr val="FFFF00"/>
                </a:solidFill>
              </a:rPr>
              <a:t>alapján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-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merokrin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>
                <a:solidFill>
                  <a:srgbClr val="FFFF00"/>
                </a:solidFill>
              </a:rPr>
              <a:t>(marad – a mirigyek többsége ide tartozik)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-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apokrin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>
                <a:solidFill>
                  <a:srgbClr val="FFFF00"/>
                </a:solidFill>
              </a:rPr>
              <a:t>(apad – illatmirigyek, </a:t>
            </a:r>
            <a:r>
              <a:rPr lang="hu-HU" altLang="hu-HU" sz="2400" dirty="0" smtClean="0">
                <a:solidFill>
                  <a:srgbClr val="FFFF00"/>
                </a:solidFill>
              </a:rPr>
              <a:t>emlő</a:t>
            </a:r>
            <a:r>
              <a:rPr lang="hu-HU" altLang="hu-HU" sz="240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-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holokrin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>
                <a:solidFill>
                  <a:srgbClr val="FFFF00"/>
                </a:solidFill>
              </a:rPr>
              <a:t>(a teljes mirigysejt szekrétummá </a:t>
            </a:r>
            <a:r>
              <a:rPr lang="hu-HU" altLang="hu-HU" sz="2400" dirty="0" smtClean="0">
                <a:solidFill>
                  <a:srgbClr val="FFFF00"/>
                </a:solidFill>
              </a:rPr>
              <a:t>alakul </a:t>
            </a:r>
            <a:r>
              <a:rPr lang="hu-HU" altLang="hu-HU" sz="2400" dirty="0">
                <a:solidFill>
                  <a:srgbClr val="FFFF00"/>
                </a:solidFill>
              </a:rPr>
              <a:t>– </a:t>
            </a:r>
            <a:r>
              <a:rPr lang="hu-HU" altLang="hu-HU" sz="2400" dirty="0" smtClean="0">
                <a:solidFill>
                  <a:srgbClr val="FFFF00"/>
                </a:solidFill>
              </a:rPr>
              <a:t>	   			  faggyúmirigy</a:t>
            </a:r>
            <a:r>
              <a:rPr lang="hu-HU" altLang="hu-HU" sz="240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3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Merokrin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szekréció</a:t>
            </a:r>
          </a:p>
        </p:txBody>
      </p:sp>
      <p:pic>
        <p:nvPicPr>
          <p:cNvPr id="26627" name="Picture 2" descr="http://www.linkpublishing.com/exocytosi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466975"/>
            <a:ext cx="3763962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Kép 4" descr="merocrin secret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84350"/>
            <a:ext cx="32766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264</Words>
  <Application>Microsoft Office PowerPoint</Application>
  <PresentationFormat>Diavetítés a képernyőre (4:3 oldalarány)</PresentationFormat>
  <Paragraphs>79</Paragraphs>
  <Slides>25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Office-téma</vt:lpstr>
      <vt:lpstr>Image</vt:lpstr>
      <vt:lpstr>Mirigyhám </vt:lpstr>
      <vt:lpstr>Mirigyhám</vt:lpstr>
      <vt:lpstr>Külső elválasztású (exocrin) mirigyek</vt:lpstr>
      <vt:lpstr>PowerPoint-bemutató</vt:lpstr>
      <vt:lpstr>PowerPoint-bemutató</vt:lpstr>
      <vt:lpstr>PowerPoint-bemutató</vt:lpstr>
      <vt:lpstr>Exocrin mirigyek: többsejtű mirigyek</vt:lpstr>
      <vt:lpstr>Exocrin mirigyek</vt:lpstr>
      <vt:lpstr>Merokrin szekréció</vt:lpstr>
      <vt:lpstr>Apokrin szekréció</vt:lpstr>
      <vt:lpstr>Holokrin szekréció</vt:lpstr>
      <vt:lpstr>Szekréciós útvonalak</vt:lpstr>
      <vt:lpstr>Exokrin mirigyek</vt:lpstr>
      <vt:lpstr>Exokrin mirigyek</vt:lpstr>
      <vt:lpstr>Exokrin mirigyek</vt:lpstr>
      <vt:lpstr>Gianuzzi félhold????</vt:lpstr>
      <vt:lpstr>Kivezetőcső rendszer</vt:lpstr>
      <vt:lpstr>PowerPoint-bemutató</vt:lpstr>
      <vt:lpstr>Nyálmirigyek: kivezetőcső rendszer</vt:lpstr>
      <vt:lpstr>Myoepithelialis sejtek</vt:lpstr>
      <vt:lpstr>Felhasznált irodalom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kissa</dc:creator>
  <cp:lastModifiedBy>kissa</cp:lastModifiedBy>
  <cp:revision>12</cp:revision>
  <dcterms:created xsi:type="dcterms:W3CDTF">2020-01-16T08:41:22Z</dcterms:created>
  <dcterms:modified xsi:type="dcterms:W3CDTF">2020-02-06T16:18:35Z</dcterms:modified>
</cp:coreProperties>
</file>