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notesMasterIdLst>
    <p:notesMasterId r:id="rId39"/>
  </p:notesMasterIdLst>
  <p:handoutMasterIdLst>
    <p:handoutMasterId r:id="rId40"/>
  </p:handoutMasterIdLst>
  <p:sldIdLst>
    <p:sldId id="257" r:id="rId2"/>
    <p:sldId id="323" r:id="rId3"/>
    <p:sldId id="372" r:id="rId4"/>
    <p:sldId id="324" r:id="rId5"/>
    <p:sldId id="325" r:id="rId6"/>
    <p:sldId id="364" r:id="rId7"/>
    <p:sldId id="375" r:id="rId8"/>
    <p:sldId id="357" r:id="rId9"/>
    <p:sldId id="356" r:id="rId10"/>
    <p:sldId id="370" r:id="rId11"/>
    <p:sldId id="361" r:id="rId12"/>
    <p:sldId id="360" r:id="rId13"/>
    <p:sldId id="353" r:id="rId14"/>
    <p:sldId id="373" r:id="rId15"/>
    <p:sldId id="333" r:id="rId16"/>
    <p:sldId id="378" r:id="rId17"/>
    <p:sldId id="379" r:id="rId18"/>
    <p:sldId id="336" r:id="rId19"/>
    <p:sldId id="355" r:id="rId20"/>
    <p:sldId id="337" r:id="rId21"/>
    <p:sldId id="338" r:id="rId22"/>
    <p:sldId id="376" r:id="rId23"/>
    <p:sldId id="377" r:id="rId24"/>
    <p:sldId id="425" r:id="rId25"/>
    <p:sldId id="342" r:id="rId26"/>
    <p:sldId id="426" r:id="rId27"/>
    <p:sldId id="344" r:id="rId28"/>
    <p:sldId id="345" r:id="rId29"/>
    <p:sldId id="346" r:id="rId30"/>
    <p:sldId id="380" r:id="rId31"/>
    <p:sldId id="383" r:id="rId32"/>
    <p:sldId id="384" r:id="rId33"/>
    <p:sldId id="386" r:id="rId34"/>
    <p:sldId id="381" r:id="rId35"/>
    <p:sldId id="382" r:id="rId36"/>
    <p:sldId id="387" r:id="rId37"/>
    <p:sldId id="321" r:id="rId38"/>
  </p:sldIdLst>
  <p:sldSz cx="9144000" cy="6858000" type="screen4x3"/>
  <p:notesSz cx="6858000" cy="9710738"/>
  <p:defaultTextStyle>
    <a:defPPr>
      <a:defRPr lang="hu-HU"/>
    </a:defPPr>
    <a:lvl1pPr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5pPr>
    <a:lvl6pPr marL="2286000" algn="l" defTabSz="914400" rtl="0" eaLnBrk="1" latinLnBrk="0" hangingPunct="1">
      <a:defRPr sz="2000" b="1" kern="1200">
        <a:solidFill>
          <a:schemeClr val="tx1"/>
        </a:solidFill>
        <a:latin typeface="Arial" panose="020B0604020202020204" pitchFamily="34" charset="0"/>
        <a:ea typeface="+mn-ea"/>
        <a:cs typeface="+mn-cs"/>
      </a:defRPr>
    </a:lvl6pPr>
    <a:lvl7pPr marL="2743200" algn="l" defTabSz="914400" rtl="0" eaLnBrk="1" latinLnBrk="0" hangingPunct="1">
      <a:defRPr sz="2000" b="1" kern="1200">
        <a:solidFill>
          <a:schemeClr val="tx1"/>
        </a:solidFill>
        <a:latin typeface="Arial" panose="020B0604020202020204" pitchFamily="34" charset="0"/>
        <a:ea typeface="+mn-ea"/>
        <a:cs typeface="+mn-cs"/>
      </a:defRPr>
    </a:lvl7pPr>
    <a:lvl8pPr marL="3200400" algn="l" defTabSz="914400" rtl="0" eaLnBrk="1" latinLnBrk="0" hangingPunct="1">
      <a:defRPr sz="2000" b="1" kern="1200">
        <a:solidFill>
          <a:schemeClr val="tx1"/>
        </a:solidFill>
        <a:latin typeface="Arial" panose="020B0604020202020204" pitchFamily="34" charset="0"/>
        <a:ea typeface="+mn-ea"/>
        <a:cs typeface="+mn-cs"/>
      </a:defRPr>
    </a:lvl8pPr>
    <a:lvl9pPr marL="3657600" algn="l" defTabSz="914400" rtl="0" eaLnBrk="1" latinLnBrk="0" hangingPunct="1">
      <a:defRPr sz="20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CCECFF"/>
    <a:srgbClr val="CCFF99"/>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453" autoAdjust="0"/>
    <p:restoredTop sz="94660"/>
  </p:normalViewPr>
  <p:slideViewPr>
    <p:cSldViewPr snapToGrid="0">
      <p:cViewPr varScale="1">
        <p:scale>
          <a:sx n="102" d="100"/>
          <a:sy n="102" d="100"/>
        </p:scale>
        <p:origin x="120" y="126"/>
      </p:cViewPr>
      <p:guideLst>
        <p:guide orient="horz" pos="2160"/>
        <p:guide pos="2880"/>
      </p:guideLst>
    </p:cSldViewPr>
  </p:slideViewPr>
  <p:notesTextViewPr>
    <p:cViewPr>
      <p:scale>
        <a:sx n="3" d="2"/>
        <a:sy n="3" d="2"/>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2971800"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hu-HU"/>
          </a:p>
        </p:txBody>
      </p:sp>
      <p:sp>
        <p:nvSpPr>
          <p:cNvPr id="61443" name="Rectangle 3"/>
          <p:cNvSpPr>
            <a:spLocks noGrp="1" noChangeArrowheads="1"/>
          </p:cNvSpPr>
          <p:nvPr>
            <p:ph type="dt" sz="quarter" idx="1"/>
          </p:nvPr>
        </p:nvSpPr>
        <p:spPr bwMode="auto">
          <a:xfrm>
            <a:off x="3884613" y="0"/>
            <a:ext cx="2971800"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hu-HU"/>
          </a:p>
        </p:txBody>
      </p:sp>
      <p:sp>
        <p:nvSpPr>
          <p:cNvPr id="61444" name="Rectangle 4"/>
          <p:cNvSpPr>
            <a:spLocks noGrp="1" noChangeArrowheads="1"/>
          </p:cNvSpPr>
          <p:nvPr>
            <p:ph type="ftr" sz="quarter" idx="2"/>
          </p:nvPr>
        </p:nvSpPr>
        <p:spPr bwMode="auto">
          <a:xfrm>
            <a:off x="0" y="9223375"/>
            <a:ext cx="2971800"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hu-HU"/>
          </a:p>
        </p:txBody>
      </p:sp>
      <p:sp>
        <p:nvSpPr>
          <p:cNvPr id="61445" name="Rectangle 5"/>
          <p:cNvSpPr>
            <a:spLocks noGrp="1" noChangeArrowheads="1"/>
          </p:cNvSpPr>
          <p:nvPr>
            <p:ph type="sldNum" sz="quarter" idx="3"/>
          </p:nvPr>
        </p:nvSpPr>
        <p:spPr bwMode="auto">
          <a:xfrm>
            <a:off x="3884613" y="9223375"/>
            <a:ext cx="2971800"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381F5722-2772-4031-930C-AA8C913B8754}" type="slidenum">
              <a:rPr lang="hu-HU" altLang="hu-HU"/>
              <a:pPr>
                <a:defRPr/>
              </a:pPr>
              <a:t>‹#›</a:t>
            </a:fld>
            <a:endParaRPr lang="hu-HU" altLang="hu-HU"/>
          </a:p>
        </p:txBody>
      </p:sp>
    </p:spTree>
    <p:extLst>
      <p:ext uri="{BB962C8B-B14F-4D97-AF65-F5344CB8AC3E}">
        <p14:creationId xmlns:p14="http://schemas.microsoft.com/office/powerpoint/2010/main" val="28376516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hu-HU"/>
          </a:p>
        </p:txBody>
      </p:sp>
      <p:sp>
        <p:nvSpPr>
          <p:cNvPr id="74755" name="Rectangle 3"/>
          <p:cNvSpPr>
            <a:spLocks noGrp="1" noChangeArrowheads="1"/>
          </p:cNvSpPr>
          <p:nvPr>
            <p:ph type="dt" idx="1"/>
          </p:nvPr>
        </p:nvSpPr>
        <p:spPr bwMode="auto">
          <a:xfrm>
            <a:off x="3884613" y="0"/>
            <a:ext cx="2971800"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hu-HU"/>
          </a:p>
        </p:txBody>
      </p:sp>
      <p:sp>
        <p:nvSpPr>
          <p:cNvPr id="2052" name="Rectangle 4"/>
          <p:cNvSpPr>
            <a:spLocks noGrp="1" noRot="1" noChangeAspect="1" noChangeArrowheads="1" noTextEdit="1"/>
          </p:cNvSpPr>
          <p:nvPr>
            <p:ph type="sldImg" idx="2"/>
          </p:nvPr>
        </p:nvSpPr>
        <p:spPr bwMode="auto">
          <a:xfrm>
            <a:off x="1001713" y="728663"/>
            <a:ext cx="4854575" cy="3641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7" name="Rectangle 5"/>
          <p:cNvSpPr>
            <a:spLocks noGrp="1" noChangeArrowheads="1"/>
          </p:cNvSpPr>
          <p:nvPr>
            <p:ph type="body" sz="quarter" idx="3"/>
          </p:nvPr>
        </p:nvSpPr>
        <p:spPr bwMode="auto">
          <a:xfrm>
            <a:off x="685800" y="4613275"/>
            <a:ext cx="5486400" cy="4368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u-HU" noProof="0" smtClean="0"/>
              <a:t>Mintaszöveg szerkesztése</a:t>
            </a:r>
          </a:p>
          <a:p>
            <a:pPr lvl="1"/>
            <a:r>
              <a:rPr lang="hu-HU" noProof="0" smtClean="0"/>
              <a:t>Második szint</a:t>
            </a:r>
          </a:p>
          <a:p>
            <a:pPr lvl="2"/>
            <a:r>
              <a:rPr lang="hu-HU" noProof="0" smtClean="0"/>
              <a:t>Harmadik szint</a:t>
            </a:r>
          </a:p>
          <a:p>
            <a:pPr lvl="3"/>
            <a:r>
              <a:rPr lang="hu-HU" noProof="0" smtClean="0"/>
              <a:t>Negyedik szint</a:t>
            </a:r>
          </a:p>
          <a:p>
            <a:pPr lvl="4"/>
            <a:r>
              <a:rPr lang="hu-HU" noProof="0" smtClean="0"/>
              <a:t>Ötödik szint</a:t>
            </a:r>
          </a:p>
        </p:txBody>
      </p:sp>
      <p:sp>
        <p:nvSpPr>
          <p:cNvPr id="74758" name="Rectangle 6"/>
          <p:cNvSpPr>
            <a:spLocks noGrp="1" noChangeArrowheads="1"/>
          </p:cNvSpPr>
          <p:nvPr>
            <p:ph type="ftr" sz="quarter" idx="4"/>
          </p:nvPr>
        </p:nvSpPr>
        <p:spPr bwMode="auto">
          <a:xfrm>
            <a:off x="0" y="9223375"/>
            <a:ext cx="2971800"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hu-HU"/>
          </a:p>
        </p:txBody>
      </p:sp>
      <p:sp>
        <p:nvSpPr>
          <p:cNvPr id="74759" name="Rectangle 7"/>
          <p:cNvSpPr>
            <a:spLocks noGrp="1" noChangeArrowheads="1"/>
          </p:cNvSpPr>
          <p:nvPr>
            <p:ph type="sldNum" sz="quarter" idx="5"/>
          </p:nvPr>
        </p:nvSpPr>
        <p:spPr bwMode="auto">
          <a:xfrm>
            <a:off x="3884613" y="9223375"/>
            <a:ext cx="2971800"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7FE6EF14-4EC0-472C-99F2-6EDE8C4B9522}" type="slidenum">
              <a:rPr lang="hu-HU" altLang="hu-HU"/>
              <a:pPr>
                <a:defRPr/>
              </a:pPr>
              <a:t>‹#›</a:t>
            </a:fld>
            <a:endParaRPr lang="hu-HU" altLang="hu-HU"/>
          </a:p>
        </p:txBody>
      </p:sp>
    </p:spTree>
    <p:extLst>
      <p:ext uri="{BB962C8B-B14F-4D97-AF65-F5344CB8AC3E}">
        <p14:creationId xmlns:p14="http://schemas.microsoft.com/office/powerpoint/2010/main" val="6974937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FDBC66C-A74D-43CC-A13D-B9F53677AD38}" type="slidenum">
              <a:rPr lang="en-US" altLang="hu-HU" smtClean="0"/>
              <a:pPr>
                <a:spcBef>
                  <a:spcPct val="0"/>
                </a:spcBef>
              </a:pPr>
              <a:t>2</a:t>
            </a:fld>
            <a:endParaRPr lang="en-US" altLang="hu-HU"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xfrm>
            <a:off x="914400" y="4613275"/>
            <a:ext cx="5029200" cy="436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smtClean="0">
              <a:latin typeface="Arial" panose="020B0604020202020204" pitchFamily="34" charset="0"/>
              <a:ea typeface="굴림" pitchFamily="34" charset="-127"/>
            </a:endParaRPr>
          </a:p>
        </p:txBody>
      </p:sp>
    </p:spTree>
    <p:extLst>
      <p:ext uri="{BB962C8B-B14F-4D97-AF65-F5344CB8AC3E}">
        <p14:creationId xmlns:p14="http://schemas.microsoft.com/office/powerpoint/2010/main" val="899800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EA7DCAC-7DD2-4E3F-90BE-5FC7D499CD38}" type="slidenum">
              <a:rPr lang="en-US" altLang="hu-HU" smtClean="0"/>
              <a:pPr>
                <a:spcBef>
                  <a:spcPct val="0"/>
                </a:spcBef>
              </a:pPr>
              <a:t>29</a:t>
            </a:fld>
            <a:endParaRPr lang="en-US" altLang="hu-HU"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smtClean="0">
              <a:latin typeface="Arial" panose="020B0604020202020204" pitchFamily="34" charset="0"/>
            </a:endParaRPr>
          </a:p>
        </p:txBody>
      </p:sp>
    </p:spTree>
    <p:extLst>
      <p:ext uri="{BB962C8B-B14F-4D97-AF65-F5344CB8AC3E}">
        <p14:creationId xmlns:p14="http://schemas.microsoft.com/office/powerpoint/2010/main" val="2995435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smtClean="0">
              <a:latin typeface="Arial" panose="020B0604020202020204" pitchFamily="34" charset="0"/>
            </a:endParaRPr>
          </a:p>
        </p:txBody>
      </p:sp>
    </p:spTree>
    <p:extLst>
      <p:ext uri="{BB962C8B-B14F-4D97-AF65-F5344CB8AC3E}">
        <p14:creationId xmlns:p14="http://schemas.microsoft.com/office/powerpoint/2010/main" val="3307482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smtClean="0">
              <a:latin typeface="Arial" panose="020B0604020202020204" pitchFamily="34" charset="0"/>
            </a:endParaRPr>
          </a:p>
        </p:txBody>
      </p:sp>
    </p:spTree>
    <p:extLst>
      <p:ext uri="{BB962C8B-B14F-4D97-AF65-F5344CB8AC3E}">
        <p14:creationId xmlns:p14="http://schemas.microsoft.com/office/powerpoint/2010/main" val="3277646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smtClean="0">
              <a:latin typeface="Arial" panose="020B0604020202020204" pitchFamily="34" charset="0"/>
            </a:endParaRPr>
          </a:p>
        </p:txBody>
      </p:sp>
    </p:spTree>
    <p:extLst>
      <p:ext uri="{BB962C8B-B14F-4D97-AF65-F5344CB8AC3E}">
        <p14:creationId xmlns:p14="http://schemas.microsoft.com/office/powerpoint/2010/main" val="1433347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FE2AD5-AB59-4FB3-BBFF-8CB9AB0C7DBD}" type="slidenum">
              <a:rPr lang="en-US" altLang="hu-HU" smtClean="0"/>
              <a:pPr>
                <a:spcBef>
                  <a:spcPct val="0"/>
                </a:spcBef>
              </a:pPr>
              <a:t>18</a:t>
            </a:fld>
            <a:endParaRPr lang="en-US" altLang="hu-HU" smtClean="0"/>
          </a:p>
        </p:txBody>
      </p:sp>
      <p:sp>
        <p:nvSpPr>
          <p:cNvPr id="27651" name="Rectangle 2"/>
          <p:cNvSpPr>
            <a:spLocks noGrp="1" noRot="1" noChangeAspect="1" noChangeArrowheads="1" noTextEdit="1"/>
          </p:cNvSpPr>
          <p:nvPr>
            <p:ph type="sldImg"/>
          </p:nvPr>
        </p:nvSpPr>
        <p:spPr>
          <a:xfrm>
            <a:off x="1209675" y="971550"/>
            <a:ext cx="4437063" cy="3328988"/>
          </a:xfrm>
          <a:solidFill>
            <a:srgbClr val="FFFFFF"/>
          </a:solidFill>
          <a:ln/>
        </p:spPr>
      </p:sp>
      <p:sp>
        <p:nvSpPr>
          <p:cNvPr id="27652" name="Rectangle 3"/>
          <p:cNvSpPr>
            <a:spLocks noGrp="1" noChangeArrowheads="1"/>
          </p:cNvSpPr>
          <p:nvPr>
            <p:ph type="body" idx="1"/>
          </p:nvPr>
        </p:nvSpPr>
        <p:spPr>
          <a:xfrm>
            <a:off x="1046163" y="4622800"/>
            <a:ext cx="4770437" cy="3695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ltLang="hu-HU" smtClean="0">
              <a:latin typeface="Arial" panose="020B0604020202020204" pitchFamily="34" charset="0"/>
            </a:endParaRPr>
          </a:p>
        </p:txBody>
      </p:sp>
    </p:spTree>
    <p:extLst>
      <p:ext uri="{BB962C8B-B14F-4D97-AF65-F5344CB8AC3E}">
        <p14:creationId xmlns:p14="http://schemas.microsoft.com/office/powerpoint/2010/main" val="2689217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5EA6FE-3828-4FEE-8A64-AD510381B0E8}" type="slidenum">
              <a:rPr lang="en-US" altLang="hu-HU" smtClean="0"/>
              <a:pPr>
                <a:spcBef>
                  <a:spcPct val="0"/>
                </a:spcBef>
              </a:pPr>
              <a:t>20</a:t>
            </a:fld>
            <a:endParaRPr lang="en-US" altLang="hu-HU"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smtClean="0">
              <a:latin typeface="Arial" panose="020B0604020202020204" pitchFamily="34" charset="0"/>
            </a:endParaRPr>
          </a:p>
        </p:txBody>
      </p:sp>
    </p:spTree>
    <p:extLst>
      <p:ext uri="{BB962C8B-B14F-4D97-AF65-F5344CB8AC3E}">
        <p14:creationId xmlns:p14="http://schemas.microsoft.com/office/powerpoint/2010/main" val="2747145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D74833-0283-486B-9FA7-E5B3E382A0D9}" type="slidenum">
              <a:rPr lang="en-US" altLang="hu-HU" smtClean="0"/>
              <a:pPr>
                <a:spcBef>
                  <a:spcPct val="0"/>
                </a:spcBef>
              </a:pPr>
              <a:t>21</a:t>
            </a:fld>
            <a:endParaRPr lang="en-US" altLang="hu-HU"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smtClean="0">
              <a:latin typeface="Arial" panose="020B0604020202020204" pitchFamily="34" charset="0"/>
            </a:endParaRPr>
          </a:p>
        </p:txBody>
      </p:sp>
    </p:spTree>
    <p:extLst>
      <p:ext uri="{BB962C8B-B14F-4D97-AF65-F5344CB8AC3E}">
        <p14:creationId xmlns:p14="http://schemas.microsoft.com/office/powerpoint/2010/main" val="2659091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7462CF4-E217-49E1-8A86-8182D890159E}" type="slidenum">
              <a:rPr lang="en-US" altLang="hu-HU" smtClean="0"/>
              <a:pPr>
                <a:spcBef>
                  <a:spcPct val="0"/>
                </a:spcBef>
              </a:pPr>
              <a:t>27</a:t>
            </a:fld>
            <a:endParaRPr lang="en-US" altLang="hu-HU"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smtClean="0">
              <a:latin typeface="Arial" panose="020B0604020202020204" pitchFamily="34" charset="0"/>
            </a:endParaRPr>
          </a:p>
        </p:txBody>
      </p:sp>
    </p:spTree>
    <p:extLst>
      <p:ext uri="{BB962C8B-B14F-4D97-AF65-F5344CB8AC3E}">
        <p14:creationId xmlns:p14="http://schemas.microsoft.com/office/powerpoint/2010/main" val="72606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FF69239-DD5C-441A-A013-91870B4FDFE8}" type="slidenum">
              <a:rPr lang="en-US" altLang="hu-HU" smtClean="0"/>
              <a:pPr>
                <a:spcBef>
                  <a:spcPct val="0"/>
                </a:spcBef>
              </a:pPr>
              <a:t>28</a:t>
            </a:fld>
            <a:endParaRPr lang="en-US" altLang="hu-HU"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smtClean="0">
              <a:latin typeface="Arial" panose="020B0604020202020204" pitchFamily="34" charset="0"/>
            </a:endParaRPr>
          </a:p>
        </p:txBody>
      </p:sp>
    </p:spTree>
    <p:extLst>
      <p:ext uri="{BB962C8B-B14F-4D97-AF65-F5344CB8AC3E}">
        <p14:creationId xmlns:p14="http://schemas.microsoft.com/office/powerpoint/2010/main" val="2440832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143000" y="1122363"/>
            <a:ext cx="6858000" cy="2387600"/>
          </a:xfrm>
        </p:spPr>
        <p:txBody>
          <a:bodyPr anchor="b"/>
          <a:lstStyle>
            <a:lvl1pPr algn="ctr">
              <a:defRPr sz="4500"/>
            </a:lvl1pPr>
          </a:lstStyle>
          <a:p>
            <a:r>
              <a:rPr lang="hu-HU" smtClean="0"/>
              <a:t>Mintacím szerkesztése</a:t>
            </a:r>
            <a:endParaRPr lang="hu-HU"/>
          </a:p>
        </p:txBody>
      </p:sp>
      <p:sp>
        <p:nvSpPr>
          <p:cNvPr id="3" name="Alcím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lvl1pPr>
              <a:defRPr/>
            </a:lvl1pPr>
          </a:lstStyle>
          <a:p>
            <a:pPr>
              <a:defRPr/>
            </a:pPr>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55EFA538-ED18-4ACE-B071-361984ABDA30}" type="slidenum">
              <a:rPr lang="hu-HU" altLang="hu-HU"/>
              <a:pPr>
                <a:defRPr/>
              </a:pPr>
              <a:t>‹#›</a:t>
            </a:fld>
            <a:endParaRPr lang="hu-HU" altLang="hu-HU"/>
          </a:p>
        </p:txBody>
      </p:sp>
    </p:spTree>
    <p:extLst>
      <p:ext uri="{BB962C8B-B14F-4D97-AF65-F5344CB8AC3E}">
        <p14:creationId xmlns:p14="http://schemas.microsoft.com/office/powerpoint/2010/main" val="536780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729B25C7-D91C-4AE0-B27D-C277996147B2}" type="slidenum">
              <a:rPr lang="hu-HU" altLang="hu-HU"/>
              <a:pPr>
                <a:defRPr/>
              </a:pPr>
              <a:t>‹#›</a:t>
            </a:fld>
            <a:endParaRPr lang="hu-HU" altLang="hu-HU"/>
          </a:p>
        </p:txBody>
      </p:sp>
    </p:spTree>
    <p:extLst>
      <p:ext uri="{BB962C8B-B14F-4D97-AF65-F5344CB8AC3E}">
        <p14:creationId xmlns:p14="http://schemas.microsoft.com/office/powerpoint/2010/main" val="744093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43675" y="365125"/>
            <a:ext cx="1971675" cy="5811838"/>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628650" y="365125"/>
            <a:ext cx="5800725" cy="5811838"/>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746A2D29-9A0B-453A-886C-2EB6D85C9EF6}" type="slidenum">
              <a:rPr lang="hu-HU" altLang="hu-HU"/>
              <a:pPr>
                <a:defRPr/>
              </a:pPr>
              <a:t>‹#›</a:t>
            </a:fld>
            <a:endParaRPr lang="hu-HU" altLang="hu-HU"/>
          </a:p>
        </p:txBody>
      </p:sp>
    </p:spTree>
    <p:extLst>
      <p:ext uri="{BB962C8B-B14F-4D97-AF65-F5344CB8AC3E}">
        <p14:creationId xmlns:p14="http://schemas.microsoft.com/office/powerpoint/2010/main" val="1523888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C54EE3FA-AEE8-4402-9279-696A0470880A}" type="slidenum">
              <a:rPr lang="hu-HU" altLang="hu-HU"/>
              <a:pPr>
                <a:defRPr/>
              </a:pPr>
              <a:t>‹#›</a:t>
            </a:fld>
            <a:endParaRPr lang="hu-HU" altLang="hu-HU"/>
          </a:p>
        </p:txBody>
      </p:sp>
    </p:spTree>
    <p:extLst>
      <p:ext uri="{BB962C8B-B14F-4D97-AF65-F5344CB8AC3E}">
        <p14:creationId xmlns:p14="http://schemas.microsoft.com/office/powerpoint/2010/main" val="622616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623888" y="1709739"/>
            <a:ext cx="7886700" cy="2852737"/>
          </a:xfrm>
        </p:spPr>
        <p:txBody>
          <a:bodyPr anchor="b"/>
          <a:lstStyle>
            <a:lvl1pPr>
              <a:defRPr sz="4500"/>
            </a:lvl1pPr>
          </a:lstStyle>
          <a:p>
            <a:r>
              <a:rPr lang="hu-HU" smtClean="0"/>
              <a:t>Mintacím szerkesztése</a:t>
            </a:r>
            <a:endParaRPr lang="hu-HU"/>
          </a:p>
        </p:txBody>
      </p:sp>
      <p:sp>
        <p:nvSpPr>
          <p:cNvPr id="3" name="Szöveg hely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lvl1pPr>
              <a:defRPr/>
            </a:lvl1pPr>
          </a:lstStyle>
          <a:p>
            <a:pPr>
              <a:defRPr/>
            </a:pPr>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35128D97-B938-4500-A372-39204B9BF2BD}" type="slidenum">
              <a:rPr lang="hu-HU" altLang="hu-HU"/>
              <a:pPr>
                <a:defRPr/>
              </a:pPr>
              <a:t>‹#›</a:t>
            </a:fld>
            <a:endParaRPr lang="hu-HU" altLang="hu-HU"/>
          </a:p>
        </p:txBody>
      </p:sp>
    </p:spTree>
    <p:extLst>
      <p:ext uri="{BB962C8B-B14F-4D97-AF65-F5344CB8AC3E}">
        <p14:creationId xmlns:p14="http://schemas.microsoft.com/office/powerpoint/2010/main" val="1415573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628650" y="1825625"/>
            <a:ext cx="38862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29150" y="1825625"/>
            <a:ext cx="38862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3"/>
          <p:cNvSpPr>
            <a:spLocks noGrp="1"/>
          </p:cNvSpPr>
          <p:nvPr>
            <p:ph type="dt" sz="half" idx="10"/>
          </p:nvPr>
        </p:nvSpPr>
        <p:spPr/>
        <p:txBody>
          <a:bodyPr/>
          <a:lstStyle>
            <a:lvl1pPr>
              <a:defRPr/>
            </a:lvl1pPr>
          </a:lstStyle>
          <a:p>
            <a:pPr>
              <a:defRPr/>
            </a:pPr>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35FA0917-74F5-4A93-930D-092CB4943E6B}" type="slidenum">
              <a:rPr lang="hu-HU" altLang="hu-HU"/>
              <a:pPr>
                <a:defRPr/>
              </a:pPr>
              <a:t>‹#›</a:t>
            </a:fld>
            <a:endParaRPr lang="hu-HU" altLang="hu-HU"/>
          </a:p>
        </p:txBody>
      </p:sp>
    </p:spTree>
    <p:extLst>
      <p:ext uri="{BB962C8B-B14F-4D97-AF65-F5344CB8AC3E}">
        <p14:creationId xmlns:p14="http://schemas.microsoft.com/office/powerpoint/2010/main" val="2985434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629841" y="365126"/>
            <a:ext cx="7886700" cy="1325563"/>
          </a:xfrm>
        </p:spPr>
        <p:txBody>
          <a:bodyPr/>
          <a:lstStyle/>
          <a:p>
            <a:r>
              <a:rPr lang="hu-HU" smtClean="0"/>
              <a:t>Mintacím szerkesztése</a:t>
            </a:r>
            <a:endParaRPr lang="hu-HU"/>
          </a:p>
        </p:txBody>
      </p:sp>
      <p:sp>
        <p:nvSpPr>
          <p:cNvPr id="3" name="Szöveg hely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u-HU" smtClean="0"/>
              <a:t>Mintaszöveg szerkesztése</a:t>
            </a:r>
          </a:p>
        </p:txBody>
      </p:sp>
      <p:sp>
        <p:nvSpPr>
          <p:cNvPr id="4" name="Tartalom helye 3"/>
          <p:cNvSpPr>
            <a:spLocks noGrp="1"/>
          </p:cNvSpPr>
          <p:nvPr>
            <p:ph sz="half" idx="2"/>
          </p:nvPr>
        </p:nvSpPr>
        <p:spPr>
          <a:xfrm>
            <a:off x="629842" y="2505075"/>
            <a:ext cx="3868340"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u-HU" smtClean="0"/>
              <a:t>Mintaszöveg szerkesztése</a:t>
            </a:r>
          </a:p>
        </p:txBody>
      </p:sp>
      <p:sp>
        <p:nvSpPr>
          <p:cNvPr id="6" name="Tartalom helye 5"/>
          <p:cNvSpPr>
            <a:spLocks noGrp="1"/>
          </p:cNvSpPr>
          <p:nvPr>
            <p:ph sz="quarter" idx="4"/>
          </p:nvPr>
        </p:nvSpPr>
        <p:spPr>
          <a:xfrm>
            <a:off x="4629150" y="2505075"/>
            <a:ext cx="3887391"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3"/>
          <p:cNvSpPr>
            <a:spLocks noGrp="1"/>
          </p:cNvSpPr>
          <p:nvPr>
            <p:ph type="dt" sz="half" idx="10"/>
          </p:nvPr>
        </p:nvSpPr>
        <p:spPr/>
        <p:txBody>
          <a:bodyPr/>
          <a:lstStyle>
            <a:lvl1pPr>
              <a:defRPr/>
            </a:lvl1pPr>
          </a:lstStyle>
          <a:p>
            <a:pPr>
              <a:defRPr/>
            </a:pPr>
            <a:endParaRPr lang="hu-HU"/>
          </a:p>
        </p:txBody>
      </p:sp>
      <p:sp>
        <p:nvSpPr>
          <p:cNvPr id="8" name="Élőláb helye 4"/>
          <p:cNvSpPr>
            <a:spLocks noGrp="1"/>
          </p:cNvSpPr>
          <p:nvPr>
            <p:ph type="ftr" sz="quarter" idx="11"/>
          </p:nvPr>
        </p:nvSpPr>
        <p:spPr/>
        <p:txBody>
          <a:bodyPr/>
          <a:lstStyle>
            <a:lvl1pPr>
              <a:defRPr/>
            </a:lvl1pPr>
          </a:lstStyle>
          <a:p>
            <a:pPr>
              <a:defRPr/>
            </a:pPr>
            <a:endParaRPr lang="hu-HU"/>
          </a:p>
        </p:txBody>
      </p:sp>
      <p:sp>
        <p:nvSpPr>
          <p:cNvPr id="9" name="Dia számának helye 5"/>
          <p:cNvSpPr>
            <a:spLocks noGrp="1"/>
          </p:cNvSpPr>
          <p:nvPr>
            <p:ph type="sldNum" sz="quarter" idx="12"/>
          </p:nvPr>
        </p:nvSpPr>
        <p:spPr/>
        <p:txBody>
          <a:bodyPr/>
          <a:lstStyle>
            <a:lvl1pPr>
              <a:defRPr/>
            </a:lvl1pPr>
          </a:lstStyle>
          <a:p>
            <a:pPr>
              <a:defRPr/>
            </a:pPr>
            <a:fld id="{629264D5-37C9-4743-9D21-025F517B1AE7}" type="slidenum">
              <a:rPr lang="hu-HU" altLang="hu-HU"/>
              <a:pPr>
                <a:defRPr/>
              </a:pPr>
              <a:t>‹#›</a:t>
            </a:fld>
            <a:endParaRPr lang="hu-HU" altLang="hu-HU"/>
          </a:p>
        </p:txBody>
      </p:sp>
    </p:spTree>
    <p:extLst>
      <p:ext uri="{BB962C8B-B14F-4D97-AF65-F5344CB8AC3E}">
        <p14:creationId xmlns:p14="http://schemas.microsoft.com/office/powerpoint/2010/main" val="194663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3"/>
          <p:cNvSpPr>
            <a:spLocks noGrp="1"/>
          </p:cNvSpPr>
          <p:nvPr>
            <p:ph type="dt" sz="half" idx="10"/>
          </p:nvPr>
        </p:nvSpPr>
        <p:spPr/>
        <p:txBody>
          <a:bodyPr/>
          <a:lstStyle>
            <a:lvl1pPr>
              <a:defRPr/>
            </a:lvl1pPr>
          </a:lstStyle>
          <a:p>
            <a:pPr>
              <a:defRPr/>
            </a:pPr>
            <a:endParaRPr lang="hu-HU"/>
          </a:p>
        </p:txBody>
      </p:sp>
      <p:sp>
        <p:nvSpPr>
          <p:cNvPr id="4" name="Élőláb helye 4"/>
          <p:cNvSpPr>
            <a:spLocks noGrp="1"/>
          </p:cNvSpPr>
          <p:nvPr>
            <p:ph type="ftr" sz="quarter" idx="11"/>
          </p:nvPr>
        </p:nvSpPr>
        <p:spPr/>
        <p:txBody>
          <a:bodyPr/>
          <a:lstStyle>
            <a:lvl1pPr>
              <a:defRPr/>
            </a:lvl1pPr>
          </a:lstStyle>
          <a:p>
            <a:pPr>
              <a:defRPr/>
            </a:pPr>
            <a:endParaRPr lang="hu-HU"/>
          </a:p>
        </p:txBody>
      </p:sp>
      <p:sp>
        <p:nvSpPr>
          <p:cNvPr id="5" name="Dia számának helye 5"/>
          <p:cNvSpPr>
            <a:spLocks noGrp="1"/>
          </p:cNvSpPr>
          <p:nvPr>
            <p:ph type="sldNum" sz="quarter" idx="12"/>
          </p:nvPr>
        </p:nvSpPr>
        <p:spPr/>
        <p:txBody>
          <a:bodyPr/>
          <a:lstStyle>
            <a:lvl1pPr>
              <a:defRPr/>
            </a:lvl1pPr>
          </a:lstStyle>
          <a:p>
            <a:pPr>
              <a:defRPr/>
            </a:pPr>
            <a:fld id="{0A3722E1-9560-4370-BCF9-3B7EA03AE622}" type="slidenum">
              <a:rPr lang="hu-HU" altLang="hu-HU"/>
              <a:pPr>
                <a:defRPr/>
              </a:pPr>
              <a:t>‹#›</a:t>
            </a:fld>
            <a:endParaRPr lang="hu-HU" altLang="hu-HU"/>
          </a:p>
        </p:txBody>
      </p:sp>
    </p:spTree>
    <p:extLst>
      <p:ext uri="{BB962C8B-B14F-4D97-AF65-F5344CB8AC3E}">
        <p14:creationId xmlns:p14="http://schemas.microsoft.com/office/powerpoint/2010/main" val="2636747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3"/>
          <p:cNvSpPr>
            <a:spLocks noGrp="1"/>
          </p:cNvSpPr>
          <p:nvPr>
            <p:ph type="dt" sz="half" idx="10"/>
          </p:nvPr>
        </p:nvSpPr>
        <p:spPr/>
        <p:txBody>
          <a:bodyPr/>
          <a:lstStyle>
            <a:lvl1pPr>
              <a:defRPr/>
            </a:lvl1pPr>
          </a:lstStyle>
          <a:p>
            <a:pPr>
              <a:defRPr/>
            </a:pPr>
            <a:endParaRPr lang="hu-HU"/>
          </a:p>
        </p:txBody>
      </p:sp>
      <p:sp>
        <p:nvSpPr>
          <p:cNvPr id="3" name="Élőláb helye 4"/>
          <p:cNvSpPr>
            <a:spLocks noGrp="1"/>
          </p:cNvSpPr>
          <p:nvPr>
            <p:ph type="ftr" sz="quarter" idx="11"/>
          </p:nvPr>
        </p:nvSpPr>
        <p:spPr/>
        <p:txBody>
          <a:bodyPr/>
          <a:lstStyle>
            <a:lvl1pPr>
              <a:defRPr/>
            </a:lvl1pPr>
          </a:lstStyle>
          <a:p>
            <a:pPr>
              <a:defRPr/>
            </a:pPr>
            <a:endParaRPr lang="hu-HU"/>
          </a:p>
        </p:txBody>
      </p:sp>
      <p:sp>
        <p:nvSpPr>
          <p:cNvPr id="4" name="Dia számának helye 5"/>
          <p:cNvSpPr>
            <a:spLocks noGrp="1"/>
          </p:cNvSpPr>
          <p:nvPr>
            <p:ph type="sldNum" sz="quarter" idx="12"/>
          </p:nvPr>
        </p:nvSpPr>
        <p:spPr/>
        <p:txBody>
          <a:bodyPr/>
          <a:lstStyle>
            <a:lvl1pPr>
              <a:defRPr/>
            </a:lvl1pPr>
          </a:lstStyle>
          <a:p>
            <a:pPr>
              <a:defRPr/>
            </a:pPr>
            <a:fld id="{E5038C8E-F180-47C9-9496-0793A1954E4E}" type="slidenum">
              <a:rPr lang="hu-HU" altLang="hu-HU"/>
              <a:pPr>
                <a:defRPr/>
              </a:pPr>
              <a:t>‹#›</a:t>
            </a:fld>
            <a:endParaRPr lang="hu-HU" altLang="hu-HU"/>
          </a:p>
        </p:txBody>
      </p:sp>
    </p:spTree>
    <p:extLst>
      <p:ext uri="{BB962C8B-B14F-4D97-AF65-F5344CB8AC3E}">
        <p14:creationId xmlns:p14="http://schemas.microsoft.com/office/powerpoint/2010/main" val="1593129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29841" y="457200"/>
            <a:ext cx="2949178" cy="1600200"/>
          </a:xfrm>
        </p:spPr>
        <p:txBody>
          <a:bodyPr anchor="b"/>
          <a:lstStyle>
            <a:lvl1pPr>
              <a:defRPr sz="2400"/>
            </a:lvl1pPr>
          </a:lstStyle>
          <a:p>
            <a:r>
              <a:rPr lang="hu-HU" smtClean="0"/>
              <a:t>Mintacím szerkesztése</a:t>
            </a:r>
            <a:endParaRPr lang="hu-HU"/>
          </a:p>
        </p:txBody>
      </p:sp>
      <p:sp>
        <p:nvSpPr>
          <p:cNvPr id="3" name="Tartalom helye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u-HU" smtClean="0"/>
              <a:t>Mintaszöveg szerkesztése</a:t>
            </a:r>
          </a:p>
        </p:txBody>
      </p:sp>
      <p:sp>
        <p:nvSpPr>
          <p:cNvPr id="5" name="Dátum helye 3"/>
          <p:cNvSpPr>
            <a:spLocks noGrp="1"/>
          </p:cNvSpPr>
          <p:nvPr>
            <p:ph type="dt" sz="half" idx="10"/>
          </p:nvPr>
        </p:nvSpPr>
        <p:spPr/>
        <p:txBody>
          <a:bodyPr/>
          <a:lstStyle>
            <a:lvl1pPr>
              <a:defRPr/>
            </a:lvl1pPr>
          </a:lstStyle>
          <a:p>
            <a:pPr>
              <a:defRPr/>
            </a:pPr>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C0AA19B8-292F-4A2F-9203-987F5321ACB3}" type="slidenum">
              <a:rPr lang="hu-HU" altLang="hu-HU"/>
              <a:pPr>
                <a:defRPr/>
              </a:pPr>
              <a:t>‹#›</a:t>
            </a:fld>
            <a:endParaRPr lang="hu-HU" altLang="hu-HU"/>
          </a:p>
        </p:txBody>
      </p:sp>
    </p:spTree>
    <p:extLst>
      <p:ext uri="{BB962C8B-B14F-4D97-AF65-F5344CB8AC3E}">
        <p14:creationId xmlns:p14="http://schemas.microsoft.com/office/powerpoint/2010/main" val="1304395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29841" y="457200"/>
            <a:ext cx="2949178" cy="1600200"/>
          </a:xfrm>
        </p:spPr>
        <p:txBody>
          <a:bodyPr anchor="b"/>
          <a:lstStyle>
            <a:lvl1pPr>
              <a:defRPr sz="2400"/>
            </a:lvl1pPr>
          </a:lstStyle>
          <a:p>
            <a:r>
              <a:rPr lang="hu-HU" smtClean="0"/>
              <a:t>Mintacím szerkesztése</a:t>
            </a:r>
            <a:endParaRPr lang="hu-HU"/>
          </a:p>
        </p:txBody>
      </p:sp>
      <p:sp>
        <p:nvSpPr>
          <p:cNvPr id="3" name="Kép helye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hu-HU" noProof="0" smtClean="0"/>
          </a:p>
        </p:txBody>
      </p:sp>
      <p:sp>
        <p:nvSpPr>
          <p:cNvPr id="4" name="Szöveg hely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u-HU" smtClean="0"/>
              <a:t>Mintaszöveg szerkesztése</a:t>
            </a:r>
          </a:p>
        </p:txBody>
      </p:sp>
      <p:sp>
        <p:nvSpPr>
          <p:cNvPr id="5" name="Dátum helye 3"/>
          <p:cNvSpPr>
            <a:spLocks noGrp="1"/>
          </p:cNvSpPr>
          <p:nvPr>
            <p:ph type="dt" sz="half" idx="10"/>
          </p:nvPr>
        </p:nvSpPr>
        <p:spPr/>
        <p:txBody>
          <a:bodyPr/>
          <a:lstStyle>
            <a:lvl1pPr>
              <a:defRPr/>
            </a:lvl1pPr>
          </a:lstStyle>
          <a:p>
            <a:pPr>
              <a:defRPr/>
            </a:pPr>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FA7C2109-68C6-4A1C-A34E-18FDF29833A5}" type="slidenum">
              <a:rPr lang="hu-HU" altLang="hu-HU"/>
              <a:pPr>
                <a:defRPr/>
              </a:pPr>
              <a:t>‹#›</a:t>
            </a:fld>
            <a:endParaRPr lang="hu-HU" altLang="hu-HU"/>
          </a:p>
        </p:txBody>
      </p:sp>
    </p:spTree>
    <p:extLst>
      <p:ext uri="{BB962C8B-B14F-4D97-AF65-F5344CB8AC3E}">
        <p14:creationId xmlns:p14="http://schemas.microsoft.com/office/powerpoint/2010/main" val="1313893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Cím helye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1027" name="Szöveg helye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4" name="Dátum hely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hu-HU"/>
          </a:p>
        </p:txBody>
      </p:sp>
      <p:sp>
        <p:nvSpPr>
          <p:cNvPr id="5" name="Élőláb hely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hu-HU"/>
          </a:p>
        </p:txBody>
      </p:sp>
      <p:sp>
        <p:nvSpPr>
          <p:cNvPr id="6" name="Dia számának hely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844BF12-95EB-458E-A39B-B03A4BBCB085}" type="slidenum">
              <a:rPr lang="hu-HU" altLang="hu-HU"/>
              <a:pPr>
                <a:defRPr/>
              </a:pPr>
              <a:t>‹#›</a:t>
            </a:fld>
            <a:endParaRPr lang="hu-HU" altLang="hu-HU"/>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hu-H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4.jpe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oleObject" Target="../embeddings/oleObject1.bin"/><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ncbi.nlm.nih.gov/books/NBK185066/figure/nkx2-1-dis.F1/?report=objectonly" TargetMode="External"/><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ckintosh rozsa 5"/>
          <p:cNvPicPr>
            <a:picLocks noChangeAspect="1" noChangeArrowheads="1"/>
          </p:cNvPicPr>
          <p:nvPr/>
        </p:nvPicPr>
        <p:blipFill>
          <a:blip r:embed="rId2">
            <a:extLst>
              <a:ext uri="{28A0092B-C50C-407E-A947-70E740481C1C}">
                <a14:useLocalDpi xmlns:a14="http://schemas.microsoft.com/office/drawing/2010/main" val="0"/>
              </a:ext>
            </a:extLst>
          </a:blip>
          <a:srcRect l="21167" t="18134" r="19867" b="18367"/>
          <a:stretch>
            <a:fillRect/>
          </a:stretch>
        </p:blipFill>
        <p:spPr bwMode="auto">
          <a:xfrm>
            <a:off x="3384223" y="2745502"/>
            <a:ext cx="1800520" cy="193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0" y="4828761"/>
            <a:ext cx="914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eaLnBrk="1" hangingPunct="1"/>
            <a:r>
              <a:rPr lang="hu-HU" altLang="hu-HU" b="0" dirty="0"/>
              <a:t>Semmelweis </a:t>
            </a:r>
            <a:r>
              <a:rPr lang="en-US" altLang="hu-HU" b="0" dirty="0" smtClean="0"/>
              <a:t>University</a:t>
            </a:r>
            <a:r>
              <a:rPr lang="hu-HU" altLang="hu-HU" b="0" dirty="0" smtClean="0"/>
              <a:t> </a:t>
            </a:r>
            <a:endParaRPr lang="hu-HU" altLang="hu-HU" b="0" dirty="0"/>
          </a:p>
          <a:p>
            <a:pPr algn="ctr" eaLnBrk="1" hangingPunct="1"/>
            <a:r>
              <a:rPr lang="en-US" altLang="hu-HU" b="0" dirty="0"/>
              <a:t>Department of Human </a:t>
            </a:r>
            <a:r>
              <a:rPr lang="hu-HU" altLang="hu-HU" b="0" dirty="0" err="1"/>
              <a:t>Anatomy</a:t>
            </a:r>
            <a:r>
              <a:rPr lang="hu-HU" altLang="hu-HU" b="0" dirty="0"/>
              <a:t>, </a:t>
            </a:r>
            <a:r>
              <a:rPr lang="hu-HU" altLang="hu-HU" b="0" dirty="0" err="1"/>
              <a:t>Histology</a:t>
            </a:r>
            <a:r>
              <a:rPr lang="hu-HU" altLang="hu-HU" b="0" dirty="0"/>
              <a:t> and </a:t>
            </a:r>
            <a:r>
              <a:rPr lang="hu-HU" altLang="hu-HU" b="0" dirty="0" err="1"/>
              <a:t>Embryology</a:t>
            </a:r>
            <a:endParaRPr lang="hu-HU" altLang="hu-HU" b="0" dirty="0"/>
          </a:p>
          <a:p>
            <a:pPr algn="ctr" eaLnBrk="1" hangingPunct="1"/>
            <a:r>
              <a:rPr lang="hu-HU" altLang="hu-HU" b="0" dirty="0"/>
              <a:t>Semmelweis </a:t>
            </a:r>
            <a:r>
              <a:rPr lang="hu-HU" altLang="hu-HU" b="0" dirty="0" smtClean="0"/>
              <a:t>Egyetem</a:t>
            </a:r>
          </a:p>
          <a:p>
            <a:pPr algn="ctr" eaLnBrk="1" hangingPunct="1"/>
            <a:r>
              <a:rPr lang="hu-HU" altLang="hu-HU" b="0" dirty="0" smtClean="0"/>
              <a:t>Anatómiai </a:t>
            </a:r>
            <a:r>
              <a:rPr lang="hu-HU" altLang="hu-HU" b="0" dirty="0"/>
              <a:t>Szövet- és Fejlődéstani </a:t>
            </a:r>
            <a:r>
              <a:rPr lang="hu-HU" altLang="hu-HU" b="0" dirty="0" smtClean="0"/>
              <a:t>Intézet</a:t>
            </a:r>
          </a:p>
          <a:p>
            <a:pPr algn="ctr" eaLnBrk="1" hangingPunct="1"/>
            <a:r>
              <a:rPr lang="hu-HU" altLang="hu-HU" b="0" dirty="0" smtClean="0"/>
              <a:t>Dr</a:t>
            </a:r>
            <a:r>
              <a:rPr lang="hu-HU" altLang="hu-HU" b="0" dirty="0"/>
              <a:t>. Kocsis Katalin</a:t>
            </a:r>
          </a:p>
          <a:p>
            <a:pPr algn="ctr" eaLnBrk="1" hangingPunct="1"/>
            <a:r>
              <a:rPr lang="hu-HU" altLang="hu-HU" b="0" dirty="0" smtClean="0"/>
              <a:t>2020.04.01-02.</a:t>
            </a:r>
            <a:endParaRPr lang="hu-HU" altLang="hu-HU" b="0" dirty="0"/>
          </a:p>
        </p:txBody>
      </p:sp>
      <p:sp>
        <p:nvSpPr>
          <p:cNvPr id="4100" name="Text Box 2"/>
          <p:cNvSpPr txBox="1">
            <a:spLocks noChangeArrowheads="1"/>
          </p:cNvSpPr>
          <p:nvPr/>
        </p:nvSpPr>
        <p:spPr bwMode="auto">
          <a:xfrm>
            <a:off x="581469" y="1294080"/>
            <a:ext cx="826380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hu-HU" altLang="hu-HU" sz="3600" dirty="0" err="1">
                <a:cs typeface="Arial" panose="020B0604020202020204" pitchFamily="34" charset="0"/>
              </a:rPr>
              <a:t>Hám-mesenchyma</a:t>
            </a:r>
            <a:r>
              <a:rPr lang="hu-HU" altLang="hu-HU" sz="3600" dirty="0">
                <a:cs typeface="Arial" panose="020B0604020202020204" pitchFamily="34" charset="0"/>
              </a:rPr>
              <a:t> kölcsönhatások </a:t>
            </a:r>
            <a:r>
              <a:rPr lang="hu-HU" altLang="hu-HU" sz="3600" dirty="0" smtClean="0">
                <a:cs typeface="Arial" panose="020B0604020202020204" pitchFamily="34" charset="0"/>
              </a:rPr>
              <a:t>I.</a:t>
            </a:r>
            <a:endParaRPr lang="hu-HU" altLang="hu-HU" sz="3600" dirty="0">
              <a:cs typeface="Arial" panose="020B0604020202020204" pitchFamily="34" charset="0"/>
            </a:endParaRPr>
          </a:p>
          <a:p>
            <a:pPr algn="ctr"/>
            <a:r>
              <a:rPr lang="hu-HU" altLang="hu-HU" sz="3600" dirty="0">
                <a:cs typeface="Arial" panose="020B0604020202020204" pitchFamily="34" charset="0"/>
              </a:rPr>
              <a:t>Tüdő, </a:t>
            </a:r>
            <a:r>
              <a:rPr lang="hu-HU" altLang="hu-HU" sz="3600" dirty="0" smtClean="0">
                <a:cs typeface="Arial" panose="020B0604020202020204" pitchFamily="34" charset="0"/>
              </a:rPr>
              <a:t>mirigyek </a:t>
            </a:r>
            <a:r>
              <a:rPr lang="hu-HU" altLang="hu-HU" sz="3600" dirty="0">
                <a:cs typeface="Arial" panose="020B0604020202020204" pitchFamily="34" charset="0"/>
              </a:rPr>
              <a:t>fejlődése</a:t>
            </a:r>
          </a:p>
        </p:txBody>
      </p:sp>
      <p:sp>
        <p:nvSpPr>
          <p:cNvPr id="5" name="Text Box 2"/>
          <p:cNvSpPr txBox="1">
            <a:spLocks noChangeArrowheads="1"/>
          </p:cNvSpPr>
          <p:nvPr/>
        </p:nvSpPr>
        <p:spPr bwMode="auto">
          <a:xfrm>
            <a:off x="0" y="93751"/>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hu-HU" altLang="hu-HU" sz="3600" dirty="0" err="1">
                <a:cs typeface="Arial" panose="020B0604020202020204" pitchFamily="34" charset="0"/>
              </a:rPr>
              <a:t>Epithelio-mesenchymal</a:t>
            </a:r>
            <a:r>
              <a:rPr lang="hu-HU" altLang="hu-HU" sz="3600" dirty="0">
                <a:cs typeface="Arial" panose="020B0604020202020204" pitchFamily="34" charset="0"/>
              </a:rPr>
              <a:t> </a:t>
            </a:r>
            <a:r>
              <a:rPr lang="hu-HU" altLang="hu-HU" sz="3600" dirty="0" err="1" smtClean="0">
                <a:cs typeface="Arial" panose="020B0604020202020204" pitchFamily="34" charset="0"/>
              </a:rPr>
              <a:t>interactions</a:t>
            </a:r>
            <a:r>
              <a:rPr lang="hu-HU" altLang="hu-HU" sz="3600" dirty="0" smtClean="0">
                <a:cs typeface="Arial" panose="020B0604020202020204" pitchFamily="34" charset="0"/>
              </a:rPr>
              <a:t> I.</a:t>
            </a:r>
            <a:endParaRPr lang="hu-HU" altLang="hu-HU" sz="3600" dirty="0">
              <a:cs typeface="Arial" panose="020B0604020202020204" pitchFamily="34" charset="0"/>
            </a:endParaRPr>
          </a:p>
          <a:p>
            <a:pPr algn="ctr"/>
            <a:r>
              <a:rPr lang="hu-HU" altLang="hu-HU" sz="3600" dirty="0" err="1">
                <a:cs typeface="Arial" panose="020B0604020202020204" pitchFamily="34" charset="0"/>
              </a:rPr>
              <a:t>Development</a:t>
            </a:r>
            <a:r>
              <a:rPr lang="hu-HU" altLang="hu-HU" sz="3600" dirty="0">
                <a:cs typeface="Arial" panose="020B0604020202020204" pitchFamily="34" charset="0"/>
              </a:rPr>
              <a:t> of </a:t>
            </a:r>
            <a:r>
              <a:rPr lang="hu-HU" altLang="hu-HU" sz="3600" dirty="0" err="1" smtClean="0">
                <a:cs typeface="Arial" panose="020B0604020202020204" pitchFamily="34" charset="0"/>
              </a:rPr>
              <a:t>lung</a:t>
            </a:r>
            <a:r>
              <a:rPr lang="hu-HU" altLang="hu-HU" sz="3600" dirty="0" smtClean="0">
                <a:cs typeface="Arial" panose="020B0604020202020204" pitchFamily="34" charset="0"/>
              </a:rPr>
              <a:t> and </a:t>
            </a:r>
            <a:r>
              <a:rPr lang="hu-HU" altLang="hu-HU" sz="3600" dirty="0" err="1" smtClean="0">
                <a:cs typeface="Arial" panose="020B0604020202020204" pitchFamily="34" charset="0"/>
              </a:rPr>
              <a:t>glands</a:t>
            </a:r>
            <a:endParaRPr lang="hu-HU" altLang="hu-HU" sz="3600" dirty="0">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868" name="Group 188"/>
          <p:cNvGraphicFramePr>
            <a:graphicFrameLocks noGrp="1"/>
          </p:cNvGraphicFramePr>
          <p:nvPr/>
        </p:nvGraphicFramePr>
        <p:xfrm>
          <a:off x="0" y="357188"/>
          <a:ext cx="9144000" cy="5303872"/>
        </p:xfrm>
        <a:graphic>
          <a:graphicData uri="http://schemas.openxmlformats.org/drawingml/2006/table">
            <a:tbl>
              <a:tblPr/>
              <a:tblGrid>
                <a:gridCol w="3814763">
                  <a:extLst>
                    <a:ext uri="{9D8B030D-6E8A-4147-A177-3AD203B41FA5}">
                      <a16:colId xmlns:a16="http://schemas.microsoft.com/office/drawing/2014/main" xmlns="" val="20000"/>
                    </a:ext>
                  </a:extLst>
                </a:gridCol>
                <a:gridCol w="1724025">
                  <a:extLst>
                    <a:ext uri="{9D8B030D-6E8A-4147-A177-3AD203B41FA5}">
                      <a16:colId xmlns:a16="http://schemas.microsoft.com/office/drawing/2014/main" xmlns="" val="20001"/>
                    </a:ext>
                  </a:extLst>
                </a:gridCol>
                <a:gridCol w="3605212">
                  <a:extLst>
                    <a:ext uri="{9D8B030D-6E8A-4147-A177-3AD203B41FA5}">
                      <a16:colId xmlns:a16="http://schemas.microsoft.com/office/drawing/2014/main" xmlns="" val="20002"/>
                    </a:ext>
                  </a:extLst>
                </a:gridCol>
              </a:tblGrid>
              <a:tr h="27455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Stage</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of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Development</a:t>
                      </a:r>
                      <a:endParaRPr kumimoji="0" lang="hu-HU" sz="20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T="45706" marB="4570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DED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200" b="1" i="0" u="none" strike="noStrike" cap="none" normalizeH="0" baseline="0" smtClean="0">
                          <a:ln>
                            <a:noFill/>
                          </a:ln>
                          <a:solidFill>
                            <a:srgbClr val="000000"/>
                          </a:solidFill>
                          <a:effectLst/>
                          <a:latin typeface="Arial" charset="0"/>
                          <a:ea typeface="Times New Roman" pitchFamily="18" charset="0"/>
                          <a:cs typeface="Arial" charset="0"/>
                        </a:rPr>
                        <a:t>Period</a:t>
                      </a:r>
                      <a:endParaRPr kumimoji="0" lang="hu-HU" sz="2000" b="1" i="0" u="none" strike="noStrike" cap="none" normalizeH="0" baseline="0" smtClean="0">
                        <a:ln>
                          <a:noFill/>
                        </a:ln>
                        <a:solidFill>
                          <a:schemeClr val="tx1"/>
                        </a:solidFill>
                        <a:effectLst/>
                        <a:latin typeface="Arial" charset="0"/>
                        <a:ea typeface="Times New Roman" pitchFamily="18" charset="0"/>
                        <a:cs typeface="Arial" charset="0"/>
                      </a:endParaRPr>
                    </a:p>
                  </a:txBody>
                  <a:tcPr marT="45706" marB="4570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DED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200" b="1" i="0" u="none" strike="noStrike" cap="none" normalizeH="0" baseline="0" smtClean="0">
                          <a:ln>
                            <a:noFill/>
                          </a:ln>
                          <a:solidFill>
                            <a:srgbClr val="000000"/>
                          </a:solidFill>
                          <a:effectLst/>
                          <a:latin typeface="Arial" charset="0"/>
                          <a:ea typeface="Times New Roman" pitchFamily="18" charset="0"/>
                          <a:cs typeface="Arial" charset="0"/>
                        </a:rPr>
                        <a:t>Events</a:t>
                      </a:r>
                      <a:endParaRPr kumimoji="0" lang="hu-HU" sz="2000" b="1" i="0" u="none" strike="noStrike" cap="none" normalizeH="0" baseline="0" smtClean="0">
                        <a:ln>
                          <a:noFill/>
                        </a:ln>
                        <a:solidFill>
                          <a:schemeClr val="tx1"/>
                        </a:solidFill>
                        <a:effectLst/>
                        <a:latin typeface="Arial" charset="0"/>
                        <a:ea typeface="Times New Roman" pitchFamily="18" charset="0"/>
                        <a:cs typeface="Arial" charset="0"/>
                      </a:endParaRPr>
                    </a:p>
                  </a:txBody>
                  <a:tcPr marT="45706" marB="45706"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DEDE"/>
                    </a:solidFill>
                  </a:tcPr>
                </a:tc>
                <a:extLst>
                  <a:ext uri="{0D108BD9-81ED-4DB2-BD59-A6C34878D82A}">
                    <a16:rowId xmlns:a16="http://schemas.microsoft.com/office/drawing/2014/main" xmlns="" val="10000"/>
                  </a:ext>
                </a:extLst>
              </a:tr>
              <a:tr h="137156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200" b="1" i="0" u="none" strike="noStrike" cap="none" normalizeH="0" baseline="0" smtClean="0">
                          <a:ln>
                            <a:noFill/>
                          </a:ln>
                          <a:solidFill>
                            <a:srgbClr val="000000"/>
                          </a:solidFill>
                          <a:effectLst/>
                          <a:latin typeface="Arial" charset="0"/>
                          <a:ea typeface="Times New Roman" pitchFamily="18" charset="0"/>
                          <a:cs typeface="Arial" charset="0"/>
                        </a:rPr>
                        <a:t>Embryonic</a:t>
                      </a:r>
                      <a:endParaRPr kumimoji="0" lang="hu-HU" sz="2000" b="1" i="0" u="none" strike="noStrike" cap="none" normalizeH="0" baseline="0" smtClean="0">
                        <a:ln>
                          <a:noFill/>
                        </a:ln>
                        <a:solidFill>
                          <a:schemeClr val="tx1"/>
                        </a:solidFill>
                        <a:effectLst/>
                        <a:latin typeface="Arial" charset="0"/>
                        <a:ea typeface="Times New Roman" pitchFamily="18" charset="0"/>
                        <a:cs typeface="Arial"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200" b="1" i="0" u="none" strike="noStrike" cap="none" normalizeH="0" baseline="0" smtClean="0">
                          <a:ln>
                            <a:noFill/>
                          </a:ln>
                          <a:solidFill>
                            <a:srgbClr val="000000"/>
                          </a:solidFill>
                          <a:effectLst/>
                          <a:latin typeface="Arial" charset="0"/>
                          <a:ea typeface="Times New Roman" pitchFamily="18" charset="0"/>
                          <a:cs typeface="Arial" charset="0"/>
                        </a:rPr>
                        <a:t>26 days to 6 weeks</a:t>
                      </a:r>
                      <a:endParaRPr kumimoji="0" lang="hu-HU" sz="2000" b="1" i="0" u="none" strike="noStrike" cap="none" normalizeH="0" baseline="0" smtClean="0">
                        <a:ln>
                          <a:noFill/>
                        </a:ln>
                        <a:solidFill>
                          <a:schemeClr val="tx1"/>
                        </a:solidFill>
                        <a:effectLst/>
                        <a:latin typeface="Arial" charset="0"/>
                        <a:ea typeface="Times New Roman" pitchFamily="18" charset="0"/>
                        <a:cs typeface="Arial"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200" b="1" i="0" u="none" strike="noStrike" cap="none" normalizeH="0" baseline="0" smtClean="0">
                          <a:ln>
                            <a:noFill/>
                          </a:ln>
                          <a:solidFill>
                            <a:srgbClr val="000000"/>
                          </a:solidFill>
                          <a:effectLst/>
                          <a:latin typeface="Arial" charset="0"/>
                          <a:ea typeface="Times New Roman" pitchFamily="18" charset="0"/>
                          <a:cs typeface="Arial" charset="0"/>
                        </a:rPr>
                        <a:t>Respiratory diverticulum arises as a ventral outpouching of foregut endoderm and undergoes three initial rounds of branching, producing the primordia successively of the two lungs, the lung lobes, and the bronchopulmonary segments; the stem of the diverticulum forms the trachea and larynx.</a:t>
                      </a:r>
                      <a:endParaRPr kumimoji="0" lang="hu-HU" sz="2000" b="1" i="0" u="none" strike="noStrike" cap="none" normalizeH="0" baseline="0" smtClean="0">
                        <a:ln>
                          <a:noFill/>
                        </a:ln>
                        <a:solidFill>
                          <a:schemeClr val="tx1"/>
                        </a:solidFill>
                        <a:effectLst/>
                        <a:latin typeface="Arial" charset="0"/>
                        <a:ea typeface="Times New Roman" pitchFamily="18" charset="0"/>
                        <a:cs typeface="Arial"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1"/>
                  </a:ext>
                </a:extLst>
              </a:tr>
              <a:tr h="64004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200" b="1" i="0" u="none" strike="noStrike" cap="none" normalizeH="0" baseline="0" smtClean="0">
                          <a:ln>
                            <a:noFill/>
                          </a:ln>
                          <a:solidFill>
                            <a:srgbClr val="000000"/>
                          </a:solidFill>
                          <a:effectLst/>
                          <a:latin typeface="Arial" charset="0"/>
                          <a:ea typeface="Times New Roman" pitchFamily="18" charset="0"/>
                          <a:cs typeface="Arial" charset="0"/>
                        </a:rPr>
                        <a:t>Pseudoglandular</a:t>
                      </a:r>
                      <a:endParaRPr kumimoji="0" lang="hu-HU" sz="2000" b="1" i="0" u="none" strike="noStrike" cap="none" normalizeH="0" baseline="0" smtClean="0">
                        <a:ln>
                          <a:noFill/>
                        </a:ln>
                        <a:solidFill>
                          <a:schemeClr val="tx1"/>
                        </a:solidFill>
                        <a:effectLst/>
                        <a:latin typeface="Arial" charset="0"/>
                        <a:ea typeface="Times New Roman" pitchFamily="18" charset="0"/>
                        <a:cs typeface="Arial"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200" b="1" i="0" u="none" strike="noStrike" cap="none" normalizeH="0" baseline="0" smtClean="0">
                          <a:ln>
                            <a:noFill/>
                          </a:ln>
                          <a:solidFill>
                            <a:srgbClr val="000000"/>
                          </a:solidFill>
                          <a:effectLst/>
                          <a:latin typeface="Arial" charset="0"/>
                          <a:ea typeface="Times New Roman" pitchFamily="18" charset="0"/>
                          <a:cs typeface="Arial" charset="0"/>
                        </a:rPr>
                        <a:t>6 to 16 weeks</a:t>
                      </a:r>
                      <a:endParaRPr kumimoji="0" lang="hu-HU" sz="2000" b="1" i="0" u="none" strike="noStrike" cap="none" normalizeH="0" baseline="0" smtClean="0">
                        <a:ln>
                          <a:noFill/>
                        </a:ln>
                        <a:solidFill>
                          <a:schemeClr val="tx1"/>
                        </a:solidFill>
                        <a:effectLst/>
                        <a:latin typeface="Arial" charset="0"/>
                        <a:ea typeface="Times New Roman" pitchFamily="18" charset="0"/>
                        <a:cs typeface="Arial"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200" b="1" i="0" u="none" strike="noStrike" cap="none" normalizeH="0" baseline="0" smtClean="0">
                          <a:ln>
                            <a:noFill/>
                          </a:ln>
                          <a:solidFill>
                            <a:srgbClr val="000000"/>
                          </a:solidFill>
                          <a:effectLst/>
                          <a:latin typeface="Arial" charset="0"/>
                          <a:ea typeface="Times New Roman" pitchFamily="18" charset="0"/>
                          <a:cs typeface="Arial" charset="0"/>
                        </a:rPr>
                        <a:t>Respiratory tree undergoes 14 more generations of branching, resulting in the formation of terminal bronchioles.</a:t>
                      </a:r>
                      <a:endParaRPr kumimoji="0" lang="hu-HU" sz="2000" b="1" i="0" u="none" strike="noStrike" cap="none" normalizeH="0" baseline="0" smtClean="0">
                        <a:ln>
                          <a:noFill/>
                        </a:ln>
                        <a:solidFill>
                          <a:schemeClr val="tx1"/>
                        </a:solidFill>
                        <a:effectLst/>
                        <a:latin typeface="Arial" charset="0"/>
                        <a:ea typeface="Times New Roman" pitchFamily="18" charset="0"/>
                        <a:cs typeface="Arial"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2"/>
                  </a:ext>
                </a:extLst>
              </a:tr>
              <a:tr h="192019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Canalicular</a:t>
                      </a:r>
                      <a:endParaRPr kumimoji="0" lang="hu-HU" sz="20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16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to</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28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weeks</a:t>
                      </a:r>
                      <a:endParaRPr kumimoji="0" lang="hu-HU" sz="20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Each</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terminal</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bronchiole</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divides</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into</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two</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or</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more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respiratory</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bronchioles</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Respiratory</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vasculature</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begins</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to</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develop</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During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this</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process</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blood</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vessels</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come</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into</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close</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apposition</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with</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the</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lung</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epithelium</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The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lung</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epithelium</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also</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begins</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to</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differentiate</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into</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specialized</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cell</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types</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ciliated</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secretory</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and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neuroendocrine</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cells</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proximally</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and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precursors</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of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the</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alveolar</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type</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II and I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cells</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distally</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a:t>
                      </a:r>
                      <a:endParaRPr kumimoji="0" lang="hu-HU" sz="20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3"/>
                  </a:ext>
                </a:extLst>
              </a:tr>
              <a:tr h="82292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200" b="1" i="0" u="none" strike="noStrike" cap="none" normalizeH="0" baseline="0" smtClean="0">
                          <a:ln>
                            <a:noFill/>
                          </a:ln>
                          <a:solidFill>
                            <a:srgbClr val="000000"/>
                          </a:solidFill>
                          <a:effectLst/>
                          <a:latin typeface="Arial" charset="0"/>
                          <a:ea typeface="Times New Roman" pitchFamily="18" charset="0"/>
                          <a:cs typeface="Arial" charset="0"/>
                        </a:rPr>
                        <a:t>Saccular</a:t>
                      </a:r>
                      <a:endParaRPr kumimoji="0" lang="hu-HU" sz="2000" b="1" i="0" u="none" strike="noStrike" cap="none" normalizeH="0" baseline="0" smtClean="0">
                        <a:ln>
                          <a:noFill/>
                        </a:ln>
                        <a:solidFill>
                          <a:schemeClr val="tx1"/>
                        </a:solidFill>
                        <a:effectLst/>
                        <a:latin typeface="Arial" charset="0"/>
                        <a:ea typeface="Times New Roman" pitchFamily="18" charset="0"/>
                        <a:cs typeface="Arial"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200" b="1" i="0" u="none" strike="noStrike" cap="none" normalizeH="0" baseline="0" smtClean="0">
                          <a:ln>
                            <a:noFill/>
                          </a:ln>
                          <a:solidFill>
                            <a:srgbClr val="000000"/>
                          </a:solidFill>
                          <a:effectLst/>
                          <a:latin typeface="Arial" charset="0"/>
                          <a:ea typeface="Times New Roman" pitchFamily="18" charset="0"/>
                          <a:cs typeface="Arial" charset="0"/>
                        </a:rPr>
                        <a:t>28 to 36 weeks</a:t>
                      </a:r>
                      <a:endParaRPr kumimoji="0" lang="hu-HU" sz="2000" b="1" i="0" u="none" strike="noStrike" cap="none" normalizeH="0" baseline="0" smtClean="0">
                        <a:ln>
                          <a:noFill/>
                        </a:ln>
                        <a:solidFill>
                          <a:schemeClr val="tx1"/>
                        </a:solidFill>
                        <a:effectLst/>
                        <a:latin typeface="Arial" charset="0"/>
                        <a:ea typeface="Times New Roman" pitchFamily="18" charset="0"/>
                        <a:cs typeface="Arial"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200" b="1" i="0" u="none" strike="noStrike" cap="none" normalizeH="0" baseline="0" smtClean="0">
                          <a:ln>
                            <a:noFill/>
                          </a:ln>
                          <a:solidFill>
                            <a:srgbClr val="000000"/>
                          </a:solidFill>
                          <a:effectLst/>
                          <a:latin typeface="Arial" charset="0"/>
                          <a:ea typeface="Times New Roman" pitchFamily="18" charset="0"/>
                          <a:cs typeface="Arial" charset="0"/>
                        </a:rPr>
                        <a:t>Respiratory bronchioles subdivide to produce terminal sacs (primitive alveoli). Terminal sacs continue to be produced until well into childhood.</a:t>
                      </a:r>
                      <a:endParaRPr kumimoji="0" lang="hu-HU" sz="2000" b="1" i="0" u="none" strike="noStrike" cap="none" normalizeH="0" baseline="0" smtClean="0">
                        <a:ln>
                          <a:noFill/>
                        </a:ln>
                        <a:solidFill>
                          <a:schemeClr val="tx1"/>
                        </a:solidFill>
                        <a:effectLst/>
                        <a:latin typeface="Arial" charset="0"/>
                        <a:ea typeface="Times New Roman" pitchFamily="18" charset="0"/>
                        <a:cs typeface="Arial"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4"/>
                  </a:ext>
                </a:extLst>
              </a:tr>
              <a:tr h="27455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200" b="1" i="0" u="none" strike="noStrike" cap="none" normalizeH="0" baseline="0" smtClean="0">
                          <a:ln>
                            <a:noFill/>
                          </a:ln>
                          <a:solidFill>
                            <a:srgbClr val="000000"/>
                          </a:solidFill>
                          <a:effectLst/>
                          <a:latin typeface="Arial" charset="0"/>
                          <a:ea typeface="Times New Roman" pitchFamily="18" charset="0"/>
                          <a:cs typeface="Arial" charset="0"/>
                        </a:rPr>
                        <a:t>Alveolar</a:t>
                      </a:r>
                      <a:endParaRPr kumimoji="0" lang="hu-HU" sz="2000" b="1" i="0" u="none" strike="noStrike" cap="none" normalizeH="0" baseline="0" smtClean="0">
                        <a:ln>
                          <a:noFill/>
                        </a:ln>
                        <a:solidFill>
                          <a:schemeClr val="tx1"/>
                        </a:solidFill>
                        <a:effectLst/>
                        <a:latin typeface="Arial" charset="0"/>
                        <a:ea typeface="Times New Roman" pitchFamily="18" charset="0"/>
                        <a:cs typeface="Arial"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200" b="1" i="0" u="none" strike="noStrike" cap="none" normalizeH="0" baseline="0" smtClean="0">
                          <a:ln>
                            <a:noFill/>
                          </a:ln>
                          <a:solidFill>
                            <a:srgbClr val="000000"/>
                          </a:solidFill>
                          <a:effectLst/>
                          <a:latin typeface="Arial" charset="0"/>
                          <a:ea typeface="Times New Roman" pitchFamily="18" charset="0"/>
                          <a:cs typeface="Arial" charset="0"/>
                        </a:rPr>
                        <a:t>36 weeks to term</a:t>
                      </a:r>
                      <a:endParaRPr kumimoji="0" lang="hu-HU" sz="2000" b="1" i="0" u="none" strike="noStrike" cap="none" normalizeH="0" baseline="0" smtClean="0">
                        <a:ln>
                          <a:noFill/>
                        </a:ln>
                        <a:solidFill>
                          <a:schemeClr val="tx1"/>
                        </a:solidFill>
                        <a:effectLst/>
                        <a:latin typeface="Arial" charset="0"/>
                        <a:ea typeface="Times New Roman" pitchFamily="18" charset="0"/>
                        <a:cs typeface="Arial"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Alveoli</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hu-HU" sz="1200" b="1" i="0" u="none" strike="noStrike" cap="none" normalizeH="0" baseline="0" dirty="0" err="1" smtClean="0">
                          <a:ln>
                            <a:noFill/>
                          </a:ln>
                          <a:solidFill>
                            <a:srgbClr val="000000"/>
                          </a:solidFill>
                          <a:effectLst/>
                          <a:latin typeface="Arial" charset="0"/>
                          <a:ea typeface="Times New Roman" pitchFamily="18" charset="0"/>
                          <a:cs typeface="Arial" charset="0"/>
                        </a:rPr>
                        <a:t>mature</a:t>
                      </a:r>
                      <a:r>
                        <a:rPr kumimoji="0" lang="hu-HU" sz="1200" b="1" i="0" u="none" strike="noStrike" cap="none" normalizeH="0" baseline="0" dirty="0" smtClean="0">
                          <a:ln>
                            <a:noFill/>
                          </a:ln>
                          <a:solidFill>
                            <a:srgbClr val="000000"/>
                          </a:solidFill>
                          <a:effectLst/>
                          <a:latin typeface="Arial" charset="0"/>
                          <a:ea typeface="Times New Roman" pitchFamily="18" charset="0"/>
                          <a:cs typeface="Arial" charset="0"/>
                        </a:rPr>
                        <a:t>.</a:t>
                      </a:r>
                      <a:endParaRPr kumimoji="0" lang="hu-HU" sz="20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5"/>
                  </a:ext>
                </a:extLst>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D:\Kati\Kati munkahelyi 20121206\oktatasi segedanyagok\konyvek\elsevier\carlson abrak\M9780323053853-015-f0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30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Szövegdoboz 4"/>
          <p:cNvSpPr txBox="1">
            <a:spLocks noChangeArrowheads="1"/>
          </p:cNvSpPr>
          <p:nvPr/>
        </p:nvSpPr>
        <p:spPr bwMode="auto">
          <a:xfrm>
            <a:off x="6351588" y="274638"/>
            <a:ext cx="2792412"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r>
              <a:rPr lang="hu-HU" altLang="hu-HU" sz="1600"/>
              <a:t>Figure 15-28 Stages in histogenesis of the lungs. A, Pseudoglandular phase (up to 17 weeks). B, Canalicular phase (17 to 26 weeks). C, Terminal sac phase (26 weeks to birth).</a:t>
            </a:r>
          </a:p>
          <a:p>
            <a:pPr eaLnBrk="1" hangingPunct="1"/>
            <a:endParaRPr lang="hu-HU" altLang="hu-HU" sz="16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D:\Kati\Kati munkahelyi 20121206\oktatasi segedanyagok\konyvek\elsevier\schoenwolf_larsen abrak\F9780443068119-011-f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238" y="0"/>
            <a:ext cx="7285037" cy="570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Szövegdoboz 5"/>
          <p:cNvSpPr txBox="1">
            <a:spLocks noChangeArrowheads="1"/>
          </p:cNvSpPr>
          <p:nvPr/>
        </p:nvSpPr>
        <p:spPr bwMode="auto">
          <a:xfrm>
            <a:off x="0" y="5780088"/>
            <a:ext cx="9144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r>
              <a:rPr lang="en-US" altLang="hu-HU" sz="1600"/>
              <a:t>Figure 11-3 Maturation of lung tissue. Terminal sacs (primitive alveoli) begin to form between weeks 28 and 36 and begin to mature between 36 weeks and birth. However, only 5% to 20% of all terminal sacs eventually produced are formed before birth. Subsequent septation of the alveoli is not shown.</a:t>
            </a:r>
            <a:endParaRPr lang="hu-HU" altLang="hu-HU" sz="16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D:\Kati\Kati munkahelyi 20121206\oktatasi segedanyagok\konyvek\elsevier\schoenwolf_larsen abrak\F9780443068119-011-f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13" y="0"/>
            <a:ext cx="8120062" cy="564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Szövegdoboz 7"/>
          <p:cNvSpPr txBox="1">
            <a:spLocks noChangeArrowheads="1"/>
          </p:cNvSpPr>
          <p:nvPr/>
        </p:nvSpPr>
        <p:spPr bwMode="auto">
          <a:xfrm>
            <a:off x="0" y="5788025"/>
            <a:ext cx="9144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r>
              <a:rPr lang="hu-HU" altLang="hu-HU" sz="1600"/>
              <a:t>Figure 11-2 Histologic stages of human lung development. </a:t>
            </a:r>
            <a:r>
              <a:rPr lang="hu-HU" altLang="hu-HU" sz="1600" i="1"/>
              <a:t>A</a:t>
            </a:r>
            <a:r>
              <a:rPr lang="hu-HU" altLang="hu-HU" sz="1600"/>
              <a:t>, Pseudoglandular stage. </a:t>
            </a:r>
            <a:r>
              <a:rPr lang="hu-HU" altLang="hu-HU" sz="1600" i="1"/>
              <a:t>B</a:t>
            </a:r>
            <a:r>
              <a:rPr lang="hu-HU" altLang="hu-HU" sz="1600"/>
              <a:t>, Canalicular stage. </a:t>
            </a:r>
            <a:r>
              <a:rPr lang="hu-HU" altLang="hu-HU" sz="1600" i="1"/>
              <a:t>C</a:t>
            </a:r>
            <a:r>
              <a:rPr lang="hu-HU" altLang="hu-HU" sz="1600"/>
              <a:t>, Saccular stage. </a:t>
            </a:r>
            <a:r>
              <a:rPr lang="hu-HU" altLang="hu-HU" sz="1600" i="1"/>
              <a:t>D</a:t>
            </a:r>
            <a:r>
              <a:rPr lang="hu-HU" altLang="hu-HU" sz="1600"/>
              <a:t>, Alveolar stage. A, alveolus; AW, airway; C, smooth-walled canaliculus; M, mesenchyme; S, saccule; </a:t>
            </a:r>
            <a:r>
              <a:rPr lang="hu-HU" altLang="hu-HU" sz="1600" i="1"/>
              <a:t>Arrows,</a:t>
            </a:r>
            <a:r>
              <a:rPr lang="hu-HU" altLang="hu-HU" sz="1600"/>
              <a:t> part A, pulmonary artery (thick wall) and vein (thin wall); </a:t>
            </a:r>
            <a:r>
              <a:rPr lang="hu-HU" altLang="hu-HU" sz="1600" i="1"/>
              <a:t>Arrows,</a:t>
            </a:r>
            <a:r>
              <a:rPr lang="hu-HU" altLang="hu-HU" sz="1600"/>
              <a:t> parts B-D, capillaries.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Gilbert tüdőhám és különböző mezodermák-indukció"/>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8" y="0"/>
            <a:ext cx="48053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gilb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4450" y="3078163"/>
            <a:ext cx="3862388" cy="377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4"/>
          <p:cNvSpPr txBox="1">
            <a:spLocks noChangeArrowheads="1"/>
          </p:cNvSpPr>
          <p:nvPr/>
        </p:nvSpPr>
        <p:spPr bwMode="auto">
          <a:xfrm>
            <a:off x="4895850" y="0"/>
            <a:ext cx="4248150" cy="29035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spcBef>
                <a:spcPct val="50000"/>
              </a:spcBef>
            </a:pPr>
            <a:r>
              <a:rPr lang="en-US" altLang="hu-HU" sz="1600" b="0"/>
              <a:t>The branching development of the lung depends upon the interactions between the endodermal foregut diverticulum and the splanchnic mesenchyme by which it is surrounded. </a:t>
            </a:r>
            <a:endParaRPr lang="hu-HU" altLang="hu-HU" sz="1600" b="0"/>
          </a:p>
          <a:p>
            <a:pPr eaLnBrk="1" hangingPunct="1">
              <a:spcBef>
                <a:spcPct val="50000"/>
              </a:spcBef>
            </a:pPr>
            <a:r>
              <a:rPr lang="en-US" altLang="hu-HU" sz="1600" b="0"/>
              <a:t>Mesenchyme from the tracheal region will inhibit branching when apposed to distal lung epithelium, while distal mesenchyme (from the region of lung bud formation) will induce ectopic branches when grafted adjacent to isolated tracheal epithelium </a:t>
            </a:r>
            <a:r>
              <a:rPr lang="hu-HU" altLang="hu-HU" sz="1600" b="0"/>
              <a:t>.</a:t>
            </a:r>
            <a:endParaRPr lang="de-DE" altLang="hu-HU" sz="1600" b="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nvGraphicFramePr>
        <p:xfrm>
          <a:off x="0" y="0"/>
          <a:ext cx="4706938" cy="5816600"/>
        </p:xfrm>
        <a:graphic>
          <a:graphicData uri="http://schemas.openxmlformats.org/presentationml/2006/ole">
            <mc:AlternateContent xmlns:mc="http://schemas.openxmlformats.org/markup-compatibility/2006">
              <mc:Choice xmlns:v="urn:schemas-microsoft-com:vml" Requires="v">
                <p:oleObj spid="_x0000_s21525" name="Image" r:id="rId3" imgW="4498857" imgH="5559563" progId="Photoshop.Image.7">
                  <p:embed/>
                </p:oleObj>
              </mc:Choice>
              <mc:Fallback>
                <p:oleObj name="Image" r:id="rId3" imgW="4498857" imgH="5559563" progId="Photoshop.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706938"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507" name="Picture 5" descr="gilb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0438" y="3970338"/>
            <a:ext cx="2951162"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6"/>
          <p:cNvSpPr txBox="1">
            <a:spLocks noChangeArrowheads="1"/>
          </p:cNvSpPr>
          <p:nvPr/>
        </p:nvSpPr>
        <p:spPr bwMode="auto">
          <a:xfrm>
            <a:off x="5729288" y="2986088"/>
            <a:ext cx="3181350"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spcBef>
                <a:spcPct val="50000"/>
              </a:spcBef>
            </a:pPr>
            <a:r>
              <a:rPr lang="hu-HU" altLang="hu-HU" sz="1600"/>
              <a:t>Pl. Tüdő-trachea rekombináció: </a:t>
            </a:r>
          </a:p>
          <a:p>
            <a:pPr eaLnBrk="1" hangingPunct="1">
              <a:spcBef>
                <a:spcPct val="50000"/>
              </a:spcBef>
            </a:pPr>
            <a:r>
              <a:rPr lang="hu-HU" altLang="hu-HU" sz="1600"/>
              <a:t> a bal hörgőt trachea eredetű mesenchymával tenyésztették.</a:t>
            </a:r>
            <a:endParaRPr lang="de-DE" altLang="hu-HU" sz="1600"/>
          </a:p>
        </p:txBody>
      </p:sp>
      <p:sp>
        <p:nvSpPr>
          <p:cNvPr id="21509" name="Text Box 7"/>
          <p:cNvSpPr txBox="1">
            <a:spLocks noChangeArrowheads="1"/>
          </p:cNvSpPr>
          <p:nvPr/>
        </p:nvSpPr>
        <p:spPr bwMode="auto">
          <a:xfrm>
            <a:off x="76200" y="6273800"/>
            <a:ext cx="5511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r>
              <a:rPr lang="hu-HU" altLang="hu-HU" sz="1600">
                <a:solidFill>
                  <a:schemeClr val="accent2"/>
                </a:solidFill>
              </a:rPr>
              <a:t>A mesenchyma kritikus szerepet játszik az epithelium </a:t>
            </a:r>
          </a:p>
          <a:p>
            <a:pPr eaLnBrk="1" hangingPunct="1"/>
            <a:r>
              <a:rPr lang="hu-HU" altLang="hu-HU" sz="1600">
                <a:solidFill>
                  <a:schemeClr val="accent2"/>
                </a:solidFill>
              </a:rPr>
              <a:t>differenciálódásában</a:t>
            </a:r>
          </a:p>
        </p:txBody>
      </p:sp>
      <p:graphicFrame>
        <p:nvGraphicFramePr>
          <p:cNvPr id="21510" name="Object 2"/>
          <p:cNvGraphicFramePr>
            <a:graphicFrameLocks noChangeAspect="1"/>
          </p:cNvGraphicFramePr>
          <p:nvPr/>
        </p:nvGraphicFramePr>
        <p:xfrm>
          <a:off x="4006850" y="55563"/>
          <a:ext cx="5137150" cy="2119312"/>
        </p:xfrm>
        <a:graphic>
          <a:graphicData uri="http://schemas.openxmlformats.org/presentationml/2006/ole">
            <mc:AlternateContent xmlns:mc="http://schemas.openxmlformats.org/markup-compatibility/2006">
              <mc:Choice xmlns:v="urn:schemas-microsoft-com:vml" Requires="v">
                <p:oleObj spid="_x0000_s21526" name="Image" r:id="rId6" imgW="4343409" imgH="1792000" progId="Photoshop.Image.7">
                  <p:embed/>
                </p:oleObj>
              </mc:Choice>
              <mc:Fallback>
                <p:oleObj name="Image" r:id="rId6" imgW="4343409" imgH="1792000" progId="Photoshop.Image.7">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6850" y="55563"/>
                        <a:ext cx="5137150"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5" y="6154738"/>
            <a:ext cx="915987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4"/>
          <p:cNvSpPr txBox="1">
            <a:spLocks noChangeArrowheads="1"/>
          </p:cNvSpPr>
          <p:nvPr/>
        </p:nvSpPr>
        <p:spPr bwMode="auto">
          <a:xfrm>
            <a:off x="1298575" y="5973763"/>
            <a:ext cx="658812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1pPr>
            <a:lvl2pPr marL="742950" indent="-285750">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2pPr>
            <a:lvl3pPr marL="1143000" indent="-228600">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3pPr>
            <a:lvl4pPr marL="1600200" indent="-228600">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4pPr>
            <a:lvl5pPr marL="2057400" indent="-228600">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9pPr>
          </a:lstStyle>
          <a:p>
            <a:pPr algn="r" eaLnBrk="1">
              <a:lnSpc>
                <a:spcPct val="97000"/>
              </a:lnSpc>
              <a:buClr>
                <a:srgbClr val="000000"/>
              </a:buClr>
              <a:buSzPct val="45000"/>
              <a:buFont typeface="StarSymbol" charset="0"/>
              <a:buNone/>
            </a:pPr>
            <a:r>
              <a:rPr lang="en-GB" altLang="hu-HU" sz="1200">
                <a:solidFill>
                  <a:srgbClr val="124A9A"/>
                </a:solidFill>
              </a:rPr>
              <a:t>Cardoso, W. V. et al. Development 2006;133:1611-1624</a:t>
            </a:r>
          </a:p>
        </p:txBody>
      </p:sp>
      <p:sp>
        <p:nvSpPr>
          <p:cNvPr id="3" name="Lekerekített téglalap 2"/>
          <p:cNvSpPr/>
          <p:nvPr/>
        </p:nvSpPr>
        <p:spPr>
          <a:xfrm>
            <a:off x="0" y="3516313"/>
            <a:ext cx="6890994" cy="339250"/>
          </a:xfrm>
          <a:prstGeom prst="roundRect">
            <a:avLst>
              <a:gd name="adj" fmla="val 5000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
        <p:nvSpPr>
          <p:cNvPr id="9" name="Lekerekített téglalap 8"/>
          <p:cNvSpPr/>
          <p:nvPr/>
        </p:nvSpPr>
        <p:spPr>
          <a:xfrm>
            <a:off x="0" y="1908175"/>
            <a:ext cx="6890994" cy="368301"/>
          </a:xfrm>
          <a:prstGeom prst="roundRect">
            <a:avLst>
              <a:gd name="adj" fmla="val 5000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4950" cy="655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4"/>
          <p:cNvSpPr txBox="1">
            <a:spLocks noChangeArrowheads="1"/>
          </p:cNvSpPr>
          <p:nvPr/>
        </p:nvSpPr>
        <p:spPr bwMode="auto">
          <a:xfrm>
            <a:off x="2417763" y="6551613"/>
            <a:ext cx="658812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1pPr>
            <a:lvl2pPr marL="742950" indent="-285750">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2pPr>
            <a:lvl3pPr marL="1143000" indent="-228600">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3pPr>
            <a:lvl4pPr marL="1600200" indent="-228600">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4pPr>
            <a:lvl5pPr marL="2057400" indent="-228600">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9pPr>
          </a:lstStyle>
          <a:p>
            <a:pPr algn="r" eaLnBrk="1">
              <a:lnSpc>
                <a:spcPct val="97000"/>
              </a:lnSpc>
              <a:buClr>
                <a:srgbClr val="000000"/>
              </a:buClr>
              <a:buSzPct val="45000"/>
              <a:buFont typeface="StarSymbol" charset="0"/>
              <a:buNone/>
            </a:pPr>
            <a:r>
              <a:rPr lang="en-GB" altLang="hu-HU" sz="1200">
                <a:solidFill>
                  <a:srgbClr val="124A9A"/>
                </a:solidFill>
              </a:rPr>
              <a:t>Cardoso, W. V. et al. Development 2006;133:1611-1624</a:t>
            </a:r>
          </a:p>
        </p:txBody>
      </p:sp>
      <p:sp>
        <p:nvSpPr>
          <p:cNvPr id="4" name="Lekerekített téglalap 3"/>
          <p:cNvSpPr/>
          <p:nvPr/>
        </p:nvSpPr>
        <p:spPr>
          <a:xfrm>
            <a:off x="0" y="3624262"/>
            <a:ext cx="6353666" cy="316141"/>
          </a:xfrm>
          <a:prstGeom prst="roundRect">
            <a:avLst>
              <a:gd name="adj" fmla="val 5000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
        <p:nvSpPr>
          <p:cNvPr id="5" name="Lekerekített téglalap 4"/>
          <p:cNvSpPr/>
          <p:nvPr/>
        </p:nvSpPr>
        <p:spPr>
          <a:xfrm>
            <a:off x="0" y="1593850"/>
            <a:ext cx="6825006" cy="536608"/>
          </a:xfrm>
          <a:prstGeom prst="roundRect">
            <a:avLst>
              <a:gd name="adj" fmla="val 5000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
        <p:nvSpPr>
          <p:cNvPr id="25606" name="Szövegdoboz 1"/>
          <p:cNvSpPr txBox="1">
            <a:spLocks noChangeArrowheads="1"/>
          </p:cNvSpPr>
          <p:nvPr/>
        </p:nvSpPr>
        <p:spPr bwMode="auto">
          <a:xfrm>
            <a:off x="292100" y="1592263"/>
            <a:ext cx="768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hu-HU" altLang="hu-HU" sz="1200" dirty="0"/>
              <a:t>=</a:t>
            </a:r>
            <a:r>
              <a:rPr lang="hu-HU" altLang="hu-HU" sz="1200" dirty="0" err="1"/>
              <a:t>Nkx2.1</a:t>
            </a:r>
            <a:endParaRPr lang="hu-HU" altLang="hu-HU" sz="12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5" y="6154738"/>
            <a:ext cx="915987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638" y="608013"/>
            <a:ext cx="7061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4"/>
          <p:cNvSpPr txBox="1">
            <a:spLocks noChangeArrowheads="1"/>
          </p:cNvSpPr>
          <p:nvPr/>
        </p:nvSpPr>
        <p:spPr bwMode="auto">
          <a:xfrm>
            <a:off x="1298575" y="5973763"/>
            <a:ext cx="658812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1pPr>
            <a:lvl2pPr marL="742950" indent="-285750">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2pPr>
            <a:lvl3pPr marL="1143000" indent="-228600">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3pPr>
            <a:lvl4pPr marL="1600200" indent="-228600">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4pPr>
            <a:lvl5pPr marL="2057400" indent="-228600">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9pPr>
          </a:lstStyle>
          <a:p>
            <a:pPr algn="r" eaLnBrk="1">
              <a:lnSpc>
                <a:spcPct val="97000"/>
              </a:lnSpc>
              <a:buClr>
                <a:srgbClr val="000000"/>
              </a:buClr>
              <a:buSzPct val="45000"/>
              <a:buFont typeface="StarSymbol" charset="0"/>
              <a:buNone/>
            </a:pPr>
            <a:r>
              <a:rPr lang="en-GB" altLang="hu-HU" sz="1200">
                <a:solidFill>
                  <a:srgbClr val="124A9A"/>
                </a:solidFill>
              </a:rPr>
              <a:t>Cardoso, W. V. et al. Development 2006;133:1611-1624</a:t>
            </a:r>
          </a:p>
        </p:txBody>
      </p:sp>
      <p:sp>
        <p:nvSpPr>
          <p:cNvPr id="26629" name="Text Box 5"/>
          <p:cNvSpPr txBox="1">
            <a:spLocks noChangeArrowheads="1"/>
          </p:cNvSpPr>
          <p:nvPr/>
        </p:nvSpPr>
        <p:spPr bwMode="auto">
          <a:xfrm>
            <a:off x="179388" y="179388"/>
            <a:ext cx="878363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b="1">
                <a:solidFill>
                  <a:schemeClr val="tx1"/>
                </a:solidFill>
                <a:latin typeface="Arial" panose="020B0604020202020204" pitchFamily="34"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b="1">
                <a:solidFill>
                  <a:schemeClr val="tx1"/>
                </a:solidFill>
                <a:latin typeface="Arial" panose="020B0604020202020204" pitchFamily="34"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b="1">
                <a:solidFill>
                  <a:schemeClr val="tx1"/>
                </a:solidFill>
                <a:latin typeface="Arial" panose="020B0604020202020204" pitchFamily="34"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b="1">
                <a:solidFill>
                  <a:schemeClr val="tx1"/>
                </a:solidFill>
                <a:latin typeface="Arial" panose="020B0604020202020204" pitchFamily="34"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b="1">
                <a:solidFill>
                  <a:schemeClr val="tx1"/>
                </a:solidFill>
                <a:latin typeface="Arial" panose="020B0604020202020204" pitchFamily="34"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b="1">
                <a:solidFill>
                  <a:schemeClr val="tx1"/>
                </a:solidFill>
                <a:latin typeface="Arial" panose="020B0604020202020204" pitchFamily="34"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b="1">
                <a:solidFill>
                  <a:schemeClr val="tx1"/>
                </a:solidFill>
                <a:latin typeface="Arial" panose="020B0604020202020204" pitchFamily="34"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b="1">
                <a:solidFill>
                  <a:schemeClr val="tx1"/>
                </a:solidFill>
                <a:latin typeface="Arial" panose="020B0604020202020204" pitchFamily="34"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b="1">
                <a:solidFill>
                  <a:schemeClr val="tx1"/>
                </a:solidFill>
                <a:latin typeface="Arial" panose="020B0604020202020204" pitchFamily="34" charset="0"/>
              </a:defRPr>
            </a:lvl9pPr>
          </a:lstStyle>
          <a:p>
            <a:pPr algn="ctr" eaLnBrk="1">
              <a:lnSpc>
                <a:spcPct val="97000"/>
              </a:lnSpc>
              <a:buClr>
                <a:srgbClr val="000000"/>
              </a:buClr>
              <a:buSzPct val="45000"/>
              <a:buFont typeface="StarSymbol" charset="0"/>
              <a:buNone/>
            </a:pPr>
            <a:r>
              <a:rPr lang="en-GB" altLang="hu-HU" sz="1600">
                <a:solidFill>
                  <a:srgbClr val="000000"/>
                </a:solidFill>
              </a:rPr>
              <a:t>Molecular regulation of initial events in lung and tracheal development</a:t>
            </a: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D:\Kati\Kati munkahelyi 20121206\oktatasi segedanyagok\konyvek\elsevier\carlson abrak\M9780323053853-015-f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250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Szövegdoboz 2"/>
          <p:cNvSpPr txBox="1">
            <a:spLocks noChangeArrowheads="1"/>
          </p:cNvSpPr>
          <p:nvPr/>
        </p:nvSpPr>
        <p:spPr bwMode="auto">
          <a:xfrm>
            <a:off x="7250114" y="0"/>
            <a:ext cx="17653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r>
              <a:rPr lang="hu-HU" altLang="hu-HU" sz="1400" dirty="0" err="1"/>
              <a:t>Figure</a:t>
            </a:r>
            <a:r>
              <a:rPr lang="hu-HU" altLang="hu-HU" sz="1400" dirty="0"/>
              <a:t> 15-26 </a:t>
            </a:r>
            <a:r>
              <a:rPr lang="hu-HU" altLang="hu-HU" sz="1400" dirty="0" err="1"/>
              <a:t>Molecular</a:t>
            </a:r>
            <a:r>
              <a:rPr lang="hu-HU" altLang="hu-HU" sz="1400" dirty="0"/>
              <a:t> </a:t>
            </a:r>
            <a:r>
              <a:rPr lang="hu-HU" altLang="hu-HU" sz="1400" dirty="0" err="1"/>
              <a:t>aspects</a:t>
            </a:r>
            <a:r>
              <a:rPr lang="hu-HU" altLang="hu-HU" sz="1400" dirty="0"/>
              <a:t> of </a:t>
            </a:r>
            <a:r>
              <a:rPr lang="hu-HU" altLang="hu-HU" sz="1400" dirty="0" err="1"/>
              <a:t>outgrowth</a:t>
            </a:r>
            <a:r>
              <a:rPr lang="hu-HU" altLang="hu-HU" sz="1400" dirty="0"/>
              <a:t> and </a:t>
            </a:r>
            <a:r>
              <a:rPr lang="hu-HU" altLang="hu-HU" sz="1400" dirty="0" err="1"/>
              <a:t>branching</a:t>
            </a:r>
            <a:r>
              <a:rPr lang="hu-HU" altLang="hu-HU" sz="1400" dirty="0"/>
              <a:t> of </a:t>
            </a:r>
            <a:r>
              <a:rPr lang="hu-HU" altLang="hu-HU" sz="1400" dirty="0" err="1"/>
              <a:t>the</a:t>
            </a:r>
            <a:r>
              <a:rPr lang="hu-HU" altLang="hu-HU" sz="1400" dirty="0"/>
              <a:t> </a:t>
            </a:r>
            <a:r>
              <a:rPr lang="hu-HU" altLang="hu-HU" sz="1400" dirty="0" err="1"/>
              <a:t>respiratory</a:t>
            </a:r>
            <a:r>
              <a:rPr lang="hu-HU" altLang="hu-HU" sz="1400" dirty="0"/>
              <a:t> </a:t>
            </a:r>
            <a:r>
              <a:rPr lang="hu-HU" altLang="hu-HU" sz="1400" dirty="0" err="1"/>
              <a:t>tree</a:t>
            </a:r>
            <a:r>
              <a:rPr lang="hu-HU" altLang="hu-HU" sz="1400" dirty="0"/>
              <a:t>. A, The </a:t>
            </a:r>
            <a:r>
              <a:rPr lang="hu-HU" altLang="hu-HU" sz="1400" dirty="0" err="1"/>
              <a:t>tip</a:t>
            </a:r>
            <a:r>
              <a:rPr lang="hu-HU" altLang="hu-HU" sz="1400" dirty="0"/>
              <a:t> of an </a:t>
            </a:r>
            <a:r>
              <a:rPr lang="hu-HU" altLang="hu-HU" sz="1400" dirty="0" err="1"/>
              <a:t>elongating</a:t>
            </a:r>
            <a:r>
              <a:rPr lang="hu-HU" altLang="hu-HU" sz="1400" dirty="0"/>
              <a:t> </a:t>
            </a:r>
            <a:r>
              <a:rPr lang="hu-HU" altLang="hu-HU" sz="1400" dirty="0" err="1"/>
              <a:t>respiratory</a:t>
            </a:r>
            <a:r>
              <a:rPr lang="hu-HU" altLang="hu-HU" sz="1400" dirty="0"/>
              <a:t> </a:t>
            </a:r>
            <a:r>
              <a:rPr lang="hu-HU" altLang="hu-HU" sz="1400" dirty="0" err="1"/>
              <a:t>duct</a:t>
            </a:r>
            <a:r>
              <a:rPr lang="hu-HU" altLang="hu-HU" sz="1400" dirty="0"/>
              <a:t>. </a:t>
            </a:r>
            <a:r>
              <a:rPr lang="hu-HU" altLang="hu-HU" sz="1400" dirty="0" err="1"/>
              <a:t>FGF-10</a:t>
            </a:r>
            <a:r>
              <a:rPr lang="hu-HU" altLang="hu-HU" sz="1400" dirty="0"/>
              <a:t> </a:t>
            </a:r>
            <a:r>
              <a:rPr lang="hu-HU" altLang="hu-HU" sz="1400" dirty="0" err="1"/>
              <a:t>secretion</a:t>
            </a:r>
            <a:r>
              <a:rPr lang="hu-HU" altLang="hu-HU" sz="1400" dirty="0"/>
              <a:t> </a:t>
            </a:r>
            <a:r>
              <a:rPr lang="hu-HU" altLang="hu-HU" sz="1400" dirty="0" err="1"/>
              <a:t>in</a:t>
            </a:r>
            <a:r>
              <a:rPr lang="hu-HU" altLang="hu-HU" sz="1400" dirty="0"/>
              <a:t> </a:t>
            </a:r>
            <a:r>
              <a:rPr lang="hu-HU" altLang="hu-HU" sz="1400" dirty="0" err="1"/>
              <a:t>the</a:t>
            </a:r>
            <a:r>
              <a:rPr lang="hu-HU" altLang="hu-HU" sz="1400" dirty="0"/>
              <a:t> </a:t>
            </a:r>
            <a:r>
              <a:rPr lang="hu-HU" altLang="hu-HU" sz="1400" dirty="0" err="1"/>
              <a:t>mesenchyme</a:t>
            </a:r>
            <a:r>
              <a:rPr lang="hu-HU" altLang="hu-HU" sz="1400" dirty="0"/>
              <a:t> </a:t>
            </a:r>
            <a:r>
              <a:rPr lang="hu-HU" altLang="hu-HU" sz="1400" dirty="0" err="1"/>
              <a:t>stimulates</a:t>
            </a:r>
            <a:r>
              <a:rPr lang="hu-HU" altLang="hu-HU" sz="1400" dirty="0"/>
              <a:t> </a:t>
            </a:r>
            <a:r>
              <a:rPr lang="hu-HU" altLang="hu-HU" sz="1400" dirty="0" err="1"/>
              <a:t>the</a:t>
            </a:r>
            <a:r>
              <a:rPr lang="hu-HU" altLang="hu-HU" sz="1400" dirty="0"/>
              <a:t> </a:t>
            </a:r>
            <a:r>
              <a:rPr lang="hu-HU" altLang="hu-HU" sz="1400" dirty="0" err="1"/>
              <a:t>growth</a:t>
            </a:r>
            <a:r>
              <a:rPr lang="hu-HU" altLang="hu-HU" sz="1400" dirty="0"/>
              <a:t> of </a:t>
            </a:r>
            <a:r>
              <a:rPr lang="hu-HU" altLang="hu-HU" sz="1400" dirty="0" err="1"/>
              <a:t>the</a:t>
            </a:r>
            <a:r>
              <a:rPr lang="hu-HU" altLang="hu-HU" sz="1400" dirty="0"/>
              <a:t> </a:t>
            </a:r>
            <a:r>
              <a:rPr lang="hu-HU" altLang="hu-HU" sz="1400" dirty="0" err="1"/>
              <a:t>tip</a:t>
            </a:r>
            <a:r>
              <a:rPr lang="hu-HU" altLang="hu-HU" sz="1400" dirty="0"/>
              <a:t> of </a:t>
            </a:r>
            <a:r>
              <a:rPr lang="hu-HU" altLang="hu-HU" sz="1400" dirty="0" err="1"/>
              <a:t>the</a:t>
            </a:r>
            <a:r>
              <a:rPr lang="hu-HU" altLang="hu-HU" sz="1400" dirty="0"/>
              <a:t> </a:t>
            </a:r>
            <a:r>
              <a:rPr lang="hu-HU" altLang="hu-HU" sz="1400" dirty="0" err="1"/>
              <a:t>epithelial</a:t>
            </a:r>
            <a:r>
              <a:rPr lang="hu-HU" altLang="hu-HU" sz="1400" dirty="0"/>
              <a:t> </a:t>
            </a:r>
            <a:r>
              <a:rPr lang="hu-HU" altLang="hu-HU" sz="1400" dirty="0" err="1"/>
              <a:t>duct</a:t>
            </a:r>
            <a:r>
              <a:rPr lang="hu-HU" altLang="hu-HU" sz="1400" dirty="0"/>
              <a:t> </a:t>
            </a:r>
            <a:r>
              <a:rPr lang="hu-HU" altLang="hu-HU" sz="1400" dirty="0" err="1"/>
              <a:t>toward</a:t>
            </a:r>
            <a:r>
              <a:rPr lang="hu-HU" altLang="hu-HU" sz="1400" dirty="0"/>
              <a:t> </a:t>
            </a:r>
            <a:r>
              <a:rPr lang="hu-HU" altLang="hu-HU" sz="1400" dirty="0" err="1"/>
              <a:t>it</a:t>
            </a:r>
            <a:r>
              <a:rPr lang="hu-HU" altLang="hu-HU" sz="1400" dirty="0"/>
              <a:t>. B, The </a:t>
            </a:r>
            <a:r>
              <a:rPr lang="hu-HU" altLang="hu-HU" sz="1400" dirty="0" err="1"/>
              <a:t>prelude</a:t>
            </a:r>
            <a:r>
              <a:rPr lang="hu-HU" altLang="hu-HU" sz="1400" dirty="0"/>
              <a:t> </a:t>
            </a:r>
            <a:r>
              <a:rPr lang="hu-HU" altLang="hu-HU" sz="1400" dirty="0" err="1"/>
              <a:t>to</a:t>
            </a:r>
            <a:r>
              <a:rPr lang="hu-HU" altLang="hu-HU" sz="1400" dirty="0"/>
              <a:t> </a:t>
            </a:r>
            <a:r>
              <a:rPr lang="hu-HU" altLang="hu-HU" sz="1400" dirty="0" err="1"/>
              <a:t>branching</a:t>
            </a:r>
            <a:r>
              <a:rPr lang="hu-HU" altLang="hu-HU" sz="1400" dirty="0"/>
              <a:t>. </a:t>
            </a:r>
            <a:r>
              <a:rPr lang="hu-HU" altLang="hu-HU" sz="1400" dirty="0" err="1"/>
              <a:t>Inhibition</a:t>
            </a:r>
            <a:r>
              <a:rPr lang="hu-HU" altLang="hu-HU" sz="1400" dirty="0"/>
              <a:t> of </a:t>
            </a:r>
            <a:r>
              <a:rPr lang="hu-HU" altLang="hu-HU" sz="1400" dirty="0" err="1"/>
              <a:t>FGF-10</a:t>
            </a:r>
            <a:r>
              <a:rPr lang="hu-HU" altLang="hu-HU" sz="1400" dirty="0"/>
              <a:t> </a:t>
            </a:r>
            <a:r>
              <a:rPr lang="hu-HU" altLang="hu-HU" sz="1400" dirty="0" err="1"/>
              <a:t>signaling</a:t>
            </a:r>
            <a:r>
              <a:rPr lang="hu-HU" altLang="hu-HU" sz="1400" dirty="0"/>
              <a:t> </a:t>
            </a:r>
            <a:r>
              <a:rPr lang="hu-HU" altLang="hu-HU" sz="1400" dirty="0" err="1"/>
              <a:t>at</a:t>
            </a:r>
            <a:r>
              <a:rPr lang="hu-HU" altLang="hu-HU" sz="1400" dirty="0"/>
              <a:t> </a:t>
            </a:r>
            <a:r>
              <a:rPr lang="hu-HU" altLang="hu-HU" sz="1400" dirty="0" err="1"/>
              <a:t>the</a:t>
            </a:r>
            <a:r>
              <a:rPr lang="hu-HU" altLang="hu-HU" sz="1400" dirty="0"/>
              <a:t> </a:t>
            </a:r>
            <a:r>
              <a:rPr lang="hu-HU" altLang="hu-HU" sz="1400" dirty="0" err="1"/>
              <a:t>tip</a:t>
            </a:r>
            <a:r>
              <a:rPr lang="hu-HU" altLang="hu-HU" sz="1400" dirty="0"/>
              <a:t> of </a:t>
            </a:r>
            <a:r>
              <a:rPr lang="hu-HU" altLang="hu-HU" sz="1400" dirty="0" err="1"/>
              <a:t>the</a:t>
            </a:r>
            <a:r>
              <a:rPr lang="hu-HU" altLang="hu-HU" sz="1400" dirty="0"/>
              <a:t> </a:t>
            </a:r>
            <a:r>
              <a:rPr lang="hu-HU" altLang="hu-HU" sz="1400" dirty="0" err="1"/>
              <a:t>duct</a:t>
            </a:r>
            <a:r>
              <a:rPr lang="hu-HU" altLang="hu-HU" sz="1400" dirty="0"/>
              <a:t> </a:t>
            </a:r>
            <a:r>
              <a:rPr lang="hu-HU" altLang="hu-HU" sz="1400" dirty="0" err="1"/>
              <a:t>leads</a:t>
            </a:r>
            <a:r>
              <a:rPr lang="hu-HU" altLang="hu-HU" sz="1400" dirty="0"/>
              <a:t> </a:t>
            </a:r>
            <a:r>
              <a:rPr lang="hu-HU" altLang="hu-HU" sz="1400" dirty="0" err="1"/>
              <a:t>to</a:t>
            </a:r>
            <a:r>
              <a:rPr lang="hu-HU" altLang="hu-HU" sz="1400" dirty="0"/>
              <a:t> </a:t>
            </a:r>
            <a:r>
              <a:rPr lang="hu-HU" altLang="hu-HU" sz="1400" dirty="0" err="1"/>
              <a:t>stabilization</a:t>
            </a:r>
            <a:r>
              <a:rPr lang="hu-HU" altLang="hu-HU" sz="1400" dirty="0"/>
              <a:t> of </a:t>
            </a:r>
            <a:r>
              <a:rPr lang="hu-HU" altLang="hu-HU" sz="1400" dirty="0" err="1"/>
              <a:t>that</a:t>
            </a:r>
            <a:r>
              <a:rPr lang="hu-HU" altLang="hu-HU" sz="1400" dirty="0"/>
              <a:t> </a:t>
            </a:r>
            <a:r>
              <a:rPr lang="hu-HU" altLang="hu-HU" sz="1400" dirty="0" err="1"/>
              <a:t>area</a:t>
            </a:r>
            <a:r>
              <a:rPr lang="hu-HU" altLang="hu-HU" sz="1400" dirty="0"/>
              <a:t>. C, </a:t>
            </a:r>
            <a:r>
              <a:rPr lang="hu-HU" altLang="hu-HU" sz="1400" dirty="0" err="1"/>
              <a:t>Cleft</a:t>
            </a:r>
            <a:r>
              <a:rPr lang="hu-HU" altLang="hu-HU" sz="1400" dirty="0"/>
              <a:t> </a:t>
            </a:r>
            <a:r>
              <a:rPr lang="hu-HU" altLang="hu-HU" sz="1400" dirty="0" err="1"/>
              <a:t>formation</a:t>
            </a:r>
            <a:r>
              <a:rPr lang="hu-HU" altLang="hu-HU" sz="1400" dirty="0"/>
              <a: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DevBio8e-Table-06-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638" y="1825625"/>
            <a:ext cx="6710362"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idx="1"/>
          </p:nvPr>
        </p:nvSpPr>
        <p:spPr>
          <a:xfrm>
            <a:off x="0" y="2133600"/>
            <a:ext cx="1905000" cy="4114800"/>
          </a:xfrm>
        </p:spPr>
        <p:txBody>
          <a:bodyPr/>
          <a:lstStyle/>
          <a:p>
            <a:pPr eaLnBrk="1" hangingPunct="1"/>
            <a:r>
              <a:rPr lang="en-US" altLang="ko-KR" sz="1600" b="1" smtClean="0">
                <a:ea typeface="굴림" pitchFamily="34" charset="-127"/>
              </a:rPr>
              <a:t>Epithelia:</a:t>
            </a:r>
            <a:r>
              <a:rPr lang="en-US" altLang="ko-KR" sz="1600" smtClean="0">
                <a:ea typeface="굴림" pitchFamily="34" charset="-127"/>
              </a:rPr>
              <a:t> sheets or tubes of connected cells, originated from all germ layers</a:t>
            </a:r>
          </a:p>
          <a:p>
            <a:pPr eaLnBrk="1" hangingPunct="1"/>
            <a:endParaRPr lang="hu-HU" altLang="ko-KR" sz="1600" b="1" smtClean="0"/>
          </a:p>
          <a:p>
            <a:pPr eaLnBrk="1" hangingPunct="1"/>
            <a:r>
              <a:rPr lang="en-US" altLang="ko-KR" sz="1600" b="1" smtClean="0">
                <a:ea typeface="굴림" pitchFamily="34" charset="-127"/>
              </a:rPr>
              <a:t>Mesenchyme:</a:t>
            </a:r>
            <a:r>
              <a:rPr lang="en-US" altLang="ko-KR" sz="1600" smtClean="0">
                <a:ea typeface="굴림" pitchFamily="34" charset="-127"/>
              </a:rPr>
              <a:t> loosely packed and unconnected cells, originated from mesoderm or neural crest</a:t>
            </a:r>
          </a:p>
        </p:txBody>
      </p:sp>
      <p:graphicFrame>
        <p:nvGraphicFramePr>
          <p:cNvPr id="6148" name="Object 2"/>
          <p:cNvGraphicFramePr>
            <a:graphicFrameLocks noChangeAspect="1"/>
          </p:cNvGraphicFramePr>
          <p:nvPr/>
        </p:nvGraphicFramePr>
        <p:xfrm>
          <a:off x="0" y="0"/>
          <a:ext cx="5029200" cy="1968500"/>
        </p:xfrm>
        <a:graphic>
          <a:graphicData uri="http://schemas.openxmlformats.org/presentationml/2006/ole">
            <mc:AlternateContent xmlns:mc="http://schemas.openxmlformats.org/markup-compatibility/2006">
              <mc:Choice xmlns:v="urn:schemas-microsoft-com:vml" Requires="v">
                <p:oleObj spid="_x0000_s6157" name="Image" r:id="rId5" imgW="16317460" imgH="5473016" progId="Photoshop.Image.9">
                  <p:embed/>
                </p:oleObj>
              </mc:Choice>
              <mc:Fallback>
                <p:oleObj name="Image" r:id="rId5" imgW="16317460" imgH="5473016" progId="Photoshop.Image.9">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029200"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9" name="Rectangle 10"/>
          <p:cNvSpPr>
            <a:spLocks noChangeArrowheads="1"/>
          </p:cNvSpPr>
          <p:nvPr/>
        </p:nvSpPr>
        <p:spPr bwMode="auto">
          <a:xfrm>
            <a:off x="2632075" y="2208213"/>
            <a:ext cx="1955800" cy="246062"/>
          </a:xfrm>
          <a:prstGeom prst="rect">
            <a:avLst/>
          </a:prstGeom>
          <a:solidFill>
            <a:schemeClr val="bg1"/>
          </a:solidFill>
          <a:ln w="9525">
            <a:solidFill>
              <a:schemeClr val="bg1"/>
            </a:solidFill>
            <a:miter lim="800000"/>
            <a:headEnd/>
            <a:tailEnd/>
          </a:ln>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endParaRPr lang="hu-HU" altLang="hu-HU"/>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16075"/>
            <a:ext cx="91440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5"/>
          <p:cNvSpPr txBox="1">
            <a:spLocks noChangeArrowheads="1"/>
          </p:cNvSpPr>
          <p:nvPr/>
        </p:nvSpPr>
        <p:spPr bwMode="auto">
          <a:xfrm>
            <a:off x="174625" y="1095372"/>
            <a:ext cx="5011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r>
              <a:rPr lang="hu-HU" altLang="hu-HU" dirty="0" err="1"/>
              <a:t>Nkx2.1</a:t>
            </a:r>
            <a:r>
              <a:rPr lang="hu-HU" altLang="hu-HU" dirty="0"/>
              <a:t> transzkripciós faktor:  </a:t>
            </a:r>
            <a:r>
              <a:rPr lang="hu-HU" altLang="hu-HU" dirty="0" err="1"/>
              <a:t>légzőhám</a:t>
            </a:r>
            <a:endParaRPr lang="hu-HU" altLang="hu-HU" dirty="0"/>
          </a:p>
        </p:txBody>
      </p:sp>
      <p:sp>
        <p:nvSpPr>
          <p:cNvPr id="29700" name="Text Box 3"/>
          <p:cNvSpPr txBox="1">
            <a:spLocks noChangeArrowheads="1"/>
          </p:cNvSpPr>
          <p:nvPr/>
        </p:nvSpPr>
        <p:spPr bwMode="auto">
          <a:xfrm>
            <a:off x="174625" y="689773"/>
            <a:ext cx="56204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r>
              <a:rPr lang="hu-HU" altLang="hu-HU" dirty="0" err="1"/>
              <a:t>Nkx2.1</a:t>
            </a:r>
            <a:r>
              <a:rPr lang="hu-HU" altLang="hu-HU" dirty="0"/>
              <a:t> </a:t>
            </a:r>
            <a:r>
              <a:rPr lang="hu-HU" altLang="hu-HU" dirty="0" err="1"/>
              <a:t>transcription</a:t>
            </a:r>
            <a:r>
              <a:rPr lang="hu-HU" altLang="hu-HU" dirty="0"/>
              <a:t> </a:t>
            </a:r>
            <a:r>
              <a:rPr lang="hu-HU" altLang="hu-HU" dirty="0" err="1"/>
              <a:t>factor</a:t>
            </a:r>
            <a:r>
              <a:rPr lang="hu-HU" altLang="hu-HU" dirty="0"/>
              <a:t>:  </a:t>
            </a:r>
            <a:r>
              <a:rPr lang="hu-HU" altLang="hu-HU" dirty="0" err="1"/>
              <a:t>respiratory</a:t>
            </a:r>
            <a:r>
              <a:rPr lang="hu-HU" altLang="hu-HU" dirty="0"/>
              <a:t> </a:t>
            </a:r>
            <a:r>
              <a:rPr lang="hu-HU" altLang="hu-HU" dirty="0" err="1"/>
              <a:t>tract</a:t>
            </a:r>
            <a:endParaRPr lang="hu-HU" altLang="hu-HU" dirty="0"/>
          </a:p>
        </p:txBody>
      </p:sp>
      <p:sp>
        <p:nvSpPr>
          <p:cNvPr id="29701" name="Szövegdoboz 4"/>
          <p:cNvSpPr txBox="1">
            <a:spLocks noChangeArrowheads="1"/>
          </p:cNvSpPr>
          <p:nvPr/>
        </p:nvSpPr>
        <p:spPr bwMode="auto">
          <a:xfrm>
            <a:off x="0" y="0"/>
            <a:ext cx="93884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r>
              <a:rPr lang="en-US" altLang="hu-HU" sz="1400" dirty="0" err="1"/>
              <a:t>NKX2.1</a:t>
            </a:r>
            <a:r>
              <a:rPr lang="en-US" altLang="hu-HU" sz="1400" dirty="0"/>
              <a:t> is a homeodomain transcriptional factor expressed in thyroid, lung, and parts of the brain.</a:t>
            </a:r>
            <a:endParaRPr lang="hu-HU" altLang="hu-HU" sz="1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l="6961" t="3992" r="3194" b="1666"/>
          <a:stretch>
            <a:fillRect/>
          </a:stretch>
        </p:blipFill>
        <p:spPr bwMode="auto">
          <a:xfrm>
            <a:off x="9525" y="0"/>
            <a:ext cx="4654550"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0975" y="0"/>
            <a:ext cx="3883025"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5"/>
          <p:cNvSpPr txBox="1">
            <a:spLocks noChangeArrowheads="1"/>
          </p:cNvSpPr>
          <p:nvPr/>
        </p:nvSpPr>
        <p:spPr bwMode="auto">
          <a:xfrm>
            <a:off x="881063" y="2654300"/>
            <a:ext cx="936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spcBef>
                <a:spcPct val="50000"/>
              </a:spcBef>
            </a:pPr>
            <a:r>
              <a:rPr lang="hu-HU" altLang="hu-HU"/>
              <a:t>+/+</a:t>
            </a:r>
            <a:endParaRPr lang="de-DE" altLang="hu-HU"/>
          </a:p>
        </p:txBody>
      </p:sp>
      <p:sp>
        <p:nvSpPr>
          <p:cNvPr id="31749" name="Text Box 6"/>
          <p:cNvSpPr txBox="1">
            <a:spLocks noChangeArrowheads="1"/>
          </p:cNvSpPr>
          <p:nvPr/>
        </p:nvSpPr>
        <p:spPr bwMode="auto">
          <a:xfrm>
            <a:off x="2898775" y="2654300"/>
            <a:ext cx="5762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spcBef>
                <a:spcPct val="50000"/>
              </a:spcBef>
            </a:pPr>
            <a:r>
              <a:rPr lang="hu-HU" altLang="hu-HU"/>
              <a:t>-/-</a:t>
            </a:r>
            <a:endParaRPr lang="de-DE" altLang="hu-HU"/>
          </a:p>
        </p:txBody>
      </p:sp>
      <p:pic>
        <p:nvPicPr>
          <p:cNvPr id="3175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570538"/>
            <a:ext cx="9144000"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Kép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92600" y="2319338"/>
            <a:ext cx="4851400"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67213"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70275"/>
            <a:ext cx="4384675"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5475" y="1465263"/>
            <a:ext cx="4708525"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7" name="Csoportba foglalás 6"/>
          <p:cNvGrpSpPr>
            <a:grpSpLocks/>
          </p:cNvGrpSpPr>
          <p:nvPr/>
        </p:nvGrpSpPr>
        <p:grpSpPr bwMode="auto">
          <a:xfrm>
            <a:off x="4438650" y="5072063"/>
            <a:ext cx="4705350" cy="1785937"/>
            <a:chOff x="4048125" y="4672208"/>
            <a:chExt cx="4705350" cy="1786714"/>
          </a:xfrm>
        </p:grpSpPr>
        <p:pic>
          <p:nvPicPr>
            <p:cNvPr id="3379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7843" y="4672208"/>
              <a:ext cx="46672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8125" y="5792172"/>
              <a:ext cx="47053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79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0975" y="0"/>
            <a:ext cx="3883025"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13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975" y="0"/>
            <a:ext cx="3883025"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igure 1.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9410" y="0"/>
            <a:ext cx="5886450" cy="501015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527901" y="4930219"/>
            <a:ext cx="7484883" cy="1600438"/>
          </a:xfrm>
          <a:prstGeom prst="rect">
            <a:avLst/>
          </a:prstGeom>
          <a:noFill/>
        </p:spPr>
        <p:txBody>
          <a:bodyPr wrap="square" rtlCol="0">
            <a:spAutoFit/>
          </a:bodyPr>
          <a:lstStyle/>
          <a:p>
            <a:r>
              <a:rPr lang="hu-HU" sz="1400" dirty="0" err="1"/>
              <a:t>Figure</a:t>
            </a:r>
            <a:r>
              <a:rPr lang="hu-HU" sz="1400" dirty="0"/>
              <a:t> 1.</a:t>
            </a:r>
          </a:p>
          <a:p>
            <a:r>
              <a:rPr lang="hu-HU" sz="1400" b="0" dirty="0" err="1"/>
              <a:t>Phenotypic</a:t>
            </a:r>
            <a:r>
              <a:rPr lang="hu-HU" sz="1400" b="0" dirty="0"/>
              <a:t> </a:t>
            </a:r>
            <a:r>
              <a:rPr lang="hu-HU" sz="1400" b="0" dirty="0" err="1"/>
              <a:t>spectrum</a:t>
            </a:r>
            <a:r>
              <a:rPr lang="hu-HU" sz="1400" b="0" dirty="0"/>
              <a:t> of </a:t>
            </a:r>
            <a:r>
              <a:rPr lang="hu-HU" sz="1400" b="0" i="1" dirty="0" err="1"/>
              <a:t>NKX2</a:t>
            </a:r>
            <a:r>
              <a:rPr lang="hu-HU" sz="1400" b="0" i="1" dirty="0"/>
              <a:t>-1</a:t>
            </a:r>
            <a:r>
              <a:rPr lang="hu-HU" sz="1400" b="0" dirty="0"/>
              <a:t>-</a:t>
            </a:r>
            <a:r>
              <a:rPr lang="hu-HU" sz="1400" b="0" dirty="0" err="1"/>
              <a:t>related</a:t>
            </a:r>
            <a:r>
              <a:rPr lang="hu-HU" sz="1400" b="0" dirty="0"/>
              <a:t> </a:t>
            </a:r>
            <a:r>
              <a:rPr lang="hu-HU" sz="1400" b="0" dirty="0" err="1"/>
              <a:t>disorders</a:t>
            </a:r>
            <a:endParaRPr lang="hu-HU" sz="1400" b="0" dirty="0"/>
          </a:p>
          <a:p>
            <a:r>
              <a:rPr lang="hu-HU" sz="1400" b="0" i="1" dirty="0" err="1"/>
              <a:t>NKX2</a:t>
            </a:r>
            <a:r>
              <a:rPr lang="hu-HU" sz="1400" b="0" i="1" dirty="0"/>
              <a:t>-1</a:t>
            </a:r>
            <a:r>
              <a:rPr lang="hu-HU" sz="1400" b="0" dirty="0"/>
              <a:t>-</a:t>
            </a:r>
            <a:r>
              <a:rPr lang="hu-HU" sz="1400" b="0" dirty="0" err="1"/>
              <a:t>related</a:t>
            </a:r>
            <a:r>
              <a:rPr lang="hu-HU" sz="1400" b="0" dirty="0"/>
              <a:t> </a:t>
            </a:r>
            <a:r>
              <a:rPr lang="hu-HU" sz="1400" b="0" dirty="0" err="1"/>
              <a:t>disorders</a:t>
            </a:r>
            <a:r>
              <a:rPr lang="hu-HU" sz="1400" b="0" dirty="0"/>
              <a:t> </a:t>
            </a:r>
            <a:r>
              <a:rPr lang="hu-HU" sz="1400" b="0" dirty="0" err="1"/>
              <a:t>may</a:t>
            </a:r>
            <a:r>
              <a:rPr lang="hu-HU" sz="1400" b="0" dirty="0"/>
              <a:t> </a:t>
            </a:r>
            <a:r>
              <a:rPr lang="hu-HU" sz="1400" b="0" dirty="0" err="1"/>
              <a:t>manifest</a:t>
            </a:r>
            <a:r>
              <a:rPr lang="hu-HU" sz="1400" b="0" dirty="0"/>
              <a:t> </a:t>
            </a:r>
            <a:r>
              <a:rPr lang="hu-HU" sz="1400" b="0" dirty="0" err="1"/>
              <a:t>as</a:t>
            </a:r>
            <a:r>
              <a:rPr lang="hu-HU" sz="1400" b="0" dirty="0"/>
              <a:t> </a:t>
            </a:r>
            <a:r>
              <a:rPr lang="hu-HU" sz="1400" b="0" dirty="0" err="1"/>
              <a:t>abnormalities</a:t>
            </a:r>
            <a:r>
              <a:rPr lang="hu-HU" sz="1400" b="0" dirty="0"/>
              <a:t> in a </a:t>
            </a:r>
            <a:r>
              <a:rPr lang="hu-HU" sz="1400" b="0" dirty="0" err="1"/>
              <a:t>single</a:t>
            </a:r>
            <a:r>
              <a:rPr lang="hu-HU" sz="1400" b="0" dirty="0"/>
              <a:t> </a:t>
            </a:r>
            <a:r>
              <a:rPr lang="hu-HU" sz="1400" b="0" dirty="0" err="1"/>
              <a:t>organ</a:t>
            </a:r>
            <a:r>
              <a:rPr lang="hu-HU" sz="1400" b="0" dirty="0"/>
              <a:t> </a:t>
            </a:r>
            <a:r>
              <a:rPr lang="hu-HU" sz="1400" b="0" dirty="0" err="1"/>
              <a:t>system</a:t>
            </a:r>
            <a:r>
              <a:rPr lang="hu-HU" sz="1400" b="0" dirty="0"/>
              <a:t> </a:t>
            </a:r>
            <a:r>
              <a:rPr lang="hu-HU" sz="1400" b="0" dirty="0" err="1"/>
              <a:t>or</a:t>
            </a:r>
            <a:r>
              <a:rPr lang="hu-HU" sz="1400" b="0" dirty="0"/>
              <a:t> </a:t>
            </a:r>
            <a:r>
              <a:rPr lang="hu-HU" sz="1400" b="0" dirty="0" err="1"/>
              <a:t>as</a:t>
            </a:r>
            <a:r>
              <a:rPr lang="hu-HU" sz="1400" b="0" dirty="0"/>
              <a:t> </a:t>
            </a:r>
            <a:r>
              <a:rPr lang="hu-HU" sz="1400" b="0" dirty="0" err="1"/>
              <a:t>any</a:t>
            </a:r>
            <a:r>
              <a:rPr lang="hu-HU" sz="1400" b="0" dirty="0"/>
              <a:t> </a:t>
            </a:r>
            <a:r>
              <a:rPr lang="hu-HU" sz="1400" b="0" dirty="0" err="1"/>
              <a:t>combination</a:t>
            </a:r>
            <a:r>
              <a:rPr lang="hu-HU" sz="1400" b="0" dirty="0"/>
              <a:t> of </a:t>
            </a:r>
            <a:r>
              <a:rPr lang="hu-HU" sz="1400" b="0" dirty="0" err="1"/>
              <a:t>brain</a:t>
            </a:r>
            <a:r>
              <a:rPr lang="hu-HU" sz="1400" b="0" dirty="0"/>
              <a:t>, </a:t>
            </a:r>
            <a:r>
              <a:rPr lang="hu-HU" sz="1400" b="0" dirty="0" err="1"/>
              <a:t>thyroid</a:t>
            </a:r>
            <a:r>
              <a:rPr lang="hu-HU" sz="1400" b="0" dirty="0"/>
              <a:t>, and </a:t>
            </a:r>
            <a:r>
              <a:rPr lang="hu-HU" sz="1400" b="0" dirty="0" err="1"/>
              <a:t>lung</a:t>
            </a:r>
            <a:r>
              <a:rPr lang="hu-HU" sz="1400" b="0" dirty="0"/>
              <a:t> </a:t>
            </a:r>
            <a:r>
              <a:rPr lang="hu-HU" sz="1400" b="0" dirty="0" err="1"/>
              <a:t>involvement</a:t>
            </a:r>
            <a:r>
              <a:rPr lang="hu-HU" sz="1400" b="0" dirty="0"/>
              <a:t>. “</a:t>
            </a:r>
            <a:r>
              <a:rPr lang="hu-HU" sz="1400" b="0" dirty="0" err="1"/>
              <a:t>Brain-lung-thyroid</a:t>
            </a:r>
            <a:r>
              <a:rPr lang="hu-HU" sz="1400" b="0" dirty="0"/>
              <a:t> </a:t>
            </a:r>
            <a:r>
              <a:rPr lang="hu-HU" sz="1400" b="0" dirty="0" err="1"/>
              <a:t>syndrome</a:t>
            </a:r>
            <a:r>
              <a:rPr lang="hu-HU" sz="1400" b="0" dirty="0"/>
              <a:t>” </a:t>
            </a:r>
            <a:r>
              <a:rPr lang="hu-HU" sz="1400" b="0" dirty="0" err="1"/>
              <a:t>refers</a:t>
            </a:r>
            <a:r>
              <a:rPr lang="hu-HU" sz="1400" b="0" dirty="0"/>
              <a:t> </a:t>
            </a:r>
            <a:r>
              <a:rPr lang="hu-HU" sz="1400" b="0" dirty="0" err="1"/>
              <a:t>to</a:t>
            </a:r>
            <a:r>
              <a:rPr lang="hu-HU" sz="1400" b="0" dirty="0"/>
              <a:t> </a:t>
            </a:r>
            <a:r>
              <a:rPr lang="hu-HU" sz="1400" b="0" dirty="0" err="1"/>
              <a:t>involvement</a:t>
            </a:r>
            <a:r>
              <a:rPr lang="hu-HU" sz="1400" b="0" dirty="0"/>
              <a:t> of </a:t>
            </a:r>
            <a:r>
              <a:rPr lang="hu-HU" sz="1400" b="0" dirty="0" err="1"/>
              <a:t>all</a:t>
            </a:r>
            <a:r>
              <a:rPr lang="hu-HU" sz="1400" b="0" dirty="0"/>
              <a:t> </a:t>
            </a:r>
            <a:r>
              <a:rPr lang="hu-HU" sz="1400" b="0" dirty="0" err="1"/>
              <a:t>three</a:t>
            </a:r>
            <a:r>
              <a:rPr lang="hu-HU" sz="1400" b="0" dirty="0"/>
              <a:t> </a:t>
            </a:r>
            <a:r>
              <a:rPr lang="hu-HU" sz="1400" b="0" dirty="0" err="1"/>
              <a:t>organ</a:t>
            </a:r>
            <a:r>
              <a:rPr lang="hu-HU" sz="1400" b="0" dirty="0"/>
              <a:t> </a:t>
            </a:r>
            <a:r>
              <a:rPr lang="hu-HU" sz="1400" b="0" dirty="0" err="1"/>
              <a:t>systems</a:t>
            </a:r>
            <a:r>
              <a:rPr lang="hu-HU" sz="1400" b="0" dirty="0"/>
              <a:t>.</a:t>
            </a:r>
          </a:p>
          <a:p>
            <a:r>
              <a:rPr lang="hu-HU" sz="1400" b="0" dirty="0" err="1"/>
              <a:t>From</a:t>
            </a:r>
            <a:r>
              <a:rPr lang="hu-HU" sz="1400" b="0" dirty="0"/>
              <a:t> </a:t>
            </a:r>
            <a:r>
              <a:rPr lang="hu-HU" sz="1400" b="0" dirty="0" err="1">
                <a:hlinkClick r:id="rId3"/>
              </a:rPr>
              <a:t>Inzelberg</a:t>
            </a:r>
            <a:r>
              <a:rPr lang="hu-HU" sz="1400" b="0" dirty="0">
                <a:hlinkClick r:id="rId3"/>
              </a:rPr>
              <a:t> et </a:t>
            </a:r>
            <a:r>
              <a:rPr lang="hu-HU" sz="1400" b="0" dirty="0" err="1">
                <a:hlinkClick r:id="rId3"/>
              </a:rPr>
              <a:t>al</a:t>
            </a:r>
            <a:r>
              <a:rPr lang="hu-HU" sz="1400" b="0" dirty="0">
                <a:hlinkClick r:id="rId3"/>
              </a:rPr>
              <a:t> [2011]</a:t>
            </a:r>
            <a:r>
              <a:rPr lang="hu-HU" sz="1400" b="0" dirty="0"/>
              <a:t>; </a:t>
            </a:r>
            <a:r>
              <a:rPr lang="hu-HU" sz="1400" b="0" dirty="0" err="1"/>
              <a:t>republished</a:t>
            </a:r>
            <a:r>
              <a:rPr lang="hu-HU" sz="1400" b="0" dirty="0"/>
              <a:t> </a:t>
            </a:r>
            <a:r>
              <a:rPr lang="hu-HU" sz="1400" b="0" dirty="0" err="1"/>
              <a:t>with</a:t>
            </a:r>
            <a:r>
              <a:rPr lang="hu-HU" sz="1400" b="0" dirty="0"/>
              <a:t> </a:t>
            </a:r>
            <a:r>
              <a:rPr lang="hu-HU" sz="1400" b="0" dirty="0" err="1"/>
              <a:t>permission</a:t>
            </a:r>
            <a:endParaRPr lang="hu-HU" sz="1400" b="0" dirty="0"/>
          </a:p>
          <a:p>
            <a:endParaRPr lang="hu-HU" sz="1400" dirty="0"/>
          </a:p>
        </p:txBody>
      </p:sp>
    </p:spTree>
    <p:extLst>
      <p:ext uri="{BB962C8B-B14F-4D97-AF65-F5344CB8AC3E}">
        <p14:creationId xmlns:p14="http://schemas.microsoft.com/office/powerpoint/2010/main" val="1297047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Image"/>
          <p:cNvPicPr>
            <a:picLocks noChangeAspect="1" noChangeArrowheads="1"/>
          </p:cNvPicPr>
          <p:nvPr/>
        </p:nvPicPr>
        <p:blipFill>
          <a:blip r:embed="rId2">
            <a:extLst>
              <a:ext uri="{28A0092B-C50C-407E-A947-70E740481C1C}">
                <a14:useLocalDpi xmlns:a14="http://schemas.microsoft.com/office/drawing/2010/main" val="0"/>
              </a:ext>
            </a:extLst>
          </a:blip>
          <a:srcRect b="75945"/>
          <a:stretch>
            <a:fillRect/>
          </a:stretch>
        </p:blipFill>
        <p:spPr bwMode="auto">
          <a:xfrm>
            <a:off x="188913" y="801688"/>
            <a:ext cx="8747125"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6"/>
          <p:cNvSpPr txBox="1">
            <a:spLocks noChangeArrowheads="1"/>
          </p:cNvSpPr>
          <p:nvPr/>
        </p:nvSpPr>
        <p:spPr bwMode="auto">
          <a:xfrm>
            <a:off x="0" y="5118100"/>
            <a:ext cx="89836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r>
              <a:rPr lang="hu-HU" altLang="hu-HU" sz="1600"/>
              <a:t>Morphology and epithellal phenotype of </a:t>
            </a:r>
            <a:r>
              <a:rPr lang="hu-HU" altLang="hu-HU" sz="1600" i="1"/>
              <a:t>Shh</a:t>
            </a:r>
            <a:r>
              <a:rPr lang="hu-HU" altLang="hu-HU" sz="1600"/>
              <a:t>−/− mouse lungs. (a–c) Wild-type mouse foregut at 12.5 dpc. (a) At this stage, the lung has branched several times to give rise to distinct lobes (arrows). (b) The trachea and esophagus are separate tubes. (c) Cross-section at the level of the lung shows branching and lobation. (d–f) Foregut from </a:t>
            </a:r>
            <a:r>
              <a:rPr lang="hu-HU" altLang="hu-HU" sz="1600" i="1"/>
              <a:t>Shh</a:t>
            </a:r>
            <a:r>
              <a:rPr lang="hu-HU" altLang="hu-HU" sz="1600"/>
              <a:t> mutant mice at 12.5 dpc. (d) </a:t>
            </a:r>
            <a:r>
              <a:rPr lang="hu-HU" altLang="hu-HU" sz="1600" i="1" u="sng">
                <a:solidFill>
                  <a:schemeClr val="hlink"/>
                </a:solidFill>
              </a:rPr>
              <a:t>Shh</a:t>
            </a:r>
            <a:r>
              <a:rPr lang="hu-HU" altLang="hu-HU" sz="1600" u="sng">
                <a:solidFill>
                  <a:schemeClr val="hlink"/>
                </a:solidFill>
              </a:rPr>
              <a:t>-deficient lungs have failed to undergo lobation or subsequent extensive branching.</a:t>
            </a:r>
            <a:r>
              <a:rPr lang="hu-HU" altLang="hu-HU" sz="1600"/>
              <a:t> (e) The trachea and esophagus remain fused at the tracheo–esophageal septum. (f) Mutant lungs have branched only once.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An external file that holds a picture, illustration, etc.&#10;Object name is rcmb.2014-0132TR_f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109" y="339366"/>
            <a:ext cx="5938035" cy="456206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179109" y="5288437"/>
            <a:ext cx="8729221" cy="1384995"/>
          </a:xfrm>
          <a:prstGeom prst="rect">
            <a:avLst/>
          </a:prstGeom>
          <a:noFill/>
        </p:spPr>
        <p:txBody>
          <a:bodyPr wrap="square" rtlCol="0">
            <a:spAutoFit/>
          </a:bodyPr>
          <a:lstStyle/>
          <a:p>
            <a:r>
              <a:rPr lang="en-US" sz="1200" b="0" dirty="0"/>
              <a:t>Schematic of </a:t>
            </a:r>
            <a:r>
              <a:rPr lang="en-US" sz="1200" b="0" dirty="0" err="1"/>
              <a:t>SHH</a:t>
            </a:r>
            <a:r>
              <a:rPr lang="en-US" sz="1200" b="0" dirty="0"/>
              <a:t>-expressing cells in the developing lung from embryonic day (E)11 to postnatal day (P)1. </a:t>
            </a:r>
            <a:r>
              <a:rPr lang="en-US" sz="1200" b="0" dirty="0" err="1"/>
              <a:t>SHH</a:t>
            </a:r>
            <a:r>
              <a:rPr lang="en-US" sz="1200" b="0" dirty="0"/>
              <a:t>-expressing cells and cell layers are highlighted in </a:t>
            </a:r>
            <a:r>
              <a:rPr lang="en-US" sz="1200" b="0" i="1" dirty="0"/>
              <a:t>fuchsia</a:t>
            </a:r>
            <a:r>
              <a:rPr lang="en-US" sz="1200" b="0" dirty="0"/>
              <a:t>. </a:t>
            </a:r>
            <a:r>
              <a:rPr lang="en-US" sz="1200" b="0" i="1" dirty="0" err="1"/>
              <a:t>Shh</a:t>
            </a:r>
            <a:r>
              <a:rPr lang="en-US" sz="1200" b="0" dirty="0"/>
              <a:t> expression is highest at the tips of the primary and secondary lung buds, but also present at lower levels along the developing bronchi. This pattern continues throughout the </a:t>
            </a:r>
            <a:r>
              <a:rPr lang="en-US" sz="1200" b="0" dirty="0" err="1"/>
              <a:t>pseudoglandular</a:t>
            </a:r>
            <a:r>
              <a:rPr lang="en-US" sz="1200" b="0" dirty="0"/>
              <a:t> stage. Around </a:t>
            </a:r>
            <a:r>
              <a:rPr lang="en-US" sz="1200" b="0" dirty="0" err="1"/>
              <a:t>E16</a:t>
            </a:r>
            <a:r>
              <a:rPr lang="en-US" sz="1200" b="0" dirty="0"/>
              <a:t>, </a:t>
            </a:r>
            <a:r>
              <a:rPr lang="en-US" sz="1200" b="0" dirty="0" err="1"/>
              <a:t>SHH</a:t>
            </a:r>
            <a:r>
              <a:rPr lang="en-US" sz="1200" b="0" dirty="0"/>
              <a:t> expression is transiently absent in the distal </a:t>
            </a:r>
            <a:r>
              <a:rPr lang="en-US" sz="1200" b="0" dirty="0" err="1"/>
              <a:t>bronchioli</a:t>
            </a:r>
            <a:r>
              <a:rPr lang="en-US" sz="1200" b="0" dirty="0"/>
              <a:t> but is vividly present in the respiratory epithelium and along larger bronchi and trachea. Toward </a:t>
            </a:r>
            <a:r>
              <a:rPr lang="en-US" sz="1200" b="0" dirty="0" err="1"/>
              <a:t>P1</a:t>
            </a:r>
            <a:r>
              <a:rPr lang="en-US" sz="1200" b="0" dirty="0"/>
              <a:t> the majority of bronchial epithelial cells express </a:t>
            </a:r>
            <a:r>
              <a:rPr lang="en-US" sz="1200" b="0" dirty="0" err="1"/>
              <a:t>SHH</a:t>
            </a:r>
            <a:r>
              <a:rPr lang="en-US" sz="1200" b="0" dirty="0"/>
              <a:t>, whereas in the saccular-stage alveolar compartment </a:t>
            </a:r>
            <a:r>
              <a:rPr lang="en-US" sz="1200" b="0" dirty="0" err="1"/>
              <a:t>SHH</a:t>
            </a:r>
            <a:r>
              <a:rPr lang="en-US" sz="1200" b="0" dirty="0"/>
              <a:t> expression is restricted to a subset of epithelial cells</a:t>
            </a:r>
            <a:r>
              <a:rPr lang="en-US" sz="1200" b="0" dirty="0" smtClean="0"/>
              <a:t>.</a:t>
            </a:r>
            <a:endParaRPr lang="hu-HU" sz="1200" b="0" dirty="0" smtClean="0"/>
          </a:p>
          <a:p>
            <a:endParaRPr lang="hu-HU" sz="1200" dirty="0"/>
          </a:p>
        </p:txBody>
      </p:sp>
      <p:pic>
        <p:nvPicPr>
          <p:cNvPr id="3" name="Kép 2"/>
          <p:cNvPicPr>
            <a:picLocks noChangeAspect="1"/>
          </p:cNvPicPr>
          <p:nvPr/>
        </p:nvPicPr>
        <p:blipFill>
          <a:blip r:embed="rId3"/>
          <a:stretch>
            <a:fillRect/>
          </a:stretch>
        </p:blipFill>
        <p:spPr>
          <a:xfrm>
            <a:off x="4305736" y="0"/>
            <a:ext cx="4838264" cy="778646"/>
          </a:xfrm>
          <a:prstGeom prst="rect">
            <a:avLst/>
          </a:prstGeom>
        </p:spPr>
      </p:pic>
      <p:pic>
        <p:nvPicPr>
          <p:cNvPr id="4" name="Kép 3"/>
          <p:cNvPicPr>
            <a:picLocks noChangeAspect="1"/>
          </p:cNvPicPr>
          <p:nvPr/>
        </p:nvPicPr>
        <p:blipFill>
          <a:blip r:embed="rId4"/>
          <a:stretch>
            <a:fillRect/>
          </a:stretch>
        </p:blipFill>
        <p:spPr>
          <a:xfrm>
            <a:off x="4732256" y="803150"/>
            <a:ext cx="4322560" cy="270340"/>
          </a:xfrm>
          <a:prstGeom prst="rect">
            <a:avLst/>
          </a:prstGeom>
        </p:spPr>
      </p:pic>
    </p:spTree>
    <p:extLst>
      <p:ext uri="{BB962C8B-B14F-4D97-AF65-F5344CB8AC3E}">
        <p14:creationId xmlns:p14="http://schemas.microsoft.com/office/powerpoint/2010/main" val="3438394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70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7575" y="2174875"/>
            <a:ext cx="5686425"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1913" y="908050"/>
            <a:ext cx="5081587" cy="567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276475"/>
            <a:ext cx="356235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488" y="260350"/>
            <a:ext cx="8675687"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36513"/>
            <a:ext cx="6913562" cy="682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2484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0" y="5299075"/>
            <a:ext cx="91440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r>
              <a:rPr lang="en-US" altLang="hu-HU" sz="1600" b="0"/>
              <a:t>The </a:t>
            </a:r>
            <a:r>
              <a:rPr lang="en-US" altLang="hu-HU" sz="1600"/>
              <a:t>epithelial</a:t>
            </a:r>
            <a:r>
              <a:rPr lang="en-US" altLang="hu-HU" sz="1600" b="0"/>
              <a:t>-</a:t>
            </a:r>
            <a:r>
              <a:rPr lang="en-US" altLang="hu-HU" sz="1600"/>
              <a:t>mesenchymal</a:t>
            </a:r>
            <a:r>
              <a:rPr lang="en-US" altLang="hu-HU" sz="1600" b="0"/>
              <a:t> interaction (EM) is a critical mechanism employed during embryogenesis. The signaling between these two different tissues is required to form the functional unit of the systems in which it is used. The gastrointestinal tract (gut) is dependent on EM </a:t>
            </a:r>
            <a:r>
              <a:rPr lang="en-US" altLang="hu-HU" sz="1600"/>
              <a:t>interactions</a:t>
            </a:r>
            <a:r>
              <a:rPr lang="en-US" altLang="hu-HU" sz="1600" b="0"/>
              <a:t> for its development and differentiation. The gut is a valuable model system to study EM </a:t>
            </a:r>
            <a:r>
              <a:rPr lang="en-US" altLang="hu-HU" sz="1600"/>
              <a:t>interactions</a:t>
            </a:r>
            <a:r>
              <a:rPr lang="en-US" altLang="hu-HU" sz="1600" b="0"/>
              <a:t>. EM </a:t>
            </a:r>
            <a:r>
              <a:rPr lang="en-US" altLang="hu-HU" sz="1600"/>
              <a:t>interactions</a:t>
            </a:r>
            <a:r>
              <a:rPr lang="en-US" altLang="hu-HU" sz="1600" b="0"/>
              <a:t> are critical in the formation of gross pattern along the anterior-posterior (AP) axis, and local pattern along the crypt-villous (CV) axis.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0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4"/>
          <p:cNvSpPr txBox="1">
            <a:spLocks noChangeArrowheads="1"/>
          </p:cNvSpPr>
          <p:nvPr/>
        </p:nvSpPr>
        <p:spPr bwMode="auto">
          <a:xfrm>
            <a:off x="4857750" y="6678613"/>
            <a:ext cx="428625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1pPr>
            <a:lvl2pPr marL="742950" indent="-285750">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2pPr>
            <a:lvl3pPr marL="1143000" indent="-228600">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3pPr>
            <a:lvl4pPr marL="1600200" indent="-228600">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4pPr>
            <a:lvl5pPr marL="2057400" indent="-228600">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9pPr>
          </a:lstStyle>
          <a:p>
            <a:pPr algn="r" eaLnBrk="1">
              <a:lnSpc>
                <a:spcPct val="97000"/>
              </a:lnSpc>
              <a:buClr>
                <a:srgbClr val="000000"/>
              </a:buClr>
              <a:buSzPct val="45000"/>
              <a:buFont typeface="StarSymbol" charset="0"/>
              <a:buNone/>
            </a:pPr>
            <a:r>
              <a:rPr lang="en-GB" altLang="hu-HU" sz="1200">
                <a:solidFill>
                  <a:srgbClr val="124A9A"/>
                </a:solidFill>
              </a:rPr>
              <a:t>Cardoso, W. V. et al. Development 2006;133:1611-1624</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4"/>
          <p:cNvSpPr txBox="1">
            <a:spLocks noChangeArrowheads="1"/>
          </p:cNvSpPr>
          <p:nvPr/>
        </p:nvSpPr>
        <p:spPr bwMode="auto">
          <a:xfrm>
            <a:off x="2597150" y="2024063"/>
            <a:ext cx="37353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r>
              <a:rPr lang="hu-HU" altLang="hu-HU" sz="3200"/>
              <a:t>Mirigyek fejlődése</a:t>
            </a:r>
          </a:p>
        </p:txBody>
      </p:sp>
      <p:sp>
        <p:nvSpPr>
          <p:cNvPr id="44035" name="Text Box 5"/>
          <p:cNvSpPr txBox="1">
            <a:spLocks noChangeArrowheads="1"/>
          </p:cNvSpPr>
          <p:nvPr/>
        </p:nvSpPr>
        <p:spPr bwMode="auto">
          <a:xfrm>
            <a:off x="2325688" y="2724150"/>
            <a:ext cx="46910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r>
              <a:rPr lang="hu-HU" altLang="hu-HU" sz="3200"/>
              <a:t>Development of glands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775" y="73025"/>
            <a:ext cx="57531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Kép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37275" y="5632450"/>
            <a:ext cx="2909888"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763" y="0"/>
            <a:ext cx="7456487"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663" y="69850"/>
            <a:ext cx="4978400" cy="616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Kép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7150" y="4170363"/>
            <a:ext cx="3930650"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07488"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Kép 2"/>
          <p:cNvPicPr>
            <a:picLocks noChangeAspect="1"/>
          </p:cNvPicPr>
          <p:nvPr/>
        </p:nvPicPr>
        <p:blipFill>
          <a:blip r:embed="rId3">
            <a:extLst>
              <a:ext uri="{28A0092B-C50C-407E-A947-70E740481C1C}">
                <a14:useLocalDpi xmlns:a14="http://schemas.microsoft.com/office/drawing/2010/main" val="0"/>
              </a:ext>
            </a:extLst>
          </a:blip>
          <a:srcRect t="1183" r="57758" b="84021"/>
          <a:stretch>
            <a:fillRect/>
          </a:stretch>
        </p:blipFill>
        <p:spPr bwMode="auto">
          <a:xfrm>
            <a:off x="3263900" y="6503988"/>
            <a:ext cx="228917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Kép 3"/>
          <p:cNvPicPr>
            <a:picLocks noChangeAspect="1"/>
          </p:cNvPicPr>
          <p:nvPr/>
        </p:nvPicPr>
        <p:blipFill>
          <a:blip r:embed="rId4">
            <a:extLst>
              <a:ext uri="{28A0092B-C50C-407E-A947-70E740481C1C}">
                <a14:useLocalDpi xmlns:a14="http://schemas.microsoft.com/office/drawing/2010/main" val="0"/>
              </a:ext>
            </a:extLst>
          </a:blip>
          <a:srcRect t="52158"/>
          <a:stretch>
            <a:fillRect/>
          </a:stretch>
        </p:blipFill>
        <p:spPr bwMode="auto">
          <a:xfrm>
            <a:off x="171450" y="6202363"/>
            <a:ext cx="3098800"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07963"/>
            <a:ext cx="8609013"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Kép 2"/>
          <p:cNvPicPr>
            <a:picLocks noChangeAspect="1"/>
          </p:cNvPicPr>
          <p:nvPr/>
        </p:nvPicPr>
        <p:blipFill>
          <a:blip r:embed="rId3">
            <a:extLst>
              <a:ext uri="{28A0092B-C50C-407E-A947-70E740481C1C}">
                <a14:useLocalDpi xmlns:a14="http://schemas.microsoft.com/office/drawing/2010/main" val="0"/>
              </a:ext>
            </a:extLst>
          </a:blip>
          <a:srcRect l="19514" t="24052" r="24371" b="13783"/>
          <a:stretch>
            <a:fillRect/>
          </a:stretch>
        </p:blipFill>
        <p:spPr bwMode="auto">
          <a:xfrm>
            <a:off x="141288" y="3294063"/>
            <a:ext cx="4186237"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2" descr="http://www.cpcjournal.org/na101/home/literatum/publisher/pinnacle/journals/content/cpcj/2004/15451569-41.5/03-080.1/production/images/large/i1545-1569-41-5-501-f02.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2138" y="3255963"/>
            <a:ext cx="3844925"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Mackintosh rozsa 6"/>
          <p:cNvPicPr>
            <a:picLocks noChangeAspect="1" noChangeArrowheads="1"/>
          </p:cNvPicPr>
          <p:nvPr/>
        </p:nvPicPr>
        <p:blipFill>
          <a:blip r:embed="rId2">
            <a:extLst>
              <a:ext uri="{28A0092B-C50C-407E-A947-70E740481C1C}">
                <a14:useLocalDpi xmlns:a14="http://schemas.microsoft.com/office/drawing/2010/main" val="0"/>
              </a:ext>
            </a:extLst>
          </a:blip>
          <a:srcRect l="16849" t="15758" r="17220" b="17313"/>
          <a:stretch>
            <a:fillRect/>
          </a:stretch>
        </p:blipFill>
        <p:spPr bwMode="auto">
          <a:xfrm>
            <a:off x="1344613" y="0"/>
            <a:ext cx="675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60960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5"/>
          <p:cNvSpPr txBox="1">
            <a:spLocks noChangeArrowheads="1"/>
          </p:cNvSpPr>
          <p:nvPr/>
        </p:nvSpPr>
        <p:spPr bwMode="auto">
          <a:xfrm>
            <a:off x="128588" y="5656263"/>
            <a:ext cx="86233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r>
              <a:rPr lang="hu-HU" altLang="hu-HU" sz="1600"/>
              <a:t>-Szervtelepek szétbontása hámra és mesenchymára, majd újra összekeverése, majd ezt követően in vitro tenyésztése.</a:t>
            </a:r>
          </a:p>
          <a:p>
            <a:pPr eaLnBrk="1" hangingPunct="1"/>
            <a:r>
              <a:rPr lang="hu-HU" altLang="hu-HU" sz="1600"/>
              <a:t>-Homotípiás és heterotípiás rekombinációk.</a:t>
            </a:r>
          </a:p>
          <a:p>
            <a:pPr eaLnBrk="1" hangingPunct="1"/>
            <a:r>
              <a:rPr lang="hu-HU" altLang="hu-HU" sz="1600"/>
              <a:t>Általános vélemény: a hám morfogenetikai profilját a mesenchyma határozza meg</a:t>
            </a:r>
          </a:p>
        </p:txBody>
      </p:sp>
      <p:sp>
        <p:nvSpPr>
          <p:cNvPr id="10244" name="Text Box 6"/>
          <p:cNvSpPr txBox="1">
            <a:spLocks noChangeArrowheads="1"/>
          </p:cNvSpPr>
          <p:nvPr/>
        </p:nvSpPr>
        <p:spPr bwMode="auto">
          <a:xfrm>
            <a:off x="5848350" y="2914650"/>
            <a:ext cx="2787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r>
              <a:rPr lang="hu-HU" altLang="hu-HU" dirty="0"/>
              <a:t>Rekombinációs kísérletek</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 Fig. 1.  Schematic representation of recombination cultures and transfilter cultures of the chicken 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3188"/>
            <a:ext cx="7772400"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3163020" y="2853916"/>
            <a:ext cx="3044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r>
              <a:rPr lang="hu-HU" altLang="hu-HU" sz="3200"/>
              <a:t>Tüdő fejlődése</a:t>
            </a:r>
          </a:p>
        </p:txBody>
      </p:sp>
      <p:sp>
        <p:nvSpPr>
          <p:cNvPr id="12291" name="Text Box 5"/>
          <p:cNvSpPr txBox="1">
            <a:spLocks noChangeArrowheads="1"/>
          </p:cNvSpPr>
          <p:nvPr/>
        </p:nvSpPr>
        <p:spPr bwMode="auto">
          <a:xfrm>
            <a:off x="2863179" y="2346685"/>
            <a:ext cx="37893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r>
              <a:rPr lang="hu-HU" altLang="hu-HU" sz="3200" dirty="0" err="1"/>
              <a:t>Lung</a:t>
            </a:r>
            <a:r>
              <a:rPr lang="hu-HU" altLang="hu-HU" sz="3200" dirty="0"/>
              <a:t> </a:t>
            </a:r>
            <a:r>
              <a:rPr lang="hu-HU" altLang="hu-HU" sz="3200" dirty="0" err="1"/>
              <a:t>development</a:t>
            </a:r>
            <a:endParaRPr lang="hu-HU" altLang="hu-HU" sz="32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amilton 8 mm hum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295" y="1357460"/>
            <a:ext cx="3849364" cy="390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DEV02310F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188" y="0"/>
            <a:ext cx="3706812" cy="6645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16" name="Text Box 4"/>
          <p:cNvSpPr txBox="1">
            <a:spLocks noChangeArrowheads="1"/>
          </p:cNvSpPr>
          <p:nvPr/>
        </p:nvSpPr>
        <p:spPr bwMode="auto">
          <a:xfrm>
            <a:off x="0" y="5257800"/>
            <a:ext cx="5257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r>
              <a:rPr lang="en-US" altLang="hu-HU" sz="1800" b="0" dirty="0"/>
              <a:t>Epithelial and mesenchymal cell interactions have a critical role in lung development, and the precise temporal and spatial regulation of epithelial and mesenchymal cell functions is necessary for normal </a:t>
            </a:r>
            <a:r>
              <a:rPr lang="en-US" altLang="hu-HU" sz="1800" b="0" dirty="0" err="1"/>
              <a:t>alveolarization</a:t>
            </a:r>
            <a:r>
              <a:rPr lang="en-US" altLang="hu-HU" sz="1800" b="0" dirty="0"/>
              <a:t>.</a:t>
            </a:r>
            <a:endParaRPr lang="hu-HU" altLang="hu-HU" sz="1800" b="0" dirty="0"/>
          </a:p>
        </p:txBody>
      </p:sp>
      <p:sp>
        <p:nvSpPr>
          <p:cNvPr id="13317" name="Text Box 4"/>
          <p:cNvSpPr txBox="1">
            <a:spLocks noChangeArrowheads="1"/>
          </p:cNvSpPr>
          <p:nvPr/>
        </p:nvSpPr>
        <p:spPr bwMode="auto">
          <a:xfrm>
            <a:off x="2555875" y="6664325"/>
            <a:ext cx="6588125"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1pPr>
            <a:lvl2pPr marL="742950" indent="-285750">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2pPr>
            <a:lvl3pPr marL="1143000" indent="-228600">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3pPr>
            <a:lvl4pPr marL="1600200" indent="-228600">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4pPr>
            <a:lvl5pPr marL="2057400" indent="-228600">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Lst>
              <a:defRPr sz="2000" b="1">
                <a:solidFill>
                  <a:schemeClr val="tx1"/>
                </a:solidFill>
                <a:latin typeface="Arial" panose="020B0604020202020204" pitchFamily="34" charset="0"/>
              </a:defRPr>
            </a:lvl9pPr>
          </a:lstStyle>
          <a:p>
            <a:pPr algn="r" eaLnBrk="1">
              <a:lnSpc>
                <a:spcPct val="97000"/>
              </a:lnSpc>
              <a:buClr>
                <a:srgbClr val="000000"/>
              </a:buClr>
              <a:buSzPct val="45000"/>
              <a:buFont typeface="StarSymbol" charset="0"/>
              <a:buNone/>
            </a:pPr>
            <a:r>
              <a:rPr lang="en-GB" altLang="hu-HU" sz="1200">
                <a:solidFill>
                  <a:srgbClr val="124A9A"/>
                </a:solidFill>
              </a:rPr>
              <a:t>Cardoso, W. V. et al. Development 2006;133:1611-1624</a:t>
            </a:r>
          </a:p>
        </p:txBody>
      </p:sp>
      <p:sp>
        <p:nvSpPr>
          <p:cNvPr id="13318" name="Text Box 6"/>
          <p:cNvSpPr txBox="1">
            <a:spLocks noChangeArrowheads="1"/>
          </p:cNvSpPr>
          <p:nvPr/>
        </p:nvSpPr>
        <p:spPr bwMode="auto">
          <a:xfrm>
            <a:off x="139700" y="61223"/>
            <a:ext cx="5564188"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spcBef>
                <a:spcPct val="50000"/>
              </a:spcBef>
            </a:pPr>
            <a:r>
              <a:rPr lang="hu-HU" altLang="hu-HU" sz="1800" dirty="0" err="1" smtClean="0"/>
              <a:t>Principal</a:t>
            </a:r>
            <a:r>
              <a:rPr lang="hu-HU" altLang="hu-HU" sz="1800" dirty="0" smtClean="0"/>
              <a:t> </a:t>
            </a:r>
            <a:r>
              <a:rPr lang="hu-HU" altLang="hu-HU" sz="1800" dirty="0" err="1" smtClean="0"/>
              <a:t>bronchi</a:t>
            </a:r>
            <a:r>
              <a:rPr lang="hu-HU" altLang="hu-HU" sz="1800" dirty="0" smtClean="0"/>
              <a:t> </a:t>
            </a:r>
            <a:r>
              <a:rPr lang="hu-HU" altLang="hu-HU" sz="1800" dirty="0" err="1" smtClean="0"/>
              <a:t>in</a:t>
            </a:r>
            <a:r>
              <a:rPr lang="hu-HU" altLang="hu-HU" sz="1800" dirty="0" smtClean="0"/>
              <a:t> 8 mm </a:t>
            </a:r>
            <a:r>
              <a:rPr lang="hu-HU" altLang="hu-HU" sz="1800" dirty="0" err="1" smtClean="0"/>
              <a:t>long</a:t>
            </a:r>
            <a:r>
              <a:rPr lang="hu-HU" altLang="hu-HU" sz="1800" dirty="0" smtClean="0"/>
              <a:t> human </a:t>
            </a:r>
            <a:r>
              <a:rPr lang="hu-HU" altLang="hu-HU" sz="1800" dirty="0" err="1" smtClean="0"/>
              <a:t>embryo</a:t>
            </a:r>
            <a:endParaRPr lang="hu-HU" altLang="hu-HU" sz="1800" dirty="0" smtClean="0"/>
          </a:p>
          <a:p>
            <a:pPr eaLnBrk="1" hangingPunct="1">
              <a:spcBef>
                <a:spcPct val="50000"/>
              </a:spcBef>
            </a:pPr>
            <a:r>
              <a:rPr lang="hu-HU" altLang="hu-HU" sz="1800" dirty="0" err="1" smtClean="0"/>
              <a:t>Főbronchusok</a:t>
            </a:r>
            <a:r>
              <a:rPr lang="hu-HU" altLang="hu-HU" sz="1800" dirty="0" smtClean="0"/>
              <a:t> </a:t>
            </a:r>
            <a:r>
              <a:rPr lang="hu-HU" altLang="hu-HU" sz="1800" dirty="0"/>
              <a:t>(jobb és bal tüdőbimbó) 8 mm-es humán </a:t>
            </a:r>
            <a:r>
              <a:rPr lang="hu-HU" altLang="hu-HU" sz="1800" dirty="0" err="1"/>
              <a:t>embryoban</a:t>
            </a:r>
            <a:endParaRPr lang="hu-HU" altLang="hu-HU" sz="1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Kati\Kati munkahelyi 20121206\oktatasi segedanyagok\konyvek\elsevier\schoenwolf_larsen abrak\F9780443068119-011-f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51625"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Szövegdoboz 3"/>
          <p:cNvSpPr txBox="1">
            <a:spLocks noChangeArrowheads="1"/>
          </p:cNvSpPr>
          <p:nvPr/>
        </p:nvSpPr>
        <p:spPr bwMode="auto">
          <a:xfrm>
            <a:off x="0" y="5086350"/>
            <a:ext cx="91440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r>
              <a:rPr lang="en-US" altLang="hu-HU" sz="1600"/>
              <a:t>Figure 11-1 Development of the respiratory diverticulum. The respiratory diverticulum first forms as an evagination of the foregut on day 22 and immediately bifurcates into two primary bronchial buds between day 26 and day 28. Early in the 5th week, the right bronchial bud branches into three secondary bronchial buds, whereas the left bronchial bud branches into two. By the 6th week, secondary bronchial buds branch into tertiary bronchial buds (usually about 10 on each side) to form the bronchopulmonary segments.</a:t>
            </a:r>
            <a:endParaRPr lang="hu-HU" altLang="hu-HU" sz="16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zövegdoboz 1"/>
          <p:cNvSpPr txBox="1">
            <a:spLocks noChangeArrowheads="1"/>
          </p:cNvSpPr>
          <p:nvPr/>
        </p:nvSpPr>
        <p:spPr bwMode="auto">
          <a:xfrm>
            <a:off x="5554663" y="0"/>
            <a:ext cx="34321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r>
              <a:rPr lang="hu-HU" altLang="hu-HU" sz="1600"/>
              <a:t>Figure 15-25 Development of the major branching patterns of the lungs. A, Lateral view of the pharynx, showing the respiratory diverticulum in a 4-week-old embryo. B, At 4 weeks. C, At 32 days. D, At 33 days. E, At the end of the fifth week. F, Early in the seventh week.</a:t>
            </a:r>
          </a:p>
        </p:txBody>
      </p:sp>
      <p:pic>
        <p:nvPicPr>
          <p:cNvPr id="16387" name="Picture 3" descr="D:\Kati\Kati munkahelyi 20121206\oktatasi segedanyagok\konyvek\elsevier\carlson abrak\M9780323053853-015-f0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37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5719</TotalTime>
  <Words>1187</Words>
  <Application>Microsoft Office PowerPoint</Application>
  <PresentationFormat>Diavetítés a képernyőre (4:3 oldalarány)</PresentationFormat>
  <Paragraphs>80</Paragraphs>
  <Slides>37</Slides>
  <Notes>10</Notes>
  <HiddenSlides>0</HiddenSlides>
  <MMClips>0</MMClips>
  <ScaleCrop>false</ScaleCrop>
  <HeadingPairs>
    <vt:vector size="8" baseType="variant">
      <vt:variant>
        <vt:lpstr>Használt betűtípusok</vt:lpstr>
      </vt:variant>
      <vt:variant>
        <vt:i4>7</vt:i4>
      </vt:variant>
      <vt:variant>
        <vt:lpstr>Téma</vt:lpstr>
      </vt:variant>
      <vt:variant>
        <vt:i4>1</vt:i4>
      </vt:variant>
      <vt:variant>
        <vt:lpstr>Beágyazott OLE kiszolgálók</vt:lpstr>
      </vt:variant>
      <vt:variant>
        <vt:i4>1</vt:i4>
      </vt:variant>
      <vt:variant>
        <vt:lpstr>Diacímek</vt:lpstr>
      </vt:variant>
      <vt:variant>
        <vt:i4>37</vt:i4>
      </vt:variant>
    </vt:vector>
  </HeadingPairs>
  <TitlesOfParts>
    <vt:vector size="46" baseType="lpstr">
      <vt:lpstr>맑은 고딕</vt:lpstr>
      <vt:lpstr>Arial</vt:lpstr>
      <vt:lpstr>Calibri</vt:lpstr>
      <vt:lpstr>Calibri Light</vt:lpstr>
      <vt:lpstr>굴림</vt:lpstr>
      <vt:lpstr>StarSymbol</vt:lpstr>
      <vt:lpstr>Times New Roman</vt:lpstr>
      <vt:lpstr>Office-téma</vt:lpstr>
      <vt:lpstr>Image</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szasz</dc:creator>
  <cp:lastModifiedBy>Kocsis</cp:lastModifiedBy>
  <cp:revision>229</cp:revision>
  <cp:lastPrinted>1601-01-01T00:00:00Z</cp:lastPrinted>
  <dcterms:created xsi:type="dcterms:W3CDTF">1601-01-01T00:00:00Z</dcterms:created>
  <dcterms:modified xsi:type="dcterms:W3CDTF">2020-03-29T12:53:37Z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