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</p:sldMasterIdLst>
  <p:notesMasterIdLst>
    <p:notesMasterId r:id="rId53"/>
  </p:notesMasterIdLst>
  <p:sldIdLst>
    <p:sldId id="256" r:id="rId4"/>
    <p:sldId id="351" r:id="rId5"/>
    <p:sldId id="350" r:id="rId6"/>
    <p:sldId id="298" r:id="rId7"/>
    <p:sldId id="300" r:id="rId8"/>
    <p:sldId id="299" r:id="rId9"/>
    <p:sldId id="259" r:id="rId10"/>
    <p:sldId id="301" r:id="rId11"/>
    <p:sldId id="352" r:id="rId12"/>
    <p:sldId id="353" r:id="rId13"/>
    <p:sldId id="269" r:id="rId14"/>
    <p:sldId id="318" r:id="rId15"/>
    <p:sldId id="319" r:id="rId16"/>
    <p:sldId id="320" r:id="rId17"/>
    <p:sldId id="321" r:id="rId18"/>
    <p:sldId id="325" r:id="rId19"/>
    <p:sldId id="323" r:id="rId20"/>
    <p:sldId id="327" r:id="rId21"/>
    <p:sldId id="322" r:id="rId22"/>
    <p:sldId id="324" r:id="rId23"/>
    <p:sldId id="329" r:id="rId24"/>
    <p:sldId id="326" r:id="rId25"/>
    <p:sldId id="328" r:id="rId26"/>
    <p:sldId id="330" r:id="rId27"/>
    <p:sldId id="302" r:id="rId28"/>
    <p:sldId id="317" r:id="rId29"/>
    <p:sldId id="271" r:id="rId30"/>
    <p:sldId id="331" r:id="rId31"/>
    <p:sldId id="347" r:id="rId32"/>
    <p:sldId id="348" r:id="rId33"/>
    <p:sldId id="339" r:id="rId34"/>
    <p:sldId id="332" r:id="rId35"/>
    <p:sldId id="335" r:id="rId36"/>
    <p:sldId id="334" r:id="rId37"/>
    <p:sldId id="262" r:id="rId38"/>
    <p:sldId id="336" r:id="rId39"/>
    <p:sldId id="337" r:id="rId40"/>
    <p:sldId id="338" r:id="rId41"/>
    <p:sldId id="333" r:id="rId42"/>
    <p:sldId id="270" r:id="rId43"/>
    <p:sldId id="340" r:id="rId44"/>
    <p:sldId id="342" r:id="rId45"/>
    <p:sldId id="341" r:id="rId46"/>
    <p:sldId id="345" r:id="rId47"/>
    <p:sldId id="346" r:id="rId48"/>
    <p:sldId id="293" r:id="rId49"/>
    <p:sldId id="296" r:id="rId50"/>
    <p:sldId id="354" r:id="rId51"/>
    <p:sldId id="297" r:id="rId52"/>
  </p:sldIdLst>
  <p:sldSz cx="9144000" cy="6858000" type="screen4x3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1428" y="6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heme" Target="theme/theme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tableStyles" Target="tableStyles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5122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hu-HU" noProof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fld id="{42331F57-BF79-41F4-8DA0-810B4396683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C1939139-D444-4436-9317-8BFC32D791C8}" type="slidenum">
              <a:rPr lang="hu-HU"/>
              <a:pPr/>
              <a:t>1</a:t>
            </a:fld>
            <a:endParaRPr lang="hu-HU"/>
          </a:p>
        </p:txBody>
      </p:sp>
      <p:sp>
        <p:nvSpPr>
          <p:cNvPr id="5222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222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FFA064B5-1D5C-4EE2-B3F7-BC26789145BB}" type="slidenum">
              <a:rPr lang="hu-HU"/>
              <a:pPr/>
              <a:t>10</a:t>
            </a:fld>
            <a:endParaRPr lang="hu-HU"/>
          </a:p>
        </p:txBody>
      </p:sp>
      <p:sp>
        <p:nvSpPr>
          <p:cNvPr id="5734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734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F09D1312-EBF5-41F4-BD7C-1FB51004B9E8}" type="slidenum">
              <a:rPr lang="hu-HU"/>
              <a:pPr/>
              <a:t>11</a:t>
            </a:fld>
            <a:endParaRPr lang="hu-HU"/>
          </a:p>
        </p:txBody>
      </p:sp>
      <p:sp>
        <p:nvSpPr>
          <p:cNvPr id="5939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939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C6A95427-F0A1-4C85-8188-7FCFDB0B7336}" type="slidenum">
              <a:rPr lang="hu-HU"/>
              <a:pPr/>
              <a:t>12</a:t>
            </a:fld>
            <a:endParaRPr lang="hu-HU"/>
          </a:p>
        </p:txBody>
      </p:sp>
      <p:sp>
        <p:nvSpPr>
          <p:cNvPr id="6041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042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3D9040DB-F09D-4884-9C69-5C7616FBA124}" type="slidenum">
              <a:rPr lang="hu-HU"/>
              <a:pPr/>
              <a:t>13</a:t>
            </a:fld>
            <a:endParaRPr lang="hu-HU"/>
          </a:p>
        </p:txBody>
      </p:sp>
      <p:sp>
        <p:nvSpPr>
          <p:cNvPr id="6144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144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5839B4DC-F621-42F8-901C-4308498F9C40}" type="slidenum">
              <a:rPr lang="hu-HU"/>
              <a:pPr/>
              <a:t>14</a:t>
            </a:fld>
            <a:endParaRPr lang="hu-HU"/>
          </a:p>
        </p:txBody>
      </p:sp>
      <p:sp>
        <p:nvSpPr>
          <p:cNvPr id="6246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246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0AE4B323-F106-42B5-8887-DF14E7FEC269}" type="slidenum">
              <a:rPr lang="hu-HU"/>
              <a:pPr/>
              <a:t>15</a:t>
            </a:fld>
            <a:endParaRPr lang="hu-HU"/>
          </a:p>
        </p:txBody>
      </p:sp>
      <p:sp>
        <p:nvSpPr>
          <p:cNvPr id="6349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349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BD38AD8B-38AF-400E-A5C0-2823A38A4EC5}" type="slidenum">
              <a:rPr lang="hu-HU"/>
              <a:pPr/>
              <a:t>16</a:t>
            </a:fld>
            <a:endParaRPr lang="hu-HU"/>
          </a:p>
        </p:txBody>
      </p:sp>
      <p:sp>
        <p:nvSpPr>
          <p:cNvPr id="6758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758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4D7DD06-9728-43DE-AC6D-8487DAD8CA4B}" type="slidenum">
              <a:rPr lang="hu-HU"/>
              <a:pPr/>
              <a:t>17</a:t>
            </a:fld>
            <a:endParaRPr lang="hu-HU"/>
          </a:p>
        </p:txBody>
      </p:sp>
      <p:sp>
        <p:nvSpPr>
          <p:cNvPr id="6656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656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6ADA425C-4AAB-4B76-97B0-9E4076A38AB7}" type="slidenum">
              <a:rPr lang="hu-HU"/>
              <a:pPr/>
              <a:t>18</a:t>
            </a:fld>
            <a:endParaRPr lang="hu-HU"/>
          </a:p>
        </p:txBody>
      </p:sp>
      <p:sp>
        <p:nvSpPr>
          <p:cNvPr id="6963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963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35E14C88-0422-4AEB-99D5-E3367B15A92F}" type="slidenum">
              <a:rPr lang="hu-HU"/>
              <a:pPr/>
              <a:t>19</a:t>
            </a:fld>
            <a:endParaRPr lang="hu-HU"/>
          </a:p>
        </p:txBody>
      </p:sp>
      <p:sp>
        <p:nvSpPr>
          <p:cNvPr id="6451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451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C1939139-D444-4436-9317-8BFC32D791C8}" type="slidenum">
              <a:rPr lang="hu-HU"/>
              <a:pPr/>
              <a:t>2</a:t>
            </a:fld>
            <a:endParaRPr lang="hu-HU"/>
          </a:p>
        </p:txBody>
      </p:sp>
      <p:sp>
        <p:nvSpPr>
          <p:cNvPr id="5222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222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9B072B58-9E33-406D-84B0-B1F9B520AB46}" type="slidenum">
              <a:rPr lang="hu-HU"/>
              <a:pPr/>
              <a:t>20</a:t>
            </a:fld>
            <a:endParaRPr lang="hu-HU"/>
          </a:p>
        </p:txBody>
      </p:sp>
      <p:sp>
        <p:nvSpPr>
          <p:cNvPr id="6553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554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343A6B5F-FCCE-4236-885C-0B500AD49147}" type="slidenum">
              <a:rPr lang="hu-HU"/>
              <a:pPr/>
              <a:t>21</a:t>
            </a:fld>
            <a:endParaRPr lang="hu-HU"/>
          </a:p>
        </p:txBody>
      </p:sp>
      <p:sp>
        <p:nvSpPr>
          <p:cNvPr id="7168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168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C782334C-64E8-40E6-9A2A-484BA25CC7C4}" type="slidenum">
              <a:rPr lang="hu-HU"/>
              <a:pPr/>
              <a:t>22</a:t>
            </a:fld>
            <a:endParaRPr lang="hu-HU"/>
          </a:p>
        </p:txBody>
      </p:sp>
      <p:sp>
        <p:nvSpPr>
          <p:cNvPr id="6861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861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85083331-2034-4C33-8BB5-82CD0AD31371}" type="slidenum">
              <a:rPr lang="hu-HU"/>
              <a:pPr/>
              <a:t>23</a:t>
            </a:fld>
            <a:endParaRPr lang="hu-HU"/>
          </a:p>
        </p:txBody>
      </p:sp>
      <p:sp>
        <p:nvSpPr>
          <p:cNvPr id="7065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066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C8042461-C89A-4134-B3EE-03D2E90A35E4}" type="slidenum">
              <a:rPr lang="hu-HU"/>
              <a:pPr/>
              <a:t>24</a:t>
            </a:fld>
            <a:endParaRPr lang="hu-HU"/>
          </a:p>
        </p:txBody>
      </p:sp>
      <p:sp>
        <p:nvSpPr>
          <p:cNvPr id="7270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270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A0B802D0-4C48-4E36-851C-7DEFA4CD1E34}" type="slidenum">
              <a:rPr lang="hu-HU"/>
              <a:pPr/>
              <a:t>25</a:t>
            </a:fld>
            <a:endParaRPr lang="hu-HU"/>
          </a:p>
        </p:txBody>
      </p:sp>
      <p:sp>
        <p:nvSpPr>
          <p:cNvPr id="7373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373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A985EC13-ACB1-4A1D-AC07-A9DE14FD48FC}" type="slidenum">
              <a:rPr lang="hu-HU"/>
              <a:pPr/>
              <a:t>26</a:t>
            </a:fld>
            <a:endParaRPr lang="hu-HU"/>
          </a:p>
        </p:txBody>
      </p:sp>
      <p:sp>
        <p:nvSpPr>
          <p:cNvPr id="7475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475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FD0A535E-A622-4597-B881-8E6F35D4E75A}" type="slidenum">
              <a:rPr lang="hu-HU"/>
              <a:pPr/>
              <a:t>27</a:t>
            </a:fld>
            <a:endParaRPr lang="hu-HU"/>
          </a:p>
        </p:txBody>
      </p:sp>
      <p:sp>
        <p:nvSpPr>
          <p:cNvPr id="7577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578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B17F08A1-B4BD-493E-9F15-51912521DBE2}" type="slidenum">
              <a:rPr lang="hu-HU"/>
              <a:pPr/>
              <a:t>28</a:t>
            </a:fld>
            <a:endParaRPr lang="hu-HU"/>
          </a:p>
        </p:txBody>
      </p:sp>
      <p:sp>
        <p:nvSpPr>
          <p:cNvPr id="7680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680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A01A5B5-B7AF-4960-9633-EA933202F2F3}" type="slidenum">
              <a:rPr lang="hu-HU"/>
              <a:pPr/>
              <a:t>29</a:t>
            </a:fld>
            <a:endParaRPr lang="hu-HU"/>
          </a:p>
        </p:txBody>
      </p:sp>
      <p:sp>
        <p:nvSpPr>
          <p:cNvPr id="7782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782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C1939139-D444-4436-9317-8BFC32D791C8}" type="slidenum">
              <a:rPr lang="hu-HU"/>
              <a:pPr/>
              <a:t>3</a:t>
            </a:fld>
            <a:endParaRPr lang="hu-HU"/>
          </a:p>
        </p:txBody>
      </p:sp>
      <p:sp>
        <p:nvSpPr>
          <p:cNvPr id="5222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222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F5003CDA-79FB-4431-80CB-F90EE1CD321E}" type="slidenum">
              <a:rPr lang="hu-HU"/>
              <a:pPr/>
              <a:t>30</a:t>
            </a:fld>
            <a:endParaRPr lang="hu-HU"/>
          </a:p>
        </p:txBody>
      </p:sp>
      <p:sp>
        <p:nvSpPr>
          <p:cNvPr id="7885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885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F2EFB97-F851-4CE8-92B7-A18A7882A990}" type="slidenum">
              <a:rPr lang="hu-HU"/>
              <a:pPr/>
              <a:t>31</a:t>
            </a:fld>
            <a:endParaRPr lang="hu-HU"/>
          </a:p>
        </p:txBody>
      </p:sp>
      <p:sp>
        <p:nvSpPr>
          <p:cNvPr id="7987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987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CFE217AF-7B72-4357-BBFF-0E340CF9313D}" type="slidenum">
              <a:rPr lang="hu-HU"/>
              <a:pPr/>
              <a:t>32</a:t>
            </a:fld>
            <a:endParaRPr lang="hu-HU"/>
          </a:p>
        </p:txBody>
      </p:sp>
      <p:sp>
        <p:nvSpPr>
          <p:cNvPr id="8089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8090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F882F8C0-5810-4D59-BC59-717A6CE86D1B}" type="slidenum">
              <a:rPr lang="hu-HU"/>
              <a:pPr/>
              <a:t>33</a:t>
            </a:fld>
            <a:endParaRPr lang="hu-HU"/>
          </a:p>
        </p:txBody>
      </p:sp>
      <p:sp>
        <p:nvSpPr>
          <p:cNvPr id="8192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8192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62AA6457-012B-4CB8-990E-7BE5248BE09B}" type="slidenum">
              <a:rPr lang="hu-HU"/>
              <a:pPr/>
              <a:t>34</a:t>
            </a:fld>
            <a:endParaRPr lang="hu-HU"/>
          </a:p>
        </p:txBody>
      </p:sp>
      <p:sp>
        <p:nvSpPr>
          <p:cNvPr id="8397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8397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1D34F745-7FD7-4446-958A-5C47CE04A472}" type="slidenum">
              <a:rPr lang="hu-HU"/>
              <a:pPr/>
              <a:t>35</a:t>
            </a:fld>
            <a:endParaRPr lang="hu-HU"/>
          </a:p>
        </p:txBody>
      </p:sp>
      <p:sp>
        <p:nvSpPr>
          <p:cNvPr id="8499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8499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DD7DA06F-6BED-4A50-B23D-F42513C21900}" type="slidenum">
              <a:rPr lang="hu-HU"/>
              <a:pPr/>
              <a:t>36</a:t>
            </a:fld>
            <a:endParaRPr lang="hu-HU"/>
          </a:p>
        </p:txBody>
      </p:sp>
      <p:sp>
        <p:nvSpPr>
          <p:cNvPr id="8601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8602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88A85438-6C74-4B1F-9BCE-EE9EC4D27F1C}" type="slidenum">
              <a:rPr lang="hu-HU"/>
              <a:pPr/>
              <a:t>37</a:t>
            </a:fld>
            <a:endParaRPr lang="hu-HU"/>
          </a:p>
        </p:txBody>
      </p:sp>
      <p:sp>
        <p:nvSpPr>
          <p:cNvPr id="8704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8704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17D07047-AE80-47DB-B089-9C43A2530268}" type="slidenum">
              <a:rPr lang="hu-HU"/>
              <a:pPr/>
              <a:t>38</a:t>
            </a:fld>
            <a:endParaRPr lang="hu-HU"/>
          </a:p>
        </p:txBody>
      </p:sp>
      <p:sp>
        <p:nvSpPr>
          <p:cNvPr id="8806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8806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279C96FC-8BDB-4059-B68E-8E05D45AE107}" type="slidenum">
              <a:rPr lang="hu-HU"/>
              <a:pPr/>
              <a:t>39</a:t>
            </a:fld>
            <a:endParaRPr lang="hu-HU"/>
          </a:p>
        </p:txBody>
      </p:sp>
      <p:sp>
        <p:nvSpPr>
          <p:cNvPr id="8294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8294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5EAFB724-2798-4C52-A20A-4DDCC844FCC9}" type="slidenum">
              <a:rPr lang="hu-HU"/>
              <a:pPr/>
              <a:t>4</a:t>
            </a:fld>
            <a:endParaRPr lang="hu-HU"/>
          </a:p>
        </p:txBody>
      </p:sp>
      <p:sp>
        <p:nvSpPr>
          <p:cNvPr id="5325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325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95070AD9-0E92-44CE-9AC3-ACF0D7C532EE}" type="slidenum">
              <a:rPr lang="hu-HU"/>
              <a:pPr/>
              <a:t>40</a:t>
            </a:fld>
            <a:endParaRPr lang="hu-HU"/>
          </a:p>
        </p:txBody>
      </p:sp>
      <p:sp>
        <p:nvSpPr>
          <p:cNvPr id="8909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8909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83A9FF20-F05C-469B-9FAB-0E533075A73D}" type="slidenum">
              <a:rPr lang="hu-HU"/>
              <a:pPr/>
              <a:t>41</a:t>
            </a:fld>
            <a:endParaRPr lang="hu-HU"/>
          </a:p>
        </p:txBody>
      </p:sp>
      <p:sp>
        <p:nvSpPr>
          <p:cNvPr id="9011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9011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E57B96B4-C19F-47D6-BDAF-E04A455D6EAD}" type="slidenum">
              <a:rPr lang="hu-HU"/>
              <a:pPr/>
              <a:t>42</a:t>
            </a:fld>
            <a:endParaRPr lang="hu-HU"/>
          </a:p>
        </p:txBody>
      </p:sp>
      <p:sp>
        <p:nvSpPr>
          <p:cNvPr id="9113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9114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04CBD26D-6877-47EC-B3BC-25C4221C2701}" type="slidenum">
              <a:rPr lang="hu-HU"/>
              <a:pPr/>
              <a:t>43</a:t>
            </a:fld>
            <a:endParaRPr lang="hu-HU"/>
          </a:p>
        </p:txBody>
      </p:sp>
      <p:sp>
        <p:nvSpPr>
          <p:cNvPr id="9216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9216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B2DE7F66-35B9-4BEB-868E-321357380A9A}" type="slidenum">
              <a:rPr lang="hu-HU"/>
              <a:pPr/>
              <a:t>44</a:t>
            </a:fld>
            <a:endParaRPr lang="hu-HU"/>
          </a:p>
        </p:txBody>
      </p:sp>
      <p:sp>
        <p:nvSpPr>
          <p:cNvPr id="9318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9318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FA4A3217-C7A4-410D-97BB-3C47349101CF}" type="slidenum">
              <a:rPr lang="hu-HU"/>
              <a:pPr/>
              <a:t>45</a:t>
            </a:fld>
            <a:endParaRPr lang="hu-HU"/>
          </a:p>
        </p:txBody>
      </p:sp>
      <p:sp>
        <p:nvSpPr>
          <p:cNvPr id="9421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9421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2476C831-00B0-4598-A668-E728673FA527}" type="slidenum">
              <a:rPr lang="hu-HU"/>
              <a:pPr/>
              <a:t>46</a:t>
            </a:fld>
            <a:endParaRPr lang="hu-HU"/>
          </a:p>
        </p:txBody>
      </p:sp>
      <p:sp>
        <p:nvSpPr>
          <p:cNvPr id="9523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9523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3966D81B-CF10-48D9-BC20-A10B7676A08A}" type="slidenum">
              <a:rPr lang="hu-HU"/>
              <a:pPr/>
              <a:t>47</a:t>
            </a:fld>
            <a:endParaRPr lang="hu-HU"/>
          </a:p>
        </p:txBody>
      </p:sp>
      <p:sp>
        <p:nvSpPr>
          <p:cNvPr id="9625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9626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C1939139-D444-4436-9317-8BFC32D791C8}" type="slidenum">
              <a:rPr lang="hu-HU"/>
              <a:pPr/>
              <a:t>48</a:t>
            </a:fld>
            <a:endParaRPr lang="hu-HU"/>
          </a:p>
        </p:txBody>
      </p:sp>
      <p:sp>
        <p:nvSpPr>
          <p:cNvPr id="5222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222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0FB1519-3D9D-4204-A195-D800AE0CA423}" type="slidenum">
              <a:rPr lang="hu-HU"/>
              <a:pPr/>
              <a:t>49</a:t>
            </a:fld>
            <a:endParaRPr lang="hu-HU"/>
          </a:p>
        </p:txBody>
      </p:sp>
      <p:sp>
        <p:nvSpPr>
          <p:cNvPr id="9830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9830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B97FD37A-ED55-4736-815E-B4B375D67706}" type="slidenum">
              <a:rPr lang="hu-HU"/>
              <a:pPr/>
              <a:t>5</a:t>
            </a:fld>
            <a:endParaRPr lang="hu-HU"/>
          </a:p>
        </p:txBody>
      </p:sp>
      <p:sp>
        <p:nvSpPr>
          <p:cNvPr id="5427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427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2A65C60-5375-4D57-A823-90CA99021EF7}" type="slidenum">
              <a:rPr lang="hu-HU"/>
              <a:pPr/>
              <a:t>6</a:t>
            </a:fld>
            <a:endParaRPr lang="hu-HU"/>
          </a:p>
        </p:txBody>
      </p:sp>
      <p:sp>
        <p:nvSpPr>
          <p:cNvPr id="5529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530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2EE76C29-D860-494A-B073-136BD1DC9090}" type="slidenum">
              <a:rPr lang="hu-HU"/>
              <a:pPr/>
              <a:t>7</a:t>
            </a:fld>
            <a:endParaRPr lang="hu-HU"/>
          </a:p>
        </p:txBody>
      </p:sp>
      <p:sp>
        <p:nvSpPr>
          <p:cNvPr id="5632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632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FFA064B5-1D5C-4EE2-B3F7-BC26789145BB}" type="slidenum">
              <a:rPr lang="hu-HU"/>
              <a:pPr/>
              <a:t>8</a:t>
            </a:fld>
            <a:endParaRPr lang="hu-HU"/>
          </a:p>
        </p:txBody>
      </p:sp>
      <p:sp>
        <p:nvSpPr>
          <p:cNvPr id="5734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734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C1939139-D444-4436-9317-8BFC32D791C8}" type="slidenum">
              <a:rPr lang="hu-HU"/>
              <a:pPr/>
              <a:t>9</a:t>
            </a:fld>
            <a:endParaRPr lang="hu-HU"/>
          </a:p>
        </p:txBody>
      </p:sp>
      <p:sp>
        <p:nvSpPr>
          <p:cNvPr id="5222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222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2019. 2. 4.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1B5B29-B2FD-4C8C-9806-61930FA21E8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2019. 2. 4.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20EE47-E030-40AA-8372-508C9D995CE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1604963"/>
            <a:ext cx="2055813" cy="4524375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1604963"/>
            <a:ext cx="6019800" cy="452437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2019. 2. 4.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A854B0-9BB8-4928-8CF2-EB915709B56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gyéni elrendez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70813" cy="1468438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2019. 2. 4.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BC3946-CAB0-4707-98FA-23C17BD2EAA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2019. 2. 4.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C1A489-21CA-4C02-BFD0-942FD4753A1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2019. 2. 4.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1477BA-6845-4D17-B60C-C782B3253E3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2019. 2. 4.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1339ED-581D-4FBA-A906-D0CDC3E3071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19415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2551113" y="1600200"/>
            <a:ext cx="19431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2019. 2. 4.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546C0F-EA87-4630-9DB0-DA7A4C5924B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2019. 2. 4.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22071A-5702-4A86-A3A4-0CBCFFEDCFC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2019. 2. 4.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21370B-A9A7-43AF-B0C6-CD909543A94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2019. 2. 4.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7185CE-D146-4887-9A08-5EC9F6AA4C4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2019. 2. 4.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0A8148-EDD9-44A5-8FC7-5FC5A40C8A1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2019. 2. 4.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B13298-2A55-4E8D-938E-13AEEBE6568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2019. 2. 4.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1707DA-8EFD-4E1D-9488-CF3B4133C0A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2019. 2. 4.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D3B71E-653C-4F9B-AE2F-C9DA3231C39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5813" cy="5849937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49937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2019. 2. 4.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5FA3B4-B062-4863-B842-DCF9BFC25FF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2019. 2. 4.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CD76E6-FBD1-4ED5-80C9-12A3492A458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2019. 2. 4.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9B1336-A5E1-43E3-8DA6-06E0B793608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2019. 2. 4.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AF65F5-E298-4C46-ADF2-235D301CA7F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2019. 2. 4.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5D4274-95B1-4397-9A0A-28E9F16E492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2019. 2. 4.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70CDFF-1F57-453C-A53B-C6423A73F90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2019. 2. 4.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C219D0-C9E1-4FC5-846C-5DFA20ACE31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2019. 2. 4.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EB3B46-E315-454C-A681-204D85DBE09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2019. 2. 4.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E6C5FA-B6C7-4D62-B5CB-F96F0265910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2019. 2. 4.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490A8E-FDB1-4579-B242-2DD4127CB0B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2019. 2. 4.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91FD69-1ABD-470B-915F-01FEADD485A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2019. 2. 4.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4D9D34-850E-4797-9420-C933E3BBB37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5813" cy="5849937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49937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2019. 2. 4.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F67B94-936E-42B8-AA25-3E61EB8F8C9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2019. 2. 4.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7E8694-E3F2-4F2F-9707-75822CA2476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2019. 2. 4.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6D1727-30D5-4AB1-AE52-FF0D40E417F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2019. 2. 4.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3841EB-EA30-4ED1-838C-0E3B25294C7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2019. 2. 4.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EF6736-D363-4F0B-912F-6CE413EAEA3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2019. 2. 4.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BA9C8F-060B-4117-85D3-901A4C29C00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2019. 2. 4.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328427-CF23-4483-B272-6E96C5ED06A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130425"/>
            <a:ext cx="7770813" cy="1468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Címszöveg formátumának szerkesztéseMintacím szerkesztése</a:t>
            </a:r>
          </a:p>
        </p:txBody>
      </p:sp>
      <p:sp>
        <p:nvSpPr>
          <p:cNvPr id="2" name="Rectangle 2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  <a:tab pos="1447800" algn="l"/>
              </a:tabLst>
              <a:defRPr smtClean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hu-HU"/>
              <a:t>2019. 2. 4.</a:t>
            </a:r>
          </a:p>
        </p:txBody>
      </p: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u-H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  <a:tab pos="1447800" algn="l"/>
              </a:tabLst>
              <a:defRPr smtClean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548D6284-3074-46A6-B23E-3F5EB92ECAF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1030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Vázlatszöveg formátumának szerkesztése</a:t>
            </a:r>
          </a:p>
          <a:p>
            <a:pPr lvl="1"/>
            <a:r>
              <a:rPr lang="en-GB"/>
              <a:t>Második vázlatszint</a:t>
            </a:r>
          </a:p>
          <a:p>
            <a:pPr lvl="2"/>
            <a:r>
              <a:rPr lang="en-GB"/>
              <a:t>Harmadik vázlatszint</a:t>
            </a:r>
          </a:p>
          <a:p>
            <a:pPr lvl="3"/>
            <a:r>
              <a:rPr lang="en-GB"/>
              <a:t>Negyedik vázlatszint</a:t>
            </a:r>
          </a:p>
          <a:p>
            <a:pPr lvl="4"/>
            <a:r>
              <a:rPr lang="en-GB"/>
              <a:t>Ötödik vázlatszint</a:t>
            </a:r>
          </a:p>
          <a:p>
            <a:pPr lvl="4"/>
            <a:r>
              <a:rPr lang="en-GB"/>
              <a:t>Hatodik vázlatszint</a:t>
            </a:r>
          </a:p>
          <a:p>
            <a:pPr lvl="4"/>
            <a:r>
              <a:rPr lang="en-GB"/>
              <a:t>Hetedik vázlatszint</a:t>
            </a:r>
          </a:p>
          <a:p>
            <a:pPr lvl="4"/>
            <a:r>
              <a:rPr lang="en-GB"/>
              <a:t>Nyolcadik vázlatszint</a:t>
            </a:r>
          </a:p>
          <a:p>
            <a:pPr lvl="4"/>
            <a:r>
              <a:rPr lang="en-GB"/>
              <a:t>Kilencedik vázlatszint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</p:sldLayoutIdLst>
  <p:hf sldNum="0" hdr="0" ftr="0"/>
  <p:txStyles>
    <p:titleStyle>
      <a:lvl1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charset="0"/>
          <a:ea typeface="Microsoft YaHei" charset="-122"/>
        </a:defRPr>
      </a:lvl2pPr>
      <a:lvl3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charset="0"/>
          <a:ea typeface="Microsoft YaHei" charset="-122"/>
        </a:defRPr>
      </a:lvl3pPr>
      <a:lvl4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charset="0"/>
          <a:ea typeface="Microsoft YaHei" charset="-122"/>
        </a:defRPr>
      </a:lvl4pPr>
      <a:lvl5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charset="0"/>
          <a:ea typeface="Microsoft YaHei" charset="-122"/>
        </a:defRPr>
      </a:lvl5pPr>
      <a:lvl6pPr marL="25146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6pPr>
      <a:lvl7pPr marL="29718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7pPr>
      <a:lvl8pPr marL="34290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8pPr>
      <a:lvl9pPr marL="38862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lnSpc>
          <a:spcPct val="102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10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buChar char="–"/>
        <a:defRPr sz="24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buChar char="•"/>
        <a:defRPr sz="20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buChar char="–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buChar char="»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8013" cy="11414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Címszöveg formátumának szerkesztéseMintacím szerkesztése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4037013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Vázlatszöveg formátumának szerkesztése</a:t>
            </a:r>
          </a:p>
          <a:p>
            <a:pPr lvl="1"/>
            <a:r>
              <a:rPr lang="en-GB"/>
              <a:t>Második vázlatszint</a:t>
            </a:r>
          </a:p>
          <a:p>
            <a:pPr lvl="2"/>
            <a:r>
              <a:rPr lang="en-GB"/>
              <a:t>Harmadik vázlatszint</a:t>
            </a:r>
          </a:p>
          <a:p>
            <a:pPr lvl="3"/>
            <a:r>
              <a:rPr lang="en-GB"/>
              <a:t>Negyedik vázlatszint</a:t>
            </a:r>
          </a:p>
          <a:p>
            <a:pPr lvl="4"/>
            <a:r>
              <a:rPr lang="en-GB"/>
              <a:t>Ötödik vázlatszint</a:t>
            </a:r>
          </a:p>
          <a:p>
            <a:pPr lvl="4"/>
            <a:r>
              <a:rPr lang="en-GB"/>
              <a:t>Hatodik vázlatszint</a:t>
            </a:r>
          </a:p>
          <a:p>
            <a:pPr lvl="4"/>
            <a:r>
              <a:rPr lang="en-GB"/>
              <a:t>Hetedik vázlatszint</a:t>
            </a:r>
          </a:p>
          <a:p>
            <a:pPr lvl="4"/>
            <a:r>
              <a:rPr lang="en-GB"/>
              <a:t>Nyolcadik vázlatszint</a:t>
            </a:r>
          </a:p>
          <a:p>
            <a:pPr lvl="0"/>
            <a:r>
              <a:rPr lang="en-GB"/>
              <a:t>Kilencedik vázlatszintMintaszöveg szerkesztése</a:t>
            </a:r>
          </a:p>
          <a:p>
            <a:pPr lvl="1"/>
            <a:r>
              <a:rPr lang="en-GB"/>
              <a:t>Második szint</a:t>
            </a:r>
          </a:p>
          <a:p>
            <a:pPr lvl="2"/>
            <a:r>
              <a:rPr lang="en-GB"/>
              <a:t>Harmadik szint</a:t>
            </a:r>
          </a:p>
          <a:p>
            <a:pPr lvl="3"/>
            <a:r>
              <a:rPr lang="en-GB"/>
              <a:t>Negyedik szint</a:t>
            </a:r>
          </a:p>
          <a:p>
            <a:pPr lvl="4"/>
            <a:r>
              <a:rPr lang="en-GB"/>
              <a:t>Ötödik szint</a:t>
            </a: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4648200" y="1600200"/>
            <a:ext cx="4038600" cy="452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marL="431800" indent="-323850" hangingPunct="1">
              <a:lnSpc>
                <a:spcPct val="100000"/>
              </a:lnSpc>
              <a:spcAft>
                <a:spcPts val="1425"/>
              </a:spcAft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hu-HU" sz="2800">
                <a:solidFill>
                  <a:srgbClr val="000000"/>
                </a:solidFill>
                <a:latin typeface="Calibri" charset="0"/>
              </a:rPr>
              <a:t>Vázlatszöveg formátumának szerkesztése</a:t>
            </a:r>
          </a:p>
          <a:p>
            <a:pPr marL="863600" lvl="1" indent="-323850" hangingPunct="1">
              <a:lnSpc>
                <a:spcPct val="100000"/>
              </a:lnSpc>
              <a:spcAft>
                <a:spcPts val="1138"/>
              </a:spcAft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hu-HU" sz="2800">
                <a:solidFill>
                  <a:srgbClr val="000000"/>
                </a:solidFill>
                <a:latin typeface="Calibri" charset="0"/>
              </a:rPr>
              <a:t>Második vázlatszint</a:t>
            </a:r>
          </a:p>
          <a:p>
            <a:pPr marL="1295400" lvl="2" indent="-287338" hangingPunct="1">
              <a:lnSpc>
                <a:spcPct val="100000"/>
              </a:lnSpc>
              <a:spcAft>
                <a:spcPts val="850"/>
              </a:spcAft>
              <a:buSzPct val="75000"/>
              <a:buFont typeface="Symbol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hu-HU" sz="2800">
                <a:solidFill>
                  <a:srgbClr val="000000"/>
                </a:solidFill>
                <a:latin typeface="Calibri" charset="0"/>
              </a:rPr>
              <a:t>Harmadik vázlatszint</a:t>
            </a:r>
          </a:p>
          <a:p>
            <a:pPr marL="1727200" lvl="3" indent="-215900" hangingPunct="1">
              <a:lnSpc>
                <a:spcPct val="100000"/>
              </a:lnSpc>
              <a:spcAft>
                <a:spcPts val="575"/>
              </a:spcAft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hu-HU" sz="2800">
                <a:solidFill>
                  <a:srgbClr val="000000"/>
                </a:solidFill>
                <a:latin typeface="Calibri" charset="0"/>
              </a:rPr>
              <a:t>Negyedik vázlatszint</a:t>
            </a:r>
          </a:p>
          <a:p>
            <a:pPr marL="2159000" lvl="4" indent="-215900" hangingPunct="1">
              <a:lnSpc>
                <a:spcPct val="100000"/>
              </a:lnSpc>
              <a:spcAft>
                <a:spcPts val="288"/>
              </a:spcAft>
              <a:buSzPct val="75000"/>
              <a:buFont typeface="Symbol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hu-HU" sz="2800">
                <a:solidFill>
                  <a:srgbClr val="000000"/>
                </a:solidFill>
                <a:latin typeface="Calibri" charset="0"/>
              </a:rPr>
              <a:t>Ötödik vázlatszint</a:t>
            </a:r>
          </a:p>
          <a:p>
            <a:pPr marL="2159000" lvl="4" indent="-215900" hangingPunct="1">
              <a:lnSpc>
                <a:spcPct val="100000"/>
              </a:lnSpc>
              <a:spcAft>
                <a:spcPts val="288"/>
              </a:spcAft>
              <a:buSzPct val="75000"/>
              <a:buFont typeface="Symbol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hu-HU" sz="2800">
                <a:solidFill>
                  <a:srgbClr val="000000"/>
                </a:solidFill>
                <a:latin typeface="Calibri" charset="0"/>
              </a:rPr>
              <a:t>Hatodik vázlatszint</a:t>
            </a:r>
          </a:p>
          <a:p>
            <a:pPr marL="2159000" lvl="4" indent="-215900" hangingPunct="1">
              <a:lnSpc>
                <a:spcPct val="100000"/>
              </a:lnSpc>
              <a:spcAft>
                <a:spcPts val="288"/>
              </a:spcAft>
              <a:buSzPct val="75000"/>
              <a:buFont typeface="Symbol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hu-HU" sz="2800">
                <a:solidFill>
                  <a:srgbClr val="000000"/>
                </a:solidFill>
                <a:latin typeface="Calibri" charset="0"/>
              </a:rPr>
              <a:t>Hetedik vázlatszint</a:t>
            </a:r>
          </a:p>
          <a:p>
            <a:pPr marL="2159000" lvl="4" indent="-215900" hangingPunct="1">
              <a:lnSpc>
                <a:spcPct val="100000"/>
              </a:lnSpc>
              <a:spcAft>
                <a:spcPts val="288"/>
              </a:spcAft>
              <a:buSzPct val="75000"/>
              <a:buFont typeface="Symbol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hu-HU" sz="2800">
                <a:solidFill>
                  <a:srgbClr val="000000"/>
                </a:solidFill>
                <a:latin typeface="Calibri" charset="0"/>
              </a:rPr>
              <a:t>Nyolcadik vázlatszint</a:t>
            </a:r>
          </a:p>
          <a:p>
            <a:pPr marL="431800" indent="-323850" hangingPunct="1">
              <a:lnSpc>
                <a:spcPct val="100000"/>
              </a:lnSpc>
              <a:spcBef>
                <a:spcPts val="563"/>
              </a:spcBef>
              <a:spcAft>
                <a:spcPts val="1425"/>
              </a:spcAft>
              <a:buSzPct val="45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hu-HU" sz="2800">
                <a:solidFill>
                  <a:srgbClr val="000000"/>
                </a:solidFill>
                <a:latin typeface="Calibri" charset="0"/>
              </a:rPr>
              <a:t>Kilencedik vázlatszintMintaszöveg szerkesztése</a:t>
            </a:r>
          </a:p>
          <a:p>
            <a:pPr marL="863600" lvl="1" indent="-323850" hangingPunct="1">
              <a:lnSpc>
                <a:spcPct val="100000"/>
              </a:lnSpc>
              <a:spcBef>
                <a:spcPts val="488"/>
              </a:spcBef>
              <a:spcAft>
                <a:spcPts val="1425"/>
              </a:spcAft>
              <a:buSzPct val="45000"/>
              <a:buFont typeface="Arial" charset="0"/>
              <a:buChar char="–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hu-HU" sz="2400">
                <a:solidFill>
                  <a:srgbClr val="000000"/>
                </a:solidFill>
                <a:latin typeface="Calibri" charset="0"/>
              </a:rPr>
              <a:t>Második szint</a:t>
            </a:r>
          </a:p>
          <a:p>
            <a:pPr marL="1295400" lvl="2" indent="-287338" hangingPunct="1">
              <a:lnSpc>
                <a:spcPct val="100000"/>
              </a:lnSpc>
              <a:spcBef>
                <a:spcPts val="400"/>
              </a:spcBef>
              <a:spcAft>
                <a:spcPts val="1425"/>
              </a:spcAft>
              <a:buSzPct val="75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hu-HU" sz="2000">
                <a:solidFill>
                  <a:srgbClr val="000000"/>
                </a:solidFill>
                <a:latin typeface="Calibri" charset="0"/>
              </a:rPr>
              <a:t>Harmadik szint</a:t>
            </a:r>
          </a:p>
          <a:p>
            <a:pPr marL="1727200" lvl="3" indent="-215900" hangingPunct="1">
              <a:lnSpc>
                <a:spcPct val="100000"/>
              </a:lnSpc>
              <a:spcBef>
                <a:spcPts val="363"/>
              </a:spcBef>
              <a:spcAft>
                <a:spcPts val="1425"/>
              </a:spcAft>
              <a:buSzPct val="45000"/>
              <a:buFont typeface="Arial" charset="0"/>
              <a:buChar char="–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hu-HU">
                <a:solidFill>
                  <a:srgbClr val="000000"/>
                </a:solidFill>
                <a:latin typeface="Calibri" charset="0"/>
              </a:rPr>
              <a:t>Negyedik szint</a:t>
            </a:r>
          </a:p>
          <a:p>
            <a:pPr marL="2159000" lvl="4" indent="-215900" hangingPunct="1">
              <a:lnSpc>
                <a:spcPct val="100000"/>
              </a:lnSpc>
              <a:spcBef>
                <a:spcPts val="363"/>
              </a:spcBef>
              <a:spcAft>
                <a:spcPts val="1425"/>
              </a:spcAft>
              <a:buSzPct val="75000"/>
              <a:buFont typeface="Arial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hu-HU">
                <a:solidFill>
                  <a:srgbClr val="000000"/>
                </a:solidFill>
                <a:latin typeface="Calibri" charset="0"/>
              </a:rPr>
              <a:t>Ötödik szint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  <a:tab pos="1447800" algn="l"/>
              </a:tabLst>
              <a:defRPr smtClean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hu-HU"/>
              <a:t>2019. 2. 4.</a:t>
            </a: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u-HU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  <a:tab pos="1447800" algn="l"/>
              </a:tabLst>
              <a:defRPr smtClean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958B8EC2-BBAD-42C2-B4BD-40FEA7B218F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sldNum="0" hdr="0" ftr="0"/>
  <p:txStyles>
    <p:titleStyle>
      <a:lvl1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charset="0"/>
          <a:ea typeface="Microsoft YaHei" charset="-122"/>
        </a:defRPr>
      </a:lvl2pPr>
      <a:lvl3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charset="0"/>
          <a:ea typeface="Microsoft YaHei" charset="-122"/>
        </a:defRPr>
      </a:lvl3pPr>
      <a:lvl4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charset="0"/>
          <a:ea typeface="Microsoft YaHei" charset="-122"/>
        </a:defRPr>
      </a:lvl4pPr>
      <a:lvl5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charset="0"/>
          <a:ea typeface="Microsoft YaHei" charset="-122"/>
        </a:defRPr>
      </a:lvl5pPr>
      <a:lvl6pPr marL="25146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6pPr>
      <a:lvl7pPr marL="29718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7pPr>
      <a:lvl8pPr marL="34290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8pPr>
      <a:lvl9pPr marL="38862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lnSpc>
          <a:spcPct val="102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10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buChar char="–"/>
        <a:defRPr sz="24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buChar char="•"/>
        <a:defRPr sz="20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buChar char="–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buChar char="»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8013" cy="11414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Címszöveg formátumának szerkesztéseMintacím szerkesztése</a:t>
            </a: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Vázlatszöveg formátumának szerkesztése</a:t>
            </a:r>
          </a:p>
          <a:p>
            <a:pPr lvl="1"/>
            <a:r>
              <a:rPr lang="en-GB"/>
              <a:t>Második vázlatszint</a:t>
            </a:r>
          </a:p>
          <a:p>
            <a:pPr lvl="2"/>
            <a:r>
              <a:rPr lang="en-GB"/>
              <a:t>Harmadik vázlatszint</a:t>
            </a:r>
          </a:p>
          <a:p>
            <a:pPr lvl="3"/>
            <a:r>
              <a:rPr lang="en-GB"/>
              <a:t>Negyedik vázlatszint</a:t>
            </a:r>
          </a:p>
          <a:p>
            <a:pPr lvl="4"/>
            <a:r>
              <a:rPr lang="en-GB"/>
              <a:t>Ötödik vázlatszint</a:t>
            </a:r>
          </a:p>
          <a:p>
            <a:pPr lvl="4"/>
            <a:r>
              <a:rPr lang="en-GB"/>
              <a:t>Hatodik vázlatszint</a:t>
            </a:r>
          </a:p>
          <a:p>
            <a:pPr lvl="4"/>
            <a:r>
              <a:rPr lang="en-GB"/>
              <a:t>Hetedik vázlatszint</a:t>
            </a:r>
          </a:p>
          <a:p>
            <a:pPr lvl="4"/>
            <a:r>
              <a:rPr lang="en-GB"/>
              <a:t>Nyolcadik vázlatszint</a:t>
            </a:r>
          </a:p>
          <a:p>
            <a:pPr lvl="0"/>
            <a:r>
              <a:rPr lang="en-GB"/>
              <a:t>Kilencedik vázlatszintMintaszöveg szerkesztése</a:t>
            </a:r>
          </a:p>
          <a:p>
            <a:pPr lvl="1"/>
            <a:r>
              <a:rPr lang="en-GB"/>
              <a:t>Második szint</a:t>
            </a:r>
          </a:p>
          <a:p>
            <a:pPr lvl="2"/>
            <a:r>
              <a:rPr lang="en-GB"/>
              <a:t>Harmadik szint</a:t>
            </a:r>
          </a:p>
          <a:p>
            <a:pPr lvl="3"/>
            <a:r>
              <a:rPr lang="en-GB"/>
              <a:t>Negyedik szint</a:t>
            </a:r>
          </a:p>
          <a:p>
            <a:pPr lvl="4"/>
            <a:r>
              <a:rPr lang="en-GB"/>
              <a:t>Ötödik szint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  <a:tab pos="1447800" algn="l"/>
              </a:tabLst>
              <a:defRPr smtClean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hu-HU"/>
              <a:t>2019. 2. 4.</a:t>
            </a: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u-HU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  <a:tab pos="1447800" algn="l"/>
              </a:tabLst>
              <a:defRPr smtClean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E3648265-E08A-4D68-BB44-B8A46CAD968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sldNum="0" hdr="0" ftr="0"/>
  <p:txStyles>
    <p:titleStyle>
      <a:lvl1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charset="0"/>
          <a:ea typeface="Microsoft YaHei" charset="-122"/>
        </a:defRPr>
      </a:lvl2pPr>
      <a:lvl3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charset="0"/>
          <a:ea typeface="Microsoft YaHei" charset="-122"/>
        </a:defRPr>
      </a:lvl3pPr>
      <a:lvl4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charset="0"/>
          <a:ea typeface="Microsoft YaHei" charset="-122"/>
        </a:defRPr>
      </a:lvl4pPr>
      <a:lvl5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charset="0"/>
          <a:ea typeface="Microsoft YaHei" charset="-122"/>
        </a:defRPr>
      </a:lvl5pPr>
      <a:lvl6pPr marL="25146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6pPr>
      <a:lvl7pPr marL="29718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7pPr>
      <a:lvl8pPr marL="34290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8pPr>
      <a:lvl9pPr marL="38862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lnSpc>
          <a:spcPct val="102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10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buChar char="–"/>
        <a:defRPr sz="24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buChar char="•"/>
        <a:defRPr sz="20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buChar char="–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buChar char="»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3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2.jpeg"/><Relationship Id="rId7" Type="http://schemas.openxmlformats.org/officeDocument/2006/relationships/image" Target="../media/image40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Relationship Id="rId9" Type="http://schemas.openxmlformats.org/officeDocument/2006/relationships/image" Target="../media/image4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4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4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4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4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47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48.png"/><Relationship Id="rId5" Type="http://schemas.openxmlformats.org/officeDocument/2006/relationships/hyperlink" Target="https://l.facebook.com/l.php?u=http://www.theguardian.com/environment/2016/mar/25/three-quarters-of-uk-children-spend-less-time-outdoors-than-prison-inmates-survey&amp;h=ATNIMNQmn0EiHzQ3E4O-Z87WmHKfKdsaIs6V1dONmfBFG9XNHzxoNi3MkzHVDNdfkmhMBCHQLwIm-FIHEPYUpWwTPUUxNVsv6V6M9aymHui3BdjgBxbdvgn--kRxTTy8IOyxGqajgAD-RLE" TargetMode="External"/><Relationship Id="rId4" Type="http://schemas.openxmlformats.org/officeDocument/2006/relationships/hyperlink" Target="https://l.facebook.com/l.php?u=http://www.euro.who.int/__data/assets/pdf_file/0011/87545/E89490.pdf&amp;h=ATNIMNQmn0EiHzQ3E4O-Z87WmHKfKdsaIs6V1dONmfBFG9XNHzxoNi3MkzHVDNdfkmhMBCHQLwIm-FIHEPYUpWwTPUUxNVsv6V6M9aymHui3BdjgBxbdvgn--kRxTTy8IOyxGqajgAD-RLE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4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50.jpeg"/><Relationship Id="rId4" Type="http://schemas.openxmlformats.org/officeDocument/2006/relationships/hyperlink" Target="http://semmelweis.hu/nepegeszegtan/files/2014/12/Kotelezo_adatok_1415_EUSZ.pdf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51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52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5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54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55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56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2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85720" y="1000108"/>
            <a:ext cx="8501063" cy="1470025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br>
              <a:rPr lang="hu-HU" b="1" dirty="0">
                <a:solidFill>
                  <a:srgbClr val="FFFFFF"/>
                </a:solidFill>
              </a:rPr>
            </a:br>
            <a:r>
              <a:rPr lang="hu-HU" b="1" dirty="0">
                <a:solidFill>
                  <a:srgbClr val="FFFFFF"/>
                </a:solidFill>
              </a:rPr>
              <a:t>1) Hogyan érzed magad MOST?</a:t>
            </a:r>
            <a:br>
              <a:rPr lang="hu-HU" b="1" dirty="0">
                <a:solidFill>
                  <a:srgbClr val="FFFFFF"/>
                </a:solidFill>
              </a:rPr>
            </a:br>
            <a:br>
              <a:rPr lang="hu-HU" sz="3200" b="1" dirty="0">
                <a:solidFill>
                  <a:srgbClr val="FFFFFF"/>
                </a:solidFill>
              </a:rPr>
            </a:br>
            <a:br>
              <a:rPr lang="hu-HU" sz="3200" b="1" dirty="0">
                <a:solidFill>
                  <a:srgbClr val="FFFFFF"/>
                </a:solidFill>
              </a:rPr>
            </a:br>
            <a:r>
              <a:rPr lang="hu-HU" sz="3200" b="1" dirty="0">
                <a:solidFill>
                  <a:srgbClr val="FFFFFF"/>
                </a:solidFill>
              </a:rPr>
              <a:t>- Fejben</a:t>
            </a:r>
            <a:br>
              <a:rPr lang="hu-HU" sz="3200" b="1" dirty="0">
                <a:solidFill>
                  <a:srgbClr val="FFFFFF"/>
                </a:solidFill>
              </a:rPr>
            </a:br>
            <a:r>
              <a:rPr lang="hu-HU" sz="3200" b="1" dirty="0">
                <a:solidFill>
                  <a:srgbClr val="FFFFFF"/>
                </a:solidFill>
              </a:rPr>
              <a:t>- Érzelmileg</a:t>
            </a:r>
            <a:br>
              <a:rPr lang="hu-HU" sz="3200" b="1" dirty="0">
                <a:solidFill>
                  <a:srgbClr val="FFFFFF"/>
                </a:solidFill>
              </a:rPr>
            </a:br>
            <a:r>
              <a:rPr lang="hu-HU" sz="3200" b="1" dirty="0">
                <a:solidFill>
                  <a:srgbClr val="FFFFFF"/>
                </a:solidFill>
              </a:rPr>
              <a:t>- Testileg</a:t>
            </a: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857250" y="5286375"/>
            <a:ext cx="7643813" cy="101420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>
            <a:spAutoFit/>
          </a:bodyPr>
          <a:lstStyle/>
          <a:p>
            <a:pPr algn="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endParaRPr lang="hu-HU" sz="2400" dirty="0">
              <a:solidFill>
                <a:srgbClr val="B3A2C7"/>
              </a:solidFill>
              <a:latin typeface="Calibri" charset="0"/>
            </a:endParaRPr>
          </a:p>
          <a:p>
            <a:pPr algn="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br>
              <a:rPr lang="hu-HU" dirty="0">
                <a:solidFill>
                  <a:srgbClr val="000000"/>
                </a:solidFill>
                <a:latin typeface="Calibri" charset="0"/>
              </a:rPr>
            </a:br>
            <a:endParaRPr lang="hu-HU" dirty="0">
              <a:solidFill>
                <a:srgbClr val="000000"/>
              </a:solidFill>
              <a:latin typeface="Calibri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hu-HU" dirty="0">
                <a:solidFill>
                  <a:srgbClr val="FFFFFF"/>
                </a:solidFill>
              </a:rPr>
              <a:t>Mi is a jóga tulajdonképpen?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50" y="1857375"/>
            <a:ext cx="6072188" cy="4143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813" y="339725"/>
            <a:ext cx="7643812" cy="5786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hu-HU" sz="4000">
                <a:solidFill>
                  <a:srgbClr val="FFFFFF"/>
                </a:solidFill>
              </a:rPr>
              <a:t>Statisztikák gyakorlói szokásokról</a:t>
            </a:r>
          </a:p>
        </p:txBody>
      </p:sp>
      <p:pic>
        <p:nvPicPr>
          <p:cNvPr id="12291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38250" y="1643063"/>
            <a:ext cx="6667500" cy="4438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38250" y="1643063"/>
            <a:ext cx="6667500" cy="4438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38250" y="1643063"/>
            <a:ext cx="6667500" cy="4438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38250" y="1643063"/>
            <a:ext cx="6667500" cy="4438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38250" y="1643063"/>
            <a:ext cx="6667500" cy="4438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38250" y="1643063"/>
            <a:ext cx="6667500" cy="4438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38250" y="1643063"/>
            <a:ext cx="6667500" cy="4438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3" y="642938"/>
            <a:ext cx="4038600" cy="26876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1857375"/>
            <a:ext cx="4038600" cy="2687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6388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500" y="3500438"/>
            <a:ext cx="4038600" cy="26876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14282" y="714356"/>
            <a:ext cx="8501063" cy="1470025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hu-HU" b="1" dirty="0">
                <a:solidFill>
                  <a:srgbClr val="FFFFFF"/>
                </a:solidFill>
              </a:rPr>
              <a:t>2) Hatott Rád a sztori?</a:t>
            </a:r>
            <a:br>
              <a:rPr lang="hu-HU" dirty="0">
                <a:solidFill>
                  <a:schemeClr val="bg1"/>
                </a:solidFill>
              </a:rPr>
            </a:br>
            <a:r>
              <a:rPr lang="hu-HU" sz="3200" b="1" dirty="0">
                <a:solidFill>
                  <a:schemeClr val="bg1"/>
                </a:solidFill>
              </a:rPr>
              <a:t>igen-nem</a:t>
            </a:r>
            <a:br>
              <a:rPr lang="hu-HU" sz="3200" b="1" dirty="0">
                <a:solidFill>
                  <a:schemeClr val="bg1"/>
                </a:solidFill>
              </a:rPr>
            </a:br>
            <a:br>
              <a:rPr lang="hu-HU" sz="3200" b="1" dirty="0">
                <a:solidFill>
                  <a:schemeClr val="bg1"/>
                </a:solidFill>
              </a:rPr>
            </a:br>
            <a:r>
              <a:rPr lang="hu-HU" b="1" dirty="0">
                <a:solidFill>
                  <a:schemeClr val="bg1"/>
                </a:solidFill>
              </a:rPr>
              <a:t>3) Ha igen, megjelent benned bármilyen gondolat vagy érzés a szereplőkről? </a:t>
            </a:r>
            <a:br>
              <a:rPr lang="hu-HU" b="1" dirty="0">
                <a:solidFill>
                  <a:schemeClr val="bg1"/>
                </a:solidFill>
              </a:rPr>
            </a:br>
            <a:r>
              <a:rPr lang="hu-HU" sz="3200" b="1" dirty="0">
                <a:solidFill>
                  <a:schemeClr val="bg1"/>
                </a:solidFill>
              </a:rPr>
              <a:t>igen – nem</a:t>
            </a:r>
            <a:br>
              <a:rPr lang="hu-HU" sz="3200" b="1" dirty="0">
                <a:solidFill>
                  <a:schemeClr val="bg1"/>
                </a:solidFill>
              </a:rPr>
            </a:br>
            <a:br>
              <a:rPr lang="hu-HU" sz="3200" b="1" dirty="0">
                <a:solidFill>
                  <a:schemeClr val="bg1"/>
                </a:solidFill>
              </a:rPr>
            </a:br>
            <a:r>
              <a:rPr lang="hu-HU" b="1" dirty="0">
                <a:solidFill>
                  <a:schemeClr val="bg1"/>
                </a:solidFill>
              </a:rPr>
              <a:t>4) Ha IGEN, mi volt az:</a:t>
            </a: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857250" y="5286375"/>
            <a:ext cx="7643813" cy="101420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>
            <a:spAutoFit/>
          </a:bodyPr>
          <a:lstStyle/>
          <a:p>
            <a:pPr algn="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endParaRPr lang="hu-HU" sz="2400" dirty="0">
              <a:solidFill>
                <a:srgbClr val="B3A2C7"/>
              </a:solidFill>
              <a:latin typeface="Calibri" charset="0"/>
            </a:endParaRPr>
          </a:p>
          <a:p>
            <a:pPr algn="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br>
              <a:rPr lang="hu-HU" dirty="0">
                <a:solidFill>
                  <a:srgbClr val="000000"/>
                </a:solidFill>
                <a:latin typeface="Calibri" charset="0"/>
              </a:rPr>
            </a:br>
            <a:endParaRPr lang="hu-HU" dirty="0">
              <a:solidFill>
                <a:srgbClr val="000000"/>
              </a:solidFill>
              <a:latin typeface="Calibri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38250" y="1643063"/>
            <a:ext cx="6667500" cy="4438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38250" y="1643063"/>
            <a:ext cx="6667500" cy="4438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38250" y="1643063"/>
            <a:ext cx="6667500" cy="4438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5" y="357188"/>
            <a:ext cx="4467225" cy="29733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500063"/>
            <a:ext cx="4398963" cy="29289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88" y="3643313"/>
            <a:ext cx="4038600" cy="26876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2533" name="Picture 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72000" y="3500438"/>
            <a:ext cx="4252913" cy="2830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38250" y="1643063"/>
            <a:ext cx="6667500" cy="4438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3" y="1785938"/>
            <a:ext cx="4038600" cy="4038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29125" y="2560638"/>
            <a:ext cx="4427538" cy="2940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560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hu-HU" sz="4000">
                <a:solidFill>
                  <a:srgbClr val="FFFFFF"/>
                </a:solidFill>
              </a:rPr>
              <a:t>A gyakorló, a jógatanár és az orvos…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75" y="214313"/>
            <a:ext cx="2373313" cy="2571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765425"/>
            <a:ext cx="3857625" cy="2895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6628" name="Picture 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05400" y="4435475"/>
            <a:ext cx="4038600" cy="2422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29000" y="2143125"/>
            <a:ext cx="3187700" cy="2125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6630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714625" y="4772025"/>
            <a:ext cx="2486025" cy="2085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6631" name="Picture 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356350" y="357188"/>
            <a:ext cx="2787650" cy="35671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hu-HU" sz="3600">
                <a:solidFill>
                  <a:srgbClr val="FFFFFF"/>
                </a:solidFill>
              </a:rPr>
              <a:t>Publikációs trendek - MENNYISÉG</a:t>
            </a:r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79513" y="1600200"/>
            <a:ext cx="6784975" cy="452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hu-HU" sz="3600">
                <a:solidFill>
                  <a:srgbClr val="FFFFFF"/>
                </a:solidFill>
              </a:rPr>
              <a:t>Publikációs trendek - TÉMÁK</a:t>
            </a:r>
          </a:p>
        </p:txBody>
      </p:sp>
      <p:pic>
        <p:nvPicPr>
          <p:cNvPr id="28675" name="Picture 2" descr="C:\Users\Dell\Downloads\IJY-7-4-g00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25" y="1143000"/>
            <a:ext cx="7059613" cy="522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hu-HU" sz="3600">
                <a:solidFill>
                  <a:srgbClr val="FFFFFF"/>
                </a:solidFill>
              </a:rPr>
              <a:t>Publikációs trendek – TÉMÁK - trendek</a:t>
            </a:r>
          </a:p>
        </p:txBody>
      </p:sp>
      <p:pic>
        <p:nvPicPr>
          <p:cNvPr id="29699" name="Picture 2" descr="C:\Users\Dell\Downloads\IJY-7-4-g00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71625" y="1489075"/>
            <a:ext cx="6167438" cy="536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85750" y="1785938"/>
            <a:ext cx="8501063" cy="1470025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hu-HU" b="1">
                <a:solidFill>
                  <a:srgbClr val="FFFFFF"/>
                </a:solidFill>
              </a:rPr>
              <a:t>A JÓGA</a:t>
            </a:r>
            <a:br>
              <a:rPr lang="hu-HU" b="1">
                <a:solidFill>
                  <a:srgbClr val="FFFFFF"/>
                </a:solidFill>
              </a:rPr>
            </a:br>
            <a:r>
              <a:rPr lang="hu-HU" b="1">
                <a:solidFill>
                  <a:srgbClr val="FFFFFF"/>
                </a:solidFill>
              </a:rPr>
              <a:t> funkcionális és morfológiai alapjai</a:t>
            </a: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857250" y="5286375"/>
            <a:ext cx="7643813" cy="1384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>
            <a:spAutoFit/>
          </a:bodyPr>
          <a:lstStyle/>
          <a:p>
            <a:pPr algn="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endParaRPr lang="hu-HU" sz="2400" dirty="0">
              <a:solidFill>
                <a:srgbClr val="B3A2C7"/>
              </a:solidFill>
              <a:latin typeface="Calibri" charset="0"/>
            </a:endParaRPr>
          </a:p>
          <a:p>
            <a:pPr algn="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hu-HU" sz="2400" dirty="0">
                <a:solidFill>
                  <a:srgbClr val="B3A2C7"/>
                </a:solidFill>
                <a:latin typeface="Calibri" charset="0"/>
              </a:rPr>
              <a:t>2020. 02. 17. előadó: dr. Kováts Dea Judit</a:t>
            </a:r>
            <a:br>
              <a:rPr lang="hu-HU" sz="2400" dirty="0">
                <a:solidFill>
                  <a:srgbClr val="B3A2C7"/>
                </a:solidFill>
                <a:latin typeface="Calibri" charset="0"/>
              </a:rPr>
            </a:br>
            <a:br>
              <a:rPr lang="hu-HU" dirty="0">
                <a:solidFill>
                  <a:srgbClr val="000000"/>
                </a:solidFill>
                <a:latin typeface="Calibri" charset="0"/>
              </a:rPr>
            </a:br>
            <a:endParaRPr lang="hu-HU" dirty="0">
              <a:solidFill>
                <a:srgbClr val="000000"/>
              </a:solidFill>
              <a:latin typeface="Calibri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hu-HU" sz="3600">
                <a:solidFill>
                  <a:srgbClr val="FFFFFF"/>
                </a:solidFill>
              </a:rPr>
              <a:t>Publikációs trendek - TÉMÁK</a:t>
            </a:r>
          </a:p>
        </p:txBody>
      </p:sp>
      <p:pic>
        <p:nvPicPr>
          <p:cNvPr id="30723" name="Picture 2" descr="C:\Users\Dell\Downloads\IJY-7-4-g00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63" y="1428750"/>
            <a:ext cx="7315200" cy="481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églalap 4"/>
          <p:cNvSpPr>
            <a:spLocks noChangeArrowheads="1"/>
          </p:cNvSpPr>
          <p:nvPr/>
        </p:nvSpPr>
        <p:spPr bwMode="auto">
          <a:xfrm>
            <a:off x="2928938" y="5786438"/>
            <a:ext cx="340360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/>
              <a:t>https://nccih.nih.gov/video/yoga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57188" y="642938"/>
            <a:ext cx="4038600" cy="45259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marL="342900" indent="-341313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endParaRPr lang="hu-HU" sz="3200" kern="0" dirty="0">
              <a:solidFill>
                <a:srgbClr val="000000"/>
              </a:solidFill>
              <a:latin typeface="+mn-lt"/>
              <a:ea typeface="+mn-ea"/>
            </a:endParaRPr>
          </a:p>
          <a:p>
            <a:pPr marL="342900" indent="-341313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SzPct val="45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hu-HU" kern="0" dirty="0">
                <a:solidFill>
                  <a:srgbClr val="000000"/>
                </a:solidFill>
                <a:latin typeface="+mn-lt"/>
                <a:ea typeface="+mn-ea"/>
              </a:rPr>
              <a:t>Mérések: izom és támasztószövet </a:t>
            </a:r>
          </a:p>
          <a:p>
            <a:pPr marL="342900" indent="-341313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SzPct val="45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hu-HU" kern="0" dirty="0" err="1">
                <a:solidFill>
                  <a:srgbClr val="000000"/>
                </a:solidFill>
                <a:latin typeface="+mn-lt"/>
                <a:ea typeface="+mn-ea"/>
              </a:rPr>
              <a:t>Biomechanika</a:t>
            </a:r>
            <a:r>
              <a:rPr lang="hu-HU" kern="0" dirty="0">
                <a:solidFill>
                  <a:srgbClr val="000000"/>
                </a:solidFill>
                <a:latin typeface="+mn-lt"/>
                <a:ea typeface="+mn-ea"/>
              </a:rPr>
              <a:t>, erőhatások, izomműködés</a:t>
            </a:r>
          </a:p>
          <a:p>
            <a:pPr marL="342900" indent="-341313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SzPct val="45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hu-HU" kern="0" dirty="0">
                <a:solidFill>
                  <a:srgbClr val="000000"/>
                </a:solidFill>
                <a:latin typeface="+mn-lt"/>
                <a:ea typeface="+mn-ea"/>
              </a:rPr>
              <a:t>Mérések: izom és támasztószövet </a:t>
            </a:r>
            <a:r>
              <a:rPr lang="hu-HU" kern="0" dirty="0" err="1">
                <a:solidFill>
                  <a:srgbClr val="000000"/>
                </a:solidFill>
                <a:latin typeface="+mn-lt"/>
                <a:ea typeface="+mn-ea"/>
              </a:rPr>
              <a:t>Biomechanika</a:t>
            </a:r>
            <a:r>
              <a:rPr lang="hu-HU" kern="0" dirty="0">
                <a:solidFill>
                  <a:srgbClr val="000000"/>
                </a:solidFill>
                <a:latin typeface="+mn-lt"/>
                <a:ea typeface="+mn-ea"/>
              </a:rPr>
              <a:t>, erőhatások, izomműködés</a:t>
            </a:r>
          </a:p>
          <a:p>
            <a:pPr marL="342900" indent="-341313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SzPct val="45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hu-HU" kern="0" dirty="0">
                <a:solidFill>
                  <a:srgbClr val="000000"/>
                </a:solidFill>
                <a:latin typeface="+mn-lt"/>
                <a:ea typeface="+mn-ea"/>
              </a:rPr>
              <a:t>Mitől más a jóga? Egész egyszerűen csak működik... </a:t>
            </a:r>
          </a:p>
          <a:p>
            <a:pPr marL="342900" indent="-341313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SzPct val="45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hu-HU" kern="0" dirty="0">
                <a:solidFill>
                  <a:srgbClr val="000000"/>
                </a:solidFill>
                <a:latin typeface="+mn-lt"/>
                <a:ea typeface="+mn-ea"/>
              </a:rPr>
              <a:t>Deréktáji panaszok </a:t>
            </a:r>
          </a:p>
          <a:p>
            <a:pPr marL="342900" indent="-341313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SzPct val="45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hu-HU" kern="0" dirty="0">
                <a:solidFill>
                  <a:srgbClr val="000000"/>
                </a:solidFill>
                <a:latin typeface="+mn-lt"/>
                <a:ea typeface="+mn-ea"/>
              </a:rPr>
              <a:t>Tárgyilagos megvilágítás </a:t>
            </a:r>
            <a:br>
              <a:rPr lang="hu-HU" kern="0" dirty="0">
                <a:solidFill>
                  <a:srgbClr val="000000"/>
                </a:solidFill>
                <a:latin typeface="+mn-lt"/>
                <a:ea typeface="+mn-ea"/>
              </a:rPr>
            </a:br>
            <a:r>
              <a:rPr lang="hu-HU" kern="0" dirty="0">
                <a:solidFill>
                  <a:srgbClr val="000000"/>
                </a:solidFill>
                <a:latin typeface="+mn-lt"/>
                <a:ea typeface="+mn-ea"/>
              </a:rPr>
              <a:t>A „</a:t>
            </a:r>
            <a:r>
              <a:rPr lang="hu-HU" kern="0" dirty="0" err="1">
                <a:solidFill>
                  <a:srgbClr val="000000"/>
                </a:solidFill>
                <a:latin typeface="+mn-lt"/>
                <a:ea typeface="+mn-ea"/>
              </a:rPr>
              <a:t>VARÁZS-ászana</a:t>
            </a:r>
            <a:r>
              <a:rPr lang="hu-HU" kern="0" dirty="0">
                <a:solidFill>
                  <a:srgbClr val="000000"/>
                </a:solidFill>
                <a:latin typeface="+mn-lt"/>
                <a:ea typeface="+mn-ea"/>
              </a:rPr>
              <a:t>” Mozdulatsorok szerepe</a:t>
            </a:r>
          </a:p>
          <a:p>
            <a:pPr marL="342900" indent="-341313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endParaRPr lang="hu-HU" sz="3200" kern="0" dirty="0">
              <a:solidFill>
                <a:srgbClr val="000000"/>
              </a:solidFill>
              <a:latin typeface="+mn-lt"/>
              <a:ea typeface="+mn-ea"/>
            </a:endParaRPr>
          </a:p>
        </p:txBody>
      </p:sp>
      <p:pic>
        <p:nvPicPr>
          <p:cNvPr id="31748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16475" y="1714500"/>
            <a:ext cx="4000500" cy="4000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hu-HU" sz="3600">
                <a:solidFill>
                  <a:srgbClr val="FFFFFF"/>
                </a:solidFill>
              </a:rPr>
              <a:t>GYAKORLATI  PÉLDA:</a:t>
            </a:r>
            <a:br>
              <a:rPr lang="hu-HU" sz="3600">
                <a:solidFill>
                  <a:srgbClr val="FFFFFF"/>
                </a:solidFill>
              </a:rPr>
            </a:br>
            <a:r>
              <a:rPr lang="hu-HU" sz="3600">
                <a:solidFill>
                  <a:srgbClr val="FFFFFF"/>
                </a:solidFill>
              </a:rPr>
              <a:t>mit tehetsz egy derékfájós beteggel?</a:t>
            </a:r>
          </a:p>
        </p:txBody>
      </p:sp>
      <p:sp>
        <p:nvSpPr>
          <p:cNvPr id="32771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marL="342900" indent="-341313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hu-HU" sz="3200"/>
              <a:t>Derékfájás… </a:t>
            </a:r>
            <a:endParaRPr lang="hu-HU" sz="3200">
              <a:latin typeface="Calibri" charset="0"/>
            </a:endParaRPr>
          </a:p>
          <a:p>
            <a:pPr marL="342900" indent="-341313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hu-HU" sz="3200">
                <a:solidFill>
                  <a:srgbClr val="000000"/>
                </a:solidFill>
                <a:latin typeface="Calibri" charset="0"/>
              </a:rPr>
              <a:t>Magyarországon 2003-ban a derékfájás okozta </a:t>
            </a:r>
            <a:br>
              <a:rPr lang="hu-HU" sz="3200">
                <a:solidFill>
                  <a:srgbClr val="000000"/>
                </a:solidFill>
                <a:latin typeface="Calibri" charset="0"/>
              </a:rPr>
            </a:br>
            <a:br>
              <a:rPr lang="hu-HU" sz="3200">
                <a:solidFill>
                  <a:srgbClr val="000000"/>
                </a:solidFill>
                <a:latin typeface="Calibri" charset="0"/>
              </a:rPr>
            </a:br>
            <a:r>
              <a:rPr lang="hu-HU" sz="3200">
                <a:solidFill>
                  <a:srgbClr val="000000"/>
                </a:solidFill>
                <a:latin typeface="Calibri" charset="0"/>
              </a:rPr>
              <a:t>6,5 millió keresőképtelen napra kifizetett táppénz összege 14,2 milliárd Ft volt. </a:t>
            </a:r>
            <a:br>
              <a:rPr lang="hu-HU" sz="3200">
                <a:solidFill>
                  <a:srgbClr val="000000"/>
                </a:solidFill>
                <a:latin typeface="Calibri" charset="0"/>
              </a:rPr>
            </a:br>
            <a:br>
              <a:rPr lang="hu-HU" sz="3200">
                <a:solidFill>
                  <a:srgbClr val="000000"/>
                </a:solidFill>
                <a:latin typeface="Calibri" charset="0"/>
              </a:rPr>
            </a:br>
            <a:r>
              <a:rPr lang="hu-HU" sz="3200">
                <a:solidFill>
                  <a:srgbClr val="000000"/>
                </a:solidFill>
                <a:latin typeface="Calibri" charset="0"/>
              </a:rPr>
              <a:t>Külföldi adatok szerint pedig az akut, első derékfájásos esetek 5-7 %-a válik krónikussá.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28625" y="0"/>
            <a:ext cx="8229600" cy="1143000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hu-HU">
                <a:solidFill>
                  <a:srgbClr val="FFFFFF"/>
                </a:solidFill>
              </a:rPr>
              <a:t>„Képalkotók”</a:t>
            </a:r>
            <a:br>
              <a:rPr lang="hu-HU">
                <a:solidFill>
                  <a:srgbClr val="FFFFFF"/>
                </a:solidFill>
              </a:rPr>
            </a:br>
            <a:r>
              <a:rPr lang="hu-HU">
                <a:solidFill>
                  <a:srgbClr val="FFFFFF"/>
                </a:solidFill>
              </a:rPr>
              <a:t>szakember/műszerek?</a:t>
            </a:r>
          </a:p>
        </p:txBody>
      </p:sp>
      <p:sp>
        <p:nvSpPr>
          <p:cNvPr id="33795" name="Text Box 2"/>
          <p:cNvSpPr txBox="1">
            <a:spLocks noChangeArrowheads="1"/>
          </p:cNvSpPr>
          <p:nvPr/>
        </p:nvSpPr>
        <p:spPr bwMode="auto">
          <a:xfrm>
            <a:off x="428625" y="1928813"/>
            <a:ext cx="8229600" cy="45259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marL="342900" indent="-341313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SzPct val="45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hu-HU" sz="3200">
                <a:solidFill>
                  <a:srgbClr val="000000"/>
                </a:solidFill>
                <a:latin typeface="Calibri" charset="0"/>
              </a:rPr>
              <a:t>Milyen képed van arról, honnan tudod megállapítani, hogy valakinek a gerince egészséges?</a:t>
            </a:r>
          </a:p>
          <a:p>
            <a:pPr marL="342900" indent="-341313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SzPct val="45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hu-HU" sz="3200">
                <a:solidFill>
                  <a:srgbClr val="000000"/>
                </a:solidFill>
                <a:latin typeface="Calibri" charset="0"/>
              </a:rPr>
              <a:t>Mire következtethetsz az elváltozásokból?</a:t>
            </a:r>
          </a:p>
          <a:p>
            <a:pPr marL="342900" indent="-341313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SzPct val="45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hu-HU" sz="3200">
                <a:solidFill>
                  <a:srgbClr val="000000"/>
                </a:solidFill>
                <a:latin typeface="Calibri" charset="0"/>
              </a:rPr>
              <a:t>Milyen okok vezethetnek elváltozáshoz?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00063" y="142875"/>
            <a:ext cx="8229600" cy="1143000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hu-HU" sz="3600">
                <a:solidFill>
                  <a:srgbClr val="FFFFFF"/>
                </a:solidFill>
              </a:rPr>
              <a:t>Mozgásmennyiség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42875" y="1428750"/>
            <a:ext cx="8786813" cy="3400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marL="342900" indent="-341313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hu-HU" sz="3200" kern="0" dirty="0">
                <a:solidFill>
                  <a:srgbClr val="000000"/>
                </a:solidFill>
                <a:latin typeface="+mn-lt"/>
                <a:ea typeface="+mn-ea"/>
              </a:rPr>
              <a:t>Európa felnőtt lakossága 2/3-a mozgásmennyisége nem éri el a javasolt mennyiséget. </a:t>
            </a:r>
            <a:r>
              <a:rPr lang="hu-HU" kern="0" dirty="0">
                <a:solidFill>
                  <a:srgbClr val="000000"/>
                </a:solidFill>
                <a:latin typeface="+mn-lt"/>
                <a:ea typeface="+mn-ea"/>
              </a:rPr>
              <a:t>forrás:</a:t>
            </a:r>
            <a:r>
              <a:rPr lang="hu-HU" sz="3200" kern="0" dirty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hu-HU" u="sng" kern="0" dirty="0">
                <a:solidFill>
                  <a:srgbClr val="000000"/>
                </a:solidFill>
                <a:latin typeface="+mn-lt"/>
                <a:ea typeface="+mn-ea"/>
                <a:hlinkClick r:id="rId4"/>
              </a:rPr>
              <a:t>http://www.euro.who.int/__data/assets/pdf_file/0011/87545/E89490.pdf</a:t>
            </a:r>
            <a:r>
              <a:rPr lang="hu-HU" kern="0" dirty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br>
              <a:rPr lang="hu-HU" kern="0" dirty="0">
                <a:solidFill>
                  <a:srgbClr val="000000"/>
                </a:solidFill>
                <a:latin typeface="+mn-lt"/>
                <a:ea typeface="+mn-ea"/>
              </a:rPr>
            </a:br>
            <a:r>
              <a:rPr lang="hu-HU" sz="3200" kern="0" dirty="0">
                <a:solidFill>
                  <a:srgbClr val="000000"/>
                </a:solidFill>
                <a:latin typeface="+mn-lt"/>
                <a:ea typeface="+mn-ea"/>
              </a:rPr>
              <a:t>Angliában a gyerekek 3/4-e kevesebb időt tölt szabadon, mint a rabok. </a:t>
            </a:r>
            <a:r>
              <a:rPr lang="hu-HU" kern="0" dirty="0">
                <a:solidFill>
                  <a:srgbClr val="000000"/>
                </a:solidFill>
                <a:latin typeface="+mn-lt"/>
                <a:ea typeface="+mn-ea"/>
              </a:rPr>
              <a:t>forrás:</a:t>
            </a:r>
            <a:br>
              <a:rPr lang="hu-HU" kern="0" dirty="0">
                <a:solidFill>
                  <a:srgbClr val="000000"/>
                </a:solidFill>
                <a:latin typeface="+mn-lt"/>
                <a:ea typeface="+mn-ea"/>
              </a:rPr>
            </a:br>
            <a:r>
              <a:rPr lang="hu-HU" kern="0" dirty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hu-HU" u="sng" kern="0" dirty="0">
                <a:solidFill>
                  <a:srgbClr val="000000"/>
                </a:solidFill>
                <a:latin typeface="+mn-lt"/>
                <a:ea typeface="+mn-ea"/>
                <a:hlinkClick r:id="rId5"/>
              </a:rPr>
              <a:t>http://www.theguardian.com/environment/2016/mar/25/three-quarters-of-uk-children-spend-less-time-outdoors-than-prison-inmates-survey</a:t>
            </a:r>
          </a:p>
        </p:txBody>
      </p:sp>
      <p:pic>
        <p:nvPicPr>
          <p:cNvPr id="35844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05400" y="4432300"/>
            <a:ext cx="4038600" cy="2425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marL="342900" indent="-341313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SzPct val="45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hu-HU" sz="32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3686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14313" y="214313"/>
            <a:ext cx="8229600" cy="11430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hu-HU" sz="3600">
                <a:solidFill>
                  <a:srgbClr val="FFFFFF"/>
                </a:solidFill>
              </a:rPr>
              <a:t>Túlsúly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1428750"/>
            <a:ext cx="8929688" cy="5429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marL="342900" indent="-342900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hu-HU" sz="3200" kern="0" dirty="0">
                <a:solidFill>
                  <a:srgbClr val="000000"/>
                </a:solidFill>
                <a:latin typeface="+mn-lt"/>
                <a:ea typeface="+mn-ea"/>
              </a:rPr>
              <a:t>    </a:t>
            </a:r>
            <a:r>
              <a:rPr lang="hu-HU" sz="2800" kern="0" dirty="0">
                <a:solidFill>
                  <a:srgbClr val="000000"/>
                </a:solidFill>
                <a:latin typeface="+mn-lt"/>
                <a:ea typeface="+mn-ea"/>
              </a:rPr>
              <a:t>A férfiak 36,5%-a </a:t>
            </a:r>
            <a:br>
              <a:rPr lang="hu-HU" sz="2800" kern="0" dirty="0">
                <a:solidFill>
                  <a:srgbClr val="000000"/>
                </a:solidFill>
                <a:latin typeface="+mn-lt"/>
                <a:ea typeface="+mn-ea"/>
              </a:rPr>
            </a:br>
            <a:r>
              <a:rPr lang="hu-HU" sz="2800" kern="0" dirty="0">
                <a:solidFill>
                  <a:srgbClr val="000000"/>
                </a:solidFill>
                <a:latin typeface="+mn-lt"/>
                <a:ea typeface="+mn-ea"/>
              </a:rPr>
              <a:t>a nők 30,3%-a túlsúlyos. </a:t>
            </a:r>
            <a:br>
              <a:rPr lang="hu-HU" sz="2800" kern="0" dirty="0">
                <a:solidFill>
                  <a:srgbClr val="000000"/>
                </a:solidFill>
                <a:latin typeface="+mn-lt"/>
                <a:ea typeface="+mn-ea"/>
              </a:rPr>
            </a:br>
            <a:br>
              <a:rPr lang="hu-HU" sz="2800" kern="0" dirty="0">
                <a:solidFill>
                  <a:srgbClr val="000000"/>
                </a:solidFill>
                <a:latin typeface="+mn-lt"/>
                <a:ea typeface="+mn-ea"/>
              </a:rPr>
            </a:br>
            <a:br>
              <a:rPr lang="hu-HU" sz="2800" kern="0" dirty="0">
                <a:solidFill>
                  <a:srgbClr val="000000"/>
                </a:solidFill>
                <a:latin typeface="+mn-lt"/>
                <a:ea typeface="+mn-ea"/>
              </a:rPr>
            </a:br>
            <a:r>
              <a:rPr lang="hu-HU" sz="2800" kern="0" dirty="0">
                <a:solidFill>
                  <a:srgbClr val="000000"/>
                </a:solidFill>
                <a:latin typeface="+mn-lt"/>
                <a:ea typeface="+mn-ea"/>
              </a:rPr>
              <a:t>A BMI alapján minden negyedik magyar férfi</a:t>
            </a:r>
            <a:br>
              <a:rPr lang="hu-HU" sz="2800" kern="0" dirty="0">
                <a:solidFill>
                  <a:srgbClr val="000000"/>
                </a:solidFill>
                <a:latin typeface="+mn-lt"/>
                <a:ea typeface="+mn-ea"/>
              </a:rPr>
            </a:br>
            <a:r>
              <a:rPr lang="hu-HU" sz="2800" kern="0" dirty="0">
                <a:solidFill>
                  <a:srgbClr val="000000"/>
                </a:solidFill>
                <a:latin typeface="+mn-lt"/>
                <a:ea typeface="+mn-ea"/>
              </a:rPr>
              <a:t>és közel minden harmadik nő elhízott. </a:t>
            </a:r>
            <a:br>
              <a:rPr lang="hu-HU" sz="2800" kern="0" dirty="0">
                <a:solidFill>
                  <a:srgbClr val="000000"/>
                </a:solidFill>
                <a:latin typeface="+mn-lt"/>
                <a:ea typeface="+mn-ea"/>
              </a:rPr>
            </a:br>
            <a:br>
              <a:rPr lang="hu-HU" sz="2800" kern="0" dirty="0">
                <a:solidFill>
                  <a:srgbClr val="000000"/>
                </a:solidFill>
                <a:latin typeface="+mn-lt"/>
                <a:ea typeface="+mn-ea"/>
              </a:rPr>
            </a:br>
            <a:r>
              <a:rPr lang="hu-HU" sz="2800" kern="0" dirty="0">
                <a:solidFill>
                  <a:srgbClr val="000000"/>
                </a:solidFill>
                <a:latin typeface="+mn-lt"/>
                <a:ea typeface="+mn-ea"/>
              </a:rPr>
              <a:t>A férfiak 62,8%-a, a nők 60,7%-a </a:t>
            </a:r>
            <a:br>
              <a:rPr lang="hu-HU" sz="2800" kern="0" dirty="0">
                <a:solidFill>
                  <a:srgbClr val="000000"/>
                </a:solidFill>
                <a:latin typeface="+mn-lt"/>
                <a:ea typeface="+mn-ea"/>
              </a:rPr>
            </a:br>
            <a:r>
              <a:rPr lang="hu-HU" sz="2800" kern="0" dirty="0">
                <a:solidFill>
                  <a:srgbClr val="000000"/>
                </a:solidFill>
                <a:latin typeface="+mn-lt"/>
                <a:ea typeface="+mn-ea"/>
              </a:rPr>
              <a:t>túlsúlyos és elhízott. Hasi elhízás nőknél ≥ 88 cm, </a:t>
            </a:r>
            <a:br>
              <a:rPr lang="hu-HU" sz="2800" kern="0" dirty="0">
                <a:solidFill>
                  <a:srgbClr val="000000"/>
                </a:solidFill>
                <a:latin typeface="+mn-lt"/>
                <a:ea typeface="+mn-ea"/>
              </a:rPr>
            </a:br>
            <a:r>
              <a:rPr lang="hu-HU" sz="2800" kern="0" dirty="0">
                <a:solidFill>
                  <a:srgbClr val="000000"/>
                </a:solidFill>
                <a:latin typeface="+mn-lt"/>
                <a:ea typeface="+mn-ea"/>
              </a:rPr>
              <a:t>férfiaknál ≥ 102 cm A derék-körfogat alapján </a:t>
            </a:r>
            <a:br>
              <a:rPr lang="hu-HU" sz="2800" kern="0" dirty="0">
                <a:solidFill>
                  <a:srgbClr val="000000"/>
                </a:solidFill>
                <a:latin typeface="+mn-lt"/>
                <a:ea typeface="+mn-ea"/>
              </a:rPr>
            </a:br>
            <a:r>
              <a:rPr lang="hu-HU" sz="2800" kern="0" dirty="0">
                <a:solidFill>
                  <a:srgbClr val="000000"/>
                </a:solidFill>
                <a:latin typeface="+mn-lt"/>
                <a:ea typeface="+mn-ea"/>
              </a:rPr>
              <a:t>minden harmadik férfi és minden második nő elhízott.</a:t>
            </a:r>
            <a:br>
              <a:rPr lang="hu-HU" sz="2800" kern="0" dirty="0">
                <a:solidFill>
                  <a:srgbClr val="000000"/>
                </a:solidFill>
                <a:latin typeface="+mn-lt"/>
                <a:ea typeface="+mn-ea"/>
              </a:rPr>
            </a:br>
            <a:r>
              <a:rPr lang="hu-HU" sz="2800" kern="0" dirty="0">
                <a:solidFill>
                  <a:srgbClr val="000000"/>
                </a:solidFill>
                <a:latin typeface="+mn-lt"/>
                <a:ea typeface="+mn-ea"/>
              </a:rPr>
              <a:t>                                                                             </a:t>
            </a:r>
            <a:r>
              <a:rPr lang="hu-HU" sz="2000" kern="0" dirty="0">
                <a:solidFill>
                  <a:srgbClr val="000000"/>
                </a:solidFill>
                <a:latin typeface="+mn-lt"/>
                <a:ea typeface="+mn-ea"/>
              </a:rPr>
              <a:t>Forrás: OTAP2009</a:t>
            </a:r>
            <a:br>
              <a:rPr lang="hu-HU" sz="2000" kern="0" dirty="0">
                <a:solidFill>
                  <a:srgbClr val="000000"/>
                </a:solidFill>
                <a:latin typeface="+mn-lt"/>
                <a:ea typeface="+mn-ea"/>
              </a:rPr>
            </a:br>
            <a:endParaRPr lang="hu-HU" sz="2000" kern="0" dirty="0">
              <a:solidFill>
                <a:srgbClr val="000000"/>
              </a:solidFill>
              <a:latin typeface="+mn-lt"/>
              <a:ea typeface="+mn-ea"/>
            </a:endParaRPr>
          </a:p>
        </p:txBody>
      </p:sp>
      <p:pic>
        <p:nvPicPr>
          <p:cNvPr id="3686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10138" y="0"/>
            <a:ext cx="4233862" cy="30876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57188" y="214313"/>
            <a:ext cx="8229600" cy="1143000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hu-HU" sz="3600">
                <a:solidFill>
                  <a:srgbClr val="FFFFFF"/>
                </a:solidFill>
              </a:rPr>
              <a:t>Leggyakoribb megbetegedések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57188" y="1571625"/>
            <a:ext cx="8258175" cy="4543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marL="342900" indent="-341313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SzPct val="45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hu-HU" sz="2600" kern="0" dirty="0">
                <a:solidFill>
                  <a:srgbClr val="000000"/>
                </a:solidFill>
                <a:latin typeface="+mn-lt"/>
                <a:ea typeface="+mn-ea"/>
              </a:rPr>
              <a:t>Magasvérnyomás-betegségben </a:t>
            </a:r>
          </a:p>
          <a:p>
            <a:pPr marL="342900" indent="-341313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hu-HU" sz="2600" kern="0" dirty="0">
                <a:solidFill>
                  <a:srgbClr val="000000"/>
                </a:solidFill>
                <a:latin typeface="+mn-lt"/>
                <a:ea typeface="+mn-ea"/>
              </a:rPr>
              <a:t>szenved a 15 éven felüli lakosság 1/3-a </a:t>
            </a:r>
          </a:p>
          <a:p>
            <a:pPr marL="342900" indent="-341313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SzPct val="45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hu-HU" sz="2600" kern="0" dirty="0">
                <a:solidFill>
                  <a:srgbClr val="000000"/>
                </a:solidFill>
                <a:latin typeface="+mn-lt"/>
                <a:ea typeface="+mn-ea"/>
              </a:rPr>
              <a:t>27% orvos által felírt gyógyszert is szed a betegségének karbantartására</a:t>
            </a:r>
          </a:p>
          <a:p>
            <a:pPr marL="342900" indent="-341313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SzPct val="45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hu-HU" sz="2600" kern="0" dirty="0">
                <a:solidFill>
                  <a:srgbClr val="000000"/>
                </a:solidFill>
                <a:latin typeface="+mn-lt"/>
                <a:ea typeface="+mn-ea"/>
              </a:rPr>
              <a:t> Megfelelő kezeléssel a </a:t>
            </a:r>
          </a:p>
          <a:p>
            <a:pPr marL="342900" indent="-341313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hu-HU" sz="2600" kern="0" dirty="0" err="1">
                <a:solidFill>
                  <a:srgbClr val="000000"/>
                </a:solidFill>
                <a:latin typeface="+mn-lt"/>
                <a:ea typeface="+mn-ea"/>
              </a:rPr>
              <a:t>kardiovaszkularis</a:t>
            </a:r>
            <a:r>
              <a:rPr lang="hu-HU" sz="2600" kern="0" dirty="0">
                <a:solidFill>
                  <a:srgbClr val="000000"/>
                </a:solidFill>
                <a:latin typeface="+mn-lt"/>
                <a:ea typeface="+mn-ea"/>
              </a:rPr>
              <a:t> mortalitás </a:t>
            </a:r>
          </a:p>
          <a:p>
            <a:pPr marL="342900" indent="-341313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hu-HU" sz="2600" kern="0" dirty="0">
                <a:solidFill>
                  <a:srgbClr val="000000"/>
                </a:solidFill>
                <a:latin typeface="+mn-lt"/>
                <a:ea typeface="+mn-ea"/>
              </a:rPr>
              <a:t>21%-kal csökkenthető!</a:t>
            </a:r>
          </a:p>
          <a:p>
            <a:pPr marL="342900" indent="-341313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endParaRPr lang="hu-HU" sz="3200" kern="0" dirty="0">
              <a:solidFill>
                <a:srgbClr val="000000"/>
              </a:solidFill>
              <a:latin typeface="+mn-lt"/>
              <a:ea typeface="+mn-ea"/>
            </a:endParaRPr>
          </a:p>
          <a:p>
            <a:pPr marL="342900" indent="-341313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endParaRPr lang="hu-HU" sz="3200" kern="0" dirty="0">
              <a:solidFill>
                <a:srgbClr val="000000"/>
              </a:solidFill>
              <a:latin typeface="+mn-lt"/>
              <a:ea typeface="+mn-ea"/>
            </a:endParaRPr>
          </a:p>
          <a:p>
            <a:pPr marL="342900" indent="-341313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endParaRPr lang="hu-HU" sz="3200" kern="0" dirty="0">
              <a:solidFill>
                <a:srgbClr val="000000"/>
              </a:solidFill>
              <a:latin typeface="+mn-lt"/>
              <a:ea typeface="+mn-ea"/>
            </a:endParaRPr>
          </a:p>
          <a:p>
            <a:pPr marL="342900" indent="-341313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hu-HU" u="sng" kern="0" dirty="0">
                <a:solidFill>
                  <a:srgbClr val="000000"/>
                </a:solidFill>
                <a:latin typeface="+mn-lt"/>
                <a:ea typeface="+mn-ea"/>
                <a:hlinkClick r:id="rId4"/>
              </a:rPr>
              <a:t>http://semmelweis.hu/nepegeszegtan/files/2014/12/Kotelezo_adatok_1415_EUSZ.pdf</a:t>
            </a:r>
            <a:r>
              <a:rPr lang="hu-HU" u="sng" kern="0" dirty="0">
                <a:solidFill>
                  <a:srgbClr val="000000"/>
                </a:solidFill>
                <a:latin typeface="+mn-lt"/>
                <a:ea typeface="+mn-ea"/>
              </a:rPr>
              <a:t>  </a:t>
            </a:r>
          </a:p>
        </p:txBody>
      </p:sp>
      <p:pic>
        <p:nvPicPr>
          <p:cNvPr id="37892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05400" y="3643313"/>
            <a:ext cx="4038600" cy="26939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hu-HU" sz="3600">
                <a:solidFill>
                  <a:srgbClr val="FFFFFF"/>
                </a:solidFill>
              </a:rPr>
              <a:t>Leggyakoribb halálokok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1571625"/>
            <a:ext cx="8858250" cy="4000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marL="342900" indent="-342900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hu-HU" sz="3200" kern="0" dirty="0">
                <a:solidFill>
                  <a:srgbClr val="000000"/>
                </a:solidFill>
                <a:latin typeface="+mn-lt"/>
                <a:ea typeface="+mn-ea"/>
              </a:rPr>
              <a:t>     </a:t>
            </a:r>
            <a:r>
              <a:rPr lang="hu-HU" sz="2000" kern="0" dirty="0">
                <a:solidFill>
                  <a:srgbClr val="000000"/>
                </a:solidFill>
                <a:latin typeface="+mn-lt"/>
                <a:ea typeface="+mn-ea"/>
              </a:rPr>
              <a:t>Tíz időskorú közül nyolc </a:t>
            </a:r>
            <a:br>
              <a:rPr lang="hu-HU" sz="2000" kern="0" dirty="0">
                <a:solidFill>
                  <a:srgbClr val="000000"/>
                </a:solidFill>
                <a:latin typeface="+mn-lt"/>
                <a:ea typeface="+mn-ea"/>
              </a:rPr>
            </a:br>
            <a:r>
              <a:rPr lang="hu-HU" sz="2000" kern="0" dirty="0">
                <a:solidFill>
                  <a:srgbClr val="000000"/>
                </a:solidFill>
                <a:latin typeface="+mn-lt"/>
                <a:ea typeface="+mn-ea"/>
              </a:rPr>
              <a:t>a két vezető krónikus halálok, </a:t>
            </a:r>
            <a:br>
              <a:rPr lang="hu-HU" sz="2000" kern="0" dirty="0">
                <a:solidFill>
                  <a:srgbClr val="000000"/>
                </a:solidFill>
                <a:latin typeface="+mn-lt"/>
                <a:ea typeface="+mn-ea"/>
              </a:rPr>
            </a:br>
            <a:br>
              <a:rPr lang="hu-HU" sz="2000" kern="0" dirty="0">
                <a:solidFill>
                  <a:srgbClr val="000000"/>
                </a:solidFill>
                <a:latin typeface="+mn-lt"/>
                <a:ea typeface="+mn-ea"/>
              </a:rPr>
            </a:br>
            <a:r>
              <a:rPr lang="hu-HU" sz="2000" kern="0" dirty="0">
                <a:solidFill>
                  <a:srgbClr val="000000"/>
                </a:solidFill>
                <a:latin typeface="+mn-lt"/>
                <a:ea typeface="+mn-ea"/>
              </a:rPr>
              <a:t>- a keringésrendszeri betegségek és </a:t>
            </a:r>
            <a:br>
              <a:rPr lang="hu-HU" sz="2000" kern="0" dirty="0">
                <a:solidFill>
                  <a:srgbClr val="000000"/>
                </a:solidFill>
                <a:latin typeface="+mn-lt"/>
                <a:ea typeface="+mn-ea"/>
              </a:rPr>
            </a:br>
            <a:r>
              <a:rPr lang="hu-HU" sz="2000" kern="0" dirty="0">
                <a:solidFill>
                  <a:srgbClr val="000000"/>
                </a:solidFill>
                <a:latin typeface="+mn-lt"/>
                <a:ea typeface="+mn-ea"/>
              </a:rPr>
              <a:t>- rosszindulatú daganatok miatt </a:t>
            </a:r>
            <a:br>
              <a:rPr lang="hu-HU" sz="2000" kern="0" dirty="0">
                <a:solidFill>
                  <a:srgbClr val="000000"/>
                </a:solidFill>
                <a:latin typeface="+mn-lt"/>
                <a:ea typeface="+mn-ea"/>
              </a:rPr>
            </a:br>
            <a:r>
              <a:rPr lang="hu-HU" sz="2000" kern="0" dirty="0">
                <a:solidFill>
                  <a:srgbClr val="000000"/>
                </a:solidFill>
                <a:latin typeface="+mn-lt"/>
                <a:ea typeface="+mn-ea"/>
              </a:rPr>
              <a:t>veszti életét ma Magyarországon. </a:t>
            </a:r>
            <a:br>
              <a:rPr lang="hu-HU" sz="2000" kern="0" dirty="0">
                <a:solidFill>
                  <a:srgbClr val="000000"/>
                </a:solidFill>
                <a:latin typeface="+mn-lt"/>
                <a:ea typeface="+mn-ea"/>
              </a:rPr>
            </a:br>
            <a:br>
              <a:rPr lang="hu-HU" sz="2000" kern="0" dirty="0">
                <a:solidFill>
                  <a:srgbClr val="000000"/>
                </a:solidFill>
                <a:latin typeface="+mn-lt"/>
                <a:ea typeface="+mn-ea"/>
              </a:rPr>
            </a:br>
            <a:r>
              <a:rPr lang="hu-HU" sz="2000" kern="0" dirty="0">
                <a:solidFill>
                  <a:srgbClr val="000000"/>
                </a:solidFill>
                <a:latin typeface="+mn-lt"/>
                <a:ea typeface="+mn-ea"/>
              </a:rPr>
              <a:t>2000-ben az </a:t>
            </a:r>
            <a:r>
              <a:rPr lang="hu-HU" sz="2000" kern="0" dirty="0" err="1">
                <a:solidFill>
                  <a:srgbClr val="000000"/>
                </a:solidFill>
                <a:latin typeface="+mn-lt"/>
                <a:ea typeface="+mn-ea"/>
              </a:rPr>
              <a:t>összhalálozások</a:t>
            </a:r>
            <a:r>
              <a:rPr lang="hu-HU" sz="2000" kern="0" dirty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br>
              <a:rPr lang="hu-HU" sz="2000" kern="0" dirty="0">
                <a:solidFill>
                  <a:srgbClr val="000000"/>
                </a:solidFill>
                <a:latin typeface="+mn-lt"/>
                <a:ea typeface="+mn-ea"/>
              </a:rPr>
            </a:br>
            <a:r>
              <a:rPr lang="hu-HU" sz="2000" kern="0" dirty="0">
                <a:solidFill>
                  <a:srgbClr val="000000"/>
                </a:solidFill>
                <a:latin typeface="+mn-lt"/>
                <a:ea typeface="+mn-ea"/>
              </a:rPr>
              <a:t>közel feléért a keringési rendszer betegségei, </a:t>
            </a:r>
            <a:br>
              <a:rPr lang="hu-HU" sz="2000" kern="0" dirty="0">
                <a:solidFill>
                  <a:srgbClr val="000000"/>
                </a:solidFill>
                <a:latin typeface="+mn-lt"/>
                <a:ea typeface="+mn-ea"/>
              </a:rPr>
            </a:br>
            <a:r>
              <a:rPr lang="hu-HU" sz="2000" kern="0" dirty="0">
                <a:solidFill>
                  <a:srgbClr val="000000"/>
                </a:solidFill>
                <a:latin typeface="+mn-lt"/>
                <a:ea typeface="+mn-ea"/>
              </a:rPr>
              <a:t>több mint negyedéért</a:t>
            </a:r>
            <a:br>
              <a:rPr lang="hu-HU" sz="2000" kern="0" dirty="0">
                <a:solidFill>
                  <a:srgbClr val="000000"/>
                </a:solidFill>
                <a:latin typeface="+mn-lt"/>
                <a:ea typeface="+mn-ea"/>
              </a:rPr>
            </a:br>
            <a:r>
              <a:rPr lang="hu-HU" sz="2000" kern="0" dirty="0">
                <a:solidFill>
                  <a:srgbClr val="000000"/>
                </a:solidFill>
                <a:latin typeface="+mn-lt"/>
                <a:ea typeface="+mn-ea"/>
              </a:rPr>
              <a:t> a rákos megbetegedéshez köthető halálokok</a:t>
            </a:r>
            <a:br>
              <a:rPr lang="hu-HU" sz="2000" kern="0" dirty="0">
                <a:solidFill>
                  <a:srgbClr val="000000"/>
                </a:solidFill>
                <a:latin typeface="+mn-lt"/>
                <a:ea typeface="+mn-ea"/>
              </a:rPr>
            </a:br>
            <a:r>
              <a:rPr lang="hu-HU" sz="2000" kern="0" dirty="0">
                <a:solidFill>
                  <a:srgbClr val="000000"/>
                </a:solidFill>
                <a:latin typeface="+mn-lt"/>
                <a:ea typeface="+mn-ea"/>
              </a:rPr>
              <a:t> voltak a felelősek</a:t>
            </a:r>
          </a:p>
          <a:p>
            <a:pPr marL="342900" indent="-342900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hu-HU" sz="2000" kern="0" dirty="0">
                <a:solidFill>
                  <a:srgbClr val="000000"/>
                </a:solidFill>
                <a:latin typeface="+mn-lt"/>
                <a:ea typeface="+mn-ea"/>
              </a:rPr>
              <a:t>forrás: https://www.ksh.hu/docs/hun/xftp/idoszaki/pdf/halalokistruk.pdf </a:t>
            </a:r>
            <a:r>
              <a:rPr lang="hu-HU" sz="2000" kern="0" dirty="0" err="1">
                <a:solidFill>
                  <a:srgbClr val="000000"/>
                </a:solidFill>
                <a:latin typeface="+mn-lt"/>
                <a:ea typeface="+mn-ea"/>
              </a:rPr>
              <a:t>www.ksh.hu</a:t>
            </a:r>
            <a:r>
              <a:rPr lang="hu-HU" sz="2000" kern="0" dirty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br>
              <a:rPr lang="hu-HU" sz="2000" kern="0" dirty="0">
                <a:solidFill>
                  <a:srgbClr val="000000"/>
                </a:solidFill>
                <a:latin typeface="+mn-lt"/>
                <a:ea typeface="+mn-ea"/>
              </a:rPr>
            </a:br>
            <a:endParaRPr lang="hu-HU" sz="2000" kern="0" dirty="0">
              <a:solidFill>
                <a:srgbClr val="000000"/>
              </a:solidFill>
              <a:latin typeface="+mn-lt"/>
              <a:ea typeface="+mn-ea"/>
            </a:endParaRPr>
          </a:p>
        </p:txBody>
      </p:sp>
      <p:pic>
        <p:nvPicPr>
          <p:cNvPr id="3891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05400" y="1214438"/>
            <a:ext cx="4038600" cy="3533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hu-HU" sz="3600">
                <a:solidFill>
                  <a:srgbClr val="FFFFFF"/>
                </a:solidFill>
              </a:rPr>
              <a:t>Öregedési index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457200" y="1600200"/>
            <a:ext cx="4038600" cy="452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marL="342900" indent="-341313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SzPct val="45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hu-HU" sz="3200" kern="0">
                <a:solidFill>
                  <a:srgbClr val="000000"/>
                </a:solidFill>
                <a:latin typeface="+mn-lt"/>
                <a:ea typeface="+mn-ea"/>
              </a:rPr>
              <a:t>Az öregedési index: hány 65 éves illetve annál idősebb személy jut 100 fő 14 éves illetve annál fiatalabb személyre Magyarországon: 116,9 (KSH 2012)</a:t>
            </a:r>
            <a:endParaRPr lang="hu-HU" sz="3200" kern="0" dirty="0">
              <a:solidFill>
                <a:srgbClr val="000000"/>
              </a:solidFill>
              <a:latin typeface="+mn-lt"/>
              <a:ea typeface="+mn-ea"/>
            </a:endParaRPr>
          </a:p>
        </p:txBody>
      </p:sp>
      <p:pic>
        <p:nvPicPr>
          <p:cNvPr id="39940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5" y="1600200"/>
            <a:ext cx="3333750" cy="452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42875" y="274638"/>
            <a:ext cx="8543925" cy="1143000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hu-HU" sz="3600">
                <a:solidFill>
                  <a:srgbClr val="FFFFFF"/>
                </a:solidFill>
              </a:rPr>
              <a:t>A gyógyulás REMÉNYE, VAGY a GYÓGYULÁS</a:t>
            </a:r>
          </a:p>
        </p:txBody>
      </p:sp>
      <p:sp>
        <p:nvSpPr>
          <p:cNvPr id="34819" name="Text Box 2"/>
          <p:cNvSpPr txBox="1">
            <a:spLocks noChangeArrowheads="1"/>
          </p:cNvSpPr>
          <p:nvPr/>
        </p:nvSpPr>
        <p:spPr bwMode="auto">
          <a:xfrm>
            <a:off x="0" y="1571625"/>
            <a:ext cx="8229600" cy="452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marL="342900" indent="-341313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hu-HU" sz="3200" dirty="0"/>
              <a:t>   Lehetőségek… </a:t>
            </a:r>
            <a:br>
              <a:rPr lang="hu-HU" sz="3200" dirty="0"/>
            </a:br>
            <a:br>
              <a:rPr lang="hu-HU" sz="3200" dirty="0"/>
            </a:br>
            <a:br>
              <a:rPr lang="hu-HU" sz="3200" dirty="0"/>
            </a:br>
            <a:r>
              <a:rPr lang="hu-HU" sz="3200" dirty="0"/>
              <a:t>- fájdalomcsillapítás</a:t>
            </a:r>
            <a:br>
              <a:rPr lang="hu-HU" sz="3200" dirty="0"/>
            </a:br>
            <a:r>
              <a:rPr lang="hu-HU" sz="3200" dirty="0"/>
              <a:t>- közös nyelv</a:t>
            </a:r>
            <a:br>
              <a:rPr lang="hu-HU" sz="3200" dirty="0"/>
            </a:br>
            <a:r>
              <a:rPr lang="hu-HU" sz="3200" dirty="0"/>
              <a:t>- saját/ beteg szükségleteinek felismerése</a:t>
            </a:r>
            <a:br>
              <a:rPr lang="hu-HU" sz="3200" dirty="0"/>
            </a:br>
            <a:r>
              <a:rPr lang="hu-HU" sz="3200" dirty="0"/>
              <a:t>- empátia</a:t>
            </a:r>
            <a:br>
              <a:rPr lang="hu-HU" sz="3200" dirty="0"/>
            </a:br>
            <a:r>
              <a:rPr lang="hu-HU" sz="3200" dirty="0"/>
              <a:t>- életmódreform fehér köpenyes támogatása</a:t>
            </a:r>
            <a:endParaRPr lang="hu-HU" sz="3200" dirty="0">
              <a:latin typeface="Calibri" charset="0"/>
            </a:endParaRPr>
          </a:p>
        </p:txBody>
      </p:sp>
      <p:pic>
        <p:nvPicPr>
          <p:cNvPr id="34820" name="Picture 2" descr="C:\Users\Dell\Downloads\20160603_114840_Dea_drVighBel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0500" y="1071563"/>
            <a:ext cx="5143500" cy="289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214313" y="1143000"/>
            <a:ext cx="8215312" cy="1752600"/>
          </a:xfrm>
        </p:spPr>
        <p:txBody>
          <a:bodyPr lIns="90000" tIns="45000" rIns="90000" bIns="45000"/>
          <a:lstStyle/>
          <a:p>
            <a:pPr marL="0" indent="0" algn="ctr" eaLnBrk="1" hangingPunct="1">
              <a:lnSpc>
                <a:spcPct val="100000"/>
              </a:lnSpc>
              <a:spcAft>
                <a:spcPct val="0"/>
              </a:spcAft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hu-HU" sz="4400" dirty="0">
                <a:solidFill>
                  <a:srgbClr val="FFFFFF"/>
                </a:solidFill>
              </a:rPr>
              <a:t>1. </a:t>
            </a:r>
            <a:br>
              <a:rPr lang="hu-HU" sz="4400" dirty="0">
                <a:solidFill>
                  <a:srgbClr val="FFFFFF"/>
                </a:solidFill>
              </a:rPr>
            </a:br>
            <a:r>
              <a:rPr lang="hu-HU" sz="4400" dirty="0">
                <a:solidFill>
                  <a:srgbClr val="FFFFFF"/>
                </a:solidFill>
              </a:rPr>
              <a:t>Jóga, mint </a:t>
            </a:r>
            <a:br>
              <a:rPr lang="hu-HU" sz="4400" dirty="0">
                <a:solidFill>
                  <a:srgbClr val="FFFFFF"/>
                </a:solidFill>
              </a:rPr>
            </a:br>
            <a:r>
              <a:rPr lang="hu-HU" sz="4400">
                <a:solidFill>
                  <a:srgbClr val="FFFFFF"/>
                </a:solidFill>
              </a:rPr>
              <a:t>komplementer medicina</a:t>
            </a:r>
            <a:br>
              <a:rPr lang="hu-HU" sz="4400" dirty="0">
                <a:solidFill>
                  <a:srgbClr val="FFFFFF"/>
                </a:solidFill>
              </a:rPr>
            </a:br>
            <a:endParaRPr lang="hu-HU" sz="4400" dirty="0">
              <a:solidFill>
                <a:srgbClr val="FFFFFF"/>
              </a:solidFill>
            </a:endParaRP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857250" y="5286375"/>
            <a:ext cx="7643813" cy="1384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>
            <a:spAutoFit/>
          </a:bodyPr>
          <a:lstStyle/>
          <a:p>
            <a:pPr algn="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endParaRPr lang="hu-HU" sz="2400">
              <a:solidFill>
                <a:srgbClr val="B3A2C7"/>
              </a:solidFill>
              <a:latin typeface="Calibri" charset="0"/>
            </a:endParaRPr>
          </a:p>
          <a:p>
            <a:pPr algn="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hu-HU" sz="2400">
                <a:solidFill>
                  <a:srgbClr val="B3A2C7"/>
                </a:solidFill>
                <a:latin typeface="Calibri" charset="0"/>
              </a:rPr>
              <a:t>2019. 02. 07. előadó: dr. Kováts Dea Judit</a:t>
            </a:r>
            <a:br>
              <a:rPr lang="hu-HU" sz="2400">
                <a:solidFill>
                  <a:srgbClr val="B3A2C7"/>
                </a:solidFill>
                <a:latin typeface="Calibri" charset="0"/>
              </a:rPr>
            </a:br>
            <a:br>
              <a:rPr lang="hu-HU">
                <a:solidFill>
                  <a:srgbClr val="000000"/>
                </a:solidFill>
                <a:latin typeface="Calibri" charset="0"/>
              </a:rPr>
            </a:br>
            <a:endParaRPr lang="hu-HU">
              <a:solidFill>
                <a:srgbClr val="000000"/>
              </a:solidFill>
              <a:latin typeface="Calibri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hu-HU" sz="3600">
                <a:solidFill>
                  <a:srgbClr val="FFFFFF"/>
                </a:solidFill>
              </a:rPr>
              <a:t>Jóga, mint kiegészítő medicina</a:t>
            </a:r>
          </a:p>
        </p:txBody>
      </p:sp>
      <p:pic>
        <p:nvPicPr>
          <p:cNvPr id="4096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5875" y="138113"/>
            <a:ext cx="6643688" cy="67198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hu-HU" sz="3600">
                <a:solidFill>
                  <a:srgbClr val="FFFFFF"/>
                </a:solidFill>
              </a:rPr>
              <a:t>Jóga: fizikai, érzelmi, testi EGÉSZ-SÉG</a:t>
            </a:r>
          </a:p>
        </p:txBody>
      </p:sp>
      <p:pic>
        <p:nvPicPr>
          <p:cNvPr id="4198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5275" y="1160463"/>
            <a:ext cx="8489950" cy="5224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1988" name="Text Box 3"/>
          <p:cNvSpPr txBox="1">
            <a:spLocks noChangeArrowheads="1"/>
          </p:cNvSpPr>
          <p:nvPr/>
        </p:nvSpPr>
        <p:spPr bwMode="auto">
          <a:xfrm>
            <a:off x="519113" y="1428750"/>
            <a:ext cx="8624887" cy="3743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56821" rIns="81639" bIns="40820"/>
          <a:lstStyle/>
          <a:p>
            <a:pPr>
              <a:spcBef>
                <a:spcPts val="1088"/>
              </a:spcBef>
              <a:spcAft>
                <a:spcPts val="913"/>
              </a:spcAft>
              <a:buClrTx/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  <a:tab pos="8535988" algn="l"/>
              </a:tabLst>
            </a:pPr>
            <a:br>
              <a:rPr lang="hu-HU">
                <a:solidFill>
                  <a:srgbClr val="000000"/>
                </a:solidFill>
              </a:rPr>
            </a:br>
            <a:r>
              <a:rPr lang="hu-HU" sz="3600" b="1">
                <a:solidFill>
                  <a:srgbClr val="FFFFFF"/>
                </a:solidFill>
              </a:rPr>
              <a:t>1. szellemi </a:t>
            </a:r>
            <a:br>
              <a:rPr lang="hu-HU" sz="3600" b="1">
                <a:solidFill>
                  <a:srgbClr val="000000"/>
                </a:solidFill>
              </a:rPr>
            </a:br>
            <a:br>
              <a:rPr lang="hu-HU" sz="3600" b="1">
                <a:solidFill>
                  <a:srgbClr val="000000"/>
                </a:solidFill>
              </a:rPr>
            </a:br>
            <a:r>
              <a:rPr lang="hu-HU" sz="3600" b="1">
                <a:solidFill>
                  <a:srgbClr val="FFFFFF"/>
                </a:solidFill>
              </a:rPr>
              <a:t>2. érzelmi</a:t>
            </a:r>
            <a:br>
              <a:rPr lang="hu-HU" sz="3600" b="1">
                <a:solidFill>
                  <a:srgbClr val="FFFFFF"/>
                </a:solidFill>
              </a:rPr>
            </a:br>
            <a:br>
              <a:rPr lang="hu-HU" sz="3600" b="1">
                <a:solidFill>
                  <a:srgbClr val="FFFFFF"/>
                </a:solidFill>
              </a:rPr>
            </a:br>
            <a:r>
              <a:rPr lang="hu-HU" sz="3600" b="1">
                <a:solidFill>
                  <a:srgbClr val="FFFFFF"/>
                </a:solidFill>
              </a:rPr>
              <a:t>3. anyagi, fizikai test</a:t>
            </a:r>
          </a:p>
          <a:p>
            <a:pPr>
              <a:spcBef>
                <a:spcPts val="1088"/>
              </a:spcBef>
              <a:spcAft>
                <a:spcPts val="913"/>
              </a:spcAft>
              <a:buClrTx/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  <a:tab pos="8535988" algn="l"/>
              </a:tabLst>
            </a:pPr>
            <a:endParaRPr lang="hu-HU">
              <a:solidFill>
                <a:srgbClr val="000000"/>
              </a:solidFill>
            </a:endParaRPr>
          </a:p>
          <a:p>
            <a:pPr>
              <a:spcBef>
                <a:spcPts val="1088"/>
              </a:spcBef>
              <a:spcAft>
                <a:spcPts val="913"/>
              </a:spcAft>
              <a:buClrTx/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  <a:tab pos="8535988" algn="l"/>
              </a:tabLst>
            </a:pPr>
            <a:endParaRPr lang="hu-HU" sz="900">
              <a:solidFill>
                <a:srgbClr val="000000"/>
              </a:solidFill>
            </a:endParaRPr>
          </a:p>
          <a:p>
            <a:pPr>
              <a:spcBef>
                <a:spcPts val="1088"/>
              </a:spcBef>
              <a:spcAft>
                <a:spcPts val="913"/>
              </a:spcAft>
              <a:buClrTx/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  <a:tab pos="8535988" algn="l"/>
              </a:tabLst>
            </a:pPr>
            <a:endParaRPr lang="hu-HU" sz="9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57188" y="142875"/>
            <a:ext cx="8229600" cy="1143000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hu-HU" sz="4000">
                <a:solidFill>
                  <a:srgbClr val="FFFFFF"/>
                </a:solidFill>
              </a:rPr>
              <a:t>IRÁNYZATOK, TÍPUSOK</a:t>
            </a:r>
            <a:br>
              <a:rPr lang="hu-HU" sz="4000">
                <a:solidFill>
                  <a:srgbClr val="FFFFFF"/>
                </a:solidFill>
              </a:rPr>
            </a:br>
            <a:r>
              <a:rPr lang="hu-HU" sz="4000">
                <a:solidFill>
                  <a:srgbClr val="FFFFFF"/>
                </a:solidFill>
              </a:rPr>
              <a:t>- nagy vonalakban</a:t>
            </a:r>
          </a:p>
        </p:txBody>
      </p:sp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285750" y="1500188"/>
            <a:ext cx="8624888" cy="3743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56821" rIns="81639" bIns="40820"/>
          <a:lstStyle/>
          <a:p>
            <a:pPr>
              <a:spcBef>
                <a:spcPts val="1088"/>
              </a:spcBef>
              <a:spcAft>
                <a:spcPts val="913"/>
              </a:spcAft>
              <a:buClrTx/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  <a:tab pos="8535988" algn="l"/>
              </a:tabLst>
            </a:pPr>
            <a:r>
              <a:rPr lang="hu-HU" sz="2400">
                <a:solidFill>
                  <a:srgbClr val="000000"/>
                </a:solidFill>
              </a:rPr>
              <a:t>	</a:t>
            </a:r>
            <a:r>
              <a:rPr lang="hu-HU" sz="2400" b="1">
                <a:solidFill>
                  <a:srgbClr val="000000"/>
                </a:solidFill>
              </a:rPr>
              <a:t>SZELLEMI: </a:t>
            </a:r>
            <a:br>
              <a:rPr lang="hu-HU" sz="2400" b="1">
                <a:solidFill>
                  <a:srgbClr val="000000"/>
                </a:solidFill>
              </a:rPr>
            </a:br>
            <a:r>
              <a:rPr lang="hu-HU" sz="2400">
                <a:solidFill>
                  <a:srgbClr val="000000"/>
                </a:solidFill>
              </a:rPr>
              <a:t>Mantra Jóga: hallás - idegrendszer</a:t>
            </a:r>
            <a:br>
              <a:rPr lang="hu-HU" sz="2400" b="1">
                <a:solidFill>
                  <a:srgbClr val="000000"/>
                </a:solidFill>
              </a:rPr>
            </a:br>
            <a:r>
              <a:rPr lang="hu-HU" sz="2400">
                <a:solidFill>
                  <a:srgbClr val="000000"/>
                </a:solidFill>
              </a:rPr>
              <a:t>Jantra Jóga: látás - idegrendszer </a:t>
            </a:r>
            <a:br>
              <a:rPr lang="hu-HU" sz="2400" b="1">
                <a:solidFill>
                  <a:srgbClr val="000000"/>
                </a:solidFill>
              </a:rPr>
            </a:br>
            <a:r>
              <a:rPr lang="hu-HU" sz="2400">
                <a:solidFill>
                  <a:srgbClr val="000000"/>
                </a:solidFill>
              </a:rPr>
              <a:t>Rádzsa: az ősi „Ön-Idegtan” Akadémiája: idegélmények</a:t>
            </a:r>
            <a:br>
              <a:rPr lang="hu-HU" sz="2400">
                <a:solidFill>
                  <a:srgbClr val="000000"/>
                </a:solidFill>
              </a:rPr>
            </a:br>
            <a:r>
              <a:rPr lang="hu-HU" sz="2400">
                <a:solidFill>
                  <a:srgbClr val="000000"/>
                </a:solidFill>
              </a:rPr>
              <a:t>(full sensory without senses)</a:t>
            </a:r>
            <a:br>
              <a:rPr lang="hu-HU" sz="2400">
                <a:solidFill>
                  <a:srgbClr val="000000"/>
                </a:solidFill>
              </a:rPr>
            </a:br>
            <a:br>
              <a:rPr lang="hu-HU" sz="2400">
                <a:solidFill>
                  <a:srgbClr val="000000"/>
                </a:solidFill>
              </a:rPr>
            </a:br>
            <a:r>
              <a:rPr lang="hu-HU" sz="2400" b="1">
                <a:solidFill>
                  <a:srgbClr val="000000"/>
                </a:solidFill>
              </a:rPr>
              <a:t>ÉRZELMI: </a:t>
            </a:r>
            <a:br>
              <a:rPr lang="hu-HU" sz="2400" b="1">
                <a:solidFill>
                  <a:srgbClr val="000000"/>
                </a:solidFill>
              </a:rPr>
            </a:br>
            <a:r>
              <a:rPr lang="hu-HU" sz="2400">
                <a:solidFill>
                  <a:srgbClr val="000000"/>
                </a:solidFill>
              </a:rPr>
              <a:t>Bhakti, </a:t>
            </a:r>
            <a:br>
              <a:rPr lang="hu-HU" sz="2400">
                <a:solidFill>
                  <a:srgbClr val="000000"/>
                </a:solidFill>
              </a:rPr>
            </a:br>
            <a:r>
              <a:rPr lang="hu-HU" sz="2400">
                <a:solidFill>
                  <a:srgbClr val="000000"/>
                </a:solidFill>
              </a:rPr>
              <a:t>Laja/Kundalini: érzőkörök, „idegbonctan” (a szívből az elme ismerszik meg)</a:t>
            </a:r>
            <a:br>
              <a:rPr lang="hu-HU" sz="2400">
                <a:solidFill>
                  <a:srgbClr val="000000"/>
                </a:solidFill>
              </a:rPr>
            </a:br>
            <a:br>
              <a:rPr lang="hu-HU" sz="2400">
                <a:solidFill>
                  <a:srgbClr val="000000"/>
                </a:solidFill>
              </a:rPr>
            </a:br>
            <a:r>
              <a:rPr lang="hu-HU" sz="2400" b="1">
                <a:solidFill>
                  <a:srgbClr val="000000"/>
                </a:solidFill>
              </a:rPr>
              <a:t>FIZIKAI: HATHA</a:t>
            </a:r>
            <a:br>
              <a:rPr lang="hu-HU" sz="2400">
                <a:solidFill>
                  <a:srgbClr val="000000"/>
                </a:solidFill>
              </a:rPr>
            </a:br>
            <a:r>
              <a:rPr lang="hu-HU" sz="2400">
                <a:solidFill>
                  <a:srgbClr val="000000"/>
                </a:solidFill>
              </a:rPr>
              <a:t>Bikram, Iyengar, Astanga, Dinamikus, Gerinc, Jivamukti, Yin, Mudra, stb.</a:t>
            </a:r>
          </a:p>
          <a:p>
            <a:pPr>
              <a:spcBef>
                <a:spcPts val="1088"/>
              </a:spcBef>
              <a:spcAft>
                <a:spcPts val="913"/>
              </a:spcAft>
              <a:buClrTx/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  <a:tab pos="8535988" algn="l"/>
              </a:tabLst>
            </a:pPr>
            <a:endParaRPr lang="hu-HU" sz="900">
              <a:solidFill>
                <a:srgbClr val="000000"/>
              </a:solidFill>
            </a:endParaRPr>
          </a:p>
          <a:p>
            <a:pPr>
              <a:spcBef>
                <a:spcPts val="1088"/>
              </a:spcBef>
              <a:spcAft>
                <a:spcPts val="913"/>
              </a:spcAft>
              <a:buClrTx/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  <a:tab pos="8535988" algn="l"/>
              </a:tabLst>
            </a:pPr>
            <a:endParaRPr lang="hu-HU" sz="9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57188" y="142875"/>
            <a:ext cx="8229600" cy="1143000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hu-HU" sz="3600">
                <a:solidFill>
                  <a:srgbClr val="FFFFFF"/>
                </a:solidFill>
              </a:rPr>
              <a:t>8as RENDSZERE</a:t>
            </a:r>
          </a:p>
        </p:txBody>
      </p:sp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285750" y="1714500"/>
            <a:ext cx="8624888" cy="3743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56821" rIns="81639" bIns="40820"/>
          <a:lstStyle/>
          <a:p>
            <a:pPr>
              <a:spcBef>
                <a:spcPts val="1088"/>
              </a:spcBef>
              <a:spcAft>
                <a:spcPts val="913"/>
              </a:spcAft>
              <a:buClrTx/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  <a:tab pos="8535988" algn="l"/>
              </a:tabLst>
            </a:pPr>
            <a:endParaRPr lang="hu-HU" sz="2400">
              <a:solidFill>
                <a:srgbClr val="000000"/>
              </a:solidFill>
            </a:endParaRPr>
          </a:p>
          <a:p>
            <a:pPr>
              <a:spcBef>
                <a:spcPts val="1088"/>
              </a:spcBef>
              <a:spcAft>
                <a:spcPts val="913"/>
              </a:spcAft>
              <a:buClrTx/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  <a:tab pos="8535988" algn="l"/>
              </a:tabLst>
            </a:pPr>
            <a:endParaRPr lang="hu-HU" sz="900">
              <a:solidFill>
                <a:srgbClr val="000000"/>
              </a:solidFill>
            </a:endParaRPr>
          </a:p>
          <a:p>
            <a:pPr>
              <a:spcBef>
                <a:spcPts val="1088"/>
              </a:spcBef>
              <a:spcAft>
                <a:spcPts val="913"/>
              </a:spcAft>
              <a:buClrTx/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  <a:tab pos="8535988" algn="l"/>
              </a:tabLst>
            </a:pPr>
            <a:endParaRPr lang="hu-HU" sz="900">
              <a:solidFill>
                <a:srgbClr val="000000"/>
              </a:solidFill>
            </a:endParaRPr>
          </a:p>
        </p:txBody>
      </p:sp>
      <p:sp>
        <p:nvSpPr>
          <p:cNvPr id="44036" name="Text Box 3"/>
          <p:cNvSpPr txBox="1">
            <a:spLocks noChangeArrowheads="1"/>
          </p:cNvSpPr>
          <p:nvPr/>
        </p:nvSpPr>
        <p:spPr bwMode="auto">
          <a:xfrm>
            <a:off x="165100" y="1614488"/>
            <a:ext cx="4276725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5471" rIns="0" bIns="0"/>
          <a:lstStyle/>
          <a:p>
            <a:pPr marL="309563" indent="-309563">
              <a:spcAft>
                <a:spcPts val="1288"/>
              </a:spcAft>
              <a:buFont typeface="Times New Roman" pitchFamily="16" charset="0"/>
              <a:buChar char="•"/>
              <a:tabLst>
                <a:tab pos="403225" algn="l"/>
                <a:tab pos="811213" algn="l"/>
                <a:tab pos="1219200" algn="l"/>
                <a:tab pos="1627188" algn="l"/>
                <a:tab pos="2033588" algn="l"/>
                <a:tab pos="2441575" algn="l"/>
                <a:tab pos="2849563" algn="l"/>
                <a:tab pos="3255963" algn="l"/>
                <a:tab pos="3663950" algn="l"/>
                <a:tab pos="4071938" algn="l"/>
                <a:tab pos="4478338" algn="l"/>
                <a:tab pos="4886325" algn="l"/>
                <a:tab pos="5294313" algn="l"/>
                <a:tab pos="5702300" algn="l"/>
                <a:tab pos="6108700" algn="l"/>
                <a:tab pos="6516688" algn="l"/>
                <a:tab pos="6924675" algn="l"/>
                <a:tab pos="7331075" algn="l"/>
                <a:tab pos="7739063" algn="l"/>
                <a:tab pos="8147050" algn="l"/>
              </a:tabLst>
            </a:pPr>
            <a:r>
              <a:rPr lang="hu-HU" sz="2900" dirty="0" err="1">
                <a:solidFill>
                  <a:srgbClr val="000000"/>
                </a:solidFill>
              </a:rPr>
              <a:t>Yama</a:t>
            </a:r>
            <a:r>
              <a:rPr lang="hu-HU" sz="2900" dirty="0">
                <a:solidFill>
                  <a:srgbClr val="000000"/>
                </a:solidFill>
              </a:rPr>
              <a:t>/</a:t>
            </a:r>
            <a:r>
              <a:rPr lang="hu-HU" sz="2900" dirty="0" err="1">
                <a:solidFill>
                  <a:srgbClr val="000000"/>
                </a:solidFill>
              </a:rPr>
              <a:t>Jama</a:t>
            </a:r>
            <a:br>
              <a:rPr lang="hu-HU" sz="2900" dirty="0">
                <a:solidFill>
                  <a:srgbClr val="000000"/>
                </a:solidFill>
              </a:rPr>
            </a:br>
            <a:r>
              <a:rPr lang="hu-HU" sz="2400" dirty="0">
                <a:solidFill>
                  <a:srgbClr val="000000"/>
                </a:solidFill>
              </a:rPr>
              <a:t>kerülendő</a:t>
            </a:r>
            <a:endParaRPr lang="hu-HU" sz="2900" dirty="0">
              <a:solidFill>
                <a:srgbClr val="000000"/>
              </a:solidFill>
            </a:endParaRPr>
          </a:p>
          <a:p>
            <a:pPr marL="309563" indent="-309563">
              <a:spcAft>
                <a:spcPts val="1288"/>
              </a:spcAft>
              <a:buFont typeface="Times New Roman" pitchFamily="16" charset="0"/>
              <a:buChar char="•"/>
              <a:tabLst>
                <a:tab pos="403225" algn="l"/>
                <a:tab pos="811213" algn="l"/>
                <a:tab pos="1219200" algn="l"/>
                <a:tab pos="1627188" algn="l"/>
                <a:tab pos="2033588" algn="l"/>
                <a:tab pos="2441575" algn="l"/>
                <a:tab pos="2849563" algn="l"/>
                <a:tab pos="3255963" algn="l"/>
                <a:tab pos="3663950" algn="l"/>
                <a:tab pos="4071938" algn="l"/>
                <a:tab pos="4478338" algn="l"/>
                <a:tab pos="4886325" algn="l"/>
                <a:tab pos="5294313" algn="l"/>
                <a:tab pos="5702300" algn="l"/>
                <a:tab pos="6108700" algn="l"/>
                <a:tab pos="6516688" algn="l"/>
                <a:tab pos="6924675" algn="l"/>
                <a:tab pos="7331075" algn="l"/>
                <a:tab pos="7739063" algn="l"/>
                <a:tab pos="8147050" algn="l"/>
              </a:tabLst>
            </a:pPr>
            <a:r>
              <a:rPr lang="hu-HU" sz="2900" dirty="0" err="1">
                <a:solidFill>
                  <a:srgbClr val="000000"/>
                </a:solidFill>
              </a:rPr>
              <a:t>Niyama</a:t>
            </a:r>
            <a:r>
              <a:rPr lang="hu-HU" sz="2900" dirty="0">
                <a:solidFill>
                  <a:srgbClr val="000000"/>
                </a:solidFill>
              </a:rPr>
              <a:t>/</a:t>
            </a:r>
            <a:r>
              <a:rPr lang="hu-HU" sz="2900" dirty="0" err="1">
                <a:solidFill>
                  <a:srgbClr val="000000"/>
                </a:solidFill>
              </a:rPr>
              <a:t>Nijama</a:t>
            </a:r>
            <a:br>
              <a:rPr lang="hu-HU" sz="2900" dirty="0">
                <a:solidFill>
                  <a:srgbClr val="000000"/>
                </a:solidFill>
              </a:rPr>
            </a:br>
            <a:r>
              <a:rPr lang="hu-HU" sz="2400" dirty="0">
                <a:solidFill>
                  <a:srgbClr val="000000"/>
                </a:solidFill>
              </a:rPr>
              <a:t>követendő</a:t>
            </a:r>
            <a:endParaRPr lang="hu-HU" sz="2900" dirty="0">
              <a:solidFill>
                <a:srgbClr val="000000"/>
              </a:solidFill>
            </a:endParaRPr>
          </a:p>
          <a:p>
            <a:pPr marL="309563" indent="-309563">
              <a:spcAft>
                <a:spcPts val="1288"/>
              </a:spcAft>
              <a:buFont typeface="Times New Roman" pitchFamily="16" charset="0"/>
              <a:buChar char="•"/>
              <a:tabLst>
                <a:tab pos="403225" algn="l"/>
                <a:tab pos="811213" algn="l"/>
                <a:tab pos="1219200" algn="l"/>
                <a:tab pos="1627188" algn="l"/>
                <a:tab pos="2033588" algn="l"/>
                <a:tab pos="2441575" algn="l"/>
                <a:tab pos="2849563" algn="l"/>
                <a:tab pos="3255963" algn="l"/>
                <a:tab pos="3663950" algn="l"/>
                <a:tab pos="4071938" algn="l"/>
                <a:tab pos="4478338" algn="l"/>
                <a:tab pos="4886325" algn="l"/>
                <a:tab pos="5294313" algn="l"/>
                <a:tab pos="5702300" algn="l"/>
                <a:tab pos="6108700" algn="l"/>
                <a:tab pos="6516688" algn="l"/>
                <a:tab pos="6924675" algn="l"/>
                <a:tab pos="7331075" algn="l"/>
                <a:tab pos="7739063" algn="l"/>
                <a:tab pos="8147050" algn="l"/>
              </a:tabLst>
            </a:pPr>
            <a:r>
              <a:rPr lang="hu-HU" sz="2900" b="1" dirty="0" err="1">
                <a:solidFill>
                  <a:srgbClr val="000000"/>
                </a:solidFill>
              </a:rPr>
              <a:t>Asana</a:t>
            </a:r>
            <a:r>
              <a:rPr lang="hu-HU" sz="2900" b="1" dirty="0">
                <a:solidFill>
                  <a:srgbClr val="000000"/>
                </a:solidFill>
              </a:rPr>
              <a:t>/</a:t>
            </a:r>
            <a:r>
              <a:rPr lang="hu-HU" sz="2900" b="1" dirty="0" err="1">
                <a:solidFill>
                  <a:srgbClr val="000000"/>
                </a:solidFill>
              </a:rPr>
              <a:t>Ászana</a:t>
            </a:r>
            <a:br>
              <a:rPr lang="hu-HU" sz="2900" b="1" dirty="0">
                <a:solidFill>
                  <a:srgbClr val="000000"/>
                </a:solidFill>
              </a:rPr>
            </a:br>
            <a:r>
              <a:rPr lang="hu-HU" sz="2400" b="1" dirty="0">
                <a:solidFill>
                  <a:srgbClr val="000000"/>
                </a:solidFill>
              </a:rPr>
              <a:t>testtartások</a:t>
            </a:r>
            <a:endParaRPr lang="hu-HU" sz="2900" dirty="0">
              <a:solidFill>
                <a:srgbClr val="000000"/>
              </a:solidFill>
            </a:endParaRPr>
          </a:p>
          <a:p>
            <a:pPr marL="309563" indent="-309563">
              <a:spcAft>
                <a:spcPts val="1288"/>
              </a:spcAft>
              <a:buFont typeface="Times New Roman" pitchFamily="16" charset="0"/>
              <a:buChar char="•"/>
              <a:tabLst>
                <a:tab pos="403225" algn="l"/>
                <a:tab pos="811213" algn="l"/>
                <a:tab pos="1219200" algn="l"/>
                <a:tab pos="1627188" algn="l"/>
                <a:tab pos="2033588" algn="l"/>
                <a:tab pos="2441575" algn="l"/>
                <a:tab pos="2849563" algn="l"/>
                <a:tab pos="3255963" algn="l"/>
                <a:tab pos="3663950" algn="l"/>
                <a:tab pos="4071938" algn="l"/>
                <a:tab pos="4478338" algn="l"/>
                <a:tab pos="4886325" algn="l"/>
                <a:tab pos="5294313" algn="l"/>
                <a:tab pos="5702300" algn="l"/>
                <a:tab pos="6108700" algn="l"/>
                <a:tab pos="6516688" algn="l"/>
                <a:tab pos="6924675" algn="l"/>
                <a:tab pos="7331075" algn="l"/>
                <a:tab pos="7739063" algn="l"/>
                <a:tab pos="8147050" algn="l"/>
              </a:tabLst>
            </a:pPr>
            <a:r>
              <a:rPr lang="hu-HU" sz="2900" dirty="0" err="1">
                <a:solidFill>
                  <a:srgbClr val="000000"/>
                </a:solidFill>
              </a:rPr>
              <a:t>Pranayama</a:t>
            </a:r>
            <a:r>
              <a:rPr lang="hu-HU" sz="2900" dirty="0">
                <a:solidFill>
                  <a:srgbClr val="000000"/>
                </a:solidFill>
              </a:rPr>
              <a:t>/</a:t>
            </a:r>
            <a:r>
              <a:rPr lang="hu-HU" sz="2900" dirty="0" err="1">
                <a:solidFill>
                  <a:srgbClr val="000000"/>
                </a:solidFill>
              </a:rPr>
              <a:t>Pránájáma</a:t>
            </a:r>
            <a:br>
              <a:rPr lang="hu-HU" sz="2900" dirty="0">
                <a:solidFill>
                  <a:srgbClr val="000000"/>
                </a:solidFill>
              </a:rPr>
            </a:br>
            <a:r>
              <a:rPr lang="hu-HU" sz="2400" dirty="0">
                <a:solidFill>
                  <a:srgbClr val="000000"/>
                </a:solidFill>
              </a:rPr>
              <a:t>életáram</a:t>
            </a:r>
          </a:p>
        </p:txBody>
      </p:sp>
      <p:sp>
        <p:nvSpPr>
          <p:cNvPr id="44037" name="Text Box 2"/>
          <p:cNvSpPr txBox="1">
            <a:spLocks noChangeArrowheads="1"/>
          </p:cNvSpPr>
          <p:nvPr/>
        </p:nvSpPr>
        <p:spPr bwMode="auto">
          <a:xfrm>
            <a:off x="5099050" y="1643063"/>
            <a:ext cx="4044950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5471" rIns="0" bIns="0"/>
          <a:lstStyle/>
          <a:p>
            <a:pPr marL="309563" indent="-309563">
              <a:spcAft>
                <a:spcPts val="1288"/>
              </a:spcAft>
              <a:buFont typeface="Times New Roman" pitchFamily="16" charset="0"/>
              <a:buChar char="•"/>
              <a:tabLst>
                <a:tab pos="403225" algn="l"/>
                <a:tab pos="811213" algn="l"/>
                <a:tab pos="1219200" algn="l"/>
                <a:tab pos="1627188" algn="l"/>
                <a:tab pos="2033588" algn="l"/>
                <a:tab pos="2441575" algn="l"/>
                <a:tab pos="2849563" algn="l"/>
                <a:tab pos="3255963" algn="l"/>
                <a:tab pos="3663950" algn="l"/>
                <a:tab pos="4071938" algn="l"/>
                <a:tab pos="4478338" algn="l"/>
                <a:tab pos="4886325" algn="l"/>
                <a:tab pos="5294313" algn="l"/>
                <a:tab pos="5702300" algn="l"/>
                <a:tab pos="6108700" algn="l"/>
                <a:tab pos="6516688" algn="l"/>
                <a:tab pos="6924675" algn="l"/>
                <a:tab pos="7331075" algn="l"/>
                <a:tab pos="7739063" algn="l"/>
                <a:tab pos="8147050" algn="l"/>
              </a:tabLst>
            </a:pPr>
            <a:r>
              <a:rPr lang="hu-HU" sz="2900" dirty="0" err="1">
                <a:solidFill>
                  <a:srgbClr val="000000"/>
                </a:solidFill>
              </a:rPr>
              <a:t>Pratyahara</a:t>
            </a:r>
            <a:r>
              <a:rPr lang="hu-HU" sz="2900" dirty="0">
                <a:solidFill>
                  <a:srgbClr val="000000"/>
                </a:solidFill>
              </a:rPr>
              <a:t>/</a:t>
            </a:r>
            <a:r>
              <a:rPr lang="hu-HU" sz="2900" dirty="0" err="1">
                <a:solidFill>
                  <a:srgbClr val="000000"/>
                </a:solidFill>
              </a:rPr>
              <a:t>Pratjáhára</a:t>
            </a:r>
            <a:br>
              <a:rPr lang="hu-HU" sz="2900" dirty="0">
                <a:solidFill>
                  <a:srgbClr val="000000"/>
                </a:solidFill>
              </a:rPr>
            </a:br>
            <a:r>
              <a:rPr lang="hu-HU" sz="2400" dirty="0">
                <a:solidFill>
                  <a:srgbClr val="000000"/>
                </a:solidFill>
              </a:rPr>
              <a:t>érzetfigyelés</a:t>
            </a:r>
          </a:p>
          <a:p>
            <a:pPr marL="309563" indent="-309563">
              <a:spcAft>
                <a:spcPts val="1288"/>
              </a:spcAft>
              <a:buFont typeface="Times New Roman" pitchFamily="16" charset="0"/>
              <a:buChar char="•"/>
              <a:tabLst>
                <a:tab pos="403225" algn="l"/>
                <a:tab pos="811213" algn="l"/>
                <a:tab pos="1219200" algn="l"/>
                <a:tab pos="1627188" algn="l"/>
                <a:tab pos="2033588" algn="l"/>
                <a:tab pos="2441575" algn="l"/>
                <a:tab pos="2849563" algn="l"/>
                <a:tab pos="3255963" algn="l"/>
                <a:tab pos="3663950" algn="l"/>
                <a:tab pos="4071938" algn="l"/>
                <a:tab pos="4478338" algn="l"/>
                <a:tab pos="4886325" algn="l"/>
                <a:tab pos="5294313" algn="l"/>
                <a:tab pos="5702300" algn="l"/>
                <a:tab pos="6108700" algn="l"/>
                <a:tab pos="6516688" algn="l"/>
                <a:tab pos="6924675" algn="l"/>
                <a:tab pos="7331075" algn="l"/>
                <a:tab pos="7739063" algn="l"/>
                <a:tab pos="8147050" algn="l"/>
              </a:tabLst>
            </a:pPr>
            <a:r>
              <a:rPr lang="hu-HU" sz="2900" dirty="0" err="1">
                <a:solidFill>
                  <a:srgbClr val="000000"/>
                </a:solidFill>
              </a:rPr>
              <a:t>Dharana</a:t>
            </a:r>
            <a:r>
              <a:rPr lang="hu-HU" sz="2900" dirty="0">
                <a:solidFill>
                  <a:srgbClr val="000000"/>
                </a:solidFill>
              </a:rPr>
              <a:t>/</a:t>
            </a:r>
            <a:r>
              <a:rPr lang="hu-HU" sz="2900" dirty="0" err="1">
                <a:solidFill>
                  <a:srgbClr val="000000"/>
                </a:solidFill>
              </a:rPr>
              <a:t>Dháraná</a:t>
            </a:r>
            <a:br>
              <a:rPr lang="hu-HU" sz="2900" dirty="0">
                <a:solidFill>
                  <a:srgbClr val="000000"/>
                </a:solidFill>
              </a:rPr>
            </a:br>
            <a:r>
              <a:rPr lang="hu-HU" sz="2400" dirty="0" err="1">
                <a:solidFill>
                  <a:srgbClr val="000000"/>
                </a:solidFill>
              </a:rPr>
              <a:t>egyérzet-figyelés</a:t>
            </a:r>
            <a:endParaRPr lang="hu-HU" sz="2900" dirty="0">
              <a:solidFill>
                <a:srgbClr val="000000"/>
              </a:solidFill>
            </a:endParaRPr>
          </a:p>
          <a:p>
            <a:pPr marL="309563" indent="-309563">
              <a:spcAft>
                <a:spcPts val="1288"/>
              </a:spcAft>
              <a:buFont typeface="Times New Roman" pitchFamily="16" charset="0"/>
              <a:buChar char="•"/>
              <a:tabLst>
                <a:tab pos="403225" algn="l"/>
                <a:tab pos="811213" algn="l"/>
                <a:tab pos="1219200" algn="l"/>
                <a:tab pos="1627188" algn="l"/>
                <a:tab pos="2033588" algn="l"/>
                <a:tab pos="2441575" algn="l"/>
                <a:tab pos="2849563" algn="l"/>
                <a:tab pos="3255963" algn="l"/>
                <a:tab pos="3663950" algn="l"/>
                <a:tab pos="4071938" algn="l"/>
                <a:tab pos="4478338" algn="l"/>
                <a:tab pos="4886325" algn="l"/>
                <a:tab pos="5294313" algn="l"/>
                <a:tab pos="5702300" algn="l"/>
                <a:tab pos="6108700" algn="l"/>
                <a:tab pos="6516688" algn="l"/>
                <a:tab pos="6924675" algn="l"/>
                <a:tab pos="7331075" algn="l"/>
                <a:tab pos="7739063" algn="l"/>
                <a:tab pos="8147050" algn="l"/>
              </a:tabLst>
            </a:pPr>
            <a:r>
              <a:rPr lang="hu-HU" sz="2900" dirty="0" err="1">
                <a:solidFill>
                  <a:srgbClr val="000000"/>
                </a:solidFill>
              </a:rPr>
              <a:t>Dhyana</a:t>
            </a:r>
            <a:r>
              <a:rPr lang="hu-HU" sz="2900" dirty="0">
                <a:solidFill>
                  <a:srgbClr val="000000"/>
                </a:solidFill>
              </a:rPr>
              <a:t>/</a:t>
            </a:r>
            <a:r>
              <a:rPr lang="hu-HU" sz="2900" dirty="0" err="1">
                <a:solidFill>
                  <a:srgbClr val="000000"/>
                </a:solidFill>
              </a:rPr>
              <a:t>Dhjána</a:t>
            </a:r>
            <a:br>
              <a:rPr lang="hu-HU" sz="2900" dirty="0">
                <a:solidFill>
                  <a:srgbClr val="000000"/>
                </a:solidFill>
              </a:rPr>
            </a:br>
            <a:r>
              <a:rPr lang="hu-HU" sz="2400" dirty="0">
                <a:solidFill>
                  <a:srgbClr val="000000"/>
                </a:solidFill>
              </a:rPr>
              <a:t>állandósult </a:t>
            </a:r>
            <a:br>
              <a:rPr lang="hu-HU" sz="2400" dirty="0">
                <a:solidFill>
                  <a:srgbClr val="000000"/>
                </a:solidFill>
              </a:rPr>
            </a:br>
            <a:r>
              <a:rPr lang="hu-HU" sz="2400" dirty="0" err="1">
                <a:solidFill>
                  <a:srgbClr val="000000"/>
                </a:solidFill>
              </a:rPr>
              <a:t>egyérzet-figyelés</a:t>
            </a:r>
            <a:endParaRPr lang="hu-HU" sz="2400" dirty="0">
              <a:solidFill>
                <a:srgbClr val="000000"/>
              </a:solidFill>
            </a:endParaRPr>
          </a:p>
          <a:p>
            <a:pPr marL="309563" indent="-309563">
              <a:spcAft>
                <a:spcPts val="1288"/>
              </a:spcAft>
              <a:buFont typeface="Times New Roman" pitchFamily="16" charset="0"/>
              <a:buChar char="•"/>
              <a:tabLst>
                <a:tab pos="403225" algn="l"/>
                <a:tab pos="811213" algn="l"/>
                <a:tab pos="1219200" algn="l"/>
                <a:tab pos="1627188" algn="l"/>
                <a:tab pos="2033588" algn="l"/>
                <a:tab pos="2441575" algn="l"/>
                <a:tab pos="2849563" algn="l"/>
                <a:tab pos="3255963" algn="l"/>
                <a:tab pos="3663950" algn="l"/>
                <a:tab pos="4071938" algn="l"/>
                <a:tab pos="4478338" algn="l"/>
                <a:tab pos="4886325" algn="l"/>
                <a:tab pos="5294313" algn="l"/>
                <a:tab pos="5702300" algn="l"/>
                <a:tab pos="6108700" algn="l"/>
                <a:tab pos="6516688" algn="l"/>
                <a:tab pos="6924675" algn="l"/>
                <a:tab pos="7331075" algn="l"/>
                <a:tab pos="7739063" algn="l"/>
                <a:tab pos="8147050" algn="l"/>
              </a:tabLst>
            </a:pPr>
            <a:r>
              <a:rPr lang="hu-HU" sz="2900" dirty="0" err="1">
                <a:solidFill>
                  <a:srgbClr val="000000"/>
                </a:solidFill>
              </a:rPr>
              <a:t>Samadhi</a:t>
            </a:r>
            <a:r>
              <a:rPr lang="hu-HU" sz="2900" dirty="0">
                <a:solidFill>
                  <a:srgbClr val="000000"/>
                </a:solidFill>
              </a:rPr>
              <a:t>/</a:t>
            </a:r>
            <a:r>
              <a:rPr lang="hu-HU" sz="2900" dirty="0" err="1">
                <a:solidFill>
                  <a:srgbClr val="000000"/>
                </a:solidFill>
              </a:rPr>
              <a:t>Szamádhi</a:t>
            </a:r>
            <a:br>
              <a:rPr lang="hu-HU" sz="2900" dirty="0">
                <a:solidFill>
                  <a:srgbClr val="000000"/>
                </a:solidFill>
              </a:rPr>
            </a:br>
            <a:r>
              <a:rPr lang="hu-HU" sz="2400" dirty="0">
                <a:solidFill>
                  <a:srgbClr val="000000"/>
                </a:solidFill>
              </a:rPr>
              <a:t>megvilágosodás</a:t>
            </a:r>
          </a:p>
        </p:txBody>
      </p:sp>
      <p:pic>
        <p:nvPicPr>
          <p:cNvPr id="4403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4813" y="1643063"/>
            <a:ext cx="819150" cy="34051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57188" y="142875"/>
            <a:ext cx="8229600" cy="1143000"/>
          </a:xfrm>
        </p:spPr>
        <p:txBody>
          <a:bodyPr/>
          <a:lstStyle/>
          <a:p>
            <a:pPr algn="ctr" eaLnBrk="1" hangingPunct="1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sz="3600" b="1">
                <a:solidFill>
                  <a:srgbClr val="FFFFFF"/>
                </a:solidFill>
              </a:rPr>
              <a:t>Jáma – Erkölcsi Fegyelem</a:t>
            </a:r>
            <a:br>
              <a:rPr lang="hu-HU" sz="3600" b="1">
                <a:solidFill>
                  <a:srgbClr val="FFFFFF"/>
                </a:solidFill>
              </a:rPr>
            </a:br>
            <a:r>
              <a:rPr lang="hu-HU" sz="2800" b="1">
                <a:solidFill>
                  <a:srgbClr val="FFFFFF"/>
                </a:solidFill>
              </a:rPr>
              <a:t>- általános magatartási szabályok</a:t>
            </a:r>
          </a:p>
        </p:txBody>
      </p:sp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285750" y="1714500"/>
            <a:ext cx="8624888" cy="3743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56821" rIns="81639" bIns="40820"/>
          <a:lstStyle/>
          <a:p>
            <a:pPr>
              <a:spcBef>
                <a:spcPts val="1088"/>
              </a:spcBef>
              <a:spcAft>
                <a:spcPts val="913"/>
              </a:spcAft>
              <a:buClrTx/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  <a:tab pos="8535988" algn="l"/>
              </a:tabLst>
            </a:pPr>
            <a:endParaRPr lang="hu-HU" sz="2400">
              <a:solidFill>
                <a:srgbClr val="000000"/>
              </a:solidFill>
            </a:endParaRPr>
          </a:p>
          <a:p>
            <a:pPr>
              <a:spcBef>
                <a:spcPts val="1088"/>
              </a:spcBef>
              <a:spcAft>
                <a:spcPts val="913"/>
              </a:spcAft>
              <a:buClrTx/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  <a:tab pos="8535988" algn="l"/>
              </a:tabLst>
            </a:pPr>
            <a:endParaRPr lang="hu-HU" sz="900">
              <a:solidFill>
                <a:srgbClr val="000000"/>
              </a:solidFill>
            </a:endParaRPr>
          </a:p>
          <a:p>
            <a:pPr>
              <a:spcBef>
                <a:spcPts val="1088"/>
              </a:spcBef>
              <a:spcAft>
                <a:spcPts val="913"/>
              </a:spcAft>
              <a:buClrTx/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  <a:tab pos="8535988" algn="l"/>
              </a:tabLst>
            </a:pPr>
            <a:endParaRPr lang="hu-HU" sz="900">
              <a:solidFill>
                <a:srgbClr val="000000"/>
              </a:solidFill>
            </a:endParaRPr>
          </a:p>
        </p:txBody>
      </p:sp>
      <p:sp>
        <p:nvSpPr>
          <p:cNvPr id="45060" name="Text Box 2"/>
          <p:cNvSpPr txBox="1">
            <a:spLocks noChangeArrowheads="1"/>
          </p:cNvSpPr>
          <p:nvPr/>
        </p:nvSpPr>
        <p:spPr bwMode="auto">
          <a:xfrm>
            <a:off x="425450" y="1428750"/>
            <a:ext cx="8718550" cy="4933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5471" rIns="0" bIns="0"/>
          <a:lstStyle/>
          <a:p>
            <a:pPr marL="309563" indent="-309563">
              <a:spcAft>
                <a:spcPts val="1288"/>
              </a:spcAft>
              <a:buClrTx/>
              <a:tabLst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  <a:tab pos="8535988" algn="l"/>
              </a:tabLst>
            </a:pPr>
            <a:r>
              <a:rPr lang="hu-HU">
                <a:solidFill>
                  <a:srgbClr val="000000"/>
                </a:solidFill>
              </a:rPr>
              <a:t>    </a:t>
            </a:r>
            <a:r>
              <a:rPr lang="hu-HU" sz="2500">
                <a:solidFill>
                  <a:srgbClr val="000000"/>
                </a:solidFill>
              </a:rPr>
              <a:t>ahimszá         – erőszakmentesség</a:t>
            </a:r>
            <a:br>
              <a:rPr lang="hu-HU" sz="2500">
                <a:solidFill>
                  <a:srgbClr val="000000"/>
                </a:solidFill>
              </a:rPr>
            </a:br>
            <a:br>
              <a:rPr lang="hu-HU">
                <a:solidFill>
                  <a:srgbClr val="000000"/>
                </a:solidFill>
              </a:rPr>
            </a:br>
            <a:r>
              <a:rPr lang="hu-HU">
                <a:solidFill>
                  <a:srgbClr val="000000"/>
                </a:solidFill>
              </a:rPr>
              <a:t>Az erőszak félelemből, gyengeségből, tudatlanságból vagy nyugtalanságból gerjed,  ezek feltevésből származnak, nem a valóságból. </a:t>
            </a:r>
            <a:br>
              <a:rPr lang="hu-HU">
                <a:solidFill>
                  <a:srgbClr val="000000"/>
                </a:solidFill>
              </a:rPr>
            </a:br>
            <a:r>
              <a:rPr lang="hu-HU">
                <a:solidFill>
                  <a:srgbClr val="000000"/>
                </a:solidFill>
              </a:rPr>
              <a:t>Tudatállapot kérdése minden.</a:t>
            </a:r>
            <a:br>
              <a:rPr lang="hu-HU">
                <a:solidFill>
                  <a:srgbClr val="000000"/>
                </a:solidFill>
              </a:rPr>
            </a:br>
            <a:br>
              <a:rPr lang="hu-HU">
                <a:solidFill>
                  <a:srgbClr val="000000"/>
                </a:solidFill>
              </a:rPr>
            </a:br>
            <a:r>
              <a:rPr lang="hu-HU">
                <a:solidFill>
                  <a:srgbClr val="000000"/>
                </a:solidFill>
              </a:rPr>
              <a:t>- abhája: szabadság a félelemtől</a:t>
            </a:r>
            <a:br>
              <a:rPr lang="hu-HU">
                <a:solidFill>
                  <a:srgbClr val="000000"/>
                </a:solidFill>
              </a:rPr>
            </a:br>
            <a:r>
              <a:rPr lang="hu-HU">
                <a:solidFill>
                  <a:srgbClr val="000000"/>
                </a:solidFill>
              </a:rPr>
              <a:t>- akródha: haragtól való mentesség</a:t>
            </a:r>
            <a:br>
              <a:rPr lang="hu-HU">
                <a:solidFill>
                  <a:srgbClr val="000000"/>
                </a:solidFill>
              </a:rPr>
            </a:br>
            <a:r>
              <a:rPr lang="hu-HU">
                <a:solidFill>
                  <a:srgbClr val="000000"/>
                </a:solidFill>
              </a:rPr>
              <a:t>- hűtlenség: trágár, durva beszéd, rágalmazás, mások befeketítése</a:t>
            </a:r>
            <a:br>
              <a:rPr lang="hu-HU">
                <a:solidFill>
                  <a:srgbClr val="000000"/>
                </a:solidFill>
              </a:rPr>
            </a:br>
            <a:r>
              <a:rPr lang="hu-HU">
                <a:solidFill>
                  <a:srgbClr val="000000"/>
                </a:solidFill>
              </a:rPr>
              <a:t>- lopás: hűtlen kezelés, bizalommal, hatalommal való visszaélés</a:t>
            </a:r>
          </a:p>
          <a:p>
            <a:pPr marL="309563" indent="-309563">
              <a:spcAft>
                <a:spcPts val="1288"/>
              </a:spcAft>
              <a:buClrTx/>
              <a:tabLst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  <a:tab pos="8535988" algn="l"/>
              </a:tabLst>
            </a:pPr>
            <a:r>
              <a:rPr lang="hu-HU">
                <a:solidFill>
                  <a:srgbClr val="000000"/>
                </a:solidFill>
              </a:rPr>
              <a:t>     </a:t>
            </a:r>
            <a:r>
              <a:rPr lang="hu-HU" sz="2500">
                <a:solidFill>
                  <a:srgbClr val="000000"/>
                </a:solidFill>
              </a:rPr>
              <a:t>szatja             – az igazsághoz való hűség</a:t>
            </a:r>
            <a:br>
              <a:rPr lang="hu-HU" sz="2500">
                <a:solidFill>
                  <a:srgbClr val="000000"/>
                </a:solidFill>
              </a:rPr>
            </a:br>
            <a:r>
              <a:rPr lang="hu-HU" sz="2500">
                <a:solidFill>
                  <a:srgbClr val="000000"/>
                </a:solidFill>
              </a:rPr>
              <a:t>asztéja           – tartózkodás a lopástól</a:t>
            </a:r>
          </a:p>
          <a:p>
            <a:pPr marL="309563" indent="-309563">
              <a:spcAft>
                <a:spcPts val="1288"/>
              </a:spcAft>
              <a:buClrTx/>
              <a:tabLst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  <a:tab pos="8535988" algn="l"/>
              </a:tabLst>
            </a:pPr>
            <a:r>
              <a:rPr lang="hu-HU" sz="2500">
                <a:solidFill>
                  <a:srgbClr val="000000"/>
                </a:solidFill>
              </a:rPr>
              <a:t>   brahmacsarja – szexuális önmegtartóztatás</a:t>
            </a:r>
            <a:br>
              <a:rPr lang="hu-HU" sz="2500">
                <a:solidFill>
                  <a:srgbClr val="000000"/>
                </a:solidFill>
              </a:rPr>
            </a:br>
            <a:r>
              <a:rPr lang="hu-HU" sz="2500">
                <a:solidFill>
                  <a:srgbClr val="000000"/>
                </a:solidFill>
              </a:rPr>
              <a:t>aparigraha      – tartózkodás a kapzsiságtól</a:t>
            </a:r>
            <a:br>
              <a:rPr lang="hu-HU" sz="2500">
                <a:solidFill>
                  <a:srgbClr val="000000"/>
                </a:solidFill>
              </a:rPr>
            </a:br>
            <a:r>
              <a:rPr lang="hu-HU">
                <a:solidFill>
                  <a:srgbClr val="000000"/>
                </a:solidFill>
              </a:rPr>
              <a:t>                          		   (vágy, mohóság, kötődés érzelmeiben gyökereznek)</a:t>
            </a:r>
          </a:p>
          <a:p>
            <a:pPr marL="309563" indent="-309563">
              <a:spcAft>
                <a:spcPts val="1288"/>
              </a:spcAft>
              <a:buClrTx/>
              <a:tabLst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  <a:tab pos="8535988" algn="l"/>
              </a:tabLst>
            </a:pPr>
            <a:r>
              <a:rPr lang="hu-HU">
                <a:solidFill>
                  <a:srgbClr val="000000"/>
                </a:solidFill>
              </a:rPr>
              <a:t>    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3"/>
          <p:cNvSpPr txBox="1">
            <a:spLocks noChangeArrowheads="1"/>
          </p:cNvSpPr>
          <p:nvPr/>
        </p:nvSpPr>
        <p:spPr bwMode="auto">
          <a:xfrm>
            <a:off x="285750" y="1714500"/>
            <a:ext cx="8624888" cy="3743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56821" rIns="81639" bIns="40820"/>
          <a:lstStyle/>
          <a:p>
            <a:pPr>
              <a:spcBef>
                <a:spcPts val="1088"/>
              </a:spcBef>
              <a:spcAft>
                <a:spcPts val="913"/>
              </a:spcAft>
              <a:buClrTx/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  <a:tab pos="8535988" algn="l"/>
              </a:tabLst>
            </a:pPr>
            <a:endParaRPr lang="hu-HU" sz="2400">
              <a:solidFill>
                <a:srgbClr val="000000"/>
              </a:solidFill>
            </a:endParaRPr>
          </a:p>
          <a:p>
            <a:pPr>
              <a:spcBef>
                <a:spcPts val="1088"/>
              </a:spcBef>
              <a:spcAft>
                <a:spcPts val="913"/>
              </a:spcAft>
              <a:buClrTx/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  <a:tab pos="8535988" algn="l"/>
              </a:tabLst>
            </a:pPr>
            <a:endParaRPr lang="hu-HU" sz="900">
              <a:solidFill>
                <a:srgbClr val="000000"/>
              </a:solidFill>
            </a:endParaRPr>
          </a:p>
          <a:p>
            <a:pPr>
              <a:spcBef>
                <a:spcPts val="1088"/>
              </a:spcBef>
              <a:spcAft>
                <a:spcPts val="913"/>
              </a:spcAft>
              <a:buClrTx/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  <a:tab pos="8535988" algn="l"/>
              </a:tabLst>
            </a:pPr>
            <a:endParaRPr lang="hu-HU" sz="900">
              <a:solidFill>
                <a:srgbClr val="000000"/>
              </a:solidFill>
            </a:endParaRPr>
          </a:p>
        </p:txBody>
      </p:sp>
      <p:sp>
        <p:nvSpPr>
          <p:cNvPr id="46083" name="Text Box 1"/>
          <p:cNvSpPr txBox="1">
            <a:spLocks noChangeArrowheads="1"/>
          </p:cNvSpPr>
          <p:nvPr/>
        </p:nvSpPr>
        <p:spPr bwMode="auto">
          <a:xfrm>
            <a:off x="-214313" y="0"/>
            <a:ext cx="9574213" cy="1262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8880" rIns="0" bIns="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hu-HU" sz="3600" b="1">
                <a:solidFill>
                  <a:srgbClr val="FFFFFF"/>
                </a:solidFill>
              </a:rPr>
              <a:t>Nijáma </a:t>
            </a:r>
            <a:br>
              <a:rPr lang="hu-HU" sz="4400" b="1">
                <a:solidFill>
                  <a:srgbClr val="FFFFFF"/>
                </a:solidFill>
              </a:rPr>
            </a:br>
            <a:r>
              <a:rPr lang="hu-HU" sz="2400" b="1">
                <a:solidFill>
                  <a:srgbClr val="FFFFFF"/>
                </a:solidFill>
              </a:rPr>
              <a:t>– egyéni gyakorlásban alkalmazandó magatartási szabályok</a:t>
            </a:r>
          </a:p>
        </p:txBody>
      </p:sp>
      <p:sp>
        <p:nvSpPr>
          <p:cNvPr id="46084" name="Text Box 2"/>
          <p:cNvSpPr txBox="1">
            <a:spLocks noChangeArrowheads="1"/>
          </p:cNvSpPr>
          <p:nvPr/>
        </p:nvSpPr>
        <p:spPr bwMode="auto">
          <a:xfrm>
            <a:off x="214313" y="1714500"/>
            <a:ext cx="9577387" cy="4989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8080" rIns="0" bIns="0"/>
          <a:lstStyle/>
          <a:p>
            <a:pPr marL="342900" indent="-341313">
              <a:spcAft>
                <a:spcPts val="1413"/>
              </a:spcAft>
              <a:buClrTx/>
              <a:buFontTx/>
              <a:buNone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hu-HU" sz="3200">
                <a:solidFill>
                  <a:srgbClr val="000000"/>
                </a:solidFill>
              </a:rPr>
              <a:t>   </a:t>
            </a:r>
            <a:r>
              <a:rPr lang="hu-HU" sz="2800">
                <a:solidFill>
                  <a:srgbClr val="000000"/>
                </a:solidFill>
              </a:rPr>
              <a:t>shaucsa                  – tisztaság</a:t>
            </a:r>
            <a:br>
              <a:rPr lang="hu-HU" sz="2800">
                <a:solidFill>
                  <a:srgbClr val="000000"/>
                </a:solidFill>
              </a:rPr>
            </a:br>
            <a:br>
              <a:rPr lang="hu-HU" sz="2800">
                <a:solidFill>
                  <a:srgbClr val="000000"/>
                </a:solidFill>
              </a:rPr>
            </a:br>
            <a:r>
              <a:rPr lang="hu-HU" sz="2800">
                <a:solidFill>
                  <a:srgbClr val="000000"/>
                </a:solidFill>
              </a:rPr>
              <a:t>szantósa                 – megelégedettség</a:t>
            </a:r>
            <a:br>
              <a:rPr lang="hu-HU" sz="2800">
                <a:solidFill>
                  <a:srgbClr val="000000"/>
                </a:solidFill>
              </a:rPr>
            </a:br>
            <a:br>
              <a:rPr lang="hu-HU" sz="2800">
                <a:solidFill>
                  <a:srgbClr val="000000"/>
                </a:solidFill>
              </a:rPr>
            </a:br>
            <a:r>
              <a:rPr lang="hu-HU" sz="2800">
                <a:solidFill>
                  <a:srgbClr val="000000"/>
                </a:solidFill>
              </a:rPr>
              <a:t>tapasz                     – hév vagy aszkézis</a:t>
            </a:r>
            <a:br>
              <a:rPr lang="hu-HU" sz="2800">
                <a:solidFill>
                  <a:srgbClr val="000000"/>
                </a:solidFill>
              </a:rPr>
            </a:br>
            <a:br>
              <a:rPr lang="hu-HU" sz="2800">
                <a:solidFill>
                  <a:srgbClr val="000000"/>
                </a:solidFill>
              </a:rPr>
            </a:br>
            <a:r>
              <a:rPr lang="hu-HU" sz="2800">
                <a:solidFill>
                  <a:srgbClr val="000000"/>
                </a:solidFill>
              </a:rPr>
              <a:t>szvádhjája               – önmagunk képzése</a:t>
            </a:r>
            <a:br>
              <a:rPr lang="hu-HU" sz="2800">
                <a:solidFill>
                  <a:srgbClr val="000000"/>
                </a:solidFill>
              </a:rPr>
            </a:br>
            <a:br>
              <a:rPr lang="hu-HU" sz="2800">
                <a:solidFill>
                  <a:srgbClr val="000000"/>
                </a:solidFill>
              </a:rPr>
            </a:br>
            <a:r>
              <a:rPr lang="hu-HU" sz="2800">
                <a:solidFill>
                  <a:srgbClr val="000000"/>
                </a:solidFill>
              </a:rPr>
              <a:t>ishvara pranidhána – önmagunk Istennek szentelése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hu-HU" sz="4000">
                <a:solidFill>
                  <a:srgbClr val="FFFFFF"/>
                </a:solidFill>
              </a:rPr>
              <a:t>Az EGÉSZ-SÉG mint EGY-ség</a:t>
            </a:r>
          </a:p>
        </p:txBody>
      </p:sp>
      <p:sp>
        <p:nvSpPr>
          <p:cNvPr id="47107" name="Text Box 2"/>
          <p:cNvSpPr txBox="1">
            <a:spLocks noChangeArrowheads="1"/>
          </p:cNvSpPr>
          <p:nvPr/>
        </p:nvSpPr>
        <p:spPr bwMode="auto">
          <a:xfrm>
            <a:off x="285750" y="1357313"/>
            <a:ext cx="8229600" cy="45259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marL="342900" indent="-341313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SzPct val="45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hu-HU" sz="2200">
                <a:solidFill>
                  <a:srgbClr val="000000"/>
                </a:solidFill>
                <a:latin typeface="Calibri" charset="0"/>
              </a:rPr>
              <a:t>„Yoga means UNION.” UNITY. EQUANAMITY. </a:t>
            </a:r>
          </a:p>
          <a:p>
            <a:pPr marL="342900" indent="-341313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SzPct val="45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hu-HU" sz="2200">
                <a:solidFill>
                  <a:srgbClr val="000000"/>
                </a:solidFill>
                <a:latin typeface="Calibri" charset="0"/>
              </a:rPr>
              <a:t>A jóga az önismeret, ÖNTUDAT rendszere - „the way of SELF-KNOWLEDGE”, Külső és Belső világunk EGYesítése</a:t>
            </a:r>
          </a:p>
          <a:p>
            <a:pPr marL="342900" indent="-341313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SzPct val="45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hu-HU" sz="2200">
                <a:solidFill>
                  <a:srgbClr val="000000"/>
                </a:solidFill>
                <a:latin typeface="Calibri" charset="0"/>
              </a:rPr>
              <a:t> A jóga NEM vallás. Erkölcsi normái, valamint a vallások normái és az általános emberi normák között vannak átfedések gyakorlói szimbólumokat használnak – átfedések (Lsd. The Holy Sience – Sri Yukteswar)</a:t>
            </a:r>
          </a:p>
          <a:p>
            <a:pPr marL="342900" indent="-341313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SzPct val="45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hu-HU" sz="2200">
                <a:solidFill>
                  <a:srgbClr val="000000"/>
                </a:solidFill>
                <a:latin typeface="Calibri" charset="0"/>
              </a:rPr>
              <a:t> „Yoga is everything”/Bikram...</a:t>
            </a:r>
          </a:p>
          <a:p>
            <a:pPr marL="342900" indent="-341313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SzPct val="45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hu-HU" sz="2200">
                <a:solidFill>
                  <a:srgbClr val="000000"/>
                </a:solidFill>
                <a:latin typeface="Calibri" charset="0"/>
              </a:rPr>
              <a:t>”Ászanákkal kezdünk”.../ Patthabi Jois </a:t>
            </a:r>
          </a:p>
          <a:p>
            <a:pPr marL="342900" indent="-341313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SzPct val="45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hu-HU" sz="2200">
                <a:solidFill>
                  <a:srgbClr val="000000"/>
                </a:solidFill>
                <a:latin typeface="Calibri" charset="0"/>
              </a:rPr>
              <a:t>„Amíg nem tudod uralni a fizikait, addig hogyan tudnád uralni a szellemit? /Bikram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57188" y="214313"/>
            <a:ext cx="8229600" cy="1143000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hu-HU" sz="4000">
                <a:solidFill>
                  <a:srgbClr val="FFFFFF"/>
                </a:solidFill>
              </a:rPr>
              <a:t>Orvos-Beteg-Jógatanár</a:t>
            </a:r>
            <a:br>
              <a:rPr lang="hu-HU" sz="4000">
                <a:solidFill>
                  <a:srgbClr val="FFFFFF"/>
                </a:solidFill>
              </a:rPr>
            </a:br>
            <a:r>
              <a:rPr lang="hu-HU" sz="4000">
                <a:solidFill>
                  <a:srgbClr val="FFFFFF"/>
                </a:solidFill>
              </a:rPr>
              <a:t>Készülj fel a legjobbakra! </a:t>
            </a:r>
            <a:r>
              <a:rPr lang="hu-HU" sz="4000">
                <a:solidFill>
                  <a:srgbClr val="FFFFFF"/>
                </a:solidFill>
                <a:sym typeface="Wingdings" charset="2"/>
              </a:rPr>
              <a:t></a:t>
            </a:r>
            <a:endParaRPr lang="hu-HU" sz="4000">
              <a:solidFill>
                <a:srgbClr val="FFFFFF"/>
              </a:solidFill>
            </a:endParaRPr>
          </a:p>
        </p:txBody>
      </p:sp>
      <p:sp>
        <p:nvSpPr>
          <p:cNvPr id="48131" name="Text Box 2"/>
          <p:cNvSpPr txBox="1">
            <a:spLocks noChangeArrowheads="1"/>
          </p:cNvSpPr>
          <p:nvPr/>
        </p:nvSpPr>
        <p:spPr bwMode="auto">
          <a:xfrm>
            <a:off x="428625" y="1428750"/>
            <a:ext cx="8229600" cy="452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marL="342900" indent="-341313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hu-HU" sz="3200">
                <a:solidFill>
                  <a:srgbClr val="000000"/>
                </a:solidFill>
                <a:latin typeface="Calibri" charset="0"/>
              </a:rPr>
              <a:t>    - INFORMÁCIÓS EGYÜTTMŰKÖDÉS</a:t>
            </a:r>
            <a:br>
              <a:rPr lang="hu-HU" sz="3200">
                <a:solidFill>
                  <a:srgbClr val="000000"/>
                </a:solidFill>
                <a:latin typeface="Calibri" charset="0"/>
              </a:rPr>
            </a:br>
            <a:r>
              <a:rPr lang="hu-HU" sz="3200">
                <a:solidFill>
                  <a:srgbClr val="000000"/>
                </a:solidFill>
                <a:latin typeface="Calibri" charset="0"/>
              </a:rPr>
              <a:t>- TANÁCSADÁS a Tiltás helyett – ehhez  magunknak is TÁJÉKOZÓDNUNK KELL (jóga irányzatok, de legfőképp: tanári képességek, internet, otthoni gyakorlás, csoportos, egyéni fogl.) </a:t>
            </a:r>
            <a:br>
              <a:rPr lang="hu-HU" sz="3200">
                <a:solidFill>
                  <a:srgbClr val="000000"/>
                </a:solidFill>
                <a:latin typeface="Calibri" charset="0"/>
              </a:rPr>
            </a:br>
            <a:r>
              <a:rPr lang="hu-HU" sz="3200">
                <a:solidFill>
                  <a:srgbClr val="000000"/>
                </a:solidFill>
                <a:latin typeface="Calibri" charset="0"/>
              </a:rPr>
              <a:t>- Primum nil nocere …Legalább ne ártsunk!</a:t>
            </a:r>
            <a:br>
              <a:rPr lang="hu-HU" sz="3200">
                <a:solidFill>
                  <a:srgbClr val="000000"/>
                </a:solidFill>
                <a:latin typeface="Calibri" charset="0"/>
              </a:rPr>
            </a:br>
            <a:r>
              <a:rPr lang="hu-HU" sz="3200">
                <a:solidFill>
                  <a:srgbClr val="000000"/>
                </a:solidFill>
                <a:latin typeface="Calibri" charset="0"/>
              </a:rPr>
              <a:t>- Ki a szakértő? Az emberek keresik az utat önmagukhoz, nagyon sok lehetőségük van, egyre „felkészültebben” választanak!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85720" y="2071678"/>
            <a:ext cx="8501063" cy="1470025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hu-HU" b="1" dirty="0">
                <a:solidFill>
                  <a:srgbClr val="FFFFFF"/>
                </a:solidFill>
              </a:rPr>
              <a:t>10) Mire számítottál az előadástól?</a:t>
            </a:r>
            <a:br>
              <a:rPr lang="hu-HU" dirty="0">
                <a:solidFill>
                  <a:schemeClr val="bg1"/>
                </a:solidFill>
              </a:rPr>
            </a:br>
            <a:br>
              <a:rPr lang="hu-HU" sz="3200" b="1" dirty="0">
                <a:solidFill>
                  <a:schemeClr val="bg1"/>
                </a:solidFill>
              </a:rPr>
            </a:br>
            <a:br>
              <a:rPr lang="hu-HU" sz="3200" b="1" dirty="0">
                <a:solidFill>
                  <a:schemeClr val="bg1"/>
                </a:solidFill>
              </a:rPr>
            </a:br>
            <a:r>
              <a:rPr lang="hu-HU" b="1" dirty="0">
                <a:solidFill>
                  <a:schemeClr val="bg1"/>
                </a:solidFill>
              </a:rPr>
              <a:t>11) Mit kaptál az előadástól?</a:t>
            </a: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857250" y="5286375"/>
            <a:ext cx="7643813" cy="101420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>
            <a:spAutoFit/>
          </a:bodyPr>
          <a:lstStyle/>
          <a:p>
            <a:pPr algn="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endParaRPr lang="hu-HU" sz="2400" dirty="0">
              <a:solidFill>
                <a:srgbClr val="B3A2C7"/>
              </a:solidFill>
              <a:latin typeface="Calibri" charset="0"/>
            </a:endParaRPr>
          </a:p>
          <a:p>
            <a:pPr algn="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br>
              <a:rPr lang="hu-HU" dirty="0">
                <a:solidFill>
                  <a:srgbClr val="000000"/>
                </a:solidFill>
                <a:latin typeface="Calibri" charset="0"/>
              </a:rPr>
            </a:br>
            <a:endParaRPr lang="hu-HU" dirty="0">
              <a:solidFill>
                <a:srgbClr val="000000"/>
              </a:solidFill>
              <a:latin typeface="Calibri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1"/>
          <p:cNvSpPr txBox="1">
            <a:spLocks noChangeArrowheads="1"/>
          </p:cNvSpPr>
          <p:nvPr/>
        </p:nvSpPr>
        <p:spPr bwMode="auto">
          <a:xfrm>
            <a:off x="428625" y="1000125"/>
            <a:ext cx="8229600" cy="452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hu-HU" sz="5400" dirty="0">
                <a:solidFill>
                  <a:schemeClr val="bg1"/>
                </a:solidFill>
                <a:latin typeface="Calibri" charset="0"/>
              </a:rPr>
              <a:t>Köszönöm </a:t>
            </a:r>
          </a:p>
          <a:p>
            <a:pPr algn="ctr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hu-HU" sz="5400" dirty="0">
                <a:solidFill>
                  <a:schemeClr val="bg1"/>
                </a:solidFill>
                <a:latin typeface="Calibri" charset="0"/>
              </a:rPr>
              <a:t>a Figyelmet,</a:t>
            </a:r>
            <a:br>
              <a:rPr lang="hu-HU" sz="5400" dirty="0">
                <a:solidFill>
                  <a:schemeClr val="bg1"/>
                </a:solidFill>
                <a:latin typeface="Calibri" charset="0"/>
              </a:rPr>
            </a:br>
            <a:br>
              <a:rPr lang="hu-HU" sz="4400" dirty="0">
                <a:solidFill>
                  <a:srgbClr val="B3A2C7"/>
                </a:solidFill>
                <a:latin typeface="Calibri" charset="0"/>
              </a:rPr>
            </a:br>
            <a:r>
              <a:rPr lang="hu-HU" sz="4400" dirty="0">
                <a:solidFill>
                  <a:srgbClr val="B3A2C7"/>
                </a:solidFill>
                <a:latin typeface="Calibri" charset="0"/>
              </a:rPr>
              <a:t>amit Magadra fordítottál!</a:t>
            </a:r>
            <a:br>
              <a:rPr lang="hu-HU" sz="4400" dirty="0">
                <a:solidFill>
                  <a:srgbClr val="B3A2C7"/>
                </a:solidFill>
                <a:latin typeface="Calibri" charset="0"/>
              </a:rPr>
            </a:br>
            <a:br>
              <a:rPr lang="hu-HU" sz="4400" dirty="0">
                <a:solidFill>
                  <a:srgbClr val="B3A2C7"/>
                </a:solidFill>
                <a:latin typeface="Calibri" charset="0"/>
              </a:rPr>
            </a:br>
            <a:br>
              <a:rPr lang="hu-HU" sz="4400" dirty="0">
                <a:solidFill>
                  <a:srgbClr val="B3A2C7"/>
                </a:solidFill>
                <a:latin typeface="Calibri" charset="0"/>
              </a:rPr>
            </a:br>
            <a:r>
              <a:rPr lang="hu-HU" sz="2800" dirty="0">
                <a:solidFill>
                  <a:srgbClr val="B3A2C7"/>
                </a:solidFill>
                <a:latin typeface="Calibri" charset="0"/>
              </a:rPr>
              <a:t>Találkozunk: 2020. 02. 20.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28625" y="214313"/>
            <a:ext cx="8229600" cy="1143000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hu-HU" sz="3600">
                <a:solidFill>
                  <a:srgbClr val="FFFFFF"/>
                </a:solidFill>
              </a:rPr>
              <a:t>Egy Nap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5" y="1643063"/>
            <a:ext cx="4038600" cy="4032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614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88" y="1714500"/>
            <a:ext cx="4038600" cy="3965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00063" y="214313"/>
            <a:ext cx="8229600" cy="1143000"/>
          </a:xfrm>
        </p:spPr>
        <p:txBody>
          <a:bodyPr/>
          <a:lstStyle/>
          <a:p>
            <a:pPr algn="r" eaLnBrk="1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hu-HU" sz="3600">
                <a:solidFill>
                  <a:srgbClr val="FFFFFF"/>
                </a:solidFill>
              </a:rPr>
              <a:t>Egy munkanap</a:t>
            </a:r>
          </a:p>
        </p:txBody>
      </p:sp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714375"/>
            <a:ext cx="2524125" cy="2524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172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86400" y="1643063"/>
            <a:ext cx="3657600" cy="2743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173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57438" y="2357438"/>
            <a:ext cx="3181350" cy="23860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174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15074" y="4857760"/>
            <a:ext cx="2466975" cy="163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175" name="Picture 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643188" y="214313"/>
            <a:ext cx="3111500" cy="2066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176" name="Picture 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500438" y="4714875"/>
            <a:ext cx="2466975" cy="163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177" name="Picture 8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4357688"/>
            <a:ext cx="3071813" cy="2047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28625" y="214313"/>
            <a:ext cx="8229600" cy="1143000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hu-HU" sz="3600">
                <a:solidFill>
                  <a:srgbClr val="FFFFFF"/>
                </a:solidFill>
              </a:rPr>
              <a:t>jóga tanárképző</a:t>
            </a:r>
          </a:p>
        </p:txBody>
      </p:sp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88" y="1500188"/>
            <a:ext cx="7286625" cy="4857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hu-HU">
                <a:solidFill>
                  <a:srgbClr val="FFFFFF"/>
                </a:solidFill>
              </a:rPr>
              <a:t>Semmelweis Egyetemen</a:t>
            </a:r>
          </a:p>
        </p:txBody>
      </p:sp>
      <p:pic>
        <p:nvPicPr>
          <p:cNvPr id="921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88" y="1476375"/>
            <a:ext cx="4035425" cy="538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9220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88" y="2857500"/>
            <a:ext cx="4040187" cy="3386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9221" name="Text Box 4"/>
          <p:cNvSpPr txBox="1">
            <a:spLocks noChangeArrowheads="1"/>
          </p:cNvSpPr>
          <p:nvPr/>
        </p:nvSpPr>
        <p:spPr bwMode="auto">
          <a:xfrm>
            <a:off x="1285875" y="1571625"/>
            <a:ext cx="4041775" cy="6397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marL="342900" indent="-341313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SzPct val="45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hu-HU" sz="3200">
                <a:solidFill>
                  <a:srgbClr val="000000"/>
                </a:solidFill>
                <a:latin typeface="Calibri" charset="0"/>
              </a:rPr>
              <a:t>Jógázunk – elmélet</a:t>
            </a:r>
          </a:p>
        </p:txBody>
      </p:sp>
      <p:sp>
        <p:nvSpPr>
          <p:cNvPr id="9222" name="Text Box 2"/>
          <p:cNvSpPr txBox="1">
            <a:spLocks noChangeArrowheads="1"/>
          </p:cNvSpPr>
          <p:nvPr/>
        </p:nvSpPr>
        <p:spPr bwMode="auto">
          <a:xfrm>
            <a:off x="285750" y="2286000"/>
            <a:ext cx="4040188" cy="6397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marL="342900" indent="-341313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SzPct val="45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hu-HU" sz="3200">
                <a:solidFill>
                  <a:srgbClr val="000000"/>
                </a:solidFill>
                <a:latin typeface="Calibri" charset="0"/>
              </a:rPr>
              <a:t>Jógázunk – testedzés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14282" y="714356"/>
            <a:ext cx="8501063" cy="1470025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hu-HU" sz="3200" b="1" dirty="0">
                <a:solidFill>
                  <a:srgbClr val="FFFFFF"/>
                </a:solidFill>
              </a:rPr>
              <a:t>5) Miért vagy itt a Semmelweis Egyetemen?</a:t>
            </a:r>
            <a:br>
              <a:rPr lang="hu-HU" sz="3200" b="1" dirty="0">
                <a:solidFill>
                  <a:srgbClr val="FFFFFF"/>
                </a:solidFill>
              </a:rPr>
            </a:br>
            <a:br>
              <a:rPr lang="hu-HU" sz="3200" b="1" dirty="0">
                <a:solidFill>
                  <a:schemeClr val="bg1"/>
                </a:solidFill>
              </a:rPr>
            </a:br>
            <a:r>
              <a:rPr lang="hu-HU" sz="3200" b="1" dirty="0">
                <a:solidFill>
                  <a:schemeClr val="bg1"/>
                </a:solidFill>
              </a:rPr>
              <a:t>6) Mi a (pillanatnyilag legvalószínűbb, jövőbeni) szakirányod?</a:t>
            </a:r>
            <a:br>
              <a:rPr lang="hu-HU" sz="3200" b="1" dirty="0">
                <a:solidFill>
                  <a:schemeClr val="bg1"/>
                </a:solidFill>
              </a:rPr>
            </a:br>
            <a:br>
              <a:rPr lang="hu-HU" sz="3200" b="1" dirty="0">
                <a:solidFill>
                  <a:schemeClr val="bg1"/>
                </a:solidFill>
              </a:rPr>
            </a:br>
            <a:r>
              <a:rPr lang="hu-HU" sz="3200" b="1" dirty="0">
                <a:solidFill>
                  <a:schemeClr val="bg1"/>
                </a:solidFill>
              </a:rPr>
              <a:t>7) Mit NEM teszel most a saját egészségedért:</a:t>
            </a:r>
            <a:br>
              <a:rPr lang="hu-HU" sz="3200" b="1" dirty="0">
                <a:solidFill>
                  <a:schemeClr val="bg1"/>
                </a:solidFill>
              </a:rPr>
            </a:br>
            <a:br>
              <a:rPr lang="hu-HU" sz="3200" b="1" dirty="0">
                <a:solidFill>
                  <a:schemeClr val="bg1"/>
                </a:solidFill>
              </a:rPr>
            </a:br>
            <a:r>
              <a:rPr lang="hu-HU" sz="3200" b="1" dirty="0">
                <a:solidFill>
                  <a:schemeClr val="bg1"/>
                </a:solidFill>
              </a:rPr>
              <a:t>8) Mi az, amit tennél mások egészségéért:</a:t>
            </a:r>
            <a:br>
              <a:rPr lang="hu-HU" sz="3200" b="1" dirty="0">
                <a:solidFill>
                  <a:schemeClr val="bg1"/>
                </a:solidFill>
              </a:rPr>
            </a:br>
            <a:br>
              <a:rPr lang="hu-HU" sz="3200" b="1" dirty="0">
                <a:solidFill>
                  <a:schemeClr val="bg1"/>
                </a:solidFill>
              </a:rPr>
            </a:br>
            <a:r>
              <a:rPr lang="hu-HU" sz="3200" b="1" dirty="0">
                <a:solidFill>
                  <a:schemeClr val="bg1"/>
                </a:solidFill>
              </a:rPr>
              <a:t>9) Mi az, amitől MOST jobban éreznéd magad:</a:t>
            </a: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857250" y="5286375"/>
            <a:ext cx="7643813" cy="101420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>
            <a:spAutoFit/>
          </a:bodyPr>
          <a:lstStyle/>
          <a:p>
            <a:pPr algn="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endParaRPr lang="hu-HU" sz="2400" dirty="0">
              <a:solidFill>
                <a:srgbClr val="B3A2C7"/>
              </a:solidFill>
              <a:latin typeface="Calibri" charset="0"/>
            </a:endParaRPr>
          </a:p>
          <a:p>
            <a:pPr algn="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br>
              <a:rPr lang="hu-HU" dirty="0">
                <a:solidFill>
                  <a:srgbClr val="000000"/>
                </a:solidFill>
                <a:latin typeface="Calibri" charset="0"/>
              </a:rPr>
            </a:br>
            <a:endParaRPr lang="hu-HU" dirty="0">
              <a:solidFill>
                <a:srgbClr val="000000"/>
              </a:solidFill>
              <a:latin typeface="Calibri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éma">
  <a:themeElements>
    <a:clrScheme name="Office-tém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-téma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Office-tém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ém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ém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ém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ém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ém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ém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-téma">
  <a:themeElements>
    <a:clrScheme name="Office-tém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-téma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Office-tém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ém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ém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ém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ém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ém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ém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Office-téma">
  <a:themeElements>
    <a:clrScheme name="Office-tém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-téma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Office-tém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ém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ém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ém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ém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ém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ém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370</TotalTime>
  <Words>1302</Words>
  <Application>Microsoft Office PowerPoint</Application>
  <PresentationFormat>Diavetítés a képernyőre (4:3 oldalarány)</PresentationFormat>
  <Paragraphs>153</Paragraphs>
  <Slides>49</Slides>
  <Notes>49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3</vt:i4>
      </vt:variant>
      <vt:variant>
        <vt:lpstr>Diacímek</vt:lpstr>
      </vt:variant>
      <vt:variant>
        <vt:i4>49</vt:i4>
      </vt:variant>
    </vt:vector>
  </HeadingPairs>
  <TitlesOfParts>
    <vt:vector size="57" baseType="lpstr">
      <vt:lpstr>Arial</vt:lpstr>
      <vt:lpstr>Calibri</vt:lpstr>
      <vt:lpstr>Symbol</vt:lpstr>
      <vt:lpstr>Times New Roman</vt:lpstr>
      <vt:lpstr>Wingdings</vt:lpstr>
      <vt:lpstr>Office-téma</vt:lpstr>
      <vt:lpstr>1_Office-téma</vt:lpstr>
      <vt:lpstr>2_Office-téma</vt:lpstr>
      <vt:lpstr> 1) Hogyan érzed magad MOST?   - Fejben - Érzelmileg - Testileg</vt:lpstr>
      <vt:lpstr>2) Hatott Rád a sztori? igen-nem  3) Ha igen, megjelent benned bármilyen gondolat vagy érzés a szereplőkről?  igen – nem  4) Ha IGEN, mi volt az:</vt:lpstr>
      <vt:lpstr>A JÓGA  funkcionális és morfológiai alapjai</vt:lpstr>
      <vt:lpstr>PowerPoint-bemutató</vt:lpstr>
      <vt:lpstr>Egy Nap</vt:lpstr>
      <vt:lpstr>Egy munkanap</vt:lpstr>
      <vt:lpstr>jóga tanárképző</vt:lpstr>
      <vt:lpstr>Semmelweis Egyetemen</vt:lpstr>
      <vt:lpstr>5) Miért vagy itt a Semmelweis Egyetemen?  6) Mi a (pillanatnyilag legvalószínűbb, jövőbeni) szakirányod?  7) Mit NEM teszel most a saját egészségedért:  8) Mi az, amit tennél mások egészségéért:  9) Mi az, amitől MOST jobban éreznéd magad:</vt:lpstr>
      <vt:lpstr>Mi is a jóga tulajdonképpen?</vt:lpstr>
      <vt:lpstr>PowerPoint-bemutató</vt:lpstr>
      <vt:lpstr>Statisztikák gyakorlói szokásokról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A gyakorló, a jógatanár és az orvos…</vt:lpstr>
      <vt:lpstr>PowerPoint-bemutató</vt:lpstr>
      <vt:lpstr>Publikációs trendek - MENNYISÉG</vt:lpstr>
      <vt:lpstr>Publikációs trendek - TÉMÁK</vt:lpstr>
      <vt:lpstr>Publikációs trendek – TÉMÁK - trendek</vt:lpstr>
      <vt:lpstr>Publikációs trendek - TÉMÁK</vt:lpstr>
      <vt:lpstr>PowerPoint-bemutató</vt:lpstr>
      <vt:lpstr>GYAKORLATI  PÉLDA: mit tehetsz egy derékfájós beteggel?</vt:lpstr>
      <vt:lpstr>„Képalkotók” szakember/műszerek?</vt:lpstr>
      <vt:lpstr>Mozgásmennyiség</vt:lpstr>
      <vt:lpstr>Túlsúly</vt:lpstr>
      <vt:lpstr>Leggyakoribb megbetegedések</vt:lpstr>
      <vt:lpstr>Leggyakoribb halálokok</vt:lpstr>
      <vt:lpstr>Öregedési index</vt:lpstr>
      <vt:lpstr>A gyógyulás REMÉNYE, VAGY a GYÓGYULÁS</vt:lpstr>
      <vt:lpstr>Jóga, mint kiegészítő medicina</vt:lpstr>
      <vt:lpstr>Jóga: fizikai, érzelmi, testi EGÉSZ-SÉG</vt:lpstr>
      <vt:lpstr>IRÁNYZATOK, TÍPUSOK - nagy vonalakban</vt:lpstr>
      <vt:lpstr>8as RENDSZERE</vt:lpstr>
      <vt:lpstr>Jáma – Erkölcsi Fegyelem - általános magatartási szabályok</vt:lpstr>
      <vt:lpstr>PowerPoint-bemutató</vt:lpstr>
      <vt:lpstr>Az EGÉSZ-SÉG mint EGY-ség</vt:lpstr>
      <vt:lpstr>Orvos-Beteg-Jógatanár Készülj fel a legjobbakra! </vt:lpstr>
      <vt:lpstr>10) Mire számítottál az előadástól?   11) Mit kaptál az előadástól?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JÓGA  funkcionális és morfológiai alapjai</dc:title>
  <dc:creator>Dell</dc:creator>
  <cp:lastModifiedBy>Kriszta</cp:lastModifiedBy>
  <cp:revision>27</cp:revision>
  <cp:lastPrinted>1601-01-01T00:00:00Z</cp:lastPrinted>
  <dcterms:created xsi:type="dcterms:W3CDTF">1601-01-01T00:00:00Z</dcterms:created>
  <dcterms:modified xsi:type="dcterms:W3CDTF">2020-04-10T06:59:34Z</dcterms:modified>
</cp:coreProperties>
</file>