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7"/>
  </p:notesMasterIdLst>
  <p:sldIdLst>
    <p:sldId id="257" r:id="rId2"/>
    <p:sldId id="422" r:id="rId3"/>
    <p:sldId id="357" r:id="rId4"/>
    <p:sldId id="359" r:id="rId5"/>
    <p:sldId id="364" r:id="rId6"/>
    <p:sldId id="360" r:id="rId7"/>
    <p:sldId id="361" r:id="rId8"/>
    <p:sldId id="362" r:id="rId9"/>
    <p:sldId id="363" r:id="rId10"/>
    <p:sldId id="299" r:id="rId11"/>
    <p:sldId id="366" r:id="rId12"/>
    <p:sldId id="379" r:id="rId13"/>
    <p:sldId id="380" r:id="rId14"/>
    <p:sldId id="367" r:id="rId15"/>
    <p:sldId id="369" r:id="rId16"/>
    <p:sldId id="368" r:id="rId17"/>
    <p:sldId id="262" r:id="rId18"/>
    <p:sldId id="371" r:id="rId19"/>
    <p:sldId id="258" r:id="rId20"/>
    <p:sldId id="259" r:id="rId21"/>
    <p:sldId id="372" r:id="rId22"/>
    <p:sldId id="373" r:id="rId23"/>
    <p:sldId id="327" r:id="rId24"/>
    <p:sldId id="261" r:id="rId25"/>
    <p:sldId id="328" r:id="rId26"/>
    <p:sldId id="329" r:id="rId27"/>
    <p:sldId id="330" r:id="rId28"/>
    <p:sldId id="331" r:id="rId29"/>
    <p:sldId id="415" r:id="rId30"/>
    <p:sldId id="325" r:id="rId31"/>
    <p:sldId id="374" r:id="rId32"/>
    <p:sldId id="375" r:id="rId33"/>
    <p:sldId id="273" r:id="rId34"/>
    <p:sldId id="274" r:id="rId35"/>
    <p:sldId id="275" r:id="rId36"/>
    <p:sldId id="339" r:id="rId37"/>
    <p:sldId id="340" r:id="rId38"/>
    <p:sldId id="341" r:id="rId39"/>
    <p:sldId id="280" r:id="rId40"/>
    <p:sldId id="342" r:id="rId41"/>
    <p:sldId id="343" r:id="rId42"/>
    <p:sldId id="283" r:id="rId43"/>
    <p:sldId id="345" r:id="rId44"/>
    <p:sldId id="346" r:id="rId45"/>
    <p:sldId id="376" r:id="rId46"/>
    <p:sldId id="347" r:id="rId47"/>
    <p:sldId id="377" r:id="rId48"/>
    <p:sldId id="348" r:id="rId49"/>
    <p:sldId id="289" r:id="rId50"/>
    <p:sldId id="324" r:id="rId51"/>
    <p:sldId id="352" r:id="rId52"/>
    <p:sldId id="349" r:id="rId53"/>
    <p:sldId id="296" r:id="rId54"/>
    <p:sldId id="350" r:id="rId55"/>
    <p:sldId id="351" r:id="rId56"/>
    <p:sldId id="294" r:id="rId57"/>
    <p:sldId id="317" r:id="rId58"/>
    <p:sldId id="297" r:id="rId59"/>
    <p:sldId id="318" r:id="rId60"/>
    <p:sldId id="411" r:id="rId61"/>
    <p:sldId id="412" r:id="rId62"/>
    <p:sldId id="413" r:id="rId63"/>
    <p:sldId id="308" r:id="rId64"/>
    <p:sldId id="381" r:id="rId65"/>
    <p:sldId id="382" r:id="rId66"/>
    <p:sldId id="383" r:id="rId67"/>
    <p:sldId id="338" r:id="rId68"/>
    <p:sldId id="333" r:id="rId69"/>
    <p:sldId id="384" r:id="rId70"/>
    <p:sldId id="385" r:id="rId71"/>
    <p:sldId id="335" r:id="rId72"/>
    <p:sldId id="270" r:id="rId73"/>
    <p:sldId id="301" r:id="rId74"/>
    <p:sldId id="268" r:id="rId75"/>
    <p:sldId id="307" r:id="rId76"/>
    <p:sldId id="334" r:id="rId77"/>
    <p:sldId id="414" r:id="rId78"/>
    <p:sldId id="416" r:id="rId79"/>
    <p:sldId id="272" r:id="rId80"/>
    <p:sldId id="278" r:id="rId81"/>
    <p:sldId id="303" r:id="rId82"/>
    <p:sldId id="279" r:id="rId83"/>
    <p:sldId id="282" r:id="rId84"/>
    <p:sldId id="390" r:id="rId85"/>
    <p:sldId id="284" r:id="rId86"/>
    <p:sldId id="419" r:id="rId87"/>
    <p:sldId id="420" r:id="rId88"/>
    <p:sldId id="421" r:id="rId89"/>
    <p:sldId id="285" r:id="rId90"/>
    <p:sldId id="391" r:id="rId91"/>
    <p:sldId id="392" r:id="rId92"/>
    <p:sldId id="417" r:id="rId93"/>
    <p:sldId id="418" r:id="rId94"/>
    <p:sldId id="290" r:id="rId95"/>
    <p:sldId id="311" r:id="rId96"/>
    <p:sldId id="295" r:id="rId97"/>
    <p:sldId id="393" r:id="rId98"/>
    <p:sldId id="298" r:id="rId99"/>
    <p:sldId id="304" r:id="rId100"/>
    <p:sldId id="312" r:id="rId101"/>
    <p:sldId id="394" r:id="rId102"/>
    <p:sldId id="395" r:id="rId103"/>
    <p:sldId id="396" r:id="rId104"/>
    <p:sldId id="397" r:id="rId105"/>
    <p:sldId id="260" r:id="rId106"/>
    <p:sldId id="286" r:id="rId107"/>
    <p:sldId id="398" r:id="rId108"/>
    <p:sldId id="399" r:id="rId109"/>
    <p:sldId id="287" r:id="rId110"/>
    <p:sldId id="400" r:id="rId111"/>
    <p:sldId id="401" r:id="rId112"/>
    <p:sldId id="402" r:id="rId113"/>
    <p:sldId id="291" r:id="rId114"/>
    <p:sldId id="292" r:id="rId115"/>
    <p:sldId id="293" r:id="rId116"/>
    <p:sldId id="403" r:id="rId117"/>
    <p:sldId id="404" r:id="rId118"/>
    <p:sldId id="405" r:id="rId119"/>
    <p:sldId id="406" r:id="rId120"/>
    <p:sldId id="407" r:id="rId121"/>
    <p:sldId id="269" r:id="rId122"/>
    <p:sldId id="408" r:id="rId123"/>
    <p:sldId id="409" r:id="rId124"/>
    <p:sldId id="410" r:id="rId125"/>
    <p:sldId id="271" r:id="rId1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104" d="100"/>
          <a:sy n="104" d="100"/>
        </p:scale>
        <p:origin x="1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1230F-26A4-4411-97FB-4F1B56C48382}" type="datetimeFigureOut">
              <a:rPr lang="de-DE" smtClean="0"/>
              <a:t>06.03.2020</a:t>
            </a:fld>
            <a:endParaRPr lang="de-DE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1D6B1-D6D6-4901-BEBC-5423A69332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5723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dirty="0" err="1"/>
              <a:t>Wikipedia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F2EA9F-908D-46A2-B3D8-3CF2BF4153DB}" type="slidenum">
              <a:rPr lang="hu-HU" smtClean="0"/>
              <a:pPr>
                <a:defRPr/>
              </a:pPr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2191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252401-0DFA-431A-BAA4-1FB8691C4DEC}" type="slidenum">
              <a:rPr lang="de-DE"/>
              <a:pPr/>
              <a:t>54</a:t>
            </a:fld>
            <a:endParaRPr lang="de-DE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2169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FD6098-958A-496B-9AFC-73B7F712EB67}" type="slidenum">
              <a:rPr lang="de-DE"/>
              <a:pPr/>
              <a:t>55</a:t>
            </a:fld>
            <a:endParaRPr lang="de-DE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6533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35853A-CCC2-4C94-AC20-65BB743DD50F}" type="slidenum">
              <a:rPr lang="de-DE"/>
              <a:pPr/>
              <a:t>57</a:t>
            </a:fld>
            <a:endParaRPr lang="de-DE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321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79E3DD-44D1-43A3-AA5C-9266D060D53B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de-DE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2355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DA92A2-00E3-445A-B562-70586F47883D}" type="slidenum">
              <a:rPr lang="de-DE"/>
              <a:pPr/>
              <a:t>59</a:t>
            </a:fld>
            <a:endParaRPr lang="de-DE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0619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Bruce M </a:t>
            </a:r>
            <a:r>
              <a:rPr lang="hu-HU" dirty="0" err="1"/>
              <a:t>Carlson</a:t>
            </a:r>
            <a:r>
              <a:rPr lang="hu-HU" dirty="0"/>
              <a:t> Human </a:t>
            </a:r>
            <a:r>
              <a:rPr lang="hu-HU" dirty="0" err="1"/>
              <a:t>Embryology</a:t>
            </a:r>
            <a:r>
              <a:rPr lang="hu-HU" dirty="0"/>
              <a:t> and </a:t>
            </a:r>
            <a:r>
              <a:rPr lang="hu-HU" dirty="0" err="1"/>
              <a:t>Developmental</a:t>
            </a:r>
            <a:r>
              <a:rPr lang="hu-HU" dirty="0"/>
              <a:t> </a:t>
            </a:r>
            <a:r>
              <a:rPr lang="hu-HU" dirty="0" err="1"/>
              <a:t>Biology</a:t>
            </a:r>
            <a:r>
              <a:rPr lang="hu-HU" dirty="0"/>
              <a:t>, </a:t>
            </a:r>
            <a:r>
              <a:rPr lang="hu-HU" dirty="0" err="1"/>
              <a:t>Elsevier</a:t>
            </a:r>
            <a:r>
              <a:rPr lang="hu-HU" dirty="0"/>
              <a:t>, 2014</a:t>
            </a:r>
            <a:endParaRPr lang="de-DE" dirty="0"/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02265-B98D-4798-ADA5-4EA869A65F7E}" type="slidenum">
              <a:rPr lang="de-DE" smtClean="0"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410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Coy</a:t>
            </a:r>
            <a:r>
              <a:rPr lang="hu-HU" dirty="0"/>
              <a:t> </a:t>
            </a:r>
            <a:r>
              <a:rPr lang="hu-HU" dirty="0" err="1"/>
              <a:t>Reproduction</a:t>
            </a:r>
            <a:r>
              <a:rPr lang="hu-HU" dirty="0"/>
              <a:t> 2012</a:t>
            </a:r>
          </a:p>
          <a:p>
            <a:endParaRPr lang="hu-HU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Progesterone (P4) levels close to the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fertilization location and its effect on sperm.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228600" indent="-228600">
              <a:buAutoNum type="alphaUcParenBoth"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 P4 levels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acting like a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chemoattractant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driving the sperm toward the oocyte. </a:t>
            </a:r>
            <a:endParaRPr lang="hu-H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(B) High P4</a:t>
            </a:r>
            <a:r>
              <a:rPr lang="hu-H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levels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secreted by cumulus cells induce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acrosome</a:t>
            </a:r>
            <a:r>
              <a:rPr lang="hu-H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reaction</a:t>
            </a:r>
            <a:r>
              <a:rPr lang="de-DE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de-DE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78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1572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Avella</a:t>
            </a:r>
            <a:r>
              <a:rPr lang="hu-HU" dirty="0"/>
              <a:t> Mol </a:t>
            </a:r>
            <a:r>
              <a:rPr lang="hu-HU" dirty="0" err="1"/>
              <a:t>Hum</a:t>
            </a:r>
            <a:r>
              <a:rPr lang="hu-HU" dirty="0"/>
              <a:t>  </a:t>
            </a:r>
            <a:r>
              <a:rPr lang="hu-HU" dirty="0" err="1"/>
              <a:t>Reprod</a:t>
            </a:r>
            <a:r>
              <a:rPr lang="hu-HU" dirty="0"/>
              <a:t> 2013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86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436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Tokuhiro</a:t>
            </a:r>
            <a:r>
              <a:rPr lang="hu-HU" dirty="0"/>
              <a:t>, </a:t>
            </a:r>
            <a:r>
              <a:rPr lang="hu-HU" dirty="0" err="1"/>
              <a:t>Dev</a:t>
            </a:r>
            <a:r>
              <a:rPr lang="hu-HU" dirty="0"/>
              <a:t> </a:t>
            </a:r>
            <a:r>
              <a:rPr lang="hu-HU" dirty="0" err="1"/>
              <a:t>Cell</a:t>
            </a:r>
            <a:r>
              <a:rPr lang="hu-HU" dirty="0"/>
              <a:t> 2018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88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405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Okabe</a:t>
            </a:r>
            <a:r>
              <a:rPr lang="hu-HU" dirty="0"/>
              <a:t> </a:t>
            </a:r>
            <a:r>
              <a:rPr lang="hu-HU" dirty="0" err="1"/>
              <a:t>Development</a:t>
            </a:r>
            <a:r>
              <a:rPr lang="hu-HU" dirty="0"/>
              <a:t> 2013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92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7780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 algn="l" eaLnBrk="1" hangingPunct="1">
              <a:buAutoNum type="arabicPeriod"/>
            </a:pPr>
            <a:r>
              <a:rPr lang="en-GB" altLang="hu-HU" sz="800" b="0" dirty="0">
                <a:latin typeface="+mn-lt"/>
              </a:rPr>
              <a:t>M.J. Faddy and R.G. </a:t>
            </a:r>
            <a:r>
              <a:rPr lang="en-GB" altLang="hu-HU" sz="800" b="0" dirty="0" err="1">
                <a:latin typeface="+mn-lt"/>
              </a:rPr>
              <a:t>Gosden</a:t>
            </a:r>
            <a:r>
              <a:rPr lang="hu-HU" altLang="hu-HU" sz="800" b="0" dirty="0">
                <a:latin typeface="+mn-lt"/>
              </a:rPr>
              <a:t>,</a:t>
            </a:r>
            <a:r>
              <a:rPr lang="hu-HU" altLang="hu-HU" sz="800" b="0" baseline="0" dirty="0">
                <a:latin typeface="+mn-lt"/>
              </a:rPr>
              <a:t> </a:t>
            </a:r>
            <a:r>
              <a:rPr lang="en-GB" altLang="hu-HU" sz="800" b="0" dirty="0">
                <a:latin typeface="+mn-lt"/>
              </a:rPr>
              <a:t>Human Reproduction, Vol. 11, No. 7, pp. 1484-1486, 1996</a:t>
            </a:r>
            <a:endParaRPr lang="hu-HU" altLang="hu-HU" sz="800" b="0" dirty="0">
              <a:latin typeface="+mn-lt"/>
            </a:endParaRPr>
          </a:p>
          <a:p>
            <a:pPr marL="228600" indent="-228600" algn="l" eaLnBrk="1" hangingPunct="1">
              <a:buAutoNum type="arabicPeriod"/>
            </a:pPr>
            <a:r>
              <a:rPr lang="hu-HU" altLang="hu-HU" sz="800" dirty="0" err="1">
                <a:latin typeface="+mn-lt"/>
              </a:rPr>
              <a:t>Wallace&amp;Kelsey</a:t>
            </a:r>
            <a:r>
              <a:rPr lang="hu-HU" altLang="hu-HU" sz="800" dirty="0">
                <a:latin typeface="+mn-lt"/>
              </a:rPr>
              <a:t>, </a:t>
            </a:r>
            <a:r>
              <a:rPr lang="hu-HU" altLang="hu-HU" sz="800" dirty="0" err="1">
                <a:latin typeface="+mn-lt"/>
              </a:rPr>
              <a:t>PloS</a:t>
            </a:r>
            <a:r>
              <a:rPr lang="hu-HU" altLang="hu-HU" sz="800" dirty="0">
                <a:latin typeface="+mn-lt"/>
              </a:rPr>
              <a:t> </a:t>
            </a:r>
            <a:r>
              <a:rPr lang="hu-HU" altLang="hu-HU" sz="800" dirty="0" err="1">
                <a:latin typeface="+mn-lt"/>
              </a:rPr>
              <a:t>One</a:t>
            </a:r>
            <a:r>
              <a:rPr lang="hu-HU" altLang="hu-HU" sz="800" dirty="0">
                <a:latin typeface="+mn-lt"/>
              </a:rPr>
              <a:t> 2017</a:t>
            </a:r>
            <a:br>
              <a:rPr lang="hu-HU" altLang="hu-HU" sz="800" dirty="0">
                <a:latin typeface="+mn-lt"/>
              </a:rPr>
            </a:br>
            <a:endParaRPr lang="de-DE" altLang="hu-HU" sz="800" dirty="0">
              <a:latin typeface="+mn-lt"/>
            </a:endParaRPr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0ADB4-BA37-43CB-B073-D2EF8ABEFE68}" type="slidenum">
              <a:rPr lang="hu-HU" smtClean="0"/>
              <a:pPr>
                <a:defRPr/>
              </a:pPr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62466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Okabe</a:t>
            </a:r>
            <a:r>
              <a:rPr lang="hu-HU" dirty="0"/>
              <a:t> </a:t>
            </a:r>
            <a:r>
              <a:rPr lang="hu-HU" dirty="0" err="1"/>
              <a:t>Development</a:t>
            </a:r>
            <a:r>
              <a:rPr lang="hu-HU" dirty="0"/>
              <a:t> 2013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93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0482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Louros</a:t>
            </a:r>
            <a:r>
              <a:rPr lang="hu-HU" dirty="0"/>
              <a:t>,</a:t>
            </a:r>
            <a:r>
              <a:rPr lang="hu-HU" baseline="0" dirty="0"/>
              <a:t> FEBS Lett 2016</a:t>
            </a:r>
          </a:p>
          <a:p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ZP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filament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interconnection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 occur based on interactions between the N-terminal extensions or the trefoil domain of ZP1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P4 (shown in red pentagons)</a:t>
            </a:r>
            <a:r>
              <a:rPr lang="hu-H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C7E18-7280-4451-981C-4BA9EEA8E25E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4199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5017AD-0787-424F-B428-3977D6816BAE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de-D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310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6AC669-1580-4692-A07B-943CB88D3D6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de-DE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3956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F609CB-FD18-4850-BA4A-87D3696CF555}" type="slidenum">
              <a:rPr lang="de-DE"/>
              <a:pPr/>
              <a:t>48</a:t>
            </a:fld>
            <a:endParaRPr lang="de-DE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484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2D34C3-3D90-4C87-9FEE-48AF6A9A97BE}" type="slidenum">
              <a:rPr lang="de-DE"/>
              <a:pPr/>
              <a:t>51</a:t>
            </a:fld>
            <a:endParaRPr lang="de-DE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9912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9A62F4-E22D-49E2-ABEB-C054E519D48C}" type="slidenum">
              <a:rPr lang="de-DE"/>
              <a:pPr/>
              <a:t>52</a:t>
            </a:fld>
            <a:endParaRPr lang="de-DE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0306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E16B78-6011-4599-884E-29EDCDD384F5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de-DE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454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45B2-8535-452C-A53A-5035E2C36746}" type="datetimeFigureOut">
              <a:rPr lang="de-DE" smtClean="0"/>
              <a:t>06.03.2020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15C6-CCC9-4E0E-9A76-922114D080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2674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45B2-8535-452C-A53A-5035E2C36746}" type="datetimeFigureOut">
              <a:rPr lang="de-DE" smtClean="0"/>
              <a:t>06.03.2020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15C6-CCC9-4E0E-9A76-922114D080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362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45B2-8535-452C-A53A-5035E2C36746}" type="datetimeFigureOut">
              <a:rPr lang="de-DE" smtClean="0"/>
              <a:t>06.03.2020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15C6-CCC9-4E0E-9A76-922114D080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425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BD8269-04DF-4075-9C37-103D00E7929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8507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45B2-8535-452C-A53A-5035E2C36746}" type="datetimeFigureOut">
              <a:rPr lang="de-DE" smtClean="0"/>
              <a:t>06.03.2020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15C6-CCC9-4E0E-9A76-922114D080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086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45B2-8535-452C-A53A-5035E2C36746}" type="datetimeFigureOut">
              <a:rPr lang="de-DE" smtClean="0"/>
              <a:t>06.03.2020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15C6-CCC9-4E0E-9A76-922114D080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416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45B2-8535-452C-A53A-5035E2C36746}" type="datetimeFigureOut">
              <a:rPr lang="de-DE" smtClean="0"/>
              <a:t>06.03.2020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15C6-CCC9-4E0E-9A76-922114D080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674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45B2-8535-452C-A53A-5035E2C36746}" type="datetimeFigureOut">
              <a:rPr lang="de-DE" smtClean="0"/>
              <a:t>06.03.2020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15C6-CCC9-4E0E-9A76-922114D080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317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45B2-8535-452C-A53A-5035E2C36746}" type="datetimeFigureOut">
              <a:rPr lang="de-DE" smtClean="0"/>
              <a:t>06.03.2020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15C6-CCC9-4E0E-9A76-922114D080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7765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45B2-8535-452C-A53A-5035E2C36746}" type="datetimeFigureOut">
              <a:rPr lang="de-DE" smtClean="0"/>
              <a:t>06.03.2020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15C6-CCC9-4E0E-9A76-922114D080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045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45B2-8535-452C-A53A-5035E2C36746}" type="datetimeFigureOut">
              <a:rPr lang="de-DE" smtClean="0"/>
              <a:t>06.03.2020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15C6-CCC9-4E0E-9A76-922114D080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5813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45B2-8535-452C-A53A-5035E2C36746}" type="datetimeFigureOut">
              <a:rPr lang="de-DE" smtClean="0"/>
              <a:t>06.03.2020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15C6-CCC9-4E0E-9A76-922114D080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5906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C45B2-8535-452C-A53A-5035E2C36746}" type="datetimeFigureOut">
              <a:rPr lang="de-DE" smtClean="0"/>
              <a:t>06.03.2020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015C6-CCC9-4E0E-9A76-922114D080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264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4.bin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swers.com/topic/menstrual-cycle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oleObject" Target="../embeddings/oleObject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swers.com/topic/menstrual-cycle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9_XkaXCXqc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1wRAHHrttYs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668512" y="2864991"/>
            <a:ext cx="614384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Embriológiai előadások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4932040" y="5589240"/>
            <a:ext cx="4071243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i="1" dirty="0"/>
              <a:t>dr. Magyar Attila</a:t>
            </a:r>
          </a:p>
          <a:p>
            <a:pPr algn="ctr">
              <a:spcBef>
                <a:spcPct val="50000"/>
              </a:spcBef>
            </a:pPr>
            <a:r>
              <a:rPr lang="hu-HU" sz="2400" b="1" i="1" dirty="0"/>
              <a:t>2020. 03. 06.</a:t>
            </a:r>
          </a:p>
          <a:p>
            <a:pPr algn="ctr">
              <a:spcBef>
                <a:spcPct val="50000"/>
              </a:spcBef>
            </a:pPr>
            <a:endParaRPr lang="de-DE" b="1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40478"/>
            <a:ext cx="6705600" cy="667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228600" y="908720"/>
            <a:ext cx="72957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A PETESEJT ÉS KIALAKULÁSA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81000"/>
            <a:ext cx="7772400" cy="5715000"/>
          </a:xfrm>
        </p:spPr>
        <p:txBody>
          <a:bodyPr/>
          <a:lstStyle/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Embriómanipulációs laboratóriumi módszerek felhasználásával történik.</a:t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IVF lépései:</a:t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1. Szuperovuláció (a feleség hormonális kezelése 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FSH-</a:t>
            </a:r>
            <a:r>
              <a:rPr lang="hu-HU" alt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és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hCG-vel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), nagyszámú (8-10) petesejt 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nyerése</a:t>
            </a:r>
            <a:b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céljából;</a:t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2. petesejtek gyűjtése (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ultrhang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megfigyelés 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mellett</a:t>
            </a:r>
            <a:b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preovulatórikus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tüszőkből leszívással);</a:t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3. hímivarsejtek gyűjtése;</a:t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4. in vitro fertilizáció;</a:t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5. Embriótenyésztés és az egészséges zigóták szelekciója</a:t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6. A kiválasztott zigóta(-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ák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 transzplantációja az 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méhbe</a:t>
            </a:r>
            <a:b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(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saját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vagy 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béranya).</a:t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Etikai-jogi problémák: csak a gazdagok számára? Mi legyen a felesleges, egészséges zigótákkal (abortusz?)? arra használjuk az orvosi kapacitást, hogy 50 éves nőnek lehessen gyermeke? Mi van akkor a lefagyasztott embriókkal, ha a házaspár elválik?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44450"/>
            <a:ext cx="6705600" cy="667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0" y="549275"/>
            <a:ext cx="83534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4400" cap="small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Barázdálódás, a hólyagcsíra kialakulása és beágyazódása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3200">
                <a:solidFill>
                  <a:srgbClr val="FF0000"/>
                </a:solidFill>
              </a:rPr>
              <a:t>6. Az anyai és apai genetikai állomány egyesülése</a:t>
            </a:r>
          </a:p>
        </p:txBody>
      </p:sp>
      <p:grpSp>
        <p:nvGrpSpPr>
          <p:cNvPr id="4099" name="Group 6"/>
          <p:cNvGrpSpPr>
            <a:grpSpLocks/>
          </p:cNvGrpSpPr>
          <p:nvPr/>
        </p:nvGrpSpPr>
        <p:grpSpPr bwMode="auto">
          <a:xfrm>
            <a:off x="228600" y="1341438"/>
            <a:ext cx="8610600" cy="5133975"/>
            <a:chOff x="144" y="845"/>
            <a:chExt cx="5424" cy="3234"/>
          </a:xfrm>
        </p:grpSpPr>
        <p:pic>
          <p:nvPicPr>
            <p:cNvPr id="410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" y="845"/>
              <a:ext cx="4519" cy="2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 Box 4"/>
            <p:cNvSpPr txBox="1">
              <a:spLocks noChangeArrowheads="1"/>
            </p:cNvSpPr>
            <p:nvPr/>
          </p:nvSpPr>
          <p:spPr bwMode="auto">
            <a:xfrm>
              <a:off x="144" y="2324"/>
              <a:ext cx="2600" cy="1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hu-HU" sz="1400" b="1" dirty="0">
                  <a:latin typeface="+mn-lt"/>
                  <a:cs typeface="Lucida Sans Unicode" pitchFamily="34" charset="0"/>
                </a:rPr>
                <a:t>Fluoreszcens jelölés: </a:t>
              </a:r>
              <a:r>
                <a:rPr lang="hu-HU" sz="14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cs typeface="Lucida Sans Unicode" pitchFamily="34" charset="0"/>
                </a:rPr>
                <a:t>kék szín: DNS (DAPI)</a:t>
              </a:r>
              <a:r>
                <a:rPr lang="hu-HU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cs typeface="Lucida Sans Unicode" pitchFamily="34" charset="0"/>
                </a:rPr>
                <a:t>; </a:t>
              </a:r>
              <a:r>
                <a:rPr lang="hu-HU" sz="14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cs typeface="Lucida Sans Unicode" pitchFamily="34" charset="0"/>
                </a:rPr>
                <a:t>zöld szín: </a:t>
              </a:r>
              <a:r>
                <a:rPr lang="hu-HU" sz="1400" b="1" dirty="0" err="1">
                  <a:solidFill>
                    <a:srgbClr val="00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cs typeface="Lucida Sans Unicode" pitchFamily="34" charset="0"/>
                </a:rPr>
                <a:t>mikrotubulusok</a:t>
              </a:r>
              <a:r>
                <a:rPr lang="hu-HU" sz="14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cs typeface="Lucida Sans Unicode" pitchFamily="34" charset="0"/>
                </a:rPr>
                <a:t> (IF*)</a:t>
              </a:r>
              <a:r>
                <a:rPr lang="hu-HU" sz="1400" b="1" dirty="0">
                  <a:latin typeface="+mn-lt"/>
                  <a:cs typeface="Lucida Sans Unicode" pitchFamily="34" charset="0"/>
                </a:rPr>
                <a:t>.</a:t>
              </a:r>
            </a:p>
            <a:p>
              <a:pPr eaLnBrk="0" hangingPunct="0">
                <a:spcBef>
                  <a:spcPct val="50000"/>
                </a:spcBef>
                <a:defRPr/>
              </a:pPr>
              <a:r>
                <a:rPr lang="hu-HU" sz="1400" b="1" dirty="0">
                  <a:solidFill>
                    <a:srgbClr val="C00000"/>
                  </a:solidFill>
                  <a:latin typeface="+mn-lt"/>
                  <a:cs typeface="Lucida Sans Unicode" pitchFamily="34" charset="0"/>
                </a:rPr>
                <a:t>A</a:t>
              </a:r>
              <a:r>
                <a:rPr lang="hu-HU" sz="1400" b="1" dirty="0">
                  <a:latin typeface="+mn-lt"/>
                  <a:cs typeface="Lucida Sans Unicode" pitchFamily="34" charset="0"/>
                </a:rPr>
                <a:t>: az első meiotikus osztódás az ovuláció előtt (csak petesejt látható).</a:t>
              </a:r>
              <a:br>
                <a:rPr lang="hu-HU" sz="1400" b="1" dirty="0">
                  <a:latin typeface="+mn-lt"/>
                  <a:cs typeface="Lucida Sans Unicode" pitchFamily="34" charset="0"/>
                </a:rPr>
              </a:br>
              <a:r>
                <a:rPr lang="hu-HU" sz="1400" b="1" dirty="0">
                  <a:solidFill>
                    <a:srgbClr val="C00000"/>
                  </a:solidFill>
                  <a:latin typeface="+mn-lt"/>
                  <a:cs typeface="Lucida Sans Unicode" pitchFamily="34" charset="0"/>
                </a:rPr>
                <a:t>B</a:t>
              </a:r>
              <a:r>
                <a:rPr lang="hu-HU" sz="1400" b="1" dirty="0">
                  <a:latin typeface="+mn-lt"/>
                  <a:cs typeface="Lucida Sans Unicode" pitchFamily="34" charset="0"/>
                </a:rPr>
                <a:t>: Spermiumbelépés (a petesejt bal oldalán), és a második meiotikus osztódás befejezése (fölül).</a:t>
              </a:r>
              <a:br>
                <a:rPr lang="hu-HU" sz="1400" b="1" dirty="0">
                  <a:latin typeface="+mn-lt"/>
                  <a:cs typeface="Lucida Sans Unicode" pitchFamily="34" charset="0"/>
                </a:rPr>
              </a:br>
              <a:r>
                <a:rPr lang="hu-HU" sz="1400" b="1" dirty="0">
                  <a:solidFill>
                    <a:srgbClr val="C00000"/>
                  </a:solidFill>
                  <a:latin typeface="+mn-lt"/>
                  <a:cs typeface="Lucida Sans Unicode" pitchFamily="34" charset="0"/>
                </a:rPr>
                <a:t>C</a:t>
              </a:r>
              <a:r>
                <a:rPr lang="hu-HU" sz="1400" b="1" dirty="0">
                  <a:latin typeface="+mn-lt"/>
                  <a:cs typeface="Lucida Sans Unicode" pitchFamily="34" charset="0"/>
                </a:rPr>
                <a:t>: az előmagok megközelítik egymást</a:t>
              </a:r>
              <a:br>
                <a:rPr lang="hu-HU" sz="1400" b="1" dirty="0">
                  <a:latin typeface="+mn-lt"/>
                  <a:cs typeface="Lucida Sans Unicode" pitchFamily="34" charset="0"/>
                </a:rPr>
              </a:br>
              <a:r>
                <a:rPr lang="hu-HU" sz="1400" b="1" dirty="0">
                  <a:solidFill>
                    <a:srgbClr val="C00000"/>
                  </a:solidFill>
                  <a:latin typeface="+mn-lt"/>
                  <a:cs typeface="Lucida Sans Unicode" pitchFamily="34" charset="0"/>
                </a:rPr>
                <a:t>D-E</a:t>
              </a:r>
              <a:r>
                <a:rPr lang="hu-HU" sz="1400" b="1" dirty="0">
                  <a:latin typeface="+mn-lt"/>
                  <a:cs typeface="Lucida Sans Unicode" pitchFamily="34" charset="0"/>
                </a:rPr>
                <a:t>: az előmagok összeolvadása nélkül a genetikai állomány kromoszómákká kondenzálódik. Ezek a </a:t>
              </a:r>
              <a:r>
                <a:rPr lang="hu-HU" sz="1400" b="1" dirty="0" err="1">
                  <a:latin typeface="+mn-lt"/>
                  <a:cs typeface="Lucida Sans Unicode" pitchFamily="34" charset="0"/>
                </a:rPr>
                <a:t>metafázislemezben</a:t>
              </a:r>
              <a:r>
                <a:rPr lang="hu-HU" sz="1400" b="1" dirty="0">
                  <a:latin typeface="+mn-lt"/>
                  <a:cs typeface="Lucida Sans Unicode" pitchFamily="34" charset="0"/>
                </a:rPr>
                <a:t> gyűlnek össze.</a:t>
              </a:r>
            </a:p>
          </p:txBody>
        </p:sp>
      </p:grpSp>
      <p:sp>
        <p:nvSpPr>
          <p:cNvPr id="4100" name="Szövegdoboz 6"/>
          <p:cNvSpPr txBox="1">
            <a:spLocks noChangeArrowheads="1"/>
          </p:cNvSpPr>
          <p:nvPr/>
        </p:nvSpPr>
        <p:spPr bwMode="auto">
          <a:xfrm>
            <a:off x="395288" y="6459538"/>
            <a:ext cx="46815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200" b="1">
                <a:solidFill>
                  <a:srgbClr val="008000"/>
                </a:solidFill>
              </a:rPr>
              <a:t>*IF</a:t>
            </a:r>
            <a:r>
              <a:rPr lang="hu-HU" altLang="hu-HU" sz="1200"/>
              <a:t>: immunfluoreszcens jelölés anti-tubulin ellenanyaggal</a:t>
            </a:r>
            <a:endParaRPr lang="de-DE" altLang="hu-HU" sz="1200"/>
          </a:p>
        </p:txBody>
      </p:sp>
      <p:sp>
        <p:nvSpPr>
          <p:cNvPr id="4101" name="Szövegdoboz 5"/>
          <p:cNvSpPr txBox="1">
            <a:spLocks noChangeArrowheads="1"/>
          </p:cNvSpPr>
          <p:nvPr/>
        </p:nvSpPr>
        <p:spPr bwMode="auto">
          <a:xfrm>
            <a:off x="5724525" y="6280150"/>
            <a:ext cx="2808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1200" b="1"/>
              <a:t>Nyíl: a megtermékenyítő spermium farka (mikrotubulusok)</a:t>
            </a:r>
            <a:endParaRPr lang="de-DE" altLang="hu-HU" sz="1200" b="1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6588125" y="333375"/>
            <a:ext cx="2160588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Megtermékenyített humán petesejt: ZIGÓTA, benne a hím és a női előmagok, kívül jól látható a zona pellucida, az elakadt spermiumokkal (kilógó spermiumfarkak: lásd a polispermia meggátlása</a:t>
            </a:r>
          </a:p>
        </p:txBody>
      </p:sp>
      <p:grpSp>
        <p:nvGrpSpPr>
          <p:cNvPr id="1030" name="Group 8"/>
          <p:cNvGrpSpPr>
            <a:grpSpLocks/>
          </p:cNvGrpSpPr>
          <p:nvPr/>
        </p:nvGrpSpPr>
        <p:grpSpPr bwMode="auto">
          <a:xfrm>
            <a:off x="457200" y="385763"/>
            <a:ext cx="6130925" cy="4873625"/>
            <a:chOff x="288" y="243"/>
            <a:chExt cx="3862" cy="3070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88" y="243"/>
            <a:ext cx="3590" cy="30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7" name="Image" r:id="rId4" imgW="7116131" imgH="6086834" progId="Photoshop.Image.5">
                    <p:embed/>
                  </p:oleObj>
                </mc:Choice>
                <mc:Fallback>
                  <p:oleObj name="Image" r:id="rId4" imgW="7116131" imgH="6086834" progId="Photoshop.Image.5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" y="243"/>
                          <a:ext cx="3590" cy="30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2" name="Line 5"/>
            <p:cNvSpPr>
              <a:spLocks noChangeShapeType="1"/>
            </p:cNvSpPr>
            <p:nvPr/>
          </p:nvSpPr>
          <p:spPr bwMode="auto">
            <a:xfrm flipH="1">
              <a:off x="3742" y="1480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92150"/>
            <a:ext cx="8229600" cy="5434013"/>
          </a:xfrm>
        </p:spPr>
        <p:txBody>
          <a:bodyPr/>
          <a:lstStyle/>
          <a:p>
            <a:pPr eaLnBrk="1" hangingPunct="1"/>
            <a:r>
              <a:rPr lang="hu-HU" altLang="hu-HU" sz="2400" dirty="0" err="1"/>
              <a:t>Primordiális</a:t>
            </a:r>
            <a:r>
              <a:rPr lang="hu-HU" altLang="hu-HU" sz="2400" dirty="0"/>
              <a:t> tüsző: a petesejt az első meiotikus osztódás </a:t>
            </a:r>
            <a:r>
              <a:rPr lang="hu-HU" altLang="hu-HU" sz="2400" dirty="0" err="1"/>
              <a:t>profázisában</a:t>
            </a:r>
            <a:r>
              <a:rPr lang="hu-HU" altLang="hu-HU" sz="2400" dirty="0"/>
              <a:t> (</a:t>
            </a:r>
            <a:r>
              <a:rPr lang="hu-HU" altLang="hu-HU" sz="2400" dirty="0" err="1"/>
              <a:t>diplotén</a:t>
            </a:r>
            <a:r>
              <a:rPr lang="hu-HU" altLang="hu-HU" sz="2400" dirty="0"/>
              <a:t>) van (primer </a:t>
            </a:r>
            <a:r>
              <a:rPr lang="hu-HU" altLang="hu-HU" sz="2400" dirty="0" err="1"/>
              <a:t>oocita</a:t>
            </a:r>
            <a:r>
              <a:rPr lang="hu-HU" altLang="hu-HU" sz="2400" dirty="0"/>
              <a:t>) </a:t>
            </a:r>
            <a:r>
              <a:rPr lang="hu-HU" altLang="hu-HU" sz="2400" dirty="0" err="1"/>
              <a:t>Primordiális</a:t>
            </a:r>
            <a:r>
              <a:rPr lang="hu-HU" altLang="hu-HU" sz="2400" dirty="0"/>
              <a:t> →szekunder </a:t>
            </a:r>
            <a:r>
              <a:rPr lang="hu-HU" altLang="hu-HU" sz="2400" dirty="0" err="1"/>
              <a:t>oocita</a:t>
            </a:r>
            <a:r>
              <a:rPr lang="hu-HU" altLang="hu-HU" sz="2400" dirty="0"/>
              <a:t>: </a:t>
            </a:r>
            <a:r>
              <a:rPr lang="hu-HU" altLang="hu-HU" sz="2400" dirty="0" err="1"/>
              <a:t>meiózis</a:t>
            </a:r>
            <a:r>
              <a:rPr lang="hu-HU" altLang="hu-HU" sz="2400" dirty="0"/>
              <a:t> I végigmegy.</a:t>
            </a:r>
          </a:p>
          <a:p>
            <a:pPr eaLnBrk="1" hangingPunct="1"/>
            <a:r>
              <a:rPr lang="hu-HU" altLang="hu-HU" sz="2400" dirty="0"/>
              <a:t>Ovuláció: az LH csúcs idején kezdi meg a szekunder </a:t>
            </a:r>
            <a:r>
              <a:rPr lang="hu-HU" altLang="hu-HU" sz="2400" dirty="0" err="1"/>
              <a:t>oocita</a:t>
            </a:r>
            <a:r>
              <a:rPr lang="hu-HU" altLang="hu-HU" sz="2400" dirty="0"/>
              <a:t> a </a:t>
            </a:r>
            <a:r>
              <a:rPr lang="hu-HU" altLang="hu-HU" sz="2400" dirty="0" err="1"/>
              <a:t>meiózis</a:t>
            </a:r>
            <a:r>
              <a:rPr lang="hu-HU" altLang="hu-HU" sz="2400" dirty="0"/>
              <a:t> II-t, de ezt sem fejezi be: ismét van egy blokk, a második </a:t>
            </a:r>
            <a:r>
              <a:rPr lang="hu-HU" altLang="hu-HU" sz="2400" dirty="0" err="1"/>
              <a:t>metafázisban</a:t>
            </a:r>
            <a:r>
              <a:rPr lang="hu-HU" altLang="hu-HU" sz="2400" dirty="0"/>
              <a:t>.</a:t>
            </a:r>
          </a:p>
          <a:p>
            <a:pPr eaLnBrk="1" hangingPunct="1"/>
            <a:r>
              <a:rPr lang="hu-HU" altLang="hu-HU" sz="2400" dirty="0"/>
              <a:t>A fertilizáció szabadítja fel a szekunder </a:t>
            </a:r>
            <a:r>
              <a:rPr lang="hu-HU" altLang="hu-HU" sz="2400" dirty="0" err="1"/>
              <a:t>oocitát</a:t>
            </a:r>
            <a:r>
              <a:rPr lang="hu-HU" altLang="hu-HU" sz="2400" dirty="0"/>
              <a:t> ez alól a gátlás alól: a spermium már bent van a petesejt citoplazmájában, amikor befejeződik a petesejt </a:t>
            </a:r>
            <a:r>
              <a:rPr lang="hu-HU" altLang="hu-HU" sz="2400" dirty="0" err="1"/>
              <a:t>meiózisa</a:t>
            </a:r>
            <a:r>
              <a:rPr lang="hu-HU" altLang="hu-HU" sz="2400" dirty="0"/>
              <a:t>.</a:t>
            </a:r>
          </a:p>
          <a:p>
            <a:pPr eaLnBrk="1" hangingPunct="1"/>
            <a:r>
              <a:rPr lang="hu-HU" altLang="hu-HU" sz="2400" dirty="0"/>
              <a:t>A kész petesejt sejtmagja a </a:t>
            </a:r>
            <a:r>
              <a:rPr lang="hu-HU" altLang="hu-HU" sz="2400" b="1" dirty="0"/>
              <a:t>női előmag </a:t>
            </a:r>
            <a:r>
              <a:rPr lang="hu-HU" altLang="hu-HU" sz="2400" dirty="0"/>
              <a:t>(</a:t>
            </a:r>
            <a:r>
              <a:rPr lang="hu-HU" altLang="hu-HU" sz="2400" b="1" dirty="0" err="1"/>
              <a:t>pronucleus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femininus</a:t>
            </a:r>
            <a:r>
              <a:rPr lang="hu-HU" altLang="hu-HU" sz="2400" dirty="0"/>
              <a:t>), míg a spermiumé a </a:t>
            </a:r>
            <a:r>
              <a:rPr lang="hu-HU" altLang="hu-HU" sz="2400" b="1" dirty="0"/>
              <a:t>hím előmag </a:t>
            </a:r>
            <a:r>
              <a:rPr lang="hu-HU" altLang="hu-HU" sz="2400" dirty="0"/>
              <a:t>(</a:t>
            </a:r>
            <a:r>
              <a:rPr lang="hu-HU" altLang="hu-HU" sz="2400" dirty="0" err="1"/>
              <a:t>pronucleus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masculinus</a:t>
            </a:r>
            <a:r>
              <a:rPr lang="hu-HU" altLang="hu-HU" sz="2400" dirty="0"/>
              <a:t>).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76250"/>
            <a:ext cx="4691063" cy="56499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u-HU" altLang="hu-HU" sz="2000" dirty="0"/>
              <a:t>A spermium DNS-e nagyon tömören be van csomagolva (</a:t>
            </a:r>
            <a:r>
              <a:rPr lang="hu-HU" altLang="hu-HU" sz="2000" b="1" dirty="0" err="1">
                <a:solidFill>
                  <a:srgbClr val="C00000"/>
                </a:solidFill>
              </a:rPr>
              <a:t>protaminok</a:t>
            </a:r>
            <a:r>
              <a:rPr lang="hu-HU" altLang="hu-HU" sz="2000" dirty="0"/>
              <a:t>: kis molekulatömegű, nagyon bázikus fehérjék).</a:t>
            </a:r>
          </a:p>
          <a:p>
            <a:pPr eaLnBrk="1" hangingPunct="1">
              <a:buFontTx/>
              <a:buNone/>
            </a:pPr>
            <a:r>
              <a:rPr lang="hu-HU" altLang="hu-HU" sz="2000" dirty="0"/>
              <a:t>A </a:t>
            </a:r>
            <a:r>
              <a:rPr lang="hu-HU" altLang="hu-HU" sz="2000" dirty="0" err="1"/>
              <a:t>fertilizáció</a:t>
            </a:r>
            <a:r>
              <a:rPr lang="hu-HU" altLang="hu-HU" sz="2000" dirty="0"/>
              <a:t> után, a spermium sejtmagjában (a petesejt citoplazmájában) ezek a csomagolófehérjék kicserélődnek </a:t>
            </a:r>
            <a:r>
              <a:rPr lang="hu-HU" altLang="hu-HU" sz="2000" dirty="0" err="1"/>
              <a:t>hisztonokra</a:t>
            </a:r>
            <a:r>
              <a:rPr lang="hu-HU" altLang="hu-HU" sz="2000" dirty="0"/>
              <a:t>. A folyamatot </a:t>
            </a:r>
            <a:r>
              <a:rPr lang="hu-HU" altLang="hu-HU" sz="2000" dirty="0" err="1"/>
              <a:t>dekondenzációnak</a:t>
            </a:r>
            <a:r>
              <a:rPr lang="hu-HU" altLang="hu-HU" sz="2000" dirty="0"/>
              <a:t> nevezzük, és </a:t>
            </a:r>
            <a:r>
              <a:rPr lang="hu-HU" altLang="hu-HU" sz="2000" dirty="0" err="1"/>
              <a:t>ú.n</a:t>
            </a:r>
            <a:r>
              <a:rPr lang="hu-HU" altLang="hu-HU" sz="2000" dirty="0"/>
              <a:t>. magfehérje-kicserélő fehérjék végzik. Karmosbékában (</a:t>
            </a:r>
            <a:r>
              <a:rPr lang="hu-HU" altLang="hu-HU" sz="2000" dirty="0" err="1"/>
              <a:t>Xenopus</a:t>
            </a:r>
            <a:r>
              <a:rPr lang="hu-HU" altLang="hu-HU" sz="2000" dirty="0"/>
              <a:t>) ezek a  </a:t>
            </a:r>
            <a:r>
              <a:rPr lang="hu-HU" altLang="hu-HU" sz="2000" dirty="0" err="1"/>
              <a:t>nukleoplazminok</a:t>
            </a:r>
            <a:r>
              <a:rPr lang="hu-HU" altLang="hu-HU" sz="2000" dirty="0"/>
              <a:t>; emlősök: hasonló szerkezetű fehérjék.</a:t>
            </a:r>
          </a:p>
          <a:p>
            <a:pPr eaLnBrk="1" hangingPunct="1">
              <a:buFontTx/>
              <a:buNone/>
            </a:pPr>
            <a:r>
              <a:rPr lang="hu-HU" altLang="hu-HU" sz="2000" dirty="0"/>
              <a:t>A humán protamin1  51 aminosavból (AA) áll, ebből 24 (!!) </a:t>
            </a:r>
            <a:r>
              <a:rPr lang="hu-HU" altLang="hu-HU" sz="2000" dirty="0" err="1"/>
              <a:t>arginin</a:t>
            </a:r>
            <a:r>
              <a:rPr lang="hu-HU" altLang="hu-HU" sz="2000" dirty="0"/>
              <a:t>.</a:t>
            </a:r>
          </a:p>
          <a:p>
            <a:pPr eaLnBrk="1" hangingPunct="1">
              <a:buFontTx/>
              <a:buNone/>
            </a:pPr>
            <a:r>
              <a:rPr lang="hu-HU" altLang="hu-HU" sz="1200" dirty="0"/>
              <a:t>(Érdekesség: a korai fejlődésben szerepet játszó gének a spermiumban is megtartják </a:t>
            </a:r>
            <a:r>
              <a:rPr lang="hu-HU" altLang="hu-HU" sz="1200" dirty="0" err="1"/>
              <a:t>hisztonfehérjéiket</a:t>
            </a:r>
            <a:r>
              <a:rPr lang="hu-HU" altLang="hu-HU" sz="1200" dirty="0"/>
              <a:t>.)</a:t>
            </a:r>
          </a:p>
        </p:txBody>
      </p:sp>
      <p:pic>
        <p:nvPicPr>
          <p:cNvPr id="6147" name="Picture 4" descr="fert9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1089025"/>
            <a:ext cx="3527425" cy="2297113"/>
          </a:xfrm>
          <a:noFill/>
        </p:spPr>
      </p:pic>
      <p:pic>
        <p:nvPicPr>
          <p:cNvPr id="4" name="Picture 3" descr="Physiol Repr kromoszómák és spermium mag méret h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076700"/>
            <a:ext cx="29527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483768" y="6188481"/>
            <a:ext cx="41036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000" dirty="0"/>
              <a:t>Normál testi sejtek </a:t>
            </a:r>
            <a:r>
              <a:rPr lang="hu-HU" altLang="hu-HU" sz="1000" dirty="0" err="1"/>
              <a:t>kromoszómiái</a:t>
            </a:r>
            <a:r>
              <a:rPr lang="hu-HU" altLang="hu-HU" sz="1000" dirty="0"/>
              <a:t>, </a:t>
            </a:r>
            <a:r>
              <a:rPr lang="hu-HU" altLang="hu-HU" sz="1000" dirty="0" err="1"/>
              <a:t>mitózis</a:t>
            </a:r>
            <a:r>
              <a:rPr lang="hu-HU" altLang="hu-HU" sz="1000" dirty="0"/>
              <a:t> idején, és egy spermium sejtmag: jól látható az óriási DNS kondenzáció a hímivarsejtmagjában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3600"/>
              <a:t>Az embrió életkorát a továbbiakban így fogom megadni:</a:t>
            </a:r>
            <a:endParaRPr lang="de-DE" altLang="hu-HU" sz="3600"/>
          </a:p>
        </p:txBody>
      </p:sp>
      <p:sp>
        <p:nvSpPr>
          <p:cNvPr id="7171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altLang="hu-HU" sz="2000"/>
              <a:t>A megtermékenyítéstől (0. nap) számítva:</a:t>
            </a:r>
            <a:br>
              <a:rPr lang="hu-HU" altLang="hu-HU" sz="2000"/>
            </a:br>
            <a:r>
              <a:rPr lang="hu-HU" altLang="hu-HU" sz="2000"/>
              <a:t/>
            </a:r>
            <a:br>
              <a:rPr lang="hu-HU" altLang="hu-HU" sz="2000"/>
            </a:br>
            <a:r>
              <a:rPr lang="hu-HU" altLang="hu-HU" sz="2000" b="1">
                <a:solidFill>
                  <a:srgbClr val="C00000"/>
                </a:solidFill>
              </a:rPr>
              <a:t>napok</a:t>
            </a:r>
            <a:r>
              <a:rPr lang="hu-HU" altLang="hu-HU" sz="2000"/>
              <a:t>: pl. a beágyazódás a 6-9 napon (fertilizáció után) történik, megnevezése: </a:t>
            </a:r>
            <a:r>
              <a:rPr lang="hu-HU" altLang="hu-HU" sz="2000" b="1">
                <a:solidFill>
                  <a:srgbClr val="C00000"/>
                </a:solidFill>
              </a:rPr>
              <a:t>6-9. ED </a:t>
            </a:r>
            <a:r>
              <a:rPr lang="hu-HU" altLang="hu-HU" sz="2000"/>
              <a:t>(átvéve az angol nómenklatúrát, embryonic day, ED)</a:t>
            </a:r>
            <a:br>
              <a:rPr lang="hu-HU" altLang="hu-HU" sz="2000"/>
            </a:br>
            <a:r>
              <a:rPr lang="hu-HU" altLang="hu-HU" sz="2000"/>
              <a:t/>
            </a:r>
            <a:br>
              <a:rPr lang="hu-HU" altLang="hu-HU" sz="2000"/>
            </a:br>
            <a:r>
              <a:rPr lang="hu-HU" altLang="hu-HU" sz="2000" b="1">
                <a:solidFill>
                  <a:srgbClr val="C00000"/>
                </a:solidFill>
              </a:rPr>
              <a:t>hetek</a:t>
            </a:r>
            <a:r>
              <a:rPr lang="hu-HU" altLang="hu-HU" sz="2000"/>
              <a:t>: pl. az ivarmirigyek (gonádok) a 7. embrionális hétig mindkét nemben teljesen egyformák; megnevezése: </a:t>
            </a:r>
            <a:r>
              <a:rPr lang="hu-HU" altLang="hu-HU" sz="2000" b="1">
                <a:solidFill>
                  <a:srgbClr val="C00000"/>
                </a:solidFill>
              </a:rPr>
              <a:t>7. EW </a:t>
            </a:r>
            <a:r>
              <a:rPr lang="hu-HU" altLang="hu-HU" sz="2000"/>
              <a:t>(embryonic week)</a:t>
            </a:r>
            <a:br>
              <a:rPr lang="hu-HU" altLang="hu-HU" sz="2000"/>
            </a:br>
            <a:r>
              <a:rPr lang="hu-HU" altLang="hu-HU" sz="2000"/>
              <a:t/>
            </a:r>
            <a:br>
              <a:rPr lang="hu-HU" altLang="hu-HU" sz="2000"/>
            </a:br>
            <a:r>
              <a:rPr lang="hu-HU" altLang="hu-HU" sz="2000" b="1">
                <a:solidFill>
                  <a:srgbClr val="C00000"/>
                </a:solidFill>
              </a:rPr>
              <a:t>hónapok</a:t>
            </a:r>
            <a:r>
              <a:rPr lang="hu-HU" altLang="hu-HU" sz="2000"/>
              <a:t>: az embrionális periódus a 2. embrionális hónap végéig tart, megnevezése: </a:t>
            </a:r>
            <a:r>
              <a:rPr lang="hu-HU" altLang="hu-HU" sz="2000" b="1">
                <a:solidFill>
                  <a:srgbClr val="C00000"/>
                </a:solidFill>
              </a:rPr>
              <a:t>2. EM </a:t>
            </a:r>
            <a:r>
              <a:rPr lang="hu-HU" altLang="hu-HU" sz="2000"/>
              <a:t>(embtryonic month)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zövegdoboz 4"/>
          <p:cNvSpPr txBox="1">
            <a:spLocks noChangeArrowheads="1"/>
          </p:cNvSpPr>
          <p:nvPr/>
        </p:nvSpPr>
        <p:spPr bwMode="auto">
          <a:xfrm>
            <a:off x="2916238" y="188913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/>
              <a:t>Fertilizáció, zigóta</a:t>
            </a:r>
            <a:endParaRPr lang="de-DE" altLang="hu-HU"/>
          </a:p>
        </p:txBody>
      </p:sp>
      <p:sp>
        <p:nvSpPr>
          <p:cNvPr id="8195" name="Szövegdoboz 5"/>
          <p:cNvSpPr txBox="1">
            <a:spLocks noChangeArrowheads="1"/>
          </p:cNvSpPr>
          <p:nvPr/>
        </p:nvSpPr>
        <p:spPr bwMode="auto">
          <a:xfrm>
            <a:off x="395288" y="1484313"/>
            <a:ext cx="8640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/>
              <a:t>Fejlődés a zona pellucidán belül: </a:t>
            </a:r>
            <a:r>
              <a:rPr lang="hu-HU" altLang="hu-HU" b="1">
                <a:solidFill>
                  <a:srgbClr val="C00000"/>
                </a:solidFill>
              </a:rPr>
              <a:t>preimplatációs fejlődés</a:t>
            </a:r>
            <a:r>
              <a:rPr lang="hu-HU" altLang="hu-HU"/>
              <a:t> (0-9 ED*)</a:t>
            </a:r>
            <a:endParaRPr lang="de-DE" altLang="hu-HU"/>
          </a:p>
        </p:txBody>
      </p:sp>
      <p:sp>
        <p:nvSpPr>
          <p:cNvPr id="8196" name="Szövegdoboz 6"/>
          <p:cNvSpPr txBox="1">
            <a:spLocks noChangeArrowheads="1"/>
          </p:cNvSpPr>
          <p:nvPr/>
        </p:nvSpPr>
        <p:spPr bwMode="auto">
          <a:xfrm>
            <a:off x="2987675" y="2852738"/>
            <a:ext cx="3240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b="1">
                <a:solidFill>
                  <a:srgbClr val="C00000"/>
                </a:solidFill>
              </a:rPr>
              <a:t>Implantáció</a:t>
            </a:r>
            <a:r>
              <a:rPr lang="hu-HU" altLang="hu-HU"/>
              <a:t>: a 6-9 ED között</a:t>
            </a:r>
            <a:endParaRPr lang="de-DE" altLang="hu-HU"/>
          </a:p>
        </p:txBody>
      </p:sp>
      <p:sp>
        <p:nvSpPr>
          <p:cNvPr id="8197" name="Szövegdoboz 7"/>
          <p:cNvSpPr txBox="1">
            <a:spLocks noChangeArrowheads="1"/>
          </p:cNvSpPr>
          <p:nvPr/>
        </p:nvSpPr>
        <p:spPr bwMode="auto">
          <a:xfrm>
            <a:off x="842963" y="4227513"/>
            <a:ext cx="7561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b="1">
                <a:solidFill>
                  <a:srgbClr val="C00000"/>
                </a:solidFill>
              </a:rPr>
              <a:t>posztimplantációs fejlődés</a:t>
            </a:r>
            <a:r>
              <a:rPr lang="hu-HU" altLang="hu-HU"/>
              <a:t>: a beágyazódástól a születésig</a:t>
            </a:r>
            <a:endParaRPr lang="de-DE" altLang="hu-HU"/>
          </a:p>
        </p:txBody>
      </p:sp>
      <p:sp>
        <p:nvSpPr>
          <p:cNvPr id="8198" name="Szövegdoboz 8"/>
          <p:cNvSpPr txBox="1">
            <a:spLocks noChangeArrowheads="1"/>
          </p:cNvSpPr>
          <p:nvPr/>
        </p:nvSpPr>
        <p:spPr bwMode="auto">
          <a:xfrm>
            <a:off x="539750" y="5591175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b="1">
                <a:solidFill>
                  <a:srgbClr val="C00000"/>
                </a:solidFill>
              </a:rPr>
              <a:t>Embrionális</a:t>
            </a:r>
            <a:r>
              <a:rPr lang="hu-HU" altLang="hu-HU"/>
              <a:t> szakasz: 0-2 EM</a:t>
            </a:r>
            <a:endParaRPr lang="de-DE" altLang="hu-HU"/>
          </a:p>
        </p:txBody>
      </p:sp>
      <p:sp>
        <p:nvSpPr>
          <p:cNvPr id="8199" name="Szövegdoboz 10"/>
          <p:cNvSpPr txBox="1">
            <a:spLocks noChangeArrowheads="1"/>
          </p:cNvSpPr>
          <p:nvPr/>
        </p:nvSpPr>
        <p:spPr bwMode="auto">
          <a:xfrm>
            <a:off x="6034088" y="5584825"/>
            <a:ext cx="273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b="1">
                <a:solidFill>
                  <a:srgbClr val="C00000"/>
                </a:solidFill>
              </a:rPr>
              <a:t>Fetális</a:t>
            </a:r>
            <a:r>
              <a:rPr lang="hu-HU" altLang="hu-HU"/>
              <a:t> szakasz: 2-9 EM</a:t>
            </a:r>
            <a:endParaRPr lang="de-DE" altLang="hu-HU"/>
          </a:p>
        </p:txBody>
      </p:sp>
      <p:sp>
        <p:nvSpPr>
          <p:cNvPr id="13" name="Lefelé nyíl 12"/>
          <p:cNvSpPr/>
          <p:nvPr/>
        </p:nvSpPr>
        <p:spPr>
          <a:xfrm>
            <a:off x="4427538" y="620713"/>
            <a:ext cx="288925" cy="6477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Lefelé nyíl 13"/>
          <p:cNvSpPr/>
          <p:nvPr/>
        </p:nvSpPr>
        <p:spPr>
          <a:xfrm>
            <a:off x="4427538" y="2060575"/>
            <a:ext cx="288925" cy="6477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Lefelé nyíl 14"/>
          <p:cNvSpPr/>
          <p:nvPr/>
        </p:nvSpPr>
        <p:spPr>
          <a:xfrm>
            <a:off x="4427538" y="3429000"/>
            <a:ext cx="288925" cy="6477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6" name="Jobbra nyíl 15"/>
          <p:cNvSpPr/>
          <p:nvPr/>
        </p:nvSpPr>
        <p:spPr>
          <a:xfrm>
            <a:off x="4030663" y="5629275"/>
            <a:ext cx="1655762" cy="287338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" name="Bal oldali kapcsos zárójel 20"/>
          <p:cNvSpPr/>
          <p:nvPr/>
        </p:nvSpPr>
        <p:spPr>
          <a:xfrm rot="5400000">
            <a:off x="4311650" y="2846388"/>
            <a:ext cx="576263" cy="4478337"/>
          </a:xfrm>
          <a:prstGeom prst="leftBrace">
            <a:avLst>
              <a:gd name="adj1" fmla="val 60013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205" name="Szövegdoboz 16"/>
          <p:cNvSpPr txBox="1">
            <a:spLocks noChangeArrowheads="1"/>
          </p:cNvSpPr>
          <p:nvPr/>
        </p:nvSpPr>
        <p:spPr bwMode="auto">
          <a:xfrm>
            <a:off x="1116013" y="6308725"/>
            <a:ext cx="21605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200" dirty="0"/>
              <a:t>*: lásd az előző diát</a:t>
            </a:r>
            <a:endParaRPr lang="de-DE" altLang="hu-HU" sz="1200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Preimplantációs fejlődés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altLang="hu-HU" sz="2000" dirty="0"/>
              <a:t>Az embrió fejlődésének az a része, amikor az osztódás, differenciálódás a </a:t>
            </a:r>
            <a:r>
              <a:rPr lang="hu-HU" altLang="hu-HU" sz="2000" b="1" dirty="0" err="1"/>
              <a:t>zona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pellucidán</a:t>
            </a:r>
            <a:r>
              <a:rPr lang="hu-HU" altLang="hu-HU" sz="2000" b="1" dirty="0"/>
              <a:t> BELÜL </a:t>
            </a:r>
            <a:r>
              <a:rPr lang="hu-HU" altLang="hu-HU" sz="2000" dirty="0"/>
              <a:t>zajlik, azaz az embrió még </a:t>
            </a:r>
            <a:r>
              <a:rPr lang="hu-HU" altLang="hu-HU" sz="2000" b="1" dirty="0"/>
              <a:t>szabadon úszik </a:t>
            </a:r>
            <a:r>
              <a:rPr lang="hu-HU" altLang="hu-HU" sz="2000" dirty="0"/>
              <a:t>a női nemi utakban (petevezetőben, majd a méh üregében).</a:t>
            </a:r>
          </a:p>
          <a:p>
            <a:pPr eaLnBrk="1" hangingPunct="1"/>
            <a:r>
              <a:rPr lang="hu-HU" altLang="hu-HU" sz="2000" dirty="0"/>
              <a:t>A megtermékenyítéstől a beágyazódásig tart.</a:t>
            </a:r>
          </a:p>
          <a:p>
            <a:pPr eaLnBrk="1" hangingPunct="1"/>
            <a:r>
              <a:rPr lang="hu-HU" altLang="hu-HU" sz="2000" dirty="0"/>
              <a:t>Beágyazódás a méhfalba történik: a méh nyálkahártyájába (</a:t>
            </a:r>
            <a:r>
              <a:rPr lang="hu-HU" altLang="hu-HU" sz="2000" dirty="0" err="1"/>
              <a:t>endometrium</a:t>
            </a:r>
            <a:r>
              <a:rPr lang="hu-HU" altLang="hu-HU" sz="2000" dirty="0"/>
              <a:t>). Emberben ez a </a:t>
            </a:r>
            <a:r>
              <a:rPr lang="hu-HU" altLang="hu-HU" sz="2000" b="1" dirty="0"/>
              <a:t>6-9. napok </a:t>
            </a:r>
            <a:r>
              <a:rPr lang="hu-HU" altLang="hu-HU" sz="2000" dirty="0"/>
              <a:t>(ED) között történik </a:t>
            </a:r>
          </a:p>
          <a:p>
            <a:pPr eaLnBrk="1" hangingPunct="1"/>
            <a:r>
              <a:rPr lang="hu-HU" altLang="hu-HU" sz="2000" dirty="0"/>
              <a:t>A </a:t>
            </a:r>
            <a:r>
              <a:rPr lang="hu-HU" altLang="hu-HU" sz="2000" dirty="0" err="1"/>
              <a:t>preimplantációs</a:t>
            </a:r>
            <a:r>
              <a:rPr lang="hu-HU" altLang="hu-HU" sz="2000" dirty="0"/>
              <a:t> embrió nem hagyja el a </a:t>
            </a:r>
            <a:r>
              <a:rPr lang="hu-HU" altLang="hu-HU" sz="2000" dirty="0" err="1"/>
              <a:t>zona</a:t>
            </a:r>
            <a:r>
              <a:rPr lang="hu-HU" altLang="hu-HU" sz="2000" dirty="0"/>
              <a:t> </a:t>
            </a:r>
            <a:r>
              <a:rPr lang="hu-HU" altLang="hu-HU" sz="2000" dirty="0" err="1"/>
              <a:t>pellucidát</a:t>
            </a:r>
            <a:r>
              <a:rPr lang="hu-HU" altLang="hu-HU" sz="2000" dirty="0"/>
              <a:t>: a petevezető, majd a méh nyálkahártyájában lévő csillós hámsejtek csillócsapkodása és ezen szervek saját perisztaltikája görgeti ezt a labdacsot a méhbe. </a:t>
            </a:r>
          </a:p>
          <a:p>
            <a:pPr eaLnBrk="1" hangingPunct="1"/>
            <a:r>
              <a:rPr lang="hu-HU" altLang="hu-HU" sz="2000" dirty="0"/>
              <a:t>A </a:t>
            </a:r>
            <a:r>
              <a:rPr lang="hu-HU" altLang="hu-HU" sz="2000" dirty="0" err="1"/>
              <a:t>zona</a:t>
            </a:r>
            <a:r>
              <a:rPr lang="hu-HU" altLang="hu-HU" sz="2000" dirty="0"/>
              <a:t> feladata: az idő előtti (</a:t>
            </a:r>
            <a:r>
              <a:rPr lang="hu-HU" altLang="hu-HU" sz="2000" dirty="0" err="1"/>
              <a:t>blasztula</a:t>
            </a:r>
            <a:r>
              <a:rPr lang="hu-HU" altLang="hu-HU" sz="2000" dirty="0"/>
              <a:t> stádium előtti), illetve a rossz helyen történő implantáció megakadályozása (</a:t>
            </a:r>
            <a:r>
              <a:rPr lang="hu-HU" altLang="hu-HU" sz="2000" dirty="0" err="1"/>
              <a:t>v.ö</a:t>
            </a:r>
            <a:r>
              <a:rPr lang="hu-HU" altLang="hu-HU" sz="2000" dirty="0"/>
              <a:t>.: méhen kívüli, </a:t>
            </a:r>
            <a:r>
              <a:rPr lang="hu-HU" altLang="hu-HU" sz="2000" b="1" dirty="0" err="1">
                <a:solidFill>
                  <a:srgbClr val="C00000"/>
                </a:solidFill>
              </a:rPr>
              <a:t>ektópiás</a:t>
            </a:r>
            <a:r>
              <a:rPr lang="hu-HU" altLang="hu-HU" sz="2000" b="1" dirty="0">
                <a:solidFill>
                  <a:srgbClr val="C00000"/>
                </a:solidFill>
              </a:rPr>
              <a:t> vagy extrauterin terhesség</a:t>
            </a:r>
            <a:r>
              <a:rPr lang="hu-HU" altLang="hu-HU" sz="2000" dirty="0"/>
              <a:t>).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200"/>
            <a:ext cx="8424863" cy="65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Szövegdoboz 5"/>
          <p:cNvSpPr txBox="1">
            <a:spLocks noChangeArrowheads="1"/>
          </p:cNvSpPr>
          <p:nvPr/>
        </p:nvSpPr>
        <p:spPr bwMode="auto">
          <a:xfrm>
            <a:off x="6443663" y="6569075"/>
            <a:ext cx="27003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200" b="1">
                <a:solidFill>
                  <a:srgbClr val="FF0000"/>
                </a:solidFill>
              </a:rPr>
              <a:t>Magyarázat a következő dián</a:t>
            </a:r>
            <a:endParaRPr lang="de-DE" altLang="hu-HU" sz="12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hu-HU" dirty="0"/>
              <a:t>A petesejt kialakulása a petefészekben</a:t>
            </a:r>
          </a:p>
        </p:txBody>
      </p:sp>
    </p:spTree>
    <p:extLst>
      <p:ext uri="{BB962C8B-B14F-4D97-AF65-F5344CB8AC3E}">
        <p14:creationId xmlns:p14="http://schemas.microsoft.com/office/powerpoint/2010/main" val="317555458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0" y="2349500"/>
            <a:ext cx="9144000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 dirty="0"/>
              <a:t>Emberi embrió barázdálódása</a:t>
            </a:r>
            <a:r>
              <a:rPr lang="hu-HU" altLang="hu-HU" dirty="0"/>
              <a:t/>
            </a:r>
            <a:br>
              <a:rPr lang="hu-HU" altLang="hu-HU" dirty="0"/>
            </a:br>
            <a:r>
              <a:rPr lang="hu-HU" altLang="hu-HU" dirty="0"/>
              <a:t>A </a:t>
            </a:r>
            <a:r>
              <a:rPr lang="hu-HU" altLang="hu-HU" dirty="0" err="1"/>
              <a:t>morula</a:t>
            </a:r>
            <a:r>
              <a:rPr lang="hu-HU" altLang="hu-HU" dirty="0"/>
              <a:t> egyes sejtjeit </a:t>
            </a:r>
            <a:r>
              <a:rPr lang="hu-HU" altLang="hu-HU" b="1" dirty="0" err="1">
                <a:solidFill>
                  <a:srgbClr val="FF3300"/>
                </a:solidFill>
                <a:cs typeface="Arial" panose="020B0604020202020204" pitchFamily="34" charset="0"/>
              </a:rPr>
              <a:t>blasztomérának</a:t>
            </a:r>
            <a:r>
              <a:rPr lang="hu-HU" altLang="hu-HU" dirty="0">
                <a:cs typeface="Arial" panose="020B0604020202020204" pitchFamily="34" charset="0"/>
              </a:rPr>
              <a:t> hívjuk</a:t>
            </a:r>
            <a:r>
              <a:rPr lang="hu-HU" altLang="hu-HU" dirty="0"/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b="1" dirty="0"/>
              <a:t>A</a:t>
            </a:r>
            <a:r>
              <a:rPr lang="hu-HU" altLang="hu-HU" dirty="0"/>
              <a:t>: Szekunder </a:t>
            </a:r>
            <a:r>
              <a:rPr lang="hu-HU" altLang="hu-HU" dirty="0" err="1"/>
              <a:t>oocita</a:t>
            </a:r>
            <a:r>
              <a:rPr lang="hu-HU" altLang="hu-HU" dirty="0"/>
              <a:t>, megtermékenyítés előtt. Zona pellucida: nyílhegy. A nagy, hólyagszerű sejtmag (nagy </a:t>
            </a:r>
            <a:r>
              <a:rPr lang="hu-HU" altLang="hu-HU" dirty="0" err="1"/>
              <a:t>nukleolusszal</a:t>
            </a:r>
            <a:r>
              <a:rPr lang="hu-HU" altLang="hu-HU" dirty="0"/>
              <a:t>) régies neve: csírahólyag.</a:t>
            </a:r>
            <a:br>
              <a:rPr lang="hu-HU" altLang="hu-HU" dirty="0"/>
            </a:br>
            <a:r>
              <a:rPr lang="hu-HU" altLang="hu-HU" b="1" dirty="0"/>
              <a:t>B</a:t>
            </a:r>
            <a:r>
              <a:rPr lang="hu-HU" altLang="hu-HU" dirty="0"/>
              <a:t>: Megtermékenyített petesejt avagy zigóta. Az előmagok (</a:t>
            </a:r>
            <a:r>
              <a:rPr lang="hu-HU" altLang="hu-HU" dirty="0" err="1"/>
              <a:t>pronucleus</a:t>
            </a:r>
            <a:r>
              <a:rPr lang="hu-HU" altLang="hu-HU" dirty="0"/>
              <a:t> </a:t>
            </a:r>
            <a:r>
              <a:rPr lang="hu-HU" altLang="hu-HU" dirty="0" err="1"/>
              <a:t>masculinus</a:t>
            </a:r>
            <a:r>
              <a:rPr lang="hu-HU" altLang="hu-HU" dirty="0"/>
              <a:t> és </a:t>
            </a:r>
            <a:r>
              <a:rPr lang="hu-HU" altLang="hu-HU" dirty="0" err="1"/>
              <a:t>femininus</a:t>
            </a:r>
            <a:r>
              <a:rPr lang="hu-HU" altLang="hu-HU" dirty="0"/>
              <a:t>) a sejt közepén láthatók. Fent a </a:t>
            </a:r>
            <a:r>
              <a:rPr lang="hu-HU" altLang="hu-HU" dirty="0" err="1"/>
              <a:t>zona</a:t>
            </a:r>
            <a:r>
              <a:rPr lang="hu-HU" altLang="hu-HU" dirty="0"/>
              <a:t> pellucida alatt: másodrendű sarki test.</a:t>
            </a:r>
            <a:br>
              <a:rPr lang="hu-HU" altLang="hu-HU" dirty="0"/>
            </a:br>
            <a:r>
              <a:rPr lang="hu-HU" altLang="hu-HU" b="1" dirty="0"/>
              <a:t>C</a:t>
            </a:r>
            <a:r>
              <a:rPr lang="hu-HU" altLang="hu-HU" dirty="0"/>
              <a:t>: 2-sejtes </a:t>
            </a:r>
            <a:r>
              <a:rPr lang="hu-HU" altLang="hu-HU" dirty="0" err="1"/>
              <a:t>morula</a:t>
            </a:r>
            <a:r>
              <a:rPr lang="hu-HU" altLang="hu-HU" dirty="0"/>
              <a:t/>
            </a:r>
            <a:br>
              <a:rPr lang="hu-HU" altLang="hu-HU" dirty="0"/>
            </a:br>
            <a:r>
              <a:rPr lang="hu-HU" altLang="hu-HU" b="1" dirty="0"/>
              <a:t>D</a:t>
            </a:r>
            <a:r>
              <a:rPr lang="hu-HU" altLang="hu-HU" dirty="0"/>
              <a:t>: 4-sejtes </a:t>
            </a:r>
            <a:r>
              <a:rPr lang="hu-HU" altLang="hu-HU" dirty="0" err="1"/>
              <a:t>morula</a:t>
            </a:r>
            <a:r>
              <a:rPr lang="hu-HU" altLang="hu-HU" dirty="0"/>
              <a:t/>
            </a:r>
            <a:br>
              <a:rPr lang="hu-HU" altLang="hu-HU" dirty="0"/>
            </a:br>
            <a:r>
              <a:rPr lang="hu-HU" altLang="hu-HU" b="1" dirty="0"/>
              <a:t>E</a:t>
            </a:r>
            <a:r>
              <a:rPr lang="hu-HU" altLang="hu-HU" dirty="0"/>
              <a:t>: 8-sejtes </a:t>
            </a:r>
            <a:r>
              <a:rPr lang="hu-HU" altLang="hu-HU" dirty="0" err="1"/>
              <a:t>morula</a:t>
            </a:r>
            <a:r>
              <a:rPr lang="hu-HU" altLang="hu-HU" dirty="0"/>
              <a:t>, nem kompakt</a:t>
            </a:r>
            <a:br>
              <a:rPr lang="hu-HU" altLang="hu-HU" dirty="0"/>
            </a:br>
            <a:r>
              <a:rPr lang="hu-HU" altLang="hu-HU" b="1" dirty="0"/>
              <a:t>F</a:t>
            </a:r>
            <a:r>
              <a:rPr lang="hu-HU" altLang="hu-HU" dirty="0"/>
              <a:t>: 8-sejtes </a:t>
            </a:r>
            <a:r>
              <a:rPr lang="hu-HU" altLang="hu-HU" dirty="0" err="1"/>
              <a:t>morula</a:t>
            </a:r>
            <a:r>
              <a:rPr lang="hu-HU" altLang="hu-HU" dirty="0"/>
              <a:t>, kompakt</a:t>
            </a:r>
            <a:br>
              <a:rPr lang="hu-HU" altLang="hu-HU" dirty="0"/>
            </a:br>
            <a:r>
              <a:rPr lang="hu-HU" altLang="hu-HU" b="1" dirty="0"/>
              <a:t>G</a:t>
            </a:r>
            <a:r>
              <a:rPr lang="hu-HU" altLang="hu-HU" dirty="0"/>
              <a:t>: kompakt </a:t>
            </a:r>
            <a:r>
              <a:rPr lang="hu-HU" altLang="hu-HU" dirty="0" err="1"/>
              <a:t>morula</a:t>
            </a:r>
            <a:r>
              <a:rPr lang="hu-HU" altLang="hu-HU" dirty="0"/>
              <a:t/>
            </a:r>
            <a:br>
              <a:rPr lang="hu-HU" altLang="hu-HU" dirty="0"/>
            </a:br>
            <a:r>
              <a:rPr lang="hu-HU" altLang="hu-HU" b="1" dirty="0"/>
              <a:t>H</a:t>
            </a:r>
            <a:r>
              <a:rPr lang="hu-HU" altLang="hu-HU" dirty="0"/>
              <a:t>: korai </a:t>
            </a:r>
            <a:r>
              <a:rPr lang="hu-HU" altLang="hu-HU" dirty="0" err="1"/>
              <a:t>blasztula</a:t>
            </a:r>
            <a:r>
              <a:rPr lang="hu-HU" altLang="hu-HU" dirty="0"/>
              <a:t> vagy </a:t>
            </a:r>
            <a:r>
              <a:rPr lang="hu-HU" altLang="hu-HU" dirty="0" err="1"/>
              <a:t>blasztociszta</a:t>
            </a:r>
            <a:r>
              <a:rPr lang="hu-HU" altLang="hu-HU" dirty="0"/>
              <a:t>, még a </a:t>
            </a:r>
            <a:r>
              <a:rPr lang="hu-HU" altLang="hu-HU" dirty="0" err="1"/>
              <a:t>zona</a:t>
            </a:r>
            <a:r>
              <a:rPr lang="hu-HU" altLang="hu-HU" dirty="0"/>
              <a:t> </a:t>
            </a:r>
            <a:r>
              <a:rPr lang="hu-HU" altLang="hu-HU" dirty="0" err="1"/>
              <a:t>pellucidán</a:t>
            </a:r>
            <a:r>
              <a:rPr lang="hu-HU" altLang="hu-HU" dirty="0"/>
              <a:t> belül; a nyíl az ICM-re mutat, a nyílhegyek a </a:t>
            </a:r>
            <a:r>
              <a:rPr lang="hu-HU" altLang="hu-HU" dirty="0" err="1"/>
              <a:t>trofoblasztsejtekre</a:t>
            </a:r>
            <a:r>
              <a:rPr lang="hu-HU" altLang="hu-HU" dirty="0"/>
              <a:t/>
            </a:r>
            <a:br>
              <a:rPr lang="hu-HU" altLang="hu-HU" dirty="0"/>
            </a:br>
            <a:r>
              <a:rPr lang="hu-HU" altLang="hu-HU" b="1" dirty="0"/>
              <a:t>I</a:t>
            </a:r>
            <a:r>
              <a:rPr lang="hu-HU" altLang="hu-HU" dirty="0"/>
              <a:t>: késői (</a:t>
            </a:r>
            <a:r>
              <a:rPr lang="hu-HU" altLang="hu-HU" dirty="0" err="1"/>
              <a:t>expanded</a:t>
            </a:r>
            <a:r>
              <a:rPr lang="hu-HU" altLang="hu-HU" dirty="0"/>
              <a:t>) </a:t>
            </a:r>
            <a:r>
              <a:rPr lang="hu-HU" altLang="hu-HU" dirty="0" err="1"/>
              <a:t>blasztula</a:t>
            </a:r>
            <a:r>
              <a:rPr lang="hu-HU" altLang="hu-HU" dirty="0"/>
              <a:t>, miután kibújt a </a:t>
            </a:r>
            <a:r>
              <a:rPr lang="hu-HU" altLang="hu-HU" dirty="0" err="1"/>
              <a:t>zonából</a:t>
            </a:r>
            <a:r>
              <a:rPr lang="hu-HU" altLang="hu-HU" dirty="0"/>
              <a:t> (ugyanaz a jelölés, mint H-n)</a:t>
            </a:r>
            <a:br>
              <a:rPr lang="hu-HU" altLang="hu-HU" dirty="0"/>
            </a:br>
            <a:endParaRPr lang="hu-HU" altLang="hu-HU" dirty="0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200"/>
            <a:ext cx="2881313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zövegdoboz 1"/>
          <p:cNvSpPr txBox="1">
            <a:spLocks noChangeArrowheads="1"/>
          </p:cNvSpPr>
          <p:nvPr/>
        </p:nvSpPr>
        <p:spPr bwMode="auto">
          <a:xfrm>
            <a:off x="539750" y="620713"/>
            <a:ext cx="1584325" cy="523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800"/>
              <a:t>zigóta</a:t>
            </a:r>
            <a:endParaRPr lang="de-DE" altLang="hu-HU" sz="2800"/>
          </a:p>
        </p:txBody>
      </p:sp>
      <p:sp>
        <p:nvSpPr>
          <p:cNvPr id="12291" name="Szövegdoboz 2"/>
          <p:cNvSpPr txBox="1">
            <a:spLocks noChangeArrowheads="1"/>
          </p:cNvSpPr>
          <p:nvPr/>
        </p:nvSpPr>
        <p:spPr bwMode="auto">
          <a:xfrm>
            <a:off x="2268538" y="2276475"/>
            <a:ext cx="1295400" cy="523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800"/>
              <a:t>morula</a:t>
            </a:r>
            <a:endParaRPr lang="de-DE" altLang="hu-HU" sz="2800"/>
          </a:p>
        </p:txBody>
      </p:sp>
      <p:sp>
        <p:nvSpPr>
          <p:cNvPr id="12292" name="Szövegdoboz 3"/>
          <p:cNvSpPr txBox="1">
            <a:spLocks noChangeArrowheads="1"/>
          </p:cNvSpPr>
          <p:nvPr/>
        </p:nvSpPr>
        <p:spPr bwMode="auto">
          <a:xfrm>
            <a:off x="3851275" y="4076700"/>
            <a:ext cx="2160588" cy="523875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800"/>
              <a:t>blasztula</a:t>
            </a:r>
            <a:endParaRPr lang="de-DE" altLang="hu-HU" sz="2800"/>
          </a:p>
        </p:txBody>
      </p:sp>
      <p:sp>
        <p:nvSpPr>
          <p:cNvPr id="12293" name="Szövegdoboz 4"/>
          <p:cNvSpPr txBox="1">
            <a:spLocks noChangeArrowheads="1"/>
          </p:cNvSpPr>
          <p:nvPr/>
        </p:nvSpPr>
        <p:spPr bwMode="auto">
          <a:xfrm>
            <a:off x="6084888" y="5713413"/>
            <a:ext cx="2374900" cy="523875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800"/>
              <a:t>implantáció</a:t>
            </a:r>
            <a:endParaRPr lang="de-DE" altLang="hu-HU" sz="2800"/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1514475" y="1358900"/>
            <a:ext cx="720725" cy="6477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>
            <a:off x="3492500" y="3141663"/>
            <a:ext cx="719138" cy="6477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5453063" y="4891088"/>
            <a:ext cx="720725" cy="6477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7" name="Szövegdoboz 10"/>
          <p:cNvSpPr txBox="1">
            <a:spLocks noChangeArrowheads="1"/>
          </p:cNvSpPr>
          <p:nvPr/>
        </p:nvSpPr>
        <p:spPr bwMode="auto">
          <a:xfrm>
            <a:off x="2484438" y="709613"/>
            <a:ext cx="86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/>
              <a:t>1 sejt</a:t>
            </a:r>
            <a:endParaRPr lang="de-DE" altLang="hu-HU"/>
          </a:p>
        </p:txBody>
      </p:sp>
      <p:sp>
        <p:nvSpPr>
          <p:cNvPr id="12298" name="Szövegdoboz 11"/>
          <p:cNvSpPr txBox="1">
            <a:spLocks noChangeArrowheads="1"/>
          </p:cNvSpPr>
          <p:nvPr/>
        </p:nvSpPr>
        <p:spPr bwMode="auto">
          <a:xfrm>
            <a:off x="3851275" y="2349500"/>
            <a:ext cx="1152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/>
              <a:t>2-32 sejt</a:t>
            </a:r>
            <a:endParaRPr lang="de-DE" altLang="hu-HU"/>
          </a:p>
        </p:txBody>
      </p:sp>
      <p:sp>
        <p:nvSpPr>
          <p:cNvPr id="12299" name="Szövegdoboz 12"/>
          <p:cNvSpPr txBox="1">
            <a:spLocks noChangeArrowheads="1"/>
          </p:cNvSpPr>
          <p:nvPr/>
        </p:nvSpPr>
        <p:spPr bwMode="auto">
          <a:xfrm>
            <a:off x="6188075" y="4181475"/>
            <a:ext cx="1441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dirty="0"/>
              <a:t>70-130 sejt</a:t>
            </a:r>
            <a:endParaRPr lang="de-DE" altLang="hu-HU" dirty="0"/>
          </a:p>
        </p:txBody>
      </p:sp>
      <p:sp>
        <p:nvSpPr>
          <p:cNvPr id="12300" name="Szövegdoboz 13"/>
          <p:cNvSpPr txBox="1">
            <a:spLocks noChangeArrowheads="1"/>
          </p:cNvSpPr>
          <p:nvPr/>
        </p:nvSpPr>
        <p:spPr bwMode="auto">
          <a:xfrm>
            <a:off x="0" y="4941888"/>
            <a:ext cx="4356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b="1">
                <a:solidFill>
                  <a:srgbClr val="C00000"/>
                </a:solidFill>
              </a:rPr>
              <a:t>Preimplantációs fejlődés</a:t>
            </a:r>
            <a:endParaRPr lang="de-DE" altLang="hu-HU"/>
          </a:p>
        </p:txBody>
      </p:sp>
      <p:sp>
        <p:nvSpPr>
          <p:cNvPr id="12301" name="Szövegdoboz 14"/>
          <p:cNvSpPr txBox="1">
            <a:spLocks noChangeArrowheads="1"/>
          </p:cNvSpPr>
          <p:nvPr/>
        </p:nvSpPr>
        <p:spPr bwMode="auto">
          <a:xfrm>
            <a:off x="179388" y="5368925"/>
            <a:ext cx="41052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b="1"/>
              <a:t>sejtciklusidő</a:t>
            </a:r>
            <a:r>
              <a:rPr lang="hu-HU" altLang="hu-HU"/>
              <a:t>: 20-22 óra, durván</a:t>
            </a:r>
            <a:br>
              <a:rPr lang="hu-HU" altLang="hu-HU"/>
            </a:br>
            <a:r>
              <a:rPr lang="hu-HU" altLang="hu-HU"/>
              <a:t>                 egy nap</a:t>
            </a:r>
          </a:p>
          <a:p>
            <a:pPr eaLnBrk="1" hangingPunct="1"/>
            <a:r>
              <a:rPr lang="hu-HU" altLang="hu-HU" b="1"/>
              <a:t>mitózisok</a:t>
            </a:r>
            <a:r>
              <a:rPr lang="hu-HU" altLang="hu-HU"/>
              <a:t>: nem teljesen szinkron (2-4-8-16-stb sejt helyett sokszor 3-5-9-stb. sejt)</a:t>
            </a:r>
            <a:endParaRPr lang="de-DE" altLang="hu-HU"/>
          </a:p>
          <a:p>
            <a:pPr eaLnBrk="1" hangingPunct="1"/>
            <a:endParaRPr lang="de-DE" altLang="hu-HU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61925"/>
            <a:ext cx="8851900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Szövegdoboz 5"/>
          <p:cNvSpPr txBox="1">
            <a:spLocks noChangeArrowheads="1"/>
          </p:cNvSpPr>
          <p:nvPr/>
        </p:nvSpPr>
        <p:spPr bwMode="auto">
          <a:xfrm>
            <a:off x="395288" y="6021388"/>
            <a:ext cx="82804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dirty="0"/>
              <a:t>Humán embrió </a:t>
            </a:r>
            <a:r>
              <a:rPr lang="hu-HU" altLang="hu-HU" dirty="0" err="1"/>
              <a:t>preimplantációs</a:t>
            </a:r>
            <a:r>
              <a:rPr lang="hu-HU" altLang="hu-HU" dirty="0"/>
              <a:t> fejlődésének „menetrendje”:</a:t>
            </a:r>
            <a:br>
              <a:rPr lang="hu-HU" altLang="hu-HU" dirty="0"/>
            </a:br>
            <a:r>
              <a:rPr lang="hu-HU" altLang="hu-HU" sz="2000" b="1" dirty="0">
                <a:solidFill>
                  <a:srgbClr val="C00000"/>
                </a:solidFill>
              </a:rPr>
              <a:t>HOL és MIKOR </a:t>
            </a:r>
            <a:r>
              <a:rPr lang="hu-HU" altLang="hu-HU" sz="2000" dirty="0"/>
              <a:t>található az embrió?</a:t>
            </a:r>
            <a:endParaRPr lang="de-DE" altLang="hu-HU" sz="2000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4"/>
          <p:cNvGrpSpPr>
            <a:grpSpLocks/>
          </p:cNvGrpSpPr>
          <p:nvPr/>
        </p:nvGrpSpPr>
        <p:grpSpPr bwMode="auto">
          <a:xfrm>
            <a:off x="395288" y="333375"/>
            <a:ext cx="7129462" cy="6267450"/>
            <a:chOff x="249" y="210"/>
            <a:chExt cx="4491" cy="3948"/>
          </a:xfrm>
        </p:grpSpPr>
        <p:pic>
          <p:nvPicPr>
            <p:cNvPr id="14340" name="Picture 2" descr="Gilbert zöld békapete barázdálódás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210"/>
              <a:ext cx="1410" cy="3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1" name="Text Box 3"/>
            <p:cNvSpPr txBox="1">
              <a:spLocks noChangeArrowheads="1"/>
            </p:cNvSpPr>
            <p:nvPr/>
          </p:nvSpPr>
          <p:spPr bwMode="auto">
            <a:xfrm>
              <a:off x="2154" y="1752"/>
              <a:ext cx="258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/>
                <a:t>A békaembrió („békapete”) morula állapota, SEM felvételen.- Morus latinul: szeder, az eperfa neve. Morula: szedercsíra</a:t>
              </a:r>
            </a:p>
          </p:txBody>
        </p:sp>
      </p:grpSp>
      <p:cxnSp>
        <p:nvCxnSpPr>
          <p:cNvPr id="8" name="Egyenes összekötő nyíllal 7"/>
          <p:cNvCxnSpPr/>
          <p:nvPr/>
        </p:nvCxnSpPr>
        <p:spPr>
          <a:xfrm flipH="1">
            <a:off x="2411413" y="4005263"/>
            <a:ext cx="1008062" cy="143986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Képtalálat a következ&amp;odblac;re: „maulbeere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5010"/>
            <a:ext cx="285750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3492500" y="476250"/>
            <a:ext cx="2374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400" b="1"/>
              <a:t>Kompaktizáció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827088" y="1196975"/>
            <a:ext cx="74898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</a:t>
            </a:r>
            <a:r>
              <a:rPr lang="hu-HU" altLang="hu-HU" b="1"/>
              <a:t>nyolcsejtes morula</a:t>
            </a:r>
            <a:r>
              <a:rPr lang="hu-HU" altLang="hu-HU"/>
              <a:t> jellegzetes átalakulása: az ugrásszerűen megnövő sejtadhézió következtében a nyolc egymást érintő golyó (pingponglabda) egymáshoz lapult sejtek alakját veszi fel.</a:t>
            </a:r>
          </a:p>
        </p:txBody>
      </p:sp>
      <p:grpSp>
        <p:nvGrpSpPr>
          <p:cNvPr id="15364" name="Csoportba foglalás 7"/>
          <p:cNvGrpSpPr>
            <a:grpSpLocks/>
          </p:cNvGrpSpPr>
          <p:nvPr/>
        </p:nvGrpSpPr>
        <p:grpSpPr bwMode="auto">
          <a:xfrm>
            <a:off x="539750" y="2420938"/>
            <a:ext cx="7993063" cy="4111625"/>
            <a:chOff x="539552" y="2420888"/>
            <a:chExt cx="7993261" cy="4111675"/>
          </a:xfrm>
        </p:grpSpPr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900113" y="6165850"/>
              <a:ext cx="76327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/>
                <a:t>Kompaktizáció előtt 	             és 	              után</a:t>
              </a:r>
            </a:p>
          </p:txBody>
        </p:sp>
        <p:pic>
          <p:nvPicPr>
            <p:cNvPr id="1536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420888"/>
              <a:ext cx="7943850" cy="360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905000" y="4953000"/>
            <a:ext cx="480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>
                <a:latin typeface="Lucida Sans Unicode" panose="020B0602030504020204" pitchFamily="34" charset="0"/>
              </a:rPr>
              <a:t>Kompaktizáció 10-sejtes humán embrióban</a:t>
            </a:r>
            <a:endParaRPr lang="hu-HU" altLang="hu-HU" sz="2400">
              <a:latin typeface="Times New Roman" panose="02020603050405020304" pitchFamily="18" charset="0"/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8812212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5148263" y="4221163"/>
            <a:ext cx="1655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006600"/>
                </a:solidFill>
              </a:rPr>
              <a:t>Ca</a:t>
            </a:r>
            <a:r>
              <a:rPr lang="hu-HU" altLang="hu-HU"/>
              <a:t>-függő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7019925" y="4221163"/>
            <a:ext cx="1800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sejt</a:t>
            </a:r>
            <a:r>
              <a:rPr lang="hu-HU" altLang="hu-HU">
                <a:solidFill>
                  <a:srgbClr val="FF3300"/>
                </a:solidFill>
              </a:rPr>
              <a:t>adhézió</a:t>
            </a:r>
          </a:p>
        </p:txBody>
      </p:sp>
      <p:sp>
        <p:nvSpPr>
          <p:cNvPr id="17412" name="Line 6"/>
          <p:cNvSpPr>
            <a:spLocks noChangeShapeType="1"/>
          </p:cNvSpPr>
          <p:nvPr/>
        </p:nvSpPr>
        <p:spPr bwMode="auto">
          <a:xfrm flipV="1">
            <a:off x="5435600" y="3068638"/>
            <a:ext cx="1152525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13" name="Line 7"/>
          <p:cNvSpPr>
            <a:spLocks noChangeShapeType="1"/>
          </p:cNvSpPr>
          <p:nvPr/>
        </p:nvSpPr>
        <p:spPr bwMode="auto">
          <a:xfrm flipH="1" flipV="1">
            <a:off x="6948488" y="3068638"/>
            <a:ext cx="1223962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7414" name="Csoportba foglalás 14"/>
          <p:cNvGrpSpPr>
            <a:grpSpLocks/>
          </p:cNvGrpSpPr>
          <p:nvPr/>
        </p:nvGrpSpPr>
        <p:grpSpPr bwMode="auto">
          <a:xfrm>
            <a:off x="-36513" y="0"/>
            <a:ext cx="9001126" cy="6877050"/>
            <a:chOff x="-36512" y="0"/>
            <a:chExt cx="9001000" cy="6877050"/>
          </a:xfrm>
        </p:grpSpPr>
        <p:sp>
          <p:nvSpPr>
            <p:cNvPr id="17416" name="Text Box 3"/>
            <p:cNvSpPr txBox="1">
              <a:spLocks noChangeArrowheads="1"/>
            </p:cNvSpPr>
            <p:nvPr/>
          </p:nvSpPr>
          <p:spPr bwMode="auto">
            <a:xfrm>
              <a:off x="4860032" y="332656"/>
              <a:ext cx="4104456" cy="1892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/>
                <a:t>A kompaktizáció során ugrásszerűen megnő a sejtadhézió szomszédos blasztomérák között. Oka. Ugrásszerű E-kadherin expresszió.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/>
                <a:t>KADHERIN molekula (transzmembrán adhéziósmolekula, homofil kötődés)</a:t>
              </a:r>
            </a:p>
          </p:txBody>
        </p:sp>
        <p:pic>
          <p:nvPicPr>
            <p:cNvPr id="17417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0"/>
              <a:ext cx="4876800" cy="687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Egyenes összekötő nyíllal 12"/>
            <p:cNvCxnSpPr/>
            <p:nvPr/>
          </p:nvCxnSpPr>
          <p:spPr>
            <a:xfrm flipH="1">
              <a:off x="4503675" y="1196975"/>
              <a:ext cx="428619" cy="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15" name="Szövegdoboz 15"/>
          <p:cNvSpPr txBox="1">
            <a:spLocks noChangeArrowheads="1"/>
          </p:cNvSpPr>
          <p:nvPr/>
        </p:nvSpPr>
        <p:spPr bwMode="auto">
          <a:xfrm>
            <a:off x="6156325" y="2781300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/>
              <a:t>„</a:t>
            </a:r>
            <a:r>
              <a:rPr lang="hu-HU" altLang="hu-HU">
                <a:solidFill>
                  <a:srgbClr val="006600"/>
                </a:solidFill>
              </a:rPr>
              <a:t>Ca</a:t>
            </a:r>
            <a:r>
              <a:rPr lang="hu-HU" altLang="hu-HU">
                <a:solidFill>
                  <a:srgbClr val="FF0000"/>
                </a:solidFill>
              </a:rPr>
              <a:t>dherin</a:t>
            </a:r>
            <a:r>
              <a:rPr lang="hu-HU" altLang="hu-HU"/>
              <a:t>”</a:t>
            </a:r>
            <a:endParaRPr lang="de-DE" altLang="hu-HU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932363" y="1579563"/>
            <a:ext cx="3527425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kompaktizáció életünk első, jelentős differenciálódása.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Az addigi blasztomérák közel azonos fejlődési potenciállal rendelkeztek (pluripotens), ez után a külső sejtek elsősorban a magzatburkok képzésére szakosodnak, míg az embrió teste a belöl maradt (rekedt) 1-3 belső sejtből alakul ki.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 kadherinek közvetítette sejtadhézió csak az első lépés: a kadherinek révén kerülnek majd ki a küldső sejtek laterálsi sejtmembránjába a tight juncion fehérjék.</a:t>
            </a:r>
          </a:p>
        </p:txBody>
      </p:sp>
      <p:sp>
        <p:nvSpPr>
          <p:cNvPr id="18436" name="Szövegdoboz 3"/>
          <p:cNvSpPr txBox="1">
            <a:spLocks noChangeArrowheads="1"/>
          </p:cNvSpPr>
          <p:nvPr/>
        </p:nvSpPr>
        <p:spPr bwMode="auto">
          <a:xfrm>
            <a:off x="4932363" y="476250"/>
            <a:ext cx="3527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000" b="1"/>
              <a:t>A kompaktizáció sejtbiológiai jelentősége</a:t>
            </a:r>
            <a:endParaRPr lang="de-DE" altLang="hu-HU" sz="2000" b="1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3528392" cy="6952128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684213" y="549275"/>
            <a:ext cx="42481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kompaktizáció során megnő az egyes blasztomérák sejtfelszínén az E-cadherin expressziója. Ez okozza a sejtek egymáshoz tapadását.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 transzmembrán E-cadherin (adhéziós molekula) a szomszédos sejtek E-cadherinjét felismerve, azzal kötődve „ragasztja” össze a sejteket.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Ez a homofil kötés (az egyik sejten lévő cadherin a másik sejt cadherinjéhez kötődik)  Ca-dependens: az ábra az EDTA-val történő Ca-megvonás hatását mutatja. A kompakt morula EDTA-s pufferben néhány perc alatt visszaalakul a kompaktizáció előtti alakúvá.</a:t>
            </a:r>
          </a:p>
        </p:txBody>
      </p: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5375275" y="333375"/>
            <a:ext cx="3233738" cy="6264275"/>
            <a:chOff x="3386" y="210"/>
            <a:chExt cx="2037" cy="3946"/>
          </a:xfrm>
        </p:grpSpPr>
        <p:pic>
          <p:nvPicPr>
            <p:cNvPr id="19460" name="Picture 2" descr="Gilbert zöld kompaktizáció Ca elvoná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210"/>
              <a:ext cx="1999" cy="3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1" name="Line 5"/>
            <p:cNvSpPr>
              <a:spLocks noChangeShapeType="1"/>
            </p:cNvSpPr>
            <p:nvPr/>
          </p:nvSpPr>
          <p:spPr bwMode="auto">
            <a:xfrm>
              <a:off x="4740" y="1842"/>
              <a:ext cx="0" cy="54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2" name="Text Box 6"/>
            <p:cNvSpPr txBox="1">
              <a:spLocks noChangeArrowheads="1"/>
            </p:cNvSpPr>
            <p:nvPr/>
          </p:nvSpPr>
          <p:spPr bwMode="auto">
            <a:xfrm>
              <a:off x="3386" y="2018"/>
              <a:ext cx="1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b="1"/>
                <a:t>+ EDTA: 3-5 perc</a:t>
              </a:r>
            </a:p>
          </p:txBody>
        </p:sp>
      </p:grp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 altLang="hu-HU"/>
              <a:t>A hólyagcsíra kialakulása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A petesejtek és tüszők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petesejtek a </a:t>
            </a:r>
            <a:r>
              <a:rPr lang="hu-HU" altLang="hu-H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petefészekben</a:t>
            </a:r>
            <a:r>
              <a:rPr lang="hu-HU" altLang="hu-H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altLang="hu-H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ovarium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differencálódnak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a pubertástól a </a:t>
            </a:r>
            <a:r>
              <a:rPr lang="hu-HU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menopausáig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terjedő időszakban.</a:t>
            </a:r>
          </a:p>
          <a:p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petefészekben a petesejtek a </a:t>
            </a:r>
            <a:r>
              <a:rPr lang="hu-HU" altLang="hu-H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petefészektüszőkben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találhatók (</a:t>
            </a:r>
            <a:r>
              <a:rPr lang="hu-HU" altLang="hu-H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folliculus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). Egy petefészektüsző (általában) </a:t>
            </a:r>
            <a:r>
              <a:rPr lang="hu-HU" altLang="hu-H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petesejtet 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tartalmaz, melyet </a:t>
            </a:r>
            <a:r>
              <a:rPr lang="hu-HU" altLang="hu-HU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follikulushámsejtek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vesznek körül. </a:t>
            </a:r>
          </a:p>
        </p:txBody>
      </p:sp>
    </p:spTree>
    <p:extLst>
      <p:ext uri="{BB962C8B-B14F-4D97-AF65-F5344CB8AC3E}">
        <p14:creationId xmlns:p14="http://schemas.microsoft.com/office/powerpoint/2010/main" val="42665333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611981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hu-HU" altLang="hu-HU" sz="1800" dirty="0"/>
              <a:t>A külső sejtek </a:t>
            </a:r>
            <a:r>
              <a:rPr lang="hu-HU" altLang="hu-HU" sz="1800" dirty="0" err="1"/>
              <a:t>bazális</a:t>
            </a:r>
            <a:r>
              <a:rPr lang="hu-HU" altLang="hu-HU" sz="1800" dirty="0"/>
              <a:t> sejtmembránján megjelenő </a:t>
            </a:r>
            <a:r>
              <a:rPr lang="hu-HU" altLang="hu-HU" sz="1800" b="1" dirty="0"/>
              <a:t>Na</a:t>
            </a:r>
            <a:r>
              <a:rPr lang="hu-HU" altLang="hu-HU" sz="1800" b="1" baseline="30000" dirty="0"/>
              <a:t>+</a:t>
            </a:r>
            <a:r>
              <a:rPr lang="hu-HU" altLang="hu-HU" sz="1800" b="1" dirty="0"/>
              <a:t>/K</a:t>
            </a:r>
            <a:r>
              <a:rPr lang="hu-HU" altLang="hu-HU" sz="1800" b="1" baseline="30000" dirty="0"/>
              <a:t>+</a:t>
            </a:r>
            <a:r>
              <a:rPr lang="hu-HU" altLang="hu-HU" sz="1800" b="1" dirty="0"/>
              <a:t> ATP-</a:t>
            </a:r>
            <a:r>
              <a:rPr lang="hu-HU" altLang="hu-HU" sz="1800" b="1" dirty="0" err="1"/>
              <a:t>áz</a:t>
            </a:r>
            <a:r>
              <a:rPr lang="hu-HU" altLang="hu-HU" sz="1800" b="1" dirty="0"/>
              <a:t> </a:t>
            </a:r>
            <a:r>
              <a:rPr lang="hu-HU" altLang="hu-HU" sz="1800" dirty="0"/>
              <a:t>aktivitású enzim (sejtmembránban lévő ionpumpa) hatására nagymennyiségű Na</a:t>
            </a:r>
            <a:r>
              <a:rPr lang="hu-HU" altLang="hu-HU" sz="1800" baseline="30000" dirty="0"/>
              <a:t>+</a:t>
            </a:r>
            <a:r>
              <a:rPr lang="hu-HU" altLang="hu-HU" sz="1800" dirty="0"/>
              <a:t> áramlik a külső </a:t>
            </a:r>
            <a:r>
              <a:rPr lang="hu-HU" altLang="hu-HU" sz="1800" dirty="0" err="1"/>
              <a:t>sejtken</a:t>
            </a:r>
            <a:r>
              <a:rPr lang="hu-HU" altLang="hu-HU" sz="1800" dirty="0"/>
              <a:t> keresztül, azok alá. Ezt az ionmozgást a víz diffúziója követi: folyadékfelhalmozódás a </a:t>
            </a:r>
            <a:r>
              <a:rPr lang="hu-HU" altLang="hu-HU" sz="1800" dirty="0" err="1"/>
              <a:t>morula</a:t>
            </a:r>
            <a:r>
              <a:rPr lang="hu-HU" altLang="hu-HU" sz="1800" dirty="0"/>
              <a:t> belsejében. Ennek az ionpumpának az  inhibitora egy </a:t>
            </a:r>
            <a:r>
              <a:rPr lang="hu-HU" altLang="hu-HU" sz="1800" dirty="0" err="1"/>
              <a:t>ouabain</a:t>
            </a:r>
            <a:r>
              <a:rPr lang="hu-HU" altLang="hu-HU" sz="1800" dirty="0"/>
              <a:t> (ejtsd: </a:t>
            </a:r>
            <a:r>
              <a:rPr lang="hu-HU" altLang="hu-HU" sz="1800" dirty="0" err="1"/>
              <a:t>vabain</a:t>
            </a:r>
            <a:r>
              <a:rPr lang="hu-HU" altLang="hu-HU" sz="1800" dirty="0"/>
              <a:t>) nevű alkaloida: ha ezt adunk egy </a:t>
            </a:r>
            <a:r>
              <a:rPr lang="hu-HU" altLang="hu-HU" sz="1800" dirty="0" err="1"/>
              <a:t>morulához</a:t>
            </a:r>
            <a:r>
              <a:rPr lang="hu-HU" altLang="hu-HU" sz="1800" dirty="0"/>
              <a:t>, soha nem lesz belőle </a:t>
            </a:r>
            <a:r>
              <a:rPr lang="hu-HU" altLang="hu-HU" sz="1800" dirty="0" err="1"/>
              <a:t>blasztula</a:t>
            </a:r>
            <a:r>
              <a:rPr lang="hu-HU" altLang="hu-HU" sz="1800" dirty="0"/>
              <a:t>: nem alakul ki a </a:t>
            </a:r>
            <a:r>
              <a:rPr lang="hu-HU" altLang="hu-HU" sz="1800" dirty="0" err="1"/>
              <a:t>blasztocöl</a:t>
            </a:r>
            <a:r>
              <a:rPr lang="hu-HU" altLang="hu-HU" sz="1800" dirty="0"/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hu-HU" altLang="hu-HU" sz="1800" dirty="0"/>
              <a:t>Így alakul ki a következő fejlődési állapot, a hólyagcsíra, </a:t>
            </a:r>
            <a:r>
              <a:rPr lang="hu-HU" altLang="hu-HU" sz="1800" dirty="0" err="1"/>
              <a:t>blasztula</a:t>
            </a:r>
            <a:r>
              <a:rPr lang="hu-HU" altLang="hu-HU" sz="1800" dirty="0"/>
              <a:t>. Ebben először csak több, kicsi üreg látható, majd ezek egy nagy, egységes belső üreggé folynak össze: </a:t>
            </a:r>
            <a:r>
              <a:rPr lang="hu-HU" altLang="hu-HU" sz="1800" b="1" dirty="0" err="1"/>
              <a:t>blasztocöl</a:t>
            </a:r>
            <a:r>
              <a:rPr lang="hu-HU" altLang="hu-HU" sz="1800" dirty="0"/>
              <a:t>. </a:t>
            </a:r>
          </a:p>
          <a:p>
            <a:pPr eaLnBrk="1" hangingPunct="1">
              <a:lnSpc>
                <a:spcPct val="150000"/>
              </a:lnSpc>
            </a:pPr>
            <a:r>
              <a:rPr lang="hu-HU" altLang="hu-HU" sz="1800" dirty="0"/>
              <a:t>A nagymennyiségű folyadékfelhalmozódás a belső sejtcsomó sejtjeit mintegy a </a:t>
            </a:r>
            <a:r>
              <a:rPr lang="hu-HU" altLang="hu-HU" sz="1800" dirty="0" err="1"/>
              <a:t>trofoblaszt</a:t>
            </a:r>
            <a:r>
              <a:rPr lang="hu-HU" altLang="hu-HU" sz="1800" dirty="0"/>
              <a:t> sejtek alá lapítja. Ez utóbbiak laphámsejt szerű alakot vesznek fel. (</a:t>
            </a:r>
            <a:r>
              <a:rPr lang="hu-HU" altLang="hu-HU" sz="1800" b="1" dirty="0"/>
              <a:t>Expandált </a:t>
            </a:r>
            <a:r>
              <a:rPr lang="hu-HU" altLang="hu-HU" sz="1800" b="1" dirty="0" err="1"/>
              <a:t>blasztula</a:t>
            </a:r>
            <a:r>
              <a:rPr lang="hu-HU" altLang="hu-HU" sz="1800" dirty="0"/>
              <a:t>: a beágyazódás előtti, szinte pukkadásig megfeszült állapot neve.)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8"/>
          <p:cNvGrpSpPr>
            <a:grpSpLocks/>
          </p:cNvGrpSpPr>
          <p:nvPr/>
        </p:nvGrpSpPr>
        <p:grpSpPr bwMode="auto">
          <a:xfrm>
            <a:off x="0" y="260350"/>
            <a:ext cx="9144000" cy="5964238"/>
            <a:chOff x="0" y="164"/>
            <a:chExt cx="5760" cy="3757"/>
          </a:xfrm>
        </p:grpSpPr>
        <p:pic>
          <p:nvPicPr>
            <p:cNvPr id="33795" name="Picture 2" descr="Gilbert zöld a kompaktizáció sémás rajza (adhézió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62"/>
              <a:ext cx="5602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6" name="Text Box 3"/>
            <p:cNvSpPr txBox="1">
              <a:spLocks noChangeArrowheads="1"/>
            </p:cNvSpPr>
            <p:nvPr/>
          </p:nvSpPr>
          <p:spPr bwMode="auto">
            <a:xfrm>
              <a:off x="158" y="164"/>
              <a:ext cx="5602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dirty="0"/>
                <a:t>A </a:t>
              </a:r>
              <a:r>
                <a:rPr lang="hu-HU" altLang="hu-HU" dirty="0" err="1"/>
                <a:t>blasztuláció</a:t>
              </a:r>
              <a:r>
                <a:rPr lang="hu-HU" altLang="hu-HU" dirty="0"/>
                <a:t> –hólyagcsíra kialakulás – során differenciálódnak </a:t>
              </a:r>
              <a:br>
                <a:rPr lang="hu-HU" altLang="hu-HU" dirty="0"/>
              </a:br>
              <a:r>
                <a:rPr lang="hu-HU" altLang="hu-HU" dirty="0"/>
                <a:t/>
              </a:r>
              <a:br>
                <a:rPr lang="hu-HU" altLang="hu-HU" dirty="0"/>
              </a:br>
              <a:r>
                <a:rPr lang="hu-HU" altLang="hu-HU" dirty="0"/>
                <a:t>a magzatburkok képzéséért felelős, külső </a:t>
              </a:r>
              <a:r>
                <a:rPr lang="hu-HU" altLang="hu-HU" b="1" dirty="0">
                  <a:solidFill>
                    <a:srgbClr val="C00000"/>
                  </a:solidFill>
                </a:rPr>
                <a:t>TROFOBLASZT (TROFEKTODERMÁLIS)</a:t>
              </a:r>
              <a:r>
                <a:rPr lang="hu-HU" altLang="hu-HU" dirty="0">
                  <a:solidFill>
                    <a:srgbClr val="C00000"/>
                  </a:solidFill>
                </a:rPr>
                <a:t> </a:t>
              </a:r>
              <a:r>
                <a:rPr lang="hu-HU" altLang="hu-HU" dirty="0"/>
                <a:t>sejtek, </a:t>
              </a:r>
              <a:br>
                <a:rPr lang="hu-HU" altLang="hu-HU" dirty="0"/>
              </a:br>
              <a:r>
                <a:rPr lang="hu-HU" altLang="hu-HU" dirty="0"/>
                <a:t/>
              </a:r>
              <a:br>
                <a:rPr lang="hu-HU" altLang="hu-HU" dirty="0"/>
              </a:br>
              <a:endParaRPr lang="hu-HU" altLang="hu-HU" dirty="0"/>
            </a:p>
          </p:txBody>
        </p:sp>
        <p:sp>
          <p:nvSpPr>
            <p:cNvPr id="33797" name="Text Box 4"/>
            <p:cNvSpPr txBox="1">
              <a:spLocks noChangeArrowheads="1"/>
            </p:cNvSpPr>
            <p:nvPr/>
          </p:nvSpPr>
          <p:spPr bwMode="auto">
            <a:xfrm>
              <a:off x="204" y="3430"/>
              <a:ext cx="5556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/>
                <a:t>a belül maradó 1-3 sejtből alakul ki a </a:t>
              </a:r>
              <a:r>
                <a:rPr lang="hu-HU" altLang="hu-HU" b="1">
                  <a:solidFill>
                    <a:srgbClr val="0066FF"/>
                  </a:solidFill>
                </a:rPr>
                <a:t>belső sejtcsomó</a:t>
              </a:r>
              <a:r>
                <a:rPr lang="hu-HU" altLang="hu-HU" b="1">
                  <a:solidFill>
                    <a:srgbClr val="FF3300"/>
                  </a:solidFill>
                </a:rPr>
                <a:t> </a:t>
              </a:r>
              <a:r>
                <a:rPr lang="hu-HU" altLang="hu-HU"/>
                <a:t>(inner cell mass: </a:t>
              </a:r>
              <a:r>
                <a:rPr lang="hu-HU" altLang="hu-HU" b="1">
                  <a:solidFill>
                    <a:srgbClr val="0066FF"/>
                  </a:solidFill>
                </a:rPr>
                <a:t>ICM</a:t>
              </a:r>
              <a:r>
                <a:rPr lang="hu-HU" altLang="hu-HU"/>
                <a:t>).</a:t>
              </a:r>
            </a:p>
            <a:p>
              <a:pPr eaLnBrk="1" hangingPunct="1">
                <a:spcBef>
                  <a:spcPct val="50000"/>
                </a:spcBef>
              </a:pPr>
              <a:endParaRPr lang="hu-HU" altLang="hu-HU"/>
            </a:p>
          </p:txBody>
        </p:sp>
        <p:sp>
          <p:nvSpPr>
            <p:cNvPr id="33798" name="Line 5"/>
            <p:cNvSpPr>
              <a:spLocks noChangeShapeType="1"/>
            </p:cNvSpPr>
            <p:nvPr/>
          </p:nvSpPr>
          <p:spPr bwMode="auto">
            <a:xfrm flipH="1">
              <a:off x="5103" y="754"/>
              <a:ext cx="362" cy="68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799" name="Line 6"/>
            <p:cNvSpPr>
              <a:spLocks noChangeShapeType="1"/>
            </p:cNvSpPr>
            <p:nvPr/>
          </p:nvSpPr>
          <p:spPr bwMode="auto">
            <a:xfrm flipH="1">
              <a:off x="5193" y="754"/>
              <a:ext cx="272" cy="1588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800" name="Line 7"/>
            <p:cNvSpPr>
              <a:spLocks noChangeShapeType="1"/>
            </p:cNvSpPr>
            <p:nvPr/>
          </p:nvSpPr>
          <p:spPr bwMode="auto">
            <a:xfrm flipV="1">
              <a:off x="3560" y="1706"/>
              <a:ext cx="1134" cy="1633"/>
            </a:xfrm>
            <a:prstGeom prst="line">
              <a:avLst/>
            </a:prstGeom>
            <a:noFill/>
            <a:ln w="3175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287972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Szövegdoboz 2"/>
          <p:cNvSpPr txBox="1">
            <a:spLocks noChangeArrowheads="1"/>
          </p:cNvSpPr>
          <p:nvPr/>
        </p:nvSpPr>
        <p:spPr bwMode="auto">
          <a:xfrm>
            <a:off x="3635375" y="333375"/>
            <a:ext cx="5113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400" b="1"/>
              <a:t>Preimplantációs diagnosztika</a:t>
            </a:r>
            <a:endParaRPr lang="de-DE" altLang="hu-HU" sz="2400" b="1"/>
          </a:p>
        </p:txBody>
      </p:sp>
      <p:sp>
        <p:nvSpPr>
          <p:cNvPr id="53252" name="Szövegdoboz 3"/>
          <p:cNvSpPr txBox="1">
            <a:spLocks noChangeArrowheads="1"/>
          </p:cNvSpPr>
          <p:nvPr/>
        </p:nvSpPr>
        <p:spPr bwMode="auto">
          <a:xfrm>
            <a:off x="3276600" y="1628775"/>
            <a:ext cx="53276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/>
              <a:t>Embrió-biopszia: a 3ED-n (6-10-sejtes morula) (újabban pedig blasztula-biopszia)</a:t>
            </a:r>
            <a:br>
              <a:rPr lang="hu-HU" altLang="hu-HU"/>
            </a:br>
            <a:endParaRPr lang="hu-HU" altLang="hu-HU"/>
          </a:p>
          <a:p>
            <a:pPr eaLnBrk="1" hangingPunct="1"/>
            <a:r>
              <a:rPr lang="hu-HU" altLang="hu-HU"/>
              <a:t>a zona pellucida megnyitása: laser, savas puffer</a:t>
            </a:r>
          </a:p>
          <a:p>
            <a:pPr eaLnBrk="1" hangingPunct="1"/>
            <a:r>
              <a:rPr lang="hu-HU" altLang="hu-HU"/>
              <a:t/>
            </a:r>
            <a:br>
              <a:rPr lang="hu-HU" altLang="hu-HU"/>
            </a:br>
            <a:r>
              <a:rPr lang="hu-HU" altLang="hu-HU"/>
              <a:t>sejtkivétel: 1 vagy 2 sejtet, mikropipettával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/>
              <a:t>A kivett sejt vizsgálata: PCR, FISH</a:t>
            </a:r>
            <a:endParaRPr lang="de-DE" altLang="hu-HU"/>
          </a:p>
        </p:txBody>
      </p:sp>
      <p:cxnSp>
        <p:nvCxnSpPr>
          <p:cNvPr id="6" name="Egyenes összekötő nyíllal 5"/>
          <p:cNvCxnSpPr/>
          <p:nvPr/>
        </p:nvCxnSpPr>
        <p:spPr>
          <a:xfrm flipH="1">
            <a:off x="895350" y="4797425"/>
            <a:ext cx="454025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H="1">
            <a:off x="2771775" y="5876925"/>
            <a:ext cx="273685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Szövegdoboz 9"/>
          <p:cNvSpPr txBox="1">
            <a:spLocks noChangeArrowheads="1"/>
          </p:cNvSpPr>
          <p:nvPr/>
        </p:nvSpPr>
        <p:spPr bwMode="auto">
          <a:xfrm>
            <a:off x="5651500" y="4613275"/>
            <a:ext cx="1441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/>
              <a:t>tartó pipetta</a:t>
            </a:r>
            <a:endParaRPr lang="de-DE" altLang="hu-HU"/>
          </a:p>
        </p:txBody>
      </p:sp>
      <p:sp>
        <p:nvSpPr>
          <p:cNvPr id="53256" name="Szövegdoboz 10"/>
          <p:cNvSpPr txBox="1">
            <a:spLocks noChangeArrowheads="1"/>
          </p:cNvSpPr>
          <p:nvPr/>
        </p:nvSpPr>
        <p:spPr bwMode="auto">
          <a:xfrm>
            <a:off x="5645150" y="5692775"/>
            <a:ext cx="187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/>
              <a:t>szívó pipetta</a:t>
            </a:r>
            <a:endParaRPr lang="de-DE" altLang="hu-HU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43046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hu-HU" sz="4000" dirty="0"/>
              <a:t>A </a:t>
            </a:r>
            <a:r>
              <a:rPr lang="hu-HU" altLang="hu-HU" sz="4000" dirty="0" err="1"/>
              <a:t>blasztula</a:t>
            </a:r>
            <a:r>
              <a:rPr lang="hu-HU" altLang="hu-HU" sz="4000" dirty="0"/>
              <a:t> kibújása a </a:t>
            </a:r>
            <a:r>
              <a:rPr lang="hu-HU" altLang="hu-HU" sz="4000" dirty="0" err="1"/>
              <a:t>zonából</a:t>
            </a:r>
            <a:r>
              <a:rPr lang="hu-HU" altLang="hu-HU" sz="4000" dirty="0"/>
              <a:t> (</a:t>
            </a:r>
            <a:r>
              <a:rPr lang="hu-HU" altLang="hu-HU" sz="4000" dirty="0" err="1"/>
              <a:t>hatching</a:t>
            </a:r>
            <a:r>
              <a:rPr lang="hu-HU" altLang="hu-HU" sz="4000" dirty="0"/>
              <a:t>)</a:t>
            </a:r>
            <a:endParaRPr lang="de-DE" altLang="hu-HU" sz="4000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Gilbert hatc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5037138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6084888" y="765175"/>
            <a:ext cx="2735262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A kibújás (hatching):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A beágyazódás előtt rövid idővel az (expandált) blasztula kibújik (hatching) a zona pellucidából.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Ez a kibújás a (poláris) trofoblaszt sejtek enzimaktivitását igényli: tripszin szerű proteolitikus enzimeket  szekretálnak ezek a sejtek, melyek hatásásra a kis nyílás emésztődik a zonába.</a:t>
            </a:r>
          </a:p>
        </p:txBody>
      </p:sp>
      <p:grpSp>
        <p:nvGrpSpPr>
          <p:cNvPr id="34820" name="Group 11"/>
          <p:cNvGrpSpPr>
            <a:grpSpLocks/>
          </p:cNvGrpSpPr>
          <p:nvPr/>
        </p:nvGrpSpPr>
        <p:grpSpPr bwMode="auto">
          <a:xfrm>
            <a:off x="539750" y="333375"/>
            <a:ext cx="5327650" cy="6408738"/>
            <a:chOff x="340" y="210"/>
            <a:chExt cx="3356" cy="4037"/>
          </a:xfrm>
        </p:grpSpPr>
        <p:sp>
          <p:nvSpPr>
            <p:cNvPr id="34821" name="Text Box 6"/>
            <p:cNvSpPr txBox="1">
              <a:spLocks noChangeArrowheads="1"/>
            </p:cNvSpPr>
            <p:nvPr/>
          </p:nvSpPr>
          <p:spPr bwMode="auto">
            <a:xfrm>
              <a:off x="340" y="210"/>
              <a:ext cx="10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/>
                <a:t>Zona pellucida</a:t>
              </a:r>
            </a:p>
          </p:txBody>
        </p:sp>
        <p:sp>
          <p:nvSpPr>
            <p:cNvPr id="34822" name="Line 7"/>
            <p:cNvSpPr>
              <a:spLocks noChangeShapeType="1"/>
            </p:cNvSpPr>
            <p:nvPr/>
          </p:nvSpPr>
          <p:spPr bwMode="auto">
            <a:xfrm>
              <a:off x="657" y="436"/>
              <a:ext cx="182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823" name="Text Box 8"/>
            <p:cNvSpPr txBox="1">
              <a:spLocks noChangeArrowheads="1"/>
            </p:cNvSpPr>
            <p:nvPr/>
          </p:nvSpPr>
          <p:spPr bwMode="auto">
            <a:xfrm>
              <a:off x="476" y="3843"/>
              <a:ext cx="322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/>
                <a:t>Trfoblaszt sejtek (felülnézetben macskakő kinézetűek)</a:t>
              </a:r>
            </a:p>
          </p:txBody>
        </p:sp>
        <p:sp>
          <p:nvSpPr>
            <p:cNvPr id="34824" name="Line 9"/>
            <p:cNvSpPr>
              <a:spLocks noChangeShapeType="1"/>
            </p:cNvSpPr>
            <p:nvPr/>
          </p:nvSpPr>
          <p:spPr bwMode="auto">
            <a:xfrm flipV="1">
              <a:off x="1111" y="3158"/>
              <a:ext cx="771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825" name="Line 10"/>
            <p:cNvSpPr>
              <a:spLocks noChangeShapeType="1"/>
            </p:cNvSpPr>
            <p:nvPr/>
          </p:nvSpPr>
          <p:spPr bwMode="auto">
            <a:xfrm flipH="1" flipV="1">
              <a:off x="1066" y="2478"/>
              <a:ext cx="45" cy="13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Gilbert megtapadás a méhnyálkahárty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79550"/>
            <a:ext cx="6113462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227763" y="260350"/>
            <a:ext cx="27368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800" b="1"/>
              <a:t>Implantáció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684213" y="5084763"/>
            <a:ext cx="7632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hu-HU"/>
          </a:p>
        </p:txBody>
      </p:sp>
      <p:grpSp>
        <p:nvGrpSpPr>
          <p:cNvPr id="35857" name="Group 17"/>
          <p:cNvGrpSpPr>
            <a:grpSpLocks/>
          </p:cNvGrpSpPr>
          <p:nvPr/>
        </p:nvGrpSpPr>
        <p:grpSpPr bwMode="auto">
          <a:xfrm>
            <a:off x="323850" y="765175"/>
            <a:ext cx="8820150" cy="3600450"/>
            <a:chOff x="204" y="482"/>
            <a:chExt cx="5556" cy="2268"/>
          </a:xfrm>
        </p:grpSpPr>
        <p:sp>
          <p:nvSpPr>
            <p:cNvPr id="35845" name="Text Box 7"/>
            <p:cNvSpPr txBox="1">
              <a:spLocks noChangeArrowheads="1"/>
            </p:cNvSpPr>
            <p:nvPr/>
          </p:nvSpPr>
          <p:spPr bwMode="auto">
            <a:xfrm>
              <a:off x="4468" y="1826"/>
              <a:ext cx="1292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/>
                <a:t>Méhnyálkahártya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/>
                <a:t>hámja és az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/>
                <a:t>alatta lévő kötőszövet</a:t>
              </a:r>
            </a:p>
          </p:txBody>
        </p:sp>
        <p:sp>
          <p:nvSpPr>
            <p:cNvPr id="35853" name="Text Box 5"/>
            <p:cNvSpPr txBox="1">
              <a:spLocks noChangeArrowheads="1"/>
            </p:cNvSpPr>
            <p:nvPr/>
          </p:nvSpPr>
          <p:spPr bwMode="auto">
            <a:xfrm>
              <a:off x="204" y="482"/>
              <a:ext cx="172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/>
                <a:t>Méh ürege 2 blasztulával</a:t>
              </a:r>
            </a:p>
          </p:txBody>
        </p:sp>
        <p:sp>
          <p:nvSpPr>
            <p:cNvPr id="35854" name="Text Box 10"/>
            <p:cNvSpPr txBox="1">
              <a:spLocks noChangeArrowheads="1"/>
            </p:cNvSpPr>
            <p:nvPr/>
          </p:nvSpPr>
          <p:spPr bwMode="auto">
            <a:xfrm>
              <a:off x="2064" y="482"/>
              <a:ext cx="154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/>
                <a:t>Trofoblaszt sejtek</a:t>
              </a:r>
            </a:p>
          </p:txBody>
        </p:sp>
        <p:sp>
          <p:nvSpPr>
            <p:cNvPr id="35855" name="Text Box 12"/>
            <p:cNvSpPr txBox="1">
              <a:spLocks noChangeArrowheads="1"/>
            </p:cNvSpPr>
            <p:nvPr/>
          </p:nvSpPr>
          <p:spPr bwMode="auto">
            <a:xfrm>
              <a:off x="4038" y="719"/>
              <a:ext cx="7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/>
                <a:t>ICM</a:t>
              </a:r>
            </a:p>
          </p:txBody>
        </p:sp>
        <p:grpSp>
          <p:nvGrpSpPr>
            <p:cNvPr id="35847" name="Group 15"/>
            <p:cNvGrpSpPr>
              <a:grpSpLocks/>
            </p:cNvGrpSpPr>
            <p:nvPr/>
          </p:nvGrpSpPr>
          <p:grpSpPr bwMode="auto">
            <a:xfrm>
              <a:off x="793" y="709"/>
              <a:ext cx="3675" cy="1950"/>
              <a:chOff x="793" y="709"/>
              <a:chExt cx="3675" cy="1950"/>
            </a:xfrm>
          </p:grpSpPr>
          <p:sp>
            <p:nvSpPr>
              <p:cNvPr id="35848" name="Line 6"/>
              <p:cNvSpPr>
                <a:spLocks noChangeShapeType="1"/>
              </p:cNvSpPr>
              <p:nvPr/>
            </p:nvSpPr>
            <p:spPr bwMode="auto">
              <a:xfrm>
                <a:off x="793" y="709"/>
                <a:ext cx="182" cy="5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849" name="Line 8"/>
              <p:cNvSpPr>
                <a:spLocks noChangeShapeType="1"/>
              </p:cNvSpPr>
              <p:nvPr/>
            </p:nvSpPr>
            <p:spPr bwMode="auto">
              <a:xfrm flipH="1" flipV="1">
                <a:off x="4105" y="2024"/>
                <a:ext cx="363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850" name="Line 9"/>
              <p:cNvSpPr>
                <a:spLocks noChangeShapeType="1"/>
              </p:cNvSpPr>
              <p:nvPr/>
            </p:nvSpPr>
            <p:spPr bwMode="auto">
              <a:xfrm flipH="1">
                <a:off x="4105" y="2659"/>
                <a:ext cx="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851" name="Line 11"/>
              <p:cNvSpPr>
                <a:spLocks noChangeShapeType="1"/>
              </p:cNvSpPr>
              <p:nvPr/>
            </p:nvSpPr>
            <p:spPr bwMode="auto">
              <a:xfrm>
                <a:off x="2562" y="709"/>
                <a:ext cx="137" cy="3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852" name="Line 13"/>
              <p:cNvSpPr>
                <a:spLocks noChangeShapeType="1"/>
              </p:cNvSpPr>
              <p:nvPr/>
            </p:nvSpPr>
            <p:spPr bwMode="auto">
              <a:xfrm flipH="1">
                <a:off x="3016" y="935"/>
                <a:ext cx="1043" cy="11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85800"/>
            <a:ext cx="7772400" cy="56959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pubertás idején a két petefészek körülbelül </a:t>
            </a:r>
            <a:r>
              <a:rPr lang="hu-HU" altLang="hu-H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50-200.000 tüszőt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tartalmaz (a fetális élet vége felé még milliós nagyságrendben találhatók).</a:t>
            </a:r>
          </a:p>
          <a:p>
            <a:pPr>
              <a:lnSpc>
                <a:spcPct val="80000"/>
              </a:lnSpc>
            </a:pPr>
            <a:endParaRPr lang="hu-HU" alt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Ebből a 200.000 tüszőből körülbelül </a:t>
            </a:r>
            <a:r>
              <a:rPr lang="hu-HU" altLang="hu-H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r>
              <a:rPr lang="hu-HU" altLang="hu-H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megtermékenyítésre alkalmas petesejt kerül a petevezetőbe.</a:t>
            </a:r>
          </a:p>
          <a:p>
            <a:pPr>
              <a:lnSpc>
                <a:spcPct val="80000"/>
              </a:lnSpc>
            </a:pPr>
            <a:endParaRPr lang="hu-HU" alt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petesejtek ciklikusan érnek meg a petefészkekben (menstruációs ciklus). Ennek hossza kb. 28 nap (holdhónap).</a:t>
            </a:r>
          </a:p>
          <a:p>
            <a:pPr>
              <a:lnSpc>
                <a:spcPct val="80000"/>
              </a:lnSpc>
            </a:pPr>
            <a:endParaRPr lang="hu-HU" alt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Egy ciklus során néhány (5-12) tüsző kezdi meg az érését, de általában csak egy, a legfejlettebb fog </a:t>
            </a:r>
            <a:r>
              <a:rPr lang="hu-HU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ovulálni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2896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Oogenezis</a:t>
            </a:r>
            <a:r>
              <a:rPr lang="hu-HU" dirty="0"/>
              <a:t>: a petesejtek érése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800" dirty="0"/>
              <a:t>a petefészekben (</a:t>
            </a:r>
            <a:r>
              <a:rPr lang="hu-HU" sz="2800" dirty="0" err="1"/>
              <a:t>ovarium</a:t>
            </a:r>
            <a:r>
              <a:rPr lang="hu-HU" sz="2800" dirty="0"/>
              <a:t>) történik</a:t>
            </a:r>
          </a:p>
          <a:p>
            <a:r>
              <a:rPr lang="hu-HU" sz="2800" dirty="0"/>
              <a:t>minden egyes petesejt külön-külön körbe van véve hámsejtekkel (tüszőhámsejtek)</a:t>
            </a:r>
          </a:p>
          <a:p>
            <a:r>
              <a:rPr lang="hu-HU" sz="2800" dirty="0"/>
              <a:t>a hámsejtekből plusz az általuk körülvett petesejtből álló egység: a petefészek tüsző, </a:t>
            </a:r>
            <a:r>
              <a:rPr lang="hu-HU" sz="2800" b="1" dirty="0" err="1"/>
              <a:t>follikulus</a:t>
            </a:r>
            <a:endParaRPr lang="hu-HU" sz="2800" b="1" dirty="0"/>
          </a:p>
          <a:p>
            <a:r>
              <a:rPr lang="hu-HU" sz="2800" dirty="0"/>
              <a:t>a petesejt érése (</a:t>
            </a:r>
            <a:r>
              <a:rPr lang="hu-HU" sz="2800" dirty="0" err="1"/>
              <a:t>oogenezis</a:t>
            </a:r>
            <a:r>
              <a:rPr lang="hu-HU" sz="2800" dirty="0"/>
              <a:t>) a tüszőben zajlik és párhuzamosan halad a tüszőhámsejtek osztódásával, differenciálódásával: tüszőérés, </a:t>
            </a:r>
            <a:r>
              <a:rPr lang="hu-HU" sz="2800" b="1" dirty="0" err="1"/>
              <a:t>follikulogenezis</a:t>
            </a:r>
            <a:r>
              <a:rPr lang="hu-H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3940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ext Box 3"/>
          <p:cNvSpPr txBox="1">
            <a:spLocks noChangeArrowheads="1"/>
          </p:cNvSpPr>
          <p:nvPr/>
        </p:nvSpPr>
        <p:spPr bwMode="auto">
          <a:xfrm>
            <a:off x="107950" y="0"/>
            <a:ext cx="8928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Primordiális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, primer és szekunder tüszők a petefészekben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"/>
            <a:ext cx="9144000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14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323850" y="6324600"/>
            <a:ext cx="2419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 dirty="0" err="1">
                <a:solidFill>
                  <a:srgbClr val="008000"/>
                </a:solidFill>
                <a:latin typeface="Lucida Sans Unicode" pitchFamily="34" charset="0"/>
              </a:rPr>
              <a:t>Follikelstadien</a:t>
            </a:r>
            <a:endParaRPr lang="hu-HU" sz="2400" dirty="0">
              <a:solidFill>
                <a:srgbClr val="008000"/>
              </a:solidFill>
              <a:latin typeface="Lucida Sans Unicode" pitchFamily="34" charset="0"/>
            </a:endParaRP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6377880" y="6339840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 dirty="0" err="1">
                <a:solidFill>
                  <a:srgbClr val="008000"/>
                </a:solidFill>
                <a:latin typeface="Lucida Sans Unicode" pitchFamily="34" charset="0"/>
              </a:rPr>
              <a:t>Oozyte-Stadien</a:t>
            </a:r>
            <a:endParaRPr lang="hu-HU" sz="2400" dirty="0">
              <a:solidFill>
                <a:srgbClr val="008000"/>
              </a:solidFill>
              <a:latin typeface="Lucida Sans Unicode" pitchFamily="34" charset="0"/>
            </a:endParaRP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287338" y="260350"/>
            <a:ext cx="29162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>
                <a:solidFill>
                  <a:srgbClr val="FF0000"/>
                </a:solidFill>
                <a:latin typeface="Lucida Sans Unicode" pitchFamily="34" charset="0"/>
              </a:rPr>
              <a:t>40 </a:t>
            </a:r>
            <a:r>
              <a:rPr lang="hu-HU" sz="14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hu-HU" sz="1400" dirty="0">
                <a:solidFill>
                  <a:srgbClr val="FF0000"/>
                </a:solidFill>
                <a:latin typeface="Lucida Sans Unicode" pitchFamily="34" charset="0"/>
              </a:rPr>
              <a:t>m</a:t>
            </a:r>
            <a:r>
              <a:rPr lang="hu-HU" sz="1400" dirty="0">
                <a:latin typeface="Lucida Sans Unicode" pitchFamily="34" charset="0"/>
              </a:rPr>
              <a:t> </a:t>
            </a:r>
            <a:r>
              <a:rPr lang="hu-HU" sz="1400" dirty="0" err="1">
                <a:latin typeface="Lucida Sans Unicode" pitchFamily="34" charset="0"/>
              </a:rPr>
              <a:t>groß</a:t>
            </a:r>
            <a:r>
              <a:rPr lang="hu-HU" sz="1400" dirty="0">
                <a:latin typeface="Lucida Sans Unicode" pitchFamily="34" charset="0"/>
              </a:rPr>
              <a:t>. </a:t>
            </a:r>
            <a:r>
              <a:rPr lang="hu-HU" sz="1400" dirty="0" err="1">
                <a:latin typeface="Lucida Sans Unicode" pitchFamily="34" charset="0"/>
              </a:rPr>
              <a:t>Umgegeben</a:t>
            </a:r>
            <a:r>
              <a:rPr lang="hu-HU" sz="1400" dirty="0">
                <a:latin typeface="Lucida Sans Unicode" pitchFamily="34" charset="0"/>
              </a:rPr>
              <a:t> von </a:t>
            </a:r>
            <a:r>
              <a:rPr lang="hu-HU" sz="1400" dirty="0" err="1">
                <a:latin typeface="Lucida Sans Unicode" pitchFamily="34" charset="0"/>
              </a:rPr>
              <a:t>einschichtiges</a:t>
            </a:r>
            <a:r>
              <a:rPr lang="hu-HU" sz="1400" dirty="0">
                <a:latin typeface="Lucida Sans Unicode" pitchFamily="34" charset="0"/>
              </a:rPr>
              <a:t> </a:t>
            </a:r>
            <a:r>
              <a:rPr lang="hu-HU" sz="1400" dirty="0" err="1">
                <a:latin typeface="Lucida Sans Unicode" pitchFamily="34" charset="0"/>
              </a:rPr>
              <a:t>Plattenepithel</a:t>
            </a:r>
            <a:endParaRPr lang="hu-HU" dirty="0">
              <a:latin typeface="Lucida Sans Unicode" pitchFamily="34" charset="0"/>
            </a:endParaRPr>
          </a:p>
        </p:txBody>
      </p:sp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314325" y="981075"/>
            <a:ext cx="238601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 err="1">
                <a:latin typeface="Lucida Sans Unicode" pitchFamily="34" charset="0"/>
              </a:rPr>
              <a:t>Einschichtiges</a:t>
            </a:r>
            <a:r>
              <a:rPr lang="hu-HU" sz="1400" dirty="0">
                <a:latin typeface="Lucida Sans Unicode" pitchFamily="34" charset="0"/>
              </a:rPr>
              <a:t> </a:t>
            </a:r>
            <a:r>
              <a:rPr lang="hu-HU" sz="1400" dirty="0" err="1">
                <a:latin typeface="Lucida Sans Unicode" pitchFamily="34" charset="0"/>
              </a:rPr>
              <a:t>kubisches</a:t>
            </a:r>
            <a:r>
              <a:rPr lang="hu-HU" sz="1400" dirty="0">
                <a:latin typeface="Lucida Sans Unicode" pitchFamily="34" charset="0"/>
              </a:rPr>
              <a:t>/</a:t>
            </a:r>
            <a:r>
              <a:rPr lang="hu-HU" sz="1400" dirty="0" err="1">
                <a:latin typeface="Lucida Sans Unicode" pitchFamily="34" charset="0"/>
              </a:rPr>
              <a:t>zylindrisches</a:t>
            </a:r>
            <a:r>
              <a:rPr lang="hu-HU" sz="1400" dirty="0">
                <a:latin typeface="Lucida Sans Unicode" pitchFamily="34" charset="0"/>
              </a:rPr>
              <a:t> </a:t>
            </a:r>
            <a:r>
              <a:rPr lang="hu-HU" sz="1400" dirty="0" err="1">
                <a:latin typeface="Lucida Sans Unicode" pitchFamily="34" charset="0"/>
              </a:rPr>
              <a:t>Epithel</a:t>
            </a:r>
            <a:r>
              <a:rPr lang="hu-HU" sz="1400" dirty="0">
                <a:latin typeface="Lucida Sans Unicode" pitchFamily="34" charset="0"/>
              </a:rPr>
              <a:t> (</a:t>
            </a:r>
            <a:r>
              <a:rPr lang="hu-HU" sz="1400" dirty="0" err="1">
                <a:latin typeface="Lucida Sans Unicode" pitchFamily="34" charset="0"/>
              </a:rPr>
              <a:t>bis</a:t>
            </a:r>
            <a:r>
              <a:rPr lang="hu-HU" sz="1400" dirty="0">
                <a:latin typeface="Lucida Sans Unicode" pitchFamily="34" charset="0"/>
              </a:rPr>
              <a:t> 100 </a:t>
            </a:r>
            <a:r>
              <a:rPr lang="hu-HU" sz="1400" dirty="0">
                <a:latin typeface="Symbol" panose="05050102010706020507" pitchFamily="18" charset="2"/>
              </a:rPr>
              <a:t>m</a:t>
            </a:r>
            <a:r>
              <a:rPr lang="hu-HU" sz="1400" dirty="0">
                <a:latin typeface="Lucida Sans Unicode" pitchFamily="34" charset="0"/>
              </a:rPr>
              <a:t>m)</a:t>
            </a:r>
          </a:p>
        </p:txBody>
      </p:sp>
      <p:sp>
        <p:nvSpPr>
          <p:cNvPr id="4104" name="Text Box 10"/>
          <p:cNvSpPr txBox="1">
            <a:spLocks noChangeArrowheads="1"/>
          </p:cNvSpPr>
          <p:nvPr/>
        </p:nvSpPr>
        <p:spPr bwMode="auto">
          <a:xfrm>
            <a:off x="323850" y="2073275"/>
            <a:ext cx="2514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 err="1">
                <a:latin typeface="Lucida Sans Unicode" pitchFamily="34" charset="0"/>
              </a:rPr>
              <a:t>Mehrschichtiges</a:t>
            </a:r>
            <a:r>
              <a:rPr lang="hu-HU" sz="1400" dirty="0">
                <a:latin typeface="Lucida Sans Unicode" pitchFamily="34" charset="0"/>
              </a:rPr>
              <a:t> </a:t>
            </a:r>
            <a:r>
              <a:rPr lang="hu-HU" sz="1400" dirty="0" err="1">
                <a:latin typeface="Lucida Sans Unicode" pitchFamily="34" charset="0"/>
              </a:rPr>
              <a:t>kubische</a:t>
            </a:r>
            <a:r>
              <a:rPr lang="hu-HU" sz="1400" dirty="0">
                <a:latin typeface="Lucida Sans Unicode" pitchFamily="34" charset="0"/>
              </a:rPr>
              <a:t> </a:t>
            </a:r>
            <a:r>
              <a:rPr lang="hu-HU" sz="1400" dirty="0" err="1">
                <a:latin typeface="Lucida Sans Unicode" pitchFamily="34" charset="0"/>
              </a:rPr>
              <a:t>Epithel</a:t>
            </a:r>
            <a:endParaRPr lang="hu-HU" sz="1400" dirty="0">
              <a:latin typeface="Lucida Sans Unicode" pitchFamily="34" charset="0"/>
            </a:endParaRPr>
          </a:p>
        </p:txBody>
      </p:sp>
      <p:sp>
        <p:nvSpPr>
          <p:cNvPr id="4105" name="Text Box 11"/>
          <p:cNvSpPr txBox="1">
            <a:spLocks noChangeArrowheads="1"/>
          </p:cNvSpPr>
          <p:nvPr/>
        </p:nvSpPr>
        <p:spPr bwMode="auto">
          <a:xfrm>
            <a:off x="354013" y="3546475"/>
            <a:ext cx="27051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 err="1">
                <a:latin typeface="Lucida Sans Unicode" pitchFamily="34" charset="0"/>
              </a:rPr>
              <a:t>Mehrschichtiges</a:t>
            </a:r>
            <a:r>
              <a:rPr lang="hu-HU" sz="1400" dirty="0">
                <a:latin typeface="Lucida Sans Unicode" pitchFamily="34" charset="0"/>
              </a:rPr>
              <a:t> </a:t>
            </a:r>
            <a:r>
              <a:rPr lang="hu-HU" sz="1400" dirty="0" err="1">
                <a:latin typeface="Lucida Sans Unicode" pitchFamily="34" charset="0"/>
              </a:rPr>
              <a:t>kubische</a:t>
            </a:r>
            <a:r>
              <a:rPr lang="hu-HU" sz="1400" dirty="0">
                <a:latin typeface="Lucida Sans Unicode" pitchFamily="34" charset="0"/>
              </a:rPr>
              <a:t> </a:t>
            </a:r>
            <a:r>
              <a:rPr lang="hu-HU" sz="1400" dirty="0" err="1">
                <a:latin typeface="Lucida Sans Unicode" pitchFamily="34" charset="0"/>
              </a:rPr>
              <a:t>Epithel</a:t>
            </a:r>
            <a:r>
              <a:rPr lang="hu-HU" sz="1400" dirty="0">
                <a:latin typeface="Lucida Sans Unicode" pitchFamily="34" charset="0"/>
              </a:rPr>
              <a:t> mit </a:t>
            </a:r>
            <a:r>
              <a:rPr lang="hu-HU" sz="1400" dirty="0" err="1">
                <a:latin typeface="Lucida Sans Unicode" pitchFamily="34" charset="0"/>
              </a:rPr>
              <a:t>Höhlenbildung</a:t>
            </a:r>
            <a:r>
              <a:rPr lang="hu-HU" sz="1400" dirty="0">
                <a:latin typeface="Lucida Sans Unicode" pitchFamily="34" charset="0"/>
              </a:rPr>
              <a:t/>
            </a:r>
            <a:br>
              <a:rPr lang="hu-HU" sz="1400" dirty="0">
                <a:latin typeface="Lucida Sans Unicode" pitchFamily="34" charset="0"/>
              </a:rPr>
            </a:br>
            <a:r>
              <a:rPr lang="hu-HU" sz="1400" dirty="0">
                <a:latin typeface="Lucida Sans Unicode" pitchFamily="34" charset="0"/>
              </a:rPr>
              <a:t>(200 </a:t>
            </a:r>
            <a:r>
              <a:rPr lang="hu-HU" sz="1400" dirty="0">
                <a:latin typeface="Symbol" pitchFamily="18" charset="2"/>
              </a:rPr>
              <a:t>m</a:t>
            </a:r>
            <a:r>
              <a:rPr lang="hu-HU" sz="1400" dirty="0">
                <a:latin typeface="Lucida Sans Unicode" pitchFamily="34" charset="0"/>
              </a:rPr>
              <a:t>m)</a:t>
            </a:r>
          </a:p>
        </p:txBody>
      </p:sp>
      <p:sp>
        <p:nvSpPr>
          <p:cNvPr id="4106" name="Text Box 12"/>
          <p:cNvSpPr txBox="1">
            <a:spLocks noChangeArrowheads="1"/>
          </p:cNvSpPr>
          <p:nvPr/>
        </p:nvSpPr>
        <p:spPr bwMode="auto">
          <a:xfrm>
            <a:off x="323850" y="5029200"/>
            <a:ext cx="2563812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 err="1">
                <a:latin typeface="Lucida Sans Unicode" pitchFamily="34" charset="0"/>
              </a:rPr>
              <a:t>Verschmolzene</a:t>
            </a:r>
            <a:r>
              <a:rPr lang="hu-HU" sz="1400" dirty="0">
                <a:latin typeface="Lucida Sans Unicode" pitchFamily="34" charset="0"/>
              </a:rPr>
              <a:t> </a:t>
            </a:r>
            <a:r>
              <a:rPr lang="hu-HU" sz="1400" dirty="0" err="1">
                <a:latin typeface="Lucida Sans Unicode" pitchFamily="34" charset="0"/>
              </a:rPr>
              <a:t>Höhlen</a:t>
            </a:r>
            <a:r>
              <a:rPr lang="hu-HU" sz="1400" dirty="0">
                <a:latin typeface="Lucida Sans Unicode" pitchFamily="34" charset="0"/>
              </a:rPr>
              <a:t> </a:t>
            </a:r>
            <a:r>
              <a:rPr lang="hu-HU" sz="1400" dirty="0" err="1">
                <a:latin typeface="Lucida Sans Unicode" pitchFamily="34" charset="0"/>
              </a:rPr>
              <a:t>bilden</a:t>
            </a:r>
            <a:r>
              <a:rPr lang="hu-HU" sz="1400" dirty="0">
                <a:latin typeface="Lucida Sans Unicode" pitchFamily="34" charset="0"/>
              </a:rPr>
              <a:t> </a:t>
            </a:r>
            <a:r>
              <a:rPr lang="hu-HU" sz="1400" dirty="0" err="1">
                <a:latin typeface="Lucida Sans Unicode" pitchFamily="34" charset="0"/>
              </a:rPr>
              <a:t>das</a:t>
            </a:r>
            <a:r>
              <a:rPr lang="hu-HU" sz="1400" dirty="0">
                <a:latin typeface="Lucida Sans Unicode" pitchFamily="34" charset="0"/>
              </a:rPr>
              <a:t> </a:t>
            </a:r>
            <a:r>
              <a:rPr lang="hu-HU" sz="1400" dirty="0" err="1">
                <a:latin typeface="Lucida Sans Unicode" pitchFamily="34" charset="0"/>
              </a:rPr>
              <a:t>einheitliche</a:t>
            </a:r>
            <a:r>
              <a:rPr lang="hu-HU" sz="1400" dirty="0">
                <a:latin typeface="Lucida Sans Unicode" pitchFamily="34" charset="0"/>
              </a:rPr>
              <a:t> </a:t>
            </a:r>
            <a:r>
              <a:rPr lang="hu-HU" sz="1400" dirty="0" err="1">
                <a:latin typeface="Lucida Sans Unicode" pitchFamily="34" charset="0"/>
              </a:rPr>
              <a:t>Antrum</a:t>
            </a:r>
            <a:r>
              <a:rPr lang="hu-HU" sz="1400" dirty="0">
                <a:latin typeface="Lucida Sans Unicode" pitchFamily="34" charset="0"/>
              </a:rPr>
              <a:t> (</a:t>
            </a:r>
            <a:r>
              <a:rPr lang="hu-HU" sz="1400" dirty="0" err="1">
                <a:latin typeface="Lucida Sans Unicode" pitchFamily="34" charset="0"/>
              </a:rPr>
              <a:t>Cavum</a:t>
            </a:r>
            <a:r>
              <a:rPr lang="hu-HU" sz="1400" dirty="0">
                <a:latin typeface="Lucida Sans Unicode" pitchFamily="34" charset="0"/>
              </a:rPr>
              <a:t>).</a:t>
            </a:r>
            <a:br>
              <a:rPr lang="hu-HU" sz="1400" dirty="0">
                <a:latin typeface="Lucida Sans Unicode" pitchFamily="34" charset="0"/>
              </a:rPr>
            </a:br>
            <a:r>
              <a:rPr lang="hu-HU" sz="1400" dirty="0" err="1">
                <a:latin typeface="Lucida Sans Unicode" pitchFamily="34" charset="0"/>
              </a:rPr>
              <a:t>Gesamtdurchmesser</a:t>
            </a:r>
            <a:r>
              <a:rPr lang="hu-HU" sz="1400" dirty="0">
                <a:latin typeface="Lucida Sans Unicode" pitchFamily="34" charset="0"/>
              </a:rPr>
              <a:t>: </a:t>
            </a:r>
            <a:br>
              <a:rPr lang="hu-HU" sz="1400" dirty="0">
                <a:latin typeface="Lucida Sans Unicode" pitchFamily="34" charset="0"/>
              </a:rPr>
            </a:br>
            <a:r>
              <a:rPr lang="hu-HU" sz="1400" b="1" dirty="0">
                <a:solidFill>
                  <a:srgbClr val="FF0000"/>
                </a:solidFill>
                <a:latin typeface="Lucida Sans Unicode" pitchFamily="34" charset="0"/>
              </a:rPr>
              <a:t>1 mm</a:t>
            </a:r>
            <a:r>
              <a:rPr lang="hu-HU" sz="1400" dirty="0">
                <a:latin typeface="Lucida Sans Unicode" pitchFamily="34" charset="0"/>
              </a:rPr>
              <a:t>!!!</a:t>
            </a:r>
            <a:endParaRPr lang="hu-HU" dirty="0">
              <a:latin typeface="Lucida Sans Unicode" pitchFamily="34" charset="0"/>
            </a:endParaRPr>
          </a:p>
        </p:txBody>
      </p:sp>
      <p:sp>
        <p:nvSpPr>
          <p:cNvPr id="4107" name="Text Box 13"/>
          <p:cNvSpPr txBox="1">
            <a:spLocks noChangeArrowheads="1"/>
          </p:cNvSpPr>
          <p:nvPr/>
        </p:nvSpPr>
        <p:spPr bwMode="auto">
          <a:xfrm>
            <a:off x="6400800" y="228600"/>
            <a:ext cx="228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 err="1">
                <a:latin typeface="Lucida Sans Unicode" pitchFamily="34" charset="0"/>
              </a:rPr>
              <a:t>Primäre</a:t>
            </a:r>
            <a:r>
              <a:rPr lang="hu-HU" sz="1400" dirty="0">
                <a:latin typeface="Lucida Sans Unicode" pitchFamily="34" charset="0"/>
              </a:rPr>
              <a:t> </a:t>
            </a:r>
            <a:r>
              <a:rPr lang="hu-HU" sz="1400" dirty="0" err="1">
                <a:latin typeface="Lucida Sans Unicode" pitchFamily="34" charset="0"/>
              </a:rPr>
              <a:t>Oozyte</a:t>
            </a:r>
            <a:r>
              <a:rPr lang="hu-HU" sz="1400" dirty="0">
                <a:latin typeface="Lucida Sans Unicode" pitchFamily="34" charset="0"/>
              </a:rPr>
              <a:t> (</a:t>
            </a:r>
            <a:r>
              <a:rPr lang="hu-HU" sz="1400" dirty="0">
                <a:solidFill>
                  <a:srgbClr val="FF0000"/>
                </a:solidFill>
                <a:latin typeface="Lucida Sans Unicode" pitchFamily="34" charset="0"/>
              </a:rPr>
              <a:t>30 </a:t>
            </a:r>
            <a:r>
              <a:rPr lang="hu-HU" sz="14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hu-HU" sz="1400" dirty="0">
                <a:solidFill>
                  <a:srgbClr val="FF0000"/>
                </a:solidFill>
                <a:latin typeface="Lucida Sans Unicode" pitchFamily="34" charset="0"/>
              </a:rPr>
              <a:t>m</a:t>
            </a:r>
            <a:r>
              <a:rPr lang="hu-HU" sz="1400" dirty="0">
                <a:latin typeface="Lucida Sans Unicode" pitchFamily="34" charset="0"/>
              </a:rPr>
              <a:t>) </a:t>
            </a:r>
            <a:br>
              <a:rPr lang="hu-HU" sz="1400" dirty="0">
                <a:latin typeface="Lucida Sans Unicode" pitchFamily="34" charset="0"/>
              </a:rPr>
            </a:br>
            <a:r>
              <a:rPr lang="hu-HU" sz="1400" dirty="0" err="1">
                <a:latin typeface="Lucida Sans Unicode" pitchFamily="34" charset="0"/>
              </a:rPr>
              <a:t>im</a:t>
            </a:r>
            <a:r>
              <a:rPr lang="hu-HU" sz="1400" dirty="0">
                <a:latin typeface="Lucida Sans Unicode" pitchFamily="34" charset="0"/>
              </a:rPr>
              <a:t> </a:t>
            </a:r>
            <a:r>
              <a:rPr lang="hu-HU" sz="1400" dirty="0">
                <a:solidFill>
                  <a:srgbClr val="FF0000"/>
                </a:solidFill>
                <a:latin typeface="Lucida Sans Unicode" pitchFamily="34" charset="0"/>
              </a:rPr>
              <a:t>I. </a:t>
            </a:r>
            <a:r>
              <a:rPr lang="hu-HU" sz="1400" dirty="0" err="1">
                <a:solidFill>
                  <a:srgbClr val="FF0000"/>
                </a:solidFill>
                <a:latin typeface="Lucida Sans Unicode" pitchFamily="34" charset="0"/>
              </a:rPr>
              <a:t>Prophase</a:t>
            </a:r>
            <a:endParaRPr lang="hu-HU" dirty="0">
              <a:latin typeface="Lucida Sans Unicode" pitchFamily="34" charset="0"/>
            </a:endParaRPr>
          </a:p>
        </p:txBody>
      </p:sp>
      <p:sp>
        <p:nvSpPr>
          <p:cNvPr id="4108" name="Text Box 14"/>
          <p:cNvSpPr txBox="1">
            <a:spLocks noChangeArrowheads="1"/>
          </p:cNvSpPr>
          <p:nvPr/>
        </p:nvSpPr>
        <p:spPr bwMode="auto">
          <a:xfrm>
            <a:off x="6451600" y="1143000"/>
            <a:ext cx="2224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 err="1">
                <a:latin typeface="Lucida Sans Unicode" pitchFamily="34" charset="0"/>
              </a:rPr>
              <a:t>Auch</a:t>
            </a:r>
            <a:r>
              <a:rPr lang="hu-HU" sz="1400" dirty="0">
                <a:latin typeface="Lucida Sans Unicode" pitchFamily="34" charset="0"/>
              </a:rPr>
              <a:t> (</a:t>
            </a:r>
            <a:r>
              <a:rPr lang="hu-HU" sz="1400" dirty="0" err="1">
                <a:latin typeface="Lucida Sans Unicode" pitchFamily="34" charset="0"/>
              </a:rPr>
              <a:t>aber</a:t>
            </a:r>
            <a:r>
              <a:rPr lang="hu-HU" sz="1400" dirty="0">
                <a:latin typeface="Lucida Sans Unicode" pitchFamily="34" charset="0"/>
              </a:rPr>
              <a:t> </a:t>
            </a:r>
            <a:r>
              <a:rPr lang="hu-HU" sz="1400" dirty="0" err="1">
                <a:latin typeface="Lucida Sans Unicode" pitchFamily="34" charset="0"/>
              </a:rPr>
              <a:t>größer</a:t>
            </a:r>
            <a:r>
              <a:rPr lang="hu-HU" sz="1400" dirty="0">
                <a:latin typeface="Lucida Sans Unicode" pitchFamily="34" charset="0"/>
              </a:rPr>
              <a:t>)</a:t>
            </a:r>
            <a:endParaRPr lang="hu-HU" dirty="0">
              <a:latin typeface="Lucida Sans Unicode" pitchFamily="34" charset="0"/>
            </a:endParaRPr>
          </a:p>
        </p:txBody>
      </p:sp>
      <p:sp>
        <p:nvSpPr>
          <p:cNvPr id="4109" name="Text Box 16"/>
          <p:cNvSpPr txBox="1">
            <a:spLocks noChangeArrowheads="1"/>
          </p:cNvSpPr>
          <p:nvPr/>
        </p:nvSpPr>
        <p:spPr bwMode="auto">
          <a:xfrm>
            <a:off x="6477000" y="213360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 err="1">
                <a:latin typeface="Lucida Sans Unicode" pitchFamily="34" charset="0"/>
              </a:rPr>
              <a:t>Auch</a:t>
            </a:r>
            <a:r>
              <a:rPr lang="hu-HU" sz="1400" dirty="0">
                <a:latin typeface="Lucida Sans Unicode" pitchFamily="34" charset="0"/>
              </a:rPr>
              <a:t> (</a:t>
            </a:r>
            <a:r>
              <a:rPr lang="hu-HU" sz="1400" dirty="0" err="1">
                <a:latin typeface="Lucida Sans Unicode" pitchFamily="34" charset="0"/>
              </a:rPr>
              <a:t>aber</a:t>
            </a:r>
            <a:r>
              <a:rPr lang="hu-HU" sz="1400" dirty="0">
                <a:latin typeface="Lucida Sans Unicode" pitchFamily="34" charset="0"/>
              </a:rPr>
              <a:t> </a:t>
            </a:r>
            <a:r>
              <a:rPr lang="hu-HU" sz="1400" dirty="0" err="1">
                <a:latin typeface="Lucida Sans Unicode" pitchFamily="34" charset="0"/>
              </a:rPr>
              <a:t>noch</a:t>
            </a:r>
            <a:r>
              <a:rPr lang="hu-HU" sz="1400" dirty="0">
                <a:latin typeface="Lucida Sans Unicode" pitchFamily="34" charset="0"/>
              </a:rPr>
              <a:t> </a:t>
            </a:r>
            <a:r>
              <a:rPr lang="hu-HU" sz="1400" dirty="0" err="1">
                <a:latin typeface="Lucida Sans Unicode" pitchFamily="34" charset="0"/>
              </a:rPr>
              <a:t>größer</a:t>
            </a:r>
            <a:r>
              <a:rPr lang="hu-HU" sz="1400" dirty="0">
                <a:latin typeface="Lucida Sans Unicode" pitchFamily="34" charset="0"/>
              </a:rPr>
              <a:t>)</a:t>
            </a:r>
          </a:p>
        </p:txBody>
      </p:sp>
      <p:sp>
        <p:nvSpPr>
          <p:cNvPr id="4110" name="Text Box 17"/>
          <p:cNvSpPr txBox="1">
            <a:spLocks noChangeArrowheads="1"/>
          </p:cNvSpPr>
          <p:nvPr/>
        </p:nvSpPr>
        <p:spPr bwMode="auto">
          <a:xfrm>
            <a:off x="6477000" y="3581400"/>
            <a:ext cx="2416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 err="1">
                <a:latin typeface="Lucida Sans Unicode" pitchFamily="34" charset="0"/>
              </a:rPr>
              <a:t>Auch</a:t>
            </a:r>
            <a:r>
              <a:rPr lang="hu-HU" sz="1400" dirty="0">
                <a:latin typeface="Lucida Sans Unicode" pitchFamily="34" charset="0"/>
              </a:rPr>
              <a:t> (</a:t>
            </a:r>
            <a:r>
              <a:rPr lang="hu-HU" sz="1400" dirty="0" err="1">
                <a:latin typeface="Lucida Sans Unicode" pitchFamily="34" charset="0"/>
              </a:rPr>
              <a:t>aber</a:t>
            </a:r>
            <a:r>
              <a:rPr lang="hu-HU" sz="1400" dirty="0">
                <a:latin typeface="Lucida Sans Unicode" pitchFamily="34" charset="0"/>
              </a:rPr>
              <a:t> </a:t>
            </a:r>
            <a:r>
              <a:rPr lang="hu-HU" sz="1400" dirty="0" err="1">
                <a:latin typeface="Lucida Sans Unicode" pitchFamily="34" charset="0"/>
              </a:rPr>
              <a:t>noch</a:t>
            </a:r>
            <a:r>
              <a:rPr lang="hu-HU" sz="1400" dirty="0">
                <a:latin typeface="Lucida Sans Unicode" pitchFamily="34" charset="0"/>
              </a:rPr>
              <a:t> </a:t>
            </a:r>
            <a:r>
              <a:rPr lang="hu-HU" sz="1400" dirty="0" err="1">
                <a:latin typeface="Lucida Sans Unicode" pitchFamily="34" charset="0"/>
              </a:rPr>
              <a:t>größer</a:t>
            </a:r>
            <a:r>
              <a:rPr lang="hu-HU" sz="1400" dirty="0">
                <a:latin typeface="Lucida Sans Unicode" pitchFamily="34" charset="0"/>
              </a:rPr>
              <a:t>)</a:t>
            </a:r>
          </a:p>
        </p:txBody>
      </p:sp>
      <p:sp>
        <p:nvSpPr>
          <p:cNvPr id="4111" name="Text Box 18"/>
          <p:cNvSpPr txBox="1">
            <a:spLocks noChangeArrowheads="1"/>
          </p:cNvSpPr>
          <p:nvPr/>
        </p:nvSpPr>
        <p:spPr bwMode="auto">
          <a:xfrm>
            <a:off x="6415088" y="4989513"/>
            <a:ext cx="24542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dirty="0" err="1">
                <a:latin typeface="Lucida Sans Unicode" pitchFamily="34" charset="0"/>
              </a:rPr>
              <a:t>Sekundäre</a:t>
            </a:r>
            <a:r>
              <a:rPr lang="hu-HU" sz="1400" b="1" dirty="0">
                <a:latin typeface="Lucida Sans Unicode" pitchFamily="34" charset="0"/>
              </a:rPr>
              <a:t> </a:t>
            </a:r>
            <a:r>
              <a:rPr lang="hu-HU" sz="1400" b="1" dirty="0" err="1">
                <a:latin typeface="Lucida Sans Unicode" pitchFamily="34" charset="0"/>
              </a:rPr>
              <a:t>Oozyte</a:t>
            </a:r>
            <a:r>
              <a:rPr lang="hu-HU" sz="1400" b="1" dirty="0">
                <a:latin typeface="Lucida Sans Unicode" pitchFamily="34" charset="0"/>
              </a:rPr>
              <a:t> </a:t>
            </a:r>
            <a:r>
              <a:rPr lang="hu-HU" sz="1400" b="1" dirty="0" err="1">
                <a:latin typeface="Lucida Sans Unicode" pitchFamily="34" charset="0"/>
              </a:rPr>
              <a:t>jetzt</a:t>
            </a:r>
            <a:r>
              <a:rPr lang="hu-HU" sz="1400" b="1" dirty="0">
                <a:latin typeface="Lucida Sans Unicode" pitchFamily="34" charset="0"/>
              </a:rPr>
              <a:t> </a:t>
            </a:r>
            <a:r>
              <a:rPr lang="hu-HU" sz="1400" b="1" dirty="0">
                <a:solidFill>
                  <a:srgbClr val="FF0000"/>
                </a:solidFill>
                <a:latin typeface="Lucida Sans Unicode" pitchFamily="34" charset="0"/>
              </a:rPr>
              <a:t>125 </a:t>
            </a:r>
            <a:r>
              <a:rPr lang="hu-HU" sz="1400" b="1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hu-HU" sz="1400" b="1" dirty="0">
                <a:solidFill>
                  <a:srgbClr val="FF0000"/>
                </a:solidFill>
                <a:latin typeface="Lucida Sans Unicode" pitchFamily="34" charset="0"/>
              </a:rPr>
              <a:t>m</a:t>
            </a:r>
            <a:r>
              <a:rPr lang="hu-HU" sz="1400" b="1" dirty="0">
                <a:latin typeface="Lucida Sans Unicode" pitchFamily="34" charset="0"/>
              </a:rPr>
              <a:t> </a:t>
            </a:r>
            <a:br>
              <a:rPr lang="hu-HU" sz="1400" b="1" dirty="0">
                <a:latin typeface="Lucida Sans Unicode" pitchFamily="34" charset="0"/>
              </a:rPr>
            </a:br>
            <a:r>
              <a:rPr lang="hu-HU" sz="1400" b="1" dirty="0" err="1">
                <a:latin typeface="Lucida Sans Unicode" pitchFamily="34" charset="0"/>
              </a:rPr>
              <a:t>Meiose</a:t>
            </a:r>
            <a:r>
              <a:rPr lang="hu-HU" sz="1400" b="1" dirty="0">
                <a:latin typeface="Lucida Sans Unicode" pitchFamily="34" charset="0"/>
              </a:rPr>
              <a:t> I </a:t>
            </a:r>
            <a:r>
              <a:rPr lang="hu-HU" sz="1400" b="1" dirty="0" err="1">
                <a:latin typeface="Lucida Sans Unicode" pitchFamily="34" charset="0"/>
              </a:rPr>
              <a:t>wird</a:t>
            </a:r>
            <a:r>
              <a:rPr lang="hu-HU" sz="1400" b="1" dirty="0">
                <a:latin typeface="Lucida Sans Unicode" pitchFamily="34" charset="0"/>
              </a:rPr>
              <a:t> </a:t>
            </a:r>
            <a:r>
              <a:rPr lang="hu-HU" sz="1400" b="1" dirty="0" err="1">
                <a:latin typeface="Lucida Sans Unicode" pitchFamily="34" charset="0"/>
              </a:rPr>
              <a:t>kurz</a:t>
            </a:r>
            <a:r>
              <a:rPr lang="hu-HU" sz="1400" b="1" dirty="0">
                <a:latin typeface="Lucida Sans Unicode" pitchFamily="34" charset="0"/>
              </a:rPr>
              <a:t> </a:t>
            </a:r>
            <a:r>
              <a:rPr lang="hu-HU" sz="1400" b="1" dirty="0" err="1">
                <a:latin typeface="Lucida Sans Unicode" pitchFamily="34" charset="0"/>
              </a:rPr>
              <a:t>vor</a:t>
            </a:r>
            <a:r>
              <a:rPr lang="hu-HU" sz="1400" b="1" dirty="0">
                <a:latin typeface="Lucida Sans Unicode" pitchFamily="34" charset="0"/>
              </a:rPr>
              <a:t> </a:t>
            </a:r>
            <a:r>
              <a:rPr lang="hu-HU" sz="1400" b="1" dirty="0" err="1">
                <a:latin typeface="Lucida Sans Unicode" pitchFamily="34" charset="0"/>
              </a:rPr>
              <a:t>Ovulation</a:t>
            </a:r>
            <a:r>
              <a:rPr lang="hu-HU" sz="1400" b="1" dirty="0">
                <a:latin typeface="Lucida Sans Unicode" pitchFamily="34" charset="0"/>
              </a:rPr>
              <a:t> (LH-</a:t>
            </a:r>
            <a:r>
              <a:rPr lang="hu-HU" sz="1400" b="1" dirty="0" err="1">
                <a:latin typeface="Lucida Sans Unicode" pitchFamily="34" charset="0"/>
              </a:rPr>
              <a:t>peak</a:t>
            </a:r>
            <a:r>
              <a:rPr lang="hu-HU" sz="1400" b="1" dirty="0">
                <a:latin typeface="Lucida Sans Unicode" pitchFamily="34" charset="0"/>
              </a:rPr>
              <a:t>) beendet und </a:t>
            </a:r>
            <a:r>
              <a:rPr lang="hu-HU" sz="1400" b="1" dirty="0" err="1">
                <a:latin typeface="Lucida Sans Unicode" pitchFamily="34" charset="0"/>
              </a:rPr>
              <a:t>Meiose</a:t>
            </a:r>
            <a:r>
              <a:rPr lang="hu-HU" sz="1400" b="1" dirty="0">
                <a:latin typeface="Lucida Sans Unicode" pitchFamily="34" charset="0"/>
              </a:rPr>
              <a:t> II </a:t>
            </a:r>
            <a:r>
              <a:rPr lang="hu-HU" sz="1400" b="1" dirty="0" err="1">
                <a:latin typeface="Lucida Sans Unicode" pitchFamily="34" charset="0"/>
              </a:rPr>
              <a:t>angefangen</a:t>
            </a:r>
            <a:endParaRPr lang="hu-HU" dirty="0">
              <a:latin typeface="Lucida Sans Unicode" pitchFamily="34" charset="0"/>
            </a:endParaRPr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/>
        </p:nvGraphicFramePr>
        <p:xfrm>
          <a:off x="11113" y="0"/>
          <a:ext cx="2963785" cy="6861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3785">
                  <a:extLst>
                    <a:ext uri="{9D8B030D-6E8A-4147-A177-3AD203B41FA5}">
                      <a16:colId xmlns:a16="http://schemas.microsoft.com/office/drawing/2014/main" val="1732548933"/>
                    </a:ext>
                  </a:extLst>
                </a:gridCol>
              </a:tblGrid>
              <a:tr h="6926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</a:t>
                      </a:r>
                      <a:r>
                        <a:rPr lang="hu-HU" sz="1600" b="1" dirty="0">
                          <a:solidFill>
                            <a:srgbClr val="C00000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lang="hu-HU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 </a:t>
                      </a: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átmérő, egyrétegű laphám:</a:t>
                      </a:r>
                      <a:r>
                        <a:rPr lang="hu-HU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600" b="1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primordiális</a:t>
                      </a:r>
                      <a:r>
                        <a:rPr lang="hu-HU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tüsző</a:t>
                      </a:r>
                      <a:endParaRPr lang="hu-H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434350984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egyrétegű köb-/hengerhám (átmérő 100 </a:t>
                      </a:r>
                      <a:r>
                        <a:rPr lang="hu-HU" sz="1600" b="0" dirty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lang="hu-H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m-</a:t>
                      </a:r>
                      <a:r>
                        <a:rPr lang="hu-HU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</a:t>
                      </a:r>
                      <a:r>
                        <a:rPr lang="hu-H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primer</a:t>
                      </a:r>
                      <a:r>
                        <a:rPr lang="hu-HU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tüsző</a:t>
                      </a:r>
                      <a:endParaRPr lang="hu-H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369849287"/>
                  </a:ext>
                </a:extLst>
              </a:tr>
              <a:tr h="12961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többrétegű köbhám (200 </a:t>
                      </a:r>
                      <a:r>
                        <a:rPr lang="hu-HU" sz="1600" b="0" dirty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lang="hu-H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m-</a:t>
                      </a:r>
                      <a:r>
                        <a:rPr lang="hu-HU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</a:t>
                      </a:r>
                      <a:r>
                        <a:rPr lang="hu-H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szekunder tüsző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9117708"/>
                  </a:ext>
                </a:extLst>
              </a:tr>
              <a:tr h="15121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többrétegű köbhám, üregekkel (200 </a:t>
                      </a:r>
                      <a:r>
                        <a:rPr lang="hu-HU" sz="1600" b="0" dirty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lang="hu-H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 -5 </a:t>
                      </a:r>
                      <a:r>
                        <a:rPr lang="hu-H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r>
                        <a:rPr lang="hu-H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tercier tüsző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156742922"/>
                  </a:ext>
                </a:extLst>
              </a:tr>
              <a:tr h="14761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egységes, kitágult üreg (</a:t>
                      </a:r>
                      <a:r>
                        <a:rPr lang="hu-HU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cavum</a:t>
                      </a:r>
                      <a:r>
                        <a:rPr lang="hu-H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folliculi).</a:t>
                      </a:r>
                      <a:br>
                        <a:rPr lang="hu-H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átmérő: </a:t>
                      </a:r>
                      <a:r>
                        <a:rPr lang="hu-H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Graaf tüsző</a:t>
                      </a:r>
                      <a:r>
                        <a:rPr lang="hu-H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hu-HU" sz="1600" b="1" baseline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- 20</a:t>
                      </a:r>
                      <a:r>
                        <a:rPr lang="hu-HU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r>
                        <a:rPr lang="hu-H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!!!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865864140"/>
                  </a:ext>
                </a:extLst>
              </a:tr>
              <a:tr h="6604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tüsző-stádiumok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781085989"/>
                  </a:ext>
                </a:extLst>
              </a:tr>
            </a:tbl>
          </a:graphicData>
        </a:graphic>
      </p:graphicFrame>
      <p:graphicFrame>
        <p:nvGraphicFramePr>
          <p:cNvPr id="24" name="Táblázat 23"/>
          <p:cNvGraphicFramePr>
            <a:graphicFrameLocks noGrp="1"/>
          </p:cNvGraphicFramePr>
          <p:nvPr/>
        </p:nvGraphicFramePr>
        <p:xfrm>
          <a:off x="6178787" y="0"/>
          <a:ext cx="2963785" cy="6861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3785">
                  <a:extLst>
                    <a:ext uri="{9D8B030D-6E8A-4147-A177-3AD203B41FA5}">
                      <a16:colId xmlns:a16="http://schemas.microsoft.com/office/drawing/2014/main" val="1732548933"/>
                    </a:ext>
                  </a:extLst>
                </a:gridCol>
              </a:tblGrid>
              <a:tr h="692696"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primer </a:t>
                      </a:r>
                      <a:r>
                        <a:rPr lang="hu-HU" sz="1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oocita</a:t>
                      </a: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hu-HU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</a:t>
                      </a:r>
                      <a:r>
                        <a:rPr lang="hu-HU" sz="1600" b="1" dirty="0">
                          <a:solidFill>
                            <a:srgbClr val="C00000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lang="hu-HU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br>
                        <a:rPr lang="hu-HU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az első </a:t>
                      </a:r>
                      <a:r>
                        <a:rPr lang="hu-HU" sz="1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profázisban</a:t>
                      </a:r>
                      <a:endParaRPr lang="hu-HU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434350984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primer </a:t>
                      </a:r>
                      <a:r>
                        <a:rPr lang="hu-HU" sz="1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oocita</a:t>
                      </a: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az első </a:t>
                      </a:r>
                      <a:r>
                        <a:rPr lang="hu-HU" sz="1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profázisban</a:t>
                      </a: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(nagyobb)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369849287"/>
                  </a:ext>
                </a:extLst>
              </a:tr>
              <a:tr h="12961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primer </a:t>
                      </a:r>
                      <a:r>
                        <a:rPr lang="hu-HU" sz="1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oocita</a:t>
                      </a: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az első </a:t>
                      </a:r>
                      <a:r>
                        <a:rPr lang="hu-HU" sz="1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profázisban</a:t>
                      </a: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(még nagyobb)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9117708"/>
                  </a:ext>
                </a:extLst>
              </a:tr>
              <a:tr h="15121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primer </a:t>
                      </a:r>
                      <a:r>
                        <a:rPr lang="hu-HU" sz="1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oocita</a:t>
                      </a: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az első </a:t>
                      </a:r>
                      <a:r>
                        <a:rPr lang="hu-HU" sz="1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profázisban</a:t>
                      </a: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(még nagyobb)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156742922"/>
                  </a:ext>
                </a:extLst>
              </a:tr>
              <a:tr h="1476191"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hu-H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szekunder </a:t>
                      </a:r>
                      <a:r>
                        <a:rPr lang="hu-HU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oocita</a:t>
                      </a:r>
                      <a:r>
                        <a:rPr lang="hu-H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átmérője</a:t>
                      </a:r>
                      <a:br>
                        <a:rPr lang="hu-H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 </a:t>
                      </a:r>
                      <a:r>
                        <a:rPr lang="hu-HU" sz="1400" b="1" dirty="0">
                          <a:solidFill>
                            <a:srgbClr val="C00000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lang="hu-HU" sz="1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hu-H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hu-HU" sz="1400" b="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hu-HU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meiózis</a:t>
                      </a:r>
                      <a:r>
                        <a:rPr lang="hu-HU" sz="14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I-et röviddel az ovuláció előtt (az LH-csúcsnál) fejezi be, és rögtön folytatja a </a:t>
                      </a:r>
                      <a:r>
                        <a:rPr lang="hu-HU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meiózis</a:t>
                      </a:r>
                      <a:r>
                        <a:rPr lang="hu-H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II-</a:t>
                      </a:r>
                      <a:r>
                        <a:rPr lang="hu-HU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vel</a:t>
                      </a:r>
                      <a:r>
                        <a:rPr lang="hu-H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de a </a:t>
                      </a:r>
                      <a:r>
                        <a:rPr lang="hu-HU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metafázis</a:t>
                      </a:r>
                      <a:r>
                        <a:rPr lang="hu-H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II-</a:t>
                      </a:r>
                      <a:r>
                        <a:rPr lang="hu-HU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</a:t>
                      </a:r>
                      <a:r>
                        <a:rPr lang="hu-H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megint leáll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865864140"/>
                  </a:ext>
                </a:extLst>
              </a:tr>
              <a:tr h="660480"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hu-HU" sz="2400" b="1" dirty="0" err="1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oocita</a:t>
                      </a:r>
                      <a:r>
                        <a:rPr lang="hu-HU" sz="2400" b="1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-stádiumok</a:t>
                      </a:r>
                      <a:endParaRPr lang="hu-HU" sz="2400" dirty="0">
                        <a:solidFill>
                          <a:srgbClr val="008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781085989"/>
                  </a:ext>
                </a:extLst>
              </a:tr>
            </a:tbl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01" y="0"/>
            <a:ext cx="3197858" cy="6858000"/>
          </a:xfrm>
          <a:prstGeom prst="rect">
            <a:avLst/>
          </a:prstGeom>
        </p:spPr>
      </p:pic>
      <p:cxnSp>
        <p:nvCxnSpPr>
          <p:cNvPr id="7" name="Egyenes összekötő nyíllal 6"/>
          <p:cNvCxnSpPr/>
          <p:nvPr/>
        </p:nvCxnSpPr>
        <p:spPr>
          <a:xfrm>
            <a:off x="2627784" y="408092"/>
            <a:ext cx="575791" cy="0"/>
          </a:xfrm>
          <a:prstGeom prst="straightConnector1">
            <a:avLst/>
          </a:prstGeom>
          <a:ln w="889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>
            <a:off x="2627784" y="1268760"/>
            <a:ext cx="575791" cy="0"/>
          </a:xfrm>
          <a:prstGeom prst="straightConnector1">
            <a:avLst/>
          </a:prstGeom>
          <a:ln w="889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>
            <a:off x="2627784" y="2420888"/>
            <a:ext cx="575791" cy="0"/>
          </a:xfrm>
          <a:prstGeom prst="straightConnector1">
            <a:avLst/>
          </a:prstGeom>
          <a:ln w="889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>
            <a:off x="2627784" y="4077072"/>
            <a:ext cx="575791" cy="0"/>
          </a:xfrm>
          <a:prstGeom prst="straightConnector1">
            <a:avLst/>
          </a:prstGeom>
          <a:ln w="889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/>
          <p:nvPr/>
        </p:nvCxnSpPr>
        <p:spPr>
          <a:xfrm>
            <a:off x="2627784" y="5805264"/>
            <a:ext cx="575791" cy="0"/>
          </a:xfrm>
          <a:prstGeom prst="straightConnector1">
            <a:avLst/>
          </a:prstGeom>
          <a:ln w="889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/>
          <p:nvPr/>
        </p:nvCxnSpPr>
        <p:spPr>
          <a:xfrm>
            <a:off x="5652120" y="404664"/>
            <a:ext cx="575791" cy="0"/>
          </a:xfrm>
          <a:prstGeom prst="straightConnector1">
            <a:avLst/>
          </a:prstGeom>
          <a:ln w="889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>
            <a:off x="5868144" y="1268760"/>
            <a:ext cx="431775" cy="0"/>
          </a:xfrm>
          <a:prstGeom prst="straightConnector1">
            <a:avLst/>
          </a:prstGeom>
          <a:ln w="889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/>
          <p:nvPr/>
        </p:nvCxnSpPr>
        <p:spPr>
          <a:xfrm>
            <a:off x="6084168" y="2564904"/>
            <a:ext cx="575791" cy="0"/>
          </a:xfrm>
          <a:prstGeom prst="straightConnector1">
            <a:avLst/>
          </a:prstGeom>
          <a:ln w="889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/>
          <p:cNvCxnSpPr/>
          <p:nvPr/>
        </p:nvCxnSpPr>
        <p:spPr>
          <a:xfrm>
            <a:off x="5940152" y="4077072"/>
            <a:ext cx="575791" cy="0"/>
          </a:xfrm>
          <a:prstGeom prst="straightConnector1">
            <a:avLst/>
          </a:prstGeom>
          <a:ln w="889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/>
          <p:nvPr/>
        </p:nvCxnSpPr>
        <p:spPr>
          <a:xfrm>
            <a:off x="5868144" y="5805264"/>
            <a:ext cx="360040" cy="0"/>
          </a:xfrm>
          <a:prstGeom prst="straightConnector1">
            <a:avLst/>
          </a:prstGeom>
          <a:ln w="889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597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79512" y="6021288"/>
            <a:ext cx="8784976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Érett petefészektüsző (Graaf tüsző): körbejelölve (piros pontozott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vonallal jelölve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(A petesejt magja nem került a metszési síkba)</a:t>
            </a: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09964" y="-8356"/>
            <a:ext cx="7474903" cy="6052942"/>
            <a:chOff x="909964" y="142476"/>
            <a:chExt cx="7474903" cy="6052942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64" y="142476"/>
              <a:ext cx="7474903" cy="6052942"/>
            </a:xfrm>
            <a:prstGeom prst="rect">
              <a:avLst/>
            </a:prstGeom>
          </p:spPr>
        </p:pic>
        <p:sp>
          <p:nvSpPr>
            <p:cNvPr id="6" name="Szabadkézi sokszög 5"/>
            <p:cNvSpPr/>
            <p:nvPr/>
          </p:nvSpPr>
          <p:spPr>
            <a:xfrm>
              <a:off x="1239672" y="1137313"/>
              <a:ext cx="4065895" cy="4138684"/>
            </a:xfrm>
            <a:custGeom>
              <a:avLst/>
              <a:gdLst>
                <a:gd name="connsiteX0" fmla="*/ 1585415 w 4065895"/>
                <a:gd name="connsiteY0" fmla="*/ 9099 h 4138684"/>
                <a:gd name="connsiteX1" fmla="*/ 1394346 w 4065895"/>
                <a:gd name="connsiteY1" fmla="*/ 56866 h 4138684"/>
                <a:gd name="connsiteX2" fmla="*/ 1175982 w 4065895"/>
                <a:gd name="connsiteY2" fmla="*/ 84162 h 4138684"/>
                <a:gd name="connsiteX3" fmla="*/ 1032680 w 4065895"/>
                <a:gd name="connsiteY3" fmla="*/ 159224 h 4138684"/>
                <a:gd name="connsiteX4" fmla="*/ 848435 w 4065895"/>
                <a:gd name="connsiteY4" fmla="*/ 247935 h 4138684"/>
                <a:gd name="connsiteX5" fmla="*/ 636895 w 4065895"/>
                <a:gd name="connsiteY5" fmla="*/ 411708 h 4138684"/>
                <a:gd name="connsiteX6" fmla="*/ 425355 w 4065895"/>
                <a:gd name="connsiteY6" fmla="*/ 698311 h 4138684"/>
                <a:gd name="connsiteX7" fmla="*/ 309349 w 4065895"/>
                <a:gd name="connsiteY7" fmla="*/ 909851 h 4138684"/>
                <a:gd name="connsiteX8" fmla="*/ 138752 w 4065895"/>
                <a:gd name="connsiteY8" fmla="*/ 1401171 h 4138684"/>
                <a:gd name="connsiteX9" fmla="*/ 56865 w 4065895"/>
                <a:gd name="connsiteY9" fmla="*/ 1728717 h 4138684"/>
                <a:gd name="connsiteX10" fmla="*/ 36394 w 4065895"/>
                <a:gd name="connsiteY10" fmla="*/ 1960729 h 4138684"/>
                <a:gd name="connsiteX11" fmla="*/ 2274 w 4065895"/>
                <a:gd name="connsiteY11" fmla="*/ 2267803 h 4138684"/>
                <a:gd name="connsiteX12" fmla="*/ 50041 w 4065895"/>
                <a:gd name="connsiteY12" fmla="*/ 2718180 h 4138684"/>
                <a:gd name="connsiteX13" fmla="*/ 97809 w 4065895"/>
                <a:gd name="connsiteY13" fmla="*/ 2888777 h 4138684"/>
                <a:gd name="connsiteX14" fmla="*/ 172871 w 4065895"/>
                <a:gd name="connsiteY14" fmla="*/ 3073021 h 4138684"/>
                <a:gd name="connsiteX15" fmla="*/ 322997 w 4065895"/>
                <a:gd name="connsiteY15" fmla="*/ 3291386 h 4138684"/>
                <a:gd name="connsiteX16" fmla="*/ 507241 w 4065895"/>
                <a:gd name="connsiteY16" fmla="*/ 3502926 h 4138684"/>
                <a:gd name="connsiteX17" fmla="*/ 875731 w 4065895"/>
                <a:gd name="connsiteY17" fmla="*/ 3755409 h 4138684"/>
                <a:gd name="connsiteX18" fmla="*/ 1210101 w 4065895"/>
                <a:gd name="connsiteY18" fmla="*/ 3905535 h 4138684"/>
                <a:gd name="connsiteX19" fmla="*/ 1640006 w 4065895"/>
                <a:gd name="connsiteY19" fmla="*/ 4035188 h 4138684"/>
                <a:gd name="connsiteX20" fmla="*/ 2097206 w 4065895"/>
                <a:gd name="connsiteY20" fmla="*/ 4123899 h 4138684"/>
                <a:gd name="connsiteX21" fmla="*/ 2492991 w 4065895"/>
                <a:gd name="connsiteY21" fmla="*/ 4123899 h 4138684"/>
                <a:gd name="connsiteX22" fmla="*/ 2881952 w 4065895"/>
                <a:gd name="connsiteY22" fmla="*/ 4082956 h 4138684"/>
                <a:gd name="connsiteX23" fmla="*/ 3189027 w 4065895"/>
                <a:gd name="connsiteY23" fmla="*/ 3905535 h 4138684"/>
                <a:gd name="connsiteX24" fmla="*/ 3380095 w 4065895"/>
                <a:gd name="connsiteY24" fmla="*/ 3693994 h 4138684"/>
                <a:gd name="connsiteX25" fmla="*/ 3571164 w 4065895"/>
                <a:gd name="connsiteY25" fmla="*/ 3332329 h 4138684"/>
                <a:gd name="connsiteX26" fmla="*/ 3734937 w 4065895"/>
                <a:gd name="connsiteY26" fmla="*/ 3066197 h 4138684"/>
                <a:gd name="connsiteX27" fmla="*/ 3837295 w 4065895"/>
                <a:gd name="connsiteY27" fmla="*/ 2772771 h 4138684"/>
                <a:gd name="connsiteX28" fmla="*/ 3946477 w 4065895"/>
                <a:gd name="connsiteY28" fmla="*/ 2486168 h 4138684"/>
                <a:gd name="connsiteX29" fmla="*/ 4048835 w 4065895"/>
                <a:gd name="connsiteY29" fmla="*/ 2206388 h 4138684"/>
                <a:gd name="connsiteX30" fmla="*/ 4048835 w 4065895"/>
                <a:gd name="connsiteY30" fmla="*/ 1858371 h 4138684"/>
                <a:gd name="connsiteX31" fmla="*/ 3987421 w 4065895"/>
                <a:gd name="connsiteY31" fmla="*/ 1619535 h 4138684"/>
                <a:gd name="connsiteX32" fmla="*/ 3844119 w 4065895"/>
                <a:gd name="connsiteY32" fmla="*/ 1278341 h 4138684"/>
                <a:gd name="connsiteX33" fmla="*/ 3653050 w 4065895"/>
                <a:gd name="connsiteY33" fmla="*/ 950794 h 4138684"/>
                <a:gd name="connsiteX34" fmla="*/ 3400567 w 4065895"/>
                <a:gd name="connsiteY34" fmla="*/ 650544 h 4138684"/>
                <a:gd name="connsiteX35" fmla="*/ 2957015 w 4065895"/>
                <a:gd name="connsiteY35" fmla="*/ 391236 h 4138684"/>
                <a:gd name="connsiteX36" fmla="*/ 2697707 w 4065895"/>
                <a:gd name="connsiteY36" fmla="*/ 282054 h 4138684"/>
                <a:gd name="connsiteX37" fmla="*/ 2561229 w 4065895"/>
                <a:gd name="connsiteY37" fmla="*/ 227463 h 4138684"/>
                <a:gd name="connsiteX38" fmla="*/ 2492991 w 4065895"/>
                <a:gd name="connsiteY38" fmla="*/ 166048 h 4138684"/>
                <a:gd name="connsiteX39" fmla="*/ 2172268 w 4065895"/>
                <a:gd name="connsiteY39" fmla="*/ 84162 h 4138684"/>
                <a:gd name="connsiteX40" fmla="*/ 1912961 w 4065895"/>
                <a:gd name="connsiteY40" fmla="*/ 29571 h 4138684"/>
                <a:gd name="connsiteX41" fmla="*/ 1646829 w 4065895"/>
                <a:gd name="connsiteY41" fmla="*/ 2275 h 4138684"/>
                <a:gd name="connsiteX42" fmla="*/ 1585415 w 4065895"/>
                <a:gd name="connsiteY42" fmla="*/ 9099 h 4138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065895" h="4138684">
                  <a:moveTo>
                    <a:pt x="1585415" y="9099"/>
                  </a:moveTo>
                  <a:cubicBezTo>
                    <a:pt x="1543335" y="18198"/>
                    <a:pt x="1462585" y="44356"/>
                    <a:pt x="1394346" y="56866"/>
                  </a:cubicBezTo>
                  <a:cubicBezTo>
                    <a:pt x="1326107" y="69376"/>
                    <a:pt x="1236260" y="67102"/>
                    <a:pt x="1175982" y="84162"/>
                  </a:cubicBezTo>
                  <a:cubicBezTo>
                    <a:pt x="1115704" y="101222"/>
                    <a:pt x="1087271" y="131929"/>
                    <a:pt x="1032680" y="159224"/>
                  </a:cubicBezTo>
                  <a:cubicBezTo>
                    <a:pt x="978089" y="186519"/>
                    <a:pt x="914399" y="205854"/>
                    <a:pt x="848435" y="247935"/>
                  </a:cubicBezTo>
                  <a:cubicBezTo>
                    <a:pt x="782471" y="290016"/>
                    <a:pt x="707408" y="336645"/>
                    <a:pt x="636895" y="411708"/>
                  </a:cubicBezTo>
                  <a:cubicBezTo>
                    <a:pt x="566382" y="486771"/>
                    <a:pt x="479946" y="615287"/>
                    <a:pt x="425355" y="698311"/>
                  </a:cubicBezTo>
                  <a:cubicBezTo>
                    <a:pt x="370764" y="781335"/>
                    <a:pt x="357116" y="792708"/>
                    <a:pt x="309349" y="909851"/>
                  </a:cubicBezTo>
                  <a:cubicBezTo>
                    <a:pt x="261582" y="1026994"/>
                    <a:pt x="180833" y="1264693"/>
                    <a:pt x="138752" y="1401171"/>
                  </a:cubicBezTo>
                  <a:cubicBezTo>
                    <a:pt x="96671" y="1537649"/>
                    <a:pt x="73925" y="1635457"/>
                    <a:pt x="56865" y="1728717"/>
                  </a:cubicBezTo>
                  <a:cubicBezTo>
                    <a:pt x="39805" y="1821977"/>
                    <a:pt x="45493" y="1870881"/>
                    <a:pt x="36394" y="1960729"/>
                  </a:cubicBezTo>
                  <a:cubicBezTo>
                    <a:pt x="27296" y="2050577"/>
                    <a:pt x="0" y="2141561"/>
                    <a:pt x="2274" y="2267803"/>
                  </a:cubicBezTo>
                  <a:cubicBezTo>
                    <a:pt x="4548" y="2394045"/>
                    <a:pt x="34119" y="2614684"/>
                    <a:pt x="50041" y="2718180"/>
                  </a:cubicBezTo>
                  <a:cubicBezTo>
                    <a:pt x="65963" y="2821676"/>
                    <a:pt x="77337" y="2829637"/>
                    <a:pt x="97809" y="2888777"/>
                  </a:cubicBezTo>
                  <a:cubicBezTo>
                    <a:pt x="118281" y="2947917"/>
                    <a:pt x="135340" y="3005920"/>
                    <a:pt x="172871" y="3073021"/>
                  </a:cubicBezTo>
                  <a:cubicBezTo>
                    <a:pt x="210402" y="3140123"/>
                    <a:pt x="267269" y="3219735"/>
                    <a:pt x="322997" y="3291386"/>
                  </a:cubicBezTo>
                  <a:cubicBezTo>
                    <a:pt x="378725" y="3363037"/>
                    <a:pt x="415119" y="3425589"/>
                    <a:pt x="507241" y="3502926"/>
                  </a:cubicBezTo>
                  <a:cubicBezTo>
                    <a:pt x="599363" y="3580263"/>
                    <a:pt x="758588" y="3688308"/>
                    <a:pt x="875731" y="3755409"/>
                  </a:cubicBezTo>
                  <a:cubicBezTo>
                    <a:pt x="992874" y="3822510"/>
                    <a:pt x="1082722" y="3858905"/>
                    <a:pt x="1210101" y="3905535"/>
                  </a:cubicBezTo>
                  <a:cubicBezTo>
                    <a:pt x="1337480" y="3952165"/>
                    <a:pt x="1492155" y="3998794"/>
                    <a:pt x="1640006" y="4035188"/>
                  </a:cubicBezTo>
                  <a:cubicBezTo>
                    <a:pt x="1787857" y="4071582"/>
                    <a:pt x="1955042" y="4109114"/>
                    <a:pt x="2097206" y="4123899"/>
                  </a:cubicBezTo>
                  <a:cubicBezTo>
                    <a:pt x="2239370" y="4138684"/>
                    <a:pt x="2362200" y="4130723"/>
                    <a:pt x="2492991" y="4123899"/>
                  </a:cubicBezTo>
                  <a:cubicBezTo>
                    <a:pt x="2623782" y="4117075"/>
                    <a:pt x="2765946" y="4119350"/>
                    <a:pt x="2881952" y="4082956"/>
                  </a:cubicBezTo>
                  <a:cubicBezTo>
                    <a:pt x="2997958" y="4046562"/>
                    <a:pt x="3106003" y="3970362"/>
                    <a:pt x="3189027" y="3905535"/>
                  </a:cubicBezTo>
                  <a:cubicBezTo>
                    <a:pt x="3272051" y="3840708"/>
                    <a:pt x="3316406" y="3789528"/>
                    <a:pt x="3380095" y="3693994"/>
                  </a:cubicBezTo>
                  <a:cubicBezTo>
                    <a:pt x="3443784" y="3598460"/>
                    <a:pt x="3512024" y="3436962"/>
                    <a:pt x="3571164" y="3332329"/>
                  </a:cubicBezTo>
                  <a:cubicBezTo>
                    <a:pt x="3630304" y="3227696"/>
                    <a:pt x="3690582" y="3159457"/>
                    <a:pt x="3734937" y="3066197"/>
                  </a:cubicBezTo>
                  <a:cubicBezTo>
                    <a:pt x="3779292" y="2972937"/>
                    <a:pt x="3802038" y="2869442"/>
                    <a:pt x="3837295" y="2772771"/>
                  </a:cubicBezTo>
                  <a:cubicBezTo>
                    <a:pt x="3872552" y="2676100"/>
                    <a:pt x="3911220" y="2580565"/>
                    <a:pt x="3946477" y="2486168"/>
                  </a:cubicBezTo>
                  <a:cubicBezTo>
                    <a:pt x="3981734" y="2391771"/>
                    <a:pt x="4031775" y="2311021"/>
                    <a:pt x="4048835" y="2206388"/>
                  </a:cubicBezTo>
                  <a:cubicBezTo>
                    <a:pt x="4065895" y="2101755"/>
                    <a:pt x="4059071" y="1956180"/>
                    <a:pt x="4048835" y="1858371"/>
                  </a:cubicBezTo>
                  <a:cubicBezTo>
                    <a:pt x="4038599" y="1760562"/>
                    <a:pt x="4021540" y="1716207"/>
                    <a:pt x="3987421" y="1619535"/>
                  </a:cubicBezTo>
                  <a:cubicBezTo>
                    <a:pt x="3953302" y="1522863"/>
                    <a:pt x="3899847" y="1389798"/>
                    <a:pt x="3844119" y="1278341"/>
                  </a:cubicBezTo>
                  <a:cubicBezTo>
                    <a:pt x="3788391" y="1166884"/>
                    <a:pt x="3726975" y="1055427"/>
                    <a:pt x="3653050" y="950794"/>
                  </a:cubicBezTo>
                  <a:cubicBezTo>
                    <a:pt x="3579125" y="846161"/>
                    <a:pt x="3516573" y="743804"/>
                    <a:pt x="3400567" y="650544"/>
                  </a:cubicBezTo>
                  <a:cubicBezTo>
                    <a:pt x="3284561" y="557284"/>
                    <a:pt x="3074158" y="452651"/>
                    <a:pt x="2957015" y="391236"/>
                  </a:cubicBezTo>
                  <a:cubicBezTo>
                    <a:pt x="2839872" y="329821"/>
                    <a:pt x="2763671" y="309350"/>
                    <a:pt x="2697707" y="282054"/>
                  </a:cubicBezTo>
                  <a:cubicBezTo>
                    <a:pt x="2631743" y="254758"/>
                    <a:pt x="2595348" y="246797"/>
                    <a:pt x="2561229" y="227463"/>
                  </a:cubicBezTo>
                  <a:cubicBezTo>
                    <a:pt x="2527110" y="208129"/>
                    <a:pt x="2557818" y="189932"/>
                    <a:pt x="2492991" y="166048"/>
                  </a:cubicBezTo>
                  <a:cubicBezTo>
                    <a:pt x="2428164" y="142165"/>
                    <a:pt x="2268940" y="106908"/>
                    <a:pt x="2172268" y="84162"/>
                  </a:cubicBezTo>
                  <a:cubicBezTo>
                    <a:pt x="2075596" y="61416"/>
                    <a:pt x="2000534" y="43219"/>
                    <a:pt x="1912961" y="29571"/>
                  </a:cubicBezTo>
                  <a:cubicBezTo>
                    <a:pt x="1825388" y="15923"/>
                    <a:pt x="1699145" y="4550"/>
                    <a:pt x="1646829" y="2275"/>
                  </a:cubicBezTo>
                  <a:cubicBezTo>
                    <a:pt x="1594513" y="0"/>
                    <a:pt x="1627496" y="1"/>
                    <a:pt x="1585415" y="9099"/>
                  </a:cubicBez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primordiális</a:t>
            </a:r>
            <a:r>
              <a:rPr lang="hu-HU" dirty="0"/>
              <a:t> tüszők száma</a:t>
            </a:r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800" dirty="0"/>
              <a:t>lánymagzatban (7. embrionális hónapban): 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  <a:r>
              <a:rPr lang="hu-HU" sz="2800" dirty="0"/>
              <a:t>5 millió</a:t>
            </a:r>
          </a:p>
          <a:p>
            <a:r>
              <a:rPr lang="hu-HU" sz="2800" dirty="0" smtClean="0"/>
              <a:t>születéskor: 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  <a:r>
              <a:rPr lang="hu-HU" sz="2800" dirty="0"/>
              <a:t>1 millió</a:t>
            </a:r>
          </a:p>
          <a:p>
            <a:r>
              <a:rPr lang="hu-HU" sz="2800" dirty="0"/>
              <a:t>pubertás (12-13. életév körül) 2-400.000</a:t>
            </a:r>
            <a:br>
              <a:rPr lang="hu-HU" sz="2800" dirty="0"/>
            </a:br>
            <a:r>
              <a:rPr lang="hu-HU" sz="2800" dirty="0" err="1"/>
              <a:t>menopausa</a:t>
            </a:r>
            <a:r>
              <a:rPr lang="hu-HU" sz="2800" dirty="0"/>
              <a:t> (≈ 50. életév): néhány ezer</a:t>
            </a:r>
          </a:p>
          <a:p>
            <a:r>
              <a:rPr lang="hu-HU" sz="2000" dirty="0"/>
              <a:t>Ezek az adatok nem egyeznek a „tankönyvivel”, mert különféle cikkek különféle számításokat és elméleti  görbéket közölnek. Az is valószínű, hogy az egyes nők között, a </a:t>
            </a:r>
            <a:r>
              <a:rPr lang="hu-HU" sz="2000" b="1" dirty="0"/>
              <a:t>születéskori</a:t>
            </a:r>
            <a:r>
              <a:rPr lang="hu-HU" sz="2000" dirty="0"/>
              <a:t> petefészektüszők számában nagy egyedi szórás van. A korai (40-es éveik elején) menopauzás nők esetében ez 40 ezer tüszőt, a késői menopauzásoknál (60-as éveik eleje) ez 2,5 millió tüszőt </a:t>
            </a:r>
            <a:r>
              <a:rPr lang="hu-HU" sz="2000" dirty="0" smtClean="0"/>
              <a:t>jelenthet születéskor.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374529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5942709" y="1268760"/>
            <a:ext cx="3200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érett petesejt nagyméretű, kerek sejt (100-125 </a:t>
            </a:r>
            <a:r>
              <a:rPr lang="hu-HU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 átmérőjű), világos, hólyagszerű sejtmaggal. </a:t>
            </a:r>
          </a:p>
        </p:txBody>
      </p:sp>
      <p:sp>
        <p:nvSpPr>
          <p:cNvPr id="1032" name="Text Box 10"/>
          <p:cNvSpPr txBox="1">
            <a:spLocks noChangeArrowheads="1"/>
          </p:cNvSpPr>
          <p:nvPr/>
        </p:nvSpPr>
        <p:spPr bwMode="auto">
          <a:xfrm>
            <a:off x="1" y="4914528"/>
            <a:ext cx="5796136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Petedomb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cumulus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oophorus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sárga, pontozott vonal; </a:t>
            </a:r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ennek a legbelsőbb hámsejtjeit 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corona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radiatá</a:t>
            </a:r>
            <a:r>
              <a:rPr lang="hu-HU" sz="1000" dirty="0" err="1">
                <a:latin typeface="Arial" panose="020B0604020202020204" pitchFamily="34" charset="0"/>
                <a:cs typeface="Arial" panose="020B0604020202020204" pitchFamily="34" charset="0"/>
              </a:rPr>
              <a:t>nak</a:t>
            </a:r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 nevezzük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petesejtet és az őt közvetlenül körülvevő tüszőhámsejteket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jelenti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corona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radiata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: a legbelső kumuluszsejteket jelenti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Csoportba foglalás 16"/>
          <p:cNvGrpSpPr>
            <a:grpSpLocks noChangeAspect="1"/>
          </p:cNvGrpSpPr>
          <p:nvPr/>
        </p:nvGrpSpPr>
        <p:grpSpPr>
          <a:xfrm>
            <a:off x="6007816" y="4293096"/>
            <a:ext cx="2893097" cy="2342739"/>
            <a:chOff x="1835696" y="914644"/>
            <a:chExt cx="7065218" cy="5721191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35696" y="914644"/>
              <a:ext cx="7065218" cy="5721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Szabadkézi sokszög 15"/>
            <p:cNvSpPr/>
            <p:nvPr/>
          </p:nvSpPr>
          <p:spPr>
            <a:xfrm>
              <a:off x="3474844" y="4024351"/>
              <a:ext cx="1222297" cy="1260708"/>
            </a:xfrm>
            <a:custGeom>
              <a:avLst/>
              <a:gdLst>
                <a:gd name="connsiteX0" fmla="*/ 632522 w 1222297"/>
                <a:gd name="connsiteY0" fmla="*/ 8673 h 1260708"/>
                <a:gd name="connsiteX1" fmla="*/ 554463 w 1222297"/>
                <a:gd name="connsiteY1" fmla="*/ 64429 h 1260708"/>
                <a:gd name="connsiteX2" fmla="*/ 387195 w 1222297"/>
                <a:gd name="connsiteY2" fmla="*/ 116469 h 1260708"/>
                <a:gd name="connsiteX3" fmla="*/ 297985 w 1222297"/>
                <a:gd name="connsiteY3" fmla="*/ 142488 h 1260708"/>
                <a:gd name="connsiteX4" fmla="*/ 279400 w 1222297"/>
                <a:gd name="connsiteY4" fmla="*/ 172225 h 1260708"/>
                <a:gd name="connsiteX5" fmla="*/ 179039 w 1222297"/>
                <a:gd name="connsiteY5" fmla="*/ 254000 h 1260708"/>
                <a:gd name="connsiteX6" fmla="*/ 89829 w 1222297"/>
                <a:gd name="connsiteY6" fmla="*/ 372947 h 1260708"/>
                <a:gd name="connsiteX7" fmla="*/ 26639 w 1222297"/>
                <a:gd name="connsiteY7" fmla="*/ 458439 h 1260708"/>
                <a:gd name="connsiteX8" fmla="*/ 8054 w 1222297"/>
                <a:gd name="connsiteY8" fmla="*/ 614556 h 1260708"/>
                <a:gd name="connsiteX9" fmla="*/ 37790 w 1222297"/>
                <a:gd name="connsiteY9" fmla="*/ 655444 h 1260708"/>
                <a:gd name="connsiteX10" fmla="*/ 82395 w 1222297"/>
                <a:gd name="connsiteY10" fmla="*/ 703766 h 1260708"/>
                <a:gd name="connsiteX11" fmla="*/ 112132 w 1222297"/>
                <a:gd name="connsiteY11" fmla="*/ 785542 h 1260708"/>
                <a:gd name="connsiteX12" fmla="*/ 89829 w 1222297"/>
                <a:gd name="connsiteY12" fmla="*/ 986264 h 1260708"/>
                <a:gd name="connsiteX13" fmla="*/ 37790 w 1222297"/>
                <a:gd name="connsiteY13" fmla="*/ 1038303 h 1260708"/>
                <a:gd name="connsiteX14" fmla="*/ 45224 w 1222297"/>
                <a:gd name="connsiteY14" fmla="*/ 1127512 h 1260708"/>
                <a:gd name="connsiteX15" fmla="*/ 309136 w 1222297"/>
                <a:gd name="connsiteY15" fmla="*/ 1216722 h 1260708"/>
                <a:gd name="connsiteX16" fmla="*/ 706863 w 1222297"/>
                <a:gd name="connsiteY16" fmla="*/ 1253893 h 1260708"/>
                <a:gd name="connsiteX17" fmla="*/ 1048834 w 1222297"/>
                <a:gd name="connsiteY17" fmla="*/ 1175834 h 1260708"/>
                <a:gd name="connsiteX18" fmla="*/ 1130610 w 1222297"/>
                <a:gd name="connsiteY18" fmla="*/ 1064322 h 1260708"/>
                <a:gd name="connsiteX19" fmla="*/ 1208668 w 1222297"/>
                <a:gd name="connsiteY19" fmla="*/ 911922 h 1260708"/>
                <a:gd name="connsiteX20" fmla="*/ 1212385 w 1222297"/>
                <a:gd name="connsiteY20" fmla="*/ 640576 h 1260708"/>
                <a:gd name="connsiteX21" fmla="*/ 1201234 w 1222297"/>
                <a:gd name="connsiteY21" fmla="*/ 510478 h 1260708"/>
                <a:gd name="connsiteX22" fmla="*/ 1138044 w 1222297"/>
                <a:gd name="connsiteY22" fmla="*/ 387815 h 1260708"/>
                <a:gd name="connsiteX23" fmla="*/ 1067419 w 1222297"/>
                <a:gd name="connsiteY23" fmla="*/ 261434 h 1260708"/>
                <a:gd name="connsiteX24" fmla="*/ 1041400 w 1222297"/>
                <a:gd name="connsiteY24" fmla="*/ 216829 h 1260708"/>
                <a:gd name="connsiteX25" fmla="*/ 974493 w 1222297"/>
                <a:gd name="connsiteY25" fmla="*/ 194527 h 1260708"/>
                <a:gd name="connsiteX26" fmla="*/ 926171 w 1222297"/>
                <a:gd name="connsiteY26" fmla="*/ 138771 h 1260708"/>
                <a:gd name="connsiteX27" fmla="*/ 885283 w 1222297"/>
                <a:gd name="connsiteY27" fmla="*/ 75581 h 1260708"/>
                <a:gd name="connsiteX28" fmla="*/ 855546 w 1222297"/>
                <a:gd name="connsiteY28" fmla="*/ 68147 h 1260708"/>
                <a:gd name="connsiteX29" fmla="*/ 784922 w 1222297"/>
                <a:gd name="connsiteY29" fmla="*/ 12390 h 1260708"/>
                <a:gd name="connsiteX30" fmla="*/ 632522 w 1222297"/>
                <a:gd name="connsiteY30" fmla="*/ 8673 h 1260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22297" h="1260708">
                  <a:moveTo>
                    <a:pt x="632522" y="8673"/>
                  </a:moveTo>
                  <a:cubicBezTo>
                    <a:pt x="594112" y="17346"/>
                    <a:pt x="595351" y="46463"/>
                    <a:pt x="554463" y="64429"/>
                  </a:cubicBezTo>
                  <a:cubicBezTo>
                    <a:pt x="513575" y="82395"/>
                    <a:pt x="429941" y="103459"/>
                    <a:pt x="387195" y="116469"/>
                  </a:cubicBezTo>
                  <a:cubicBezTo>
                    <a:pt x="344449" y="129479"/>
                    <a:pt x="315951" y="133195"/>
                    <a:pt x="297985" y="142488"/>
                  </a:cubicBezTo>
                  <a:cubicBezTo>
                    <a:pt x="280019" y="151781"/>
                    <a:pt x="299224" y="153640"/>
                    <a:pt x="279400" y="172225"/>
                  </a:cubicBezTo>
                  <a:cubicBezTo>
                    <a:pt x="259576" y="190810"/>
                    <a:pt x="210634" y="220546"/>
                    <a:pt x="179039" y="254000"/>
                  </a:cubicBezTo>
                  <a:cubicBezTo>
                    <a:pt x="147444" y="287454"/>
                    <a:pt x="115229" y="338874"/>
                    <a:pt x="89829" y="372947"/>
                  </a:cubicBezTo>
                  <a:cubicBezTo>
                    <a:pt x="64429" y="407020"/>
                    <a:pt x="40268" y="418171"/>
                    <a:pt x="26639" y="458439"/>
                  </a:cubicBezTo>
                  <a:cubicBezTo>
                    <a:pt x="13010" y="498707"/>
                    <a:pt x="6196" y="581722"/>
                    <a:pt x="8054" y="614556"/>
                  </a:cubicBezTo>
                  <a:cubicBezTo>
                    <a:pt x="9912" y="647390"/>
                    <a:pt x="25400" y="640576"/>
                    <a:pt x="37790" y="655444"/>
                  </a:cubicBezTo>
                  <a:cubicBezTo>
                    <a:pt x="50180" y="670312"/>
                    <a:pt x="70005" y="682083"/>
                    <a:pt x="82395" y="703766"/>
                  </a:cubicBezTo>
                  <a:cubicBezTo>
                    <a:pt x="94785" y="725449"/>
                    <a:pt x="110893" y="738459"/>
                    <a:pt x="112132" y="785542"/>
                  </a:cubicBezTo>
                  <a:cubicBezTo>
                    <a:pt x="113371" y="832625"/>
                    <a:pt x="102219" y="944137"/>
                    <a:pt x="89829" y="986264"/>
                  </a:cubicBezTo>
                  <a:cubicBezTo>
                    <a:pt x="77439" y="1028391"/>
                    <a:pt x="45224" y="1014762"/>
                    <a:pt x="37790" y="1038303"/>
                  </a:cubicBezTo>
                  <a:cubicBezTo>
                    <a:pt x="30356" y="1061844"/>
                    <a:pt x="0" y="1097776"/>
                    <a:pt x="45224" y="1127512"/>
                  </a:cubicBezTo>
                  <a:cubicBezTo>
                    <a:pt x="90448" y="1157248"/>
                    <a:pt x="198863" y="1195659"/>
                    <a:pt x="309136" y="1216722"/>
                  </a:cubicBezTo>
                  <a:cubicBezTo>
                    <a:pt x="419409" y="1237786"/>
                    <a:pt x="583580" y="1260708"/>
                    <a:pt x="706863" y="1253893"/>
                  </a:cubicBezTo>
                  <a:cubicBezTo>
                    <a:pt x="830146" y="1247078"/>
                    <a:pt x="978210" y="1207429"/>
                    <a:pt x="1048834" y="1175834"/>
                  </a:cubicBezTo>
                  <a:cubicBezTo>
                    <a:pt x="1119459" y="1144239"/>
                    <a:pt x="1103971" y="1108307"/>
                    <a:pt x="1130610" y="1064322"/>
                  </a:cubicBezTo>
                  <a:cubicBezTo>
                    <a:pt x="1157249" y="1020337"/>
                    <a:pt x="1195039" y="982546"/>
                    <a:pt x="1208668" y="911922"/>
                  </a:cubicBezTo>
                  <a:cubicBezTo>
                    <a:pt x="1222297" y="841298"/>
                    <a:pt x="1213624" y="707483"/>
                    <a:pt x="1212385" y="640576"/>
                  </a:cubicBezTo>
                  <a:cubicBezTo>
                    <a:pt x="1211146" y="573669"/>
                    <a:pt x="1213624" y="552605"/>
                    <a:pt x="1201234" y="510478"/>
                  </a:cubicBezTo>
                  <a:cubicBezTo>
                    <a:pt x="1188844" y="468351"/>
                    <a:pt x="1160346" y="429322"/>
                    <a:pt x="1138044" y="387815"/>
                  </a:cubicBezTo>
                  <a:cubicBezTo>
                    <a:pt x="1115742" y="346308"/>
                    <a:pt x="1083526" y="289932"/>
                    <a:pt x="1067419" y="261434"/>
                  </a:cubicBezTo>
                  <a:cubicBezTo>
                    <a:pt x="1051312" y="232936"/>
                    <a:pt x="1056888" y="227980"/>
                    <a:pt x="1041400" y="216829"/>
                  </a:cubicBezTo>
                  <a:cubicBezTo>
                    <a:pt x="1025912" y="205678"/>
                    <a:pt x="993698" y="207537"/>
                    <a:pt x="974493" y="194527"/>
                  </a:cubicBezTo>
                  <a:cubicBezTo>
                    <a:pt x="955288" y="181517"/>
                    <a:pt x="941039" y="158595"/>
                    <a:pt x="926171" y="138771"/>
                  </a:cubicBezTo>
                  <a:cubicBezTo>
                    <a:pt x="911303" y="118947"/>
                    <a:pt x="897054" y="87352"/>
                    <a:pt x="885283" y="75581"/>
                  </a:cubicBezTo>
                  <a:cubicBezTo>
                    <a:pt x="873512" y="63810"/>
                    <a:pt x="872273" y="78679"/>
                    <a:pt x="855546" y="68147"/>
                  </a:cubicBezTo>
                  <a:cubicBezTo>
                    <a:pt x="838819" y="57615"/>
                    <a:pt x="820234" y="24780"/>
                    <a:pt x="784922" y="12390"/>
                  </a:cubicBezTo>
                  <a:cubicBezTo>
                    <a:pt x="749610" y="0"/>
                    <a:pt x="670932" y="0"/>
                    <a:pt x="632522" y="8673"/>
                  </a:cubicBezTo>
                  <a:close/>
                </a:path>
              </a:pathLst>
            </a:custGeom>
            <a:noFill/>
            <a:ln w="508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9" name="Egyenes összekötő nyíllal 18"/>
          <p:cNvCxnSpPr/>
          <p:nvPr/>
        </p:nvCxnSpPr>
        <p:spPr>
          <a:xfrm>
            <a:off x="5580112" y="5517232"/>
            <a:ext cx="1008112" cy="288032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0112" cy="4406810"/>
          </a:xfrm>
          <a:prstGeom prst="rect">
            <a:avLst/>
          </a:prstGeom>
        </p:spPr>
      </p:pic>
      <p:cxnSp>
        <p:nvCxnSpPr>
          <p:cNvPr id="9" name="Egyenes összekötő nyíllal 8"/>
          <p:cNvCxnSpPr/>
          <p:nvPr/>
        </p:nvCxnSpPr>
        <p:spPr>
          <a:xfrm flipH="1" flipV="1">
            <a:off x="3707904" y="980728"/>
            <a:ext cx="2213262" cy="888196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>
            <a:off x="3563888" y="1868924"/>
            <a:ext cx="2357278" cy="824845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Az előadáson csak a rózsaszín hátterű képeket mutatom be, a többit benne hagyom a fájlban, a tanulásnál </a:t>
            </a:r>
            <a:r>
              <a:rPr lang="hu-HU" smtClean="0"/>
              <a:t>lehet felhasználni </a:t>
            </a:r>
            <a:r>
              <a:rPr lang="hu-HU" dirty="0" smtClean="0"/>
              <a:t>őket.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11510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466774" y="5850848"/>
            <a:ext cx="838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TEM felvétel 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cumulusról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6804249" y="533400"/>
            <a:ext cx="2339752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dirty="0">
                <a:solidFill>
                  <a:schemeClr val="accent2">
                    <a:lumMod val="75000"/>
                  </a:schemeClr>
                </a:solidFill>
              </a:rPr>
              <a:t>PETESEJT részei:</a:t>
            </a:r>
          </a:p>
          <a:p>
            <a:pPr>
              <a:spcBef>
                <a:spcPct val="50000"/>
              </a:spcBef>
            </a:pPr>
            <a:r>
              <a:rPr lang="hu-HU" sz="1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1 </a:t>
            </a:r>
            <a:r>
              <a:rPr lang="hu-HU" sz="14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nucleolus</a:t>
            </a:r>
            <a:r>
              <a:rPr lang="hu-HU" sz="1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hu-HU" sz="1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hu-HU" sz="1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2 </a:t>
            </a:r>
            <a:r>
              <a:rPr lang="hu-HU" sz="14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nucleus</a:t>
            </a:r>
            <a:r>
              <a:rPr lang="hu-HU" sz="1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hu-HU" sz="1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hu-HU" sz="1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3 </a:t>
            </a:r>
            <a:r>
              <a:rPr lang="hu-HU" sz="14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kérgi</a:t>
            </a:r>
            <a:r>
              <a:rPr lang="hu-HU" sz="1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szemcsék</a:t>
            </a:r>
            <a:br>
              <a:rPr lang="hu-HU" sz="1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hu-HU" sz="1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4 a petesejt membránja</a:t>
            </a:r>
          </a:p>
          <a:p>
            <a:pPr>
              <a:spcBef>
                <a:spcPct val="50000"/>
              </a:spcBef>
            </a:pPr>
            <a:r>
              <a:rPr lang="hu-HU" sz="1400" b="1" dirty="0">
                <a:solidFill>
                  <a:srgbClr val="C00000"/>
                </a:solidFill>
                <a:cs typeface="Arial" panose="020B0604020202020204" pitchFamily="34" charset="0"/>
              </a:rPr>
              <a:t>5 </a:t>
            </a:r>
            <a:r>
              <a:rPr lang="hu-HU" sz="1400" b="1" dirty="0" err="1">
                <a:solidFill>
                  <a:srgbClr val="C00000"/>
                </a:solidFill>
                <a:cs typeface="Arial" panose="020B0604020202020204" pitchFamily="34" charset="0"/>
              </a:rPr>
              <a:t>zona</a:t>
            </a:r>
            <a:r>
              <a:rPr lang="hu-HU" sz="1400" b="1" dirty="0">
                <a:solidFill>
                  <a:srgbClr val="C00000"/>
                </a:solidFill>
                <a:cs typeface="Arial" panose="020B0604020202020204" pitchFamily="34" charset="0"/>
              </a:rPr>
              <a:t> pellucida</a:t>
            </a:r>
          </a:p>
          <a:p>
            <a:pPr>
              <a:spcBef>
                <a:spcPct val="50000"/>
              </a:spcBef>
            </a:pPr>
            <a:r>
              <a:rPr lang="hu-HU" sz="1400" b="1" dirty="0">
                <a:solidFill>
                  <a:srgbClr val="008000"/>
                </a:solidFill>
                <a:cs typeface="Arial" panose="020B0604020202020204" pitchFamily="34" charset="0"/>
              </a:rPr>
              <a:t>tüszőhámsejtek</a:t>
            </a:r>
            <a:r>
              <a:rPr lang="hu-HU" sz="1400" dirty="0">
                <a:solidFill>
                  <a:srgbClr val="008000"/>
                </a:solidFill>
                <a:cs typeface="Arial" panose="020B0604020202020204" pitchFamily="34" charset="0"/>
              </a:rPr>
              <a:t>:</a:t>
            </a:r>
            <a:br>
              <a:rPr lang="hu-HU" sz="1400" dirty="0">
                <a:solidFill>
                  <a:srgbClr val="008000"/>
                </a:solidFill>
                <a:cs typeface="Arial" panose="020B0604020202020204" pitchFamily="34" charset="0"/>
              </a:rPr>
            </a:br>
            <a:r>
              <a:rPr lang="hu-HU" sz="1400" b="1" dirty="0">
                <a:solidFill>
                  <a:srgbClr val="008000"/>
                </a:solidFill>
                <a:cs typeface="Arial" panose="020B0604020202020204" pitchFamily="34" charset="0"/>
              </a:rPr>
              <a:t>6 kumulusz-sejtek</a:t>
            </a:r>
          </a:p>
          <a:p>
            <a:pPr>
              <a:spcBef>
                <a:spcPct val="50000"/>
              </a:spcBef>
            </a:pPr>
            <a:r>
              <a:rPr lang="hu-HU" sz="1400" b="1" dirty="0">
                <a:solidFill>
                  <a:srgbClr val="008000"/>
                </a:solidFill>
                <a:cs typeface="Arial" panose="020B0604020202020204" pitchFamily="34" charset="0"/>
              </a:rPr>
              <a:t>7 a kumulusz-sejtek nyúlványai</a:t>
            </a:r>
          </a:p>
          <a:p>
            <a:pPr>
              <a:spcBef>
                <a:spcPct val="50000"/>
              </a:spcBef>
            </a:pPr>
            <a:r>
              <a:rPr lang="hu-HU" sz="1400" b="1" dirty="0">
                <a:cs typeface="Arial" panose="020B0604020202020204" pitchFamily="34" charset="0"/>
              </a:rPr>
              <a:t/>
            </a:r>
            <a:br>
              <a:rPr lang="hu-HU" sz="1400" b="1" dirty="0">
                <a:cs typeface="Arial" panose="020B0604020202020204" pitchFamily="34" charset="0"/>
              </a:rPr>
            </a:br>
            <a:r>
              <a:rPr lang="hu-HU" sz="1400" b="1" dirty="0">
                <a:cs typeface="Arial" panose="020B0604020202020204" pitchFamily="34" charset="0"/>
              </a:rPr>
              <a:t>8 tüszőüreg, </a:t>
            </a:r>
            <a:r>
              <a:rPr lang="hu-HU" sz="1400" b="1" dirty="0" err="1">
                <a:cs typeface="Arial" panose="020B0604020202020204" pitchFamily="34" charset="0"/>
              </a:rPr>
              <a:t>antrum</a:t>
            </a:r>
            <a:r>
              <a:rPr lang="hu-HU" sz="1400" b="1" dirty="0">
                <a:cs typeface="Arial" panose="020B0604020202020204" pitchFamily="34" charset="0"/>
              </a:rPr>
              <a:t> folliculi</a:t>
            </a:r>
          </a:p>
        </p:txBody>
      </p:sp>
      <p:grpSp>
        <p:nvGrpSpPr>
          <p:cNvPr id="3" name="Csoportba foglalás 2"/>
          <p:cNvGrpSpPr>
            <a:grpSpLocks noChangeAspect="1"/>
          </p:cNvGrpSpPr>
          <p:nvPr/>
        </p:nvGrpSpPr>
        <p:grpSpPr>
          <a:xfrm>
            <a:off x="-4564" y="117217"/>
            <a:ext cx="6664796" cy="4756869"/>
            <a:chOff x="107950" y="115888"/>
            <a:chExt cx="7353300" cy="5248275"/>
          </a:xfrm>
        </p:grpSpPr>
        <p:grpSp>
          <p:nvGrpSpPr>
            <p:cNvPr id="2" name="Csoportba foglalás 1"/>
            <p:cNvGrpSpPr/>
            <p:nvPr/>
          </p:nvGrpSpPr>
          <p:grpSpPr>
            <a:xfrm>
              <a:off x="107950" y="115888"/>
              <a:ext cx="7353300" cy="5248275"/>
              <a:chOff x="107950" y="115888"/>
              <a:chExt cx="7353300" cy="5248275"/>
            </a:xfrm>
          </p:grpSpPr>
          <p:pic>
            <p:nvPicPr>
              <p:cNvPr id="19460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950" y="115888"/>
                <a:ext cx="7353300" cy="5248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6" name="Egyenes összekötő nyíllal 5"/>
              <p:cNvCxnSpPr/>
              <p:nvPr/>
            </p:nvCxnSpPr>
            <p:spPr>
              <a:xfrm flipV="1">
                <a:off x="1980664" y="2642728"/>
                <a:ext cx="288032" cy="504056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Egyenes összekötő nyíllal 8"/>
            <p:cNvCxnSpPr/>
            <p:nvPr/>
          </p:nvCxnSpPr>
          <p:spPr>
            <a:xfrm flipV="1">
              <a:off x="5364088" y="2924944"/>
              <a:ext cx="504056" cy="144016"/>
            </a:xfrm>
            <a:prstGeom prst="straightConnector1">
              <a:avLst/>
            </a:prstGeom>
            <a:ln w="2540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nyíllal 9"/>
            <p:cNvCxnSpPr/>
            <p:nvPr/>
          </p:nvCxnSpPr>
          <p:spPr>
            <a:xfrm flipH="1">
              <a:off x="4427984" y="3168992"/>
              <a:ext cx="648072" cy="144017"/>
            </a:xfrm>
            <a:prstGeom prst="straightConnector1">
              <a:avLst/>
            </a:prstGeom>
            <a:ln w="22225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A petesejt alkotórészei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0646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sejtmag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nagyon nagy,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eukromatikus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, jól fejlett </a:t>
            </a:r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nukleolusszal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(csírahólyagnak is nevezik);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ovulációkor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(tüszőrepedés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még nem </a:t>
            </a:r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haploid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azaz 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ovulációkor még nem fejezi be a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meiózis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II-t (a 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második meiotikus blokk 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állapotában 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van, 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metafázis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II-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09244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81000"/>
            <a:ext cx="7772400" cy="5943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érett petesejt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citoplazmája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számos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sejtorganellumot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tartalmaz,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organellumdús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mitochondriumokat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DER-t, Golgit, riboszómákat, vezikulumokat,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multivezikuláris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testeket és az ú.n. </a:t>
            </a:r>
            <a:r>
              <a:rPr lang="hu-H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kérgi szemcséket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cortical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granules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; lásd később),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de nem rendelkezik </a:t>
            </a:r>
            <a:r>
              <a:rPr lang="hu-HU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centriólummal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! (A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centriólum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még a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humán primer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oocitából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eltűnik. A spermium hozza majd magával.) Ettől függetlenül jó osztódási orsót képez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b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madarak tojásának a sárgája (ez a madarak petesejtje!) óriási mennyiségű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táp- és építőanyagot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tartalmaz: 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sziket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Dotter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(de),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yolk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(en); mely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elektronmikroszkóposan a szikszemcsékből áll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 Ez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lipidek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fehérjék, nukleinsavak keveréke; elektronmikroszkóposan sötét, szabálytalan szemcséket jelent. </a:t>
            </a:r>
            <a:b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Szikszemcsék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nem mutathatók ki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az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emlősök (ember)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petesejtjeiben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petesejt sejtmembránja nagyszámú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mikrobolyhot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képez (lásd a következő dián).</a:t>
            </a:r>
          </a:p>
          <a:p>
            <a:pPr>
              <a:lnSpc>
                <a:spcPct val="80000"/>
              </a:lnSpc>
            </a:pPr>
            <a:endParaRPr lang="hu-HU" sz="2000" dirty="0">
              <a:latin typeface="Lucida Sans Unicode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381000" y="381000"/>
            <a:ext cx="3327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Kérgi szemcsék (</a:t>
            </a:r>
            <a:r>
              <a:rPr lang="hu-H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cortical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granules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) a petesejt citoplazmájában</a:t>
            </a:r>
          </a:p>
          <a:p>
            <a:pPr>
              <a:spcBef>
                <a:spcPct val="50000"/>
              </a:spcBef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0,5-1 </a:t>
            </a:r>
            <a:r>
              <a:rPr lang="hu-HU" sz="1600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m nagyságú, membránnal körülvett szemcsék,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elektrondenz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tartalommal.</a:t>
            </a: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10066" y="5139164"/>
            <a:ext cx="913393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kérgi szemcsék, akárcsak a spermium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akroszómája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számos enzimet tartalmaznak (pl. különböző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glikozidázokat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). Ezeknek az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enzimneknek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 feladata: az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első spermium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fúziója után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exocitózissal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kiürülnek és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pellucidát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úgy módosítják, hogy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egy következő spermium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már ne tudhasson azon teljesen áthatolni: a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polispermia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gátlása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860800" y="76200"/>
          <a:ext cx="5167313" cy="425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Image" r:id="rId3" imgW="8501235" imgH="7001765" progId="Photoshop.Image.7">
                  <p:embed/>
                </p:oleObj>
              </mc:Choice>
              <mc:Fallback>
                <p:oleObj name="Image" r:id="rId3" imgW="8501235" imgH="7001765" progId="Photoshop.Image.7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0800" y="76200"/>
                        <a:ext cx="5167313" cy="425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Line 9"/>
          <p:cNvSpPr>
            <a:spLocks noChangeShapeType="1"/>
          </p:cNvSpPr>
          <p:nvPr/>
        </p:nvSpPr>
        <p:spPr bwMode="auto">
          <a:xfrm>
            <a:off x="3132138" y="2492375"/>
            <a:ext cx="10080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057" name="Line 10"/>
          <p:cNvSpPr>
            <a:spLocks noChangeShapeType="1"/>
          </p:cNvSpPr>
          <p:nvPr/>
        </p:nvSpPr>
        <p:spPr bwMode="auto">
          <a:xfrm>
            <a:off x="3132138" y="2492375"/>
            <a:ext cx="280828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29816" y="0"/>
            <a:ext cx="7702624" cy="899592"/>
          </a:xfrm>
        </p:spPr>
        <p:txBody>
          <a:bodyPr/>
          <a:lstStyle/>
          <a:p>
            <a:r>
              <a:rPr lang="hu-H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pellucida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52736"/>
            <a:ext cx="7772400" cy="5400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13-16 </a:t>
            </a:r>
            <a:r>
              <a:rPr lang="hu-HU" sz="2000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 vastagságú extracelluláris mátrix a petesejt és a kumuluszsejtek között.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petesejt hozza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létre, az érése során (a primer oocita stádiumtól kezdve). (De: emberben nem túl egyértelmű adatok alapján 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corona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radiata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sejtejei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is,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ez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tesztkérdésekben, mint egyértelmű tény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szerepel.) </a:t>
            </a:r>
            <a:endParaRPr lang="hu-HU" sz="2000" b="1" cap="small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petesejt mikrobolyhai belenyúlnak a zónába, de nem érik el a kumuluszsejteket. A kumuluszsejtek nyúlványai azonban átérve 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teljes vastagságán a petesejt felszínéhez kapcsolódnak (</a:t>
            </a:r>
            <a:r>
              <a:rPr lang="hu-H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</a:t>
            </a:r>
            <a:r>
              <a:rPr lang="hu-H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junctions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lnSpc>
                <a:spcPct val="90000"/>
              </a:lnSpc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pellucida fő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felaldatai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- a </a:t>
            </a:r>
            <a:r>
              <a:rPr lang="hu-H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fertilizáció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során ezt ismerik fel először a spermiumok; 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- megakadályozza a </a:t>
            </a:r>
            <a:r>
              <a:rPr lang="hu-H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polispermiát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(azaz, hogy több spermium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termélkenyítse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meg a petesejtet); 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- a petesejt, illetve a zigóta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idő előtti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beágyazódásának (</a:t>
            </a:r>
            <a:r>
              <a:rPr lang="hu-H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implantáció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  megakadályozása.</a:t>
            </a:r>
          </a:p>
          <a:p>
            <a:pPr>
              <a:lnSpc>
                <a:spcPct val="90000"/>
              </a:lnSpc>
            </a:pPr>
            <a:endParaRPr lang="hu-HU" sz="1800" dirty="0">
              <a:latin typeface="Lucida Sans Unicode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936625" y="5624513"/>
            <a:ext cx="71643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pellucida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petesejt és a kumuluszsejtek között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(TEM felvétel) </a:t>
            </a: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684213" y="332656"/>
            <a:ext cx="7954267" cy="4809257"/>
            <a:chOff x="684213" y="332656"/>
            <a:chExt cx="7954267" cy="4809257"/>
          </a:xfrm>
        </p:grpSpPr>
        <p:grpSp>
          <p:nvGrpSpPr>
            <p:cNvPr id="9" name="Csoportba foglalás 8"/>
            <p:cNvGrpSpPr/>
            <p:nvPr/>
          </p:nvGrpSpPr>
          <p:grpSpPr>
            <a:xfrm>
              <a:off x="684213" y="332656"/>
              <a:ext cx="7954267" cy="4809257"/>
              <a:chOff x="684213" y="332656"/>
              <a:chExt cx="7954267" cy="4809257"/>
            </a:xfrm>
          </p:grpSpPr>
          <p:pic>
            <p:nvPicPr>
              <p:cNvPr id="17417" name="Picture 9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84213" y="333375"/>
                <a:ext cx="6215062" cy="4808538"/>
              </a:xfrm>
              <a:prstGeom prst="rect">
                <a:avLst/>
              </a:prstGeom>
              <a:noFill/>
            </p:spPr>
          </p:pic>
          <p:sp>
            <p:nvSpPr>
              <p:cNvPr id="8" name="Téglalap 7"/>
              <p:cNvSpPr/>
              <p:nvPr/>
            </p:nvSpPr>
            <p:spPr>
              <a:xfrm>
                <a:off x="6524724" y="332656"/>
                <a:ext cx="2113756" cy="480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418" name="Text Box 10"/>
              <p:cNvSpPr txBox="1">
                <a:spLocks noChangeArrowheads="1"/>
              </p:cNvSpPr>
              <p:nvPr/>
            </p:nvSpPr>
            <p:spPr bwMode="auto">
              <a:xfrm>
                <a:off x="6443663" y="3068638"/>
                <a:ext cx="1511300" cy="62388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1400" b="1">
                    <a:latin typeface="Lucida Sans Unicode" pitchFamily="34" charset="0"/>
                  </a:rPr>
                  <a:t>zona pellucida</a:t>
                </a:r>
                <a:endParaRPr lang="hu-HU" sz="1400">
                  <a:latin typeface="Lucida Sans Unicode" pitchFamily="34" charset="0"/>
                </a:endParaRPr>
              </a:p>
              <a:p>
                <a:pPr>
                  <a:spcBef>
                    <a:spcPct val="50000"/>
                  </a:spcBef>
                </a:pPr>
                <a:endParaRPr lang="de-DE" sz="1400">
                  <a:latin typeface="Lucida Sans Unicode" pitchFamily="34" charset="0"/>
                </a:endParaRPr>
              </a:p>
            </p:txBody>
          </p:sp>
          <p:sp>
            <p:nvSpPr>
              <p:cNvPr id="17419" name="Text Box 11"/>
              <p:cNvSpPr txBox="1">
                <a:spLocks noChangeArrowheads="1"/>
              </p:cNvSpPr>
              <p:nvPr/>
            </p:nvSpPr>
            <p:spPr bwMode="auto">
              <a:xfrm>
                <a:off x="6435725" y="4279900"/>
                <a:ext cx="1655763" cy="5175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1400" b="1">
                    <a:latin typeface="Lucida Sans Unicode" pitchFamily="34" charset="0"/>
                  </a:rPr>
                  <a:t>a petesejt kérgi citoplazmája</a:t>
                </a:r>
                <a:endParaRPr lang="de-DE" sz="1400">
                  <a:latin typeface="Lucida Sans Unicode" pitchFamily="34" charset="0"/>
                </a:endParaRPr>
              </a:p>
            </p:txBody>
          </p:sp>
        </p:grpSp>
        <p:sp>
          <p:nvSpPr>
            <p:cNvPr id="17413" name="Text Box 5"/>
            <p:cNvSpPr txBox="1">
              <a:spLocks noChangeArrowheads="1"/>
            </p:cNvSpPr>
            <p:nvPr/>
          </p:nvSpPr>
          <p:spPr bwMode="auto">
            <a:xfrm>
              <a:off x="748307" y="385134"/>
              <a:ext cx="2178000" cy="2769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200" b="1" dirty="0">
                  <a:latin typeface="Arial" pitchFamily="34" charset="0"/>
                  <a:cs typeface="Arial" pitchFamily="34" charset="0"/>
                </a:rPr>
                <a:t>a kumuluszsejtek sejtteste</a:t>
              </a:r>
              <a:endParaRPr lang="hu-HU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14" name="Text Box 6"/>
            <p:cNvSpPr txBox="1">
              <a:spLocks noChangeArrowheads="1"/>
            </p:cNvSpPr>
            <p:nvPr/>
          </p:nvSpPr>
          <p:spPr bwMode="auto">
            <a:xfrm>
              <a:off x="2783944" y="393700"/>
              <a:ext cx="2286000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200" b="1" dirty="0"/>
                <a:t>és azok sejtnyúlványai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012161" y="1736725"/>
            <a:ext cx="313184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SEM felvétel 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pellucidáról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 A kumuluszsejteket kíméletes módszerrel eltávolították, de 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zonát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átfúró nyúlványaik helye (apró lyukak) jól látható.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28625"/>
            <a:ext cx="5924550" cy="6000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79512" y="5791200"/>
            <a:ext cx="88120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Ha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zonát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emésztjük ki óvatosan a petesejt és a kumuluszsejtek közül, ezt a képet kapjuk (SEM felvétel).</a:t>
            </a:r>
          </a:p>
        </p:txBody>
      </p:sp>
      <p:grpSp>
        <p:nvGrpSpPr>
          <p:cNvPr id="9" name="Csoportba foglalás 8"/>
          <p:cNvGrpSpPr/>
          <p:nvPr/>
        </p:nvGrpSpPr>
        <p:grpSpPr>
          <a:xfrm>
            <a:off x="228600" y="302766"/>
            <a:ext cx="7669765" cy="5242372"/>
            <a:chOff x="228600" y="302766"/>
            <a:chExt cx="7669765" cy="5242372"/>
          </a:xfrm>
        </p:grpSpPr>
        <p:sp>
          <p:nvSpPr>
            <p:cNvPr id="8" name="Téglalap 7"/>
            <p:cNvSpPr/>
            <p:nvPr/>
          </p:nvSpPr>
          <p:spPr>
            <a:xfrm>
              <a:off x="6098165" y="302766"/>
              <a:ext cx="1800200" cy="523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7" name="Csoportba foglalás 6"/>
            <p:cNvGrpSpPr/>
            <p:nvPr/>
          </p:nvGrpSpPr>
          <p:grpSpPr>
            <a:xfrm>
              <a:off x="228600" y="304800"/>
              <a:ext cx="7439744" cy="5240338"/>
              <a:chOff x="228600" y="304800"/>
              <a:chExt cx="7439744" cy="5240338"/>
            </a:xfrm>
          </p:grpSpPr>
          <p:pic>
            <p:nvPicPr>
              <p:cNvPr id="19460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8600" y="304800"/>
                <a:ext cx="6324600" cy="5240338"/>
              </a:xfrm>
              <a:prstGeom prst="rect">
                <a:avLst/>
              </a:prstGeom>
              <a:noFill/>
            </p:spPr>
          </p:pic>
          <p:sp>
            <p:nvSpPr>
              <p:cNvPr id="4" name="Szövegdoboz 3"/>
              <p:cNvSpPr txBox="1"/>
              <p:nvPr/>
            </p:nvSpPr>
            <p:spPr>
              <a:xfrm>
                <a:off x="5556423" y="1114111"/>
                <a:ext cx="136815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sz="1400" dirty="0"/>
                  <a:t>Kumuluszsejt</a:t>
                </a:r>
              </a:p>
              <a:p>
                <a:endParaRPr lang="de-DE" sz="1400" dirty="0"/>
              </a:p>
            </p:txBody>
          </p:sp>
          <p:sp>
            <p:nvSpPr>
              <p:cNvPr id="5" name="Szövegdoboz 4"/>
              <p:cNvSpPr txBox="1"/>
              <p:nvPr/>
            </p:nvSpPr>
            <p:spPr>
              <a:xfrm>
                <a:off x="5561269" y="2905780"/>
                <a:ext cx="136815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sz="1400" dirty="0"/>
                  <a:t>Kumuluszsejt</a:t>
                </a:r>
              </a:p>
              <a:p>
                <a:r>
                  <a:rPr lang="hu-HU" sz="1400" dirty="0"/>
                  <a:t>    nyúlványa</a:t>
                </a:r>
                <a:endParaRPr lang="de-DE" sz="1400" dirty="0"/>
              </a:p>
            </p:txBody>
          </p:sp>
          <p:sp>
            <p:nvSpPr>
              <p:cNvPr id="6" name="Szövegdoboz 5"/>
              <p:cNvSpPr txBox="1"/>
              <p:nvPr/>
            </p:nvSpPr>
            <p:spPr>
              <a:xfrm>
                <a:off x="5567056" y="3553852"/>
                <a:ext cx="2101288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sz="1400" dirty="0"/>
                  <a:t>Petesejt </a:t>
                </a:r>
                <a:r>
                  <a:rPr lang="hu-HU" sz="1400" dirty="0" err="1"/>
                  <a:t>mikrobolyhos</a:t>
                </a:r>
                <a:endParaRPr lang="hu-HU" sz="1400" dirty="0"/>
              </a:p>
              <a:p>
                <a:r>
                  <a:rPr lang="hu-HU" sz="1400" dirty="0"/>
                  <a:t>felszíne</a:t>
                </a:r>
              </a:p>
              <a:p>
                <a:r>
                  <a:rPr lang="hu-HU" sz="1400" dirty="0"/>
                  <a:t>    </a:t>
                </a:r>
                <a:endParaRPr lang="de-DE" sz="1400" dirty="0"/>
              </a:p>
            </p:txBody>
          </p:sp>
        </p:grp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89" y="0"/>
            <a:ext cx="8326764" cy="6858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0" y="206084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humán</a:t>
            </a:r>
          </a:p>
          <a:p>
            <a:r>
              <a:rPr lang="hu-H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 </a:t>
            </a:r>
            <a:r>
              <a:rPr lang="hu-HU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pellucida</a:t>
            </a:r>
          </a:p>
        </p:txBody>
      </p:sp>
    </p:spTree>
    <p:extLst>
      <p:ext uri="{BB962C8B-B14F-4D97-AF65-F5344CB8AC3E}">
        <p14:creationId xmlns:p14="http://schemas.microsoft.com/office/powerpoint/2010/main" val="3889826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Tankönyv</a:t>
            </a:r>
            <a:endParaRPr lang="de-DE" dirty="0"/>
          </a:p>
        </p:txBody>
      </p:sp>
      <p:sp>
        <p:nvSpPr>
          <p:cNvPr id="4" name="Téglalap 3"/>
          <p:cNvSpPr/>
          <p:nvPr/>
        </p:nvSpPr>
        <p:spPr>
          <a:xfrm>
            <a:off x="831417" y="213285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a Langman-féle Orvosi embriológia</a:t>
            </a:r>
          </a:p>
          <a:p>
            <a:endParaRPr lang="hu-HU" dirty="0"/>
          </a:p>
          <a:p>
            <a:r>
              <a:rPr lang="hu-HU" dirty="0"/>
              <a:t>Medicina kiadó:</a:t>
            </a:r>
          </a:p>
          <a:p>
            <a:r>
              <a:rPr lang="hu-HU" dirty="0"/>
              <a:t>13. kiadás</a:t>
            </a:r>
          </a:p>
          <a:p>
            <a:r>
              <a:rPr lang="hu-HU" dirty="0"/>
              <a:t>szerzője: Thomas </a:t>
            </a:r>
            <a:r>
              <a:rPr lang="hu-HU" dirty="0" err="1"/>
              <a:t>Sadler</a:t>
            </a:r>
            <a:endParaRPr lang="hu-HU" dirty="0"/>
          </a:p>
          <a:p>
            <a:r>
              <a:rPr lang="hu-HU" dirty="0"/>
              <a:t>kiadás éve: 2018</a:t>
            </a:r>
          </a:p>
          <a:p>
            <a:r>
              <a:rPr lang="hu-HU" dirty="0"/>
              <a:t>ISBN 978 963 226 683 1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417" y="1509498"/>
            <a:ext cx="3740602" cy="534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81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019852403x_menstrual-cycle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6632"/>
            <a:ext cx="5425281" cy="651936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07504" y="6642556"/>
            <a:ext cx="2592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u="sng" dirty="0">
                <a:hlinkClick r:id="rId3"/>
              </a:rPr>
              <a:t>http://www.answers.com/topic/menstrual-cycle</a:t>
            </a:r>
            <a:endParaRPr lang="hu-HU" sz="800" u="sng" dirty="0"/>
          </a:p>
        </p:txBody>
      </p:sp>
      <p:sp>
        <p:nvSpPr>
          <p:cNvPr id="5" name="Szövegdoboz 4"/>
          <p:cNvSpPr txBox="1"/>
          <p:nvPr/>
        </p:nvSpPr>
        <p:spPr>
          <a:xfrm>
            <a:off x="6156176" y="188640"/>
            <a:ext cx="24482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 menstruációs ciklusra jellemző </a:t>
            </a:r>
            <a:r>
              <a:rPr lang="hu-HU" b="1" dirty="0"/>
              <a:t>hipofízis</a:t>
            </a:r>
            <a:r>
              <a:rPr lang="hu-HU" dirty="0"/>
              <a:t> hormonkoncentrációk (FSH, LH); 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  <a:p>
            <a:pPr algn="ctr"/>
            <a:r>
              <a:rPr lang="hu-HU" dirty="0"/>
              <a:t/>
            </a:r>
            <a:br>
              <a:rPr lang="hu-HU" dirty="0"/>
            </a:br>
            <a:r>
              <a:rPr lang="hu-HU" dirty="0"/>
              <a:t>a </a:t>
            </a:r>
            <a:r>
              <a:rPr lang="hu-HU" b="1" dirty="0"/>
              <a:t>petefészekben</a:t>
            </a:r>
            <a:r>
              <a:rPr lang="hu-HU" dirty="0"/>
              <a:t> termelt </a:t>
            </a:r>
            <a:r>
              <a:rPr lang="hu-HU" dirty="0" err="1"/>
              <a:t>szetroidok</a:t>
            </a:r>
            <a:r>
              <a:rPr lang="hu-HU" dirty="0"/>
              <a:t> koncentrációja;</a:t>
            </a:r>
            <a:br>
              <a:rPr lang="hu-HU" dirty="0"/>
            </a:br>
            <a:endParaRPr lang="hu-HU" dirty="0"/>
          </a:p>
          <a:p>
            <a:pPr algn="ctr"/>
            <a:r>
              <a:rPr lang="hu-HU" dirty="0"/>
              <a:t>a </a:t>
            </a:r>
            <a:r>
              <a:rPr lang="hu-HU" b="1" dirty="0"/>
              <a:t>petetüsző </a:t>
            </a:r>
            <a:r>
              <a:rPr lang="hu-HU" dirty="0"/>
              <a:t>fejlődése;</a:t>
            </a:r>
          </a:p>
          <a:p>
            <a:pPr algn="ctr"/>
            <a:r>
              <a:rPr lang="hu-HU" dirty="0"/>
              <a:t/>
            </a:r>
            <a:br>
              <a:rPr lang="hu-HU" dirty="0"/>
            </a:br>
            <a:r>
              <a:rPr lang="hu-HU" dirty="0"/>
              <a:t>a </a:t>
            </a:r>
            <a:r>
              <a:rPr lang="hu-HU" b="1" dirty="0"/>
              <a:t>méhnyálkahártya </a:t>
            </a:r>
            <a:r>
              <a:rPr lang="hu-HU" dirty="0"/>
              <a:t>állapota;</a:t>
            </a:r>
          </a:p>
          <a:p>
            <a:pPr algn="ctr"/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>a </a:t>
            </a:r>
            <a:r>
              <a:rPr lang="hu-HU" b="1" dirty="0"/>
              <a:t>testhőmérséklet</a:t>
            </a:r>
            <a:r>
              <a:rPr lang="hu-HU" dirty="0"/>
              <a:t> változása</a:t>
            </a:r>
          </a:p>
        </p:txBody>
      </p:sp>
      <p:cxnSp>
        <p:nvCxnSpPr>
          <p:cNvPr id="7" name="Egyenes összekötő nyíllal 6"/>
          <p:cNvCxnSpPr/>
          <p:nvPr/>
        </p:nvCxnSpPr>
        <p:spPr>
          <a:xfrm flipH="1">
            <a:off x="5796136" y="1484784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H="1">
            <a:off x="5793713" y="2852936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>
            <a:off x="5796136" y="3676923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H="1">
            <a:off x="5796136" y="4509120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>
            <a:off x="5796136" y="5589240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dirty="0" err="1">
                <a:latin typeface="Lucida Sans Unicode" pitchFamily="34" charset="0"/>
              </a:rPr>
              <a:t>Meiózis</a:t>
            </a:r>
            <a:endParaRPr lang="de-DE" dirty="0">
              <a:latin typeface="Lucida Sans Unicode" pitchFamily="34" charset="0"/>
            </a:endParaRPr>
          </a:p>
        </p:txBody>
      </p:sp>
      <p:sp>
        <p:nvSpPr>
          <p:cNvPr id="142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720"/>
            <a:ext cx="8229600" cy="5616624"/>
          </a:xfrm>
        </p:spPr>
        <p:txBody>
          <a:bodyPr/>
          <a:lstStyle/>
          <a:p>
            <a:pPr eaLnBrk="1" hangingPunct="1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petesejtek kialakulása: embrionálisan a petefészket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oogóniumok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népesítik be,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melyeka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fetális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életben nagyszámú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mitózissal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rengeteg utódsejtet hoznak létre. Nagyjából a terhesség 5 hónapja tájékán 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diploid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oogóniumok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utolsó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mitózisából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létrejövő leánysejtek, a primer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oociták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elkezdik 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meiózist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szinte az elején abba is hagyják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és 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meiózis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diplotén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szakaszában megrekednek (első meiotikus blokk). Ebben az állapotban maradnak egészen addig (legkorábban a pubertásig, de akár a kb. 50. életévig), míg egy adott menstruációs ciklusban el nem kezdik a tüszőérést.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532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33400"/>
            <a:ext cx="77724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tüszőérés során a primer, szekunder és tercier tüszőben levő petesejt még 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</a:t>
            </a:r>
            <a:r>
              <a:rPr lang="hu-H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meiózis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I-ben). A </a:t>
            </a:r>
            <a:r>
              <a:rPr lang="hu-HU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meiózis</a:t>
            </a:r>
            <a:r>
              <a:rPr lang="hu-H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tüszőrepedés előtt kb. 1 nappal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fejeződik be, az első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meiotikus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osztódással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Ebből az osztódásból két, eltérő méretű sejt jön létre: a 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de-DE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ekunde</a:t>
            </a:r>
            <a:r>
              <a:rPr lang="hu-H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oocita</a:t>
            </a:r>
            <a:r>
              <a:rPr lang="hu-H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és az első sarki test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polocita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eaLnBrk="1" hangingPunct="1">
              <a:lnSpc>
                <a:spcPct val="80000"/>
              </a:lnSpc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szekunder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oocita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azonnal folytatja 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meiózis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II-t: az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ovulációigeljut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metafázis</a:t>
            </a:r>
            <a:r>
              <a:rPr lang="hu-H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-be, de itt megint leáll az osztódás (2.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meiotikus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blokk)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Ebben a blokkolt állapotban marad a petesejt a megtermékenyítésig: 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fertilizáció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oldja fel ezt a blokkot. Vagyis 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meiózis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II-t akkor fejezi be a szekunder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oocita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amikor a spermium már a citoplazmájában van. 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meizis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II eredménye: a szekunder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oocita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végleges </a:t>
            </a:r>
            <a:r>
              <a:rPr lang="hu-HU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oocitára</a:t>
            </a:r>
            <a:r>
              <a:rPr lang="hu-H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és a 2. sarki testre osztódik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eközben az 1. sarki test is osztódik és két 2. sarki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testjön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létre).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polociták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nagyon kicsi sejtek, melyek a blasztula stádiumig figyelhetők meg 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zonan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belül, aztán eltűnnek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lényeg: a primer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oocita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meiotikus osztódása is 4 haploid utódsejtet eredményez: egy végleges petesejtet és 3 db. 2. sarki testet (vagy más néven 3 db. 2.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polocitát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4609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6324600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2843808" y="6536377"/>
            <a:ext cx="604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(Egy kumuluszsejtekkel körülvett petesejt a petevezető nyálkahártyaredői között…)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948488" y="2967038"/>
            <a:ext cx="201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>
                <a:latin typeface="Lucida Sans Unicode" pitchFamily="34" charset="0"/>
              </a:rPr>
              <a:t>Tájkép ovuláció után...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87313"/>
            <a:ext cx="6705600" cy="667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31899" y="843759"/>
            <a:ext cx="85915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5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 HÍMIVARSEJT ÉS KÉPZŐDÉSE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3347864" y="260648"/>
            <a:ext cx="51212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Homunculus az emberi spermiumban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spermatozoon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Nicolas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Hartsoeker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1694</a:t>
            </a:r>
          </a:p>
        </p:txBody>
      </p:sp>
      <p:pic>
        <p:nvPicPr>
          <p:cNvPr id="37891" name="Picture 4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609600"/>
            <a:ext cx="2019300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ép 3" descr="Preformation WIKI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988840"/>
            <a:ext cx="3368193" cy="441470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308304" y="652534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Wiki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2857500" y="2132856"/>
            <a:ext cx="20025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Az akkori elképzeléseknek megfelelően egy nagyon kicsike emberke (</a:t>
            </a:r>
            <a:r>
              <a:rPr lang="hu-HU" sz="1200" b="1" dirty="0"/>
              <a:t>homunculus</a:t>
            </a:r>
            <a:r>
              <a:rPr lang="hu-HU" sz="1200" dirty="0"/>
              <a:t>) már jelen van (teljesen kialakultan, csak </a:t>
            </a:r>
            <a:r>
              <a:rPr lang="hu-HU" sz="1200" dirty="0" err="1"/>
              <a:t>minatűr</a:t>
            </a:r>
            <a:r>
              <a:rPr lang="hu-HU" sz="1200" dirty="0"/>
              <a:t> verzióban, azaz </a:t>
            </a:r>
            <a:r>
              <a:rPr lang="hu-HU" sz="1200" dirty="0" err="1"/>
              <a:t>preformáltan</a:t>
            </a:r>
            <a:r>
              <a:rPr lang="hu-HU" sz="1200" dirty="0"/>
              <a:t>) a spermium fejében. A méhbe, mint </a:t>
            </a:r>
            <a:r>
              <a:rPr lang="hu-HU" sz="1200" b="1" dirty="0"/>
              <a:t>termőföldbe </a:t>
            </a:r>
            <a:r>
              <a:rPr lang="hu-HU" sz="1200" dirty="0"/>
              <a:t>kerülés során nem kialakul, hanem csak megnő.</a:t>
            </a:r>
          </a:p>
          <a:p>
            <a:r>
              <a:rPr lang="hu-HU" sz="1200" dirty="0"/>
              <a:t>Az akkori </a:t>
            </a:r>
            <a:r>
              <a:rPr lang="hu-HU" sz="1200" dirty="0" err="1"/>
              <a:t>mikroszkopizálók</a:t>
            </a:r>
            <a:r>
              <a:rPr lang="hu-HU" sz="1200" dirty="0"/>
              <a:t> így látták, felhúzott térdekkel, és a fejtetői kutacsokkal.</a:t>
            </a:r>
            <a:endParaRPr lang="de-DE" sz="12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5" y="4099096"/>
            <a:ext cx="9144000" cy="232700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9824"/>
            <a:ext cx="9144000" cy="1687975"/>
          </a:xfrm>
          <a:prstGeom prst="rect">
            <a:avLst/>
          </a:prstGeom>
        </p:spPr>
      </p:pic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1258888" y="908050"/>
            <a:ext cx="69135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A spermium részei</a:t>
            </a:r>
            <a:endParaRPr lang="de-D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79512" y="206084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hosszmetszetben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5652120" y="417034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félig 3D ábrázolásban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900113" y="116632"/>
            <a:ext cx="73453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Feji rész</a:t>
            </a:r>
            <a:endParaRPr lang="de-D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323850" y="2708920"/>
            <a:ext cx="84963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 spermium feje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(4-5 </a:t>
            </a:r>
            <a:r>
              <a:rPr lang="hu-HU" sz="2000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m): tartalmazza az erősen kondenzálódott 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sejtmagot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amire az 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akroszómasapka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borul.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sejtmag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emberi sejtek között legjobban összecsomagolt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kromatint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tartalmazza (a DNS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protaminokkal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van összecsomagolva, nem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hisztonokkal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Akroszóma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módosult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lizoszóma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exocitotikus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vezikulum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különféle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proteolitikus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(pl.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akrozin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szerin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proteáz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 illetve más (pl.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hialuronidáz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 enzimekkel. 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Feladatai: </a:t>
            </a:r>
            <a:b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sejtmag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(a transzport miatt áramvonalasan összecsomagolt; egy átlagos sejtmaghoz  képest csak 1% a spermiummag térfogata);  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akroszóma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a megtermékenyítés során az enzimei lyukat fúrnak 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zonába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-6270" y="894591"/>
            <a:ext cx="9144000" cy="1703355"/>
            <a:chOff x="-6270" y="894591"/>
            <a:chExt cx="9144000" cy="1703355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270" y="894591"/>
              <a:ext cx="9144000" cy="1687975"/>
            </a:xfrm>
            <a:prstGeom prst="rect">
              <a:avLst/>
            </a:prstGeom>
          </p:spPr>
        </p:pic>
        <p:sp>
          <p:nvSpPr>
            <p:cNvPr id="3" name="Szövegdoboz 2"/>
            <p:cNvSpPr txBox="1"/>
            <p:nvPr/>
          </p:nvSpPr>
          <p:spPr>
            <a:xfrm>
              <a:off x="6600857" y="2228614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>
                  <a:solidFill>
                    <a:srgbClr val="C00000"/>
                  </a:solidFill>
                </a:rPr>
                <a:t>FEJ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57200" y="385763"/>
          <a:ext cx="5699125" cy="487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Image" r:id="rId4" imgW="7116131" imgH="6086834" progId="Photoshop.Image.5">
                  <p:embed/>
                </p:oleObj>
              </mc:Choice>
              <mc:Fallback>
                <p:oleObj name="Image" r:id="rId4" imgW="7116131" imgH="6086834" progId="Photoshop.Image.5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85763"/>
                        <a:ext cx="5699125" cy="487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588125" y="333375"/>
            <a:ext cx="21605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Megtermékenyített humán petesejt: ZIGÓTA, benne a hím és a női előmagok, kívül jól látható a zona pellucida, az elakadt spermiumokkal (kilógó spermiumfarkak: lásd a polispermia meggátlása</a:t>
            </a: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H="1">
            <a:off x="5940425" y="2349500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68313" y="5661025"/>
            <a:ext cx="51117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/>
              <a:t>Normál testi sejtek kromoszómái, mitózis idején, és egy spermium sejtmagja: jól látható az óriási mértékű DNS kondenzáció a hímivarsejt magjában</a:t>
            </a: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5580063" y="623728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80" y="4365626"/>
            <a:ext cx="2967319" cy="250786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9"/>
            <a:ext cx="4867371" cy="3312368"/>
          </a:xfrm>
          <a:prstGeom prst="rect">
            <a:avLst/>
          </a:prstGeom>
        </p:spPr>
      </p:pic>
      <p:graphicFrame>
        <p:nvGraphicFramePr>
          <p:cNvPr id="9" name="Objektum 8"/>
          <p:cNvGraphicFramePr>
            <a:graphicFrameLocks noChangeAspect="1"/>
          </p:cNvGraphicFramePr>
          <p:nvPr/>
        </p:nvGraphicFramePr>
        <p:xfrm>
          <a:off x="5105111" y="548680"/>
          <a:ext cx="4031817" cy="6104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Image" r:id="rId4" imgW="4393440" imgH="6653880" progId="Photoshop.Image.7">
                  <p:embed/>
                </p:oleObj>
              </mc:Choice>
              <mc:Fallback>
                <p:oleObj name="Image" r:id="rId4" imgW="4393440" imgH="6653880" progId="Photoshop.Image.7">
                  <p:embed/>
                  <p:pic>
                    <p:nvPicPr>
                      <p:cNvPr id="9" name="Objektum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05111" y="548680"/>
                        <a:ext cx="4031817" cy="6104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179512" y="3573016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Az </a:t>
            </a:r>
            <a:r>
              <a:rPr lang="hu-HU" dirty="0" err="1"/>
              <a:t>akroszómareakció</a:t>
            </a:r>
            <a:r>
              <a:rPr lang="hu-HU" dirty="0"/>
              <a:t> mechanizmusa (lásd később, a </a:t>
            </a:r>
            <a:r>
              <a:rPr lang="hu-HU" dirty="0" err="1"/>
              <a:t>fertilizációnál</a:t>
            </a:r>
            <a:r>
              <a:rPr lang="hu-HU" dirty="0"/>
              <a:t>)</a:t>
            </a:r>
            <a:endParaRPr lang="de-DE" dirty="0"/>
          </a:p>
        </p:txBody>
      </p:sp>
      <p:cxnSp>
        <p:nvCxnSpPr>
          <p:cNvPr id="7" name="Egyenes összekötő nyíllal 6"/>
          <p:cNvCxnSpPr/>
          <p:nvPr/>
        </p:nvCxnSpPr>
        <p:spPr>
          <a:xfrm flipV="1">
            <a:off x="2267744" y="3284984"/>
            <a:ext cx="0" cy="36004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179512" y="4654877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A spermiumfej TEM felvételen (nehogy valaki megtanulja!!!)::</a:t>
            </a:r>
          </a:p>
          <a:p>
            <a:r>
              <a:rPr lang="hu-HU" sz="1200" dirty="0"/>
              <a:t>n: sejtmag</a:t>
            </a:r>
            <a:br>
              <a:rPr lang="hu-HU" sz="1200" dirty="0"/>
            </a:br>
            <a:r>
              <a:rPr lang="hu-HU" sz="1200" dirty="0" err="1"/>
              <a:t>oam</a:t>
            </a:r>
            <a:r>
              <a:rPr lang="hu-HU" sz="1200" dirty="0"/>
              <a:t>: külső </a:t>
            </a:r>
            <a:r>
              <a:rPr lang="hu-HU" sz="1200" dirty="0" err="1"/>
              <a:t>akroszomális</a:t>
            </a:r>
            <a:r>
              <a:rPr lang="hu-HU" sz="1200" dirty="0"/>
              <a:t> membrán</a:t>
            </a:r>
          </a:p>
          <a:p>
            <a:r>
              <a:rPr lang="hu-HU" sz="1200" dirty="0" err="1"/>
              <a:t>iam</a:t>
            </a:r>
            <a:r>
              <a:rPr lang="hu-HU" sz="1200" dirty="0"/>
              <a:t>: belső </a:t>
            </a:r>
            <a:r>
              <a:rPr lang="hu-HU" sz="1200" dirty="0" err="1"/>
              <a:t>akroszomális</a:t>
            </a:r>
            <a:r>
              <a:rPr lang="hu-HU" sz="1200" dirty="0"/>
              <a:t> membrán</a:t>
            </a:r>
          </a:p>
          <a:p>
            <a:r>
              <a:rPr lang="hu-HU" sz="1200" dirty="0"/>
              <a:t>pm: sejtmembrán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Más tankönyvek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614801"/>
            <a:ext cx="3398118" cy="434204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07504" y="1600200"/>
            <a:ext cx="48245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szerzők: </a:t>
            </a:r>
            <a:r>
              <a:rPr lang="hu-HU" dirty="0" err="1"/>
              <a:t>Schoenwolf</a:t>
            </a:r>
            <a:r>
              <a:rPr lang="hu-HU" dirty="0"/>
              <a:t>, </a:t>
            </a:r>
            <a:r>
              <a:rPr lang="hu-HU" dirty="0" err="1"/>
              <a:t>Bleyl</a:t>
            </a:r>
            <a:r>
              <a:rPr lang="hu-HU" dirty="0"/>
              <a:t>, </a:t>
            </a:r>
            <a:r>
              <a:rPr lang="hu-HU" dirty="0" err="1"/>
              <a:t>Brauer</a:t>
            </a:r>
            <a:r>
              <a:rPr lang="hu-HU" dirty="0"/>
              <a:t>, Francis-West</a:t>
            </a:r>
          </a:p>
          <a:p>
            <a:r>
              <a:rPr lang="hu-HU" dirty="0"/>
              <a:t>kiadó: </a:t>
            </a:r>
            <a:r>
              <a:rPr lang="hu-HU" dirty="0" err="1"/>
              <a:t>Elsevier</a:t>
            </a:r>
            <a:r>
              <a:rPr lang="hu-HU" dirty="0"/>
              <a:t>-Churchill-Livingstone</a:t>
            </a:r>
          </a:p>
          <a:p>
            <a:r>
              <a:rPr lang="hu-HU" dirty="0"/>
              <a:t>ISBN 9781455706846</a:t>
            </a:r>
          </a:p>
          <a:p>
            <a:r>
              <a:rPr lang="hu-HU" dirty="0"/>
              <a:t>5. kiadás (2014)</a:t>
            </a:r>
          </a:p>
          <a:p>
            <a:endParaRPr lang="hu-HU" dirty="0"/>
          </a:p>
          <a:p>
            <a:r>
              <a:rPr lang="hu-HU" dirty="0"/>
              <a:t>nagyon jó leírások a </a:t>
            </a:r>
            <a:r>
              <a:rPr lang="hu-HU" b="1" dirty="0"/>
              <a:t>klasszikus</a:t>
            </a:r>
            <a:r>
              <a:rPr lang="hu-HU" dirty="0"/>
              <a:t> embriológiából</a:t>
            </a:r>
          </a:p>
          <a:p>
            <a:r>
              <a:rPr lang="hu-HU" dirty="0" smtClean="0"/>
              <a:t>érdekes és fontos </a:t>
            </a:r>
            <a:r>
              <a:rPr lang="hu-HU" b="1" dirty="0" smtClean="0"/>
              <a:t>klinikai</a:t>
            </a:r>
            <a:r>
              <a:rPr lang="hu-HU" dirty="0" smtClean="0"/>
              <a:t> </a:t>
            </a:r>
            <a:r>
              <a:rPr lang="hu-HU" dirty="0"/>
              <a:t>esetmagyarázatok</a:t>
            </a:r>
          </a:p>
          <a:p>
            <a:r>
              <a:rPr lang="hu-HU" dirty="0" smtClean="0"/>
              <a:t>kiváló </a:t>
            </a:r>
            <a:r>
              <a:rPr lang="hu-HU" b="1" dirty="0" smtClean="0"/>
              <a:t>elméleti </a:t>
            </a:r>
            <a:r>
              <a:rPr lang="hu-HU" dirty="0"/>
              <a:t>(sejtbiológiai, mol. </a:t>
            </a:r>
            <a:r>
              <a:rPr lang="hu-HU" dirty="0" err="1"/>
              <a:t>geneitkai</a:t>
            </a:r>
            <a:r>
              <a:rPr lang="hu-HU" dirty="0"/>
              <a:t>, stb.) alapozással</a:t>
            </a:r>
          </a:p>
        </p:txBody>
      </p:sp>
    </p:spTree>
    <p:extLst>
      <p:ext uri="{BB962C8B-B14F-4D97-AF65-F5344CB8AC3E}">
        <p14:creationId xmlns:p14="http://schemas.microsoft.com/office/powerpoint/2010/main" val="5488724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188641"/>
            <a:ext cx="7772400" cy="535846"/>
          </a:xfrm>
        </p:spPr>
        <p:txBody>
          <a:bodyPr/>
          <a:lstStyle/>
          <a:p>
            <a:r>
              <a:rPr lang="hu-H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spermium nyaka</a:t>
            </a:r>
            <a:endParaRPr lang="de-DE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684213" y="2780929"/>
            <a:ext cx="7704137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Nyak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(0,3 </a:t>
            </a:r>
            <a:r>
              <a:rPr lang="hu-HU" sz="2000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m): tartalmazza a 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proximális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centriolumot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az 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axonémafonál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kezdeti részét, a 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csíkolt testet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a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külső durva rostokat</a:t>
            </a:r>
            <a:r>
              <a:rPr lang="hu-HU" sz="2000" dirty="0">
                <a:solidFill>
                  <a:srgbClr val="66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(melyek láthatóan a csíkolt testből indulnak ki, és a fődarab teljes hosszában megtalálhatók).</a:t>
            </a:r>
          </a:p>
          <a:p>
            <a:pPr>
              <a:spcBef>
                <a:spcPct val="50000"/>
              </a:spcBef>
            </a:pP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Feladatai: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proximális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centriolum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zigótába kerül (mivel a humán petesejtben nincsen egyáltalán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centriolum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), a 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disztális 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centriolum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ból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fejlódik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ki az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axonémafonal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csíkolt test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valószínűleg a külső rostok kinövését organizálja.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9" y="908720"/>
            <a:ext cx="9144000" cy="168797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821402" y="1737191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C00000"/>
                </a:solidFill>
              </a:rPr>
              <a:t>NYAK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spermium1 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33375"/>
            <a:ext cx="5005387" cy="3803650"/>
          </a:xfrm>
          <a:prstGeom prst="rect">
            <a:avLst/>
          </a:prstGeom>
          <a:noFill/>
        </p:spPr>
      </p:pic>
      <p:pic>
        <p:nvPicPr>
          <p:cNvPr id="93189" name="Picture 5" descr="spermium1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925888"/>
            <a:ext cx="2952750" cy="2536825"/>
          </a:xfrm>
          <a:prstGeom prst="rect">
            <a:avLst/>
          </a:prstGeom>
          <a:noFill/>
        </p:spPr>
      </p:pic>
      <p:pic>
        <p:nvPicPr>
          <p:cNvPr id="93190" name="Picture 6" descr="spermium1 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33375"/>
            <a:ext cx="2879725" cy="2436813"/>
          </a:xfrm>
          <a:prstGeom prst="rect">
            <a:avLst/>
          </a:prstGeom>
          <a:noFill/>
        </p:spPr>
      </p:pic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6197600" y="3017838"/>
            <a:ext cx="28813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Centriolumok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testi sejtben (emlékeztető): 9x3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mikrotubulus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96" name="Line 12"/>
          <p:cNvSpPr>
            <a:spLocks noChangeShapeType="1"/>
          </p:cNvSpPr>
          <p:nvPr/>
        </p:nvSpPr>
        <p:spPr bwMode="auto">
          <a:xfrm>
            <a:off x="2916238" y="1484313"/>
            <a:ext cx="576262" cy="6492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3199" name="Line 15"/>
          <p:cNvSpPr>
            <a:spLocks noChangeShapeType="1"/>
          </p:cNvSpPr>
          <p:nvPr/>
        </p:nvSpPr>
        <p:spPr bwMode="auto">
          <a:xfrm flipV="1">
            <a:off x="2195513" y="2349500"/>
            <a:ext cx="863600" cy="142875"/>
          </a:xfrm>
          <a:prstGeom prst="line">
            <a:avLst/>
          </a:prstGeom>
          <a:noFill/>
          <a:ln w="34925">
            <a:solidFill>
              <a:srgbClr val="3399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3201" name="Line 17"/>
          <p:cNvSpPr>
            <a:spLocks noChangeShapeType="1"/>
          </p:cNvSpPr>
          <p:nvPr/>
        </p:nvSpPr>
        <p:spPr bwMode="auto">
          <a:xfrm>
            <a:off x="2195513" y="2492375"/>
            <a:ext cx="792162" cy="288925"/>
          </a:xfrm>
          <a:prstGeom prst="line">
            <a:avLst/>
          </a:prstGeom>
          <a:noFill/>
          <a:ln w="34925">
            <a:solidFill>
              <a:srgbClr val="3399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323850" y="4508500"/>
            <a:ext cx="5040313" cy="646331"/>
            <a:chOff x="323850" y="4508500"/>
            <a:chExt cx="5040313" cy="646331"/>
          </a:xfrm>
        </p:grpSpPr>
        <p:sp>
          <p:nvSpPr>
            <p:cNvPr id="93194" name="Text Box 10"/>
            <p:cNvSpPr txBox="1">
              <a:spLocks noChangeArrowheads="1"/>
            </p:cNvSpPr>
            <p:nvPr/>
          </p:nvSpPr>
          <p:spPr bwMode="auto">
            <a:xfrm>
              <a:off x="323850" y="4508500"/>
              <a:ext cx="504031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A spermium nyaki része a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proximális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centriolummal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( ) és a csíkolt testtel ( )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197" name="Line 13"/>
            <p:cNvSpPr>
              <a:spLocks noChangeShapeType="1"/>
            </p:cNvSpPr>
            <p:nvPr/>
          </p:nvSpPr>
          <p:spPr bwMode="auto">
            <a:xfrm flipV="1">
              <a:off x="1967837" y="4856527"/>
              <a:ext cx="73025" cy="28733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V="1">
              <a:off x="4128077" y="4851603"/>
              <a:ext cx="73025" cy="287337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226" y="215636"/>
            <a:ext cx="3542270" cy="6642364"/>
          </a:xfrm>
          <a:prstGeom prst="rect">
            <a:avLst/>
          </a:prstGeom>
        </p:spPr>
      </p:pic>
      <p:sp>
        <p:nvSpPr>
          <p:cNvPr id="47112" name="Line 10"/>
          <p:cNvSpPr>
            <a:spLocks noChangeShapeType="1"/>
          </p:cNvSpPr>
          <p:nvPr/>
        </p:nvSpPr>
        <p:spPr bwMode="auto">
          <a:xfrm flipH="1">
            <a:off x="7092951" y="4508500"/>
            <a:ext cx="10795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395288" y="188640"/>
            <a:ext cx="8608924" cy="2671698"/>
            <a:chOff x="395288" y="188640"/>
            <a:chExt cx="8608924" cy="2671698"/>
          </a:xfrm>
        </p:grpSpPr>
        <p:sp>
          <p:nvSpPr>
            <p:cNvPr id="47106" name="Text Box 5"/>
            <p:cNvSpPr txBox="1">
              <a:spLocks noChangeArrowheads="1"/>
            </p:cNvSpPr>
            <p:nvPr/>
          </p:nvSpPr>
          <p:spPr bwMode="auto">
            <a:xfrm>
              <a:off x="573422" y="188640"/>
              <a:ext cx="4968875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20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hu-HU" sz="2000" b="1" dirty="0" err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centriolum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(CSAK a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proximális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látható, a</a:t>
              </a:r>
              <a:b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disztális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az </a:t>
              </a:r>
              <a:r>
                <a:rPr lang="hu-HU" sz="2000" b="1" dirty="0" err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axonémát</a:t>
              </a:r>
              <a:r>
                <a:rPr lang="hu-HU" sz="2000" b="1" dirty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képzi)</a:t>
              </a:r>
              <a:endParaRPr lang="de-DE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07" name="Text Box 7"/>
            <p:cNvSpPr txBox="1">
              <a:spLocks noChangeArrowheads="1"/>
            </p:cNvSpPr>
            <p:nvPr/>
          </p:nvSpPr>
          <p:spPr bwMode="auto">
            <a:xfrm>
              <a:off x="395288" y="1844675"/>
              <a:ext cx="4897437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2000" b="1" dirty="0">
                  <a:solidFill>
                    <a:srgbClr val="006699"/>
                  </a:solidFill>
                  <a:latin typeface="Lucida Sans Unicode" pitchFamily="34" charset="0"/>
                </a:rPr>
                <a:t>   </a:t>
              </a:r>
              <a:r>
                <a:rPr lang="hu-HU" sz="2000" b="1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csíkolt test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b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ebből indulnak ki a </a:t>
              </a:r>
              <a:b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</a:t>
              </a:r>
              <a:r>
                <a:rPr lang="hu-HU" sz="2000" b="1" dirty="0">
                  <a:solidFill>
                    <a:srgbClr val="66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külső durva rostok</a:t>
              </a:r>
              <a:endParaRPr lang="de-DE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10" name="Line 6"/>
            <p:cNvSpPr>
              <a:spLocks noChangeShapeType="1"/>
            </p:cNvSpPr>
            <p:nvPr/>
          </p:nvSpPr>
          <p:spPr bwMode="auto">
            <a:xfrm>
              <a:off x="2123729" y="404664"/>
              <a:ext cx="4630870" cy="360511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7111" name="Line 9"/>
            <p:cNvSpPr>
              <a:spLocks noChangeShapeType="1"/>
            </p:cNvSpPr>
            <p:nvPr/>
          </p:nvSpPr>
          <p:spPr bwMode="auto">
            <a:xfrm flipH="1">
              <a:off x="6948488" y="1628775"/>
              <a:ext cx="1079500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7113" name="Line 11"/>
            <p:cNvSpPr>
              <a:spLocks noChangeShapeType="1"/>
            </p:cNvSpPr>
            <p:nvPr/>
          </p:nvSpPr>
          <p:spPr bwMode="auto">
            <a:xfrm flipV="1">
              <a:off x="2411760" y="908049"/>
              <a:ext cx="4247803" cy="1080790"/>
            </a:xfrm>
            <a:prstGeom prst="line">
              <a:avLst/>
            </a:prstGeom>
            <a:noFill/>
            <a:ln w="38100">
              <a:solidFill>
                <a:srgbClr val="0066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7114" name="Line 12"/>
            <p:cNvSpPr>
              <a:spLocks noChangeShapeType="1"/>
            </p:cNvSpPr>
            <p:nvPr/>
          </p:nvSpPr>
          <p:spPr bwMode="auto">
            <a:xfrm flipV="1">
              <a:off x="4572000" y="2060573"/>
              <a:ext cx="2305051" cy="57633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8083767" y="1448617"/>
              <a:ext cx="9204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dirty="0" err="1"/>
                <a:t>axonéma</a:t>
              </a:r>
              <a:endParaRPr lang="hu-HU" sz="1400" dirty="0"/>
            </a:p>
          </p:txBody>
        </p:sp>
      </p:grpSp>
      <p:sp>
        <p:nvSpPr>
          <p:cNvPr id="14" name="Szövegdoboz 13"/>
          <p:cNvSpPr txBox="1"/>
          <p:nvPr/>
        </p:nvSpPr>
        <p:spPr>
          <a:xfrm>
            <a:off x="827584" y="3933056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spermium nyaka</a:t>
            </a:r>
          </a:p>
          <a:p>
            <a:r>
              <a:rPr lang="hu-HU" dirty="0"/>
              <a:t>m. </a:t>
            </a:r>
            <a:r>
              <a:rPr lang="hu-HU" dirty="0" err="1"/>
              <a:t>mitokondrium</a:t>
            </a:r>
            <a:endParaRPr lang="hu-HU" dirty="0"/>
          </a:p>
          <a:p>
            <a:r>
              <a:rPr lang="hu-HU" dirty="0" err="1"/>
              <a:t>odf</a:t>
            </a:r>
            <a:r>
              <a:rPr lang="hu-HU" dirty="0"/>
              <a:t>: külső durva </a:t>
            </a:r>
            <a:r>
              <a:rPr lang="hu-HU" dirty="0" err="1"/>
              <a:t>rpostok</a:t>
            </a:r>
            <a:endParaRPr lang="hu-HU" dirty="0"/>
          </a:p>
          <a:p>
            <a:r>
              <a:rPr lang="hu-HU" dirty="0"/>
              <a:t>a: </a:t>
            </a:r>
            <a:r>
              <a:rPr lang="hu-HU" dirty="0" err="1"/>
              <a:t>annulus</a:t>
            </a:r>
            <a:endParaRPr lang="hu-HU" dirty="0"/>
          </a:p>
          <a:p>
            <a:r>
              <a:rPr lang="hu-HU" dirty="0" err="1"/>
              <a:t>fs</a:t>
            </a:r>
            <a:r>
              <a:rPr lang="hu-HU" dirty="0"/>
              <a:t>: rostos hüvely</a:t>
            </a:r>
            <a:endParaRPr lang="de-DE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A spermium farka</a:t>
            </a:r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84784"/>
          </a:xfrm>
        </p:spPr>
        <p:txBody>
          <a:bodyPr/>
          <a:lstStyle/>
          <a:p>
            <a:r>
              <a:rPr lang="hu-HU" dirty="0"/>
              <a:t>az alábbi részekből áll (a régi, német nómenklatúra honosodott meg a magyar szövettani szaknyelvben):</a:t>
            </a:r>
          </a:p>
          <a:p>
            <a:endParaRPr lang="de-DE" dirty="0"/>
          </a:p>
        </p:txBody>
      </p:sp>
      <p:grpSp>
        <p:nvGrpSpPr>
          <p:cNvPr id="18" name="Csoportba foglalás 17"/>
          <p:cNvGrpSpPr/>
          <p:nvPr/>
        </p:nvGrpSpPr>
        <p:grpSpPr>
          <a:xfrm>
            <a:off x="323528" y="4221088"/>
            <a:ext cx="7128792" cy="1316069"/>
            <a:chOff x="323528" y="4221088"/>
            <a:chExt cx="7128792" cy="1316069"/>
          </a:xfrm>
        </p:grpSpPr>
        <p:sp>
          <p:nvSpPr>
            <p:cNvPr id="4" name="Szövegdoboz 3"/>
            <p:cNvSpPr txBox="1"/>
            <p:nvPr/>
          </p:nvSpPr>
          <p:spPr>
            <a:xfrm>
              <a:off x="6732240" y="4221088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FEJ</a:t>
              </a:r>
              <a:endParaRPr lang="de-DE" dirty="0"/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5796136" y="422108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NYAK</a:t>
              </a:r>
              <a:endParaRPr lang="de-DE" dirty="0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2843808" y="4221088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FAROK</a:t>
              </a:r>
              <a:endParaRPr lang="de-DE" dirty="0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4128378" y="5166743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KÖZÉPDARAB</a:t>
              </a:r>
              <a:endParaRPr lang="de-DE" dirty="0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2376497" y="5167825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FŐDARAB</a:t>
              </a:r>
              <a:endParaRPr lang="de-DE" dirty="0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323528" y="5157192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VÉGDARAB</a:t>
              </a:r>
              <a:endParaRPr lang="de-DE" dirty="0"/>
            </a:p>
          </p:txBody>
        </p:sp>
        <p:cxnSp>
          <p:nvCxnSpPr>
            <p:cNvPr id="12" name="Egyenes összekötő nyíllal 11"/>
            <p:cNvCxnSpPr/>
            <p:nvPr/>
          </p:nvCxnSpPr>
          <p:spPr>
            <a:xfrm flipH="1">
              <a:off x="3693907" y="5362583"/>
              <a:ext cx="432048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nyíllal 13"/>
            <p:cNvCxnSpPr/>
            <p:nvPr/>
          </p:nvCxnSpPr>
          <p:spPr>
            <a:xfrm flipH="1">
              <a:off x="1907704" y="5351950"/>
              <a:ext cx="432048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Jobb oldali kapcsos zárójel 14"/>
            <p:cNvSpPr/>
            <p:nvPr/>
          </p:nvSpPr>
          <p:spPr>
            <a:xfrm rot="16200000">
              <a:off x="3023828" y="2672916"/>
              <a:ext cx="432048" cy="4392488"/>
            </a:xfrm>
            <a:prstGeom prst="rightBrace">
              <a:avLst>
                <a:gd name="adj1" fmla="val 52631"/>
                <a:gd name="adj2" fmla="val 49516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6" name="Egyenes összekötő nyíllal 15"/>
            <p:cNvCxnSpPr/>
            <p:nvPr/>
          </p:nvCxnSpPr>
          <p:spPr>
            <a:xfrm flipH="1">
              <a:off x="3995936" y="4397003"/>
              <a:ext cx="17640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nyíllal 16"/>
            <p:cNvCxnSpPr/>
            <p:nvPr/>
          </p:nvCxnSpPr>
          <p:spPr>
            <a:xfrm flipH="1">
              <a:off x="6516216" y="4405213"/>
              <a:ext cx="2520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Kép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5012"/>
            <a:ext cx="9144000" cy="16879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88" y="871488"/>
            <a:ext cx="8229600" cy="1519177"/>
          </a:xfrm>
        </p:spPr>
      </p:pic>
      <p:sp>
        <p:nvSpPr>
          <p:cNvPr id="86021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04775"/>
            <a:ext cx="7772400" cy="803275"/>
          </a:xfrm>
        </p:spPr>
        <p:txBody>
          <a:bodyPr/>
          <a:lstStyle/>
          <a:p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A spermium farka: középdarab</a:t>
            </a:r>
            <a:endParaRPr lang="de-D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538162" y="2708920"/>
            <a:ext cx="7920038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Középdarab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(5 </a:t>
            </a:r>
            <a:r>
              <a:rPr lang="hu-HU" sz="2000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m): itt található a 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mitokondriumhüvely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ezen kívül rajta végighúzódik az 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axonéma</a:t>
            </a: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és a 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külső durva rostok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Feladatai: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külső durva rostok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elasztikus, keratinszerű (magas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Cys-tartalmú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 fehérjékből álló rostok, a csillócsapkodás rugalmasságát biztosítják. A 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mitokondriumok</a:t>
            </a:r>
            <a:r>
              <a:rPr lang="hu-HU" sz="2000" dirty="0">
                <a:solidFill>
                  <a:srgbClr val="66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állítják elő a spermium mozgásához szükséges energiát (ATP). Az </a:t>
            </a:r>
            <a:r>
              <a:rPr 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axonéma</a:t>
            </a:r>
            <a:r>
              <a:rPr lang="hu-HU" sz="2000" dirty="0">
                <a:solidFill>
                  <a:srgbClr val="66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felelős a csillómozgásért (a mozgás motorja, minden egyéb rostféleség csak a csapkodás irányát, síkjait befolyásolja.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4897740" y="2116163"/>
            <a:ext cx="13681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b="1" cap="all" dirty="0">
                <a:solidFill>
                  <a:srgbClr val="C00000"/>
                </a:solidFill>
              </a:rPr>
              <a:t>középdarab</a:t>
            </a:r>
            <a:endParaRPr lang="de-DE" sz="1200" b="1" cap="all" dirty="0">
              <a:solidFill>
                <a:srgbClr val="C00000"/>
              </a:solidFill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555987" y="868991"/>
            <a:ext cx="8229600" cy="1521674"/>
            <a:chOff x="555987" y="868991"/>
            <a:chExt cx="8229600" cy="1521674"/>
          </a:xfrm>
        </p:grpSpPr>
        <p:pic>
          <p:nvPicPr>
            <p:cNvPr id="9" name="Tartalom hely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5987" y="868991"/>
              <a:ext cx="8229600" cy="1519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Szövegdoboz 9"/>
            <p:cNvSpPr txBox="1"/>
            <p:nvPr/>
          </p:nvSpPr>
          <p:spPr>
            <a:xfrm>
              <a:off x="4875439" y="2113666"/>
              <a:ext cx="136815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b="1" cap="all" dirty="0">
                  <a:solidFill>
                    <a:srgbClr val="C00000"/>
                  </a:solidFill>
                </a:rPr>
                <a:t>középdarab</a:t>
              </a:r>
              <a:endParaRPr lang="de-DE" sz="1200" b="1" cap="all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226" y="215636"/>
            <a:ext cx="3542270" cy="6642364"/>
          </a:xfrm>
          <a:prstGeom prst="rect">
            <a:avLst/>
          </a:prstGeom>
        </p:spPr>
      </p:pic>
      <p:sp>
        <p:nvSpPr>
          <p:cNvPr id="47112" name="Line 10"/>
          <p:cNvSpPr>
            <a:spLocks noChangeShapeType="1"/>
          </p:cNvSpPr>
          <p:nvPr/>
        </p:nvSpPr>
        <p:spPr bwMode="auto">
          <a:xfrm flipH="1">
            <a:off x="7092951" y="4508500"/>
            <a:ext cx="10795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395288" y="188640"/>
            <a:ext cx="8608924" cy="2671698"/>
            <a:chOff x="395288" y="188640"/>
            <a:chExt cx="8608924" cy="2671698"/>
          </a:xfrm>
        </p:grpSpPr>
        <p:sp>
          <p:nvSpPr>
            <p:cNvPr id="47106" name="Text Box 5"/>
            <p:cNvSpPr txBox="1">
              <a:spLocks noChangeArrowheads="1"/>
            </p:cNvSpPr>
            <p:nvPr/>
          </p:nvSpPr>
          <p:spPr bwMode="auto">
            <a:xfrm>
              <a:off x="573422" y="188640"/>
              <a:ext cx="4968875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20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hu-HU" sz="2000" b="1" dirty="0" err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centriolum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(CSAK a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proximális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látható, a</a:t>
              </a:r>
              <a:b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disztális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az </a:t>
              </a:r>
              <a:r>
                <a:rPr lang="hu-HU" sz="2000" b="1" dirty="0" err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axonémát</a:t>
              </a:r>
              <a:r>
                <a:rPr lang="hu-HU" sz="2000" b="1" dirty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képzi)</a:t>
              </a:r>
              <a:endParaRPr lang="de-DE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07" name="Text Box 7"/>
            <p:cNvSpPr txBox="1">
              <a:spLocks noChangeArrowheads="1"/>
            </p:cNvSpPr>
            <p:nvPr/>
          </p:nvSpPr>
          <p:spPr bwMode="auto">
            <a:xfrm>
              <a:off x="395288" y="1844675"/>
              <a:ext cx="4897437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2000" b="1" dirty="0">
                  <a:solidFill>
                    <a:srgbClr val="006699"/>
                  </a:solidFill>
                  <a:latin typeface="Lucida Sans Unicode" pitchFamily="34" charset="0"/>
                </a:rPr>
                <a:t>   </a:t>
              </a:r>
              <a:r>
                <a:rPr lang="hu-HU" sz="2000" b="1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csíkolt test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b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ebből indulnak ki a </a:t>
              </a:r>
              <a:b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</a:t>
              </a:r>
              <a:r>
                <a:rPr lang="hu-HU" sz="2000" b="1" dirty="0">
                  <a:solidFill>
                    <a:srgbClr val="66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külső durva rostok</a:t>
              </a:r>
              <a:endParaRPr lang="de-DE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10" name="Line 6"/>
            <p:cNvSpPr>
              <a:spLocks noChangeShapeType="1"/>
            </p:cNvSpPr>
            <p:nvPr/>
          </p:nvSpPr>
          <p:spPr bwMode="auto">
            <a:xfrm>
              <a:off x="2123729" y="404664"/>
              <a:ext cx="4630870" cy="360511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7111" name="Line 9"/>
            <p:cNvSpPr>
              <a:spLocks noChangeShapeType="1"/>
            </p:cNvSpPr>
            <p:nvPr/>
          </p:nvSpPr>
          <p:spPr bwMode="auto">
            <a:xfrm flipH="1">
              <a:off x="6948488" y="1628775"/>
              <a:ext cx="1079500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7113" name="Line 11"/>
            <p:cNvSpPr>
              <a:spLocks noChangeShapeType="1"/>
            </p:cNvSpPr>
            <p:nvPr/>
          </p:nvSpPr>
          <p:spPr bwMode="auto">
            <a:xfrm flipV="1">
              <a:off x="2411760" y="908049"/>
              <a:ext cx="4247803" cy="1080790"/>
            </a:xfrm>
            <a:prstGeom prst="line">
              <a:avLst/>
            </a:prstGeom>
            <a:noFill/>
            <a:ln w="38100">
              <a:solidFill>
                <a:srgbClr val="0066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7114" name="Line 12"/>
            <p:cNvSpPr>
              <a:spLocks noChangeShapeType="1"/>
            </p:cNvSpPr>
            <p:nvPr/>
          </p:nvSpPr>
          <p:spPr bwMode="auto">
            <a:xfrm flipV="1">
              <a:off x="4572000" y="2060573"/>
              <a:ext cx="2305051" cy="57633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8083767" y="1448617"/>
              <a:ext cx="9204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dirty="0" err="1"/>
                <a:t>axonéma</a:t>
              </a:r>
              <a:endParaRPr lang="hu-HU" sz="1400" dirty="0"/>
            </a:p>
          </p:txBody>
        </p:sp>
      </p:grp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70704" y="3429000"/>
            <a:ext cx="40322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 err="1">
                <a:solidFill>
                  <a:srgbClr val="000066"/>
                </a:solidFill>
                <a:latin typeface="Lucida Sans Unicode" pitchFamily="34" charset="0"/>
              </a:rPr>
              <a:t>mitochondriális</a:t>
            </a:r>
            <a:r>
              <a:rPr lang="hu-HU" sz="2000" b="1" dirty="0">
                <a:solidFill>
                  <a:srgbClr val="000066"/>
                </a:solidFill>
                <a:latin typeface="Lucida Sans Unicode" pitchFamily="34" charset="0"/>
              </a:rPr>
              <a:t> hüvely</a:t>
            </a:r>
            <a:r>
              <a:rPr lang="hu-HU" sz="2000" dirty="0">
                <a:latin typeface="Lucida Sans Unicode" pitchFamily="34" charset="0"/>
              </a:rPr>
              <a:t>:</a:t>
            </a:r>
            <a:br>
              <a:rPr lang="hu-HU" sz="2000" dirty="0">
                <a:latin typeface="Lucida Sans Unicode" pitchFamily="34" charset="0"/>
              </a:rPr>
            </a:br>
            <a:r>
              <a:rPr lang="hu-HU" sz="2000" dirty="0">
                <a:latin typeface="Lucida Sans Unicode" pitchFamily="34" charset="0"/>
              </a:rPr>
              <a:t>spirálisan elhelyezkedő </a:t>
            </a:r>
            <a:r>
              <a:rPr lang="hu-HU" sz="2000" dirty="0" err="1">
                <a:latin typeface="Lucida Sans Unicode" pitchFamily="34" charset="0"/>
              </a:rPr>
              <a:t>mitokondriumok</a:t>
            </a:r>
            <a:r>
              <a:rPr lang="hu-HU" sz="2000" dirty="0">
                <a:latin typeface="Lucida Sans Unicode" pitchFamily="34" charset="0"/>
              </a:rPr>
              <a:t>, 10-15 menettel.</a:t>
            </a:r>
            <a:endParaRPr lang="de-DE" sz="2000" dirty="0">
              <a:latin typeface="Lucida Sans Unicode" pitchFamily="34" charset="0"/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3567296" y="3645024"/>
            <a:ext cx="3240708" cy="215776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2861D23A-BFBC-43AC-B4E5-A80AF561BBAD}"/>
              </a:ext>
            </a:extLst>
          </p:cNvPr>
          <p:cNvSpPr txBox="1"/>
          <p:nvPr/>
        </p:nvSpPr>
        <p:spPr>
          <a:xfrm>
            <a:off x="8130603" y="4331711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/>
              <a:t>axonéma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36889510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93761"/>
            <a:ext cx="8229600" cy="1519177"/>
          </a:xfrm>
        </p:spPr>
      </p:pic>
      <p:sp>
        <p:nvSpPr>
          <p:cNvPr id="8806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16632"/>
            <a:ext cx="7772400" cy="731838"/>
          </a:xfrm>
        </p:spPr>
        <p:txBody>
          <a:bodyPr/>
          <a:lstStyle/>
          <a:p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A spermium farka: fődarab</a:t>
            </a:r>
            <a:endParaRPr lang="de-D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653877" y="3068960"/>
            <a:ext cx="7632700" cy="277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Fődarab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(50 </a:t>
            </a:r>
            <a:r>
              <a:rPr lang="hu-HU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m) 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axonéma</a:t>
            </a:r>
            <a:r>
              <a:rPr lang="hu-HU" dirty="0">
                <a:solidFill>
                  <a:srgbClr val="66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(legbelül), ezen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kvül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 különböző magasságban végződő </a:t>
            </a:r>
            <a:r>
              <a:rPr lang="hu-H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külső durva rostokat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majd legkívül a 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külső rostos hüvelyt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20000"/>
              </a:spcBef>
            </a:pP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>Feladatai: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külső rostos hüvely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szintén finom fehérjeszálakból áll. A jellegzetes struktúrája szerint nagy valószínűséggel a csapkodás síkját befolyásolja: a hosszan végighúzódó részein átfektetett síkban a farok valószínűleg merev, nem nagyon mozgatható.</a:t>
            </a:r>
          </a:p>
          <a:p>
            <a:pPr>
              <a:spcBef>
                <a:spcPct val="50000"/>
              </a:spcBef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699792" y="2335939"/>
            <a:ext cx="13681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solidFill>
                  <a:srgbClr val="FF0000"/>
                </a:solidFill>
              </a:rPr>
              <a:t>FŐDARAB</a:t>
            </a:r>
            <a:endParaRPr lang="de-DE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226" y="215636"/>
            <a:ext cx="3542270" cy="6642364"/>
          </a:xfrm>
          <a:prstGeom prst="rect">
            <a:avLst/>
          </a:prstGeom>
        </p:spPr>
      </p:pic>
      <p:sp>
        <p:nvSpPr>
          <p:cNvPr id="47112" name="Line 10"/>
          <p:cNvSpPr>
            <a:spLocks noChangeShapeType="1"/>
          </p:cNvSpPr>
          <p:nvPr/>
        </p:nvSpPr>
        <p:spPr bwMode="auto">
          <a:xfrm flipH="1">
            <a:off x="7092951" y="4508500"/>
            <a:ext cx="10795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395288" y="188640"/>
            <a:ext cx="8608924" cy="2671698"/>
            <a:chOff x="395288" y="188640"/>
            <a:chExt cx="8608924" cy="2671698"/>
          </a:xfrm>
        </p:grpSpPr>
        <p:sp>
          <p:nvSpPr>
            <p:cNvPr id="47106" name="Text Box 5"/>
            <p:cNvSpPr txBox="1">
              <a:spLocks noChangeArrowheads="1"/>
            </p:cNvSpPr>
            <p:nvPr/>
          </p:nvSpPr>
          <p:spPr bwMode="auto">
            <a:xfrm>
              <a:off x="573422" y="188640"/>
              <a:ext cx="4968875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20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hu-HU" sz="2000" b="1" dirty="0" err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centriolum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(CSAK a </a:t>
              </a: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proximális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látható, a</a:t>
              </a:r>
              <a:b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u-H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disztális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az </a:t>
              </a:r>
              <a:r>
                <a:rPr lang="hu-HU" sz="2000" b="1" dirty="0" err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axonémát</a:t>
              </a:r>
              <a:r>
                <a:rPr lang="hu-HU" sz="2000" b="1" dirty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képzi)</a:t>
              </a:r>
              <a:endParaRPr lang="de-DE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07" name="Text Box 7"/>
            <p:cNvSpPr txBox="1">
              <a:spLocks noChangeArrowheads="1"/>
            </p:cNvSpPr>
            <p:nvPr/>
          </p:nvSpPr>
          <p:spPr bwMode="auto">
            <a:xfrm>
              <a:off x="395288" y="1844675"/>
              <a:ext cx="4897437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2000" b="1" dirty="0">
                  <a:solidFill>
                    <a:srgbClr val="006699"/>
                  </a:solidFill>
                  <a:latin typeface="Lucida Sans Unicode" pitchFamily="34" charset="0"/>
                </a:rPr>
                <a:t>   </a:t>
              </a:r>
              <a:r>
                <a:rPr lang="hu-HU" sz="2000" b="1" dirty="0">
                  <a:solidFill>
                    <a:srgbClr val="00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csíkolt test</a:t>
              </a: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b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ebből indulnak ki a </a:t>
              </a:r>
              <a:b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u-HU" sz="20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</a:t>
              </a:r>
              <a:r>
                <a:rPr lang="hu-HU" sz="2000" b="1" dirty="0">
                  <a:solidFill>
                    <a:srgbClr val="66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külső durva rostok</a:t>
              </a:r>
              <a:endParaRPr lang="de-DE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10" name="Line 6"/>
            <p:cNvSpPr>
              <a:spLocks noChangeShapeType="1"/>
            </p:cNvSpPr>
            <p:nvPr/>
          </p:nvSpPr>
          <p:spPr bwMode="auto">
            <a:xfrm>
              <a:off x="2123729" y="404664"/>
              <a:ext cx="4630870" cy="360511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7111" name="Line 9"/>
            <p:cNvSpPr>
              <a:spLocks noChangeShapeType="1"/>
            </p:cNvSpPr>
            <p:nvPr/>
          </p:nvSpPr>
          <p:spPr bwMode="auto">
            <a:xfrm flipH="1">
              <a:off x="6948488" y="1628775"/>
              <a:ext cx="1079500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7113" name="Line 11"/>
            <p:cNvSpPr>
              <a:spLocks noChangeShapeType="1"/>
            </p:cNvSpPr>
            <p:nvPr/>
          </p:nvSpPr>
          <p:spPr bwMode="auto">
            <a:xfrm flipV="1">
              <a:off x="2411760" y="908049"/>
              <a:ext cx="4247803" cy="1080790"/>
            </a:xfrm>
            <a:prstGeom prst="line">
              <a:avLst/>
            </a:prstGeom>
            <a:noFill/>
            <a:ln w="38100">
              <a:solidFill>
                <a:srgbClr val="0066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7114" name="Line 12"/>
            <p:cNvSpPr>
              <a:spLocks noChangeShapeType="1"/>
            </p:cNvSpPr>
            <p:nvPr/>
          </p:nvSpPr>
          <p:spPr bwMode="auto">
            <a:xfrm flipV="1">
              <a:off x="4572000" y="2060573"/>
              <a:ext cx="2305051" cy="57633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8083767" y="1448617"/>
              <a:ext cx="9204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dirty="0" err="1"/>
                <a:t>axonéma</a:t>
              </a:r>
              <a:endParaRPr lang="hu-HU" sz="1400" dirty="0"/>
            </a:p>
          </p:txBody>
        </p:sp>
      </p:grp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70704" y="3429000"/>
            <a:ext cx="40322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 err="1">
                <a:solidFill>
                  <a:srgbClr val="000066"/>
                </a:solidFill>
                <a:latin typeface="Lucida Sans Unicode" pitchFamily="34" charset="0"/>
              </a:rPr>
              <a:t>mitochondriális</a:t>
            </a:r>
            <a:r>
              <a:rPr lang="hu-HU" sz="2000" b="1" dirty="0">
                <a:solidFill>
                  <a:srgbClr val="000066"/>
                </a:solidFill>
                <a:latin typeface="Lucida Sans Unicode" pitchFamily="34" charset="0"/>
              </a:rPr>
              <a:t> hüvely</a:t>
            </a:r>
            <a:r>
              <a:rPr lang="hu-HU" sz="2000" dirty="0">
                <a:latin typeface="Lucida Sans Unicode" pitchFamily="34" charset="0"/>
              </a:rPr>
              <a:t>:</a:t>
            </a:r>
            <a:br>
              <a:rPr lang="hu-HU" sz="2000" dirty="0">
                <a:latin typeface="Lucida Sans Unicode" pitchFamily="34" charset="0"/>
              </a:rPr>
            </a:br>
            <a:r>
              <a:rPr lang="hu-HU" sz="2000" dirty="0">
                <a:latin typeface="Lucida Sans Unicode" pitchFamily="34" charset="0"/>
              </a:rPr>
              <a:t>spirálisan elhelyezkedő </a:t>
            </a:r>
            <a:r>
              <a:rPr lang="hu-HU" sz="2000" dirty="0" err="1">
                <a:latin typeface="Lucida Sans Unicode" pitchFamily="34" charset="0"/>
              </a:rPr>
              <a:t>mitokondriumok</a:t>
            </a:r>
            <a:r>
              <a:rPr lang="hu-HU" sz="2000" dirty="0">
                <a:latin typeface="Lucida Sans Unicode" pitchFamily="34" charset="0"/>
              </a:rPr>
              <a:t>, 10-15 menettel.</a:t>
            </a:r>
            <a:endParaRPr lang="de-DE" sz="2000" dirty="0">
              <a:latin typeface="Lucida Sans Unicode" pitchFamily="34" charset="0"/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3567296" y="3645024"/>
            <a:ext cx="3240708" cy="215776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95536" y="5445224"/>
            <a:ext cx="43926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>
                <a:solidFill>
                  <a:srgbClr val="008000"/>
                </a:solidFill>
                <a:latin typeface="Lucida Sans Unicode" pitchFamily="34" charset="0"/>
              </a:rPr>
              <a:t>Külső rostos hüvely</a:t>
            </a:r>
            <a:r>
              <a:rPr lang="hu-HU" sz="2000" dirty="0">
                <a:latin typeface="Lucida Sans Unicode" pitchFamily="34" charset="0"/>
              </a:rPr>
              <a:t/>
            </a:r>
            <a:br>
              <a:rPr lang="hu-HU" sz="2000" dirty="0">
                <a:latin typeface="Lucida Sans Unicode" pitchFamily="34" charset="0"/>
              </a:rPr>
            </a:br>
            <a:r>
              <a:rPr lang="hu-HU" sz="2000" dirty="0">
                <a:latin typeface="Lucida Sans Unicode" pitchFamily="34" charset="0"/>
              </a:rPr>
              <a:t>a középdarab végénél, az ú.n. </a:t>
            </a:r>
            <a:r>
              <a:rPr lang="hu-HU" sz="2000" dirty="0" err="1">
                <a:latin typeface="Lucida Sans Unicode" pitchFamily="34" charset="0"/>
              </a:rPr>
              <a:t>annulusnál</a:t>
            </a:r>
            <a:r>
              <a:rPr lang="hu-HU" sz="2000" dirty="0">
                <a:latin typeface="Lucida Sans Unicode" pitchFamily="34" charset="0"/>
              </a:rPr>
              <a:t> (a) kezdődik</a:t>
            </a:r>
            <a:endParaRPr lang="de-DE" sz="2000" dirty="0">
              <a:latin typeface="Lucida Sans Unicode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3131840" y="5661248"/>
            <a:ext cx="3744416" cy="647476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40D0C24B-5D11-4167-828F-B006D49FDB2E}"/>
              </a:ext>
            </a:extLst>
          </p:cNvPr>
          <p:cNvSpPr txBox="1"/>
          <p:nvPr/>
        </p:nvSpPr>
        <p:spPr>
          <a:xfrm>
            <a:off x="8144251" y="4345359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/>
              <a:t>axonéma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20208847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6987" cy="6858000"/>
          </a:xfrm>
          <a:prstGeom prst="rect">
            <a:avLst/>
          </a:prstGeom>
        </p:spPr>
      </p:pic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4106571" y="2330037"/>
            <a:ext cx="30972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külső durva rostok</a:t>
            </a:r>
            <a:endParaRPr lang="de-DE" dirty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(fibrae </a:t>
            </a:r>
            <a:r>
              <a:rPr lang="hu-HU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densae</a:t>
            </a:r>
            <a:r>
              <a:rPr lang="hu-HU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externae</a:t>
            </a:r>
            <a:r>
              <a:rPr lang="hu-HU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dirty="0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922003" y="1719682"/>
            <a:ext cx="12913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axonéma</a:t>
            </a:r>
            <a:endParaRPr lang="de-DE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-108520" y="4546828"/>
            <a:ext cx="17421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Külső rostos </a:t>
            </a:r>
            <a:br>
              <a:rPr lang="hu-HU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hüvely</a:t>
            </a:r>
            <a:endParaRPr lang="de-DE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 flipV="1">
            <a:off x="4146768" y="3861048"/>
            <a:ext cx="2516856" cy="6007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638768" y="4255523"/>
            <a:ext cx="1512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sejtmembrán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6269505" y="5979156"/>
            <a:ext cx="2730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a külső rostos hüvely 3D rekonstrukciója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6640488" y="3487774"/>
            <a:ext cx="244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2">
                    <a:lumMod val="75000"/>
                  </a:schemeClr>
                </a:solidFill>
              </a:rPr>
              <a:t>keresztmetszetben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663624" y="71501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2">
                    <a:lumMod val="75000"/>
                  </a:schemeClr>
                </a:solidFill>
              </a:rPr>
              <a:t>hosszmetszetben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5292081" y="234685"/>
            <a:ext cx="35471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sz="2400" b="1" dirty="0">
                <a:latin typeface="Lucida Sans Unicode" pitchFamily="34" charset="0"/>
              </a:rPr>
              <a:t>A spermium fődarabja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1959A82E-0924-46E6-AB28-677979B75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918"/>
            <a:ext cx="9144000" cy="6436164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83568" y="6457890"/>
            <a:ext cx="79928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latin typeface="Lucida Sans Unicode" pitchFamily="34" charset="0"/>
              </a:rPr>
              <a:t>A spermium fődarabja még egyszer: 3D rekonstrukció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Más tankönyvek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07504" y="1600200"/>
            <a:ext cx="5688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szerző: </a:t>
            </a:r>
            <a:r>
              <a:rPr lang="hu-HU" dirty="0" smtClean="0"/>
              <a:t>Bruce </a:t>
            </a:r>
            <a:r>
              <a:rPr lang="hu-HU" dirty="0"/>
              <a:t>M. </a:t>
            </a:r>
            <a:r>
              <a:rPr lang="hu-HU" dirty="0" err="1"/>
              <a:t>Carlson</a:t>
            </a:r>
            <a:endParaRPr lang="hu-HU" dirty="0"/>
          </a:p>
          <a:p>
            <a:r>
              <a:rPr lang="hu-HU" dirty="0"/>
              <a:t>kiadó: </a:t>
            </a:r>
            <a:r>
              <a:rPr lang="hu-HU" dirty="0" err="1"/>
              <a:t>Elsevier-Saunders</a:t>
            </a:r>
            <a:endParaRPr lang="hu-HU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dirty="0" smtClean="0"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dirty="0" smtClean="0">
                <a:latin typeface="Arial" panose="020B0604020202020204" pitchFamily="34" charset="0"/>
              </a:rPr>
              <a:t>ISBN10 </a:t>
            </a:r>
            <a:r>
              <a:rPr lang="hu-HU" altLang="hu-HU" dirty="0">
                <a:latin typeface="Arial" panose="020B0604020202020204" pitchFamily="34" charset="0"/>
              </a:rPr>
              <a:t>0323523757 </a:t>
            </a:r>
            <a:endParaRPr lang="hu-HU" altLang="hu-HU" dirty="0" smtClean="0">
              <a:latin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dirty="0">
                <a:latin typeface="Arial" panose="020B0604020202020204" pitchFamily="34" charset="0"/>
              </a:rPr>
              <a:t>ISBN13 9780323523752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dirty="0">
              <a:latin typeface="Arial" panose="020B0604020202020204" pitchFamily="34" charset="0"/>
            </a:endParaRPr>
          </a:p>
          <a:p>
            <a:r>
              <a:rPr lang="hu-HU" dirty="0" smtClean="0"/>
              <a:t>2019</a:t>
            </a:r>
            <a:endParaRPr lang="hu-HU" dirty="0"/>
          </a:p>
          <a:p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88337"/>
            <a:ext cx="4024286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339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A spermiumok fejlődése a herében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191000" y="304800"/>
            <a:ext cx="457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/>
              <a:t>A here sémás rajza és szövettani képe a kanyarulatos herecsatornácskák számos átmetszetével</a:t>
            </a:r>
            <a:endParaRPr lang="hu-HU"/>
          </a:p>
        </p:txBody>
      </p:sp>
      <p:pic>
        <p:nvPicPr>
          <p:cNvPr id="27653" name="Picture 5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63" y="150813"/>
            <a:ext cx="3509962" cy="4116387"/>
          </a:xfrm>
          <a:prstGeom prst="rect">
            <a:avLst/>
          </a:prstGeom>
          <a:noFill/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746" y="3356992"/>
            <a:ext cx="5477253" cy="3493442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975"/>
            <a:ext cx="7772400" cy="1143000"/>
          </a:xfrm>
        </p:spPr>
        <p:txBody>
          <a:bodyPr/>
          <a:lstStyle/>
          <a:p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A hímivarsejtek képződése I.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628800"/>
            <a:ext cx="8064500" cy="4248150"/>
          </a:xfrm>
        </p:spPr>
        <p:txBody>
          <a:bodyPr/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képzés helye a</a:t>
            </a:r>
            <a:r>
              <a:rPr lang="hu-HU" sz="24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here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az ú.n. kanyarulatos herecsatornácskákban 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tubuli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seminiferi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contorti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); ezekből „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365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” van egy herében („minden napra egy mese”); „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” lebenykébe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szervezőve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egy csatornácska kb. 30-70 cm hosszú;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hímivarsejtképzés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pubertástól az élet végéig zajlik;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intenzív sejtosztódás: számos mitózis után egy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meiózis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977"/>
            <a:ext cx="9144000" cy="6408166"/>
          </a:xfrm>
          <a:prstGeom prst="rect">
            <a:avLst/>
          </a:prstGeom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167336" y="25151"/>
            <a:ext cx="5976664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Herecsatornácskák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átmetszeti képe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HE-festés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975"/>
            <a:ext cx="7772400" cy="1143000"/>
          </a:xfrm>
        </p:spPr>
        <p:txBody>
          <a:bodyPr/>
          <a:lstStyle/>
          <a:p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A hímivarsejtek képződése II.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12875"/>
            <a:ext cx="8496300" cy="48958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kiindulási sejttípus: a spermiumképző őssejt, 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spermatogonium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és B típusa ismert) és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mitózissal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osztódnak 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spermatocitogenezis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minden leánysejt 2n).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Az ú.n. B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spermatogóniumok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az utolsó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mitózissal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két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elsőrendű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spermatocitát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(2n) hoznak létre. Ez utóbbiak kezdik meg a meiotikus osztódást.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meiózis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első osztódása két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szekunder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spermatocitát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eredményez (n kromoszómaszám, de mindegyik kromoszóma még két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kromatidából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áll).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25413"/>
            <a:ext cx="7772400" cy="1143000"/>
          </a:xfrm>
        </p:spPr>
        <p:txBody>
          <a:bodyPr/>
          <a:lstStyle/>
          <a:p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A hímivarsejtek képződése III.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62"/>
            <a:ext cx="8424862" cy="5112866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hu-HU" sz="2000" dirty="0">
              <a:latin typeface="Lucida Sans Unicode" pitchFamily="34" charset="0"/>
            </a:endParaRPr>
          </a:p>
          <a:p>
            <a:pPr>
              <a:lnSpc>
                <a:spcPct val="90000"/>
              </a:lnSpc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szekunder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spermatocitákból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a második meiotikus osztódással jönnek létre a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spermatidák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(n). Ezek befejezik a sejtosztódást és érett spermiumokká differenciálódnak 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spermiogenezis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). Összességében egy primer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spermatocitából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négy haploid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spermatida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jön létre. 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Az osztódási-érési folyamat hossza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+/- 5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</a:t>
            </a:r>
            <a:r>
              <a:rPr lang="hu-H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(az 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spermatogóniumtól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az érett spermiumokig).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Mindezek a folyamatok 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herecsatornácskák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falában, a falat képző Sertoli sejtek (ezek a sejtek képzik 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herecsatornácskák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falát, mint speciális „hámsejtek”)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között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zajlanak.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ép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68" y="0"/>
            <a:ext cx="3429000" cy="6858000"/>
          </a:xfrm>
          <a:prstGeom prst="rect">
            <a:avLst/>
          </a:prstGeom>
        </p:spPr>
      </p:pic>
      <p:sp>
        <p:nvSpPr>
          <p:cNvPr id="61443" name="Line 14"/>
          <p:cNvSpPr>
            <a:spLocks noChangeShapeType="1"/>
          </p:cNvSpPr>
          <p:nvPr/>
        </p:nvSpPr>
        <p:spPr bwMode="auto">
          <a:xfrm>
            <a:off x="1619250" y="2708275"/>
            <a:ext cx="7273925" cy="0"/>
          </a:xfrm>
          <a:prstGeom prst="line">
            <a:avLst/>
          </a:prstGeom>
          <a:noFill/>
          <a:ln w="12700">
            <a:solidFill>
              <a:srgbClr val="0066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cxnSp>
        <p:nvCxnSpPr>
          <p:cNvPr id="13" name="Egyenes összekötő 12"/>
          <p:cNvCxnSpPr/>
          <p:nvPr/>
        </p:nvCxnSpPr>
        <p:spPr>
          <a:xfrm>
            <a:off x="4211960" y="980728"/>
            <a:ext cx="4824536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4211960" y="2721976"/>
            <a:ext cx="482453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Csoportba foglalás 25"/>
          <p:cNvGrpSpPr/>
          <p:nvPr/>
        </p:nvGrpSpPr>
        <p:grpSpPr>
          <a:xfrm>
            <a:off x="0" y="0"/>
            <a:ext cx="9144001" cy="6266929"/>
            <a:chOff x="0" y="0"/>
            <a:chExt cx="9144001" cy="6266929"/>
          </a:xfrm>
        </p:grpSpPr>
        <p:grpSp>
          <p:nvGrpSpPr>
            <p:cNvPr id="20" name="Csoportba foglalás 19"/>
            <p:cNvGrpSpPr/>
            <p:nvPr/>
          </p:nvGrpSpPr>
          <p:grpSpPr>
            <a:xfrm>
              <a:off x="287091" y="0"/>
              <a:ext cx="8856910" cy="6092826"/>
              <a:chOff x="287091" y="0"/>
              <a:chExt cx="8856910" cy="6092826"/>
            </a:xfrm>
          </p:grpSpPr>
          <p:grpSp>
            <p:nvGrpSpPr>
              <p:cNvPr id="61442" name="Group 15"/>
              <p:cNvGrpSpPr>
                <a:grpSpLocks/>
              </p:cNvGrpSpPr>
              <p:nvPr/>
            </p:nvGrpSpPr>
            <p:grpSpPr bwMode="auto">
              <a:xfrm>
                <a:off x="3924301" y="322263"/>
                <a:ext cx="5219700" cy="5770563"/>
                <a:chOff x="2472" y="203"/>
                <a:chExt cx="3288" cy="3635"/>
              </a:xfrm>
            </p:grpSpPr>
            <p:sp>
              <p:nvSpPr>
                <p:cNvPr id="61445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2776" y="203"/>
                  <a:ext cx="2984" cy="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hu-HU" sz="2000" b="1" dirty="0">
                      <a:latin typeface="Lucida Sans Unicode" pitchFamily="34" charset="0"/>
                    </a:rPr>
                    <a:t>számos </a:t>
                  </a:r>
                  <a:r>
                    <a:rPr lang="hu-HU" sz="2000" b="1" dirty="0">
                      <a:solidFill>
                        <a:srgbClr val="FF0000"/>
                      </a:solidFill>
                      <a:latin typeface="Lucida Sans Unicode" pitchFamily="34" charset="0"/>
                    </a:rPr>
                    <a:t>mitózis</a:t>
                  </a:r>
                  <a:r>
                    <a:rPr lang="hu-HU" sz="2000" b="1" dirty="0">
                      <a:latin typeface="Lucida Sans Unicode" pitchFamily="34" charset="0"/>
                    </a:rPr>
                    <a:t> </a:t>
                  </a:r>
                  <a:r>
                    <a:rPr lang="hu-HU" sz="1400" dirty="0">
                      <a:latin typeface="Lucida Sans Unicode" pitchFamily="34" charset="0"/>
                    </a:rPr>
                    <a:t>(az A-típusú spermatogóniumoktól a primer spermatocitáig</a:t>
                  </a:r>
                  <a:r>
                    <a:rPr lang="hu-HU" sz="1400" dirty="0">
                      <a:latin typeface="Lucida Sans Unicode" pitchFamily="34" charset="0"/>
                      <a:cs typeface="Times New Roman" pitchFamily="18" charset="0"/>
                    </a:rPr>
                    <a:t>)</a:t>
                  </a:r>
                  <a:endParaRPr lang="en-US" sz="1400" dirty="0">
                    <a:latin typeface="Lucida Sans Unicode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61446" name="Line 6"/>
                <p:cNvSpPr>
                  <a:spLocks noChangeShapeType="1"/>
                </p:cNvSpPr>
                <p:nvPr/>
              </p:nvSpPr>
              <p:spPr bwMode="auto">
                <a:xfrm>
                  <a:off x="2472" y="255"/>
                  <a:ext cx="0" cy="31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6144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757" y="663"/>
                  <a:ext cx="2971" cy="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hu-HU" sz="2000" b="1" dirty="0">
                      <a:latin typeface="Lucida Sans Unicode" pitchFamily="34" charset="0"/>
                    </a:rPr>
                    <a:t>egy </a:t>
                  </a:r>
                  <a:r>
                    <a:rPr lang="hu-HU" sz="2000" b="1" dirty="0" err="1">
                      <a:solidFill>
                        <a:schemeClr val="accent6">
                          <a:lumMod val="75000"/>
                        </a:schemeClr>
                      </a:solidFill>
                      <a:latin typeface="Lucida Sans Unicode" pitchFamily="34" charset="0"/>
                    </a:rPr>
                    <a:t>meiózis</a:t>
                  </a:r>
                  <a:r>
                    <a:rPr lang="hu-HU" sz="2000" b="1" dirty="0">
                      <a:latin typeface="Lucida Sans Unicode" pitchFamily="34" charset="0"/>
                    </a:rPr>
                    <a:t> </a:t>
                  </a:r>
                  <a:r>
                    <a:rPr lang="hu-HU" sz="1400" dirty="0">
                      <a:latin typeface="Lucida Sans Unicode" pitchFamily="34" charset="0"/>
                    </a:rPr>
                    <a:t>(a primer spermatocitától a spermatidákig)</a:t>
                  </a:r>
                  <a:endParaRPr lang="de-DE" sz="1400" dirty="0">
                    <a:latin typeface="Lucida Sans Unicode" pitchFamily="34" charset="0"/>
                  </a:endParaRPr>
                </a:p>
              </p:txBody>
            </p:sp>
            <p:sp>
              <p:nvSpPr>
                <p:cNvPr id="61448" name="Line 8"/>
                <p:cNvSpPr>
                  <a:spLocks noChangeShapeType="1"/>
                </p:cNvSpPr>
                <p:nvPr/>
              </p:nvSpPr>
              <p:spPr bwMode="auto">
                <a:xfrm>
                  <a:off x="2472" y="572"/>
                  <a:ext cx="0" cy="1134"/>
                </a:xfrm>
                <a:prstGeom prst="line">
                  <a:avLst/>
                </a:prstGeom>
                <a:noFill/>
                <a:ln w="28575">
                  <a:solidFill>
                    <a:srgbClr val="CC66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6144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796" y="2298"/>
                  <a:ext cx="2721" cy="8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hu-HU" b="1" dirty="0">
                      <a:latin typeface="Lucida Sans Unicode" pitchFamily="34" charset="0"/>
                    </a:rPr>
                    <a:t>nincs több osztódás, csak sejtdifferenciálódás</a:t>
                  </a:r>
                  <a:r>
                    <a:rPr lang="hu-HU" b="1" dirty="0">
                      <a:latin typeface="Lucida Sans Unicode" pitchFamily="34" charset="0"/>
                      <a:cs typeface="Times New Roman" pitchFamily="18" charset="0"/>
                    </a:rPr>
                    <a:t/>
                  </a:r>
                  <a:br>
                    <a:rPr lang="hu-HU" b="1" dirty="0">
                      <a:latin typeface="Lucida Sans Unicode" pitchFamily="34" charset="0"/>
                      <a:cs typeface="Times New Roman" pitchFamily="18" charset="0"/>
                    </a:rPr>
                  </a:br>
                  <a:r>
                    <a:rPr lang="hu-HU" b="1" dirty="0">
                      <a:latin typeface="Lucida Sans Unicode" pitchFamily="34" charset="0"/>
                      <a:cs typeface="Times New Roman" pitchFamily="18" charset="0"/>
                    </a:rPr>
                    <a:t/>
                  </a:r>
                  <a:br>
                    <a:rPr lang="hu-HU" b="1" dirty="0">
                      <a:latin typeface="Lucida Sans Unicode" pitchFamily="34" charset="0"/>
                      <a:cs typeface="Times New Roman" pitchFamily="18" charset="0"/>
                    </a:rPr>
                  </a:br>
                  <a:r>
                    <a:rPr lang="hu-HU" sz="3200" b="1" dirty="0">
                      <a:solidFill>
                        <a:srgbClr val="000066"/>
                      </a:solidFill>
                      <a:latin typeface="Lucida Sans Unicode" pitchFamily="34" charset="0"/>
                      <a:cs typeface="Times New Roman" pitchFamily="18" charset="0"/>
                    </a:rPr>
                    <a:t>SPERMIOGENEZIS</a:t>
                  </a:r>
                  <a:endParaRPr lang="en-US" sz="3200" b="1" dirty="0">
                    <a:solidFill>
                      <a:srgbClr val="000066"/>
                    </a:solidFill>
                    <a:latin typeface="Lucida Sans Unicode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61450" name="Line 10"/>
                <p:cNvSpPr>
                  <a:spLocks noChangeShapeType="1"/>
                </p:cNvSpPr>
                <p:nvPr/>
              </p:nvSpPr>
              <p:spPr bwMode="auto">
                <a:xfrm>
                  <a:off x="2472" y="1706"/>
                  <a:ext cx="0" cy="2132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6145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809" y="1402"/>
                  <a:ext cx="2630" cy="8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hu-HU" sz="3200" b="1" dirty="0">
                      <a:solidFill>
                        <a:srgbClr val="FF0000"/>
                      </a:solidFill>
                      <a:latin typeface="Lucida Sans Unicode" pitchFamily="34" charset="0"/>
                    </a:rPr>
                    <a:t>SPERMATO</a:t>
                  </a:r>
                  <a:r>
                    <a:rPr lang="hu-HU" sz="3200" b="1" dirty="0">
                      <a:solidFill>
                        <a:srgbClr val="CC6600"/>
                      </a:solidFill>
                      <a:latin typeface="Lucida Sans Unicode" pitchFamily="34" charset="0"/>
                    </a:rPr>
                    <a:t>GENEZIS</a:t>
                  </a:r>
                  <a:endParaRPr lang="en-US" sz="3200" b="1" dirty="0">
                    <a:solidFill>
                      <a:srgbClr val="CC6600"/>
                    </a:solidFill>
                    <a:latin typeface="Lucida Sans Unicode" pitchFamily="34" charset="0"/>
                  </a:endParaRPr>
                </a:p>
                <a:p>
                  <a:pPr>
                    <a:spcBef>
                      <a:spcPct val="50000"/>
                    </a:spcBef>
                  </a:pPr>
                  <a:endParaRPr lang="de-DE" sz="3200" dirty="0">
                    <a:latin typeface="Lucida Sans Unicode" pitchFamily="34" charset="0"/>
                  </a:endParaRPr>
                </a:p>
              </p:txBody>
            </p:sp>
          </p:grpSp>
          <p:sp>
            <p:nvSpPr>
              <p:cNvPr id="15" name="Szövegdoboz 14"/>
              <p:cNvSpPr txBox="1"/>
              <p:nvPr/>
            </p:nvSpPr>
            <p:spPr>
              <a:xfrm>
                <a:off x="287091" y="0"/>
                <a:ext cx="89959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00" dirty="0"/>
                  <a:t>alaphártya</a:t>
                </a:r>
              </a:p>
            </p:txBody>
          </p:sp>
          <p:cxnSp>
            <p:nvCxnSpPr>
              <p:cNvPr id="17" name="Egyenes összekötő nyíllal 16"/>
              <p:cNvCxnSpPr/>
              <p:nvPr/>
            </p:nvCxnSpPr>
            <p:spPr>
              <a:xfrm>
                <a:off x="1024765" y="127265"/>
                <a:ext cx="792088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Szövegdoboz 20"/>
            <p:cNvSpPr txBox="1"/>
            <p:nvPr/>
          </p:nvSpPr>
          <p:spPr>
            <a:xfrm>
              <a:off x="1290590" y="5805264"/>
              <a:ext cx="1728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b="1" dirty="0"/>
                <a:t>a </a:t>
              </a:r>
              <a:r>
                <a:rPr lang="hu-HU" sz="1200" b="1" dirty="0" err="1"/>
                <a:t>herecsatornácska</a:t>
              </a:r>
              <a:r>
                <a:rPr lang="hu-HU" sz="1200" b="1" dirty="0"/>
                <a:t> ürege</a:t>
              </a:r>
            </a:p>
          </p:txBody>
        </p:sp>
        <p:sp>
          <p:nvSpPr>
            <p:cNvPr id="22" name="Szövegdoboz 21"/>
            <p:cNvSpPr txBox="1"/>
            <p:nvPr/>
          </p:nvSpPr>
          <p:spPr>
            <a:xfrm>
              <a:off x="0" y="1730284"/>
              <a:ext cx="118762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/>
                <a:t>sejtmagok </a:t>
              </a:r>
              <a:br>
                <a:rPr lang="hu-HU" sz="1000" b="1" dirty="0"/>
              </a:br>
              <a:endParaRPr lang="hu-HU" sz="1000" b="1" dirty="0"/>
            </a:p>
            <a:p>
              <a:r>
                <a:rPr lang="hu-HU" sz="1000" b="1" dirty="0"/>
                <a:t>és</a:t>
              </a:r>
            </a:p>
            <a:p>
              <a:r>
                <a:rPr lang="hu-HU" sz="1000" b="1" dirty="0"/>
                <a:t/>
              </a:r>
              <a:br>
                <a:rPr lang="hu-HU" sz="1000" b="1" dirty="0"/>
              </a:br>
              <a:r>
                <a:rPr lang="hu-HU" sz="1000" b="1" dirty="0"/>
                <a:t>citoplazma</a:t>
              </a:r>
            </a:p>
          </p:txBody>
        </p:sp>
        <p:cxnSp>
          <p:nvCxnSpPr>
            <p:cNvPr id="24" name="Egyenes összekötő nyíllal 23"/>
            <p:cNvCxnSpPr/>
            <p:nvPr/>
          </p:nvCxnSpPr>
          <p:spPr>
            <a:xfrm flipV="1">
              <a:off x="683568" y="1628800"/>
              <a:ext cx="792088" cy="14401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nyíllal 26"/>
            <p:cNvCxnSpPr/>
            <p:nvPr/>
          </p:nvCxnSpPr>
          <p:spPr>
            <a:xfrm flipV="1">
              <a:off x="683568" y="620688"/>
              <a:ext cx="1800200" cy="11521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nyíllal 29"/>
            <p:cNvCxnSpPr/>
            <p:nvPr/>
          </p:nvCxnSpPr>
          <p:spPr>
            <a:xfrm flipV="1">
              <a:off x="827584" y="2204864"/>
              <a:ext cx="720080" cy="21602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Szövegdoboz 22"/>
            <p:cNvSpPr txBox="1"/>
            <p:nvPr/>
          </p:nvSpPr>
          <p:spPr>
            <a:xfrm>
              <a:off x="10633" y="1146010"/>
              <a:ext cx="936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400" b="1" dirty="0"/>
                <a:t>2 Sertoli sejt:</a:t>
              </a:r>
              <a:endParaRPr lang="de-DE" sz="1400" b="1" dirty="0"/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4" y="188640"/>
            <a:ext cx="9144000" cy="4153546"/>
          </a:xfrm>
          <a:prstGeom prst="rect">
            <a:avLst/>
          </a:prstGeom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467544" y="5951021"/>
            <a:ext cx="81689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chemeClr val="accent5">
                    <a:lumMod val="50000"/>
                  </a:schemeClr>
                </a:solidFill>
              </a:rPr>
              <a:t>A </a:t>
            </a:r>
            <a:r>
              <a:rPr lang="hu-HU" b="1" dirty="0" err="1">
                <a:solidFill>
                  <a:schemeClr val="accent5">
                    <a:lumMod val="50000"/>
                  </a:schemeClr>
                </a:solidFill>
              </a:rPr>
              <a:t>spermiogenezis</a:t>
            </a:r>
            <a:r>
              <a:rPr lang="hu-HU" b="1" dirty="0">
                <a:solidFill>
                  <a:schemeClr val="accent5">
                    <a:lumMod val="50000"/>
                  </a:schemeClr>
                </a:solidFill>
              </a:rPr>
              <a:t> szakaszai: Golgi-szakasz (A), sapka- (</a:t>
            </a:r>
            <a:r>
              <a:rPr lang="hu-HU" b="1" dirty="0" err="1">
                <a:solidFill>
                  <a:schemeClr val="accent5">
                    <a:lumMod val="50000"/>
                  </a:schemeClr>
                </a:solidFill>
              </a:rPr>
              <a:t>cap-</a:t>
            </a:r>
            <a:r>
              <a:rPr lang="hu-HU" b="1" dirty="0">
                <a:solidFill>
                  <a:schemeClr val="accent5">
                    <a:lumMod val="50000"/>
                  </a:schemeClr>
                </a:solidFill>
              </a:rPr>
              <a:t>) szakasz (B), </a:t>
            </a:r>
            <a:r>
              <a:rPr lang="hu-HU" b="1" dirty="0" err="1">
                <a:solidFill>
                  <a:schemeClr val="accent5">
                    <a:lumMod val="50000"/>
                  </a:schemeClr>
                </a:solidFill>
              </a:rPr>
              <a:t>akroszóma</a:t>
            </a:r>
            <a:r>
              <a:rPr lang="hu-HU" b="1" dirty="0">
                <a:solidFill>
                  <a:schemeClr val="accent5">
                    <a:lumMod val="50000"/>
                  </a:schemeClr>
                </a:solidFill>
              </a:rPr>
              <a:t> szakasz (C)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1331640" y="393679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accent5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3851920" y="3936796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accent5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6521429" y="3936796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accent5">
                    <a:lumMod val="50000"/>
                  </a:schemeClr>
                </a:solidFill>
              </a:rPr>
              <a:t>C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B4BD88CF-641E-48FC-926E-7DFD1CD1B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5" y="506675"/>
            <a:ext cx="5153025" cy="6229350"/>
          </a:xfrm>
          <a:prstGeom prst="rect">
            <a:avLst/>
          </a:prstGeom>
        </p:spPr>
      </p:pic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683568" y="0"/>
            <a:ext cx="75608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latin typeface="Calibri" pitchFamily="34" charset="0"/>
              </a:rPr>
              <a:t>A spermiumok fejlődése a Sertoli sejtek között</a:t>
            </a:r>
          </a:p>
        </p:txBody>
      </p:sp>
      <p:grpSp>
        <p:nvGrpSpPr>
          <p:cNvPr id="22" name="Csoportba foglalás 21"/>
          <p:cNvGrpSpPr/>
          <p:nvPr/>
        </p:nvGrpSpPr>
        <p:grpSpPr>
          <a:xfrm>
            <a:off x="3706388" y="1074222"/>
            <a:ext cx="5340008" cy="5595138"/>
            <a:chOff x="3706388" y="1074222"/>
            <a:chExt cx="5340008" cy="5595138"/>
          </a:xfrm>
        </p:grpSpPr>
        <p:grpSp>
          <p:nvGrpSpPr>
            <p:cNvPr id="15" name="Csoportba foglalás 14"/>
            <p:cNvGrpSpPr/>
            <p:nvPr/>
          </p:nvGrpSpPr>
          <p:grpSpPr>
            <a:xfrm>
              <a:off x="3706388" y="1744528"/>
              <a:ext cx="5330108" cy="4188862"/>
              <a:chOff x="3706388" y="1542653"/>
              <a:chExt cx="5330108" cy="4188862"/>
            </a:xfrm>
          </p:grpSpPr>
          <p:sp>
            <p:nvSpPr>
              <p:cNvPr id="4" name="Szövegdoboz 3"/>
              <p:cNvSpPr txBox="1"/>
              <p:nvPr/>
            </p:nvSpPr>
            <p:spPr>
              <a:xfrm>
                <a:off x="6012160" y="5085184"/>
                <a:ext cx="30243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 err="1">
                    <a:latin typeface="Calibri" pitchFamily="34" charset="0"/>
                  </a:rPr>
                  <a:t>spermatogónium</a:t>
                </a:r>
                <a:r>
                  <a:rPr lang="hu-HU" dirty="0">
                    <a:latin typeface="Calibri" pitchFamily="34" charset="0"/>
                  </a:rPr>
                  <a:t> (G): </a:t>
                </a:r>
                <a:br>
                  <a:rPr lang="hu-HU" dirty="0">
                    <a:latin typeface="Calibri" pitchFamily="34" charset="0"/>
                  </a:rPr>
                </a:br>
                <a:r>
                  <a:rPr lang="hu-HU" dirty="0">
                    <a:latin typeface="Calibri" pitchFamily="34" charset="0"/>
                  </a:rPr>
                  <a:t>MITÓZIS</a:t>
                </a:r>
              </a:p>
            </p:txBody>
          </p:sp>
          <p:cxnSp>
            <p:nvCxnSpPr>
              <p:cNvPr id="6" name="Egyenes összekötő nyíllal 5"/>
              <p:cNvCxnSpPr/>
              <p:nvPr/>
            </p:nvCxnSpPr>
            <p:spPr>
              <a:xfrm flipH="1">
                <a:off x="4248543" y="5288575"/>
                <a:ext cx="18000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Szövegdoboz 8"/>
              <p:cNvSpPr txBox="1"/>
              <p:nvPr/>
            </p:nvSpPr>
            <p:spPr>
              <a:xfrm>
                <a:off x="5999526" y="3695107"/>
                <a:ext cx="28929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 err="1">
                    <a:latin typeface="Calibri" pitchFamily="34" charset="0"/>
                  </a:rPr>
                  <a:t>spermatocita</a:t>
                </a:r>
                <a:r>
                  <a:rPr lang="hu-HU" dirty="0">
                    <a:latin typeface="Calibri" pitchFamily="34" charset="0"/>
                  </a:rPr>
                  <a:t> (SC): </a:t>
                </a:r>
                <a:br>
                  <a:rPr lang="hu-HU" dirty="0">
                    <a:latin typeface="Calibri" pitchFamily="34" charset="0"/>
                  </a:rPr>
                </a:br>
                <a:r>
                  <a:rPr lang="hu-HU" dirty="0">
                    <a:latin typeface="Calibri" pitchFamily="34" charset="0"/>
                  </a:rPr>
                  <a:t>MEIÓZIS</a:t>
                </a:r>
                <a:endParaRPr lang="hu-HU" dirty="0"/>
              </a:p>
            </p:txBody>
          </p:sp>
          <p:cxnSp>
            <p:nvCxnSpPr>
              <p:cNvPr id="10" name="Egyenes összekötő nyíllal 9"/>
              <p:cNvCxnSpPr/>
              <p:nvPr/>
            </p:nvCxnSpPr>
            <p:spPr>
              <a:xfrm flipH="1">
                <a:off x="3960519" y="3896673"/>
                <a:ext cx="20520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Szövegdoboz 10"/>
              <p:cNvSpPr txBox="1"/>
              <p:nvPr/>
            </p:nvSpPr>
            <p:spPr>
              <a:xfrm>
                <a:off x="6012160" y="2757178"/>
                <a:ext cx="29523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 err="1">
                    <a:latin typeface="Calibri" pitchFamily="34" charset="0"/>
                  </a:rPr>
                  <a:t>spermatidák</a:t>
                </a:r>
                <a:r>
                  <a:rPr lang="hu-HU" dirty="0">
                    <a:latin typeface="Calibri" pitchFamily="34" charset="0"/>
                  </a:rPr>
                  <a:t> (ES) SEJTDIFFERENCIÁCIÓ</a:t>
                </a:r>
              </a:p>
            </p:txBody>
          </p:sp>
          <p:cxnSp>
            <p:nvCxnSpPr>
              <p:cNvPr id="12" name="Egyenes összekötő nyíllal 11"/>
              <p:cNvCxnSpPr/>
              <p:nvPr/>
            </p:nvCxnSpPr>
            <p:spPr>
              <a:xfrm flipH="1">
                <a:off x="3706388" y="2961327"/>
                <a:ext cx="23040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Szövegdoboz 12"/>
              <p:cNvSpPr txBox="1"/>
              <p:nvPr/>
            </p:nvSpPr>
            <p:spPr>
              <a:xfrm>
                <a:off x="6012160" y="1542653"/>
                <a:ext cx="151216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spermiumok (LS)</a:t>
                </a:r>
              </a:p>
            </p:txBody>
          </p:sp>
          <p:cxnSp>
            <p:nvCxnSpPr>
              <p:cNvPr id="14" name="Egyenes összekötő nyíllal 13"/>
              <p:cNvCxnSpPr/>
              <p:nvPr/>
            </p:nvCxnSpPr>
            <p:spPr>
              <a:xfrm flipH="1">
                <a:off x="4353443" y="1749066"/>
                <a:ext cx="16560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Szövegdoboz 15"/>
            <p:cNvSpPr txBox="1"/>
            <p:nvPr/>
          </p:nvSpPr>
          <p:spPr>
            <a:xfrm>
              <a:off x="6012160" y="1074222"/>
              <a:ext cx="28803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 err="1"/>
                <a:t>herecsatornácska</a:t>
              </a:r>
              <a:r>
                <a:rPr lang="hu-HU" sz="1600" dirty="0"/>
                <a:t> </a:t>
              </a:r>
              <a:r>
                <a:rPr lang="hu-HU" sz="1600" dirty="0" err="1"/>
                <a:t>lumene</a:t>
              </a:r>
              <a:endParaRPr lang="hu-HU" sz="1600" dirty="0"/>
            </a:p>
          </p:txBody>
        </p:sp>
        <p:cxnSp>
          <p:nvCxnSpPr>
            <p:cNvPr id="17" name="Egyenes összekötő nyíllal 16"/>
            <p:cNvCxnSpPr/>
            <p:nvPr/>
          </p:nvCxnSpPr>
          <p:spPr>
            <a:xfrm flipH="1">
              <a:off x="4500160" y="1256885"/>
              <a:ext cx="151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Szövegdoboz 19"/>
            <p:cNvSpPr txBox="1"/>
            <p:nvPr/>
          </p:nvSpPr>
          <p:spPr>
            <a:xfrm>
              <a:off x="6022060" y="6300028"/>
              <a:ext cx="3024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>
                  <a:latin typeface="Calibri" pitchFamily="34" charset="0"/>
                </a:rPr>
                <a:t>vérér kapilláris ürege</a:t>
              </a:r>
            </a:p>
          </p:txBody>
        </p:sp>
        <p:cxnSp>
          <p:nvCxnSpPr>
            <p:cNvPr id="21" name="Egyenes összekötő nyíllal 20"/>
            <p:cNvCxnSpPr/>
            <p:nvPr/>
          </p:nvCxnSpPr>
          <p:spPr>
            <a:xfrm flipH="1">
              <a:off x="4246568" y="6525344"/>
              <a:ext cx="1800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Szövegdoboz 22"/>
          <p:cNvSpPr txBox="1"/>
          <p:nvPr/>
        </p:nvSpPr>
        <p:spPr>
          <a:xfrm>
            <a:off x="251520" y="3214717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C00000"/>
                </a:solidFill>
              </a:rPr>
              <a:t>Sertoli sejtek </a:t>
            </a:r>
            <a:r>
              <a:rPr lang="hu-HU" dirty="0"/>
              <a:t>(szürkével)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652120" y="188640"/>
            <a:ext cx="324036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800" dirty="0"/>
              <a:t>A Sertoli sejtek közötti </a:t>
            </a:r>
            <a:r>
              <a:rPr lang="hu-HU" sz="1800" dirty="0" err="1"/>
              <a:t>intercelluláris</a:t>
            </a:r>
            <a:r>
              <a:rPr lang="hu-HU" sz="1800" dirty="0"/>
              <a:t> tér két részre bontható: a </a:t>
            </a:r>
            <a:r>
              <a:rPr lang="hu-HU" sz="1800" dirty="0" err="1"/>
              <a:t>bazálisra</a:t>
            </a:r>
            <a:r>
              <a:rPr lang="hu-HU" sz="1800" dirty="0"/>
              <a:t> és az </a:t>
            </a:r>
            <a:r>
              <a:rPr lang="hu-HU" sz="1800" dirty="0" err="1"/>
              <a:t>adluminálisra</a:t>
            </a:r>
            <a:r>
              <a:rPr lang="hu-HU" sz="1800" dirty="0"/>
              <a:t>. A kettőt </a:t>
            </a:r>
            <a:r>
              <a:rPr lang="hu-HU" sz="1800" dirty="0" err="1"/>
              <a:t>tight</a:t>
            </a:r>
            <a:r>
              <a:rPr lang="hu-HU" sz="1800" dirty="0"/>
              <a:t> </a:t>
            </a:r>
            <a:r>
              <a:rPr lang="hu-HU" sz="1800" dirty="0" err="1"/>
              <a:t>junction</a:t>
            </a:r>
            <a:r>
              <a:rPr lang="hu-HU" sz="1800" dirty="0"/>
              <a:t> választja el egymástól</a:t>
            </a:r>
            <a:r>
              <a:rPr lang="de-DE" sz="1800" dirty="0"/>
              <a:t>.</a:t>
            </a:r>
          </a:p>
          <a:p>
            <a:pPr>
              <a:spcBef>
                <a:spcPct val="50000"/>
              </a:spcBef>
            </a:pPr>
            <a:r>
              <a:rPr lang="hu-HU" sz="1800" b="1" dirty="0">
                <a:solidFill>
                  <a:srgbClr val="990033"/>
                </a:solidFill>
              </a:rPr>
              <a:t>A s</a:t>
            </a:r>
            <a:r>
              <a:rPr lang="de-DE" sz="1800" b="1" dirty="0" err="1">
                <a:solidFill>
                  <a:srgbClr val="990033"/>
                </a:solidFill>
              </a:rPr>
              <a:t>permatog</a:t>
            </a:r>
            <a:r>
              <a:rPr lang="hu-HU" sz="1800" b="1" dirty="0">
                <a:solidFill>
                  <a:srgbClr val="990033"/>
                </a:solidFill>
              </a:rPr>
              <a:t>ó</a:t>
            </a:r>
            <a:r>
              <a:rPr lang="de-DE" sz="1800" b="1" dirty="0" err="1">
                <a:solidFill>
                  <a:srgbClr val="990033"/>
                </a:solidFill>
              </a:rPr>
              <a:t>ni</a:t>
            </a:r>
            <a:r>
              <a:rPr lang="hu-HU" sz="1800" b="1" dirty="0" err="1">
                <a:solidFill>
                  <a:srgbClr val="990033"/>
                </a:solidFill>
              </a:rPr>
              <a:t>umok</a:t>
            </a:r>
            <a:r>
              <a:rPr lang="de-DE" sz="1800" b="1" dirty="0">
                <a:solidFill>
                  <a:srgbClr val="990033"/>
                </a:solidFill>
              </a:rPr>
              <a:t> </a:t>
            </a:r>
            <a:r>
              <a:rPr lang="hu-HU" sz="1800" dirty="0"/>
              <a:t>a </a:t>
            </a:r>
            <a:r>
              <a:rPr lang="de-DE" sz="1800" b="1" dirty="0" err="1">
                <a:solidFill>
                  <a:srgbClr val="990033"/>
                </a:solidFill>
              </a:rPr>
              <a:t>ba</a:t>
            </a:r>
            <a:r>
              <a:rPr lang="hu-HU" sz="1800" b="1" dirty="0" err="1">
                <a:solidFill>
                  <a:srgbClr val="990033"/>
                </a:solidFill>
              </a:rPr>
              <a:t>zá</a:t>
            </a:r>
            <a:r>
              <a:rPr lang="de-DE" sz="1800" b="1" dirty="0">
                <a:solidFill>
                  <a:srgbClr val="990033"/>
                </a:solidFill>
              </a:rPr>
              <a:t>l</a:t>
            </a:r>
            <a:r>
              <a:rPr lang="hu-HU" sz="1800" b="1" dirty="0">
                <a:solidFill>
                  <a:srgbClr val="990033"/>
                </a:solidFill>
              </a:rPr>
              <a:t>is</a:t>
            </a:r>
            <a:r>
              <a:rPr lang="de-DE" sz="1800" dirty="0"/>
              <a:t> </a:t>
            </a:r>
            <a:r>
              <a:rPr lang="hu-HU" sz="1800" dirty="0"/>
              <a:t>k</a:t>
            </a:r>
            <a:r>
              <a:rPr lang="de-DE" sz="1800" dirty="0" err="1"/>
              <a:t>ompart</a:t>
            </a:r>
            <a:r>
              <a:rPr lang="hu-HU" sz="1800" dirty="0"/>
              <a:t>i</a:t>
            </a:r>
            <a:r>
              <a:rPr lang="de-DE" sz="1800" dirty="0" err="1"/>
              <a:t>ment</a:t>
            </a:r>
            <a:r>
              <a:rPr lang="hu-HU" sz="1800" dirty="0" err="1"/>
              <a:t>ben</a:t>
            </a:r>
            <a:r>
              <a:rPr lang="hu-HU" sz="1800" dirty="0"/>
              <a:t> fejlődnek</a:t>
            </a:r>
            <a:r>
              <a:rPr lang="de-DE" sz="1800" dirty="0"/>
              <a:t>. </a:t>
            </a:r>
            <a:r>
              <a:rPr lang="hu-HU" sz="1800" dirty="0"/>
              <a:t/>
            </a:r>
            <a:br>
              <a:rPr lang="hu-HU" sz="1800" dirty="0"/>
            </a:br>
            <a:r>
              <a:rPr lang="hu-HU" sz="1800" dirty="0"/>
              <a:t/>
            </a:r>
            <a:br>
              <a:rPr lang="hu-HU" sz="1800" dirty="0"/>
            </a:br>
            <a:r>
              <a:rPr lang="hu-HU" sz="1800" dirty="0"/>
              <a:t>A m</a:t>
            </a:r>
            <a:r>
              <a:rPr lang="de-DE" sz="1800" b="1" dirty="0">
                <a:solidFill>
                  <a:schemeClr val="accent3">
                    <a:lumMod val="50000"/>
                  </a:schemeClr>
                </a:solidFill>
              </a:rPr>
              <a:t>ei</a:t>
            </a:r>
            <a:r>
              <a:rPr lang="hu-HU" sz="1800" b="1" dirty="0" err="1">
                <a:solidFill>
                  <a:schemeClr val="accent3">
                    <a:lumMod val="50000"/>
                  </a:schemeClr>
                </a:solidFill>
              </a:rPr>
              <a:t>ózis</a:t>
            </a:r>
            <a:r>
              <a:rPr lang="de-DE" sz="1800" dirty="0"/>
              <a:t>, </a:t>
            </a:r>
            <a:r>
              <a:rPr lang="hu-HU" sz="1800" dirty="0"/>
              <a:t>amelyet a primer </a:t>
            </a:r>
            <a:r>
              <a:rPr lang="hu-HU" sz="1800" dirty="0" err="1"/>
              <a:t>spermatociták</a:t>
            </a:r>
            <a:r>
              <a:rPr lang="hu-HU" sz="1800" dirty="0"/>
              <a:t> kezdenek már az </a:t>
            </a:r>
            <a:r>
              <a:rPr lang="de-DE" sz="1800" b="1" dirty="0" err="1">
                <a:solidFill>
                  <a:schemeClr val="accent3">
                    <a:lumMod val="50000"/>
                  </a:schemeClr>
                </a:solidFill>
              </a:rPr>
              <a:t>adlumin</a:t>
            </a:r>
            <a:r>
              <a:rPr lang="hu-HU" sz="1800" b="1" dirty="0" err="1">
                <a:solidFill>
                  <a:schemeClr val="accent3">
                    <a:lumMod val="50000"/>
                  </a:schemeClr>
                </a:solidFill>
              </a:rPr>
              <a:t>ális</a:t>
            </a:r>
            <a:r>
              <a:rPr lang="de-DE" sz="1800" dirty="0"/>
              <a:t> </a:t>
            </a:r>
            <a:r>
              <a:rPr lang="hu-HU" sz="1800" dirty="0"/>
              <a:t> k</a:t>
            </a:r>
            <a:r>
              <a:rPr lang="de-DE" sz="1800" dirty="0" err="1"/>
              <a:t>omp</a:t>
            </a:r>
            <a:r>
              <a:rPr lang="hu-HU" sz="1800" dirty="0"/>
              <a:t>a</a:t>
            </a:r>
            <a:r>
              <a:rPr lang="de-DE" sz="1800" dirty="0" err="1"/>
              <a:t>rt</a:t>
            </a:r>
            <a:r>
              <a:rPr lang="hu-HU" sz="1800" dirty="0"/>
              <a:t>i</a:t>
            </a:r>
            <a:r>
              <a:rPr lang="de-DE" sz="1800" dirty="0" err="1"/>
              <a:t>ment</a:t>
            </a:r>
            <a:r>
              <a:rPr lang="hu-HU" sz="1800" dirty="0" err="1"/>
              <a:t>ben</a:t>
            </a:r>
            <a:r>
              <a:rPr lang="hu-HU" sz="1800" dirty="0"/>
              <a:t> zajlik</a:t>
            </a:r>
            <a:r>
              <a:rPr lang="de-DE" sz="1800" dirty="0"/>
              <a:t>.</a:t>
            </a:r>
          </a:p>
          <a:p>
            <a:pPr>
              <a:spcBef>
                <a:spcPct val="50000"/>
              </a:spcBef>
            </a:pPr>
            <a:r>
              <a:rPr lang="hu-HU" sz="1800" dirty="0"/>
              <a:t>Így a azok a speciális fehérjék, melyek a </a:t>
            </a:r>
            <a:r>
              <a:rPr lang="hu-HU" sz="1800" dirty="0" err="1"/>
              <a:t>meiotikus</a:t>
            </a:r>
            <a:r>
              <a:rPr lang="hu-HU" sz="1800" dirty="0"/>
              <a:t> sejteken, illetve a </a:t>
            </a:r>
            <a:r>
              <a:rPr lang="hu-HU" sz="1800" dirty="0" err="1"/>
              <a:t>spermatidákból</a:t>
            </a:r>
            <a:r>
              <a:rPr lang="hu-HU" sz="1800" dirty="0"/>
              <a:t> képződő spermiumokon jelennek meg, ismeretlenek maradnak az immunrendszer számára</a:t>
            </a:r>
            <a:r>
              <a:rPr lang="de-DE" sz="1800" dirty="0"/>
              <a:t>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71028" y="188640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Vér-here gát</a:t>
            </a:r>
            <a:endParaRPr lang="de-DE" sz="24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4" y="980728"/>
            <a:ext cx="5334772" cy="55172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4214371"/>
            <a:ext cx="87849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g</a:t>
            </a:r>
            <a:r>
              <a:rPr lang="de-DE" b="1" dirty="0" err="1"/>
              <a:t>ametogene</a:t>
            </a:r>
            <a:r>
              <a:rPr lang="hu-HU" b="1" dirty="0" err="1"/>
              <a:t>zis</a:t>
            </a:r>
            <a:r>
              <a:rPr lang="de-DE" dirty="0"/>
              <a:t>: </a:t>
            </a:r>
            <a:r>
              <a:rPr lang="hu-HU" dirty="0"/>
              <a:t>az ivarsejtek (gaméták): spermium és petesejt kialakulása</a:t>
            </a:r>
            <a:r>
              <a:rPr lang="de-DE" dirty="0"/>
              <a:t>, </a:t>
            </a:r>
            <a:r>
              <a:rPr lang="hu-HU" dirty="0"/>
              <a:t>az ivarszervekben (gonádokban (</a:t>
            </a:r>
            <a:r>
              <a:rPr lang="hu-HU" dirty="0" err="1"/>
              <a:t>ovarium</a:t>
            </a:r>
            <a:r>
              <a:rPr lang="hu-HU" dirty="0"/>
              <a:t>: petefészek, </a:t>
            </a:r>
            <a:r>
              <a:rPr lang="hu-HU" dirty="0" err="1"/>
              <a:t>testis</a:t>
            </a:r>
            <a:r>
              <a:rPr lang="hu-HU" dirty="0"/>
              <a:t>: here)</a:t>
            </a:r>
            <a:endParaRPr lang="de-DE" dirty="0"/>
          </a:p>
          <a:p>
            <a:r>
              <a:rPr lang="hu-HU" b="1" dirty="0"/>
              <a:t>megtermékenyítés</a:t>
            </a:r>
            <a:r>
              <a:rPr lang="de-DE" dirty="0"/>
              <a:t>, </a:t>
            </a:r>
            <a:r>
              <a:rPr lang="hu-HU" dirty="0"/>
              <a:t>fertilizáció</a:t>
            </a:r>
            <a:r>
              <a:rPr lang="de-DE" dirty="0"/>
              <a:t>: </a:t>
            </a:r>
            <a:r>
              <a:rPr lang="hu-HU" dirty="0"/>
              <a:t>a haploid gaméták egyesülése, fúziója, ezáltal jön létre a zigóta</a:t>
            </a:r>
            <a:r>
              <a:rPr lang="de-DE" dirty="0"/>
              <a:t> (</a:t>
            </a:r>
            <a:r>
              <a:rPr lang="hu-HU" dirty="0"/>
              <a:t>d</a:t>
            </a:r>
            <a:r>
              <a:rPr lang="de-DE" dirty="0"/>
              <a:t>iploid, 2n)</a:t>
            </a:r>
          </a:p>
          <a:p>
            <a:r>
              <a:rPr lang="hu-HU" b="1" dirty="0"/>
              <a:t>p</a:t>
            </a:r>
            <a:r>
              <a:rPr lang="de-DE" b="1" dirty="0"/>
              <a:t>rogene</a:t>
            </a:r>
            <a:r>
              <a:rPr lang="hu-HU" b="1" dirty="0" err="1"/>
              <a:t>zis</a:t>
            </a:r>
            <a:r>
              <a:rPr lang="de-DE" dirty="0"/>
              <a:t>: </a:t>
            </a:r>
            <a:r>
              <a:rPr lang="hu-HU" dirty="0"/>
              <a:t>ivarsejtképződés plusz megtermékenyítés</a:t>
            </a:r>
            <a:endParaRPr lang="de-DE" dirty="0"/>
          </a:p>
          <a:p>
            <a:r>
              <a:rPr lang="hu-HU" b="1" dirty="0"/>
              <a:t>születés</a:t>
            </a:r>
            <a:r>
              <a:rPr lang="de-DE" dirty="0"/>
              <a:t> (</a:t>
            </a:r>
            <a:r>
              <a:rPr lang="hu-HU" dirty="0"/>
              <a:t>lat.: n</a:t>
            </a:r>
            <a:r>
              <a:rPr lang="de-DE" dirty="0"/>
              <a:t>atus): 38 </a:t>
            </a:r>
            <a:r>
              <a:rPr lang="hu-HU" dirty="0"/>
              <a:t>héttel a megtermékenyítés után vagy </a:t>
            </a:r>
            <a:r>
              <a:rPr lang="de-DE" dirty="0"/>
              <a:t>4</a:t>
            </a:r>
            <a:r>
              <a:rPr lang="hu-HU" dirty="0"/>
              <a:t>0</a:t>
            </a:r>
            <a:r>
              <a:rPr lang="de-DE" dirty="0"/>
              <a:t> </a:t>
            </a:r>
            <a:r>
              <a:rPr lang="hu-HU" dirty="0"/>
              <a:t>héttel az utolsó menstruáció után, </a:t>
            </a:r>
            <a:r>
              <a:rPr lang="hu-HU" dirty="0" smtClean="0"/>
              <a:t>9 hónap, 10 holdhónap</a:t>
            </a:r>
            <a:endParaRPr lang="hu-HU" dirty="0"/>
          </a:p>
          <a:p>
            <a:r>
              <a:rPr lang="hu-HU" dirty="0"/>
              <a:t>születés előtt: </a:t>
            </a:r>
            <a:r>
              <a:rPr lang="hu-HU" b="1" dirty="0"/>
              <a:t>prenatális időszak</a:t>
            </a:r>
            <a:r>
              <a:rPr lang="hu-HU" dirty="0"/>
              <a:t>, születés körül: </a:t>
            </a:r>
            <a:r>
              <a:rPr lang="hu-HU" b="1" dirty="0"/>
              <a:t>perinatális</a:t>
            </a:r>
            <a:r>
              <a:rPr lang="hu-HU" dirty="0"/>
              <a:t> időszak, születés után: </a:t>
            </a:r>
            <a:r>
              <a:rPr lang="hu-HU" b="1" dirty="0"/>
              <a:t>posztnatális</a:t>
            </a:r>
            <a:r>
              <a:rPr lang="hu-HU" dirty="0"/>
              <a:t> időszak.</a:t>
            </a:r>
            <a:endParaRPr lang="de-DE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220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zövegdoboz 1"/>
          <p:cNvSpPr txBox="1">
            <a:spLocks noChangeArrowheads="1"/>
          </p:cNvSpPr>
          <p:nvPr/>
        </p:nvSpPr>
        <p:spPr bwMode="auto">
          <a:xfrm>
            <a:off x="563562" y="366777"/>
            <a:ext cx="79930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dirty="0" smtClean="0">
                <a:latin typeface="Calibri" pitchFamily="34" charset="0"/>
              </a:rPr>
              <a:t>A spermiumok száma az </a:t>
            </a:r>
            <a:r>
              <a:rPr lang="hu-HU" sz="2400" dirty="0" err="1" smtClean="0">
                <a:latin typeface="Calibri" pitchFamily="34" charset="0"/>
              </a:rPr>
              <a:t>ejakulátumban</a:t>
            </a:r>
            <a:r>
              <a:rPr lang="hu-HU" sz="2400" dirty="0" smtClean="0">
                <a:latin typeface="Calibri" pitchFamily="34" charset="0"/>
              </a:rPr>
              <a:t> </a:t>
            </a:r>
            <a:r>
              <a:rPr lang="de-DE" sz="2400" dirty="0" smtClean="0">
                <a:latin typeface="Calibri" pitchFamily="34" charset="0"/>
              </a:rPr>
              <a:t>(</a:t>
            </a:r>
            <a:r>
              <a:rPr lang="hu-HU" sz="2400" dirty="0" smtClean="0">
                <a:latin typeface="Calibri" pitchFamily="34" charset="0"/>
              </a:rPr>
              <a:t>európai és </a:t>
            </a:r>
            <a:r>
              <a:rPr lang="de-DE" sz="2400" dirty="0" smtClean="0">
                <a:latin typeface="Calibri" pitchFamily="34" charset="0"/>
              </a:rPr>
              <a:t>USA</a:t>
            </a:r>
            <a:r>
              <a:rPr lang="hu-HU" sz="2400" dirty="0" smtClean="0">
                <a:latin typeface="Calibri" pitchFamily="34" charset="0"/>
              </a:rPr>
              <a:t> adatok</a:t>
            </a:r>
            <a:r>
              <a:rPr lang="de-DE" sz="2400" dirty="0" smtClean="0">
                <a:latin typeface="Calibri" pitchFamily="34" charset="0"/>
              </a:rPr>
              <a:t>)</a:t>
            </a:r>
            <a:r>
              <a:rPr lang="hu-HU" sz="2400" dirty="0" smtClean="0">
                <a:latin typeface="Calibri" pitchFamily="34" charset="0"/>
              </a:rPr>
              <a:t>:</a:t>
            </a:r>
            <a:endParaRPr lang="de-DE" sz="2400" dirty="0">
              <a:latin typeface="Calibri" pitchFamily="34" charset="0"/>
            </a:endParaRPr>
          </a:p>
          <a:p>
            <a:r>
              <a:rPr lang="de-DE" sz="2400" dirty="0" err="1" smtClean="0">
                <a:latin typeface="Calibri" pitchFamily="34" charset="0"/>
              </a:rPr>
              <a:t>Koppenh</a:t>
            </a:r>
            <a:r>
              <a:rPr lang="hu-HU" sz="2400" dirty="0" smtClean="0">
                <a:latin typeface="Calibri" pitchFamily="34" charset="0"/>
              </a:rPr>
              <a:t>ága</a:t>
            </a:r>
            <a:r>
              <a:rPr lang="de-DE" sz="2400" dirty="0" smtClean="0">
                <a:latin typeface="Calibri" pitchFamily="34" charset="0"/>
              </a:rPr>
              <a:t>, 1938 </a:t>
            </a:r>
            <a:r>
              <a:rPr lang="hu-HU" sz="2400" dirty="0" smtClean="0">
                <a:latin typeface="Calibri" pitchFamily="34" charset="0"/>
              </a:rPr>
              <a:t>és </a:t>
            </a:r>
            <a:r>
              <a:rPr lang="de-DE" sz="2400" dirty="0" smtClean="0">
                <a:latin typeface="Calibri" pitchFamily="34" charset="0"/>
              </a:rPr>
              <a:t>1992</a:t>
            </a:r>
            <a:r>
              <a:rPr lang="de-DE" sz="2400" dirty="0">
                <a:latin typeface="Calibri" pitchFamily="34" charset="0"/>
              </a:rPr>
              <a:t>: </a:t>
            </a:r>
            <a:r>
              <a:rPr lang="hu-HU" sz="2400" dirty="0" smtClean="0">
                <a:latin typeface="Calibri" pitchFamily="34" charset="0"/>
              </a:rPr>
              <a:t>átlagosan </a:t>
            </a:r>
            <a:r>
              <a:rPr lang="de-DE" sz="2400" dirty="0" smtClean="0">
                <a:latin typeface="Calibri" pitchFamily="34" charset="0"/>
              </a:rPr>
              <a:t>113 </a:t>
            </a:r>
            <a:r>
              <a:rPr lang="hu-HU" sz="2400" dirty="0" smtClean="0">
                <a:latin typeface="Calibri" pitchFamily="34" charset="0"/>
              </a:rPr>
              <a:t>millió/</a:t>
            </a:r>
            <a:r>
              <a:rPr lang="de-DE" sz="2400" dirty="0" smtClean="0">
                <a:latin typeface="Calibri" pitchFamily="34" charset="0"/>
              </a:rPr>
              <a:t>ml</a:t>
            </a:r>
            <a:r>
              <a:rPr lang="hu-HU" sz="2400" dirty="0" smtClean="0">
                <a:latin typeface="Calibri" pitchFamily="34" charset="0"/>
              </a:rPr>
              <a:t>-</a:t>
            </a:r>
            <a:r>
              <a:rPr lang="hu-HU" sz="2400" dirty="0" err="1" smtClean="0">
                <a:latin typeface="Calibri" pitchFamily="34" charset="0"/>
              </a:rPr>
              <a:t>ről</a:t>
            </a:r>
            <a:r>
              <a:rPr lang="hu-HU" sz="2400" dirty="0" smtClean="0">
                <a:latin typeface="Calibri" pitchFamily="34" charset="0"/>
              </a:rPr>
              <a:t> </a:t>
            </a:r>
            <a:r>
              <a:rPr lang="de-DE" sz="2400" dirty="0" smtClean="0">
                <a:latin typeface="Calibri" pitchFamily="34" charset="0"/>
              </a:rPr>
              <a:t>66 </a:t>
            </a:r>
            <a:r>
              <a:rPr lang="hu-HU" sz="2400" dirty="0" smtClean="0">
                <a:latin typeface="Calibri" pitchFamily="34" charset="0"/>
              </a:rPr>
              <a:t>millió/ml-re…</a:t>
            </a:r>
            <a:endParaRPr lang="hu-HU" dirty="0">
              <a:latin typeface="Calibri" pitchFamily="34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63" y="2205038"/>
            <a:ext cx="908526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Szövegdoboz 3"/>
          <p:cNvSpPr txBox="1">
            <a:spLocks noChangeArrowheads="1"/>
          </p:cNvSpPr>
          <p:nvPr/>
        </p:nvSpPr>
        <p:spPr bwMode="auto">
          <a:xfrm>
            <a:off x="323850" y="3789363"/>
            <a:ext cx="835183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u-HU" sz="2800" dirty="0" smtClean="0">
                <a:latin typeface="Calibri" pitchFamily="34" charset="0"/>
              </a:rPr>
              <a:t>hasonló felmérések</a:t>
            </a:r>
            <a:r>
              <a:rPr lang="de-DE" sz="2800" dirty="0" smtClean="0">
                <a:latin typeface="Calibri" pitchFamily="34" charset="0"/>
              </a:rPr>
              <a:t>: P</a:t>
            </a:r>
            <a:r>
              <a:rPr lang="hu-HU" sz="2800" dirty="0" smtClean="0">
                <a:latin typeface="Calibri" pitchFamily="34" charset="0"/>
              </a:rPr>
              <a:t>á</a:t>
            </a:r>
            <a:r>
              <a:rPr lang="de-DE" sz="2800" dirty="0" err="1" smtClean="0">
                <a:latin typeface="Calibri" pitchFamily="34" charset="0"/>
              </a:rPr>
              <a:t>ri</a:t>
            </a:r>
            <a:r>
              <a:rPr lang="hu-HU" sz="2800" dirty="0" smtClean="0">
                <a:latin typeface="Calibri" pitchFamily="34" charset="0"/>
              </a:rPr>
              <a:t>z</a:t>
            </a:r>
            <a:r>
              <a:rPr lang="de-DE" sz="2800" dirty="0" smtClean="0">
                <a:latin typeface="Calibri" pitchFamily="34" charset="0"/>
              </a:rPr>
              <a:t>s</a:t>
            </a:r>
            <a:r>
              <a:rPr lang="de-DE" sz="2800" dirty="0">
                <a:latin typeface="Calibri" pitchFamily="34" charset="0"/>
              </a:rPr>
              <a:t>, </a:t>
            </a:r>
            <a:r>
              <a:rPr lang="de-DE" sz="2800" dirty="0" smtClean="0">
                <a:latin typeface="Calibri" pitchFamily="34" charset="0"/>
              </a:rPr>
              <a:t>Finn</a:t>
            </a:r>
            <a:r>
              <a:rPr lang="hu-HU" sz="2800" dirty="0" smtClean="0">
                <a:latin typeface="Calibri" pitchFamily="34" charset="0"/>
              </a:rPr>
              <a:t>ország</a:t>
            </a:r>
            <a:r>
              <a:rPr lang="de-DE" sz="2800" dirty="0" smtClean="0">
                <a:latin typeface="Calibri" pitchFamily="34" charset="0"/>
              </a:rPr>
              <a:t>, </a:t>
            </a:r>
            <a:r>
              <a:rPr lang="hu-HU" sz="2800" dirty="0" smtClean="0">
                <a:latin typeface="Calibri" pitchFamily="34" charset="0"/>
              </a:rPr>
              <a:t>Skócia</a:t>
            </a:r>
            <a:r>
              <a:rPr lang="de-DE" sz="2800" dirty="0" smtClean="0">
                <a:latin typeface="Calibri" pitchFamily="34" charset="0"/>
              </a:rPr>
              <a:t>: </a:t>
            </a:r>
            <a:r>
              <a:rPr lang="de-DE" sz="2800" dirty="0">
                <a:latin typeface="Calibri" pitchFamily="34" charset="0"/>
              </a:rPr>
              <a:t>Gewicht </a:t>
            </a:r>
            <a:r>
              <a:rPr lang="hu-HU" sz="2800" dirty="0" smtClean="0">
                <a:latin typeface="Calibri" pitchFamily="34" charset="0"/>
              </a:rPr>
              <a:t>a here térfogata egyre kisebb lesz</a:t>
            </a:r>
            <a:r>
              <a:rPr lang="de-DE" sz="2800" dirty="0" smtClean="0">
                <a:latin typeface="Calibri" pitchFamily="34" charset="0"/>
              </a:rPr>
              <a:t>, </a:t>
            </a:r>
            <a:r>
              <a:rPr lang="hu-HU" sz="2800" dirty="0" smtClean="0">
                <a:latin typeface="Calibri" pitchFamily="34" charset="0"/>
              </a:rPr>
              <a:t>a spermiumok száma egyre kisebb lesz az </a:t>
            </a:r>
            <a:r>
              <a:rPr lang="hu-HU" sz="2800" dirty="0" err="1" smtClean="0">
                <a:latin typeface="Calibri" pitchFamily="34" charset="0"/>
              </a:rPr>
              <a:t>ejakulátumban</a:t>
            </a:r>
            <a:r>
              <a:rPr lang="de-DE" sz="2800" dirty="0" smtClean="0">
                <a:latin typeface="Calibri" pitchFamily="34" charset="0"/>
              </a:rPr>
              <a:t>, </a:t>
            </a:r>
            <a:r>
              <a:rPr lang="hu-HU" sz="2800" dirty="0" smtClean="0">
                <a:latin typeface="Calibri" pitchFamily="34" charset="0"/>
              </a:rPr>
              <a:t>csökken a </a:t>
            </a:r>
            <a:r>
              <a:rPr lang="hu-HU" sz="2800" dirty="0" err="1" smtClean="0">
                <a:latin typeface="Calibri" pitchFamily="34" charset="0"/>
              </a:rPr>
              <a:t>motilis</a:t>
            </a:r>
            <a:r>
              <a:rPr lang="hu-HU" sz="2800" dirty="0" smtClean="0">
                <a:latin typeface="Calibri" pitchFamily="34" charset="0"/>
              </a:rPr>
              <a:t> spermiumok aránya</a:t>
            </a:r>
            <a:r>
              <a:rPr lang="de-DE" sz="2800" dirty="0" smtClean="0">
                <a:latin typeface="Calibri" pitchFamily="34" charset="0"/>
              </a:rPr>
              <a:t>,  </a:t>
            </a:r>
            <a:r>
              <a:rPr lang="hu-HU" sz="2800" dirty="0" smtClean="0">
                <a:latin typeface="Calibri" pitchFamily="34" charset="0"/>
              </a:rPr>
              <a:t>a hererákok gyakorisága nő</a:t>
            </a:r>
            <a:r>
              <a:rPr lang="de-DE" sz="2800" dirty="0" smtClean="0">
                <a:latin typeface="Calibri" pitchFamily="34" charset="0"/>
              </a:rPr>
              <a:t>:</a:t>
            </a:r>
            <a:endParaRPr lang="de-DE" sz="2800" dirty="0">
              <a:latin typeface="Calibri" pitchFamily="34" charset="0"/>
            </a:endParaRPr>
          </a:p>
          <a:p>
            <a:pPr algn="just"/>
            <a:endParaRPr lang="de-DE" sz="2800" dirty="0">
              <a:latin typeface="Calibri" pitchFamily="34" charset="0"/>
            </a:endParaRPr>
          </a:p>
          <a:p>
            <a:pPr algn="ctr"/>
            <a:r>
              <a:rPr lang="de-DE" sz="2800" b="1" dirty="0" err="1">
                <a:latin typeface="Calibri" pitchFamily="34" charset="0"/>
              </a:rPr>
              <a:t>Testicular</a:t>
            </a:r>
            <a:r>
              <a:rPr lang="de-DE" sz="2800" b="1" dirty="0">
                <a:latin typeface="Calibri" pitchFamily="34" charset="0"/>
              </a:rPr>
              <a:t> </a:t>
            </a:r>
            <a:r>
              <a:rPr lang="de-DE" sz="2800" b="1" dirty="0" err="1">
                <a:latin typeface="Calibri" pitchFamily="34" charset="0"/>
              </a:rPr>
              <a:t>dysgenesis</a:t>
            </a:r>
            <a:r>
              <a:rPr lang="de-DE" sz="2800" b="1" dirty="0">
                <a:latin typeface="Calibri" pitchFamily="34" charset="0"/>
              </a:rPr>
              <a:t> </a:t>
            </a:r>
            <a:r>
              <a:rPr lang="de-DE" sz="2800" b="1" dirty="0" err="1">
                <a:latin typeface="Calibri" pitchFamily="34" charset="0"/>
              </a:rPr>
              <a:t>syndrome</a:t>
            </a:r>
            <a:endParaRPr lang="hu-HU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2430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" y="548680"/>
            <a:ext cx="9144048" cy="576064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987824" y="11663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</a:t>
            </a:r>
            <a:r>
              <a:rPr lang="hu-HU" dirty="0" err="1" smtClean="0"/>
              <a:t>ejakulátum</a:t>
            </a:r>
            <a:r>
              <a:rPr lang="hu-HU" dirty="0" smtClean="0"/>
              <a:t>/ondó tulajdonságai: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372762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636"/>
            <a:ext cx="9144000" cy="466872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987824" y="11663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ondóplazma tulajdonságai összetétele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858652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7313"/>
            <a:ext cx="6705600" cy="667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6248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4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Sans Serif" pitchFamily="34" charset="0"/>
              </a:rPr>
              <a:t>A megtermékenyítés</a:t>
            </a:r>
            <a:endParaRPr lang="hu-HU" sz="4400">
              <a:latin typeface="Microsoft Sans Serif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33400"/>
            <a:ext cx="7772400" cy="5562600"/>
          </a:xfrm>
        </p:spPr>
        <p:txBody>
          <a:bodyPr/>
          <a:lstStyle/>
          <a:p>
            <a:pPr>
              <a:buFontTx/>
              <a:buChar char=" "/>
            </a:pP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megtermékenyítés fontosabb eseményei időrendi sorrendben:</a:t>
            </a:r>
          </a:p>
          <a:p>
            <a:pPr>
              <a:buFontTx/>
              <a:buChar char=" "/>
            </a:pPr>
            <a:endParaRPr lang="hu-HU" alt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1. A petesejt </a:t>
            </a:r>
            <a:r>
              <a:rPr lang="hu-HU" alt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ovulációja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a petefészekből</a:t>
            </a:r>
          </a:p>
          <a:p>
            <a:pPr marL="0" indent="0">
              <a:buNone/>
            </a:pPr>
            <a:r>
              <a:rPr lang="hu-HU" alt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spermiumok </a:t>
            </a:r>
            <a:r>
              <a:rPr lang="hu-HU" alt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kapacitációja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és kemotaxisa;</a:t>
            </a:r>
          </a:p>
          <a:p>
            <a:pPr marL="0" indent="0">
              <a:buNone/>
            </a:pPr>
            <a:r>
              <a:rPr lang="hu-HU" alt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az első felismerés: a </a:t>
            </a:r>
            <a:r>
              <a:rPr lang="hu-HU" alt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hu-HU" alt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felismerése 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és kötődés</a:t>
            </a:r>
            <a:b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   ahhoz a spermium részéről;</a:t>
            </a:r>
          </a:p>
          <a:p>
            <a:pPr marL="0" indent="0">
              <a:buNone/>
            </a:pPr>
            <a:r>
              <a:rPr lang="hu-HU" alt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hu-HU" alt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akroszómareakció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(AR);</a:t>
            </a:r>
          </a:p>
          <a:p>
            <a:pPr marL="0" indent="0">
              <a:buNone/>
            </a:pPr>
            <a:r>
              <a:rPr lang="hu-HU" alt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2. felismerés és a gaméták </a:t>
            </a:r>
            <a:r>
              <a:rPr lang="hu-HU" alt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fúziója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alt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zigóta</a:t>
            </a:r>
          </a:p>
          <a:p>
            <a:pPr marL="0" indent="0">
              <a:buNone/>
            </a:pPr>
            <a:r>
              <a:rPr lang="hu-HU" alt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polispermia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megakadályozása: </a:t>
            </a:r>
            <a:r>
              <a:rPr lang="hu-HU" alt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kortikális</a:t>
            </a:r>
            <a:r>
              <a:rPr lang="hu-HU" alt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szemcse</a:t>
            </a:r>
            <a:br>
              <a:rPr lang="hu-HU" altLang="hu-H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   reakció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(CGR);</a:t>
            </a:r>
          </a:p>
          <a:p>
            <a:pPr marL="0" indent="0">
              <a:buNone/>
            </a:pPr>
            <a:r>
              <a:rPr lang="hu-HU" alt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az első közös osztódási orsó létrejötte, a zigóta első</a:t>
            </a:r>
            <a:b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hu-HU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mitózisa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a petesejt anyagcseréjének megváltozása.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 dirty="0">
                <a:latin typeface="Arial" panose="020B0604020202020204" pitchFamily="34" charset="0"/>
                <a:cs typeface="Arial" panose="020B0604020202020204" pitchFamily="34" charset="0"/>
              </a:rPr>
              <a:t>Tüszőrepedés (ovuláció)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752600"/>
            <a:ext cx="8062664" cy="43434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Ovuláció: a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Graaf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tüsző érett petesejtje a petefészekből a petevezetőbe jut, ahol megtermékenyül(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het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tüszőrepedés a menstruációs ciklus 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~ 14. napján következik be.</a:t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ovuláció összetett folyamat. A petesejt </a:t>
            </a:r>
            <a:r>
              <a:rPr lang="hu-HU" altLang="hu-H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lassú kisodródásáért </a:t>
            </a:r>
            <a:r>
              <a:rPr lang="hu-HU" altLang="hu-HU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mechanikai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okok (a petefészek ödémája az ovulációt megelőzően) mellett a petefészek </a:t>
            </a:r>
            <a:r>
              <a:rPr lang="hu-HU" altLang="hu-HU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simaizom</a:t>
            </a:r>
            <a:r>
              <a:rPr lang="hu-HU" altLang="hu-H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elemeinek a fokozott összehúzódása, valamint </a:t>
            </a:r>
            <a:r>
              <a:rPr lang="hu-HU" altLang="hu-HU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proteolitikus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folyamatok a felelősek. Ovuláció előtt a petefészek a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Graaf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tüsző felett kidomborodik: </a:t>
            </a:r>
            <a:r>
              <a:rPr lang="hu-HU" altLang="hu-H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stigma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érett petesejt (amely ovulációkor a 2. érési osztódás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metafázisában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van) a </a:t>
            </a:r>
            <a:r>
              <a:rPr lang="hu-HU" altLang="hu-H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hu-HU" altLang="hu-H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pellucidával</a:t>
            </a:r>
            <a:r>
              <a:rPr lang="hu-HU" altLang="hu-H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és a  </a:t>
            </a:r>
            <a:r>
              <a:rPr lang="hu-HU" altLang="hu-H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kumuluszsejtekkel 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körülvetten jut a 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tubába (angolul: OCC: </a:t>
            </a:r>
            <a:r>
              <a:rPr lang="hu-HU" alt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oocyte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cumulus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5943600" y="533400"/>
            <a:ext cx="2743200" cy="36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Ovuláció </a:t>
            </a:r>
          </a:p>
          <a:p>
            <a:pPr>
              <a:spcBef>
                <a:spcPct val="50000"/>
              </a:spcBef>
            </a:pP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(a nyúlban)</a:t>
            </a:r>
          </a:p>
          <a:p>
            <a:pPr>
              <a:spcBef>
                <a:spcPct val="50000"/>
              </a:spcBef>
            </a:pPr>
            <a:endParaRPr lang="hu-HU" alt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hu-HU" altLang="hu-HU" sz="1400" dirty="0">
                <a:latin typeface="Arial" panose="020B0604020202020204" pitchFamily="34" charset="0"/>
                <a:cs typeface="Arial" panose="020B0604020202020204" pitchFamily="34" charset="0"/>
              </a:rPr>
              <a:t>Ödéma</a:t>
            </a:r>
          </a:p>
          <a:p>
            <a:pPr>
              <a:spcBef>
                <a:spcPct val="50000"/>
              </a:spcBef>
            </a:pPr>
            <a:endParaRPr lang="hu-HU" alt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hu-HU" altLang="hu-HU" sz="1400" dirty="0">
                <a:latin typeface="Arial" panose="020B0604020202020204" pitchFamily="34" charset="0"/>
                <a:cs typeface="Arial" panose="020B0604020202020204" pitchFamily="34" charset="0"/>
              </a:rPr>
              <a:t>Simaizomsejt kontrakció</a:t>
            </a:r>
          </a:p>
          <a:p>
            <a:pPr>
              <a:spcBef>
                <a:spcPct val="50000"/>
              </a:spcBef>
            </a:pPr>
            <a:endParaRPr lang="hu-HU" alt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hu-HU" altLang="hu-H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Enzimek</a:t>
            </a:r>
            <a:r>
              <a:rPr lang="hu-HU" alt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alt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kollagenáz</a:t>
            </a:r>
            <a:r>
              <a:rPr lang="hu-HU" altLang="hu-H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alt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plazminogén</a:t>
            </a:r>
            <a:r>
              <a:rPr lang="hu-HU" alt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aktivátorok</a:t>
            </a:r>
            <a:r>
              <a:rPr lang="hu-HU" altLang="hu-HU" sz="1400" dirty="0">
                <a:latin typeface="Arial" panose="020B0604020202020204" pitchFamily="34" charset="0"/>
                <a:cs typeface="Arial" panose="020B0604020202020204" pitchFamily="34" charset="0"/>
              </a:rPr>
              <a:t>) és </a:t>
            </a:r>
            <a:r>
              <a:rPr lang="hu-HU" altLang="hu-HU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prosztaglandinok</a:t>
            </a:r>
            <a:endParaRPr lang="hu-HU" alt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5343525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019852403x_menstrual-cycle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6632"/>
            <a:ext cx="5425281" cy="651936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07504" y="6642556"/>
            <a:ext cx="2592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3"/>
              </a:rPr>
              <a:t>http://www.answers.com/topic/menstrual-cycle</a:t>
            </a:r>
            <a:endParaRPr kumimoji="0" lang="hu-HU" sz="8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156176" y="188640"/>
            <a:ext cx="266429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6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menstruációs ciklusra jellemző </a:t>
            </a:r>
            <a:r>
              <a: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hipofízis</a:t>
            </a: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hormonkoncentrációk (FSH, LH); </a:t>
            </a:r>
            <a:b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/>
            </a:r>
            <a:b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petefészekben</a:t>
            </a: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termelt </a:t>
            </a:r>
            <a:r>
              <a:rPr kumimoji="0" lang="hu-HU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szetroidok</a:t>
            </a: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koncentrációja;</a:t>
            </a:r>
            <a:b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hu-H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petetüsző </a:t>
            </a: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fejlődése;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/>
            </a:r>
            <a:b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endParaRPr kumimoji="0" lang="hu-H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méhnyálkahártya </a:t>
            </a: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állapota;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/>
            </a:r>
            <a:b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/>
            </a:r>
            <a:b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testhőmérséklet</a:t>
            </a:r>
            <a:r>
              <a: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változása</a:t>
            </a:r>
          </a:p>
        </p:txBody>
      </p:sp>
      <p:cxnSp>
        <p:nvCxnSpPr>
          <p:cNvPr id="7" name="Egyenes összekötő nyíllal 6"/>
          <p:cNvCxnSpPr/>
          <p:nvPr/>
        </p:nvCxnSpPr>
        <p:spPr>
          <a:xfrm flipH="1">
            <a:off x="5796136" y="1484784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H="1">
            <a:off x="5793713" y="2852936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>
            <a:off x="5796136" y="3676923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H="1">
            <a:off x="5796136" y="4509120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>
            <a:off x="5796136" y="5589240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2231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4876800" y="381000"/>
            <a:ext cx="3727648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b="1" dirty="0">
                <a:latin typeface="Arial" panose="020B0604020202020204" pitchFamily="34" charset="0"/>
                <a:cs typeface="Arial" panose="020B0604020202020204" pitchFamily="34" charset="0"/>
              </a:rPr>
              <a:t>A többszörös terhesség oka lehet :</a:t>
            </a:r>
            <a:br>
              <a:rPr lang="hu-HU" altLang="hu-H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hu-HU" altLang="hu-H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-egy tüszőben több petesejt </a:t>
            </a:r>
            <a:r>
              <a:rPr lang="hu-HU" altLang="hu-HU" sz="1800" dirty="0">
                <a:latin typeface="Arial" panose="020B0604020202020204" pitchFamily="34" charset="0"/>
                <a:cs typeface="Arial" panose="020B0604020202020204" pitchFamily="34" charset="0"/>
              </a:rPr>
              <a:t>(a nőben rendkívül ritka; ez egy </a:t>
            </a:r>
            <a:r>
              <a:rPr lang="hu-HU" alt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macska</a:t>
            </a:r>
            <a:r>
              <a:rPr lang="hu-HU" altLang="hu-HU" sz="1800" dirty="0">
                <a:latin typeface="Arial" panose="020B0604020202020204" pitchFamily="34" charset="0"/>
                <a:cs typeface="Arial" panose="020B0604020202020204" pitchFamily="34" charset="0"/>
              </a:rPr>
              <a:t> tüsző);</a:t>
            </a:r>
          </a:p>
          <a:p>
            <a:pPr>
              <a:spcBef>
                <a:spcPct val="50000"/>
              </a:spcBef>
            </a:pPr>
            <a:r>
              <a:rPr lang="hu-HU" altLang="hu-H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altLang="hu-HU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poliovuláció</a:t>
            </a:r>
            <a:r>
              <a:rPr lang="hu-HU" altLang="hu-H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800" dirty="0">
                <a:latin typeface="Arial" panose="020B0604020202020204" pitchFamily="34" charset="0"/>
                <a:cs typeface="Arial" panose="020B0604020202020204" pitchFamily="34" charset="0"/>
              </a:rPr>
              <a:t>(nőben ritkán két tüsző </a:t>
            </a:r>
            <a:r>
              <a:rPr lang="hu-HU" alt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ovulál</a:t>
            </a:r>
            <a:r>
              <a:rPr lang="hu-HU" altLang="hu-HU" sz="18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hu-HU" altLang="hu-HU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hu-HU" altLang="hu-H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 korai embrió „testének” (ICM) kettéválása </a:t>
            </a:r>
            <a:r>
              <a:rPr lang="hu-HU" altLang="hu-HU" sz="1800" dirty="0">
                <a:latin typeface="Arial" panose="020B0604020202020204" pitchFamily="34" charset="0"/>
                <a:cs typeface="Arial" panose="020B0604020202020204" pitchFamily="34" charset="0"/>
              </a:rPr>
              <a:t>(lásd később, az ikerterhességnél).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11638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404664"/>
            <a:ext cx="8352928" cy="5832648"/>
          </a:xfrm>
        </p:spPr>
        <p:txBody>
          <a:bodyPr/>
          <a:lstStyle/>
          <a:p>
            <a:pPr marL="0" indent="0">
              <a:buNone/>
            </a:pP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Az ejakuláció során 40-200 millió spermium kerül a hátsó hüvelyboltozatba (</a:t>
            </a:r>
            <a:r>
              <a:rPr lang="hu-HU" altLang="hu-HU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fornix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vaginae posterius). Néhány éri el közülük a petesejtet. Ez volt a helyzet 80 évvel ezelőtt…ma már jóval kevesebb!!</a:t>
            </a:r>
            <a:b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endParaRPr lang="hu-HU" altLang="hu-HU" sz="2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 hátsó hüvelyboltozatból a spermiumok részben </a:t>
            </a:r>
            <a:r>
              <a:rPr lang="hu-HU" altLang="hu-H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passzívan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(spermiumtranszport), részben </a:t>
            </a:r>
            <a:r>
              <a:rPr lang="hu-HU" altLang="hu-H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aktívan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(a spermiumfarok csillómozgása révén) jutnak el a méh nyakcsatornáján (</a:t>
            </a:r>
            <a:r>
              <a:rPr lang="hu-HU" altLang="hu-HU" sz="24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cervix</a:t>
            </a:r>
            <a:r>
              <a:rPr lang="hu-HU" altLang="hu-HU" sz="24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hu-HU" altLang="hu-HU" sz="24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uteri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), a méh üregén (</a:t>
            </a:r>
            <a:r>
              <a:rPr lang="hu-HU" altLang="hu-HU" sz="24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uterus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keresztül a petevezető kezdeti szűk szakaszába (</a:t>
            </a:r>
            <a:r>
              <a:rPr lang="hu-HU" altLang="hu-HU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isthmus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hu-HU" altLang="hu-HU" sz="24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tubae</a:t>
            </a:r>
            <a:r>
              <a:rPr lang="hu-HU" altLang="hu-HU" sz="24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hu-HU" altLang="hu-HU" sz="24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uterinae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), majd innen a petevezető kitágult részébe (</a:t>
            </a:r>
            <a:r>
              <a:rPr lang="hu-HU" alt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Ampulla </a:t>
            </a:r>
            <a:r>
              <a:rPr lang="hu-HU" alt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tubae</a:t>
            </a:r>
            <a:r>
              <a:rPr lang="hu-HU" alt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hu-HU" alt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uterinae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). Itt történik majd a megtermékenyítés.</a:t>
            </a:r>
            <a:b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endParaRPr lang="hu-HU" altLang="hu-HU" sz="2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 spermiumok ejakuláció után kb.3- 5 napig életképesek, illetve 3 napig megtermékenyítésre képesek a női nemi utakban.</a:t>
            </a:r>
          </a:p>
          <a:p>
            <a:endParaRPr lang="hu-HU" altLang="hu-HU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4365104"/>
            <a:ext cx="83529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Az embriológia, mint tárgy </a:t>
            </a:r>
            <a:r>
              <a:rPr lang="hu-HU" dirty="0"/>
              <a:t>ennek megfelelően a </a:t>
            </a:r>
            <a:r>
              <a:rPr lang="hu-HU" dirty="0" err="1"/>
              <a:t>progenezissel</a:t>
            </a:r>
            <a:r>
              <a:rPr lang="hu-HU" dirty="0"/>
              <a:t> és a prenatális időszakkal foglalkozik.</a:t>
            </a:r>
          </a:p>
          <a:p>
            <a:r>
              <a:rPr lang="hu-HU" b="1" dirty="0"/>
              <a:t>primitív szervek kialakulása (primitív fejlődés)</a:t>
            </a:r>
            <a:r>
              <a:rPr lang="hu-HU" dirty="0"/>
              <a:t>: zigóta, majd morula- és blasztula állapotú embriók, csíralemezek kialakulása, a „primitív” szervek (chorda, </a:t>
            </a:r>
            <a:r>
              <a:rPr lang="hu-HU" dirty="0" err="1"/>
              <a:t>szomiták</a:t>
            </a:r>
            <a:r>
              <a:rPr lang="hu-HU" dirty="0"/>
              <a:t>, velőcső) kialakulása;</a:t>
            </a:r>
            <a:br>
              <a:rPr lang="hu-HU" dirty="0"/>
            </a:br>
            <a:r>
              <a:rPr lang="hu-HU" dirty="0"/>
              <a:t>kezdemény, </a:t>
            </a:r>
            <a:r>
              <a:rPr lang="hu-HU" dirty="0" err="1"/>
              <a:t>Anlage</a:t>
            </a:r>
            <a:r>
              <a:rPr lang="hu-HU" dirty="0"/>
              <a:t>, </a:t>
            </a:r>
            <a:r>
              <a:rPr lang="hu-HU" b="1" dirty="0" err="1"/>
              <a:t>Primordium</a:t>
            </a:r>
            <a:r>
              <a:rPr lang="hu-HU" dirty="0"/>
              <a:t>: így nevezzük a korai embrió részeit (sejteket, </a:t>
            </a:r>
            <a:r>
              <a:rPr lang="hu-HU" dirty="0" smtClean="0"/>
              <a:t>sejtcsoportokat, struktúrákat), </a:t>
            </a:r>
            <a:r>
              <a:rPr lang="hu-HU" dirty="0"/>
              <a:t>melyekből a későbbiekben egy adott szerv alakul ki.</a:t>
            </a:r>
            <a:endParaRPr lang="de-DE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399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877050" y="533400"/>
            <a:ext cx="226695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Női nemi szervek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1 Uterus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2 </a:t>
            </a:r>
            <a:r>
              <a:rPr kumimoji="0" lang="hu-HU" altLang="hu-H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Ovarium</a:t>
            </a:r>
            <a:endParaRPr kumimoji="0" lang="hu-HU" altLang="hu-H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3 Tuba uterina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4 Vagina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5 </a:t>
            </a:r>
            <a:r>
              <a:rPr kumimoji="0" lang="hu-HU" altLang="hu-H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Vesica</a:t>
            </a:r>
            <a:r>
              <a:rPr kumimoji="0" lang="hu-HU" altLang="hu-H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 urinaria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6 szeméremajkak</a:t>
            </a:r>
            <a:endParaRPr kumimoji="0" lang="hu-HU" altLang="hu-H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687388"/>
            <a:ext cx="6537325" cy="535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8812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1"/>
            <a:ext cx="7416824" cy="655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5220072" y="476672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spermiumok száma ejakuláció után a női nemi utak különböző részein (</a:t>
            </a:r>
            <a:r>
              <a:rPr lang="hu-H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nagyságrendekben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119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hu-HU" alt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Kapacitáció</a:t>
            </a:r>
            <a:endParaRPr lang="hu-HU" altLang="hu-H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ejakulátumban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levő</a:t>
            </a:r>
            <a:r>
              <a:rPr lang="hu-HU" alt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spermiumok még nem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megtermékenyítőképesek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 Egy bizonyos időt kell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töltsenek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a női nemi utakban, hogy ezt a képességüket megszerezzék. Ez a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kapacitáció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lezajlik pufferoldatban is. Ennek során csak biokémiai változások (de nem morfológiai) történnek a spermiummal.</a:t>
            </a:r>
          </a:p>
          <a:p>
            <a:pPr marL="0" indent="0">
              <a:buNone/>
            </a:pPr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Ezt az utóérést nevezzük </a:t>
            </a:r>
            <a:r>
              <a:rPr lang="hu-HU" alt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kapacitációnak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 Időtartama 50-240 perc in vitro és 5-6 óra in vivo (egér). </a:t>
            </a:r>
          </a:p>
          <a:p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Csak a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kapacitáción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átesett spermiumok képesek a megtermékenyítésre, azaz a következő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lépés:az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akroszómarekació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(AR) megtételére.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"/>
            <a:ext cx="7772400" cy="5638800"/>
          </a:xfrm>
        </p:spPr>
        <p:txBody>
          <a:bodyPr/>
          <a:lstStyle/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ejakulált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spermiumok folyamatosan érnek, illetve öregednek el, így a kapacitált populációban mindig kb. kb. 10% a megtermékenyítésre képes spermiumok aránya (az egyedi összetétel folyamatosan változik).</a:t>
            </a:r>
          </a:p>
          <a:p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kapacitáció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során megváltozik pl. a plazmamembrán összetétele (és ezáltal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fluidabb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lesz), membránpotenciálja, a spermium számos fehérjéje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foszforilálódik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kapacitáció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előidézhető megfelelő pufferoldatban való tartással is.</a:t>
            </a:r>
          </a:p>
          <a:p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albumin és a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ipid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transfer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protein (LTP-1; 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mindkettő kimutatható a női nemi utakban) 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 spermium plazmamembránjához köt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ő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dnek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kivonják abból a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koleszteolt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ezáltal a membrán folyékonyabb lesz.</a:t>
            </a:r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hu-HU" altLang="hu-HU" sz="24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  <a:noFill/>
        </p:spPr>
        <p:txBody>
          <a:bodyPr/>
          <a:lstStyle/>
          <a:p>
            <a:r>
              <a:rPr lang="hu-HU" alt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spermiumok transzportja és kemotaxisa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562600"/>
          </a:xfrm>
        </p:spPr>
        <p:txBody>
          <a:bodyPr/>
          <a:lstStyle/>
          <a:p>
            <a:endParaRPr lang="hu-HU" alt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altLang="hu-H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Transzport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A spermiumok a méhen keresztül a tuba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isthmusába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ezen </a:t>
            </a:r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szervek simaizom működése 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révén jutnak el (a csillómozgás csak a szuszpenzióban tartáshoz kell). </a:t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altLang="hu-H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Kemotaxis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A spermiumok saját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mozgása,melyet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kémiai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grádiensek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irányítanak.</a:t>
            </a:r>
            <a:r>
              <a:rPr lang="hu-HU" altLang="hu-HU" sz="1000" dirty="0">
                <a:latin typeface="Arial" panose="020B0604020202020204" pitchFamily="34" charset="0"/>
                <a:cs typeface="Arial" panose="020B0604020202020204" pitchFamily="34" charset="0"/>
              </a:rPr>
              <a:t> Nagy jelentősége van a külső megtermékenyítésű, tengeri állatoknál. A tengeri sün petesejtje egy 14 AA nagyságú </a:t>
            </a:r>
            <a:r>
              <a:rPr lang="hu-HU" altLang="hu-HU" sz="1000" dirty="0" err="1">
                <a:latin typeface="Arial" panose="020B0604020202020204" pitchFamily="34" charset="0"/>
                <a:cs typeface="Arial" panose="020B0604020202020204" pitchFamily="34" charset="0"/>
              </a:rPr>
              <a:t>peptidet</a:t>
            </a:r>
            <a:r>
              <a:rPr lang="hu-HU" altLang="hu-H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000" dirty="0" err="1">
                <a:latin typeface="Arial" panose="020B0604020202020204" pitchFamily="34" charset="0"/>
                <a:cs typeface="Arial" panose="020B0604020202020204" pitchFamily="34" charset="0"/>
              </a:rPr>
              <a:t>szekretál</a:t>
            </a:r>
            <a:r>
              <a:rPr lang="hu-HU" altLang="hu-HU" sz="1000" dirty="0">
                <a:latin typeface="Arial" panose="020B0604020202020204" pitchFamily="34" charset="0"/>
                <a:cs typeface="Arial" panose="020B0604020202020204" pitchFamily="34" charset="0"/>
              </a:rPr>
              <a:t>, mely fajspecifikus </a:t>
            </a:r>
            <a:r>
              <a:rPr lang="hu-HU" altLang="hu-HU" sz="1000" dirty="0" err="1">
                <a:latin typeface="Arial" panose="020B0604020202020204" pitchFamily="34" charset="0"/>
                <a:cs typeface="Arial" panose="020B0604020202020204" pitchFamily="34" charset="0"/>
              </a:rPr>
              <a:t>kemoattraktív</a:t>
            </a:r>
            <a:r>
              <a:rPr lang="hu-HU" altLang="hu-HU" sz="1000" dirty="0">
                <a:latin typeface="Arial" panose="020B0604020202020204" pitchFamily="34" charset="0"/>
                <a:cs typeface="Arial" panose="020B0604020202020204" pitchFamily="34" charset="0"/>
              </a:rPr>
              <a:t> hatással bír (</a:t>
            </a:r>
            <a:r>
              <a:rPr lang="hu-HU" altLang="hu-HU" sz="1000" dirty="0" err="1">
                <a:latin typeface="Arial" panose="020B0604020202020204" pitchFamily="34" charset="0"/>
                <a:cs typeface="Arial" panose="020B0604020202020204" pitchFamily="34" charset="0"/>
              </a:rPr>
              <a:t>resact</a:t>
            </a:r>
            <a:r>
              <a:rPr lang="hu-HU" altLang="hu-HU" sz="1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0" indent="0">
              <a:buNone/>
            </a:pP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09600"/>
          </a:xfrm>
        </p:spPr>
        <p:txBody>
          <a:bodyPr/>
          <a:lstStyle/>
          <a:p>
            <a:r>
              <a:rPr lang="hu-HU" alt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spermiumok transzportja és kemotaxisa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4953000"/>
          </a:xfrm>
        </p:spPr>
        <p:txBody>
          <a:bodyPr/>
          <a:lstStyle/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60-es években kimutatták, hogy az emlősökben a tüszőfolyadék vonzza a spermiumokat. Ezt követően a tüszőfolyadék (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liquor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folliculi; az ovuláció során kerül a tuba üregébe) több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kemoattraktív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komponensét sikerült azonosítani, mint pl. a</a:t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altLang="hu-H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progeszteront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vagy az</a:t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altLang="hu-H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atriális</a:t>
            </a:r>
            <a:r>
              <a:rPr lang="hu-HU" altLang="hu-H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natriuretikus</a:t>
            </a:r>
            <a:r>
              <a:rPr lang="hu-HU" altLang="hu-H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faktort 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(ez utóbbi egy 28 AA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peptid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; 0,7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nM-os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koncentrációban).</a:t>
            </a:r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Ez a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kemotaktikus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hatás csak a kapacitált spermiumokon érvényesül. </a:t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mai elképzelések szerint az </a:t>
            </a:r>
            <a:r>
              <a:rPr lang="hu-HU" altLang="hu-HU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isthmus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egy nagyon fontos 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spermium-raktár (várakozási hely) lenne, ahonnan a kapacitált spermiumok (és csak ezek) csak az ovulációt követően, a tüszőfolyadékból kiszabadult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kemoattraktánsok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hatására jut el a petesejt közelébe.</a:t>
            </a:r>
            <a:endParaRPr lang="hu-HU" alt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altLang="hu-HU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sperm mot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61913"/>
            <a:ext cx="4206875" cy="594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sperm motil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3017838"/>
            <a:ext cx="4608512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716016" y="692696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kapacitált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spermiuok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mozgása hiperaktív lesz,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kemoattraktánsok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hatására (alsó ábra: A, a B-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ami még nem hiperaktív mozgás, összehasonlítva.)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755576" y="692696"/>
            <a:ext cx="3083986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hu-HU" dirty="0">
                <a:hlinkClick r:id="rId3"/>
              </a:rPr>
              <a:t>https://youtu.be/T9_XkaXCXqc</a:t>
            </a:r>
            <a:endParaRPr lang="de-DE" dirty="0"/>
          </a:p>
        </p:txBody>
      </p:sp>
      <p:sp>
        <p:nvSpPr>
          <p:cNvPr id="10" name="Téglalap 9"/>
          <p:cNvSpPr/>
          <p:nvPr/>
        </p:nvSpPr>
        <p:spPr>
          <a:xfrm>
            <a:off x="753304" y="1916832"/>
            <a:ext cx="405591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hu-HU" dirty="0">
                <a:hlinkClick r:id="rId4"/>
              </a:rPr>
              <a:t>https://youtu.be/1wRAHHrttYs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08258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5"/>
            <a:ext cx="9144000" cy="6885895"/>
          </a:xfrm>
        </p:spPr>
      </p:pic>
      <p:sp>
        <p:nvSpPr>
          <p:cNvPr id="2" name="Szövegdoboz 1"/>
          <p:cNvSpPr txBox="1"/>
          <p:nvPr/>
        </p:nvSpPr>
        <p:spPr>
          <a:xfrm>
            <a:off x="6156176" y="5301208"/>
            <a:ext cx="2627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P4: </a:t>
            </a:r>
            <a:r>
              <a:rPr lang="hu-HU" b="1" dirty="0" smtClean="0"/>
              <a:t>progeszteron</a:t>
            </a:r>
          </a:p>
          <a:p>
            <a:r>
              <a:rPr lang="hu-HU" dirty="0" smtClean="0"/>
              <a:t>kisebb koncentrációban: </a:t>
            </a:r>
            <a:r>
              <a:rPr lang="hu-HU" dirty="0" err="1" smtClean="0"/>
              <a:t>kemoattraktáns</a:t>
            </a:r>
            <a:r>
              <a:rPr lang="hu-HU" dirty="0" smtClean="0"/>
              <a:t>; </a:t>
            </a:r>
            <a:br>
              <a:rPr lang="hu-HU" dirty="0" smtClean="0"/>
            </a:br>
            <a:r>
              <a:rPr lang="hu-HU" dirty="0" smtClean="0"/>
              <a:t>nagyobb koncentrációban indukálja az AR-t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842678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hu-HU" alt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petesejt (első) felismerése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800600"/>
          </a:xfrm>
        </p:spPr>
        <p:txBody>
          <a:bodyPr/>
          <a:lstStyle/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első felismerés: a spermiumok a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pellucidát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annak is proteinjeit ismerik fel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Az spermium </a:t>
            </a:r>
            <a:r>
              <a:rPr lang="hu-HU" alt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-receptorai a ZP2-höz kötődnek.</a:t>
            </a:r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5536" y="4153391"/>
            <a:ext cx="835292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700" b="1" dirty="0"/>
              <a:t>blasztogenezis</a:t>
            </a:r>
            <a:r>
              <a:rPr lang="hu-HU" sz="1700" dirty="0"/>
              <a:t>: a szabadon úszó (nem beágyazódott) embrionális alakok kialakulása (morula, blasztula); ez megegyezik a </a:t>
            </a:r>
            <a:r>
              <a:rPr lang="hu-HU" sz="1700" b="1" dirty="0"/>
              <a:t>preimplantációs időszakkal </a:t>
            </a:r>
            <a:r>
              <a:rPr lang="hu-HU" sz="1700" dirty="0"/>
              <a:t>(azaz a megtermékenyítéstől a 6-9. napig tart</a:t>
            </a:r>
            <a:r>
              <a:rPr lang="hu-HU" sz="1700" dirty="0" smtClean="0"/>
              <a:t>)</a:t>
            </a:r>
          </a:p>
          <a:p>
            <a:r>
              <a:rPr lang="hu-HU" sz="1700" b="1" dirty="0" smtClean="0"/>
              <a:t>Implantáció</a:t>
            </a:r>
            <a:r>
              <a:rPr lang="hu-HU" sz="1700" dirty="0" smtClean="0"/>
              <a:t>: az addig a méh üregében szabadon úszó embrió beemészti magát az </a:t>
            </a:r>
            <a:r>
              <a:rPr lang="hu-HU" sz="1700" dirty="0" err="1" smtClean="0"/>
              <a:t>endometriumba</a:t>
            </a:r>
            <a:r>
              <a:rPr lang="hu-HU" sz="1700" dirty="0" smtClean="0"/>
              <a:t>; azaz elkezdődik a posztimplantációs időszak</a:t>
            </a:r>
            <a:endParaRPr lang="hu-HU" sz="1700" dirty="0"/>
          </a:p>
          <a:p>
            <a:r>
              <a:rPr lang="hu-HU" sz="1700" b="1" dirty="0"/>
              <a:t>embrionális időszak</a:t>
            </a:r>
            <a:r>
              <a:rPr lang="hu-HU" sz="1700" dirty="0"/>
              <a:t>: a megtermékenyítéstől a miniatűr szervek megjelenésééig tart (0-8. embrionális hetek, 0-8. EH);</a:t>
            </a:r>
          </a:p>
          <a:p>
            <a:r>
              <a:rPr lang="hu-HU" sz="1700" b="1" dirty="0"/>
              <a:t>fetális időszak</a:t>
            </a:r>
            <a:r>
              <a:rPr lang="hu-HU" sz="1700" dirty="0"/>
              <a:t>: a szervek növekedése és differenciálódása (a 8. EH-</a:t>
            </a:r>
            <a:r>
              <a:rPr lang="hu-HU" sz="1700" dirty="0" err="1"/>
              <a:t>től</a:t>
            </a:r>
            <a:r>
              <a:rPr lang="hu-HU" sz="1700" dirty="0"/>
              <a:t> a megszületésig)</a:t>
            </a:r>
          </a:p>
          <a:p>
            <a:r>
              <a:rPr lang="hu-HU" sz="1700" b="1" dirty="0"/>
              <a:t>trimeszter</a:t>
            </a:r>
            <a:r>
              <a:rPr lang="hu-HU" sz="1700" dirty="0"/>
              <a:t>: a terhesség (pontosabban az utolsó menstruációtól a szülésig tartó időszak) 3-hónapos időszakokra (I., II., III. trimeszter) van </a:t>
            </a:r>
            <a:r>
              <a:rPr lang="hu-HU" sz="1700" dirty="0" smtClean="0"/>
              <a:t>felosztva</a:t>
            </a:r>
            <a:endParaRPr lang="de-DE" sz="17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393382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259632" y="3999354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>
                <a:solidFill>
                  <a:srgbClr val="C00000"/>
                </a:solidFill>
              </a:rPr>
              <a:t>implantáció</a:t>
            </a:r>
            <a:endParaRPr lang="de-DE" sz="1000" b="1" dirty="0">
              <a:solidFill>
                <a:srgbClr val="C00000"/>
              </a:solidFill>
            </a:endParaRPr>
          </a:p>
        </p:txBody>
      </p:sp>
      <p:cxnSp>
        <p:nvCxnSpPr>
          <p:cNvPr id="6" name="Egyenes összekötő nyíllal 5"/>
          <p:cNvCxnSpPr/>
          <p:nvPr/>
        </p:nvCxnSpPr>
        <p:spPr>
          <a:xfrm flipV="1">
            <a:off x="1702964" y="3672788"/>
            <a:ext cx="0" cy="2880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2730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hu-HU" altLang="hu-H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Akroszómareakció</a:t>
            </a:r>
            <a:r>
              <a:rPr lang="hu-HU" altLang="hu-H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(AR)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4953000"/>
          </a:xfrm>
        </p:spPr>
        <p:txBody>
          <a:bodyPr/>
          <a:lstStyle/>
          <a:p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felismerése nemcsak a spermium kötődését jelenti, hanem a következő lépés kiváltásáért is felelős.</a:t>
            </a:r>
          </a:p>
          <a:p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zonareceptorok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keresztkötése (</a:t>
            </a:r>
            <a:r>
              <a:rPr lang="hu-HU" alt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cross</a:t>
            </a:r>
            <a:r>
              <a:rPr lang="hu-HU" alt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linking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 aktiválják az </a:t>
            </a:r>
            <a:r>
              <a:rPr lang="hu-HU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akroszómavezikulum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exocitózisát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keresztkötés jelátviteli utat  (</a:t>
            </a:r>
            <a:r>
              <a:rPr lang="hu-HU" alt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hu-HU" alt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transduction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 indít be a spermium citoplazmájában: különféle fehérjék aktiválása. Ennek a kaszkádfolyamatnak a következménye -többek között- a </a:t>
            </a:r>
            <a:r>
              <a:rPr lang="hu-HU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citoplazmatikus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-ion koncentráció megnövekedése (milliszekundumok alatt): [Ca</a:t>
            </a:r>
            <a:r>
              <a:rPr lang="hu-HU" altLang="hu-HU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hu-HU" altLang="hu-HU" sz="1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</a:t>
            </a:r>
            <a:r>
              <a:rPr lang="hu-HU" alt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megnövekedett [Ca</a:t>
            </a:r>
            <a:r>
              <a:rPr lang="hu-HU" altLang="hu-HU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hu-HU" altLang="hu-HU" sz="1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felelős az akroszóma </a:t>
            </a:r>
            <a:r>
              <a:rPr lang="hu-HU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exocitózisáért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hu-HU" altLang="hu-H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Akroszómareakció</a:t>
            </a:r>
            <a:r>
              <a:rPr lang="hu-HU" altLang="hu-H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II.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5029200"/>
          </a:xfrm>
        </p:spPr>
        <p:txBody>
          <a:bodyPr/>
          <a:lstStyle/>
          <a:p>
            <a:r>
              <a:rPr lang="hu-HU" alt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AR kiváltható petesejtek, vagy ellenanyagok nélkül is úgy, hogy spermiumokhoz </a:t>
            </a:r>
            <a:r>
              <a:rPr lang="hu-HU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Ca-ionofórt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adnak.</a:t>
            </a:r>
          </a:p>
          <a:p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Az AR reakció során az </a:t>
            </a:r>
            <a:r>
              <a:rPr lang="hu-HU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akroszómatartalom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kiürül. Az így kiszabaduló enzimek segítségével a spermium egy csatornát „fúr” a </a:t>
            </a:r>
            <a:r>
              <a:rPr lang="hu-HU" alt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zonába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amelyen keresztül átpréseli magát a petesejt sejtfelszínéig.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762000" y="54864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Az AR sémája és képe TEM felvételen 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609600"/>
            <a:ext cx="81248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4786313" cy="63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54768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685800" y="58674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„…ketten próbálkoztak….”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614363"/>
            <a:ext cx="6429375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954"/>
            <a:ext cx="9144000" cy="624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607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3" y="0"/>
            <a:ext cx="7906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848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0" y="0"/>
            <a:ext cx="686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837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61715" y="188640"/>
            <a:ext cx="7772400" cy="914400"/>
          </a:xfrm>
        </p:spPr>
        <p:txBody>
          <a:bodyPr/>
          <a:lstStyle/>
          <a:p>
            <a:r>
              <a:rPr lang="hu-HU" alt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2. felismerés és a </a:t>
            </a:r>
            <a:r>
              <a:rPr lang="hu-HU" alt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gaméták</a:t>
            </a:r>
            <a:r>
              <a:rPr lang="hu-HU" alt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fúziója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03040"/>
            <a:ext cx="7772400" cy="5450160"/>
          </a:xfrm>
        </p:spPr>
        <p:txBody>
          <a:bodyPr/>
          <a:lstStyle/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Amint a spermium a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zonán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átért, a petesejt membránjánál találja magát. De ez még nem elég a „boldogsághoz”: most újra fel kell egymást ismerni.</a:t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Ez a felismerés újabb receptorokat/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ligandokat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igényel.</a:t>
            </a:r>
          </a:p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mai ismeretek szerint kulcsfontosságú egy CD9-nek nevezett transzmembrán fehérje (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tetraspannin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 a petesejt, és az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Izumo-nak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nevezett membránfehérje a spermium sejtmembránjában. Az ezekre mutáns (KO) egerek esetében az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akroszómareakció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után a spermium a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zonán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belülre kerül, de nem tudja megtermékenyíteni a petesejtet…</a:t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spermium fejében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ezt a feltételezések szerint a </a:t>
            </a:r>
            <a:r>
              <a:rPr lang="hu-HU" altLang="hu-H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fertilin</a:t>
            </a:r>
            <a:r>
              <a:rPr lang="hu-HU" altLang="hu-H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közvetítené. Ez a molekula szintén egy integráns membránfehérje, mely az egyenlítő mögött helyezkedik el (így nem válik le az AR során).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https://upload.wikimedia.org/wikipedia/commons/thumb/5/57/Prenatal_development_table.svg/1850px-Prenatal_development_tabl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04864"/>
            <a:ext cx="9144001" cy="140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23527" y="4725144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Embrionális nap (EN), hét (EH), hónap (</a:t>
            </a:r>
            <a:r>
              <a:rPr lang="hu-HU" dirty="0" err="1"/>
              <a:t>EHó</a:t>
            </a:r>
            <a:r>
              <a:rPr lang="hu-HU" dirty="0"/>
              <a:t>): a megtermékenyítés időpontjától számított időszak</a:t>
            </a:r>
          </a:p>
        </p:txBody>
      </p:sp>
    </p:spTree>
    <p:extLst>
      <p:ext uri="{BB962C8B-B14F-4D97-AF65-F5344CB8AC3E}">
        <p14:creationId xmlns:p14="http://schemas.microsoft.com/office/powerpoint/2010/main" val="23192071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3886200" y="762000"/>
            <a:ext cx="38100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A petesejt membránjának felismerése és a sejtfúzió.</a:t>
            </a:r>
          </a:p>
          <a:p>
            <a:pPr>
              <a:spcBef>
                <a:spcPct val="50000"/>
              </a:spcBef>
            </a:pP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A fúziót követően a petesejt </a:t>
            </a:r>
            <a:r>
              <a:rPr lang="hu-HU" altLang="hu-HU" dirty="0" err="1">
                <a:latin typeface="Arial" panose="020B0604020202020204" pitchFamily="34" charset="0"/>
                <a:cs typeface="Arial" panose="020B0604020202020204" pitchFamily="34" charset="0"/>
              </a:rPr>
              <a:t>kérgi</a:t>
            </a: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 szemcséinek tartalma </a:t>
            </a:r>
            <a:r>
              <a:rPr lang="hu-HU" altLang="hu-HU" dirty="0" err="1">
                <a:latin typeface="Arial" panose="020B0604020202020204" pitchFamily="34" charset="0"/>
                <a:cs typeface="Arial" panose="020B0604020202020204" pitchFamily="34" charset="0"/>
              </a:rPr>
              <a:t>exocitózissal</a:t>
            </a: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 kiürül.</a:t>
            </a: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26162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9144000" cy="405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251520" y="4725144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hu-HU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tetraspannin</a:t>
            </a:r>
            <a: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hu-HU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transzmemrán</a:t>
            </a:r>
            <a: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fehérje, a CD9 (petesejt membrán) és a szintén transzmembrán </a:t>
            </a:r>
            <a:r>
              <a:rPr kumimoji="0" lang="hu-HU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Izumo</a:t>
            </a:r>
            <a: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fehérjék (spermium membrán) kölcsönhatása szükséges a két ivarsejt második felismeréséhez.</a:t>
            </a:r>
            <a:r>
              <a:rPr kumimoji="0" lang="hu-HU" sz="18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Transzgén állatok (CD9KO vagy </a:t>
            </a:r>
            <a:r>
              <a:rPr kumimoji="0" lang="hu-HU" sz="18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Izumo</a:t>
            </a:r>
            <a:r>
              <a:rPr kumimoji="0" lang="hu-HU" sz="18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KO állatok) nem fertilisek, az AR után a spermiumok a </a:t>
            </a:r>
            <a:r>
              <a:rPr kumimoji="0" lang="hu-HU" sz="18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kumimoji="0" lang="hu-HU" sz="18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alá jutnak de a </a:t>
            </a:r>
            <a:r>
              <a:rPr kumimoji="0" lang="hu-HU" sz="18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1800" kern="0" baseline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vábbi</a:t>
            </a:r>
            <a:r>
              <a:rPr lang="hu-HU" sz="1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folyamatok gátlódnak, és nem történik megtermékenyítés.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0659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182"/>
            <a:ext cx="9144000" cy="597363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987824" y="1504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dirty="0" smtClean="0">
                <a:solidFill>
                  <a:srgbClr val="E909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IZUMO-1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és a  </a:t>
            </a:r>
            <a:r>
              <a:rPr lang="hu-HU" dirty="0">
                <a:solidFill>
                  <a:srgbClr val="488E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JUNO</a:t>
            </a:r>
          </a:p>
        </p:txBody>
      </p:sp>
    </p:spTree>
    <p:extLst>
      <p:ext uri="{BB962C8B-B14F-4D97-AF65-F5344CB8AC3E}">
        <p14:creationId xmlns:p14="http://schemas.microsoft.com/office/powerpoint/2010/main" val="35916038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23" y="0"/>
            <a:ext cx="4853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9210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hu-HU" alt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petesejt </a:t>
            </a:r>
            <a:r>
              <a:rPr lang="hu-HU" alt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kortikális</a:t>
            </a:r>
            <a:r>
              <a:rPr lang="hu-HU" alt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granulumainak</a:t>
            </a:r>
            <a:r>
              <a:rPr lang="hu-HU" alt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 </a:t>
            </a:r>
            <a:r>
              <a:rPr lang="hu-HU" alt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exocitózisa</a:t>
            </a:r>
            <a:r>
              <a:rPr lang="hu-HU" alt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hu-HU" alt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polispermia</a:t>
            </a:r>
            <a:r>
              <a:rPr lang="hu-HU" alt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meggátlása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191000"/>
          </a:xfrm>
        </p:spPr>
        <p:txBody>
          <a:bodyPr/>
          <a:lstStyle/>
          <a:p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Kortikális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szemcsék (CG): 4-5000 db. petesejtenként; 0,5-1 </a:t>
            </a:r>
            <a:r>
              <a:rPr lang="hu-HU" altLang="hu-HU" sz="2000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 átmérővel. </a:t>
            </a:r>
          </a:p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CG-k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exocitózisa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cortical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granule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CGR) azt jelenti, hogy </a:t>
            </a:r>
            <a:r>
              <a:rPr lang="hu-HU" altLang="hu-H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szemcse (a petesejt teljes felszínéről) </a:t>
            </a:r>
            <a:r>
              <a:rPr lang="hu-HU" altLang="hu-HU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pillanatszerűen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(néhány másodperc alatt) kiürülnek, amint az első spermium kötődik a petesejthez.</a:t>
            </a:r>
          </a:p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CG-k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szintén sokféle enzimet tartalmaznak. Vannak benne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glikozidázok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(a legismertebb: </a:t>
            </a:r>
            <a:r>
              <a:rPr lang="hu-HU" altLang="hu-HU" sz="2000" dirty="0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hu-HU" altLang="hu-H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altLang="hu-H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Hexózaminidáz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), melyek a ZP3 szénhidrát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oldallácait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módosítják: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továbbbi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spermiumok AR nem tud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végbemenni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 Más enzim az </a:t>
            </a:r>
            <a:r>
              <a:rPr lang="hu-HU" altLang="hu-H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ovastacin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mely a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zonát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megkeményíti 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(pontosabban a ZP2-t elhasítja; </a:t>
            </a:r>
            <a:r>
              <a:rPr lang="hu-HU" alt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hardening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705806" y="620688"/>
            <a:ext cx="7772400" cy="1143000"/>
          </a:xfrm>
        </p:spPr>
        <p:txBody>
          <a:bodyPr/>
          <a:lstStyle/>
          <a:p>
            <a:r>
              <a:rPr lang="hu-HU" alt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petesejt </a:t>
            </a:r>
            <a:r>
              <a:rPr lang="hu-HU" alt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kortikális</a:t>
            </a:r>
            <a:r>
              <a:rPr lang="hu-HU" alt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granulumainak</a:t>
            </a:r>
            <a:r>
              <a:rPr lang="hu-HU" alt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 </a:t>
            </a:r>
            <a:r>
              <a:rPr lang="hu-HU" alt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exocitózisa</a:t>
            </a:r>
            <a:r>
              <a:rPr lang="hu-HU" alt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hu-HU" altLang="hu-H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polispermia</a:t>
            </a:r>
            <a:r>
              <a:rPr lang="hu-HU" altLang="hu-H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meggátlása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Összefoglalva: A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kortikális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szemcsék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exocitózisa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meggátolja a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polispermiát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 (a tengeri sünben a CGR előtt még egy korábbi esemény történik, a spermium fúzióját követően, a petesejt membránja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depolarizálódik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-a membránpotenciál csökken- ez az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ú.n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block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 Ilyet nem lehet emlősöknél megfigyelni.)</a:t>
            </a:r>
          </a:p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CGR esetében is az 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hu-HU" altLang="hu-HU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hu-HU" altLang="hu-HU" sz="14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növekedése a felelős a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kérgi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szemcsék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exocitózisáért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(a petesejten egy </a:t>
            </a:r>
            <a:r>
              <a:rPr lang="hu-HU" altLang="hu-H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kalciumhullám</a:t>
            </a:r>
            <a:r>
              <a:rPr lang="hu-HU" altLang="hu-H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szalad végig).</a:t>
            </a:r>
            <a:endParaRPr lang="hu-HU" alt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altLang="hu-HU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5763"/>
            <a:ext cx="7118350" cy="608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356644" y="4790229"/>
            <a:ext cx="844445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petesejt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citoplazmatikus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kalciumhulláma 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(in vivo festés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aeqorinnal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egy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-ionkoncentrációtól függően fluoreszkáló festékkel). Az első fluoreszkáló pötty (bal oldali képek) a spermium behatolási helyét mutatják.</a:t>
            </a:r>
          </a:p>
        </p:txBody>
      </p:sp>
      <p:sp>
        <p:nvSpPr>
          <p:cNvPr id="38915" name="Line 4"/>
          <p:cNvSpPr>
            <a:spLocks noChangeShapeType="1"/>
          </p:cNvSpPr>
          <p:nvPr/>
        </p:nvSpPr>
        <p:spPr bwMode="auto">
          <a:xfrm>
            <a:off x="3886200" y="39624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4343400" y="4114800"/>
            <a:ext cx="106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800" dirty="0">
                <a:latin typeface="Arial" panose="020B0604020202020204" pitchFamily="34" charset="0"/>
                <a:cs typeface="Arial" panose="020B0604020202020204" pitchFamily="34" charset="0"/>
              </a:rPr>
              <a:t>időtartam</a:t>
            </a:r>
            <a:endParaRPr lang="hu-HU" alt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7" name="Text Box 6"/>
          <p:cNvSpPr txBox="1">
            <a:spLocks noChangeArrowheads="1"/>
          </p:cNvSpPr>
          <p:nvPr/>
        </p:nvSpPr>
        <p:spPr bwMode="auto">
          <a:xfrm>
            <a:off x="457200" y="3657600"/>
            <a:ext cx="15225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400" dirty="0">
                <a:latin typeface="Arial" panose="020B0604020202020204" pitchFamily="34" charset="0"/>
                <a:cs typeface="Arial" panose="020B0604020202020204" pitchFamily="34" charset="0"/>
              </a:rPr>
              <a:t>0. másodperc</a:t>
            </a:r>
            <a:endParaRPr lang="hu-HU" alt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8" name="Text Box 7"/>
          <p:cNvSpPr txBox="1">
            <a:spLocks noChangeArrowheads="1"/>
          </p:cNvSpPr>
          <p:nvPr/>
        </p:nvSpPr>
        <p:spPr bwMode="auto">
          <a:xfrm>
            <a:off x="7543800" y="3657600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400" dirty="0">
                <a:latin typeface="Arial" panose="020B0604020202020204" pitchFamily="34" charset="0"/>
                <a:cs typeface="Arial" panose="020B0604020202020204" pitchFamily="34" charset="0"/>
              </a:rPr>
              <a:t>3. másodperc</a:t>
            </a:r>
          </a:p>
        </p:txBody>
      </p:sp>
      <p:pic>
        <p:nvPicPr>
          <p:cNvPr id="3891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420100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2656"/>
            <a:ext cx="7772400" cy="1152128"/>
          </a:xfrm>
        </p:spPr>
        <p:txBody>
          <a:bodyPr/>
          <a:lstStyle/>
          <a:p>
            <a:r>
              <a:rPr lang="hu-HU" altLang="hu-H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anyai és apai genetikai állomány egyesülése</a:t>
            </a: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228599" y="1905000"/>
            <a:ext cx="2403475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600" dirty="0">
                <a:latin typeface="Arial" panose="020B0604020202020204" pitchFamily="34" charset="0"/>
                <a:cs typeface="Arial" panose="020B0604020202020204" pitchFamily="34" charset="0"/>
              </a:rPr>
              <a:t>Fluoreszcens jelölés: kék szín: DNS; zöld szín: </a:t>
            </a:r>
            <a:r>
              <a:rPr lang="hu-HU" alt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mikrotubulusok</a:t>
            </a:r>
            <a:r>
              <a:rPr lang="hu-HU" altLang="hu-H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hu-HU" alt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A: az első meiotikus osztódás az ovuláció előtt (csak petesejt).</a:t>
            </a:r>
          </a:p>
          <a:p>
            <a:pPr>
              <a:spcBef>
                <a:spcPct val="50000"/>
              </a:spcBef>
            </a:pPr>
            <a:r>
              <a:rPr lang="hu-HU" altLang="hu-HU" sz="1600" dirty="0">
                <a:latin typeface="Arial" panose="020B0604020202020204" pitchFamily="34" charset="0"/>
                <a:cs typeface="Arial" panose="020B0604020202020204" pitchFamily="34" charset="0"/>
              </a:rPr>
              <a:t>B: Spermiumbelépés (balra), és a második meiotikus osztódás befejezése (fönt).</a:t>
            </a:r>
          </a:p>
          <a:p>
            <a:pPr>
              <a:spcBef>
                <a:spcPct val="50000"/>
              </a:spcBef>
            </a:pPr>
            <a:r>
              <a:rPr lang="hu-HU" altLang="hu-HU" sz="1600" dirty="0">
                <a:latin typeface="Arial" panose="020B0604020202020204" pitchFamily="34" charset="0"/>
                <a:cs typeface="Arial" panose="020B0604020202020204" pitchFamily="34" charset="0"/>
              </a:rPr>
              <a:t>C-E: A férfi és női előmagok egyesülése, első </a:t>
            </a:r>
            <a:r>
              <a:rPr lang="hu-HU" alt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mitózis</a:t>
            </a:r>
            <a:r>
              <a:rPr lang="hu-HU" altLang="hu-H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altLang="hu-H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1981200"/>
            <a:ext cx="62071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hu-HU" altLang="hu-H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Assisted</a:t>
            </a:r>
            <a:r>
              <a:rPr lang="hu-HU" alt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reproductive</a:t>
            </a:r>
            <a:r>
              <a:rPr lang="hu-HU" alt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hu-HU" alt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 (ART)</a:t>
            </a:r>
            <a:endParaRPr lang="hu-HU" alt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7772400" cy="4191000"/>
          </a:xfrm>
        </p:spPr>
        <p:txBody>
          <a:bodyPr/>
          <a:lstStyle/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legismertebb technikák: </a:t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in vitro </a:t>
            </a:r>
            <a:r>
              <a:rPr lang="hu-HU" alt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fertilization</a:t>
            </a:r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(IVF)</a:t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alt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intracytoplasmic</a:t>
            </a:r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sperm</a:t>
            </a:r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injection</a:t>
            </a:r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(ICSI)</a:t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Orvosi javallat: petevezetőgyulladás (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salpingitis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 miatti átjárhatatlanság (pl. IVF-re); kevés, vagy hiányzó spermium az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ejakulátumban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oligospermia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azoospermia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; ICSI-re. Heretumorok (a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citosztatikus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kezelést megelőzően spermiumgyűjtés és fagyasztva tárolás). Sok pénz …</a:t>
            </a:r>
            <a:b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első IVF gyermek 1978-ban született (UK). A SE-en: az I.sz Szülészeti és Nőgyógyászati Klinikán végzik, de máshol (magánklinikákon) is.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</TotalTime>
  <Words>4479</Words>
  <Application>Microsoft Office PowerPoint</Application>
  <PresentationFormat>Diavetítés a képernyőre (4:3 oldalarány)</PresentationFormat>
  <Paragraphs>516</Paragraphs>
  <Slides>125</Slides>
  <Notes>20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125</vt:i4>
      </vt:variant>
    </vt:vector>
  </HeadingPairs>
  <TitlesOfParts>
    <vt:vector size="135" baseType="lpstr">
      <vt:lpstr>Arial</vt:lpstr>
      <vt:lpstr>Calibri</vt:lpstr>
      <vt:lpstr>Calibri Light</vt:lpstr>
      <vt:lpstr>Lucida Sans Unicode</vt:lpstr>
      <vt:lpstr>Microsoft Sans Serif</vt:lpstr>
      <vt:lpstr>Symbol</vt:lpstr>
      <vt:lpstr>Times New Roman</vt:lpstr>
      <vt:lpstr>Wingdings</vt:lpstr>
      <vt:lpstr>Office-téma</vt:lpstr>
      <vt:lpstr>Image</vt:lpstr>
      <vt:lpstr>PowerPoint-bemutató</vt:lpstr>
      <vt:lpstr>PowerPoint-bemutató</vt:lpstr>
      <vt:lpstr>Tankönyv</vt:lpstr>
      <vt:lpstr>Más tankönyvek</vt:lpstr>
      <vt:lpstr>Más tankönyvek</vt:lpstr>
      <vt:lpstr>PowerPoint-bemutató</vt:lpstr>
      <vt:lpstr>PowerPoint-bemutató</vt:lpstr>
      <vt:lpstr>PowerPoint-bemutató</vt:lpstr>
      <vt:lpstr>PowerPoint-bemutató</vt:lpstr>
      <vt:lpstr>PowerPoint-bemutató</vt:lpstr>
      <vt:lpstr>A petesejt kialakulása a petefészekben</vt:lpstr>
      <vt:lpstr>A petesejtek és tüszők</vt:lpstr>
      <vt:lpstr>PowerPoint-bemutató</vt:lpstr>
      <vt:lpstr>Oogenezis: a petesejtek érése</vt:lpstr>
      <vt:lpstr>PowerPoint-bemutató</vt:lpstr>
      <vt:lpstr>PowerPoint-bemutató</vt:lpstr>
      <vt:lpstr>PowerPoint-bemutató</vt:lpstr>
      <vt:lpstr>A primordiális tüszők száma</vt:lpstr>
      <vt:lpstr>PowerPoint-bemutató</vt:lpstr>
      <vt:lpstr>PowerPoint-bemutató</vt:lpstr>
      <vt:lpstr>A petesejt alkotórészei</vt:lpstr>
      <vt:lpstr>PowerPoint-bemutató</vt:lpstr>
      <vt:lpstr>PowerPoint-bemutató</vt:lpstr>
      <vt:lpstr>PowerPoint-bemutató</vt:lpstr>
      <vt:lpstr>Zona pellucida</vt:lpstr>
      <vt:lpstr>PowerPoint-bemutató</vt:lpstr>
      <vt:lpstr>PowerPoint-bemutató</vt:lpstr>
      <vt:lpstr>PowerPoint-bemutató</vt:lpstr>
      <vt:lpstr>PowerPoint-bemutató</vt:lpstr>
      <vt:lpstr>PowerPoint-bemutató</vt:lpstr>
      <vt:lpstr>Meiózis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spermium nyaka</vt:lpstr>
      <vt:lpstr>PowerPoint-bemutató</vt:lpstr>
      <vt:lpstr>PowerPoint-bemutató</vt:lpstr>
      <vt:lpstr>A spermium farka</vt:lpstr>
      <vt:lpstr>A spermium farka: középdarab</vt:lpstr>
      <vt:lpstr>PowerPoint-bemutató</vt:lpstr>
      <vt:lpstr>A spermium farka: fődarab</vt:lpstr>
      <vt:lpstr>PowerPoint-bemutató</vt:lpstr>
      <vt:lpstr>PowerPoint-bemutató</vt:lpstr>
      <vt:lpstr>PowerPoint-bemutató</vt:lpstr>
      <vt:lpstr>A spermiumok fejlődése a herében</vt:lpstr>
      <vt:lpstr>PowerPoint-bemutató</vt:lpstr>
      <vt:lpstr>A hímivarsejtek képződése I.</vt:lpstr>
      <vt:lpstr>PowerPoint-bemutató</vt:lpstr>
      <vt:lpstr>A hímivarsejtek képződése II.</vt:lpstr>
      <vt:lpstr>A hímivarsejtek képződése III.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Tüszőrepedés (ovuláció)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Kapacitáció</vt:lpstr>
      <vt:lpstr>PowerPoint-bemutató</vt:lpstr>
      <vt:lpstr>A spermiumok transzportja és kemotaxisa </vt:lpstr>
      <vt:lpstr>A spermiumok transzportja és kemotaxisa</vt:lpstr>
      <vt:lpstr>PowerPoint-bemutató</vt:lpstr>
      <vt:lpstr>PowerPoint-bemutató</vt:lpstr>
      <vt:lpstr>PowerPoint-bemutató</vt:lpstr>
      <vt:lpstr>A petesejt (első) felismerése</vt:lpstr>
      <vt:lpstr>Akroszómareakció (AR)</vt:lpstr>
      <vt:lpstr>Akroszómareakció II.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2. felismerés és a gaméták fúziója</vt:lpstr>
      <vt:lpstr>PowerPoint-bemutató</vt:lpstr>
      <vt:lpstr>PowerPoint-bemutató</vt:lpstr>
      <vt:lpstr>PowerPoint-bemutató</vt:lpstr>
      <vt:lpstr>PowerPoint-bemutató</vt:lpstr>
      <vt:lpstr>A petesejt kortikális granulumainak az exocitózisa: a polispermia meggátlása</vt:lpstr>
      <vt:lpstr>A petesejt kortikális granulumainak az exocitózisa: a polispermia meggátlása </vt:lpstr>
      <vt:lpstr>PowerPoint-bemutató</vt:lpstr>
      <vt:lpstr>PowerPoint-bemutató</vt:lpstr>
      <vt:lpstr>Az anyai és apai genetikai állomány egyesülése</vt:lpstr>
      <vt:lpstr>Assisted reproductive technology (ART)</vt:lpstr>
      <vt:lpstr>PowerPoint-bemutató</vt:lpstr>
      <vt:lpstr>PowerPoint-bemutató</vt:lpstr>
      <vt:lpstr>6. Az anyai és apai genetikai állomány egyesülése</vt:lpstr>
      <vt:lpstr>PowerPoint-bemutató</vt:lpstr>
      <vt:lpstr>PowerPoint-bemutató</vt:lpstr>
      <vt:lpstr>PowerPoint-bemutató</vt:lpstr>
      <vt:lpstr>Az embrió életkorát a továbbiakban így fogom megadni:</vt:lpstr>
      <vt:lpstr>PowerPoint-bemutató</vt:lpstr>
      <vt:lpstr>Preimplantációs fejlődés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hólyagcsíra kialakulása</vt:lpstr>
      <vt:lpstr>PowerPoint-bemutató</vt:lpstr>
      <vt:lpstr>PowerPoint-bemutató</vt:lpstr>
      <vt:lpstr>PowerPoint-bemutató</vt:lpstr>
      <vt:lpstr>A blasztula kibújása a zonából (hatching)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Felhasználó</dc:creator>
  <cp:lastModifiedBy>Dr. Magyar Attila</cp:lastModifiedBy>
  <cp:revision>14</cp:revision>
  <dcterms:created xsi:type="dcterms:W3CDTF">2020-03-06T04:48:14Z</dcterms:created>
  <dcterms:modified xsi:type="dcterms:W3CDTF">2020-03-06T09:06:03Z</dcterms:modified>
</cp:coreProperties>
</file>