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379" r:id="rId2"/>
    <p:sldId id="404" r:id="rId3"/>
    <p:sldId id="405" r:id="rId4"/>
    <p:sldId id="402" r:id="rId5"/>
    <p:sldId id="403" r:id="rId6"/>
    <p:sldId id="397" r:id="rId7"/>
    <p:sldId id="398" r:id="rId8"/>
    <p:sldId id="396" r:id="rId9"/>
    <p:sldId id="400" r:id="rId10"/>
    <p:sldId id="401" r:id="rId11"/>
    <p:sldId id="399" r:id="rId12"/>
    <p:sldId id="382" r:id="rId13"/>
    <p:sldId id="374" r:id="rId14"/>
    <p:sldId id="415" r:id="rId15"/>
    <p:sldId id="375" r:id="rId16"/>
    <p:sldId id="385" r:id="rId17"/>
    <p:sldId id="407" r:id="rId18"/>
    <p:sldId id="408" r:id="rId19"/>
    <p:sldId id="413" r:id="rId20"/>
    <p:sldId id="409" r:id="rId21"/>
    <p:sldId id="412" r:id="rId22"/>
    <p:sldId id="416" r:id="rId23"/>
    <p:sldId id="364" r:id="rId24"/>
    <p:sldId id="414" r:id="rId25"/>
    <p:sldId id="418" r:id="rId26"/>
    <p:sldId id="420" r:id="rId27"/>
    <p:sldId id="365" r:id="rId28"/>
    <p:sldId id="417" r:id="rId29"/>
    <p:sldId id="391" r:id="rId30"/>
    <p:sldId id="377" r:id="rId31"/>
    <p:sldId id="378" r:id="rId32"/>
    <p:sldId id="363" r:id="rId33"/>
    <p:sldId id="367" r:id="rId34"/>
    <p:sldId id="421" r:id="rId35"/>
    <p:sldId id="419" r:id="rId36"/>
    <p:sldId id="390" r:id="rId37"/>
    <p:sldId id="394" r:id="rId38"/>
    <p:sldId id="393" r:id="rId39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3" d="100"/>
        <a:sy n="83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9994-8D23-49D0-9B10-AEAEF30D5B96}" type="datetimeFigureOut">
              <a:rPr lang="hu-HU" smtClean="0"/>
              <a:pPr/>
              <a:t>2020.02.02.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F2DC1-BC74-4D40-A023-267BBE5DAEF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9994-8D23-49D0-9B10-AEAEF30D5B96}" type="datetimeFigureOut">
              <a:rPr lang="hu-HU" smtClean="0"/>
              <a:pPr/>
              <a:t>2020.02.02.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F2DC1-BC74-4D40-A023-267BBE5DAEF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9994-8D23-49D0-9B10-AEAEF30D5B96}" type="datetimeFigureOut">
              <a:rPr lang="hu-HU" smtClean="0"/>
              <a:pPr/>
              <a:t>2020.02.02.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F2DC1-BC74-4D40-A023-267BBE5DAEF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9994-8D23-49D0-9B10-AEAEF30D5B96}" type="datetimeFigureOut">
              <a:rPr lang="hu-HU" smtClean="0"/>
              <a:pPr/>
              <a:t>2020.02.02.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F2DC1-BC74-4D40-A023-267BBE5DAEF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9994-8D23-49D0-9B10-AEAEF30D5B96}" type="datetimeFigureOut">
              <a:rPr lang="hu-HU" smtClean="0"/>
              <a:pPr/>
              <a:t>2020.02.02.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F2DC1-BC74-4D40-A023-267BBE5DAEF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9994-8D23-49D0-9B10-AEAEF30D5B96}" type="datetimeFigureOut">
              <a:rPr lang="hu-HU" smtClean="0"/>
              <a:pPr/>
              <a:t>2020.02.02.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F2DC1-BC74-4D40-A023-267BBE5DAEF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9994-8D23-49D0-9B10-AEAEF30D5B96}" type="datetimeFigureOut">
              <a:rPr lang="hu-HU" smtClean="0"/>
              <a:pPr/>
              <a:t>2020.02.02.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F2DC1-BC74-4D40-A023-267BBE5DAEF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9994-8D23-49D0-9B10-AEAEF30D5B96}" type="datetimeFigureOut">
              <a:rPr lang="hu-HU" smtClean="0"/>
              <a:pPr/>
              <a:t>2020.02.02.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F2DC1-BC74-4D40-A023-267BBE5DAEF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9994-8D23-49D0-9B10-AEAEF30D5B96}" type="datetimeFigureOut">
              <a:rPr lang="hu-HU" smtClean="0"/>
              <a:pPr/>
              <a:t>2020.02.02.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F2DC1-BC74-4D40-A023-267BBE5DAEF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9994-8D23-49D0-9B10-AEAEF30D5B96}" type="datetimeFigureOut">
              <a:rPr lang="hu-HU" smtClean="0"/>
              <a:pPr/>
              <a:t>2020.02.02.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F2DC1-BC74-4D40-A023-267BBE5DAEF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9994-8D23-49D0-9B10-AEAEF30D5B96}" type="datetimeFigureOut">
              <a:rPr lang="hu-HU" smtClean="0"/>
              <a:pPr/>
              <a:t>2020.02.02.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F2DC1-BC74-4D40-A023-267BBE5DAEF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B9994-8D23-49D0-9B10-AEAEF30D5B96}" type="datetimeFigureOut">
              <a:rPr lang="hu-HU" smtClean="0"/>
              <a:pPr/>
              <a:t>2020.02.02.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F2DC1-BC74-4D40-A023-267BBE5DAEFE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asecenter.semmelweis.hu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wmf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6.wdp"/><Relationship Id="rId4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eref.thieme.de/ebooks/1942805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hyperlink" Target="http://www.irodaglobal.hu/shop/papiraruk/fuzetek-spiralfuzetek/spiralfuzetek-a5-b5/spiralfuzet-a5-80-lapos-vonalas-silverball-%3c5-db-csom%3e-311-2521" TargetMode="Externa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88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2276872"/>
            <a:ext cx="3340934" cy="4077072"/>
          </a:xfrm>
          <a:prstGeom prst="rect">
            <a:avLst/>
          </a:prstGeom>
          <a:noFill/>
        </p:spPr>
      </p:pic>
      <p:sp>
        <p:nvSpPr>
          <p:cNvPr id="3" name="Cím 1"/>
          <p:cNvSpPr txBox="1">
            <a:spLocks/>
          </p:cNvSpPr>
          <p:nvPr/>
        </p:nvSpPr>
        <p:spPr>
          <a:xfrm>
            <a:off x="539552" y="165206"/>
            <a:ext cx="8077200" cy="13195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hu-HU" sz="3200" dirty="0" err="1" smtClean="0"/>
              <a:t>Thorax</a:t>
            </a:r>
            <a:r>
              <a:rPr lang="hu-HU" sz="3200" dirty="0" smtClean="0"/>
              <a:t>, </a:t>
            </a:r>
            <a:r>
              <a:rPr lang="hu-HU" sz="3200" b="1" dirty="0" smtClean="0"/>
              <a:t>Mediastinum</a:t>
            </a:r>
            <a:r>
              <a:rPr lang="hu-HU" sz="3200" dirty="0" smtClean="0"/>
              <a:t>. </a:t>
            </a:r>
          </a:p>
          <a:p>
            <a:pPr lvl="0" algn="ctr">
              <a:spcBef>
                <a:spcPct val="0"/>
              </a:spcBef>
              <a:defRPr/>
            </a:pPr>
            <a:r>
              <a:rPr lang="hu-HU" sz="2400" dirty="0" smtClean="0"/>
              <a:t>Trachea, </a:t>
            </a:r>
            <a:r>
              <a:rPr lang="hu-HU" sz="2400" dirty="0" err="1" smtClean="0"/>
              <a:t>Lunge</a:t>
            </a:r>
            <a:r>
              <a:rPr lang="hu-HU" sz="2400" dirty="0" smtClean="0"/>
              <a:t>, Esophagus</a:t>
            </a:r>
            <a:r>
              <a:rPr lang="hu-HU" sz="3200" dirty="0" smtClean="0"/>
              <a:t>. </a:t>
            </a:r>
          </a:p>
          <a:p>
            <a:pPr lvl="0" algn="ctr">
              <a:spcBef>
                <a:spcPct val="0"/>
              </a:spcBef>
              <a:defRPr/>
            </a:pPr>
            <a:endParaRPr lang="hu-HU" sz="1600" i="1" dirty="0" smtClean="0"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  <a:defRPr/>
            </a:pPr>
            <a:endParaRPr lang="hu-HU" sz="1600" i="1" dirty="0" smtClean="0"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hu-HU" sz="1600" i="1" dirty="0" smtClean="0">
                <a:latin typeface="+mj-lt"/>
                <a:ea typeface="+mj-ea"/>
                <a:cs typeface="+mj-cs"/>
              </a:rPr>
              <a:t>Dr. Altdorfer</a:t>
            </a:r>
            <a:endParaRPr kumimoji="0" lang="hu-HU" sz="16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 t="11667" r="-315"/>
          <a:stretch>
            <a:fillRect/>
          </a:stretch>
        </p:blipFill>
        <p:spPr bwMode="auto">
          <a:xfrm>
            <a:off x="0" y="1340768"/>
            <a:ext cx="9144000" cy="4361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 cstate="print"/>
          <a:srcRect t="12192" r="27358"/>
          <a:stretch>
            <a:fillRect/>
          </a:stretch>
        </p:blipFill>
        <p:spPr bwMode="auto">
          <a:xfrm>
            <a:off x="4139952" y="3861048"/>
            <a:ext cx="406910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2915816" y="0"/>
            <a:ext cx="3468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hlinkClick r:id="rId4"/>
              </a:rPr>
              <a:t>https://casecenter.semmelweis.hu</a:t>
            </a:r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2123728" y="332656"/>
            <a:ext cx="46085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2019 </a:t>
            </a:r>
            <a:r>
              <a:rPr lang="hu-HU" dirty="0" err="1" smtClean="0"/>
              <a:t>Histologie</a:t>
            </a:r>
            <a:r>
              <a:rPr lang="hu-HU" dirty="0" smtClean="0"/>
              <a:t>  (2020 </a:t>
            </a:r>
            <a:r>
              <a:rPr lang="hu-HU" dirty="0" err="1" smtClean="0"/>
              <a:t>kommt</a:t>
            </a:r>
            <a:r>
              <a:rPr lang="hu-HU" dirty="0" smtClean="0"/>
              <a:t> </a:t>
            </a:r>
            <a:r>
              <a:rPr lang="hu-HU" dirty="0" err="1" smtClean="0"/>
              <a:t>bald</a:t>
            </a:r>
            <a:r>
              <a:rPr lang="hu-HU" dirty="0" smtClean="0"/>
              <a:t>): </a:t>
            </a:r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Benutzername: </a:t>
            </a:r>
            <a:r>
              <a:rPr lang="de-DE" dirty="0" err="1" smtClean="0"/>
              <a:t>aok</a:t>
            </a:r>
            <a:r>
              <a:rPr lang="hu-HU" dirty="0" smtClean="0"/>
              <a:t>4 </a:t>
            </a:r>
            <a:endParaRPr lang="hu-HU" dirty="0" smtClean="0"/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Passwort</a:t>
            </a:r>
            <a:r>
              <a:rPr lang="de-DE" dirty="0" smtClean="0"/>
              <a:t>:</a:t>
            </a:r>
            <a:r>
              <a:rPr lang="hu-HU" dirty="0" smtClean="0"/>
              <a:t> </a:t>
            </a:r>
            <a:r>
              <a:rPr lang="hu-HU" dirty="0" smtClean="0"/>
              <a:t>@8Sak5V9p~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ChangeArrowheads="1"/>
          </p:cNvSpPr>
          <p:nvPr/>
        </p:nvSpPr>
        <p:spPr bwMode="auto">
          <a:xfrm>
            <a:off x="0" y="48107"/>
            <a:ext cx="914400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Pflichtbücher:</a:t>
            </a:r>
            <a:endParaRPr kumimoji="0" lang="hu-H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Renate </a:t>
            </a:r>
            <a:r>
              <a:rPr kumimoji="0" lang="de-DE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Lüllmann</a:t>
            </a:r>
            <a:r>
              <a:rPr kumimoji="0" 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-Rauch, Esther Asan: Taschenlehrbuch Histologie, Thieme</a:t>
            </a:r>
            <a:endParaRPr kumimoji="0" lang="hu-H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Ulrich </a:t>
            </a:r>
            <a:r>
              <a:rPr kumimoji="0" lang="de-DE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Welsch</a:t>
            </a:r>
            <a:r>
              <a:rPr kumimoji="0" 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Wolfgang Kummer, Thomas </a:t>
            </a:r>
            <a:r>
              <a:rPr kumimoji="0" lang="de-DE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Deller</a:t>
            </a:r>
            <a:r>
              <a:rPr kumimoji="0" 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Histologie </a:t>
            </a:r>
            <a:r>
              <a:rPr kumimoji="0" lang="hu-H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- </a:t>
            </a:r>
            <a:r>
              <a:rPr kumimoji="0" 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Das Lehrbuch</a:t>
            </a:r>
            <a:endParaRPr kumimoji="0" lang="hu-H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Praktische</a:t>
            </a:r>
            <a:r>
              <a:rPr kumimoji="0" lang="hu-HU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Skript: Human Histologie</a:t>
            </a: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 Semmelweis Universität, Institut für Anatomie (Herausgeber: </a:t>
            </a:r>
            <a:r>
              <a:rPr kumimoji="0" lang="de-DE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Ágnes</a:t>
            </a:r>
            <a:r>
              <a:rPr kumimoji="0" 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de-DE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Nemeskéri</a:t>
            </a:r>
            <a:r>
              <a:rPr kumimoji="0" 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 20</a:t>
            </a:r>
            <a:r>
              <a:rPr kumimoji="0" lang="hu-H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20</a:t>
            </a:r>
            <a:r>
              <a:rPr kumimoji="0" 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(nur im Institut erhältlich)</a:t>
            </a:r>
            <a:r>
              <a:rPr kumimoji="0" lang="hu-H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– II. Stock, ab 03.02.2020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lang="hu-HU" sz="12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hu-H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u-HU" sz="1200" i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u-HU" sz="1200" i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u-HU" sz="1200" i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u-HU" sz="1200" i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u-HU" sz="1200" i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u-HU" sz="1200" i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u-HU" sz="1200" i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u-HU" sz="1200" i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u-HU" sz="1200" i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u-HU" sz="1200" i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Empfohlene Bücher:</a:t>
            </a:r>
            <a:endParaRPr kumimoji="0" lang="hu-H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Norbert </a:t>
            </a:r>
            <a:r>
              <a:rPr kumimoji="0" lang="de-DE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Ulfig</a:t>
            </a:r>
            <a:r>
              <a:rPr kumimoji="0" lang="de-DE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Kurzlehrbuch Histologie, Thieme, 5. Aufl., 2019, </a:t>
            </a:r>
            <a:endParaRPr kumimoji="0" lang="hu-H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Wolfgang Kühnel: Taschenatlas Histologie, Thieme, 13. Aufl., 2014, </a:t>
            </a:r>
            <a:endParaRPr kumimoji="0" lang="hu-H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7587" name="Picture 3" descr="http://semmelweis.hu/anatomia/files/2018/09/német_I_cimlap_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340768"/>
            <a:ext cx="2389206" cy="3456384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3635896" y="1988840"/>
            <a:ext cx="53285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smtClean="0"/>
              <a:t>im Büro der </a:t>
            </a:r>
            <a:r>
              <a:rPr lang="de-DE" sz="1400" i="1" dirty="0" err="1" smtClean="0"/>
              <a:t>Apáthy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István</a:t>
            </a:r>
            <a:r>
              <a:rPr lang="de-DE" sz="1400" i="1" dirty="0" smtClean="0"/>
              <a:t> Stiftung</a:t>
            </a:r>
            <a:r>
              <a:rPr lang="de-DE" sz="1400" dirty="0" smtClean="0"/>
              <a:t> (II. Stock, Raum 20).</a:t>
            </a:r>
          </a:p>
          <a:p>
            <a:r>
              <a:rPr lang="de-DE" sz="1400" dirty="0" smtClean="0"/>
              <a:t>Preis</a:t>
            </a:r>
            <a:r>
              <a:rPr lang="hu-HU" sz="1400" dirty="0" smtClean="0"/>
              <a:t> (</a:t>
            </a:r>
            <a:r>
              <a:rPr lang="hu-HU" sz="1400" dirty="0" err="1" smtClean="0"/>
              <a:t>war</a:t>
            </a:r>
            <a:r>
              <a:rPr lang="hu-HU" sz="1400" dirty="0" smtClean="0"/>
              <a:t> 2018)</a:t>
            </a:r>
            <a:r>
              <a:rPr lang="de-DE" sz="1400" dirty="0" smtClean="0"/>
              <a:t>: </a:t>
            </a:r>
            <a:r>
              <a:rPr lang="de-DE" sz="1400" b="1" dirty="0" smtClean="0"/>
              <a:t>3.500</a:t>
            </a:r>
            <a:r>
              <a:rPr lang="de-DE" sz="1400" dirty="0" smtClean="0"/>
              <a:t> </a:t>
            </a:r>
            <a:r>
              <a:rPr lang="de-DE" sz="1400" dirty="0" err="1" smtClean="0"/>
              <a:t>Ft</a:t>
            </a:r>
            <a:r>
              <a:rPr lang="de-DE" sz="1400" dirty="0" smtClean="0"/>
              <a:t> (in bar)</a:t>
            </a:r>
            <a:endParaRPr lang="hu-HU" sz="1400" dirty="0" smtClean="0"/>
          </a:p>
          <a:p>
            <a:endParaRPr lang="de-DE" sz="1400" dirty="0" smtClean="0"/>
          </a:p>
          <a:p>
            <a:r>
              <a:rPr lang="de-DE" sz="1400" dirty="0" smtClean="0"/>
              <a:t>Montag-Donnerstag: 9.00-14.00, Freitag 9.00-13.00.</a:t>
            </a:r>
            <a:endParaRPr lang="de-DE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88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0728"/>
            <a:ext cx="4462059" cy="5445224"/>
          </a:xfrm>
          <a:prstGeom prst="rect">
            <a:avLst/>
          </a:prstGeom>
          <a:noFill/>
        </p:spPr>
      </p:pic>
      <p:pic>
        <p:nvPicPr>
          <p:cNvPr id="3" name="Tartalom hely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564904"/>
            <a:ext cx="3404243" cy="2395736"/>
          </a:xfrm>
          <a:prstGeom prst="rect">
            <a:avLst/>
          </a:prstGeom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539552" y="165207"/>
            <a:ext cx="8077200" cy="914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Thorax</a:t>
            </a:r>
            <a:endParaRPr kumimoji="0" lang="hu-H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hp05_fig095_pur.jpg"/>
          <p:cNvPicPr>
            <a:picLocks noChangeAspect="1"/>
          </p:cNvPicPr>
          <p:nvPr/>
        </p:nvPicPr>
        <p:blipFill>
          <a:blip r:embed="rId2" cstate="print"/>
          <a:srcRect t="9020" b="9799"/>
          <a:stretch>
            <a:fillRect/>
          </a:stretch>
        </p:blipFill>
        <p:spPr>
          <a:xfrm>
            <a:off x="323528" y="2088232"/>
            <a:ext cx="4583036" cy="4536504"/>
          </a:xfrm>
          <a:prstGeom prst="rect">
            <a:avLst/>
          </a:prstGeom>
        </p:spPr>
      </p:pic>
      <p:cxnSp>
        <p:nvCxnSpPr>
          <p:cNvPr id="4" name="Egyenes összekötő 3"/>
          <p:cNvCxnSpPr/>
          <p:nvPr/>
        </p:nvCxnSpPr>
        <p:spPr>
          <a:xfrm>
            <a:off x="2771800" y="1872208"/>
            <a:ext cx="0" cy="494116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>
            <a:off x="2843808" y="4077072"/>
            <a:ext cx="1944216" cy="0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 flipH="1">
            <a:off x="3347864" y="2924944"/>
            <a:ext cx="1584176" cy="7920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doboz 13"/>
          <p:cNvSpPr txBox="1"/>
          <p:nvPr/>
        </p:nvSpPr>
        <p:spPr>
          <a:xfrm>
            <a:off x="4932040" y="2564904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Mediastinum </a:t>
            </a:r>
            <a:endParaRPr lang="hu-HU" dirty="0" smtClean="0"/>
          </a:p>
          <a:p>
            <a:r>
              <a:rPr lang="hu-HU" dirty="0" err="1" smtClean="0"/>
              <a:t>supracardiacum</a:t>
            </a:r>
            <a:endParaRPr lang="hu-HU" dirty="0"/>
          </a:p>
        </p:txBody>
      </p:sp>
      <p:cxnSp>
        <p:nvCxnSpPr>
          <p:cNvPr id="17" name="Egyenes összekötő nyíllal 16"/>
          <p:cNvCxnSpPr/>
          <p:nvPr/>
        </p:nvCxnSpPr>
        <p:spPr>
          <a:xfrm flipH="1" flipV="1">
            <a:off x="3275856" y="5157192"/>
            <a:ext cx="1728192" cy="14401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zövegdoboz 17"/>
          <p:cNvSpPr txBox="1"/>
          <p:nvPr/>
        </p:nvSpPr>
        <p:spPr>
          <a:xfrm>
            <a:off x="5076056" y="5013176"/>
            <a:ext cx="1584176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hu-HU" b="1" dirty="0" err="1"/>
              <a:t>Mediastinum</a:t>
            </a:r>
            <a:r>
              <a:rPr lang="hu-HU" b="1" dirty="0"/>
              <a:t> </a:t>
            </a:r>
          </a:p>
          <a:p>
            <a:r>
              <a:rPr lang="hu-HU" b="1" dirty="0" err="1"/>
              <a:t>cardiacum</a:t>
            </a:r>
            <a:endParaRPr lang="hu-HU" b="1" dirty="0"/>
          </a:p>
        </p:txBody>
      </p:sp>
      <p:cxnSp>
        <p:nvCxnSpPr>
          <p:cNvPr id="22" name="Egyenes összekötő nyíllal 21"/>
          <p:cNvCxnSpPr/>
          <p:nvPr/>
        </p:nvCxnSpPr>
        <p:spPr>
          <a:xfrm>
            <a:off x="1043608" y="2564904"/>
            <a:ext cx="1152128" cy="129614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zövegdoboz 22"/>
          <p:cNvSpPr txBox="1"/>
          <p:nvPr/>
        </p:nvSpPr>
        <p:spPr>
          <a:xfrm>
            <a:off x="0" y="2204864"/>
            <a:ext cx="154766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b="1" dirty="0" err="1"/>
              <a:t>Mediastinum</a:t>
            </a:r>
            <a:r>
              <a:rPr lang="hu-HU" b="1" dirty="0"/>
              <a:t> </a:t>
            </a:r>
            <a:r>
              <a:rPr lang="hu-HU" b="1" dirty="0" err="1"/>
              <a:t>posterius</a:t>
            </a:r>
            <a:endParaRPr lang="hu-HU" b="1" dirty="0"/>
          </a:p>
        </p:txBody>
      </p:sp>
      <p:sp>
        <p:nvSpPr>
          <p:cNvPr id="30" name="Jobb oldali kapcsos zárójel 29"/>
          <p:cNvSpPr/>
          <p:nvPr/>
        </p:nvSpPr>
        <p:spPr>
          <a:xfrm>
            <a:off x="6660232" y="2564904"/>
            <a:ext cx="432048" cy="3168352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1" name="Szövegdoboz 30"/>
          <p:cNvSpPr txBox="1"/>
          <p:nvPr/>
        </p:nvSpPr>
        <p:spPr>
          <a:xfrm>
            <a:off x="7164288" y="3789040"/>
            <a:ext cx="1728192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b="1" dirty="0" err="1"/>
              <a:t>Mediastinum</a:t>
            </a:r>
            <a:r>
              <a:rPr lang="hu-HU" b="1" dirty="0"/>
              <a:t> </a:t>
            </a:r>
            <a:r>
              <a:rPr lang="hu-HU" b="1" dirty="0" err="1"/>
              <a:t>anterius</a:t>
            </a:r>
            <a:endParaRPr lang="hu-HU" b="1" dirty="0"/>
          </a:p>
        </p:txBody>
      </p:sp>
      <p:sp>
        <p:nvSpPr>
          <p:cNvPr id="33" name="Szövegdoboz 32"/>
          <p:cNvSpPr txBox="1"/>
          <p:nvPr/>
        </p:nvSpPr>
        <p:spPr>
          <a:xfrm>
            <a:off x="2051720" y="1268760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err="1">
                <a:solidFill>
                  <a:srgbClr val="FF0000"/>
                </a:solidFill>
              </a:rPr>
              <a:t>Ebene</a:t>
            </a:r>
            <a:r>
              <a:rPr lang="hu-HU" sz="1400" dirty="0">
                <a:solidFill>
                  <a:srgbClr val="FF0000"/>
                </a:solidFill>
              </a:rPr>
              <a:t> der </a:t>
            </a:r>
            <a:r>
              <a:rPr lang="hu-HU" sz="1400" dirty="0" smtClean="0">
                <a:solidFill>
                  <a:srgbClr val="FF0000"/>
                </a:solidFill>
              </a:rPr>
              <a:t>Trachea + Lig. </a:t>
            </a:r>
            <a:r>
              <a:rPr lang="hu-HU" sz="1400" dirty="0" err="1" smtClean="0">
                <a:solidFill>
                  <a:srgbClr val="FF0000"/>
                </a:solidFill>
              </a:rPr>
              <a:t>pulmonale</a:t>
            </a:r>
            <a:endParaRPr lang="hu-HU" sz="1400" dirty="0">
              <a:solidFill>
                <a:srgbClr val="FF0000"/>
              </a:solidFill>
            </a:endParaRPr>
          </a:p>
        </p:txBody>
      </p:sp>
      <p:sp>
        <p:nvSpPr>
          <p:cNvPr id="34" name="Szövegdoboz 33"/>
          <p:cNvSpPr txBox="1"/>
          <p:nvPr/>
        </p:nvSpPr>
        <p:spPr>
          <a:xfrm>
            <a:off x="4788024" y="3933056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err="1">
                <a:solidFill>
                  <a:schemeClr val="accent4">
                    <a:lumMod val="50000"/>
                  </a:schemeClr>
                </a:solidFill>
              </a:rPr>
              <a:t>Ebene</a:t>
            </a:r>
            <a:r>
              <a:rPr lang="hu-HU" sz="12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hu-HU" sz="1200" dirty="0" err="1">
                <a:solidFill>
                  <a:schemeClr val="accent4">
                    <a:lumMod val="50000"/>
                  </a:schemeClr>
                </a:solidFill>
              </a:rPr>
              <a:t>vom</a:t>
            </a:r>
            <a:r>
              <a:rPr lang="hu-HU" sz="12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hu-HU" sz="1200" dirty="0" err="1">
                <a:solidFill>
                  <a:schemeClr val="accent4">
                    <a:lumMod val="50000"/>
                  </a:schemeClr>
                </a:solidFill>
              </a:rPr>
              <a:t>Basis</a:t>
            </a:r>
            <a:r>
              <a:rPr lang="hu-HU" sz="12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hu-HU" sz="1200" dirty="0" err="1">
                <a:solidFill>
                  <a:schemeClr val="accent4">
                    <a:lumMod val="50000"/>
                  </a:schemeClr>
                </a:solidFill>
              </a:rPr>
              <a:t>cordis</a:t>
            </a:r>
            <a:endParaRPr lang="hu-HU" sz="1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6" name="Cím 1"/>
          <p:cNvSpPr txBox="1">
            <a:spLocks/>
          </p:cNvSpPr>
          <p:nvPr/>
        </p:nvSpPr>
        <p:spPr>
          <a:xfrm>
            <a:off x="1115616" y="116632"/>
            <a:ext cx="7645152" cy="91440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Gliederung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des 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Mediastinum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</a:t>
            </a:r>
            <a:b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hu-H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 </a:t>
            </a:r>
            <a:r>
              <a:rPr kumimoji="0" lang="hu-HU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bei</a:t>
            </a:r>
            <a:r>
              <a:rPr kumimoji="0" lang="hu-H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uns</a:t>
            </a:r>
            <a:r>
              <a:rPr kumimoji="0" lang="hu-H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  <a:endParaRPr kumimoji="0" lang="hu-HU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" descr="No Image Available!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1800199" cy="18311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88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0"/>
            <a:ext cx="5619750" cy="6858000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107504" y="4509120"/>
            <a:ext cx="1705842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bg1"/>
                </a:solidFill>
              </a:rPr>
              <a:t>Mediastinum </a:t>
            </a:r>
            <a:r>
              <a:rPr lang="hu-HU" sz="1600" b="1" dirty="0" err="1" smtClean="0">
                <a:solidFill>
                  <a:schemeClr val="bg1"/>
                </a:solidFill>
              </a:rPr>
              <a:t>cardiacum</a:t>
            </a:r>
            <a:endParaRPr lang="hu-HU" sz="1600" b="1" dirty="0">
              <a:solidFill>
                <a:schemeClr val="bg1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1520" y="2204864"/>
            <a:ext cx="1584176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bg1"/>
                </a:solidFill>
              </a:rPr>
              <a:t>Mediastinum </a:t>
            </a:r>
            <a:r>
              <a:rPr lang="hu-HU" sz="1600" b="1" dirty="0" err="1" smtClean="0">
                <a:solidFill>
                  <a:schemeClr val="bg1"/>
                </a:solidFill>
              </a:rPr>
              <a:t>supracardiacum</a:t>
            </a:r>
            <a:endParaRPr lang="hu-HU" sz="1600" b="1" dirty="0">
              <a:solidFill>
                <a:schemeClr val="bg1"/>
              </a:solidFill>
            </a:endParaRPr>
          </a:p>
        </p:txBody>
      </p:sp>
      <p:cxnSp>
        <p:nvCxnSpPr>
          <p:cNvPr id="5" name="Egyenes összekötő nyíllal 4"/>
          <p:cNvCxnSpPr/>
          <p:nvPr/>
        </p:nvCxnSpPr>
        <p:spPr>
          <a:xfrm flipV="1">
            <a:off x="1691680" y="2708921"/>
            <a:ext cx="2759511" cy="7200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>
            <a:off x="1835696" y="4653136"/>
            <a:ext cx="2831519" cy="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051720" y="0"/>
            <a:ext cx="5130251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3600" b="1" dirty="0" smtClean="0">
                <a:solidFill>
                  <a:schemeClr val="bg1"/>
                </a:solidFill>
                <a:latin typeface="Calibri" pitchFamily="34" charset="0"/>
              </a:rPr>
              <a:t>MEDIASTINUM ANTERIUS</a:t>
            </a:r>
            <a:endParaRPr lang="hu-HU" sz="3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8" name="Kép 7" descr="chp05_fig088_pur.jpg"/>
          <p:cNvPicPr>
            <a:picLocks noChangeAspect="1"/>
          </p:cNvPicPr>
          <p:nvPr/>
        </p:nvPicPr>
        <p:blipFill>
          <a:blip r:embed="rId3" cstate="print"/>
          <a:srcRect t="1176" b="2751"/>
          <a:stretch>
            <a:fillRect/>
          </a:stretch>
        </p:blipFill>
        <p:spPr>
          <a:xfrm>
            <a:off x="6582758" y="3429000"/>
            <a:ext cx="2561242" cy="2674652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107504" y="5013176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200" dirty="0" smtClean="0"/>
              <a:t>+ </a:t>
            </a:r>
            <a:r>
              <a:rPr lang="hu-HU" sz="1200" dirty="0" err="1" smtClean="0"/>
              <a:t>Pericardium</a:t>
            </a:r>
            <a:endParaRPr lang="hu-HU" sz="1200" dirty="0" smtClean="0"/>
          </a:p>
          <a:p>
            <a:pPr>
              <a:lnSpc>
                <a:spcPct val="200000"/>
              </a:lnSpc>
            </a:pPr>
            <a:r>
              <a:rPr lang="hu-HU" sz="1200" dirty="0" smtClean="0"/>
              <a:t>+ N. </a:t>
            </a:r>
            <a:r>
              <a:rPr lang="hu-HU" sz="1200" dirty="0" err="1" smtClean="0"/>
              <a:t>phrenicus</a:t>
            </a:r>
            <a:endParaRPr lang="hu-HU" sz="1200" dirty="0" smtClean="0"/>
          </a:p>
          <a:p>
            <a:pPr>
              <a:lnSpc>
                <a:spcPct val="200000"/>
              </a:lnSpc>
            </a:pPr>
            <a:r>
              <a:rPr lang="hu-HU" sz="1200" dirty="0" smtClean="0"/>
              <a:t>+ A./V. </a:t>
            </a:r>
            <a:r>
              <a:rPr lang="hu-HU" sz="1200" dirty="0" err="1" smtClean="0"/>
              <a:t>pericardiacophrenica</a:t>
            </a:r>
            <a:endParaRPr lang="hu-H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428625" y="125759"/>
            <a:ext cx="8229600" cy="114300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 smtClean="0">
                <a:latin typeface="+mj-lt"/>
                <a:ea typeface="+mj-ea"/>
                <a:cs typeface="+mj-cs"/>
              </a:rPr>
              <a:t>M</a:t>
            </a:r>
            <a:r>
              <a:rPr kumimoji="0" lang="hu-HU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ediastinum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supracardiacum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4932040" y="1652022"/>
            <a:ext cx="35283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hu-HU" dirty="0"/>
              <a:t>1, </a:t>
            </a:r>
            <a:r>
              <a:rPr lang="hu-HU" b="1" dirty="0" err="1" smtClean="0"/>
              <a:t>T</a:t>
            </a:r>
            <a:r>
              <a:rPr lang="hu-HU" dirty="0" err="1" smtClean="0"/>
              <a:t>hymus</a:t>
            </a:r>
            <a:r>
              <a:rPr lang="hu-HU" dirty="0" smtClean="0"/>
              <a:t>(rest)</a:t>
            </a:r>
            <a:endParaRPr lang="hu-HU" dirty="0"/>
          </a:p>
          <a:p>
            <a:pPr>
              <a:lnSpc>
                <a:spcPct val="200000"/>
              </a:lnSpc>
            </a:pPr>
            <a:r>
              <a:rPr lang="hu-HU" dirty="0"/>
              <a:t>2, </a:t>
            </a:r>
            <a:r>
              <a:rPr lang="hu-HU" dirty="0" err="1">
                <a:solidFill>
                  <a:schemeClr val="accent1"/>
                </a:solidFill>
              </a:rPr>
              <a:t>Große</a:t>
            </a:r>
            <a:r>
              <a:rPr lang="hu-HU" dirty="0">
                <a:solidFill>
                  <a:schemeClr val="accent1"/>
                </a:solidFill>
              </a:rPr>
              <a:t> </a:t>
            </a:r>
            <a:r>
              <a:rPr lang="hu-HU" dirty="0" err="1">
                <a:solidFill>
                  <a:schemeClr val="accent1"/>
                </a:solidFill>
              </a:rPr>
              <a:t>Venen</a:t>
            </a:r>
            <a:endParaRPr lang="hu-HU" dirty="0">
              <a:solidFill>
                <a:schemeClr val="accent1"/>
              </a:solidFill>
            </a:endParaRPr>
          </a:p>
          <a:p>
            <a:pPr>
              <a:lnSpc>
                <a:spcPct val="200000"/>
              </a:lnSpc>
            </a:pPr>
            <a:r>
              <a:rPr lang="hu-HU" dirty="0"/>
              <a:t>3, </a:t>
            </a:r>
            <a:r>
              <a:rPr lang="hu-HU" dirty="0" err="1" smtClean="0"/>
              <a:t>Große</a:t>
            </a:r>
            <a:r>
              <a:rPr lang="hu-HU" dirty="0" smtClean="0"/>
              <a:t> </a:t>
            </a:r>
            <a:r>
              <a:rPr lang="hu-HU" dirty="0" err="1"/>
              <a:t>Arterien</a:t>
            </a:r>
            <a:endParaRPr lang="hu-HU" dirty="0"/>
          </a:p>
          <a:p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5220072" y="2348880"/>
            <a:ext cx="1429687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hu-HU" dirty="0" err="1">
                <a:solidFill>
                  <a:schemeClr val="bg1"/>
                </a:solidFill>
              </a:rPr>
              <a:t>Große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b="1" dirty="0" err="1">
                <a:solidFill>
                  <a:schemeClr val="bg1"/>
                </a:solidFill>
              </a:rPr>
              <a:t>V</a:t>
            </a:r>
            <a:r>
              <a:rPr lang="hu-HU" dirty="0" err="1">
                <a:solidFill>
                  <a:schemeClr val="bg1"/>
                </a:solidFill>
              </a:rPr>
              <a:t>enen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5220072" y="2996952"/>
            <a:ext cx="1598707" cy="369332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hu-HU" dirty="0" err="1">
                <a:solidFill>
                  <a:schemeClr val="bg1"/>
                </a:solidFill>
              </a:rPr>
              <a:t>Große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b="1" dirty="0" err="1">
                <a:solidFill>
                  <a:schemeClr val="bg1"/>
                </a:solidFill>
              </a:rPr>
              <a:t>A</a:t>
            </a:r>
            <a:r>
              <a:rPr lang="hu-HU" dirty="0" err="1">
                <a:solidFill>
                  <a:schemeClr val="bg1"/>
                </a:solidFill>
              </a:rPr>
              <a:t>rterien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9" name="Picture 2" descr="88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3628966" cy="4428569"/>
          </a:xfrm>
          <a:prstGeom prst="rect">
            <a:avLst/>
          </a:prstGeom>
          <a:noFill/>
        </p:spPr>
      </p:pic>
      <p:pic>
        <p:nvPicPr>
          <p:cNvPr id="10242" name="Picture 2" descr="Képtalálatok a következőre: tva deutschland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4293096"/>
            <a:ext cx="2208559" cy="2232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4022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6" descr="Dscf00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2736"/>
            <a:ext cx="3816424" cy="5384374"/>
          </a:xfrm>
          <a:prstGeom prst="rect">
            <a:avLst/>
          </a:prstGeom>
          <a:noFill/>
        </p:spPr>
      </p:pic>
      <p:pic>
        <p:nvPicPr>
          <p:cNvPr id="3" name="Picture 2" descr="Képtalálatok a következőre: arcus aortae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3212976"/>
            <a:ext cx="2898218" cy="2932585"/>
          </a:xfrm>
          <a:prstGeom prst="rect">
            <a:avLst/>
          </a:prstGeom>
          <a:noFill/>
        </p:spPr>
      </p:pic>
      <p:sp>
        <p:nvSpPr>
          <p:cNvPr id="4" name="Szövegdoboz 3"/>
          <p:cNvSpPr txBox="1"/>
          <p:nvPr/>
        </p:nvSpPr>
        <p:spPr>
          <a:xfrm>
            <a:off x="4139952" y="980728"/>
            <a:ext cx="475252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hu-HU" dirty="0"/>
              <a:t>1, </a:t>
            </a:r>
            <a:r>
              <a:rPr lang="hu-HU" b="1" dirty="0" err="1" smtClean="0"/>
              <a:t>T</a:t>
            </a:r>
            <a:r>
              <a:rPr lang="hu-HU" dirty="0" err="1" smtClean="0"/>
              <a:t>hymus</a:t>
            </a:r>
            <a:r>
              <a:rPr lang="hu-HU" dirty="0" smtClean="0"/>
              <a:t>(rest)</a:t>
            </a:r>
            <a:endParaRPr lang="hu-HU" dirty="0"/>
          </a:p>
          <a:p>
            <a:pPr>
              <a:lnSpc>
                <a:spcPct val="200000"/>
              </a:lnSpc>
            </a:pPr>
            <a:r>
              <a:rPr lang="hu-HU" dirty="0"/>
              <a:t>2, </a:t>
            </a:r>
            <a:r>
              <a:rPr lang="hu-HU" dirty="0" err="1">
                <a:solidFill>
                  <a:schemeClr val="accent1"/>
                </a:solidFill>
              </a:rPr>
              <a:t>Große</a:t>
            </a:r>
            <a:r>
              <a:rPr lang="hu-HU" dirty="0">
                <a:solidFill>
                  <a:schemeClr val="accent1"/>
                </a:solidFill>
              </a:rPr>
              <a:t> </a:t>
            </a:r>
            <a:r>
              <a:rPr lang="hu-HU" dirty="0" err="1" smtClean="0">
                <a:solidFill>
                  <a:schemeClr val="accent1"/>
                </a:solidFill>
              </a:rPr>
              <a:t>Venen</a:t>
            </a:r>
            <a:r>
              <a:rPr lang="hu-HU" dirty="0" smtClean="0">
                <a:solidFill>
                  <a:schemeClr val="accent1"/>
                </a:solidFill>
              </a:rPr>
              <a:t>: </a:t>
            </a:r>
            <a:r>
              <a:rPr lang="hu-HU" sz="1200" dirty="0" smtClean="0">
                <a:solidFill>
                  <a:schemeClr val="accent1"/>
                </a:solidFill>
              </a:rPr>
              <a:t>V. </a:t>
            </a:r>
            <a:r>
              <a:rPr lang="hu-HU" sz="1200" dirty="0" err="1" smtClean="0">
                <a:solidFill>
                  <a:schemeClr val="accent1"/>
                </a:solidFill>
              </a:rPr>
              <a:t>brachiocephalica</a:t>
            </a:r>
            <a:r>
              <a:rPr lang="hu-HU" sz="1200" dirty="0" smtClean="0">
                <a:solidFill>
                  <a:schemeClr val="accent1"/>
                </a:solidFill>
              </a:rPr>
              <a:t> sin. + </a:t>
            </a:r>
            <a:r>
              <a:rPr lang="hu-HU" sz="1200" dirty="0" err="1" smtClean="0">
                <a:solidFill>
                  <a:schemeClr val="accent1"/>
                </a:solidFill>
              </a:rPr>
              <a:t>dextra</a:t>
            </a:r>
            <a:endParaRPr lang="hu-HU" sz="1200" dirty="0">
              <a:solidFill>
                <a:schemeClr val="accent1"/>
              </a:solidFill>
            </a:endParaRPr>
          </a:p>
          <a:p>
            <a:pPr>
              <a:lnSpc>
                <a:spcPct val="200000"/>
              </a:lnSpc>
            </a:pPr>
            <a:r>
              <a:rPr lang="hu-HU" dirty="0"/>
              <a:t>3, </a:t>
            </a:r>
            <a:r>
              <a:rPr lang="hu-HU" dirty="0" err="1" smtClean="0">
                <a:solidFill>
                  <a:srgbClr val="FF0000"/>
                </a:solidFill>
              </a:rPr>
              <a:t>Große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Arterien</a:t>
            </a:r>
            <a:r>
              <a:rPr lang="hu-HU" dirty="0" smtClean="0">
                <a:solidFill>
                  <a:srgbClr val="FF0000"/>
                </a:solidFill>
              </a:rPr>
              <a:t>: </a:t>
            </a:r>
          </a:p>
          <a:p>
            <a:pPr>
              <a:lnSpc>
                <a:spcPct val="200000"/>
              </a:lnSpc>
            </a:pPr>
            <a:r>
              <a:rPr lang="hu-HU" sz="1200" dirty="0" err="1" smtClean="0">
                <a:solidFill>
                  <a:srgbClr val="FF0000"/>
                </a:solidFill>
              </a:rPr>
              <a:t>Tr</a:t>
            </a:r>
            <a:r>
              <a:rPr lang="hu-HU" sz="1200" dirty="0" smtClean="0">
                <a:solidFill>
                  <a:srgbClr val="FF0000"/>
                </a:solidFill>
              </a:rPr>
              <a:t>. </a:t>
            </a:r>
            <a:r>
              <a:rPr lang="hu-HU" sz="1200" dirty="0" err="1" smtClean="0">
                <a:solidFill>
                  <a:srgbClr val="FF0000"/>
                </a:solidFill>
              </a:rPr>
              <a:t>brachiocephalicus</a:t>
            </a:r>
            <a:r>
              <a:rPr lang="hu-HU" sz="1200" dirty="0" smtClean="0">
                <a:solidFill>
                  <a:srgbClr val="FF0000"/>
                </a:solidFill>
              </a:rPr>
              <a:t>, A. </a:t>
            </a:r>
            <a:r>
              <a:rPr lang="hu-HU" sz="1200" dirty="0" err="1" smtClean="0">
                <a:solidFill>
                  <a:srgbClr val="FF0000"/>
                </a:solidFill>
              </a:rPr>
              <a:t>carotis</a:t>
            </a:r>
            <a:r>
              <a:rPr lang="hu-HU" sz="1200" dirty="0" smtClean="0">
                <a:solidFill>
                  <a:srgbClr val="FF0000"/>
                </a:solidFill>
              </a:rPr>
              <a:t> </a:t>
            </a:r>
            <a:r>
              <a:rPr lang="hu-HU" sz="1200" dirty="0" err="1" smtClean="0">
                <a:solidFill>
                  <a:srgbClr val="FF0000"/>
                </a:solidFill>
              </a:rPr>
              <a:t>comm</a:t>
            </a:r>
            <a:r>
              <a:rPr lang="hu-HU" sz="1200" dirty="0" smtClean="0">
                <a:solidFill>
                  <a:srgbClr val="FF0000"/>
                </a:solidFill>
              </a:rPr>
              <a:t>. sin., A. </a:t>
            </a:r>
            <a:r>
              <a:rPr lang="hu-HU" sz="1200" dirty="0" err="1" smtClean="0">
                <a:solidFill>
                  <a:srgbClr val="FF0000"/>
                </a:solidFill>
              </a:rPr>
              <a:t>subclavia</a:t>
            </a:r>
            <a:r>
              <a:rPr lang="hu-HU" sz="1200" dirty="0" smtClean="0">
                <a:solidFill>
                  <a:srgbClr val="FF0000"/>
                </a:solidFill>
              </a:rPr>
              <a:t> sin.</a:t>
            </a:r>
            <a:endParaRPr lang="hu-HU" sz="1200" dirty="0">
              <a:solidFill>
                <a:srgbClr val="FF0000"/>
              </a:solidFill>
            </a:endParaRPr>
          </a:p>
          <a:p>
            <a:endParaRPr lang="hu-HU" dirty="0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428625" y="125759"/>
            <a:ext cx="8229600" cy="114300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 smtClean="0">
                <a:latin typeface="+mj-lt"/>
                <a:ea typeface="+mj-ea"/>
                <a:cs typeface="+mj-cs"/>
              </a:rPr>
              <a:t>M</a:t>
            </a:r>
            <a:r>
              <a:rPr kumimoji="0" lang="hu-HU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ediastinum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supracardiacum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89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590005"/>
            <a:ext cx="4464496" cy="6267995"/>
          </a:xfrm>
          <a:prstGeom prst="rect">
            <a:avLst/>
          </a:prstGeom>
          <a:noFill/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1979712" y="0"/>
            <a:ext cx="53165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3600" b="1" dirty="0" smtClean="0">
                <a:solidFill>
                  <a:schemeClr val="bg1"/>
                </a:solidFill>
                <a:latin typeface="Calibri" pitchFamily="34" charset="0"/>
              </a:rPr>
              <a:t>MEDIASTINUM POSTERIUS</a:t>
            </a:r>
            <a:endParaRPr lang="hu-HU" sz="3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7092280" y="2060848"/>
            <a:ext cx="18618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Th4: </a:t>
            </a:r>
            <a:r>
              <a:rPr lang="hu-HU" dirty="0" err="1" smtClean="0"/>
              <a:t>Bifurcatio</a:t>
            </a:r>
            <a:r>
              <a:rPr lang="hu-HU" dirty="0" smtClean="0"/>
              <a:t> </a:t>
            </a:r>
            <a:r>
              <a:rPr lang="hu-HU" dirty="0" err="1" smtClean="0"/>
              <a:t>tracheae</a:t>
            </a:r>
            <a:endParaRPr lang="hu-HU" dirty="0"/>
          </a:p>
        </p:txBody>
      </p:sp>
      <p:cxnSp>
        <p:nvCxnSpPr>
          <p:cNvPr id="5" name="Egyenes összekötő 4"/>
          <p:cNvCxnSpPr/>
          <p:nvPr/>
        </p:nvCxnSpPr>
        <p:spPr>
          <a:xfrm flipV="1">
            <a:off x="2411760" y="2276872"/>
            <a:ext cx="4680520" cy="72008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89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48880"/>
            <a:ext cx="2791493" cy="40050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2" descr="T51 másola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765175"/>
            <a:ext cx="8642350" cy="4446588"/>
          </a:xfrm>
          <a:prstGeom prst="rect">
            <a:avLst/>
          </a:prstGeom>
          <a:noFill/>
        </p:spPr>
      </p:pic>
      <p:sp>
        <p:nvSpPr>
          <p:cNvPr id="232451" name="Text Box 3"/>
          <p:cNvSpPr txBox="1">
            <a:spLocks noChangeArrowheads="1"/>
          </p:cNvSpPr>
          <p:nvPr/>
        </p:nvSpPr>
        <p:spPr bwMode="auto">
          <a:xfrm>
            <a:off x="468313" y="5276850"/>
            <a:ext cx="3816350" cy="1194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hu-HU" sz="1200" dirty="0">
                <a:solidFill>
                  <a:schemeClr val="accent3"/>
                </a:solidFill>
                <a:latin typeface="Times New Roman" pitchFamily="18" charset="0"/>
              </a:rPr>
              <a:t>Trachea</a:t>
            </a:r>
          </a:p>
          <a:p>
            <a:pPr marL="342900" indent="-342900">
              <a:lnSpc>
                <a:spcPct val="40000"/>
              </a:lnSpc>
              <a:spcBef>
                <a:spcPct val="50000"/>
              </a:spcBef>
              <a:buFontTx/>
              <a:buAutoNum type="arabicPeriod"/>
            </a:pPr>
            <a:r>
              <a:rPr lang="hu-HU" sz="1200" dirty="0">
                <a:solidFill>
                  <a:schemeClr val="accent3"/>
                </a:solidFill>
                <a:latin typeface="Times New Roman" pitchFamily="18" charset="0"/>
              </a:rPr>
              <a:t>Aorta </a:t>
            </a:r>
            <a:r>
              <a:rPr lang="hu-HU" sz="1200" dirty="0" err="1">
                <a:solidFill>
                  <a:schemeClr val="accent3"/>
                </a:solidFill>
                <a:latin typeface="Times New Roman" pitchFamily="18" charset="0"/>
              </a:rPr>
              <a:t>ascendens</a:t>
            </a:r>
            <a:endParaRPr lang="hu-HU" sz="1200" dirty="0">
              <a:solidFill>
                <a:schemeClr val="accent3"/>
              </a:solidFill>
              <a:latin typeface="Times New Roman" pitchFamily="18" charset="0"/>
            </a:endParaRPr>
          </a:p>
          <a:p>
            <a:pPr marL="342900" indent="-342900">
              <a:lnSpc>
                <a:spcPct val="50000"/>
              </a:lnSpc>
              <a:spcBef>
                <a:spcPct val="50000"/>
              </a:spcBef>
              <a:buFontTx/>
              <a:buAutoNum type="arabicPeriod"/>
            </a:pPr>
            <a:r>
              <a:rPr lang="hu-HU" sz="1200" dirty="0" err="1">
                <a:solidFill>
                  <a:schemeClr val="accent3"/>
                </a:solidFill>
                <a:latin typeface="Times New Roman" pitchFamily="18" charset="0"/>
              </a:rPr>
              <a:t>Impressio</a:t>
            </a:r>
            <a:r>
              <a:rPr lang="hu-HU" sz="1200" dirty="0">
                <a:solidFill>
                  <a:schemeClr val="accent3"/>
                </a:solidFill>
                <a:latin typeface="Times New Roman" pitchFamily="18" charset="0"/>
              </a:rPr>
              <a:t> </a:t>
            </a:r>
            <a:r>
              <a:rPr lang="hu-HU" sz="1200" dirty="0" err="1">
                <a:solidFill>
                  <a:schemeClr val="accent3"/>
                </a:solidFill>
                <a:latin typeface="Times New Roman" pitchFamily="18" charset="0"/>
              </a:rPr>
              <a:t>aortica</a:t>
            </a:r>
            <a:endParaRPr lang="hu-HU" sz="1200" dirty="0">
              <a:solidFill>
                <a:schemeClr val="accent3"/>
              </a:solidFill>
              <a:latin typeface="Times New Roman" pitchFamily="18" charset="0"/>
            </a:endParaRPr>
          </a:p>
          <a:p>
            <a:pPr marL="342900" indent="-342900">
              <a:lnSpc>
                <a:spcPct val="50000"/>
              </a:lnSpc>
              <a:spcBef>
                <a:spcPct val="50000"/>
              </a:spcBef>
              <a:buFontTx/>
              <a:buAutoNum type="arabicPeriod"/>
            </a:pPr>
            <a:r>
              <a:rPr lang="hu-HU" sz="1200" dirty="0" err="1">
                <a:solidFill>
                  <a:schemeClr val="accent3"/>
                </a:solidFill>
                <a:latin typeface="Times New Roman" pitchFamily="18" charset="0"/>
              </a:rPr>
              <a:t>Columna</a:t>
            </a:r>
            <a:r>
              <a:rPr lang="hu-HU" sz="1200" dirty="0">
                <a:solidFill>
                  <a:schemeClr val="accent3"/>
                </a:solidFill>
                <a:latin typeface="Times New Roman" pitchFamily="18" charset="0"/>
              </a:rPr>
              <a:t> </a:t>
            </a:r>
            <a:r>
              <a:rPr lang="hu-HU" sz="1200" dirty="0" err="1">
                <a:solidFill>
                  <a:schemeClr val="accent3"/>
                </a:solidFill>
                <a:latin typeface="Times New Roman" pitchFamily="18" charset="0"/>
              </a:rPr>
              <a:t>vertebralis</a:t>
            </a:r>
            <a:endParaRPr lang="hu-HU" sz="1200" dirty="0">
              <a:solidFill>
                <a:schemeClr val="accent3"/>
              </a:solidFill>
              <a:latin typeface="Times New Roman" pitchFamily="18" charset="0"/>
            </a:endParaRPr>
          </a:p>
          <a:p>
            <a:pPr marL="342900" indent="-342900">
              <a:lnSpc>
                <a:spcPct val="50000"/>
              </a:lnSpc>
              <a:spcBef>
                <a:spcPct val="50000"/>
              </a:spcBef>
              <a:buFontTx/>
              <a:buAutoNum type="arabicPeriod"/>
            </a:pPr>
            <a:endParaRPr lang="hu-HU" sz="1200" dirty="0">
              <a:solidFill>
                <a:schemeClr val="accent3"/>
              </a:solidFill>
              <a:latin typeface="Times New Roman" pitchFamily="18" charset="0"/>
            </a:endParaRPr>
          </a:p>
          <a:p>
            <a:pPr marL="342900" indent="-342900">
              <a:lnSpc>
                <a:spcPct val="50000"/>
              </a:lnSpc>
              <a:spcBef>
                <a:spcPct val="50000"/>
              </a:spcBef>
              <a:buFontTx/>
              <a:buAutoNum type="arabicPeriod"/>
            </a:pPr>
            <a:r>
              <a:rPr lang="hu-HU" sz="1200" dirty="0" err="1" smtClean="0">
                <a:solidFill>
                  <a:schemeClr val="accent3"/>
                </a:solidFill>
                <a:latin typeface="Times New Roman" pitchFamily="18" charset="0"/>
              </a:rPr>
              <a:t>Left</a:t>
            </a:r>
            <a:r>
              <a:rPr lang="hu-HU" sz="1200" dirty="0" smtClean="0">
                <a:solidFill>
                  <a:schemeClr val="accent3"/>
                </a:solidFill>
                <a:latin typeface="Times New Roman" pitchFamily="18" charset="0"/>
              </a:rPr>
              <a:t> </a:t>
            </a:r>
            <a:r>
              <a:rPr lang="hu-HU" sz="1200" dirty="0" err="1" smtClean="0">
                <a:solidFill>
                  <a:schemeClr val="accent3"/>
                </a:solidFill>
                <a:latin typeface="Times New Roman" pitchFamily="18" charset="0"/>
              </a:rPr>
              <a:t>atrium</a:t>
            </a:r>
            <a:endParaRPr lang="hu-HU" sz="1200" dirty="0">
              <a:solidFill>
                <a:schemeClr val="accent3"/>
              </a:solidFill>
              <a:latin typeface="Times New Roman" pitchFamily="18" charset="0"/>
            </a:endParaRPr>
          </a:p>
        </p:txBody>
      </p:sp>
      <p:sp>
        <p:nvSpPr>
          <p:cNvPr id="232452" name="Text Box 4"/>
          <p:cNvSpPr txBox="1">
            <a:spLocks noChangeArrowheads="1"/>
          </p:cNvSpPr>
          <p:nvPr/>
        </p:nvSpPr>
        <p:spPr bwMode="auto">
          <a:xfrm>
            <a:off x="4859338" y="5316538"/>
            <a:ext cx="428466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50000"/>
              </a:lnSpc>
              <a:spcBef>
                <a:spcPct val="50000"/>
              </a:spcBef>
              <a:buFontTx/>
              <a:buAutoNum type="arabicPeriod" startAt="7"/>
            </a:pPr>
            <a:r>
              <a:rPr lang="hu-HU" sz="1200" dirty="0" err="1">
                <a:solidFill>
                  <a:schemeClr val="accent3"/>
                </a:solidFill>
                <a:latin typeface="Times New Roman" pitchFamily="18" charset="0"/>
              </a:rPr>
              <a:t>Impressio</a:t>
            </a:r>
            <a:r>
              <a:rPr lang="hu-HU" sz="1200" dirty="0">
                <a:solidFill>
                  <a:schemeClr val="accent3"/>
                </a:solidFill>
                <a:latin typeface="Times New Roman" pitchFamily="18" charset="0"/>
              </a:rPr>
              <a:t> </a:t>
            </a:r>
            <a:r>
              <a:rPr lang="hu-HU" sz="1200" dirty="0" err="1">
                <a:solidFill>
                  <a:schemeClr val="accent3"/>
                </a:solidFill>
                <a:latin typeface="Times New Roman" pitchFamily="18" charset="0"/>
              </a:rPr>
              <a:t>cardiaca</a:t>
            </a:r>
            <a:endParaRPr lang="hu-HU" sz="1200" dirty="0">
              <a:solidFill>
                <a:schemeClr val="accent3"/>
              </a:solidFill>
              <a:latin typeface="Times New Roman" pitchFamily="18" charset="0"/>
            </a:endParaRPr>
          </a:p>
          <a:p>
            <a:pPr marL="342900" indent="-342900">
              <a:lnSpc>
                <a:spcPct val="50000"/>
              </a:lnSpc>
              <a:spcBef>
                <a:spcPct val="50000"/>
              </a:spcBef>
              <a:buFontTx/>
              <a:buAutoNum type="arabicPeriod" startAt="7"/>
            </a:pPr>
            <a:r>
              <a:rPr lang="hu-HU" sz="1200" dirty="0" err="1">
                <a:solidFill>
                  <a:schemeClr val="accent3"/>
                </a:solidFill>
                <a:latin typeface="Times New Roman" pitchFamily="18" charset="0"/>
              </a:rPr>
              <a:t>Spatium</a:t>
            </a:r>
            <a:r>
              <a:rPr lang="hu-HU" sz="1200" dirty="0">
                <a:solidFill>
                  <a:schemeClr val="accent3"/>
                </a:solidFill>
                <a:latin typeface="Times New Roman" pitchFamily="18" charset="0"/>
              </a:rPr>
              <a:t> </a:t>
            </a:r>
            <a:r>
              <a:rPr lang="hu-HU" sz="1200" dirty="0" err="1">
                <a:solidFill>
                  <a:schemeClr val="accent3"/>
                </a:solidFill>
                <a:latin typeface="Times New Roman" pitchFamily="18" charset="0"/>
              </a:rPr>
              <a:t>retrocardiacum</a:t>
            </a:r>
            <a:endParaRPr lang="hu-HU" sz="1200" dirty="0">
              <a:solidFill>
                <a:schemeClr val="accent3"/>
              </a:solidFill>
              <a:latin typeface="Times New Roman" pitchFamily="18" charset="0"/>
            </a:endParaRPr>
          </a:p>
          <a:p>
            <a:pPr marL="342900" indent="-342900">
              <a:lnSpc>
                <a:spcPct val="50000"/>
              </a:lnSpc>
              <a:spcBef>
                <a:spcPct val="50000"/>
              </a:spcBef>
              <a:buFontTx/>
              <a:buAutoNum type="arabicPeriod" startAt="7"/>
            </a:pPr>
            <a:r>
              <a:rPr lang="hu-HU" sz="1200" dirty="0" err="1">
                <a:solidFill>
                  <a:schemeClr val="accent3"/>
                </a:solidFill>
                <a:latin typeface="Times New Roman" pitchFamily="18" charset="0"/>
              </a:rPr>
              <a:t>Diaphragma</a:t>
            </a:r>
            <a:endParaRPr lang="hu-HU" sz="1200" dirty="0">
              <a:solidFill>
                <a:schemeClr val="accent3"/>
              </a:solidFill>
              <a:latin typeface="Times New Roman" pitchFamily="18" charset="0"/>
            </a:endParaRPr>
          </a:p>
          <a:p>
            <a:pPr marL="342900" indent="-342900">
              <a:lnSpc>
                <a:spcPct val="50000"/>
              </a:lnSpc>
              <a:spcBef>
                <a:spcPct val="50000"/>
              </a:spcBef>
              <a:buFontTx/>
              <a:buAutoNum type="arabicPeriod" startAt="7"/>
            </a:pPr>
            <a:r>
              <a:rPr lang="hu-HU" sz="1200" dirty="0" err="1">
                <a:solidFill>
                  <a:schemeClr val="accent3"/>
                </a:solidFill>
                <a:latin typeface="Times New Roman" pitchFamily="18" charset="0"/>
              </a:rPr>
              <a:t>Hiatus</a:t>
            </a:r>
            <a:r>
              <a:rPr lang="hu-HU" sz="1200" dirty="0">
                <a:solidFill>
                  <a:schemeClr val="accent3"/>
                </a:solidFill>
                <a:latin typeface="Times New Roman" pitchFamily="18" charset="0"/>
              </a:rPr>
              <a:t> </a:t>
            </a:r>
            <a:r>
              <a:rPr lang="hu-HU" sz="1200" dirty="0" err="1">
                <a:solidFill>
                  <a:schemeClr val="accent3"/>
                </a:solidFill>
                <a:latin typeface="Times New Roman" pitchFamily="18" charset="0"/>
              </a:rPr>
              <a:t>oesophageus</a:t>
            </a:r>
            <a:r>
              <a:rPr lang="hu-HU" sz="1200" dirty="0">
                <a:solidFill>
                  <a:schemeClr val="accent3"/>
                </a:solidFill>
                <a:latin typeface="Times New Roman" pitchFamily="18" charset="0"/>
              </a:rPr>
              <a:t> </a:t>
            </a:r>
            <a:endParaRPr lang="hu-HU" sz="1200" dirty="0" smtClean="0">
              <a:solidFill>
                <a:schemeClr val="accent3"/>
              </a:solidFill>
              <a:latin typeface="Times New Roman" pitchFamily="18" charset="0"/>
            </a:endParaRPr>
          </a:p>
          <a:p>
            <a:pPr marL="342900" indent="-342900">
              <a:lnSpc>
                <a:spcPct val="50000"/>
              </a:lnSpc>
              <a:spcBef>
                <a:spcPct val="50000"/>
              </a:spcBef>
              <a:buFontTx/>
              <a:buAutoNum type="arabicPeriod" startAt="7"/>
            </a:pPr>
            <a:r>
              <a:rPr lang="hu-HU" sz="1200" dirty="0" err="1" smtClean="0">
                <a:solidFill>
                  <a:srgbClr val="FF0000"/>
                </a:solidFill>
                <a:latin typeface="Times New Roman" pitchFamily="18" charset="0"/>
              </a:rPr>
              <a:t>Oesophagus</a:t>
            </a:r>
            <a:r>
              <a:rPr lang="hu-HU" sz="1200" dirty="0" smtClean="0">
                <a:solidFill>
                  <a:schemeClr val="accent3"/>
                </a:solidFill>
                <a:latin typeface="Times New Roman" pitchFamily="18" charset="0"/>
              </a:rPr>
              <a:t> </a:t>
            </a:r>
            <a:r>
              <a:rPr lang="hu-HU" sz="1200" dirty="0" smtClean="0">
                <a:solidFill>
                  <a:srgbClr val="FF0000"/>
                </a:solidFill>
                <a:latin typeface="Times New Roman" pitchFamily="18" charset="0"/>
              </a:rPr>
              <a:t>(mit </a:t>
            </a:r>
            <a:r>
              <a:rPr lang="hu-HU" sz="1200" dirty="0" err="1" smtClean="0">
                <a:solidFill>
                  <a:srgbClr val="FF0000"/>
                </a:solidFill>
                <a:latin typeface="Times New Roman" pitchFamily="18" charset="0"/>
              </a:rPr>
              <a:t>Kontrastmittel</a:t>
            </a:r>
            <a:r>
              <a:rPr lang="hu-HU" sz="1200" dirty="0" smtClean="0">
                <a:solidFill>
                  <a:srgbClr val="FF0000"/>
                </a:solidFill>
                <a:latin typeface="Times New Roman" pitchFamily="18" charset="0"/>
              </a:rPr>
              <a:t>)</a:t>
            </a:r>
            <a:endParaRPr lang="hu-HU" sz="12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32453" name="Text Box 5"/>
          <p:cNvSpPr txBox="1">
            <a:spLocks noChangeArrowheads="1"/>
          </p:cNvSpPr>
          <p:nvPr/>
        </p:nvSpPr>
        <p:spPr bwMode="auto">
          <a:xfrm>
            <a:off x="4787900" y="6538913"/>
            <a:ext cx="41767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>
                <a:solidFill>
                  <a:schemeClr val="accent3"/>
                </a:solidFill>
                <a:latin typeface="Arial" charset="0"/>
              </a:rPr>
              <a:t>Csillag, Anatomy of the Living Human, Könemann 1999</a:t>
            </a:r>
          </a:p>
        </p:txBody>
      </p:sp>
      <p:sp>
        <p:nvSpPr>
          <p:cNvPr id="232455" name="Rectangle 7"/>
          <p:cNvSpPr>
            <a:spLocks noChangeArrowheads="1"/>
          </p:cNvSpPr>
          <p:nvPr/>
        </p:nvSpPr>
        <p:spPr bwMode="auto">
          <a:xfrm>
            <a:off x="3059113" y="188913"/>
            <a:ext cx="427450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3600" b="1" dirty="0" smtClean="0">
                <a:solidFill>
                  <a:schemeClr val="bg1"/>
                </a:solidFill>
                <a:latin typeface="Calibri" pitchFamily="34" charset="0"/>
              </a:rPr>
              <a:t>MEDIASTINUM POST.</a:t>
            </a:r>
            <a:endParaRPr lang="hu-HU" sz="36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451" grpId="0"/>
      <p:bldP spid="2324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/>
          <a:lstStyle/>
          <a:p>
            <a:r>
              <a:rPr lang="hu-HU" sz="3600" dirty="0" err="1"/>
              <a:t>Transoesophageale</a:t>
            </a:r>
            <a:r>
              <a:rPr lang="hu-HU" sz="3600" dirty="0"/>
              <a:t> </a:t>
            </a:r>
            <a:r>
              <a:rPr lang="hu-HU" sz="3600" dirty="0" err="1" smtClean="0"/>
              <a:t>Echocardiographie</a:t>
            </a:r>
            <a:endParaRPr lang="hu-HU" sz="3600" dirty="0"/>
          </a:p>
        </p:txBody>
      </p:sp>
      <p:pic>
        <p:nvPicPr>
          <p:cNvPr id="1026" name="Picture 2" descr="http://www.nhlbi.nih.gov/health/health-topics/images/transesophageal_echo.jpg"/>
          <p:cNvPicPr>
            <a:picLocks noChangeAspect="1" noChangeArrowheads="1"/>
          </p:cNvPicPr>
          <p:nvPr/>
        </p:nvPicPr>
        <p:blipFill>
          <a:blip r:embed="rId2" cstate="print"/>
          <a:srcRect b="4381"/>
          <a:stretch>
            <a:fillRect/>
          </a:stretch>
        </p:blipFill>
        <p:spPr bwMode="auto">
          <a:xfrm>
            <a:off x="1187624" y="980728"/>
            <a:ext cx="6776757" cy="5688632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7020272" y="6550223"/>
            <a:ext cx="2123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/>
              <a:t>http://www.nhlbi.nih.gov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50823" y="112335"/>
            <a:ext cx="7560940" cy="656522"/>
          </a:xfrm>
        </p:spPr>
        <p:txBody>
          <a:bodyPr>
            <a:normAutofit fontScale="90000"/>
          </a:bodyPr>
          <a:lstStyle/>
          <a:p>
            <a:r>
              <a:rPr lang="hu-HU" dirty="0" err="1" smtClean="0"/>
              <a:t>Anatomie</a:t>
            </a:r>
            <a:endParaRPr lang="hu-HU" dirty="0"/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468395053"/>
              </p:ext>
            </p:extLst>
          </p:nvPr>
        </p:nvGraphicFramePr>
        <p:xfrm>
          <a:off x="1547664" y="1034120"/>
          <a:ext cx="61722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Fach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Fach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1. </a:t>
                      </a:r>
                      <a:r>
                        <a:rPr lang="hu-HU" dirty="0" err="1" smtClean="0"/>
                        <a:t>Semester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Makro1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2. </a:t>
                      </a:r>
                      <a:r>
                        <a:rPr lang="hu-HU" dirty="0" err="1" smtClean="0"/>
                        <a:t>Semester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Makro2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Mikro1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3. </a:t>
                      </a:r>
                      <a:r>
                        <a:rPr lang="hu-HU" dirty="0" err="1" smtClean="0"/>
                        <a:t>Semester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Mikro2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4. </a:t>
                      </a:r>
                      <a:r>
                        <a:rPr lang="hu-HU" dirty="0" err="1" smtClean="0"/>
                        <a:t>Semester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8" descr="Altdorfer Karoly fényképe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2796" y="3760934"/>
            <a:ext cx="2534472" cy="1684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3995936" y="1772816"/>
            <a:ext cx="3312368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hu-HU" dirty="0">
              <a:solidFill>
                <a:srgbClr val="FFC000"/>
              </a:solidFill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2123728" y="306896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hu-HU" b="1" dirty="0" err="1"/>
              <a:t>Makroskopische</a:t>
            </a:r>
            <a:r>
              <a:rPr lang="hu-HU" b="1" dirty="0"/>
              <a:t> </a:t>
            </a:r>
            <a:endParaRPr lang="hu-HU" b="1" dirty="0" smtClean="0"/>
          </a:p>
          <a:p>
            <a:pPr algn="ctr">
              <a:defRPr/>
            </a:pPr>
            <a:r>
              <a:rPr lang="hu-HU" b="1" dirty="0" err="1" smtClean="0"/>
              <a:t>Anatomie</a:t>
            </a:r>
            <a:endParaRPr lang="hu-HU" dirty="0"/>
          </a:p>
        </p:txBody>
      </p:sp>
      <p:sp>
        <p:nvSpPr>
          <p:cNvPr id="14" name="Téglalap 13"/>
          <p:cNvSpPr/>
          <p:nvPr/>
        </p:nvSpPr>
        <p:spPr>
          <a:xfrm>
            <a:off x="5708851" y="3006014"/>
            <a:ext cx="29059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hu-HU" b="1" dirty="0" err="1" smtClean="0"/>
              <a:t>Mikroskopische</a:t>
            </a:r>
            <a:r>
              <a:rPr lang="hu-HU" b="1" dirty="0" smtClean="0"/>
              <a:t> </a:t>
            </a:r>
            <a:r>
              <a:rPr lang="hu-HU" b="1" dirty="0" err="1"/>
              <a:t>Anatomie</a:t>
            </a:r>
            <a:r>
              <a:rPr lang="hu-HU" b="1" dirty="0"/>
              <a:t> </a:t>
            </a:r>
            <a:r>
              <a:rPr lang="hu-HU" dirty="0"/>
              <a:t>(</a:t>
            </a:r>
            <a:r>
              <a:rPr lang="hu-HU" dirty="0" err="1"/>
              <a:t>Histologie</a:t>
            </a:r>
            <a:r>
              <a:rPr lang="hu-HU" dirty="0"/>
              <a:t>) </a:t>
            </a:r>
            <a:r>
              <a:rPr lang="hu-HU" b="1" dirty="0"/>
              <a:t>+ </a:t>
            </a:r>
            <a:r>
              <a:rPr lang="hu-HU" b="1" dirty="0" err="1" smtClean="0"/>
              <a:t>Embryologie</a:t>
            </a:r>
            <a:endParaRPr lang="hu-HU" dirty="0"/>
          </a:p>
        </p:txBody>
      </p:sp>
      <p:pic>
        <p:nvPicPr>
          <p:cNvPr id="16" name="Picture 4" descr="Emesztforr31"/>
          <p:cNvPicPr>
            <a:picLocks noChangeAspect="1" noChangeArrowheads="1"/>
          </p:cNvPicPr>
          <p:nvPr/>
        </p:nvPicPr>
        <p:blipFill>
          <a:blip r:embed="rId3" cstate="print">
            <a:lum bright="6000" contrast="6000"/>
          </a:blip>
          <a:srcRect/>
          <a:stretch>
            <a:fillRect/>
          </a:stretch>
        </p:blipFill>
        <p:spPr bwMode="auto">
          <a:xfrm>
            <a:off x="5868144" y="3789040"/>
            <a:ext cx="234391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0445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AutoShape 3" descr="Képtalálatok a következőre: angustia aortica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125" name="AutoShape 5" descr="Képtalálatok a következőre: angustia aortica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127" name="Picture 7" descr="Képtalálatok a következőre: angustia aortica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6010275" cy="5648325"/>
          </a:xfrm>
          <a:prstGeom prst="rect">
            <a:avLst/>
          </a:prstGeom>
          <a:noFill/>
        </p:spPr>
      </p:pic>
      <p:sp>
        <p:nvSpPr>
          <p:cNvPr id="8" name="Cím 1"/>
          <p:cNvSpPr txBox="1">
            <a:spLocks/>
          </p:cNvSpPr>
          <p:nvPr/>
        </p:nvSpPr>
        <p:spPr>
          <a:xfrm>
            <a:off x="3995936" y="260648"/>
            <a:ext cx="4572000" cy="1319577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</a:t>
            </a: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Angustia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cricoidea</a:t>
            </a:r>
            <a:endParaRPr kumimoji="0" lang="hu-H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2000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2000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2000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000" dirty="0" err="1" smtClean="0">
                <a:latin typeface="+mj-lt"/>
                <a:ea typeface="+mj-ea"/>
                <a:cs typeface="+mj-cs"/>
              </a:rPr>
              <a:t>aortica</a:t>
            </a:r>
            <a:endParaRPr lang="hu-HU" sz="2000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2000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2000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2000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2000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2000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000" dirty="0" err="1" smtClean="0">
                <a:latin typeface="+mj-lt"/>
                <a:ea typeface="+mj-ea"/>
                <a:cs typeface="+mj-cs"/>
              </a:rPr>
              <a:t>diaphragmatica</a:t>
            </a:r>
            <a:endParaRPr lang="hu-HU" sz="2000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Cím 1"/>
          <p:cNvSpPr txBox="1">
            <a:spLocks/>
          </p:cNvSpPr>
          <p:nvPr/>
        </p:nvSpPr>
        <p:spPr>
          <a:xfrm>
            <a:off x="0" y="0"/>
            <a:ext cx="2123728" cy="5486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Oesophagus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2" descr="mediastinumanat02 másola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692150"/>
            <a:ext cx="4644851" cy="5516563"/>
          </a:xfrm>
          <a:prstGeom prst="rect">
            <a:avLst/>
          </a:prstGeom>
          <a:noFill/>
        </p:spPr>
      </p:pic>
      <p:sp>
        <p:nvSpPr>
          <p:cNvPr id="233477" name="Text Box 5"/>
          <p:cNvSpPr txBox="1">
            <a:spLocks noChangeArrowheads="1"/>
          </p:cNvSpPr>
          <p:nvPr/>
        </p:nvSpPr>
        <p:spPr bwMode="auto">
          <a:xfrm>
            <a:off x="179388" y="620713"/>
            <a:ext cx="792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>
                <a:latin typeface="Times New Roman" pitchFamily="18" charset="0"/>
              </a:rPr>
              <a:t>A</a:t>
            </a:r>
          </a:p>
        </p:txBody>
      </p:sp>
      <p:sp>
        <p:nvSpPr>
          <p:cNvPr id="233480" name="Rectangle 8"/>
          <p:cNvSpPr>
            <a:spLocks noChangeArrowheads="1"/>
          </p:cNvSpPr>
          <p:nvPr/>
        </p:nvSpPr>
        <p:spPr bwMode="auto">
          <a:xfrm>
            <a:off x="2555875" y="0"/>
            <a:ext cx="427450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3600" b="1" dirty="0" smtClean="0">
                <a:solidFill>
                  <a:schemeClr val="bg1"/>
                </a:solidFill>
                <a:latin typeface="Calibri" pitchFamily="34" charset="0"/>
              </a:rPr>
              <a:t>MEDIASTINUM POST.</a:t>
            </a:r>
            <a:endParaRPr lang="hu-HU" sz="3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Ellipszis 7"/>
          <p:cNvSpPr/>
          <p:nvPr/>
        </p:nvSpPr>
        <p:spPr>
          <a:xfrm>
            <a:off x="1187624" y="2276872"/>
            <a:ext cx="1080120" cy="36004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Picture 2" descr="893"/>
          <p:cNvPicPr>
            <a:picLocks noChangeAspect="1" noChangeArrowheads="1"/>
          </p:cNvPicPr>
          <p:nvPr/>
        </p:nvPicPr>
        <p:blipFill>
          <a:blip r:embed="rId3" cstate="print"/>
          <a:srcRect r="4839" b="39113"/>
          <a:stretch>
            <a:fillRect/>
          </a:stretch>
        </p:blipFill>
        <p:spPr bwMode="auto">
          <a:xfrm>
            <a:off x="5777286" y="1484784"/>
            <a:ext cx="3366713" cy="3024336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Dscf0017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0413" cy="6858000"/>
          </a:xfrm>
          <a:prstGeom prst="rect">
            <a:avLst/>
          </a:prstGeom>
          <a:noFill/>
        </p:spPr>
      </p:pic>
      <p:pic>
        <p:nvPicPr>
          <p:cNvPr id="3" name="Picture 2" descr="m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9312" y="0"/>
            <a:ext cx="448468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1202" name="Picture 2" descr="No Image Available!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2463429" cy="3861048"/>
          </a:xfrm>
          <a:prstGeom prst="rect">
            <a:avLst/>
          </a:prstGeom>
          <a:noFill/>
        </p:spPr>
      </p:pic>
      <p:pic>
        <p:nvPicPr>
          <p:cNvPr id="51204" name="Picture 4" descr="No Image Available!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60648"/>
            <a:ext cx="2918199" cy="4464496"/>
          </a:xfrm>
          <a:prstGeom prst="rect">
            <a:avLst/>
          </a:prstGeom>
          <a:noFill/>
        </p:spPr>
      </p:pic>
      <p:cxnSp>
        <p:nvCxnSpPr>
          <p:cNvPr id="6" name="Egyenes összekötő 5"/>
          <p:cNvCxnSpPr/>
          <p:nvPr/>
        </p:nvCxnSpPr>
        <p:spPr>
          <a:xfrm>
            <a:off x="539552" y="2780928"/>
            <a:ext cx="2808312" cy="0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763689" y="2132856"/>
            <a:ext cx="504056" cy="3693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hu-HU" dirty="0" err="1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347864" y="2636912"/>
            <a:ext cx="6480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dirty="0" smtClean="0"/>
              <a:t>Th4!</a:t>
            </a:r>
            <a:endParaRPr lang="hu-HU" dirty="0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4572000" y="1412776"/>
            <a:ext cx="936103" cy="3693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hu-HU" dirty="0" err="1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467544" y="4869160"/>
            <a:ext cx="4248472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de-DE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Bifurcatio</a:t>
            </a:r>
            <a:r>
              <a:rPr kumimoji="0" lang="hu-HU" alt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altLang="de-DE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tracheae</a:t>
            </a:r>
            <a:r>
              <a:rPr kumimoji="0" lang="hu-HU" alt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hu-HU" altLang="de-DE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Carina</a:t>
            </a:r>
            <a:r>
              <a:rPr kumimoji="0" lang="hu-HU" alt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altLang="de-DE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tracheae</a:t>
            </a:r>
            <a:endParaRPr kumimoji="0" lang="hu-HU" altLang="de-DE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de-DE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Bronchus</a:t>
            </a:r>
            <a:r>
              <a:rPr kumimoji="0" lang="hu-HU" alt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principalis </a:t>
            </a:r>
            <a:r>
              <a:rPr kumimoji="0" lang="hu-HU" altLang="de-DE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dexter</a:t>
            </a:r>
            <a:r>
              <a:rPr kumimoji="0" lang="hu-HU" alt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et </a:t>
            </a:r>
            <a:r>
              <a:rPr kumimoji="0" lang="hu-HU" altLang="de-DE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sinister</a:t>
            </a:r>
            <a:endParaRPr kumimoji="0" lang="hu-HU" altLang="de-DE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de-DE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Dexter</a:t>
            </a:r>
            <a:r>
              <a:rPr kumimoji="0" lang="hu-HU" alt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hu-HU" altLang="de-DE" sz="10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weiter</a:t>
            </a:r>
            <a:r>
              <a:rPr kumimoji="0" lang="hu-HU" altLang="de-DE" sz="1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hu-HU" altLang="de-DE" sz="10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steiler</a:t>
            </a:r>
            <a:r>
              <a:rPr kumimoji="0" lang="hu-HU" altLang="de-DE" sz="1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hu-HU" altLang="de-DE" sz="10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kürzer</a:t>
            </a:r>
            <a:r>
              <a:rPr kumimoji="0" lang="hu-HU" alt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!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3 </a:t>
            </a:r>
            <a:r>
              <a:rPr kumimoji="0" lang="hu-HU" altLang="de-DE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Abgänge</a:t>
            </a:r>
            <a:r>
              <a:rPr kumimoji="0" lang="hu-HU" alt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hu-HU" altLang="de-DE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Bronchus</a:t>
            </a:r>
            <a:r>
              <a:rPr kumimoji="0" lang="hu-HU" alt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altLang="de-DE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lobaris</a:t>
            </a:r>
            <a:r>
              <a:rPr kumimoji="0" lang="hu-HU" alt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superior, </a:t>
            </a:r>
            <a:r>
              <a:rPr kumimoji="0" lang="hu-HU" altLang="de-DE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medius</a:t>
            </a:r>
            <a:r>
              <a:rPr kumimoji="0" lang="hu-HU" alt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inferior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de-DE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Sinister</a:t>
            </a:r>
            <a:r>
              <a:rPr kumimoji="0" lang="hu-HU" alt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hu-HU" altLang="de-DE" sz="10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enger</a:t>
            </a:r>
            <a:r>
              <a:rPr kumimoji="0" lang="hu-HU" altLang="de-DE" sz="1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hu-HU" altLang="de-DE" sz="10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weniger</a:t>
            </a:r>
            <a:r>
              <a:rPr kumimoji="0" lang="hu-HU" altLang="de-DE" sz="1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altLang="de-DE" sz="10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steil</a:t>
            </a:r>
            <a:r>
              <a:rPr kumimoji="0" lang="hu-HU" altLang="de-DE" sz="1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hu-HU" altLang="de-DE" sz="10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länger</a:t>
            </a:r>
            <a:r>
              <a:rPr kumimoji="0" lang="hu-HU" alt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de-DE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Bronchus</a:t>
            </a:r>
            <a:r>
              <a:rPr kumimoji="0" lang="hu-HU" alt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altLang="de-DE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lobaris</a:t>
            </a:r>
            <a:r>
              <a:rPr kumimoji="0" lang="hu-HU" alt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superior, inferior </a:t>
            </a:r>
          </a:p>
        </p:txBody>
      </p:sp>
      <p:sp>
        <p:nvSpPr>
          <p:cNvPr id="14" name="Téglalap 13"/>
          <p:cNvSpPr/>
          <p:nvPr/>
        </p:nvSpPr>
        <p:spPr>
          <a:xfrm>
            <a:off x="0" y="0"/>
            <a:ext cx="914225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hu-HU" altLang="de-DE" dirty="0" smtClean="0">
                <a:solidFill>
                  <a:schemeClr val="accent2"/>
                </a:solidFill>
              </a:rPr>
              <a:t>Trachea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Picture 4" descr="Képtalálat a következőre: „schönste klausurrelevant”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1196752"/>
            <a:ext cx="4610100" cy="3362326"/>
          </a:xfrm>
          <a:prstGeom prst="rect">
            <a:avLst/>
          </a:prstGeom>
          <a:noFill/>
        </p:spPr>
      </p:pic>
      <p:pic>
        <p:nvPicPr>
          <p:cNvPr id="6" name="Picture 6" descr="No Image Available!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789040"/>
            <a:ext cx="3090131" cy="2636912"/>
          </a:xfrm>
          <a:prstGeom prst="rect">
            <a:avLst/>
          </a:prstGeom>
          <a:noFill/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83568" y="620688"/>
            <a:ext cx="2951163" cy="2828925"/>
          </a:xfrm>
          <a:prstGeom prst="rect">
            <a:avLst/>
          </a:prstGeom>
          <a:noFill/>
        </p:spPr>
      </p:pic>
      <p:sp>
        <p:nvSpPr>
          <p:cNvPr id="8" name="Téglalap 7"/>
          <p:cNvSpPr/>
          <p:nvPr/>
        </p:nvSpPr>
        <p:spPr>
          <a:xfrm>
            <a:off x="3635896" y="836712"/>
            <a:ext cx="4093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de-DE" dirty="0" err="1" smtClean="0"/>
              <a:t>Bronchus</a:t>
            </a:r>
            <a:r>
              <a:rPr lang="hu-HU" altLang="de-DE" dirty="0" smtClean="0"/>
              <a:t> </a:t>
            </a:r>
            <a:r>
              <a:rPr lang="hu-HU" altLang="de-DE" dirty="0" err="1" smtClean="0"/>
              <a:t>segmentalis</a:t>
            </a:r>
            <a:r>
              <a:rPr lang="hu-HU" altLang="de-DE" dirty="0" smtClean="0">
                <a:sym typeface="Wingdings" pitchFamily="2" charset="2"/>
              </a:rPr>
              <a:t></a:t>
            </a:r>
            <a:r>
              <a:rPr lang="hu-HU" altLang="de-DE" dirty="0" err="1" smtClean="0"/>
              <a:t>Lungensegmente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52073"/>
            <a:ext cx="5512160" cy="65538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6256" y="332655"/>
            <a:ext cx="1844032" cy="241585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7642" y="6462871"/>
            <a:ext cx="67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Sobotta</a:t>
            </a:r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95264" y="2708920"/>
            <a:ext cx="5252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Faller</a:t>
            </a:r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20163" y="4449886"/>
            <a:ext cx="3000309" cy="9233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Sulcus oesophagotrachealis:</a:t>
            </a:r>
          </a:p>
          <a:p>
            <a:r>
              <a:rPr lang="hu-HU" dirty="0" smtClean="0">
                <a:solidFill>
                  <a:srgbClr val="002060"/>
                </a:solidFill>
              </a:rPr>
              <a:t>N. laryngeus recurrens dexter</a:t>
            </a:r>
          </a:p>
          <a:p>
            <a:r>
              <a:rPr lang="hu-HU" dirty="0" smtClean="0">
                <a:solidFill>
                  <a:srgbClr val="002060"/>
                </a:solidFill>
              </a:rPr>
              <a:t>et sinister</a:t>
            </a:r>
            <a:endParaRPr lang="hu-H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187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68538" y="0"/>
            <a:ext cx="3741737" cy="8969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hu-HU" altLang="de-DE" sz="3200" smtClean="0"/>
              <a:t>Lunge </a:t>
            </a:r>
            <a:br>
              <a:rPr lang="hu-HU" altLang="de-DE" sz="3200" smtClean="0"/>
            </a:br>
            <a:r>
              <a:rPr lang="hu-HU" altLang="de-DE" sz="2800" smtClean="0"/>
              <a:t>Facies costalis</a:t>
            </a:r>
            <a:endParaRPr lang="hu-HU" altLang="de-DE" sz="3200" smtClean="0"/>
          </a:p>
        </p:txBody>
      </p:sp>
      <p:pic>
        <p:nvPicPr>
          <p:cNvPr id="9219" name="Picture 3" descr="tudo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4354513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5" descr="tudo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4725" y="1181100"/>
            <a:ext cx="435927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Line 6"/>
          <p:cNvSpPr>
            <a:spLocks noChangeShapeType="1"/>
          </p:cNvSpPr>
          <p:nvPr/>
        </p:nvSpPr>
        <p:spPr bwMode="auto">
          <a:xfrm>
            <a:off x="6629400" y="1066800"/>
            <a:ext cx="2286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9222" name="Text Box 7"/>
          <p:cNvSpPr txBox="1">
            <a:spLocks noChangeArrowheads="1"/>
          </p:cNvSpPr>
          <p:nvPr/>
        </p:nvSpPr>
        <p:spPr bwMode="auto">
          <a:xfrm>
            <a:off x="5580063" y="692150"/>
            <a:ext cx="215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de-DE"/>
              <a:t>Apex pulmonis</a:t>
            </a:r>
          </a:p>
        </p:txBody>
      </p:sp>
      <p:sp>
        <p:nvSpPr>
          <p:cNvPr id="9223" name="Line 8"/>
          <p:cNvSpPr>
            <a:spLocks noChangeShapeType="1"/>
          </p:cNvSpPr>
          <p:nvPr/>
        </p:nvSpPr>
        <p:spPr bwMode="auto">
          <a:xfrm>
            <a:off x="3276600" y="4953000"/>
            <a:ext cx="6096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9224" name="Line 9"/>
          <p:cNvSpPr>
            <a:spLocks noChangeShapeType="1"/>
          </p:cNvSpPr>
          <p:nvPr/>
        </p:nvSpPr>
        <p:spPr bwMode="auto">
          <a:xfrm flipH="1">
            <a:off x="5715000" y="4114800"/>
            <a:ext cx="914400" cy="1524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9225" name="Text Box 10"/>
          <p:cNvSpPr txBox="1">
            <a:spLocks noChangeArrowheads="1"/>
          </p:cNvSpPr>
          <p:nvPr/>
        </p:nvSpPr>
        <p:spPr bwMode="auto">
          <a:xfrm>
            <a:off x="3886200" y="5486400"/>
            <a:ext cx="2054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de-DE"/>
              <a:t>Fissura obliqua</a:t>
            </a:r>
          </a:p>
        </p:txBody>
      </p:sp>
      <p:sp>
        <p:nvSpPr>
          <p:cNvPr id="9226" name="Line 11"/>
          <p:cNvSpPr>
            <a:spLocks noChangeShapeType="1"/>
          </p:cNvSpPr>
          <p:nvPr/>
        </p:nvSpPr>
        <p:spPr bwMode="auto">
          <a:xfrm flipV="1">
            <a:off x="3048000" y="2743200"/>
            <a:ext cx="106680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9227" name="Text Box 12"/>
          <p:cNvSpPr txBox="1">
            <a:spLocks noChangeArrowheads="1"/>
          </p:cNvSpPr>
          <p:nvPr/>
        </p:nvSpPr>
        <p:spPr bwMode="auto">
          <a:xfrm>
            <a:off x="3733800" y="1981200"/>
            <a:ext cx="16208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altLang="de-DE"/>
              <a:t>Fissura</a:t>
            </a:r>
          </a:p>
          <a:p>
            <a:pPr algn="ctr"/>
            <a:r>
              <a:rPr lang="hu-HU" altLang="de-DE"/>
              <a:t>horizontalis</a:t>
            </a:r>
          </a:p>
        </p:txBody>
      </p:sp>
      <p:sp>
        <p:nvSpPr>
          <p:cNvPr id="9228" name="Line 13"/>
          <p:cNvSpPr>
            <a:spLocks noChangeShapeType="1"/>
          </p:cNvSpPr>
          <p:nvPr/>
        </p:nvSpPr>
        <p:spPr bwMode="auto">
          <a:xfrm flipV="1">
            <a:off x="1828800" y="56388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9229" name="Text Box 14"/>
          <p:cNvSpPr txBox="1">
            <a:spLocks noChangeArrowheads="1"/>
          </p:cNvSpPr>
          <p:nvPr/>
        </p:nvSpPr>
        <p:spPr bwMode="auto">
          <a:xfrm>
            <a:off x="304800" y="6019800"/>
            <a:ext cx="457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de-DE"/>
              <a:t>Basis pulmonis </a:t>
            </a:r>
            <a:r>
              <a:rPr lang="hu-HU" altLang="de-DE" sz="2000"/>
              <a:t>(Facies diaphragmatica)</a:t>
            </a:r>
          </a:p>
        </p:txBody>
      </p:sp>
      <p:sp>
        <p:nvSpPr>
          <p:cNvPr id="9230" name="Line 17"/>
          <p:cNvSpPr>
            <a:spLocks noChangeShapeType="1"/>
          </p:cNvSpPr>
          <p:nvPr/>
        </p:nvSpPr>
        <p:spPr bwMode="auto">
          <a:xfrm>
            <a:off x="5486400" y="4343400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9231" name="Text Box 18"/>
          <p:cNvSpPr txBox="1">
            <a:spLocks noChangeArrowheads="1"/>
          </p:cNvSpPr>
          <p:nvPr/>
        </p:nvSpPr>
        <p:spPr bwMode="auto">
          <a:xfrm>
            <a:off x="4499992" y="3933056"/>
            <a:ext cx="12731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de-DE" dirty="0" err="1"/>
              <a:t>Incisura</a:t>
            </a:r>
            <a:endParaRPr lang="hu-HU" altLang="de-DE" dirty="0"/>
          </a:p>
          <a:p>
            <a:r>
              <a:rPr lang="hu-HU" altLang="de-DE" dirty="0"/>
              <a:t> </a:t>
            </a:r>
            <a:r>
              <a:rPr lang="hu-HU" altLang="de-DE" dirty="0" err="1"/>
              <a:t>cardiaca</a:t>
            </a:r>
            <a:endParaRPr lang="hu-HU" altLang="de-DE" dirty="0"/>
          </a:p>
        </p:txBody>
      </p:sp>
      <p:sp>
        <p:nvSpPr>
          <p:cNvPr id="9232" name="Text Box 19"/>
          <p:cNvSpPr txBox="1">
            <a:spLocks noChangeArrowheads="1"/>
          </p:cNvSpPr>
          <p:nvPr/>
        </p:nvSpPr>
        <p:spPr bwMode="auto">
          <a:xfrm>
            <a:off x="1600200" y="2487613"/>
            <a:ext cx="1298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de-DE" sz="2000">
                <a:solidFill>
                  <a:schemeClr val="bg1"/>
                </a:solidFill>
              </a:rPr>
              <a:t>Lobus sup.</a:t>
            </a:r>
          </a:p>
        </p:txBody>
      </p:sp>
      <p:sp>
        <p:nvSpPr>
          <p:cNvPr id="9233" name="Text Box 20"/>
          <p:cNvSpPr txBox="1">
            <a:spLocks noChangeArrowheads="1"/>
          </p:cNvSpPr>
          <p:nvPr/>
        </p:nvSpPr>
        <p:spPr bwMode="auto">
          <a:xfrm>
            <a:off x="6096000" y="2362200"/>
            <a:ext cx="13112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de-DE" sz="2000">
                <a:solidFill>
                  <a:schemeClr val="bg1"/>
                </a:solidFill>
              </a:rPr>
              <a:t>Lobus sup</a:t>
            </a:r>
            <a:r>
              <a:rPr lang="hu-HU" altLang="de-DE">
                <a:solidFill>
                  <a:schemeClr val="bg1"/>
                </a:solidFill>
              </a:rPr>
              <a:t>.</a:t>
            </a:r>
          </a:p>
          <a:p>
            <a:endParaRPr lang="hu-HU" altLang="de-DE"/>
          </a:p>
        </p:txBody>
      </p:sp>
      <p:sp>
        <p:nvSpPr>
          <p:cNvPr id="9234" name="Text Box 21"/>
          <p:cNvSpPr txBox="1">
            <a:spLocks noChangeArrowheads="1"/>
          </p:cNvSpPr>
          <p:nvPr/>
        </p:nvSpPr>
        <p:spPr bwMode="auto">
          <a:xfrm>
            <a:off x="2057400" y="3733800"/>
            <a:ext cx="1627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de-DE" sz="2000">
                <a:solidFill>
                  <a:schemeClr val="bg1"/>
                </a:solidFill>
              </a:rPr>
              <a:t>Lobus</a:t>
            </a:r>
            <a:r>
              <a:rPr lang="hu-HU" altLang="de-DE">
                <a:solidFill>
                  <a:schemeClr val="bg1"/>
                </a:solidFill>
              </a:rPr>
              <a:t> </a:t>
            </a:r>
            <a:r>
              <a:rPr lang="hu-HU" altLang="de-DE" sz="2000">
                <a:solidFill>
                  <a:schemeClr val="bg1"/>
                </a:solidFill>
              </a:rPr>
              <a:t>medius</a:t>
            </a:r>
          </a:p>
        </p:txBody>
      </p:sp>
      <p:sp>
        <p:nvSpPr>
          <p:cNvPr id="9235" name="Text Box 22"/>
          <p:cNvSpPr txBox="1">
            <a:spLocks noChangeArrowheads="1"/>
          </p:cNvSpPr>
          <p:nvPr/>
        </p:nvSpPr>
        <p:spPr bwMode="auto">
          <a:xfrm>
            <a:off x="1066800" y="4724400"/>
            <a:ext cx="1641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de-DE" sz="2000">
                <a:solidFill>
                  <a:schemeClr val="bg1"/>
                </a:solidFill>
              </a:rPr>
              <a:t>Lobus inferior</a:t>
            </a:r>
          </a:p>
        </p:txBody>
      </p:sp>
      <p:sp>
        <p:nvSpPr>
          <p:cNvPr id="9236" name="Text Box 23"/>
          <p:cNvSpPr txBox="1">
            <a:spLocks noChangeArrowheads="1"/>
          </p:cNvSpPr>
          <p:nvPr/>
        </p:nvSpPr>
        <p:spPr bwMode="auto">
          <a:xfrm>
            <a:off x="6765925" y="4129088"/>
            <a:ext cx="1641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de-DE" sz="2000">
                <a:solidFill>
                  <a:schemeClr val="bg1"/>
                </a:solidFill>
              </a:rPr>
              <a:t>Lobus inferior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hu-HU" dirty="0" err="1" smtClean="0"/>
              <a:t>Hilus</a:t>
            </a:r>
            <a:r>
              <a:rPr lang="hu-HU" dirty="0" smtClean="0"/>
              <a:t> </a:t>
            </a:r>
            <a:r>
              <a:rPr lang="hu-HU" dirty="0" err="1" smtClean="0"/>
              <a:t>pulmonis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2226" name="Picture 2" descr="No Image Available!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3681034" cy="3744416"/>
          </a:xfrm>
          <a:prstGeom prst="rect">
            <a:avLst/>
          </a:prstGeom>
          <a:noFill/>
        </p:spPr>
      </p:pic>
      <p:pic>
        <p:nvPicPr>
          <p:cNvPr id="52228" name="Picture 4" descr="No Image Available!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96752"/>
            <a:ext cx="4090204" cy="4032448"/>
          </a:xfrm>
          <a:prstGeom prst="rect">
            <a:avLst/>
          </a:prstGeom>
          <a:noFill/>
        </p:spPr>
      </p:pic>
      <p:sp>
        <p:nvSpPr>
          <p:cNvPr id="7" name="Téglalap 6"/>
          <p:cNvSpPr/>
          <p:nvPr/>
        </p:nvSpPr>
        <p:spPr>
          <a:xfrm>
            <a:off x="827584" y="5373216"/>
            <a:ext cx="70567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 smtClean="0"/>
              <a:t>Vasa</a:t>
            </a:r>
            <a:r>
              <a:rPr lang="de-DE" b="1" dirty="0" smtClean="0"/>
              <a:t> </a:t>
            </a:r>
            <a:r>
              <a:rPr lang="de-DE" b="1" dirty="0" err="1" smtClean="0"/>
              <a:t>publica</a:t>
            </a:r>
            <a:endParaRPr lang="de-DE" b="1" dirty="0" smtClean="0"/>
          </a:p>
          <a:p>
            <a:r>
              <a:rPr lang="hu-HU" sz="1200" dirty="0" smtClean="0"/>
              <a:t>-</a:t>
            </a:r>
            <a:r>
              <a:rPr lang="de-DE" sz="1200" dirty="0" smtClean="0"/>
              <a:t>führen sauerstoff</a:t>
            </a:r>
            <a:r>
              <a:rPr lang="de-DE" sz="1200" dirty="0" smtClean="0">
                <a:solidFill>
                  <a:schemeClr val="accent1"/>
                </a:solidFill>
              </a:rPr>
              <a:t>armes</a:t>
            </a:r>
            <a:r>
              <a:rPr lang="de-DE" sz="1200" dirty="0" smtClean="0"/>
              <a:t> Blut aus dem Körperkreislauf </a:t>
            </a:r>
            <a:r>
              <a:rPr lang="hu-HU" sz="1200" dirty="0" smtClean="0"/>
              <a:t> (</a:t>
            </a:r>
            <a:r>
              <a:rPr lang="de-DE" sz="1200" dirty="0" smtClean="0"/>
              <a:t>Aa. </a:t>
            </a:r>
            <a:r>
              <a:rPr lang="hu-HU" sz="1200" dirty="0" smtClean="0"/>
              <a:t>p</a:t>
            </a:r>
            <a:r>
              <a:rPr lang="de-DE" sz="1200" dirty="0" err="1" smtClean="0"/>
              <a:t>ulmonales</a:t>
            </a:r>
            <a:r>
              <a:rPr lang="hu-HU" sz="1200" dirty="0" smtClean="0"/>
              <a:t>);</a:t>
            </a:r>
          </a:p>
          <a:p>
            <a:r>
              <a:rPr lang="de-DE" sz="1200" dirty="0" smtClean="0"/>
              <a:t> und sauerstoff</a:t>
            </a:r>
            <a:r>
              <a:rPr lang="de-DE" sz="1200" dirty="0" smtClean="0">
                <a:solidFill>
                  <a:srgbClr val="FF0000"/>
                </a:solidFill>
              </a:rPr>
              <a:t>reiches </a:t>
            </a:r>
            <a:r>
              <a:rPr lang="de-DE" sz="1200" dirty="0" smtClean="0"/>
              <a:t>Blut (</a:t>
            </a:r>
            <a:r>
              <a:rPr lang="de-DE" sz="1200" dirty="0" err="1" smtClean="0"/>
              <a:t>Vv</a:t>
            </a:r>
            <a:r>
              <a:rPr lang="de-DE" sz="1200" dirty="0" smtClean="0"/>
              <a:t>. pulmonales) wieder zurück zum Herzen. </a:t>
            </a:r>
            <a:r>
              <a:rPr lang="de-DE" sz="1200" b="1" dirty="0" smtClean="0"/>
              <a:t>„kleine</a:t>
            </a:r>
            <a:r>
              <a:rPr lang="hu-HU" sz="1200" b="1" dirty="0" smtClean="0"/>
              <a:t>r</a:t>
            </a:r>
            <a:r>
              <a:rPr lang="de-DE" sz="1200" b="1" dirty="0" smtClean="0"/>
              <a:t> Kreislauf“</a:t>
            </a:r>
            <a:r>
              <a:rPr lang="de-DE" sz="1200" dirty="0" smtClean="0"/>
              <a:t> = </a:t>
            </a:r>
            <a:r>
              <a:rPr lang="de-DE" sz="1200" b="1" dirty="0" smtClean="0"/>
              <a:t>Lungenkreislauf</a:t>
            </a:r>
            <a:r>
              <a:rPr lang="de-DE" sz="1200" dirty="0" smtClean="0"/>
              <a:t>.</a:t>
            </a:r>
            <a:endParaRPr lang="hu-HU" sz="1200" dirty="0" smtClean="0"/>
          </a:p>
          <a:p>
            <a:endParaRPr lang="hu-HU" sz="1200" b="1" dirty="0" smtClean="0"/>
          </a:p>
          <a:p>
            <a:r>
              <a:rPr lang="de-DE" sz="1200" b="1" dirty="0" err="1" smtClean="0"/>
              <a:t>Vasa</a:t>
            </a:r>
            <a:r>
              <a:rPr lang="de-DE" sz="1200" b="1" dirty="0" smtClean="0"/>
              <a:t> p</a:t>
            </a:r>
            <a:r>
              <a:rPr lang="hu-HU" sz="1200" b="1" dirty="0" err="1" smtClean="0"/>
              <a:t>rivata</a:t>
            </a:r>
            <a:r>
              <a:rPr lang="hu-HU" sz="1200" b="1" dirty="0" smtClean="0"/>
              <a:t>: </a:t>
            </a:r>
            <a:r>
              <a:rPr lang="hu-HU" sz="1200" b="1" dirty="0" err="1" smtClean="0">
                <a:solidFill>
                  <a:srgbClr val="FF0000"/>
                </a:solidFill>
              </a:rPr>
              <a:t>Aa</a:t>
            </a:r>
            <a:r>
              <a:rPr lang="hu-HU" sz="1200" b="1" dirty="0" smtClean="0">
                <a:solidFill>
                  <a:srgbClr val="FF0000"/>
                </a:solidFill>
              </a:rPr>
              <a:t>. </a:t>
            </a:r>
            <a:r>
              <a:rPr lang="hu-HU" sz="1200" b="1" dirty="0" err="1" smtClean="0">
                <a:solidFill>
                  <a:srgbClr val="FF0000"/>
                </a:solidFill>
              </a:rPr>
              <a:t>bronchiales</a:t>
            </a:r>
            <a:r>
              <a:rPr lang="hu-HU" sz="1200" b="1" dirty="0" smtClean="0"/>
              <a:t>, </a:t>
            </a:r>
            <a:r>
              <a:rPr lang="hu-HU" sz="12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Vv</a:t>
            </a:r>
            <a:r>
              <a:rPr lang="hu-HU" sz="1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. </a:t>
            </a:r>
            <a:r>
              <a:rPr lang="hu-HU" sz="12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bronchiales</a:t>
            </a:r>
            <a:r>
              <a:rPr lang="hu-HU" sz="1200" b="1" dirty="0" smtClean="0"/>
              <a:t>!</a:t>
            </a:r>
            <a:endParaRPr lang="de-DE" sz="1200" dirty="0"/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2987824" y="4293096"/>
            <a:ext cx="16561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hu-HU" altLang="de-DE" sz="2000" dirty="0">
              <a:solidFill>
                <a:srgbClr val="FF3300"/>
              </a:solidFill>
            </a:endParaRPr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>
            <a:off x="2195736" y="3717032"/>
            <a:ext cx="792088" cy="64807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 flipV="1">
            <a:off x="6156176" y="4221088"/>
            <a:ext cx="288032" cy="864096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251520" y="620688"/>
            <a:ext cx="44894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hu-HU" b="1" dirty="0" smtClean="0">
                <a:solidFill>
                  <a:schemeClr val="accent3">
                    <a:lumMod val="75000"/>
                  </a:schemeClr>
                </a:solidFill>
              </a:rPr>
              <a:t>AB</a:t>
            </a:r>
          </a:p>
          <a:p>
            <a:r>
              <a:rPr lang="hu-HU" i="1" dirty="0" err="1" smtClean="0"/>
              <a:t>Eparteriel</a:t>
            </a:r>
            <a:r>
              <a:rPr lang="hu-HU" dirty="0" smtClean="0"/>
              <a:t> (</a:t>
            </a:r>
            <a:r>
              <a:rPr lang="hu-HU" dirty="0" err="1" smtClean="0"/>
              <a:t>liegt</a:t>
            </a:r>
            <a:r>
              <a:rPr lang="hu-HU" dirty="0" smtClean="0"/>
              <a:t> der </a:t>
            </a:r>
            <a:r>
              <a:rPr lang="hu-HU" dirty="0" err="1" smtClean="0"/>
              <a:t>Bronchus</a:t>
            </a:r>
            <a:r>
              <a:rPr lang="hu-HU" dirty="0" smtClean="0"/>
              <a:t> </a:t>
            </a:r>
            <a:r>
              <a:rPr lang="hu-HU" dirty="0" err="1" smtClean="0"/>
              <a:t>princip</a:t>
            </a:r>
            <a:r>
              <a:rPr lang="hu-HU" dirty="0" smtClean="0"/>
              <a:t>. </a:t>
            </a:r>
            <a:r>
              <a:rPr lang="hu-HU" dirty="0" err="1" smtClean="0">
                <a:solidFill>
                  <a:schemeClr val="accent3">
                    <a:lumMod val="75000"/>
                  </a:schemeClr>
                </a:solidFill>
              </a:rPr>
              <a:t>dexter</a:t>
            </a:r>
            <a:r>
              <a:rPr lang="hu-HU" dirty="0" smtClean="0"/>
              <a:t>)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8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062" y="908720"/>
            <a:ext cx="4079113" cy="5949280"/>
          </a:xfrm>
          <a:prstGeom prst="rect">
            <a:avLst/>
          </a:prstGeom>
          <a:noFill/>
        </p:spPr>
      </p:pic>
      <p:pic>
        <p:nvPicPr>
          <p:cNvPr id="16387" name="Picture 3" descr="8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941782"/>
            <a:ext cx="3949129" cy="5762330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251520" y="0"/>
            <a:ext cx="44894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hu-HU" b="1" dirty="0" smtClean="0">
                <a:solidFill>
                  <a:schemeClr val="accent3">
                    <a:lumMod val="75000"/>
                  </a:schemeClr>
                </a:solidFill>
              </a:rPr>
              <a:t>AB</a:t>
            </a:r>
          </a:p>
          <a:p>
            <a:r>
              <a:rPr lang="hu-HU" i="1" dirty="0" err="1" smtClean="0"/>
              <a:t>Eparteriel</a:t>
            </a:r>
            <a:r>
              <a:rPr lang="hu-HU" dirty="0" smtClean="0"/>
              <a:t> (</a:t>
            </a:r>
            <a:r>
              <a:rPr lang="hu-HU" dirty="0" err="1" smtClean="0"/>
              <a:t>liegt</a:t>
            </a:r>
            <a:r>
              <a:rPr lang="hu-HU" dirty="0" smtClean="0"/>
              <a:t> der </a:t>
            </a:r>
            <a:r>
              <a:rPr lang="hu-HU" dirty="0" err="1" smtClean="0"/>
              <a:t>Bronchus</a:t>
            </a:r>
            <a:r>
              <a:rPr lang="hu-HU" dirty="0" smtClean="0"/>
              <a:t> </a:t>
            </a:r>
            <a:r>
              <a:rPr lang="hu-HU" dirty="0" err="1" smtClean="0"/>
              <a:t>princip</a:t>
            </a:r>
            <a:r>
              <a:rPr lang="hu-HU" dirty="0" smtClean="0"/>
              <a:t>. </a:t>
            </a:r>
            <a:r>
              <a:rPr lang="hu-HU" dirty="0" err="1" smtClean="0">
                <a:solidFill>
                  <a:schemeClr val="accent3">
                    <a:lumMod val="75000"/>
                  </a:schemeClr>
                </a:solidFill>
              </a:rPr>
              <a:t>dexter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755576" y="1124744"/>
            <a:ext cx="1456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err="1" smtClean="0"/>
              <a:t>Rechte</a:t>
            </a:r>
            <a:r>
              <a:rPr lang="hu-HU" b="1" dirty="0" smtClean="0"/>
              <a:t> </a:t>
            </a:r>
            <a:r>
              <a:rPr lang="hu-HU" b="1" dirty="0" err="1" smtClean="0"/>
              <a:t>Lunge</a:t>
            </a:r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5004048" y="1052736"/>
            <a:ext cx="13011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err="1" smtClean="0"/>
              <a:t>Linke</a:t>
            </a:r>
            <a:r>
              <a:rPr lang="hu-HU" b="1" dirty="0" smtClean="0"/>
              <a:t> </a:t>
            </a:r>
            <a:r>
              <a:rPr lang="hu-HU" b="1" dirty="0" err="1" smtClean="0"/>
              <a:t>Lunge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05472"/>
            <a:ext cx="633670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 descr="No Image Available!"/>
          <p:cNvPicPr>
            <a:picLocks noChangeAspect="1" noChangeArrowheads="1"/>
          </p:cNvPicPr>
          <p:nvPr/>
        </p:nvPicPr>
        <p:blipFill>
          <a:blip r:embed="rId3" cstate="print"/>
          <a:srcRect t="3797" r="-2495" b="29114"/>
          <a:stretch>
            <a:fillRect/>
          </a:stretch>
        </p:blipFill>
        <p:spPr bwMode="auto">
          <a:xfrm>
            <a:off x="7350593" y="0"/>
            <a:ext cx="1793407" cy="2880320"/>
          </a:xfrm>
          <a:prstGeom prst="rect">
            <a:avLst/>
          </a:prstGeom>
          <a:noFill/>
        </p:spPr>
      </p:pic>
      <p:pic>
        <p:nvPicPr>
          <p:cNvPr id="6" name="Picture 2" descr="No Image Available!"/>
          <p:cNvPicPr>
            <a:picLocks noChangeAspect="1" noChangeArrowheads="1"/>
          </p:cNvPicPr>
          <p:nvPr/>
        </p:nvPicPr>
        <p:blipFill>
          <a:blip r:embed="rId4" cstate="print"/>
          <a:srcRect r="3899" b="26090"/>
          <a:stretch>
            <a:fillRect/>
          </a:stretch>
        </p:blipFill>
        <p:spPr bwMode="auto">
          <a:xfrm>
            <a:off x="0" y="0"/>
            <a:ext cx="1800200" cy="2276872"/>
          </a:xfrm>
          <a:prstGeom prst="rect">
            <a:avLst/>
          </a:prstGeom>
          <a:noFill/>
        </p:spPr>
      </p:pic>
      <p:sp>
        <p:nvSpPr>
          <p:cNvPr id="8" name="TextBox 6"/>
          <p:cNvSpPr txBox="1"/>
          <p:nvPr/>
        </p:nvSpPr>
        <p:spPr>
          <a:xfrm>
            <a:off x="6357724" y="3356992"/>
            <a:ext cx="2786276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u="sng" dirty="0" err="1" smtClean="0">
                <a:solidFill>
                  <a:srgbClr val="002060"/>
                </a:solidFill>
              </a:rPr>
              <a:t>Linke</a:t>
            </a:r>
            <a:r>
              <a:rPr lang="hu-HU" sz="1400" u="sng" dirty="0" smtClean="0">
                <a:solidFill>
                  <a:srgbClr val="002060"/>
                </a:solidFill>
              </a:rPr>
              <a:t> </a:t>
            </a:r>
            <a:r>
              <a:rPr lang="hu-HU" sz="1400" u="sng" dirty="0" err="1" smtClean="0">
                <a:solidFill>
                  <a:srgbClr val="002060"/>
                </a:solidFill>
              </a:rPr>
              <a:t>Lunge</a:t>
            </a:r>
            <a:r>
              <a:rPr lang="hu-HU" sz="1400" u="sng" dirty="0" smtClean="0">
                <a:solidFill>
                  <a:srgbClr val="002060"/>
                </a:solidFill>
              </a:rPr>
              <a:t>:</a:t>
            </a:r>
          </a:p>
          <a:p>
            <a:r>
              <a:rPr lang="hu-HU" sz="1400" dirty="0" smtClean="0">
                <a:solidFill>
                  <a:srgbClr val="002060"/>
                </a:solidFill>
              </a:rPr>
              <a:t>2 Lappen: Lobus superior et inferior</a:t>
            </a:r>
          </a:p>
          <a:p>
            <a:r>
              <a:rPr lang="hu-HU" sz="1400" dirty="0" smtClean="0">
                <a:solidFill>
                  <a:srgbClr val="002060"/>
                </a:solidFill>
              </a:rPr>
              <a:t>Trennung: Fissura obliqua</a:t>
            </a:r>
          </a:p>
          <a:p>
            <a:pPr>
              <a:buFont typeface="Arial" pitchFamily="34" charset="0"/>
              <a:buChar char="•"/>
            </a:pPr>
            <a:r>
              <a:rPr lang="hu-HU" sz="1400" b="1" dirty="0" err="1" smtClean="0">
                <a:solidFill>
                  <a:srgbClr val="002060"/>
                </a:solidFill>
              </a:rPr>
              <a:t>Incisura</a:t>
            </a:r>
            <a:r>
              <a:rPr lang="hu-HU" sz="1400" b="1" dirty="0" smtClean="0">
                <a:solidFill>
                  <a:srgbClr val="002060"/>
                </a:solidFill>
              </a:rPr>
              <a:t> cardiaca</a:t>
            </a:r>
          </a:p>
          <a:p>
            <a:pPr>
              <a:buFont typeface="Arial" pitchFamily="34" charset="0"/>
              <a:buChar char="•"/>
            </a:pPr>
            <a:r>
              <a:rPr lang="hu-HU" sz="1400" b="1" dirty="0" err="1" smtClean="0">
                <a:solidFill>
                  <a:srgbClr val="002060"/>
                </a:solidFill>
              </a:rPr>
              <a:t>Lingula</a:t>
            </a:r>
            <a:r>
              <a:rPr lang="hu-HU" sz="1400" b="1" dirty="0" smtClean="0">
                <a:solidFill>
                  <a:srgbClr val="002060"/>
                </a:solidFill>
              </a:rPr>
              <a:t> </a:t>
            </a:r>
            <a:r>
              <a:rPr lang="hu-HU" sz="1400" b="1" dirty="0" err="1" smtClean="0">
                <a:solidFill>
                  <a:srgbClr val="002060"/>
                </a:solidFill>
              </a:rPr>
              <a:t>pulmonis</a:t>
            </a:r>
            <a:endParaRPr lang="hu-HU" sz="1400" b="1" dirty="0" smtClean="0">
              <a:solidFill>
                <a:srgbClr val="002060"/>
              </a:solidFill>
            </a:endParaRPr>
          </a:p>
          <a:p>
            <a:endParaRPr lang="hu-HU" sz="1400" b="1" dirty="0" smtClean="0">
              <a:solidFill>
                <a:srgbClr val="002060"/>
              </a:solidFill>
            </a:endParaRPr>
          </a:p>
          <a:p>
            <a:endParaRPr lang="hu-HU" sz="1400" dirty="0" smtClean="0">
              <a:solidFill>
                <a:srgbClr val="002060"/>
              </a:solidFill>
            </a:endParaRPr>
          </a:p>
          <a:p>
            <a:endParaRPr lang="hu-HU" sz="1400" dirty="0" smtClean="0">
              <a:solidFill>
                <a:srgbClr val="002060"/>
              </a:solidFill>
            </a:endParaRPr>
          </a:p>
          <a:p>
            <a:r>
              <a:rPr lang="hu-HU" sz="1400" u="sng" dirty="0" err="1" smtClean="0">
                <a:solidFill>
                  <a:srgbClr val="002060"/>
                </a:solidFill>
              </a:rPr>
              <a:t>Rechte</a:t>
            </a:r>
            <a:r>
              <a:rPr lang="hu-HU" sz="1400" u="sng" dirty="0" smtClean="0">
                <a:solidFill>
                  <a:srgbClr val="002060"/>
                </a:solidFill>
              </a:rPr>
              <a:t> </a:t>
            </a:r>
            <a:r>
              <a:rPr lang="hu-HU" sz="1400" u="sng" dirty="0" err="1" smtClean="0">
                <a:solidFill>
                  <a:srgbClr val="002060"/>
                </a:solidFill>
              </a:rPr>
              <a:t>Lunge</a:t>
            </a:r>
            <a:r>
              <a:rPr lang="hu-HU" sz="1400" u="sng" dirty="0" smtClean="0">
                <a:solidFill>
                  <a:srgbClr val="002060"/>
                </a:solidFill>
              </a:rPr>
              <a:t>:</a:t>
            </a:r>
          </a:p>
          <a:p>
            <a:r>
              <a:rPr lang="hu-HU" sz="1400" dirty="0" smtClean="0">
                <a:solidFill>
                  <a:srgbClr val="002060"/>
                </a:solidFill>
              </a:rPr>
              <a:t>3 </a:t>
            </a:r>
            <a:r>
              <a:rPr lang="hu-HU" sz="1400" dirty="0" err="1" smtClean="0">
                <a:solidFill>
                  <a:srgbClr val="002060"/>
                </a:solidFill>
              </a:rPr>
              <a:t>Lappen</a:t>
            </a:r>
            <a:r>
              <a:rPr lang="hu-HU" sz="1400" dirty="0" smtClean="0">
                <a:solidFill>
                  <a:srgbClr val="002060"/>
                </a:solidFill>
              </a:rPr>
              <a:t>: </a:t>
            </a:r>
            <a:r>
              <a:rPr lang="hu-HU" sz="1400" dirty="0" err="1" smtClean="0">
                <a:solidFill>
                  <a:srgbClr val="002060"/>
                </a:solidFill>
              </a:rPr>
              <a:t>Lobus</a:t>
            </a:r>
            <a:r>
              <a:rPr lang="hu-HU" sz="1400" dirty="0" smtClean="0">
                <a:solidFill>
                  <a:srgbClr val="002060"/>
                </a:solidFill>
              </a:rPr>
              <a:t> superior, </a:t>
            </a:r>
            <a:r>
              <a:rPr lang="hu-HU" sz="1400" dirty="0" err="1" smtClean="0">
                <a:solidFill>
                  <a:srgbClr val="002060"/>
                </a:solidFill>
              </a:rPr>
              <a:t>medius</a:t>
            </a:r>
            <a:endParaRPr lang="hu-HU" sz="1400" dirty="0" smtClean="0">
              <a:solidFill>
                <a:srgbClr val="002060"/>
              </a:solidFill>
            </a:endParaRPr>
          </a:p>
          <a:p>
            <a:r>
              <a:rPr lang="hu-HU" sz="1400" dirty="0" smtClean="0">
                <a:solidFill>
                  <a:srgbClr val="002060"/>
                </a:solidFill>
              </a:rPr>
              <a:t> et inferior</a:t>
            </a:r>
          </a:p>
          <a:p>
            <a:r>
              <a:rPr lang="hu-HU" sz="1400" dirty="0" err="1" smtClean="0">
                <a:solidFill>
                  <a:srgbClr val="002060"/>
                </a:solidFill>
              </a:rPr>
              <a:t>Trennung</a:t>
            </a:r>
            <a:r>
              <a:rPr lang="hu-HU" sz="1400" dirty="0" smtClean="0">
                <a:solidFill>
                  <a:srgbClr val="002060"/>
                </a:solidFill>
              </a:rPr>
              <a:t>: </a:t>
            </a:r>
            <a:r>
              <a:rPr lang="hu-HU" sz="1400" dirty="0" err="1" smtClean="0">
                <a:solidFill>
                  <a:srgbClr val="002060"/>
                </a:solidFill>
              </a:rPr>
              <a:t>Fissura</a:t>
            </a:r>
            <a:r>
              <a:rPr lang="hu-HU" sz="1400" dirty="0" smtClean="0">
                <a:solidFill>
                  <a:srgbClr val="002060"/>
                </a:solidFill>
              </a:rPr>
              <a:t> </a:t>
            </a:r>
            <a:r>
              <a:rPr lang="hu-HU" sz="1400" dirty="0" err="1" smtClean="0">
                <a:solidFill>
                  <a:srgbClr val="002060"/>
                </a:solidFill>
              </a:rPr>
              <a:t>obliqua</a:t>
            </a:r>
            <a:r>
              <a:rPr lang="hu-HU" sz="1400" dirty="0" smtClean="0">
                <a:solidFill>
                  <a:srgbClr val="002060"/>
                </a:solidFill>
              </a:rPr>
              <a:t>, </a:t>
            </a:r>
          </a:p>
          <a:p>
            <a:r>
              <a:rPr lang="hu-HU" sz="1400" b="1" dirty="0" err="1" smtClean="0">
                <a:solidFill>
                  <a:srgbClr val="002060"/>
                </a:solidFill>
              </a:rPr>
              <a:t>Fissura</a:t>
            </a:r>
            <a:r>
              <a:rPr lang="hu-HU" sz="1400" b="1" dirty="0" smtClean="0">
                <a:solidFill>
                  <a:srgbClr val="002060"/>
                </a:solidFill>
              </a:rPr>
              <a:t> </a:t>
            </a:r>
            <a:r>
              <a:rPr lang="hu-HU" sz="1400" b="1" dirty="0" err="1" smtClean="0">
                <a:solidFill>
                  <a:srgbClr val="002060"/>
                </a:solidFill>
              </a:rPr>
              <a:t>horizontalis</a:t>
            </a:r>
            <a:r>
              <a:rPr lang="hu-HU" sz="1400" b="1" dirty="0" smtClean="0">
                <a:solidFill>
                  <a:srgbClr val="002060"/>
                </a:solidFill>
              </a:rPr>
              <a:t> </a:t>
            </a:r>
            <a:r>
              <a:rPr lang="hu-HU" sz="1400" dirty="0" smtClean="0">
                <a:solidFill>
                  <a:srgbClr val="002060"/>
                </a:solidFill>
              </a:rPr>
              <a:t>(</a:t>
            </a:r>
            <a:r>
              <a:rPr lang="hu-HU" sz="1400" dirty="0" smtClean="0">
                <a:solidFill>
                  <a:srgbClr val="002060"/>
                </a:solidFill>
                <a:sym typeface="Wingdings" pitchFamily="2" charset="2"/>
              </a:rPr>
              <a:t></a:t>
            </a:r>
            <a:r>
              <a:rPr lang="hu-HU" sz="1400" dirty="0" smtClean="0">
                <a:solidFill>
                  <a:srgbClr val="002060"/>
                </a:solidFill>
              </a:rPr>
              <a:t>4. </a:t>
            </a:r>
            <a:r>
              <a:rPr lang="hu-HU" sz="1400" dirty="0" err="1" smtClean="0">
                <a:solidFill>
                  <a:srgbClr val="002060"/>
                </a:solidFill>
              </a:rPr>
              <a:t>Rippe</a:t>
            </a:r>
            <a:r>
              <a:rPr lang="hu-HU" sz="1400" dirty="0" smtClean="0">
                <a:solidFill>
                  <a:srgbClr val="002060"/>
                </a:solidFill>
              </a:rPr>
              <a:t>)</a:t>
            </a:r>
          </a:p>
          <a:p>
            <a:endParaRPr lang="hu-H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409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9634" name="Picture 2" descr="http://semmelweis.hu/anatomia/files/2017/05/Lendvai-D%C3%A1vid-2_2017.05.09-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692696"/>
            <a:ext cx="3638447" cy="5472608"/>
          </a:xfrm>
          <a:prstGeom prst="rect">
            <a:avLst/>
          </a:prstGeom>
          <a:noFill/>
        </p:spPr>
      </p:pic>
      <p:pic>
        <p:nvPicPr>
          <p:cNvPr id="69636" name="Picture 4" descr="http://semmelweis.hu/anatomia/files/2017/05/Al%C3%A1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24744"/>
            <a:ext cx="4781782" cy="367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chp05_fig088_pur.jpg"/>
          <p:cNvPicPr>
            <a:picLocks noChangeAspect="1"/>
          </p:cNvPicPr>
          <p:nvPr/>
        </p:nvPicPr>
        <p:blipFill>
          <a:blip r:embed="rId2" cstate="print"/>
          <a:srcRect t="1176" b="2751"/>
          <a:stretch>
            <a:fillRect/>
          </a:stretch>
        </p:blipFill>
        <p:spPr>
          <a:xfrm>
            <a:off x="1907704" y="1340768"/>
            <a:ext cx="5112568" cy="5338948"/>
          </a:xfrm>
          <a:prstGeom prst="rect">
            <a:avLst/>
          </a:prstGeom>
        </p:spPr>
      </p:pic>
      <p:sp>
        <p:nvSpPr>
          <p:cNvPr id="6" name="Cím 1"/>
          <p:cNvSpPr txBox="1">
            <a:spLocks/>
          </p:cNvSpPr>
          <p:nvPr/>
        </p:nvSpPr>
        <p:spPr>
          <a:xfrm>
            <a:off x="428625" y="125759"/>
            <a:ext cx="8229600" cy="114300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Pericardium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</a:t>
            </a:r>
            <a:r>
              <a:rPr kumimoji="0" lang="hu-HU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Pleura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001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132856"/>
            <a:ext cx="3456384" cy="3481001"/>
          </a:xfrm>
        </p:spPr>
      </p:pic>
      <p:sp>
        <p:nvSpPr>
          <p:cNvPr id="5" name="Cím 1"/>
          <p:cNvSpPr txBox="1">
            <a:spLocks/>
          </p:cNvSpPr>
          <p:nvPr/>
        </p:nvSpPr>
        <p:spPr>
          <a:xfrm>
            <a:off x="428625" y="125759"/>
            <a:ext cx="8229600" cy="114300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Pericardium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Kép 5" descr="chp05_fig011_pur.jpg"/>
          <p:cNvPicPr>
            <a:picLocks noChangeAspect="1"/>
          </p:cNvPicPr>
          <p:nvPr/>
        </p:nvPicPr>
        <p:blipFill>
          <a:blip r:embed="rId3" cstate="print"/>
          <a:srcRect t="3300" b="3300"/>
          <a:stretch>
            <a:fillRect/>
          </a:stretch>
        </p:blipFill>
        <p:spPr>
          <a:xfrm>
            <a:off x="5292080" y="1844824"/>
            <a:ext cx="3384376" cy="4100245"/>
          </a:xfrm>
          <a:prstGeom prst="rect">
            <a:avLst/>
          </a:prstGeom>
        </p:spPr>
      </p:pic>
      <p:cxnSp>
        <p:nvCxnSpPr>
          <p:cNvPr id="7" name="Egyenes összekötő nyíllal 6"/>
          <p:cNvCxnSpPr/>
          <p:nvPr/>
        </p:nvCxnSpPr>
        <p:spPr>
          <a:xfrm flipH="1" flipV="1">
            <a:off x="3203848" y="5085184"/>
            <a:ext cx="72008" cy="93610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/>
          <p:nvPr/>
        </p:nvCxnSpPr>
        <p:spPr>
          <a:xfrm flipV="1">
            <a:off x="4211960" y="5301208"/>
            <a:ext cx="1728192" cy="72008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övegdoboz 15"/>
          <p:cNvSpPr txBox="1"/>
          <p:nvPr/>
        </p:nvSpPr>
        <p:spPr>
          <a:xfrm>
            <a:off x="2571946" y="6021288"/>
            <a:ext cx="2240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b="1" dirty="0" err="1" smtClean="0"/>
              <a:t>Pericardium</a:t>
            </a:r>
            <a:r>
              <a:rPr lang="hu-HU" b="1" dirty="0" smtClean="0"/>
              <a:t> </a:t>
            </a:r>
            <a:r>
              <a:rPr lang="hu-HU" b="1" dirty="0" err="1" smtClean="0"/>
              <a:t>parietale</a:t>
            </a:r>
            <a:endParaRPr lang="hu-HU" b="1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2928688" y="1198493"/>
            <a:ext cx="3910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b="1" dirty="0" err="1" smtClean="0"/>
              <a:t>Pericardium</a:t>
            </a:r>
            <a:r>
              <a:rPr lang="hu-HU" b="1" dirty="0" smtClean="0"/>
              <a:t> </a:t>
            </a:r>
            <a:r>
              <a:rPr lang="hu-HU" b="1" dirty="0" err="1"/>
              <a:t>viscerale</a:t>
            </a:r>
            <a:r>
              <a:rPr lang="hu-HU" b="1" dirty="0"/>
              <a:t> </a:t>
            </a:r>
            <a:r>
              <a:rPr lang="hu-HU" b="1" dirty="0" err="1"/>
              <a:t>oder</a:t>
            </a:r>
            <a:r>
              <a:rPr lang="hu-HU" b="1" dirty="0"/>
              <a:t> </a:t>
            </a:r>
            <a:r>
              <a:rPr lang="hu-HU" b="1" dirty="0" err="1"/>
              <a:t>Epicardium</a:t>
            </a:r>
            <a:r>
              <a:rPr lang="hu-HU" b="1" dirty="0"/>
              <a:t>)</a:t>
            </a:r>
          </a:p>
          <a:p>
            <a:pPr algn="ctr"/>
            <a:r>
              <a:rPr lang="hu-HU" dirty="0"/>
              <a:t>(</a:t>
            </a:r>
            <a:r>
              <a:rPr lang="hu-HU" dirty="0" err="1"/>
              <a:t>auf</a:t>
            </a:r>
            <a:r>
              <a:rPr lang="hu-HU" dirty="0"/>
              <a:t> der </a:t>
            </a:r>
            <a:r>
              <a:rPr lang="hu-HU" dirty="0" err="1"/>
              <a:t>Herzoberfläche</a:t>
            </a:r>
            <a:r>
              <a:rPr lang="hu-HU" dirty="0"/>
              <a:t>)</a:t>
            </a:r>
          </a:p>
        </p:txBody>
      </p:sp>
      <p:cxnSp>
        <p:nvCxnSpPr>
          <p:cNvPr id="21" name="Egyenes összekötő nyíllal 20"/>
          <p:cNvCxnSpPr/>
          <p:nvPr/>
        </p:nvCxnSpPr>
        <p:spPr>
          <a:xfrm flipH="1">
            <a:off x="2571332" y="1916832"/>
            <a:ext cx="1136572" cy="208823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nyíllal 29"/>
          <p:cNvCxnSpPr/>
          <p:nvPr/>
        </p:nvCxnSpPr>
        <p:spPr>
          <a:xfrm>
            <a:off x="4860032" y="1916832"/>
            <a:ext cx="1944216" cy="252028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nyíllal 35"/>
          <p:cNvCxnSpPr/>
          <p:nvPr/>
        </p:nvCxnSpPr>
        <p:spPr>
          <a:xfrm>
            <a:off x="827584" y="2492896"/>
            <a:ext cx="144016" cy="86409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Szövegdoboz 38"/>
          <p:cNvSpPr txBox="1"/>
          <p:nvPr/>
        </p:nvSpPr>
        <p:spPr>
          <a:xfrm>
            <a:off x="0" y="1196752"/>
            <a:ext cx="16561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 err="1"/>
              <a:t>Übergang</a:t>
            </a:r>
            <a:r>
              <a:rPr lang="hu-HU" sz="1600" dirty="0"/>
              <a:t> </a:t>
            </a:r>
            <a:r>
              <a:rPr lang="hu-HU" sz="1600" dirty="0" err="1"/>
              <a:t>zwischen</a:t>
            </a:r>
            <a:r>
              <a:rPr lang="hu-HU" sz="1600" dirty="0"/>
              <a:t> </a:t>
            </a:r>
            <a:r>
              <a:rPr lang="hu-HU" sz="1600" dirty="0" err="1" smtClean="0"/>
              <a:t>Pericardium</a:t>
            </a:r>
            <a:r>
              <a:rPr lang="hu-HU" sz="1600" dirty="0" smtClean="0"/>
              <a:t> </a:t>
            </a:r>
            <a:r>
              <a:rPr lang="hu-HU" sz="1600" dirty="0" err="1" smtClean="0"/>
              <a:t>viscerale</a:t>
            </a:r>
            <a:r>
              <a:rPr lang="hu-HU" sz="1600" dirty="0" smtClean="0"/>
              <a:t> </a:t>
            </a:r>
            <a:r>
              <a:rPr lang="hu-HU" sz="1600" dirty="0"/>
              <a:t>und </a:t>
            </a:r>
            <a:r>
              <a:rPr lang="hu-HU" sz="1600" dirty="0" err="1" smtClean="0"/>
              <a:t>parietale</a:t>
            </a:r>
            <a:endParaRPr lang="hu-HU" sz="1600" dirty="0"/>
          </a:p>
        </p:txBody>
      </p:sp>
      <p:cxnSp>
        <p:nvCxnSpPr>
          <p:cNvPr id="40" name="Egyenes összekötő nyíllal 39"/>
          <p:cNvCxnSpPr/>
          <p:nvPr/>
        </p:nvCxnSpPr>
        <p:spPr>
          <a:xfrm flipV="1">
            <a:off x="755576" y="4797152"/>
            <a:ext cx="288032" cy="72008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Szövegdoboz 43"/>
          <p:cNvSpPr txBox="1"/>
          <p:nvPr/>
        </p:nvSpPr>
        <p:spPr>
          <a:xfrm>
            <a:off x="0" y="5517232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 err="1">
                <a:solidFill>
                  <a:srgbClr val="FF0000"/>
                </a:solidFill>
              </a:rPr>
              <a:t>Cavum</a:t>
            </a:r>
            <a:r>
              <a:rPr lang="hu-HU" sz="1600" b="1" dirty="0">
                <a:solidFill>
                  <a:srgbClr val="FF0000"/>
                </a:solidFill>
              </a:rPr>
              <a:t> </a:t>
            </a:r>
            <a:r>
              <a:rPr lang="hu-HU" sz="1600" b="1" dirty="0" err="1">
                <a:solidFill>
                  <a:srgbClr val="FF0000"/>
                </a:solidFill>
              </a:rPr>
              <a:t>pericardii</a:t>
            </a:r>
            <a:endParaRPr lang="hu-HU" sz="1600" b="1" dirty="0">
              <a:solidFill>
                <a:srgbClr val="FF0000"/>
              </a:solidFill>
            </a:endParaRPr>
          </a:p>
        </p:txBody>
      </p:sp>
      <p:cxnSp>
        <p:nvCxnSpPr>
          <p:cNvPr id="15" name="Egyenes összekötő nyíllal 14"/>
          <p:cNvCxnSpPr>
            <a:stCxn id="44" idx="3"/>
          </p:cNvCxnSpPr>
          <p:nvPr/>
        </p:nvCxnSpPr>
        <p:spPr>
          <a:xfrm flipV="1">
            <a:off x="1656184" y="5157192"/>
            <a:ext cx="4355976" cy="52931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131840" y="260648"/>
            <a:ext cx="6012160" cy="1143000"/>
          </a:xfrm>
        </p:spPr>
        <p:txBody>
          <a:bodyPr/>
          <a:lstStyle/>
          <a:p>
            <a:r>
              <a:rPr lang="hu-HU" dirty="0" err="1" smtClean="0"/>
              <a:t>Pleura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0182" name="Picture 6" descr="No Image Available!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3704662" cy="3168352"/>
          </a:xfrm>
          <a:prstGeom prst="rect">
            <a:avLst/>
          </a:prstGeom>
          <a:noFill/>
        </p:spPr>
      </p:pic>
      <p:pic>
        <p:nvPicPr>
          <p:cNvPr id="50184" name="Picture 8" descr="No Image Available!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268760"/>
            <a:ext cx="4578097" cy="4638494"/>
          </a:xfrm>
          <a:prstGeom prst="rect">
            <a:avLst/>
          </a:prstGeom>
          <a:noFill/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79512" y="3861048"/>
            <a:ext cx="4414837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de-DE" sz="2000" dirty="0" err="1">
                <a:solidFill>
                  <a:schemeClr val="accent2"/>
                </a:solidFill>
              </a:rPr>
              <a:t>Pleura</a:t>
            </a:r>
            <a:r>
              <a:rPr lang="hu-HU" altLang="de-DE" sz="2000" dirty="0">
                <a:solidFill>
                  <a:schemeClr val="accent2"/>
                </a:solidFill>
              </a:rPr>
              <a:t> parietalis :</a:t>
            </a:r>
          </a:p>
          <a:p>
            <a:r>
              <a:rPr lang="hu-HU" altLang="de-DE" sz="2000" dirty="0"/>
              <a:t>   </a:t>
            </a:r>
            <a:r>
              <a:rPr lang="hu-HU" altLang="de-DE" sz="2000" dirty="0" err="1"/>
              <a:t>Pleura</a:t>
            </a:r>
            <a:r>
              <a:rPr lang="hu-HU" altLang="de-DE" sz="2000" dirty="0"/>
              <a:t> </a:t>
            </a:r>
            <a:r>
              <a:rPr lang="hu-HU" altLang="de-DE" sz="2000" dirty="0" err="1"/>
              <a:t>costalis</a:t>
            </a:r>
            <a:r>
              <a:rPr lang="hu-HU" altLang="de-DE" sz="2000" dirty="0"/>
              <a:t> </a:t>
            </a:r>
            <a:r>
              <a:rPr lang="hu-HU" altLang="de-DE" sz="2000" i="1" dirty="0"/>
              <a:t>(</a:t>
            </a:r>
            <a:r>
              <a:rPr lang="hu-HU" altLang="de-DE" sz="2000" i="1" dirty="0" err="1"/>
              <a:t>Rippenfell</a:t>
            </a:r>
            <a:r>
              <a:rPr lang="hu-HU" altLang="de-DE" sz="2000" i="1" dirty="0"/>
              <a:t>),</a:t>
            </a:r>
            <a:endParaRPr lang="hu-HU" altLang="de-DE" sz="2000" dirty="0"/>
          </a:p>
          <a:p>
            <a:r>
              <a:rPr lang="hu-HU" altLang="de-DE" sz="2000" dirty="0"/>
              <a:t>   </a:t>
            </a:r>
            <a:r>
              <a:rPr lang="hu-HU" altLang="de-DE" sz="2000" dirty="0" err="1"/>
              <a:t>Pleura</a:t>
            </a:r>
            <a:r>
              <a:rPr lang="hu-HU" altLang="de-DE" sz="2000" dirty="0"/>
              <a:t> </a:t>
            </a:r>
            <a:r>
              <a:rPr lang="hu-HU" altLang="de-DE" sz="2000" dirty="0" err="1"/>
              <a:t>mediastinalis</a:t>
            </a:r>
            <a:r>
              <a:rPr lang="hu-HU" altLang="de-DE" sz="2000" dirty="0"/>
              <a:t>,</a:t>
            </a:r>
          </a:p>
          <a:p>
            <a:r>
              <a:rPr lang="hu-HU" altLang="de-DE" sz="2000" dirty="0"/>
              <a:t>   </a:t>
            </a:r>
            <a:r>
              <a:rPr lang="hu-HU" altLang="de-DE" sz="2000" dirty="0" err="1"/>
              <a:t>Pleura</a:t>
            </a:r>
            <a:r>
              <a:rPr lang="hu-HU" altLang="de-DE" sz="2000" dirty="0"/>
              <a:t> </a:t>
            </a:r>
            <a:r>
              <a:rPr lang="hu-HU" altLang="de-DE" sz="2000" dirty="0" err="1" smtClean="0"/>
              <a:t>diaphragmatica</a:t>
            </a:r>
            <a:endParaRPr lang="hu-HU" altLang="de-DE" sz="2000" dirty="0" smtClean="0"/>
          </a:p>
          <a:p>
            <a:r>
              <a:rPr lang="hu-HU" altLang="de-DE" sz="2000" dirty="0" smtClean="0"/>
              <a:t>   </a:t>
            </a:r>
            <a:r>
              <a:rPr lang="hu-HU" altLang="de-DE" sz="2000" dirty="0" err="1" smtClean="0"/>
              <a:t>Cupula</a:t>
            </a:r>
            <a:r>
              <a:rPr lang="hu-HU" altLang="de-DE" sz="2000" dirty="0" smtClean="0"/>
              <a:t> </a:t>
            </a:r>
            <a:r>
              <a:rPr lang="hu-HU" altLang="de-DE" sz="2000" dirty="0" err="1" smtClean="0"/>
              <a:t>pleurae</a:t>
            </a:r>
            <a:r>
              <a:rPr lang="hu-HU" altLang="de-DE" sz="2000" dirty="0" smtClean="0"/>
              <a:t> </a:t>
            </a:r>
            <a:endParaRPr lang="hu-HU" altLang="de-DE" sz="2000" dirty="0"/>
          </a:p>
          <a:p>
            <a:r>
              <a:rPr lang="hu-HU" altLang="de-DE" sz="2000" dirty="0" err="1" smtClean="0">
                <a:solidFill>
                  <a:schemeClr val="accent2"/>
                </a:solidFill>
              </a:rPr>
              <a:t>Pleura</a:t>
            </a:r>
            <a:r>
              <a:rPr lang="hu-HU" altLang="de-DE" sz="2000" dirty="0" smtClean="0">
                <a:solidFill>
                  <a:schemeClr val="accent2"/>
                </a:solidFill>
              </a:rPr>
              <a:t> </a:t>
            </a:r>
            <a:r>
              <a:rPr lang="hu-HU" altLang="de-DE" sz="2000" dirty="0" err="1">
                <a:solidFill>
                  <a:schemeClr val="accent2"/>
                </a:solidFill>
              </a:rPr>
              <a:t>visceralis</a:t>
            </a:r>
            <a:r>
              <a:rPr lang="hu-HU" altLang="de-DE" sz="2000" dirty="0">
                <a:solidFill>
                  <a:schemeClr val="accent2"/>
                </a:solidFill>
              </a:rPr>
              <a:t>:</a:t>
            </a:r>
          </a:p>
          <a:p>
            <a:r>
              <a:rPr lang="hu-HU" altLang="de-DE" sz="2000" dirty="0"/>
              <a:t>   </a:t>
            </a:r>
            <a:r>
              <a:rPr lang="hu-HU" altLang="de-DE" sz="2000" dirty="0" err="1"/>
              <a:t>Pleura</a:t>
            </a:r>
            <a:r>
              <a:rPr lang="hu-HU" altLang="de-DE" sz="2000" dirty="0"/>
              <a:t> </a:t>
            </a:r>
            <a:r>
              <a:rPr lang="hu-HU" altLang="de-DE" sz="2000" dirty="0" err="1"/>
              <a:t>pulmonalis</a:t>
            </a:r>
            <a:r>
              <a:rPr lang="hu-HU" altLang="de-DE" sz="2000" dirty="0"/>
              <a:t> (</a:t>
            </a:r>
            <a:r>
              <a:rPr lang="hu-HU" altLang="de-DE" sz="2000" i="1" dirty="0" err="1"/>
              <a:t>Lungenfell</a:t>
            </a:r>
            <a:r>
              <a:rPr lang="hu-HU" altLang="de-DE" sz="2000" i="1" dirty="0"/>
              <a:t>)</a:t>
            </a:r>
          </a:p>
          <a:p>
            <a:r>
              <a:rPr lang="hu-HU" altLang="de-DE" sz="2000" i="1" dirty="0" err="1" smtClean="0">
                <a:solidFill>
                  <a:schemeClr val="accent3">
                    <a:lumMod val="75000"/>
                  </a:schemeClr>
                </a:solidFill>
              </a:rPr>
              <a:t>Ligamentum</a:t>
            </a:r>
            <a:r>
              <a:rPr lang="hu-HU" altLang="de-DE" sz="2000" i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hu-HU" altLang="de-DE" sz="2000" i="1" dirty="0" err="1">
                <a:solidFill>
                  <a:schemeClr val="accent3">
                    <a:lumMod val="75000"/>
                  </a:schemeClr>
                </a:solidFill>
              </a:rPr>
              <a:t>pulmonale</a:t>
            </a:r>
            <a:r>
              <a:rPr lang="hu-HU" altLang="de-DE" sz="2000" i="1" dirty="0">
                <a:solidFill>
                  <a:schemeClr val="accent3">
                    <a:lumMod val="75000"/>
                  </a:schemeClr>
                </a:solidFill>
              </a:rPr>
              <a:t>   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491880" y="6309320"/>
            <a:ext cx="45005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altLang="de-DE" sz="2000" dirty="0">
                <a:solidFill>
                  <a:schemeClr val="accent2"/>
                </a:solidFill>
              </a:rPr>
              <a:t>Cavum </a:t>
            </a:r>
            <a:r>
              <a:rPr lang="hu-HU" altLang="de-DE" sz="2000" dirty="0" err="1">
                <a:solidFill>
                  <a:schemeClr val="accent2"/>
                </a:solidFill>
              </a:rPr>
              <a:t>pleurae</a:t>
            </a:r>
            <a:r>
              <a:rPr lang="hu-HU" altLang="de-DE" sz="2000" dirty="0">
                <a:solidFill>
                  <a:schemeClr val="accent2"/>
                </a:solidFill>
              </a:rPr>
              <a:t> (</a:t>
            </a:r>
            <a:r>
              <a:rPr lang="hu-HU" altLang="de-DE" sz="2000" dirty="0" err="1">
                <a:solidFill>
                  <a:schemeClr val="accent2"/>
                </a:solidFill>
              </a:rPr>
              <a:t>herscht</a:t>
            </a:r>
            <a:r>
              <a:rPr lang="hu-HU" altLang="de-DE" sz="2000" dirty="0">
                <a:solidFill>
                  <a:schemeClr val="accent2"/>
                </a:solidFill>
              </a:rPr>
              <a:t> </a:t>
            </a:r>
            <a:r>
              <a:rPr lang="hu-HU" altLang="de-DE" sz="2000" dirty="0" err="1">
                <a:solidFill>
                  <a:schemeClr val="accent2"/>
                </a:solidFill>
              </a:rPr>
              <a:t>Negativdruck</a:t>
            </a:r>
            <a:r>
              <a:rPr lang="hu-HU" altLang="de-DE" sz="2000" dirty="0" smtClean="0">
                <a:solidFill>
                  <a:schemeClr val="accent2"/>
                </a:solidFill>
              </a:rPr>
              <a:t>)</a:t>
            </a:r>
            <a:endParaRPr lang="hu-HU" alt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4274" name="Picture 2" descr="No Image Available!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5193390" cy="4176464"/>
          </a:xfrm>
          <a:prstGeom prst="rect">
            <a:avLst/>
          </a:prstGeom>
          <a:noFill/>
        </p:spPr>
      </p:pic>
      <p:pic>
        <p:nvPicPr>
          <p:cNvPr id="54276" name="Picture 4" descr="No Image Available!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916832"/>
            <a:ext cx="3888432" cy="3888432"/>
          </a:xfrm>
          <a:prstGeom prst="rect">
            <a:avLst/>
          </a:prstGeom>
          <a:noFill/>
        </p:spPr>
      </p:pic>
      <p:sp>
        <p:nvSpPr>
          <p:cNvPr id="6" name="Téglalap 5"/>
          <p:cNvSpPr/>
          <p:nvPr/>
        </p:nvSpPr>
        <p:spPr>
          <a:xfrm>
            <a:off x="5724128" y="5805264"/>
            <a:ext cx="1673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 smtClean="0"/>
              <a:t>-Cupula</a:t>
            </a:r>
            <a:r>
              <a:rPr lang="hu-HU" dirty="0" smtClean="0"/>
              <a:t> </a:t>
            </a:r>
            <a:r>
              <a:rPr lang="hu-HU" dirty="0" err="1" smtClean="0"/>
              <a:t>pleurae</a:t>
            </a:r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0" y="3789040"/>
            <a:ext cx="971600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endParaRPr lang="hu-HU" dirty="0" err="1" smtClean="0"/>
          </a:p>
          <a:p>
            <a:endParaRPr lang="hu-HU" dirty="0" err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pleura6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4306" y="1628800"/>
            <a:ext cx="6538174" cy="4844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No Image Available!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88640"/>
            <a:ext cx="2232248" cy="2270684"/>
          </a:xfrm>
          <a:prstGeom prst="rect">
            <a:avLst/>
          </a:prstGeom>
          <a:noFill/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7504" y="6309320"/>
            <a:ext cx="68768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u-HU" altLang="de-DE" sz="2000" dirty="0" err="1" smtClean="0">
                <a:solidFill>
                  <a:schemeClr val="accent2"/>
                </a:solidFill>
              </a:rPr>
              <a:t>Membrana</a:t>
            </a:r>
            <a:r>
              <a:rPr lang="hu-HU" altLang="de-DE" sz="2000" dirty="0" smtClean="0">
                <a:solidFill>
                  <a:schemeClr val="accent2"/>
                </a:solidFill>
              </a:rPr>
              <a:t> </a:t>
            </a:r>
            <a:r>
              <a:rPr lang="hu-HU" altLang="de-DE" sz="2000" dirty="0" err="1" smtClean="0">
                <a:solidFill>
                  <a:schemeClr val="accent2"/>
                </a:solidFill>
              </a:rPr>
              <a:t>pericardiaco-pleurae</a:t>
            </a:r>
            <a:r>
              <a:rPr lang="hu-HU" altLang="de-DE" sz="2000" dirty="0" smtClean="0">
                <a:solidFill>
                  <a:schemeClr val="accent2"/>
                </a:solidFill>
              </a:rPr>
              <a:t> (mit N. </a:t>
            </a:r>
            <a:r>
              <a:rPr lang="hu-HU" altLang="de-DE" sz="2000" dirty="0" err="1" smtClean="0">
                <a:solidFill>
                  <a:schemeClr val="accent2"/>
                </a:solidFill>
              </a:rPr>
              <a:t>phrenicus</a:t>
            </a:r>
            <a:endParaRPr lang="hu-HU" altLang="de-DE" dirty="0"/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H="1">
            <a:off x="2771800" y="4941168"/>
            <a:ext cx="1778496" cy="144016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404664"/>
            <a:ext cx="5184576" cy="470496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147370" y="5589240"/>
            <a:ext cx="4314643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hu-HU" b="1" dirty="0" err="1" smtClean="0">
                <a:solidFill>
                  <a:srgbClr val="002060"/>
                </a:solidFill>
              </a:rPr>
              <a:t>Cupula</a:t>
            </a:r>
            <a:r>
              <a:rPr lang="hu-HU" b="1" dirty="0" smtClean="0">
                <a:solidFill>
                  <a:srgbClr val="002060"/>
                </a:solidFill>
              </a:rPr>
              <a:t> </a:t>
            </a:r>
            <a:r>
              <a:rPr lang="hu-HU" b="1" dirty="0" err="1" smtClean="0">
                <a:solidFill>
                  <a:srgbClr val="002060"/>
                </a:solidFill>
              </a:rPr>
              <a:t>pleurae</a:t>
            </a:r>
            <a:r>
              <a:rPr lang="hu-HU" b="1" dirty="0" smtClean="0">
                <a:solidFill>
                  <a:srgbClr val="002060"/>
                </a:solidFill>
              </a:rPr>
              <a:t> </a:t>
            </a:r>
            <a:r>
              <a:rPr lang="hu-HU" dirty="0" smtClean="0">
                <a:solidFill>
                  <a:srgbClr val="002060"/>
                </a:solidFill>
              </a:rPr>
              <a:t>unter den Scalenus-Muskeln</a:t>
            </a:r>
          </a:p>
          <a:p>
            <a:pPr algn="just"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A. et V. subclavia und Plexus brachialis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19910" y="4880193"/>
            <a:ext cx="744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solidFill>
                  <a:srgbClr val="002060"/>
                </a:solidFill>
              </a:rPr>
              <a:t>Pernkopf</a:t>
            </a:r>
          </a:p>
        </p:txBody>
      </p:sp>
      <p:pic>
        <p:nvPicPr>
          <p:cNvPr id="5" name="Picture 4" descr="http://t1.gstatic.com/images?q=tbn:ANd9GcSDWqJpM0oCpiPbuE0iQrna9O7sLHfJSYjaGWLQ_nKym4tQN6aoN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3557298" cy="310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726970" y="3284984"/>
            <a:ext cx="13095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www.radgray.com</a:t>
            </a:r>
            <a:endParaRPr lang="hu-H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096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" y="1412776"/>
            <a:ext cx="9011344" cy="3040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763688" y="4941168"/>
            <a:ext cx="54687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u-HU" dirty="0" err="1">
                <a:solidFill>
                  <a:srgbClr val="FF0000"/>
                </a:solidFill>
              </a:rPr>
              <a:t>Recessus</a:t>
            </a:r>
            <a:r>
              <a:rPr lang="hu-HU" dirty="0">
                <a:solidFill>
                  <a:srgbClr val="FF0000"/>
                </a:solidFill>
              </a:rPr>
              <a:t> </a:t>
            </a:r>
            <a:r>
              <a:rPr lang="hu-HU" dirty="0" err="1">
                <a:solidFill>
                  <a:srgbClr val="FF0000"/>
                </a:solidFill>
              </a:rPr>
              <a:t>costodiaphragmaticus</a:t>
            </a:r>
            <a:r>
              <a:rPr lang="hu-HU" dirty="0">
                <a:solidFill>
                  <a:srgbClr val="FF0000"/>
                </a:solidFill>
              </a:rPr>
              <a:t> (Sinus </a:t>
            </a:r>
            <a:r>
              <a:rPr lang="hu-HU" dirty="0" err="1">
                <a:solidFill>
                  <a:srgbClr val="FF0000"/>
                </a:solidFill>
              </a:rPr>
              <a:t>phrenicocostalis</a:t>
            </a:r>
            <a:r>
              <a:rPr lang="hu-HU" dirty="0">
                <a:solidFill>
                  <a:srgbClr val="FF0000"/>
                </a:solidFill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hu-HU" dirty="0" err="1"/>
              <a:t>Recessus</a:t>
            </a:r>
            <a:r>
              <a:rPr lang="hu-HU" dirty="0"/>
              <a:t> </a:t>
            </a:r>
            <a:r>
              <a:rPr lang="hu-HU" dirty="0" err="1" smtClean="0"/>
              <a:t>costomediastinalis</a:t>
            </a:r>
            <a:r>
              <a:rPr lang="hu-HU" dirty="0" smtClean="0"/>
              <a:t> </a:t>
            </a:r>
            <a:r>
              <a:rPr lang="hu-HU" dirty="0" err="1" smtClean="0"/>
              <a:t>ant</a:t>
            </a:r>
            <a:r>
              <a:rPr lang="hu-HU" dirty="0" smtClean="0"/>
              <a:t>., post.</a:t>
            </a:r>
            <a:endParaRPr lang="hu-HU" dirty="0"/>
          </a:p>
          <a:p>
            <a:pPr>
              <a:buFont typeface="Arial" pitchFamily="34" charset="0"/>
              <a:buChar char="•"/>
            </a:pPr>
            <a:r>
              <a:rPr lang="hu-HU" dirty="0" err="1"/>
              <a:t>Recessus</a:t>
            </a:r>
            <a:r>
              <a:rPr lang="hu-HU" dirty="0"/>
              <a:t> </a:t>
            </a:r>
            <a:r>
              <a:rPr lang="hu-HU" dirty="0" err="1" smtClean="0"/>
              <a:t>phrenicomediastinalis</a:t>
            </a:r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2627784" y="260648"/>
            <a:ext cx="3579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 smtClean="0"/>
              <a:t>Aussackungen</a:t>
            </a:r>
            <a:r>
              <a:rPr lang="de-DE" dirty="0" smtClean="0"/>
              <a:t> (</a:t>
            </a:r>
            <a:r>
              <a:rPr lang="de-DE" b="1" dirty="0" err="1" smtClean="0"/>
              <a:t>Recessus</a:t>
            </a:r>
            <a:r>
              <a:rPr lang="de-DE" b="1" dirty="0" smtClean="0"/>
              <a:t> </a:t>
            </a:r>
            <a:r>
              <a:rPr lang="de-DE" b="1" dirty="0" err="1" smtClean="0"/>
              <a:t>pleurale</a:t>
            </a:r>
            <a:r>
              <a:rPr lang="hu-HU" b="1" dirty="0" smtClean="0"/>
              <a:t>s)</a:t>
            </a:r>
            <a:endParaRPr lang="hu-HU" dirty="0"/>
          </a:p>
        </p:txBody>
      </p:sp>
    </p:spTree>
    <p:extLst>
      <p:ext uri="{BB962C8B-B14F-4D97-AF65-F5344CB8AC3E}">
        <p14:creationId xmlns="" xmlns:p14="http://schemas.microsoft.com/office/powerpoint/2010/main" val="316534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youthedesigner.com/wp-content/uploads/2011/08/Funny-Print-Ads-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797152"/>
            <a:ext cx="6991350" cy="1485900"/>
          </a:xfrm>
          <a:prstGeom prst="rect">
            <a:avLst/>
          </a:prstGeom>
          <a:noFill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260648"/>
            <a:ext cx="4032448" cy="3988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7791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67544" y="908720"/>
            <a:ext cx="8229600" cy="4958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Benninghoff</a:t>
            </a:r>
            <a:r>
              <a:rPr kumimoji="0" lang="hu-HU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hu-HU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Drenckhahn</a:t>
            </a:r>
            <a:r>
              <a:rPr kumimoji="0" lang="hu-HU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hu-HU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Anatomie</a:t>
            </a:r>
            <a:r>
              <a:rPr kumimoji="0" lang="hu-HU" sz="12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sz="12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Elsevier</a:t>
            </a:r>
            <a:r>
              <a:rPr kumimoji="0" lang="hu-HU" sz="12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GmbH, Urban 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&amp;</a:t>
            </a:r>
            <a:r>
              <a:rPr kumimoji="0" lang="hu-HU" sz="12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Fischer </a:t>
            </a:r>
            <a:r>
              <a:rPr kumimoji="0" lang="hu-HU" sz="12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Verlag</a:t>
            </a:r>
            <a:r>
              <a:rPr kumimoji="0" lang="hu-HU" sz="12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, München, 2004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hu-HU" sz="12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hu-HU" sz="1200" kern="0" dirty="0" err="1">
                <a:latin typeface="+mn-lt"/>
                <a:cs typeface="+mn-cs"/>
              </a:rPr>
              <a:t>Sobotta</a:t>
            </a:r>
            <a:r>
              <a:rPr lang="hu-HU" sz="1200" kern="0" dirty="0">
                <a:latin typeface="+mn-lt"/>
                <a:cs typeface="+mn-cs"/>
              </a:rPr>
              <a:t>: Atlas der </a:t>
            </a:r>
            <a:r>
              <a:rPr lang="hu-HU" sz="1200" kern="0" dirty="0" err="1">
                <a:latin typeface="+mn-lt"/>
                <a:cs typeface="+mn-cs"/>
              </a:rPr>
              <a:t>Anatomie</a:t>
            </a:r>
            <a:r>
              <a:rPr lang="hu-HU" sz="1200" kern="0" dirty="0">
                <a:latin typeface="+mn-lt"/>
                <a:cs typeface="+mn-cs"/>
              </a:rPr>
              <a:t> des </a:t>
            </a:r>
            <a:r>
              <a:rPr lang="hu-HU" sz="1200" kern="0" dirty="0" err="1">
                <a:latin typeface="+mn-lt"/>
                <a:cs typeface="+mn-cs"/>
              </a:rPr>
              <a:t>Menschen</a:t>
            </a:r>
            <a:r>
              <a:rPr kumimoji="0" lang="hu-HU" sz="12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</a:t>
            </a:r>
            <a:r>
              <a:rPr lang="hu-HU" sz="1200" i="1" kern="0" dirty="0" err="1">
                <a:latin typeface="+mn-lt"/>
                <a:cs typeface="+mn-cs"/>
              </a:rPr>
              <a:t>Elsevier</a:t>
            </a:r>
            <a:r>
              <a:rPr lang="hu-HU" sz="1200" i="1" kern="0" dirty="0">
                <a:latin typeface="+mn-lt"/>
                <a:cs typeface="+mn-cs"/>
              </a:rPr>
              <a:t> GmbH, Urban </a:t>
            </a:r>
            <a:r>
              <a:rPr lang="en-US" sz="1200" i="1" kern="0" dirty="0">
                <a:latin typeface="+mn-lt"/>
                <a:cs typeface="+mn-cs"/>
              </a:rPr>
              <a:t>&amp;</a:t>
            </a:r>
            <a:r>
              <a:rPr lang="hu-HU" sz="1200" i="1" kern="0" dirty="0">
                <a:latin typeface="+mn-lt"/>
                <a:cs typeface="+mn-cs"/>
              </a:rPr>
              <a:t> Fischer </a:t>
            </a:r>
            <a:r>
              <a:rPr lang="hu-HU" sz="1200" i="1" kern="0" dirty="0" err="1">
                <a:latin typeface="+mn-lt"/>
                <a:cs typeface="+mn-cs"/>
              </a:rPr>
              <a:t>Verlag</a:t>
            </a:r>
            <a:r>
              <a:rPr lang="hu-HU" sz="1200" i="1" kern="0" dirty="0">
                <a:latin typeface="+mn-lt"/>
                <a:cs typeface="+mn-cs"/>
              </a:rPr>
              <a:t>, München, 2010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hu-HU" sz="1200" i="1" kern="0" dirty="0">
              <a:latin typeface="+mn-lt"/>
            </a:endParaRP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hu-HU" sz="1200" kern="0" dirty="0" err="1">
                <a:latin typeface="+mn-lt"/>
                <a:cs typeface="+mn-cs"/>
              </a:rPr>
              <a:t>Lippert</a:t>
            </a:r>
            <a:r>
              <a:rPr lang="hu-HU" sz="1200" kern="0" dirty="0">
                <a:latin typeface="+mn-lt"/>
                <a:cs typeface="+mn-cs"/>
              </a:rPr>
              <a:t>: </a:t>
            </a:r>
            <a:r>
              <a:rPr lang="hu-HU" sz="1200" kern="0" dirty="0" err="1">
                <a:latin typeface="+mn-lt"/>
                <a:cs typeface="+mn-cs"/>
              </a:rPr>
              <a:t>Lehrbuch</a:t>
            </a:r>
            <a:r>
              <a:rPr lang="hu-HU" sz="1200" kern="0" dirty="0">
                <a:latin typeface="+mn-lt"/>
                <a:cs typeface="+mn-cs"/>
              </a:rPr>
              <a:t> </a:t>
            </a:r>
            <a:r>
              <a:rPr lang="hu-HU" sz="1200" kern="0" dirty="0" err="1">
                <a:latin typeface="+mn-lt"/>
                <a:cs typeface="+mn-cs"/>
              </a:rPr>
              <a:t>Anatomie</a:t>
            </a:r>
            <a:r>
              <a:rPr kumimoji="0" lang="hu-HU" sz="12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</a:t>
            </a:r>
            <a:r>
              <a:rPr lang="hu-HU" sz="1200" i="1" kern="0" dirty="0" err="1">
                <a:latin typeface="+mn-lt"/>
                <a:cs typeface="+mn-cs"/>
              </a:rPr>
              <a:t>Elsevier</a:t>
            </a:r>
            <a:r>
              <a:rPr lang="hu-HU" sz="1200" i="1" kern="0" dirty="0">
                <a:latin typeface="+mn-lt"/>
                <a:cs typeface="+mn-cs"/>
              </a:rPr>
              <a:t> GmbH, Urban </a:t>
            </a:r>
            <a:r>
              <a:rPr lang="en-US" sz="1200" i="1" kern="0" dirty="0">
                <a:latin typeface="+mn-lt"/>
                <a:cs typeface="+mn-cs"/>
              </a:rPr>
              <a:t>&amp;</a:t>
            </a:r>
            <a:r>
              <a:rPr lang="hu-HU" sz="1200" i="1" kern="0" dirty="0">
                <a:latin typeface="+mn-lt"/>
                <a:cs typeface="+mn-cs"/>
              </a:rPr>
              <a:t> Fischer </a:t>
            </a:r>
            <a:r>
              <a:rPr lang="hu-HU" sz="1200" i="1" kern="0" dirty="0" err="1">
                <a:latin typeface="+mn-lt"/>
                <a:cs typeface="+mn-cs"/>
              </a:rPr>
              <a:t>Verlag</a:t>
            </a:r>
            <a:r>
              <a:rPr lang="hu-HU" sz="1200" i="1" kern="0" dirty="0">
                <a:latin typeface="+mn-lt"/>
                <a:cs typeface="+mn-cs"/>
              </a:rPr>
              <a:t>, München, 2006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endParaRPr lang="hu-HU" sz="1200" i="1" kern="0" dirty="0">
              <a:latin typeface="+mn-lt"/>
              <a:cs typeface="+mn-cs"/>
            </a:endParaRP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hu-HU" sz="1200" kern="0" dirty="0" err="1">
                <a:latin typeface="+mn-lt"/>
                <a:cs typeface="+mn-cs"/>
              </a:rPr>
              <a:t>Steinbrück</a:t>
            </a:r>
            <a:r>
              <a:rPr lang="hu-HU" sz="1200" kern="0" dirty="0">
                <a:latin typeface="+mn-lt"/>
                <a:cs typeface="+mn-cs"/>
              </a:rPr>
              <a:t>, </a:t>
            </a:r>
            <a:r>
              <a:rPr lang="hu-HU" sz="1200" kern="0" dirty="0" err="1">
                <a:latin typeface="+mn-lt"/>
                <a:cs typeface="+mn-cs"/>
              </a:rPr>
              <a:t>Baumhoer</a:t>
            </a:r>
            <a:r>
              <a:rPr lang="hu-HU" sz="1200" kern="0" dirty="0">
                <a:latin typeface="+mn-lt"/>
                <a:cs typeface="+mn-cs"/>
              </a:rPr>
              <a:t>, </a:t>
            </a:r>
            <a:r>
              <a:rPr lang="hu-HU" sz="1200" kern="0" dirty="0" err="1">
                <a:latin typeface="+mn-lt"/>
                <a:cs typeface="+mn-cs"/>
              </a:rPr>
              <a:t>Henle</a:t>
            </a:r>
            <a:r>
              <a:rPr lang="hu-HU" sz="1200" kern="0" dirty="0">
                <a:latin typeface="+mn-lt"/>
                <a:cs typeface="+mn-cs"/>
              </a:rPr>
              <a:t>: </a:t>
            </a:r>
            <a:r>
              <a:rPr lang="hu-HU" sz="1200" kern="0" dirty="0" err="1">
                <a:latin typeface="+mn-lt"/>
                <a:cs typeface="+mn-cs"/>
              </a:rPr>
              <a:t>Intensivkurs</a:t>
            </a:r>
            <a:r>
              <a:rPr lang="hu-HU" sz="1200" kern="0" dirty="0">
                <a:latin typeface="+mn-lt"/>
                <a:cs typeface="+mn-cs"/>
              </a:rPr>
              <a:t> </a:t>
            </a:r>
            <a:r>
              <a:rPr lang="hu-HU" sz="1200" kern="0" dirty="0" err="1">
                <a:latin typeface="+mn-lt"/>
                <a:cs typeface="+mn-cs"/>
              </a:rPr>
              <a:t>Anatomie</a:t>
            </a:r>
            <a:r>
              <a:rPr lang="hu-HU" sz="1200" kern="0" dirty="0">
                <a:latin typeface="+mn-lt"/>
                <a:cs typeface="+mn-cs"/>
              </a:rPr>
              <a:t> </a:t>
            </a:r>
            <a:r>
              <a:rPr lang="hu-HU" sz="1200" i="1" kern="0" dirty="0" err="1">
                <a:latin typeface="+mn-lt"/>
                <a:cs typeface="+mn-cs"/>
              </a:rPr>
              <a:t>Elsevier GmbH, Urban </a:t>
            </a:r>
            <a:r>
              <a:rPr lang="en-US" sz="1200" i="1" kern="0" dirty="0" err="1">
                <a:latin typeface="+mn-lt"/>
                <a:cs typeface="+mn-cs"/>
              </a:rPr>
              <a:t>&amp;</a:t>
            </a:r>
            <a:r>
              <a:rPr lang="hu-HU" sz="1200" i="1" kern="0" dirty="0">
                <a:latin typeface="+mn-lt"/>
                <a:cs typeface="+mn-cs"/>
              </a:rPr>
              <a:t> Fischer </a:t>
            </a:r>
            <a:r>
              <a:rPr lang="hu-HU" sz="1200" i="1" kern="0" dirty="0" err="1">
                <a:latin typeface="+mn-lt"/>
                <a:cs typeface="+mn-cs"/>
              </a:rPr>
              <a:t>Verlag</a:t>
            </a:r>
            <a:r>
              <a:rPr lang="hu-HU" sz="1200" i="1" kern="0" dirty="0">
                <a:latin typeface="+mn-lt"/>
                <a:cs typeface="+mn-cs"/>
              </a:rPr>
              <a:t>, München, 2008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endParaRPr lang="hu-HU" sz="1200" i="1" kern="0" dirty="0">
              <a:latin typeface="+mn-lt"/>
              <a:cs typeface="+mn-cs"/>
            </a:endParaRP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hu-HU" sz="1200" kern="0" dirty="0" err="1">
                <a:latin typeface="+mn-lt"/>
                <a:cs typeface="+mn-cs"/>
              </a:rPr>
              <a:t>radiographics.rsna.org</a:t>
            </a:r>
            <a:endParaRPr lang="hu-HU" sz="1200" kern="0" dirty="0">
              <a:latin typeface="+mn-lt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hu-HU" sz="12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hu-HU" sz="1200" kern="0" dirty="0" err="1">
                <a:latin typeface="+mn-lt"/>
                <a:cs typeface="+mn-cs"/>
              </a:rPr>
              <a:t>Vorlesung</a:t>
            </a:r>
            <a:r>
              <a:rPr lang="hu-HU" sz="1200" kern="0" dirty="0">
                <a:latin typeface="+mn-lt"/>
                <a:cs typeface="+mn-cs"/>
              </a:rPr>
              <a:t> von Prof. Ágoston </a:t>
            </a:r>
            <a:r>
              <a:rPr lang="hu-HU" sz="1200" kern="0" dirty="0" smtClean="0">
                <a:latin typeface="+mn-lt"/>
                <a:cs typeface="+mn-cs"/>
              </a:rPr>
              <a:t>Szél, Dr. Baksa, Dr. Németh, Dr. Márk Oláh</a:t>
            </a:r>
            <a:endParaRPr lang="hu-HU" sz="1200" kern="0" dirty="0">
              <a:latin typeface="+mn-lt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hu-HU" sz="2000" kern="0" dirty="0">
              <a:latin typeface="+mn-lt"/>
              <a:cs typeface="+mn-cs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-36513" y="-142875"/>
            <a:ext cx="9144001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hu-HU" sz="3600" dirty="0" err="1" smtClean="0">
                <a:latin typeface="Calibri" pitchFamily="34" charset="0"/>
              </a:rPr>
              <a:t>Literatur</a:t>
            </a:r>
            <a:endParaRPr lang="en-US" sz="36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0319" t="15746" r="24014" b="2662"/>
          <a:stretch>
            <a:fillRect/>
          </a:stretch>
        </p:blipFill>
        <p:spPr bwMode="auto">
          <a:xfrm>
            <a:off x="0" y="211195"/>
            <a:ext cx="5364088" cy="6646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40198" t="16524" r="25626" b="2356"/>
          <a:stretch>
            <a:fillRect/>
          </a:stretch>
        </p:blipFill>
        <p:spPr bwMode="auto">
          <a:xfrm>
            <a:off x="5292080" y="-1"/>
            <a:ext cx="3851920" cy="4952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7"/>
          <p:cNvSpPr txBox="1"/>
          <p:nvPr/>
        </p:nvSpPr>
        <p:spPr>
          <a:xfrm>
            <a:off x="107504" y="3717032"/>
            <a:ext cx="5112568" cy="230832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hu-HU" sz="1200" dirty="0" smtClean="0">
              <a:solidFill>
                <a:srgbClr val="002060"/>
              </a:solidFill>
            </a:endParaRPr>
          </a:p>
          <a:p>
            <a:endParaRPr lang="hu-HU" sz="1200" dirty="0" smtClean="0">
              <a:solidFill>
                <a:srgbClr val="002060"/>
              </a:solidFill>
            </a:endParaRPr>
          </a:p>
          <a:p>
            <a:endParaRPr lang="hu-HU" sz="1200" dirty="0" smtClean="0">
              <a:solidFill>
                <a:srgbClr val="002060"/>
              </a:solidFill>
            </a:endParaRPr>
          </a:p>
          <a:p>
            <a:endParaRPr lang="hu-HU" sz="1200" dirty="0" smtClean="0">
              <a:solidFill>
                <a:srgbClr val="002060"/>
              </a:solidFill>
            </a:endParaRPr>
          </a:p>
          <a:p>
            <a:endParaRPr lang="hu-HU" sz="1200" dirty="0" smtClean="0">
              <a:solidFill>
                <a:srgbClr val="002060"/>
              </a:solidFill>
            </a:endParaRPr>
          </a:p>
          <a:p>
            <a:endParaRPr lang="hu-HU" sz="1200" dirty="0" smtClean="0">
              <a:solidFill>
                <a:srgbClr val="002060"/>
              </a:solidFill>
            </a:endParaRPr>
          </a:p>
          <a:p>
            <a:endParaRPr lang="hu-HU" sz="1200" dirty="0" smtClean="0">
              <a:solidFill>
                <a:srgbClr val="002060"/>
              </a:solidFill>
            </a:endParaRPr>
          </a:p>
          <a:p>
            <a:endParaRPr lang="hu-HU" sz="1200" dirty="0" smtClean="0">
              <a:solidFill>
                <a:srgbClr val="002060"/>
              </a:solidFill>
            </a:endParaRPr>
          </a:p>
          <a:p>
            <a:endParaRPr lang="hu-HU" sz="1200" dirty="0" smtClean="0">
              <a:solidFill>
                <a:srgbClr val="002060"/>
              </a:solidFill>
            </a:endParaRPr>
          </a:p>
          <a:p>
            <a:endParaRPr lang="hu-HU" sz="1200" dirty="0" smtClean="0">
              <a:solidFill>
                <a:srgbClr val="002060"/>
              </a:solidFill>
            </a:endParaRPr>
          </a:p>
          <a:p>
            <a:endParaRPr lang="hu-HU" sz="1200" dirty="0" smtClean="0">
              <a:solidFill>
                <a:srgbClr val="002060"/>
              </a:solidFill>
            </a:endParaRPr>
          </a:p>
          <a:p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7504" y="6021288"/>
            <a:ext cx="511256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hu-HU" sz="600" dirty="0" smtClean="0">
              <a:solidFill>
                <a:srgbClr val="002060"/>
              </a:solidFill>
            </a:endParaRPr>
          </a:p>
          <a:p>
            <a:endParaRPr lang="hu-HU" sz="1200" dirty="0" smtClean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80312" y="4725144"/>
            <a:ext cx="792088" cy="2308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hu-HU" sz="90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 l="40857" t="17203" r="26170" b="2075"/>
          <a:stretch>
            <a:fillRect/>
          </a:stretch>
        </p:blipFill>
        <p:spPr bwMode="auto">
          <a:xfrm>
            <a:off x="5342922" y="476672"/>
            <a:ext cx="3801078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40319" t="15746" r="24014" b="2662"/>
          <a:stretch>
            <a:fillRect/>
          </a:stretch>
        </p:blipFill>
        <p:spPr bwMode="auto">
          <a:xfrm>
            <a:off x="0" y="211195"/>
            <a:ext cx="5364088" cy="6646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7"/>
          <p:cNvSpPr txBox="1"/>
          <p:nvPr/>
        </p:nvSpPr>
        <p:spPr>
          <a:xfrm>
            <a:off x="107504" y="3717032"/>
            <a:ext cx="5112568" cy="230832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hu-HU" sz="1200" dirty="0" smtClean="0">
              <a:solidFill>
                <a:srgbClr val="002060"/>
              </a:solidFill>
            </a:endParaRPr>
          </a:p>
          <a:p>
            <a:endParaRPr lang="hu-HU" sz="1200" dirty="0" smtClean="0">
              <a:solidFill>
                <a:srgbClr val="002060"/>
              </a:solidFill>
            </a:endParaRPr>
          </a:p>
          <a:p>
            <a:endParaRPr lang="hu-HU" sz="1200" dirty="0" smtClean="0">
              <a:solidFill>
                <a:srgbClr val="002060"/>
              </a:solidFill>
            </a:endParaRPr>
          </a:p>
          <a:p>
            <a:endParaRPr lang="hu-HU" sz="1200" dirty="0" smtClean="0">
              <a:solidFill>
                <a:srgbClr val="002060"/>
              </a:solidFill>
            </a:endParaRPr>
          </a:p>
          <a:p>
            <a:endParaRPr lang="hu-HU" sz="1200" dirty="0" smtClean="0">
              <a:solidFill>
                <a:srgbClr val="002060"/>
              </a:solidFill>
            </a:endParaRPr>
          </a:p>
          <a:p>
            <a:endParaRPr lang="hu-HU" sz="1200" dirty="0" smtClean="0">
              <a:solidFill>
                <a:srgbClr val="002060"/>
              </a:solidFill>
            </a:endParaRPr>
          </a:p>
          <a:p>
            <a:endParaRPr lang="hu-HU" sz="1200" dirty="0" smtClean="0">
              <a:solidFill>
                <a:srgbClr val="002060"/>
              </a:solidFill>
            </a:endParaRPr>
          </a:p>
          <a:p>
            <a:endParaRPr lang="hu-HU" sz="1200" dirty="0" smtClean="0">
              <a:solidFill>
                <a:srgbClr val="002060"/>
              </a:solidFill>
            </a:endParaRPr>
          </a:p>
          <a:p>
            <a:endParaRPr lang="hu-HU" sz="1200" dirty="0" smtClean="0">
              <a:solidFill>
                <a:srgbClr val="002060"/>
              </a:solidFill>
            </a:endParaRPr>
          </a:p>
          <a:p>
            <a:endParaRPr lang="hu-HU" sz="1200" dirty="0" smtClean="0">
              <a:solidFill>
                <a:srgbClr val="002060"/>
              </a:solidFill>
            </a:endParaRPr>
          </a:p>
          <a:p>
            <a:endParaRPr lang="hu-HU" sz="1200" dirty="0" smtClean="0">
              <a:solidFill>
                <a:srgbClr val="002060"/>
              </a:solidFill>
            </a:endParaRPr>
          </a:p>
          <a:p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7504" y="6021288"/>
            <a:ext cx="511256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hu-HU" sz="600" dirty="0" smtClean="0">
              <a:solidFill>
                <a:srgbClr val="002060"/>
              </a:solidFill>
            </a:endParaRPr>
          </a:p>
          <a:p>
            <a:endParaRPr lang="hu-HU" sz="1200" dirty="0" smtClean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24328" y="5229200"/>
            <a:ext cx="792088" cy="2308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hu-HU" sz="90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1266188"/>
            <a:ext cx="9144000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kumimoji="0" lang="hu-HU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Empfohlene</a:t>
            </a:r>
            <a:r>
              <a:rPr kumimoji="0" lang="hu-H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hu-HU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Fachliteratur</a:t>
            </a:r>
            <a:r>
              <a:rPr kumimoji="0" lang="hu-H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endParaRPr kumimoji="0" lang="hu-HU" sz="1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endParaRPr kumimoji="0" lang="hu-H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kumimoji="0" lang="de-DE" sz="1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K. Zilles und B. N. Tillmann: </a:t>
            </a:r>
            <a:r>
              <a:rPr kumimoji="0" lang="de-DE" sz="1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Anatomie. </a:t>
            </a:r>
            <a:r>
              <a:rPr kumimoji="0" lang="de-DE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Springer Verlag, Berlin-Heidelberg-New York, 2010</a:t>
            </a:r>
            <a:endParaRPr kumimoji="0" lang="hu-H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kumimoji="0" lang="de-DE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oder:</a:t>
            </a:r>
            <a:r>
              <a:rPr kumimoji="0" lang="hu-H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de-DE" sz="1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G. Aumüller, G. Aust, J. </a:t>
            </a:r>
            <a:r>
              <a:rPr kumimoji="0" lang="de-DE" sz="1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Engele</a:t>
            </a:r>
            <a:r>
              <a:rPr kumimoji="0" lang="de-DE" sz="1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de-DE" sz="1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Duale Reihe</a:t>
            </a:r>
            <a:r>
              <a:rPr kumimoji="0" lang="de-DE" sz="1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de-DE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auch online </a:t>
            </a:r>
            <a:r>
              <a:rPr kumimoji="0" lang="de-DE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erhältich</a:t>
            </a:r>
            <a:r>
              <a:rPr kumimoji="0" lang="de-DE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an:  </a:t>
            </a:r>
            <a:r>
              <a:rPr kumimoji="0" lang="de-DE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/>
              </a:rPr>
              <a:t>https://eref.thieme.de/ebooks/1942805#/ebook_1942805_SL76598672</a:t>
            </a:r>
            <a:r>
              <a:rPr kumimoji="0" lang="de-DE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hu-H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kumimoji="0" lang="de-DE" sz="1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W. Kahle, H. Leonhardt und W. Platzer:</a:t>
            </a:r>
            <a:r>
              <a:rPr kumimoji="0" lang="hu-HU" sz="1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de-DE" sz="1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Taschenatlas </a:t>
            </a:r>
            <a:r>
              <a:rPr kumimoji="0" lang="de-DE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der Anatomie</a:t>
            </a:r>
            <a:r>
              <a:rPr kumimoji="0" lang="de-DE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(in drei Bänden) G. Thieme Verlag, Stuttgart.</a:t>
            </a:r>
            <a:endParaRPr kumimoji="0" lang="hu-H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kumimoji="0" lang="de-DE" sz="1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B. N. Tillmann: </a:t>
            </a:r>
            <a:r>
              <a:rPr kumimoji="0" lang="de-DE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Atlas der Anatomie. </a:t>
            </a:r>
            <a:r>
              <a:rPr kumimoji="0" lang="de-DE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Springer Verlag, Berlin-Heidelberg-New York, 2. Aufl., 2010</a:t>
            </a:r>
            <a:endParaRPr kumimoji="0" lang="hu-H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kumimoji="0" lang="de-DE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oder:</a:t>
            </a:r>
            <a:r>
              <a:rPr kumimoji="0" lang="hu-H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de-DE" sz="1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Sobotta: </a:t>
            </a:r>
            <a:r>
              <a:rPr kumimoji="0" lang="de-DE" sz="1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Atlas der Anatomie </a:t>
            </a:r>
            <a:r>
              <a:rPr kumimoji="0" lang="de-DE" sz="1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 drei Bänden</a:t>
            </a:r>
            <a:endParaRPr kumimoji="0" lang="hu-HU" sz="1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kumimoji="0" 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hu-H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kumimoji="0" lang="de-DE" sz="1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T. Tömböl:</a:t>
            </a:r>
            <a:r>
              <a:rPr kumimoji="0" lang="de-DE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de-DE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Topographische Anatomie. </a:t>
            </a:r>
            <a:r>
              <a:rPr kumimoji="0" lang="de-DE" sz="12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Medicina</a:t>
            </a:r>
            <a:r>
              <a:rPr kumimoji="0" lang="de-DE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Verlag, Budapest, 2000</a:t>
            </a:r>
            <a:endParaRPr kumimoji="0" lang="hu-HU" sz="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kumimoji="0" lang="hu-HU" sz="1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F. Hajdu: </a:t>
            </a:r>
            <a:r>
              <a:rPr kumimoji="0" lang="hu-HU" sz="14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Leitfaden</a:t>
            </a:r>
            <a:r>
              <a:rPr kumimoji="0" lang="hu-HU" sz="1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u-HU" sz="14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zur</a:t>
            </a:r>
            <a:r>
              <a:rPr kumimoji="0" lang="hu-HU" sz="1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u-HU" sz="14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Neuroanatomie</a:t>
            </a:r>
            <a:r>
              <a:rPr kumimoji="0" lang="hu-HU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hu-HU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Semmelweis Kiadó és Multimédia Stúdió, Budapest, 2006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endParaRPr kumimoji="0" lang="hu-HU" sz="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kumimoji="0" lang="hu-H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M. </a:t>
            </a:r>
            <a:r>
              <a:rPr kumimoji="0" lang="hu-HU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Trepel</a:t>
            </a:r>
            <a:r>
              <a:rPr kumimoji="0" lang="hu-H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hu-H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Neuroanatomie</a:t>
            </a:r>
            <a:r>
              <a:rPr kumimoji="0" lang="hu-H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hu-H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Struktur</a:t>
            </a:r>
            <a:r>
              <a:rPr kumimoji="0" lang="hu-H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und </a:t>
            </a:r>
            <a:r>
              <a:rPr kumimoji="0" lang="hu-H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Funktion</a:t>
            </a:r>
            <a:r>
              <a:rPr kumimoji="0" lang="hu-H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hu-H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u-H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Elsevier</a:t>
            </a:r>
            <a:r>
              <a:rPr kumimoji="0" lang="hu-H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Urban &amp; Fischer </a:t>
            </a:r>
            <a:r>
              <a:rPr kumimoji="0" lang="hu-H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Verlag</a:t>
            </a:r>
            <a:r>
              <a:rPr kumimoji="0" lang="hu-H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München/Jena. 2008.</a:t>
            </a:r>
            <a:endParaRPr kumimoji="0" lang="hu-H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endParaRPr kumimoji="0" lang="hu-HU" sz="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kumimoji="0" lang="hu-HU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J. W. </a:t>
            </a:r>
            <a:r>
              <a:rPr kumimoji="0" lang="hu-HU" sz="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Rohen</a:t>
            </a:r>
            <a:r>
              <a:rPr kumimoji="0" lang="hu-HU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und </a:t>
            </a:r>
            <a:r>
              <a:rPr kumimoji="0" lang="hu-HU" sz="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</a:t>
            </a:r>
            <a:r>
              <a:rPr kumimoji="0" lang="hu-HU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hu-HU" sz="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Yokochi</a:t>
            </a:r>
            <a:r>
              <a:rPr kumimoji="0" lang="hu-HU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hu-HU" sz="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Anatomie</a:t>
            </a:r>
            <a:r>
              <a:rPr kumimoji="0" lang="hu-HU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des </a:t>
            </a:r>
            <a:r>
              <a:rPr kumimoji="0" lang="hu-HU" sz="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Menschen</a:t>
            </a:r>
            <a:r>
              <a:rPr kumimoji="0" lang="hu-HU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hu-HU" sz="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Photographischer</a:t>
            </a:r>
            <a:r>
              <a:rPr kumimoji="0" lang="hu-HU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Atlas der </a:t>
            </a:r>
            <a:r>
              <a:rPr kumimoji="0" lang="hu-HU" sz="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systematischen</a:t>
            </a:r>
            <a:r>
              <a:rPr kumimoji="0" lang="hu-HU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und </a:t>
            </a:r>
            <a:r>
              <a:rPr kumimoji="0" lang="hu-HU" sz="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topographischen</a:t>
            </a:r>
            <a:r>
              <a:rPr kumimoji="0" lang="hu-HU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u-HU" sz="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Anatomie</a:t>
            </a:r>
            <a:r>
              <a:rPr kumimoji="0" lang="hu-HU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hu-HU" sz="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Schattauer</a:t>
            </a:r>
            <a:r>
              <a:rPr kumimoji="0" lang="hu-H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u-HU" sz="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Verlag</a:t>
            </a:r>
            <a:r>
              <a:rPr kumimoji="0" lang="hu-H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Stuttgart, 7. </a:t>
            </a:r>
            <a:r>
              <a:rPr kumimoji="0" lang="hu-HU" sz="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Aufl</a:t>
            </a:r>
            <a:r>
              <a:rPr kumimoji="0" lang="hu-H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., 2010</a:t>
            </a:r>
            <a:endParaRPr kumimoji="0" lang="hu-H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endParaRPr kumimoji="0" lang="hu-HU" sz="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kumimoji="0" lang="hu-HU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M. </a:t>
            </a:r>
            <a:r>
              <a:rPr kumimoji="0" lang="hu-HU" sz="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Schünke</a:t>
            </a:r>
            <a:r>
              <a:rPr kumimoji="0" lang="hu-HU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E. </a:t>
            </a:r>
            <a:r>
              <a:rPr kumimoji="0" lang="hu-HU" sz="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Schult</a:t>
            </a:r>
            <a:r>
              <a:rPr kumimoji="0" lang="hu-HU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U. Schumacher: </a:t>
            </a:r>
            <a:r>
              <a:rPr kumimoji="0" lang="hu-H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PROMETHEUS – Allgemeine </a:t>
            </a:r>
            <a:r>
              <a:rPr kumimoji="0" lang="hu-H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Anatomie</a:t>
            </a:r>
            <a:r>
              <a:rPr kumimoji="0" lang="hu-H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und </a:t>
            </a:r>
            <a:r>
              <a:rPr kumimoji="0" lang="hu-H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Bewegungssystem</a:t>
            </a:r>
            <a:r>
              <a:rPr kumimoji="0" lang="hu-H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hu-H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kumimoji="0" lang="hu-H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M. </a:t>
            </a:r>
            <a:r>
              <a:rPr kumimoji="0" lang="hu-HU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Schünke</a:t>
            </a:r>
            <a:r>
              <a:rPr kumimoji="0" lang="hu-H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E. </a:t>
            </a:r>
            <a:r>
              <a:rPr kumimoji="0" lang="hu-HU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Schult</a:t>
            </a:r>
            <a:r>
              <a:rPr kumimoji="0" lang="hu-H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U. Schumacher: </a:t>
            </a:r>
            <a:r>
              <a:rPr kumimoji="0" lang="hu-H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PROMETHEUS – </a:t>
            </a:r>
            <a:r>
              <a:rPr kumimoji="0" lang="hu-H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Innere</a:t>
            </a:r>
            <a:r>
              <a:rPr kumimoji="0" lang="hu-H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u-H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Organe</a:t>
            </a:r>
            <a:r>
              <a:rPr kumimoji="0" lang="hu-H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hu-H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hu-H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kumimoji="0" lang="hu-H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M. </a:t>
            </a:r>
            <a:r>
              <a:rPr kumimoji="0" lang="hu-HU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Schünke</a:t>
            </a:r>
            <a:r>
              <a:rPr kumimoji="0" lang="hu-H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E. </a:t>
            </a:r>
            <a:r>
              <a:rPr kumimoji="0" lang="hu-HU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Schult</a:t>
            </a:r>
            <a:r>
              <a:rPr kumimoji="0" lang="hu-H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U. Schumacher: </a:t>
            </a:r>
            <a:r>
              <a:rPr kumimoji="0" lang="hu-H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PROMETHEUS – </a:t>
            </a:r>
            <a:r>
              <a:rPr kumimoji="0" lang="hu-H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Kopf</a:t>
            </a:r>
            <a:r>
              <a:rPr kumimoji="0" lang="hu-H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Hals und </a:t>
            </a:r>
            <a:r>
              <a:rPr kumimoji="0" lang="hu-H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Neuroanatomie</a:t>
            </a:r>
            <a:r>
              <a:rPr kumimoji="0" lang="hu-H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br>
              <a:rPr kumimoji="0" lang="hu-H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kumimoji="0" lang="hu-H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 descr="Képtalálatok a következőre: leitfaden hajdu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3589513"/>
            <a:ext cx="2339752" cy="3161827"/>
          </a:xfrm>
          <a:prstGeom prst="rect">
            <a:avLst/>
          </a:prstGeom>
          <a:noFill/>
        </p:spPr>
      </p:pic>
      <p:pic>
        <p:nvPicPr>
          <p:cNvPr id="3078" name="Picture 6" descr="Képtalálatok a következőre: leitfaden hajdu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4581128"/>
            <a:ext cx="2639659" cy="2124101"/>
          </a:xfrm>
          <a:prstGeom prst="rect">
            <a:avLst/>
          </a:prstGeom>
          <a:noFill/>
        </p:spPr>
      </p:pic>
      <p:pic>
        <p:nvPicPr>
          <p:cNvPr id="3080" name="Picture 8" descr="Képtalálatok a következőre: tömböl topographische anatomie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0"/>
            <a:ext cx="1832725" cy="2592288"/>
          </a:xfrm>
          <a:prstGeom prst="rect">
            <a:avLst/>
          </a:prstGeom>
          <a:noFill/>
        </p:spPr>
      </p:pic>
      <p:sp>
        <p:nvSpPr>
          <p:cNvPr id="3082" name="AutoShape 10" descr="Képtalálatok a következőre: tömböl topographische anatomi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084" name="Picture 12" descr="Képtalálatok a következőre: tömböl topographische anatomie&quot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0"/>
            <a:ext cx="1701980" cy="1412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 l="46168" t="16767" r="31126" b="2191"/>
          <a:stretch>
            <a:fillRect/>
          </a:stretch>
        </p:blipFill>
        <p:spPr bwMode="auto">
          <a:xfrm>
            <a:off x="5076056" y="188640"/>
            <a:ext cx="3312368" cy="6403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7"/>
          <p:cNvSpPr txBox="1"/>
          <p:nvPr/>
        </p:nvSpPr>
        <p:spPr>
          <a:xfrm>
            <a:off x="1547664" y="1556792"/>
            <a:ext cx="2209003" cy="156966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u-HU" b="1" dirty="0" err="1" smtClean="0">
                <a:solidFill>
                  <a:srgbClr val="FF0000"/>
                </a:solidFill>
              </a:rPr>
              <a:t>Arterien</a:t>
            </a:r>
            <a:endParaRPr lang="hu-HU" b="1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</a:rPr>
              <a:t>(</a:t>
            </a:r>
            <a:r>
              <a:rPr lang="hu-HU" dirty="0" err="1" smtClean="0">
                <a:solidFill>
                  <a:srgbClr val="002060"/>
                </a:solidFill>
              </a:rPr>
              <a:t>Venen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hu-HU" b="1" dirty="0" err="1" smtClean="0">
                <a:solidFill>
                  <a:srgbClr val="FFC000"/>
                </a:solidFill>
              </a:rPr>
              <a:t>Gehirnnerven</a:t>
            </a:r>
            <a:endParaRPr lang="hu-HU" b="1" dirty="0" smtClean="0">
              <a:solidFill>
                <a:srgbClr val="FFC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hu-HU" b="1" dirty="0" err="1" smtClean="0">
                <a:solidFill>
                  <a:srgbClr val="FFC000"/>
                </a:solidFill>
              </a:rPr>
              <a:t>Rückenmarksnerven</a:t>
            </a:r>
            <a:endParaRPr lang="hu-HU" b="1" dirty="0" smtClean="0">
              <a:solidFill>
                <a:srgbClr val="FFC000"/>
              </a:solidFill>
            </a:endParaRPr>
          </a:p>
          <a:p>
            <a:r>
              <a:rPr lang="hu-HU" sz="1200" dirty="0" smtClean="0">
                <a:solidFill>
                  <a:srgbClr val="002060"/>
                </a:solidFill>
              </a:rPr>
              <a:t>(ZNS)</a:t>
            </a:r>
          </a:p>
          <a:p>
            <a:r>
              <a:rPr lang="hu-HU" sz="1200" dirty="0" smtClean="0">
                <a:solidFill>
                  <a:srgbClr val="002060"/>
                </a:solidFill>
              </a:rPr>
              <a:t>(VNS)</a:t>
            </a:r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0" y="47667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lang="de-DE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Weber:</a:t>
            </a:r>
            <a:r>
              <a:rPr lang="de-DE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Schematen</a:t>
            </a:r>
            <a:r>
              <a:rPr lang="de-DE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der Leitungsbahnen des Menschen.</a:t>
            </a:r>
            <a:r>
              <a:rPr lang="de-DE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de-DE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de-DE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de-DE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Springer Verlag, Berlin. 2005.</a:t>
            </a:r>
            <a:endParaRPr lang="hu-HU" sz="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 cstate="print"/>
          <a:srcRect l="35329" t="32933" r="31052" b="18934"/>
          <a:stretch>
            <a:fillRect/>
          </a:stretch>
        </p:blipFill>
        <p:spPr bwMode="auto">
          <a:xfrm>
            <a:off x="467544" y="3284984"/>
            <a:ext cx="4434176" cy="34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9349" t="16510" r="23984" b="2589"/>
          <a:stretch>
            <a:fillRect/>
          </a:stretch>
        </p:blipFill>
        <p:spPr bwMode="auto">
          <a:xfrm>
            <a:off x="0" y="-1"/>
            <a:ext cx="5292080" cy="632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41627" t="18165" r="26585" b="3588"/>
          <a:stretch>
            <a:fillRect/>
          </a:stretch>
        </p:blipFill>
        <p:spPr bwMode="auto">
          <a:xfrm>
            <a:off x="5924686" y="0"/>
            <a:ext cx="2463738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42178" t="17663" r="26510" b="5261"/>
          <a:stretch>
            <a:fillRect/>
          </a:stretch>
        </p:blipFill>
        <p:spPr bwMode="auto">
          <a:xfrm>
            <a:off x="5940152" y="3356992"/>
            <a:ext cx="2517744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7"/>
          <p:cNvSpPr txBox="1"/>
          <p:nvPr/>
        </p:nvSpPr>
        <p:spPr>
          <a:xfrm>
            <a:off x="0" y="5373216"/>
            <a:ext cx="511256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hu-HU" sz="600" dirty="0" smtClean="0">
              <a:solidFill>
                <a:srgbClr val="002060"/>
              </a:solidFill>
            </a:endParaRPr>
          </a:p>
          <a:p>
            <a:endParaRPr lang="hu-HU" sz="1200" dirty="0" smtClean="0">
              <a:solidFill>
                <a:srgbClr val="00206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7504" y="2636912"/>
            <a:ext cx="5112568" cy="2462213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hu-HU" sz="1100" dirty="0" smtClean="0">
              <a:solidFill>
                <a:srgbClr val="002060"/>
              </a:solidFill>
            </a:endParaRPr>
          </a:p>
          <a:p>
            <a:endParaRPr lang="hu-HU" sz="1100" dirty="0" smtClean="0">
              <a:solidFill>
                <a:srgbClr val="002060"/>
              </a:solidFill>
            </a:endParaRPr>
          </a:p>
          <a:p>
            <a:endParaRPr lang="hu-HU" sz="1100" dirty="0" smtClean="0">
              <a:solidFill>
                <a:srgbClr val="002060"/>
              </a:solidFill>
            </a:endParaRPr>
          </a:p>
          <a:p>
            <a:endParaRPr lang="hu-HU" sz="1100" dirty="0" smtClean="0">
              <a:solidFill>
                <a:srgbClr val="002060"/>
              </a:solidFill>
            </a:endParaRPr>
          </a:p>
          <a:p>
            <a:endParaRPr lang="hu-HU" sz="900" dirty="0" smtClean="0">
              <a:solidFill>
                <a:srgbClr val="002060"/>
              </a:solidFill>
            </a:endParaRPr>
          </a:p>
          <a:p>
            <a:endParaRPr lang="hu-HU" sz="900" dirty="0" smtClean="0">
              <a:solidFill>
                <a:srgbClr val="002060"/>
              </a:solidFill>
            </a:endParaRPr>
          </a:p>
          <a:p>
            <a:endParaRPr lang="hu-HU" sz="900" dirty="0" smtClean="0">
              <a:solidFill>
                <a:srgbClr val="002060"/>
              </a:solidFill>
            </a:endParaRPr>
          </a:p>
          <a:p>
            <a:endParaRPr lang="hu-HU" sz="900" dirty="0" smtClean="0">
              <a:solidFill>
                <a:srgbClr val="002060"/>
              </a:solidFill>
            </a:endParaRPr>
          </a:p>
          <a:p>
            <a:endParaRPr lang="hu-HU" sz="900" dirty="0" smtClean="0">
              <a:solidFill>
                <a:srgbClr val="002060"/>
              </a:solidFill>
            </a:endParaRPr>
          </a:p>
          <a:p>
            <a:endParaRPr lang="hu-HU" sz="900" dirty="0" smtClean="0">
              <a:solidFill>
                <a:srgbClr val="002060"/>
              </a:solidFill>
            </a:endParaRPr>
          </a:p>
          <a:p>
            <a:endParaRPr lang="hu-HU" sz="900" dirty="0" smtClean="0">
              <a:solidFill>
                <a:srgbClr val="002060"/>
              </a:solidFill>
            </a:endParaRPr>
          </a:p>
          <a:p>
            <a:endParaRPr lang="hu-HU" sz="900" dirty="0" smtClean="0">
              <a:solidFill>
                <a:srgbClr val="002060"/>
              </a:solidFill>
            </a:endParaRPr>
          </a:p>
          <a:p>
            <a:endParaRPr lang="hu-HU" sz="900" dirty="0" smtClean="0">
              <a:solidFill>
                <a:srgbClr val="002060"/>
              </a:solidFill>
            </a:endParaRPr>
          </a:p>
          <a:p>
            <a:endParaRPr lang="hu-HU" sz="900" dirty="0" smtClean="0">
              <a:solidFill>
                <a:srgbClr val="002060"/>
              </a:solidFill>
            </a:endParaRPr>
          </a:p>
          <a:p>
            <a:endParaRPr lang="hu-HU" sz="900" dirty="0" smtClean="0">
              <a:solidFill>
                <a:srgbClr val="002060"/>
              </a:solidFill>
            </a:endParaRPr>
          </a:p>
          <a:p>
            <a:endParaRPr lang="hu-HU" sz="110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okumentumok\Dropbox\Camera Uploads\szov-demo2018\2018-04-19 11.49.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3212976"/>
            <a:ext cx="4283968" cy="3212976"/>
          </a:xfrm>
          <a:prstGeom prst="rect">
            <a:avLst/>
          </a:prstGeom>
          <a:noFill/>
        </p:spPr>
      </p:pic>
      <p:pic>
        <p:nvPicPr>
          <p:cNvPr id="3" name="Picture 6" descr="Jöjjön a konzultációra!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60648"/>
            <a:ext cx="2718410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821" y="723478"/>
            <a:ext cx="3779912" cy="2604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pirálfüzet A5 80 lapos VONALAS SilverBall &lt;5 db /csom&gt;">
            <a:hlinkClick r:id="rId5" tooltip="Spirálfüzet A5 80 lapos VONALAS SilverBall &lt;5 db /csom&gt;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21088"/>
            <a:ext cx="215900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://t2.gstatic.com/images?q=tbn:ANd9GcS-fepmGjF5e1sDMK9esLgQi1N3X16OaS9hwPoxjFmUHtBkfRo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221088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962</Words>
  <Application>Microsoft Office PowerPoint</Application>
  <PresentationFormat>Diavetítés a képernyőre (4:3 oldalarány)</PresentationFormat>
  <Paragraphs>268</Paragraphs>
  <Slides>38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38</vt:i4>
      </vt:variant>
    </vt:vector>
  </HeadingPairs>
  <TitlesOfParts>
    <vt:vector size="39" baseType="lpstr">
      <vt:lpstr>Office-téma</vt:lpstr>
      <vt:lpstr>1. dia</vt:lpstr>
      <vt:lpstr>Anatomie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Transoesophageale Echocardiographie</vt:lpstr>
      <vt:lpstr>20. dia</vt:lpstr>
      <vt:lpstr>21. dia</vt:lpstr>
      <vt:lpstr>22. dia</vt:lpstr>
      <vt:lpstr>23. dia</vt:lpstr>
      <vt:lpstr>24. dia</vt:lpstr>
      <vt:lpstr>25. dia</vt:lpstr>
      <vt:lpstr>Lunge  Facies costalis</vt:lpstr>
      <vt:lpstr>Hilus pulmonis</vt:lpstr>
      <vt:lpstr>28. dia</vt:lpstr>
      <vt:lpstr>29. dia</vt:lpstr>
      <vt:lpstr>30. dia</vt:lpstr>
      <vt:lpstr>31. dia</vt:lpstr>
      <vt:lpstr>Pleura</vt:lpstr>
      <vt:lpstr>33. dia</vt:lpstr>
      <vt:lpstr>34. dia</vt:lpstr>
      <vt:lpstr>35. dia</vt:lpstr>
      <vt:lpstr>36. dia</vt:lpstr>
      <vt:lpstr>37. dia</vt:lpstr>
      <vt:lpstr>38.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ak</dc:creator>
  <cp:lastModifiedBy>ak</cp:lastModifiedBy>
  <cp:revision>62</cp:revision>
  <dcterms:created xsi:type="dcterms:W3CDTF">2015-04-06T18:59:32Z</dcterms:created>
  <dcterms:modified xsi:type="dcterms:W3CDTF">2020-02-02T20:21:55Z</dcterms:modified>
</cp:coreProperties>
</file>