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64" r:id="rId4"/>
    <p:sldId id="353" r:id="rId5"/>
    <p:sldId id="262" r:id="rId6"/>
    <p:sldId id="340" r:id="rId7"/>
    <p:sldId id="323" r:id="rId8"/>
    <p:sldId id="265" r:id="rId9"/>
    <p:sldId id="266" r:id="rId10"/>
    <p:sldId id="338" r:id="rId11"/>
    <p:sldId id="267" r:id="rId12"/>
    <p:sldId id="319" r:id="rId13"/>
    <p:sldId id="269" r:id="rId14"/>
    <p:sldId id="317" r:id="rId15"/>
    <p:sldId id="341" r:id="rId16"/>
    <p:sldId id="271" r:id="rId17"/>
    <p:sldId id="272" r:id="rId18"/>
    <p:sldId id="316" r:id="rId19"/>
    <p:sldId id="344" r:id="rId20"/>
    <p:sldId id="273" r:id="rId21"/>
    <p:sldId id="274" r:id="rId22"/>
    <p:sldId id="276" r:id="rId23"/>
    <p:sldId id="277" r:id="rId24"/>
    <p:sldId id="335" r:id="rId25"/>
    <p:sldId id="350" r:id="rId26"/>
    <p:sldId id="352" r:id="rId27"/>
    <p:sldId id="337" r:id="rId28"/>
    <p:sldId id="285" r:id="rId29"/>
    <p:sldId id="288" r:id="rId30"/>
    <p:sldId id="290" r:id="rId31"/>
    <p:sldId id="298" r:id="rId32"/>
    <p:sldId id="320" r:id="rId33"/>
    <p:sldId id="303" r:id="rId34"/>
    <p:sldId id="348" r:id="rId35"/>
    <p:sldId id="349" r:id="rId36"/>
    <p:sldId id="312" r:id="rId37"/>
    <p:sldId id="313" r:id="rId38"/>
    <p:sldId id="315" r:id="rId39"/>
    <p:sldId id="326" r:id="rId40"/>
    <p:sldId id="314" r:id="rId41"/>
    <p:sldId id="345" r:id="rId4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660066"/>
    <a:srgbClr val="000058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68877" autoAdjust="0"/>
  </p:normalViewPr>
  <p:slideViewPr>
    <p:cSldViewPr>
      <p:cViewPr varScale="1">
        <p:scale>
          <a:sx n="78" d="100"/>
          <a:sy n="78" d="100"/>
        </p:scale>
        <p:origin x="22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10BB1CF-D826-4319-969B-BF0D20F2BE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19630F1-E0FC-46C7-9E18-588625DA60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15C4176-7833-4D6E-A3EF-464C08A5DA71}" type="datetimeFigureOut">
              <a:rPr lang="hu-HU" altLang="hu-HU"/>
              <a:pPr>
                <a:defRPr/>
              </a:pPr>
              <a:t>2020. 05. 22.</a:t>
            </a:fld>
            <a:endParaRPr lang="hu-HU" altLang="hu-H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3D5F440-1837-4CF7-82C4-13C63F15455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EF4AF692-AF3D-45E9-AB0A-EC0EF41F85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/>
              <a:t>Mintaszöveg szerkesztése</a:t>
            </a:r>
          </a:p>
          <a:p>
            <a:pPr lvl="1"/>
            <a:r>
              <a:rPr lang="hu-HU" altLang="hu-HU" noProof="0"/>
              <a:t>Második szint</a:t>
            </a:r>
          </a:p>
          <a:p>
            <a:pPr lvl="2"/>
            <a:r>
              <a:rPr lang="hu-HU" altLang="hu-HU" noProof="0"/>
              <a:t>Harmadik szint</a:t>
            </a:r>
          </a:p>
          <a:p>
            <a:pPr lvl="3"/>
            <a:r>
              <a:rPr lang="hu-HU" altLang="hu-HU" noProof="0"/>
              <a:t>Negyedik szint</a:t>
            </a:r>
          </a:p>
          <a:p>
            <a:pPr lvl="4"/>
            <a:r>
              <a:rPr lang="hu-HU" altLang="hu-HU" noProof="0"/>
              <a:t>Ötödik szint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2E41435-B175-47D0-A4E3-9BDFDA09FE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20A301D0-3FAF-4392-8752-31DB466917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0BAEF8-319F-4851-9D83-5CDF5322F06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kép helye 1">
            <a:extLst>
              <a:ext uri="{FF2B5EF4-FFF2-40B4-BE49-F238E27FC236}">
                <a16:creationId xmlns:a16="http://schemas.microsoft.com/office/drawing/2014/main" id="{0306C653-5590-4F59-B67C-4D99A773D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Jegyzetek helye 2">
            <a:extLst>
              <a:ext uri="{FF2B5EF4-FFF2-40B4-BE49-F238E27FC236}">
                <a16:creationId xmlns:a16="http://schemas.microsoft.com/office/drawing/2014/main" id="{8760AAFD-83FD-4A97-BC8A-97B5A81A6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100" name="Dia számának helye 3">
            <a:extLst>
              <a:ext uri="{FF2B5EF4-FFF2-40B4-BE49-F238E27FC236}">
                <a16:creationId xmlns:a16="http://schemas.microsoft.com/office/drawing/2014/main" id="{7458C2DD-EAD2-453E-BE24-8E753FE70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55EADE-55BD-4E4D-BAA3-D96FBC9E2B08}" type="slidenum">
              <a:rPr lang="hu-HU" altLang="hu-HU"/>
              <a:pPr/>
              <a:t>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9293FB2-C48B-498F-9325-63F096B8DC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5F4D2C0-7F8F-4EAC-A738-22C1540FE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147F643-A571-4A59-A554-0C654F2B8A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FCE9FCC-9DC9-471A-A4ED-40065E8F2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26F5BA-0B32-479F-B0EB-E7D5C24419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806AD85-88EE-4DD5-AC40-5E2E229E1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BD792B5-4B34-4834-B6F0-E4C6A71953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780AC53-A0C8-4454-A085-EEADF32F0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53FD96A-84D4-4939-938C-2FD2844926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2D7F4F3-54DB-42A1-89FA-4E3FA03BD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BDA3F69-D0BA-4B7B-AA4E-2BC6DBD027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56A4275-EC5B-4CAF-A52D-D36B3ED0E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85BA243-BF7A-4E1F-8536-859FE9CD9C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A180C0B-4112-4E56-8BCF-2444F9042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07D877B-1FB6-4235-A4DF-6A48D82BCC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945101B-6F99-4681-861B-3B2CC501F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8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0BC4D27-A21B-4B56-9C94-04841AC2E7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8E5602F-618A-4C16-8ACF-3167D0AD8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8B3F7B4-9146-4735-B234-8E8333C2FC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9640631-CC2B-4005-B37E-9C05B64A1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6896D86-42CD-400D-9A30-2B240D045B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ECC9C4C-1BC8-4FD6-88AF-6A7FC19AC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48EECF9-D1CB-4318-AB9C-CD2BF9B465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F7F7369-E5EE-4BD8-ADC9-35E3C707F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1E973E1-C5DF-4BB6-8CBA-D42BFF7960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625CDAD-1441-40DD-A349-D971B7958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415AB05-56CD-4105-BA5A-7EC3FF2979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3B18A5B-78D9-4DB3-AA5B-A112E0DAD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304A75A-160D-4E27-B3E3-765D7DFF9C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7671CBF-4629-4513-91CE-A9DE8088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8B2ECBF-F46E-4B7B-9230-8AD0172A4A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5A595D2-85FA-481D-A223-298109DE8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altLang="hu-HU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51442C1-A9CA-4755-8EDE-A2DDF607EC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A06F1B3-8F99-4526-8E6F-E21D7C846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</a:pPr>
            <a:endParaRPr lang="hu-HU" altLang="hu-HU"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4FB33E2-9463-4C5D-9B9F-1EF856FD66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2D096DB-D3EF-4E83-BC3F-962913C85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EF9AFB-22A4-4DE4-A97B-C1EAE47A0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2C178-1883-4BEC-AFF0-B974B7315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DD9537-D517-4446-9C6E-5FEA65EA4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58F1-A1E5-479B-ABEA-2558CEAFA8D2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95910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381D99-448E-4B5C-800D-0C53FA93B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123855-5DE0-4046-8D61-36FD3AF70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5DC5A9-7158-46F7-A473-36CAC445E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E686-085C-4B60-87F1-5DE782D16857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68093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2E0EC-775E-4047-8BF9-DE197F34E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D05A4-735F-4766-8D14-3204EBED4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9CABD9-871B-4C4B-8B87-CFE1AB0CE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43177-84BD-4573-8312-A0A59C2E5816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8218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237059-E187-4D11-B5A3-3DB12A9D6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B7C59E-880C-4962-B1F0-244C30F0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87320D-AA21-4B6B-B4B8-93C82720CB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64AE-AF56-4436-A680-2972FEE8B010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87356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763863-90D5-4F81-817F-0137FF9B6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00B5FA-44E9-46DE-BC45-E858E5DED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1DA3AF-7F4D-42FF-890B-4EF2D1C6F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BFC1-1DD6-46A3-9888-AC06D84124DD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12117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63B52-4C4C-4447-9FAE-36D45AA6D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78C15-11AE-4DF3-A319-52FD0CC63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6684AC-C51F-47A5-BE80-3302BBAB7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87481-6AB6-4099-8C41-BFC7AC141AE2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6133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CED720-0B3A-4279-BD0F-E157870E7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EF809A-BE4E-45BD-AF2F-4CA9D6896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ACEB77-F932-4DE9-BB1E-E5CC50A035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6FF1C-C990-48A1-A0C1-0767772984B3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779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E41D2C-9C08-4266-95D5-1EA445B36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589625-C846-494C-BA2B-09E4BE5D3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56F52D-387E-4E10-8906-FC87FB7C0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DC10-5EB2-4F98-BA7D-5704D22E0898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90438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0C3A3F-3682-4093-926E-5FE434C68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9E7D25-BCE8-47A1-95CD-3DABE036D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A21F31-9A50-46C0-9AE7-1F48529E0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50C0-38C6-413A-9D6B-2BB653831E3E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80132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179DF-C508-4732-88EB-145BBE800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E7C3C3-1E81-449D-92B5-41374F728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C2FAB-1487-4551-A9E3-0F8B5F913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E3E8B-5707-4D19-91EA-13C0D488EDF4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26114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501609-5ABC-4DE6-B4C9-F1D66D932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0D6974-0DE7-45E6-888E-DC0BE111C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13717-CA61-4934-B419-A3AE1194C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2E6CF-DEF1-4691-BBE5-F72D4DA0BEA8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73033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770D25-4AFD-47FF-913E-305972138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7F8B27-D6E5-4BF2-9C71-85FD0E2DA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6E2305-07C1-4D1B-BEA7-64C0746558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B046E2-B96C-4778-A239-A635FAFA9F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17B358-48B7-4B05-8CE0-CB5E189668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50550F2-0FBD-44FB-BF87-BF9264B0B20F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96/23/13456.abstrac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38469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269665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0">
            <a:extLst>
              <a:ext uri="{FF2B5EF4-FFF2-40B4-BE49-F238E27FC236}">
                <a16:creationId xmlns:a16="http://schemas.microsoft.com/office/drawing/2014/main" id="{442A5EDE-490A-4D77-9442-F56EAA9501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79838" y="2492375"/>
            <a:ext cx="5364162" cy="2879725"/>
          </a:xfrm>
          <a:noFill/>
        </p:spPr>
        <p:txBody>
          <a:bodyPr/>
          <a:lstStyle/>
          <a:p>
            <a:pPr eaLnBrk="1" hangingPunct="1"/>
            <a:r>
              <a:rPr lang="hu-HU" altLang="hu-HU" sz="3600" b="1"/>
              <a:t>Yoga Nidra</a:t>
            </a:r>
            <a:r>
              <a:rPr lang="hu-HU" altLang="hu-HU" sz="3600"/>
              <a:t> – </a:t>
            </a:r>
            <a:br>
              <a:rPr lang="hu-HU" altLang="hu-HU" sz="3600"/>
            </a:br>
            <a:r>
              <a:rPr lang="hu-HU" altLang="hu-HU" sz="3600"/>
              <a:t>a </a:t>
            </a:r>
            <a:r>
              <a:rPr lang="hu-HU" altLang="hu-HU" sz="3600" b="1"/>
              <a:t>relaxáció</a:t>
            </a:r>
            <a:r>
              <a:rPr lang="hu-HU" altLang="hu-HU" sz="3600"/>
              <a:t> </a:t>
            </a:r>
            <a:br>
              <a:rPr lang="hu-HU" altLang="hu-HU" sz="3600"/>
            </a:br>
            <a:r>
              <a:rPr lang="hu-HU" altLang="hu-HU" sz="3600"/>
              <a:t>tudománya és művészete</a:t>
            </a:r>
            <a:endParaRPr lang="es-ES" altLang="en-US" sz="3600" b="1"/>
          </a:p>
        </p:txBody>
      </p:sp>
      <p:sp>
        <p:nvSpPr>
          <p:cNvPr id="3075" name="Rectangle 122">
            <a:extLst>
              <a:ext uri="{FF2B5EF4-FFF2-40B4-BE49-F238E27FC236}">
                <a16:creationId xmlns:a16="http://schemas.microsoft.com/office/drawing/2014/main" id="{2AE30944-67BF-4744-B2D6-2EA44B660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086350"/>
            <a:ext cx="43910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Dr. Nemes Péter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Anatómiai, Szövet- és Fejlődéstani Intézet, Semmelweis Egyetem, Budapest, 2020.03.26.</a:t>
            </a:r>
            <a:endParaRPr lang="hu-HU" altLang="hu-HU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D456174-3852-4B34-9BC4-D539CFA58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219075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dy_fight_flight2">
            <a:extLst>
              <a:ext uri="{FF2B5EF4-FFF2-40B4-BE49-F238E27FC236}">
                <a16:creationId xmlns:a16="http://schemas.microsoft.com/office/drawing/2014/main" id="{07CD9075-826D-4D2A-91E6-D0654647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7561262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6139ADA1-BCD3-4A27-9350-784389F80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6184900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www.pinterest.com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0BFB5C6-5356-44B7-8EB1-6DCB8B131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354137"/>
          </a:xfrm>
        </p:spPr>
        <p:txBody>
          <a:bodyPr/>
          <a:lstStyle/>
          <a:p>
            <a:r>
              <a:rPr lang="hu-HU" altLang="hu-HU">
                <a:solidFill>
                  <a:schemeClr val="tx1"/>
                </a:solidFill>
              </a:rPr>
              <a:t>A tartós stresszre adott válasz: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4DCAFCF-27B1-4EDD-B972-5693DBF93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781550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hu-HU" altLang="hu-HU" sz="2400"/>
              <a:t>A </a:t>
            </a:r>
            <a:r>
              <a:rPr lang="en-US" altLang="hu-HU" sz="2400"/>
              <a:t>vérnyomás emelkedik</a:t>
            </a:r>
            <a:endParaRPr lang="hu-HU" altLang="hu-HU" sz="2400"/>
          </a:p>
          <a:p>
            <a:pPr>
              <a:lnSpc>
                <a:spcPct val="135000"/>
              </a:lnSpc>
            </a:pPr>
            <a:r>
              <a:rPr lang="en-US" altLang="hu-HU" sz="2400"/>
              <a:t>A vércukorszint emelkedi</a:t>
            </a:r>
            <a:r>
              <a:rPr lang="hu-HU" altLang="hu-HU" sz="2400"/>
              <a:t>k </a:t>
            </a:r>
          </a:p>
          <a:p>
            <a:pPr>
              <a:lnSpc>
                <a:spcPct val="135000"/>
              </a:lnSpc>
            </a:pPr>
            <a:r>
              <a:rPr lang="hu-HU" altLang="hu-HU" sz="2400"/>
              <a:t>A vérzsírok szintje nő</a:t>
            </a:r>
          </a:p>
          <a:p>
            <a:pPr>
              <a:lnSpc>
                <a:spcPct val="135000"/>
              </a:lnSpc>
            </a:pPr>
            <a:r>
              <a:rPr lang="hu-HU" altLang="hu-HU" sz="2400"/>
              <a:t>A </a:t>
            </a:r>
            <a:r>
              <a:rPr lang="en-US" altLang="hu-HU" sz="2400"/>
              <a:t>szív és a tüdő </a:t>
            </a:r>
            <a:r>
              <a:rPr lang="hu-HU" altLang="hu-HU" sz="2400"/>
              <a:t>fokozottan működik </a:t>
            </a:r>
          </a:p>
          <a:p>
            <a:pPr>
              <a:lnSpc>
                <a:spcPct val="135000"/>
              </a:lnSpc>
            </a:pPr>
            <a:r>
              <a:rPr lang="hu-HU" altLang="hu-HU" sz="2400"/>
              <a:t>A</a:t>
            </a:r>
            <a:r>
              <a:rPr lang="en-US" altLang="hu-HU" sz="2400"/>
              <a:t>z izmok feszítettségi állapota nő</a:t>
            </a:r>
            <a:endParaRPr lang="hu-HU" altLang="hu-HU" sz="2400"/>
          </a:p>
          <a:p>
            <a:pPr>
              <a:lnSpc>
                <a:spcPct val="135000"/>
              </a:lnSpc>
            </a:pPr>
            <a:r>
              <a:rPr lang="hu-HU" altLang="hu-HU" sz="2400"/>
              <a:t>Az é</a:t>
            </a:r>
            <a:r>
              <a:rPr lang="en-US" altLang="hu-HU" sz="2400"/>
              <a:t>berségi szint emelkedik</a:t>
            </a:r>
            <a:r>
              <a:rPr lang="hu-HU" altLang="hu-HU" sz="2400"/>
              <a:t> </a:t>
            </a:r>
          </a:p>
          <a:p>
            <a:pPr>
              <a:lnSpc>
                <a:spcPct val="135000"/>
              </a:lnSpc>
            </a:pPr>
            <a:r>
              <a:rPr lang="hu-HU" altLang="hu-HU" sz="2400"/>
              <a:t>A kortizol szint emelkedik </a:t>
            </a:r>
          </a:p>
          <a:p>
            <a:pPr>
              <a:lnSpc>
                <a:spcPct val="135000"/>
              </a:lnSpc>
            </a:pPr>
            <a:r>
              <a:rPr lang="hu-HU" altLang="hu-HU" sz="2400"/>
              <a:t>Az immunrendszer működése csökken</a:t>
            </a:r>
          </a:p>
          <a:p>
            <a:pPr>
              <a:lnSpc>
                <a:spcPct val="80000"/>
              </a:lnSpc>
            </a:pPr>
            <a:endParaRPr lang="hu-HU" altLang="hu-HU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0D038D3-DD29-4134-8468-9513049B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42375" cy="1431925"/>
          </a:xfrm>
        </p:spPr>
        <p:txBody>
          <a:bodyPr/>
          <a:lstStyle/>
          <a:p>
            <a:r>
              <a:rPr lang="hu-HU" altLang="hu-HU">
                <a:solidFill>
                  <a:schemeClr val="tx1"/>
                </a:solidFill>
              </a:rPr>
              <a:t>A stresszre adott kortizol válasz a korral nő</a:t>
            </a:r>
            <a:r>
              <a:rPr lang="hu-HU" altLang="hu-HU">
                <a:solidFill>
                  <a:srgbClr val="99FF3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8809CCD-C08D-4151-9FE7-A0105E0CA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893175" cy="479742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hu-HU" altLang="hu-HU" sz="2400"/>
              <a:t>Meta-analizis 45 vizsgálat eredménye alapján 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hu-HU" altLang="hu-HU" sz="2400"/>
              <a:t>A hipotalamusz CRH neuronjai a korral hiperreaktivak lesznek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hu-HU" altLang="hu-HU" sz="2400"/>
              <a:t>Idősebbekben a kihívásokra adott kortizol válasz fokozódik   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hu-HU" altLang="hu-HU" sz="2400"/>
              <a:t>Nőknél ez a fokozódás háromszoros a férfiakhoz képest</a:t>
            </a:r>
          </a:p>
          <a:p>
            <a:pPr lvl="1">
              <a:buFontTx/>
              <a:buNone/>
            </a:pPr>
            <a:endParaRPr lang="hu-HU" altLang="hu-HU" sz="2400"/>
          </a:p>
          <a:p>
            <a:pPr lvl="1">
              <a:buFontTx/>
              <a:buNone/>
            </a:pPr>
            <a:r>
              <a:rPr lang="hu-HU" altLang="hu-HU" sz="2400"/>
              <a:t>PMID: 15358445, </a:t>
            </a:r>
            <a:r>
              <a:rPr lang="hu-HU" altLang="hu-HU" sz="2400" b="1" i="1"/>
              <a:t>Otte Ch (2005)</a:t>
            </a:r>
            <a:r>
              <a:rPr lang="hu-HU" altLang="hu-HU" sz="2400"/>
              <a:t> </a:t>
            </a:r>
            <a:r>
              <a:rPr lang="hu-HU" altLang="hu-HU" sz="2400" b="1" i="1"/>
              <a:t>Kalmijn et al (1998)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68E25DA-D051-4C9C-9B0E-8F2AD0D65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1938"/>
            <a:ext cx="9144000" cy="1143000"/>
          </a:xfrm>
        </p:spPr>
        <p:txBody>
          <a:bodyPr/>
          <a:lstStyle/>
          <a:p>
            <a:r>
              <a:rPr lang="hu-HU" altLang="hu-HU">
                <a:solidFill>
                  <a:schemeClr val="tx1"/>
                </a:solidFill>
              </a:rPr>
              <a:t>Depresszió – neurobiológiai elméletek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1B40689-2CB2-42B6-A096-C14FFA9A6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329238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hu-HU" altLang="hu-HU" sz="2400"/>
              <a:t>„Az alap a krónikus stressz eredményeként létrejövö neuroplaszticitás zavar” </a:t>
            </a:r>
            <a:r>
              <a:rPr lang="hu-HU" altLang="hu-HU" sz="2000" i="1"/>
              <a:t>( </a:t>
            </a:r>
            <a:r>
              <a:rPr lang="hu-HU" altLang="hu-HU" sz="2000"/>
              <a:t>PMID: 16389729</a:t>
            </a:r>
            <a:r>
              <a:rPr lang="hu-HU" altLang="hu-HU" sz="2000" i="1"/>
              <a:t> </a:t>
            </a:r>
            <a:r>
              <a:rPr lang="hu-HU" altLang="hu-HU" sz="2000"/>
              <a:t>Czéh és Simon</a:t>
            </a:r>
            <a:r>
              <a:rPr lang="hu-HU" altLang="hu-HU" sz="2000" i="1"/>
              <a:t> 2005)</a:t>
            </a:r>
          </a:p>
          <a:p>
            <a:pPr>
              <a:lnSpc>
                <a:spcPct val="140000"/>
              </a:lnSpc>
            </a:pPr>
            <a:r>
              <a:rPr lang="hu-HU" altLang="hu-HU" sz="2400"/>
              <a:t>A kortizol leállítja a strukturális újramodellezést </a:t>
            </a:r>
            <a:br>
              <a:rPr lang="hu-HU" altLang="hu-HU" sz="2400"/>
            </a:br>
            <a:r>
              <a:rPr lang="hu-HU" altLang="hu-HU" sz="2000" i="1"/>
              <a:t>( </a:t>
            </a:r>
            <a:r>
              <a:rPr lang="hu-HU" altLang="hu-HU" sz="2000"/>
              <a:t>PMID: 15877308</a:t>
            </a:r>
            <a:r>
              <a:rPr lang="hu-HU" altLang="hu-HU" sz="2000" i="1"/>
              <a:t> </a:t>
            </a:r>
            <a:r>
              <a:rPr lang="hu-HU" altLang="hu-HU" sz="2000"/>
              <a:t>McEwan</a:t>
            </a:r>
            <a:r>
              <a:rPr lang="hu-HU" altLang="hu-HU" sz="2000" i="1"/>
              <a:t> 2005)</a:t>
            </a:r>
          </a:p>
          <a:p>
            <a:pPr>
              <a:lnSpc>
                <a:spcPct val="140000"/>
              </a:lnSpc>
            </a:pPr>
            <a:r>
              <a:rPr lang="hu-HU" altLang="hu-HU" sz="2400" b="1" i="1">
                <a:hlinkClick r:id="rId3"/>
              </a:rPr>
              <a:t>http://www.pnas.org/content/96/23/13456.abstract</a:t>
            </a:r>
            <a:r>
              <a:rPr lang="hu-HU" altLang="hu-HU" sz="2400" b="1" i="1"/>
              <a:t>  </a:t>
            </a:r>
            <a:r>
              <a:rPr lang="hu-HU" altLang="hu-HU" sz="2000"/>
              <a:t>Karten </a:t>
            </a:r>
            <a:br>
              <a:rPr lang="hu-HU" altLang="hu-HU" sz="2000"/>
            </a:br>
            <a:r>
              <a:rPr lang="hu-HU" altLang="hu-HU" sz="2000"/>
              <a:t>YJG et al 2005</a:t>
            </a:r>
            <a:endParaRPr lang="hu-HU" altLang="hu-HU" sz="2400"/>
          </a:p>
          <a:p>
            <a:pPr lvl="1">
              <a:lnSpc>
                <a:spcPct val="140000"/>
              </a:lnSpc>
            </a:pPr>
            <a:r>
              <a:rPr lang="hu-HU" altLang="hu-HU" sz="2000"/>
              <a:t>A magasabb kortizol szintek hatására a neuron pusztulás fokozódik </a:t>
            </a:r>
          </a:p>
          <a:p>
            <a:pPr lvl="1">
              <a:lnSpc>
                <a:spcPct val="140000"/>
              </a:lnSpc>
            </a:pPr>
            <a:r>
              <a:rPr lang="hu-HU" altLang="hu-HU" sz="2000"/>
              <a:t>A korai stressz permanensen leállíthatja a hippocampalis neurogenesist</a:t>
            </a:r>
            <a:endParaRPr lang="hu-HU" altLang="hu-HU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Képtalálat a következ&amp;odblac;re: „stresszorok”">
            <a:extLst>
              <a:ext uri="{FF2B5EF4-FFF2-40B4-BE49-F238E27FC236}">
                <a16:creationId xmlns:a16="http://schemas.microsoft.com/office/drawing/2014/main" id="{DFDC4DB0-D9EE-4A62-9286-3D6C5FAC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3538"/>
            <a:ext cx="61214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1191CE4-6DFF-4BEA-BD2F-1487183A3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Relaxációs technikák (egyéb)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D42F8ED-A7C0-47F8-A133-84D442F47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Progresszív izomrelaxáció (Jacobson)</a:t>
            </a:r>
          </a:p>
          <a:p>
            <a:r>
              <a:rPr lang="hu-HU" altLang="hu-HU"/>
              <a:t>Autogén tréning (Schultz)</a:t>
            </a:r>
          </a:p>
          <a:p>
            <a:r>
              <a:rPr lang="hu-HU" altLang="hu-HU"/>
              <a:t>Imagináció (pl. KIP – Leuner)</a:t>
            </a:r>
          </a:p>
          <a:p>
            <a:r>
              <a:rPr lang="hu-HU" altLang="hu-HU"/>
              <a:t>Mindfulness meditáció (pl. MBSR – Kabat-Zinn)</a:t>
            </a:r>
          </a:p>
          <a:p>
            <a:r>
              <a:rPr lang="hu-HU" altLang="hu-HU"/>
              <a:t>Szimbólumterápiák (Koronkai-Szőnyi; Gendlin – fókuszolás)</a:t>
            </a:r>
          </a:p>
          <a:p>
            <a:r>
              <a:rPr lang="hu-HU" altLang="hu-HU"/>
              <a:t>Biofeedback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1344994-B6C8-4592-993D-9A23F520F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Mi NEM relaxáció?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013E3CC-0FA8-4351-88FC-E9AFD11FE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629025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/>
              <a:t>Az ÉRZÉKSZERVI ELTERELŐDÉSEK:</a:t>
            </a:r>
          </a:p>
          <a:p>
            <a:r>
              <a:rPr lang="hu-HU" altLang="hu-HU"/>
              <a:t>Tv</a:t>
            </a:r>
          </a:p>
          <a:p>
            <a:r>
              <a:rPr lang="hu-HU" altLang="hu-HU"/>
              <a:t>Rádió</a:t>
            </a:r>
          </a:p>
          <a:p>
            <a:r>
              <a:rPr lang="hu-HU" altLang="hu-HU"/>
              <a:t>Sörözés</a:t>
            </a:r>
          </a:p>
          <a:p>
            <a:r>
              <a:rPr lang="hu-HU" altLang="hu-HU"/>
              <a:t>Sütizés, kávézás</a:t>
            </a:r>
          </a:p>
          <a:p>
            <a:r>
              <a:rPr lang="hu-HU" altLang="hu-HU"/>
              <a:t>Nyugtatók….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9E86DBB-0065-4D1B-ADAA-9EBC0C42C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Mik a feszültség jelei?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C23470B-A8B1-4324-BF4A-5E539A900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Láncdohányzás, alkohol, kávé</a:t>
            </a:r>
          </a:p>
          <a:p>
            <a:endParaRPr lang="hu-HU" altLang="hu-HU"/>
          </a:p>
          <a:p>
            <a:r>
              <a:rPr lang="hu-HU" altLang="hu-HU"/>
              <a:t>Vakarózás, haj igazgatása</a:t>
            </a:r>
          </a:p>
          <a:p>
            <a:endParaRPr lang="hu-HU" altLang="hu-HU"/>
          </a:p>
          <a:p>
            <a:r>
              <a:rPr lang="hu-HU" altLang="hu-HU"/>
              <a:t>Körömrágás</a:t>
            </a:r>
          </a:p>
          <a:p>
            <a:endParaRPr lang="hu-HU" altLang="hu-HU"/>
          </a:p>
          <a:p>
            <a:r>
              <a:rPr lang="hu-HU" altLang="hu-HU"/>
              <a:t>Kényszeres beszéd…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964E062-0D23-4A93-8334-28ACA04A2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YOGA NIDRA Definíció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0954CEB-59B2-4C30-B8D7-B8601AE9B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3124200"/>
          </a:xfrm>
        </p:spPr>
        <p:txBody>
          <a:bodyPr/>
          <a:lstStyle/>
          <a:p>
            <a:pPr marL="609600" indent="-609600"/>
            <a:r>
              <a:rPr lang="hu-HU" altLang="hu-HU" sz="3600" b="1"/>
              <a:t>Yogikus mélyrelaxáció, yogikus alvás</a:t>
            </a:r>
          </a:p>
          <a:p>
            <a:pPr marL="609600" indent="-609600"/>
            <a:r>
              <a:rPr lang="hu-HU" altLang="hu-HU" sz="3600"/>
              <a:t>Alvás (mély, frissítő)</a:t>
            </a:r>
          </a:p>
          <a:p>
            <a:pPr marL="609600" indent="-609600"/>
            <a:r>
              <a:rPr lang="hu-HU" altLang="hu-HU" sz="3600"/>
              <a:t>Pszichikus alvás (tudatos álmodás)</a:t>
            </a:r>
          </a:p>
          <a:p>
            <a:pPr marL="609600" indent="-609600"/>
            <a:r>
              <a:rPr lang="hu-HU" altLang="hu-HU" sz="3600"/>
              <a:t>Alvásmentes alvás </a:t>
            </a:r>
            <a:br>
              <a:rPr lang="hu-HU" altLang="hu-HU" sz="3600"/>
            </a:br>
            <a:r>
              <a:rPr lang="hu-HU" altLang="hu-HU" sz="3600"/>
              <a:t>(legmagasabb tudatállapot)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5D55639-A559-4D97-9A1E-CEB51D03E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A háromrétű feszültség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D6AF55-51F4-4260-B73A-92C43F1B3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248150"/>
          </a:xfrm>
        </p:spPr>
        <p:txBody>
          <a:bodyPr/>
          <a:lstStyle/>
          <a:p>
            <a:r>
              <a:rPr lang="hu-HU" altLang="hu-HU" sz="4000" b="1"/>
              <a:t>Fizikai-</a:t>
            </a:r>
            <a:r>
              <a:rPr lang="hu-HU" altLang="hu-HU" sz="4000"/>
              <a:t> (izom): ideg- és endokrin rendszer</a:t>
            </a:r>
          </a:p>
          <a:p>
            <a:r>
              <a:rPr lang="hu-HU" altLang="hu-HU" sz="4000" b="1"/>
              <a:t>Érzelmi-</a:t>
            </a:r>
            <a:r>
              <a:rPr lang="hu-HU" altLang="hu-HU" sz="4000"/>
              <a:t>: szeretem / nem szeretem kettősségekből </a:t>
            </a:r>
          </a:p>
          <a:p>
            <a:r>
              <a:rPr lang="hu-HU" altLang="hu-HU" sz="4000" b="1"/>
              <a:t>Mentális-</a:t>
            </a:r>
            <a:r>
              <a:rPr lang="hu-HU" altLang="hu-HU" sz="4000"/>
              <a:t>: túl sok mentális aktivitás</a:t>
            </a:r>
            <a:endParaRPr lang="hu-HU" altLang="hu-HU" sz="4000" i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1FFEA52-9B1B-4E7A-AD69-E15D1D863F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altLang="hu-HU" sz="4000"/>
              <a:t>Egészséges életmód 3 alappillére</a:t>
            </a:r>
          </a:p>
        </p:txBody>
      </p:sp>
      <p:pic>
        <p:nvPicPr>
          <p:cNvPr id="5123" name="Picture 3" descr="Képtalálat a következ&amp;odblac;re: „híd”">
            <a:extLst>
              <a:ext uri="{FF2B5EF4-FFF2-40B4-BE49-F238E27FC236}">
                <a16:creationId xmlns:a16="http://schemas.microsoft.com/office/drawing/2014/main" id="{B43F3913-0B83-445B-9485-57F90377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604837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9E2CA8C3-E3C9-42A5-BD15-5B237D58A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36838"/>
            <a:ext cx="26019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2400"/>
              <a:t>Stresszkezelés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2400"/>
              <a:t>Táplálkozás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2400"/>
              <a:t> Mozgás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4EFF1B2-B141-4C33-B93A-A33EB2700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Yoga Nidra felhasználási területek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4728440-DE74-4290-9D8E-45E5ABEA5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/>
              <a:t>Relaxáció</a:t>
            </a:r>
          </a:p>
          <a:p>
            <a:pPr>
              <a:lnSpc>
                <a:spcPct val="90000"/>
              </a:lnSpc>
            </a:pPr>
            <a:r>
              <a:rPr lang="hu-HU" altLang="hu-HU"/>
              <a:t>Meditáció</a:t>
            </a:r>
          </a:p>
          <a:p>
            <a:pPr>
              <a:lnSpc>
                <a:spcPct val="90000"/>
              </a:lnSpc>
            </a:pPr>
            <a:r>
              <a:rPr lang="hu-HU" altLang="hu-HU"/>
              <a:t>Pszichológiai problémák</a:t>
            </a:r>
          </a:p>
          <a:p>
            <a:pPr>
              <a:lnSpc>
                <a:spcPct val="90000"/>
              </a:lnSpc>
            </a:pPr>
            <a:r>
              <a:rPr lang="hu-HU" altLang="hu-HU"/>
              <a:t>Pszichoszomatikus betegségek</a:t>
            </a:r>
          </a:p>
          <a:p>
            <a:pPr>
              <a:lnSpc>
                <a:spcPct val="90000"/>
              </a:lnSpc>
            </a:pPr>
            <a:r>
              <a:rPr lang="hu-HU" altLang="hu-HU"/>
              <a:t>Alvás</a:t>
            </a:r>
          </a:p>
          <a:p>
            <a:pPr>
              <a:lnSpc>
                <a:spcPct val="90000"/>
              </a:lnSpc>
            </a:pPr>
            <a:r>
              <a:rPr lang="hu-HU" altLang="hu-HU"/>
              <a:t>Pszichofiziológiai megújulás, „újjászületés”</a:t>
            </a:r>
          </a:p>
          <a:p>
            <a:pPr>
              <a:lnSpc>
                <a:spcPct val="90000"/>
              </a:lnSpc>
            </a:pPr>
            <a:r>
              <a:rPr lang="hu-HU" altLang="hu-HU"/>
              <a:t>Elme feltárása, felébresztése</a:t>
            </a:r>
          </a:p>
          <a:p>
            <a:pPr>
              <a:lnSpc>
                <a:spcPct val="90000"/>
              </a:lnSpc>
            </a:pPr>
            <a:r>
              <a:rPr lang="hu-HU" altLang="hu-HU"/>
              <a:t>Tanulás, oktatás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5D245DA-5AF4-4CB9-AF91-1A6BAD772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Yoga Nidra eredete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A25BE8A-0F81-4636-86E7-64D65610A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endParaRPr lang="hu-HU" altLang="hu-HU" b="1"/>
          </a:p>
          <a:p>
            <a:r>
              <a:rPr lang="hu-HU" altLang="hu-HU" b="1"/>
              <a:t>Tantrikus eredet:</a:t>
            </a:r>
            <a:r>
              <a:rPr lang="hu-HU" altLang="hu-HU"/>
              <a:t> Nyasa </a:t>
            </a:r>
          </a:p>
          <a:p>
            <a:r>
              <a:rPr lang="hu-HU" altLang="hu-HU" b="1"/>
              <a:t>Swami Satyananda állította</a:t>
            </a:r>
            <a:r>
              <a:rPr lang="hu-HU" altLang="hu-HU"/>
              <a:t> </a:t>
            </a:r>
            <a:r>
              <a:rPr lang="hu-HU" altLang="hu-HU" b="1"/>
              <a:t>össze </a:t>
            </a:r>
            <a:r>
              <a:rPr lang="hu-HU" altLang="hu-HU"/>
              <a:t>mindenki számára, vallástól és kultúrától függetlenül </a:t>
            </a:r>
          </a:p>
          <a:p>
            <a:endParaRPr lang="hu-HU" altLang="hu-HU"/>
          </a:p>
          <a:p>
            <a:endParaRPr lang="hu-HU" altLang="hu-HU"/>
          </a:p>
        </p:txBody>
      </p:sp>
      <p:pic>
        <p:nvPicPr>
          <p:cNvPr id="36868" name="Picture 4" descr="yoga-nidra2">
            <a:extLst>
              <a:ext uri="{FF2B5EF4-FFF2-40B4-BE49-F238E27FC236}">
                <a16:creationId xmlns:a16="http://schemas.microsoft.com/office/drawing/2014/main" id="{5DE77B75-74B2-4B9B-96D4-03628DD6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38512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D85DB0C-99F6-483F-8DFB-21D473D06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Yoga Nidra hatásai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D17DCE3-8054-461E-9B27-45E0D20B3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3600"/>
              <a:t>Stressz management – energiát felszabadít</a:t>
            </a:r>
          </a:p>
          <a:p>
            <a:r>
              <a:rPr lang="hu-HU" altLang="hu-HU" sz="3600"/>
              <a:t>Akaraterőt, memóriát fejleszt</a:t>
            </a:r>
          </a:p>
          <a:p>
            <a:r>
              <a:rPr lang="hu-HU" altLang="hu-HU" sz="3600"/>
              <a:t>Pesszimizmus, negativitás kezelése,</a:t>
            </a:r>
          </a:p>
          <a:p>
            <a:r>
              <a:rPr lang="hu-HU" altLang="hu-HU" sz="3600"/>
              <a:t>Pozitív gondolkodás </a:t>
            </a:r>
          </a:p>
          <a:p>
            <a:r>
              <a:rPr lang="hu-HU" altLang="hu-HU" sz="3600"/>
              <a:t>Rossz szokásokat megváltoztat, életcél/célok elérésére</a:t>
            </a:r>
          </a:p>
          <a:p>
            <a:endParaRPr lang="hu-HU" alt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5F58C22-521C-4CAD-8837-080C3AE2C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Miért gyakoroljunk?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27FFE58-D987-4B06-80DF-5ADEE9515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893175" cy="4525962"/>
          </a:xfrm>
        </p:spPr>
        <p:txBody>
          <a:bodyPr/>
          <a:lstStyle/>
          <a:p>
            <a:r>
              <a:rPr lang="hu-HU" altLang="hu-HU"/>
              <a:t>Önismeret – önelfogadás – megelégedettség – öröm</a:t>
            </a:r>
          </a:p>
          <a:p>
            <a:r>
              <a:rPr lang="hu-HU" altLang="hu-HU"/>
              <a:t>Feszültségmentesség – Szeretet   </a:t>
            </a:r>
          </a:p>
          <a:p>
            <a:r>
              <a:rPr lang="hu-HU" altLang="hu-HU"/>
              <a:t>Minek gyakorolni a hétköznapokban?</a:t>
            </a:r>
          </a:p>
          <a:p>
            <a:pPr lvl="1"/>
            <a:r>
              <a:rPr lang="hu-HU" altLang="hu-HU"/>
              <a:t>Fizikai, mentális, érzelmi fáradtság</a:t>
            </a:r>
          </a:p>
          <a:p>
            <a:pPr lvl="1"/>
            <a:r>
              <a:rPr lang="hu-HU" altLang="hu-HU"/>
              <a:t>Felhalmozódó feszültségek – Idegrendszer, Szív és Emésztőrendszer</a:t>
            </a:r>
          </a:p>
          <a:p>
            <a:pPr lvl="1"/>
            <a:r>
              <a:rPr lang="hu-HU" altLang="hu-HU"/>
              <a:t>Nagyon kevesen tudnak aludni</a:t>
            </a:r>
          </a:p>
          <a:p>
            <a:endParaRPr lang="hu-HU" alt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data:image/jpeg;base64,/9j/4AAQSkZJRgABAQAAAQABAAD/2wCEAAkGBhQQEBUTExQVFRUUFhQUGBgVFxgUFBQVFBUVFBgYGBUYHCYfFxojGRQVHy8gIycpLCwsFx4xNTAqNSYrLCkBCQoKDgwOGg8PGCkcHRwpKSkpKSkpKSkpKSkpKSkpKSkpKSwsLCwsKSkpLCwpKSkpLCwpLCwpLCksLCwpKSwpKf/AABEIAO0A1QMBIgACEQEDEQH/xAAbAAACAwEBAQAAAAAAAAAAAAAABgEEBQMHAv/EAEIQAAIBAgMFBQcBBQYFBQAAAAECAAMRBAUhEjFBUWEGInGBkRMyQlKhscHRI2KCkqIUM3Ky4fAHFSTS8TRTc4PC/8QAGAEAAwEBAAAAAAAAAAAAAAAAAAIDAQT/xAAhEQEBAAICAgMAAwAAAAAAAAAAAQIRITEDQRIiURMyYf/aAAwDAQACEQMRAD8A9wtJEi8LwYmEgmF4NTCEi8AmRaTIvAJkQvC8AIWhIZ7C54QCYTBxnaEtcUh/EfwPyZU/5lXPxnyC/pFuUhphaaYWizSzqsu8huhH5G6beAzJaouNCLXU7x+o6zZdsuNi5CRIvNY+oSLwvAJhIMLwCZFoXheATCReF4BMJAkwCLQtC8mARaFoXheATItCF4AWhaF4XgBaFpMi8AmLfaDH7bexG4W2up0IHgND5zRzPPFonZ2S7WvZbaA8yd0UsDii7Mziz7TFh4kkfS0TO64Uwx3zWzhMFpLq4cCVKOPUA30A9JCZ0pvbaI5hSR9os0fK1abCg3lOvhirB0JDDUH8EcQeInVs2W+gPnp9N8qZhjiGGy6i43MLj6TeGQxZbjvapcizDRhe9j06GW4rZJXJxA7wN1YG27QX+4jRePjdxPKar6hIvJvNKIWkXkwCLQtC8LwCbQtIvC8GJhCEGotCTCAQRC0mEAi0LSZF4MFoWheF4BMr47EClTZzuUX8eQ9ZYmb2i/8ATObXtst5K6k/QQaSMViHqPXd32BTA1Gl3ax4cBoAOksZdiBVpipYq+5gRY3HG3XfPmphgXeo3ue0D2+YqosPWccuqtVqVayi1I2VR8zKdSByG6c9/XTOOGnRpFrjS2/Xd5ytmWK9jT9oxqlLObqAi2pqWNr6nQac5sZWNCZwzthUTZZdoA3FyRYx8euS5W28MShjkr0VrJ7QBrW9pa50B4dDOmLy3+0qLHZdb7Lb7eI4iUsUhVCRoBYADcLkC/58pZz7F1qAoUcKt3q3vVI2ggW1zrptG/0Mzut6nKr2ep4ihmFEVTcEsgIAAbaFjutw115Geo2iDicxdcRRUgPZQ5YA6VFtY+B19Y/K14+KOcTaAEAYXjkTaEJF4NFoWheF4AWhaBMNqATCQDCATCEIAQhCARC0mEAi0AJMIATnWp7QIO4gg+B0nSBgHn2a4R3wzIlhVpMR4lSRr4zllzeywlKl8SjvHhckk68d8cMflRLmpTttH3lO5uoPA/eKnaTEVCAopMoDJtEjZVQWA37ideEjlKtjY1MDidkWk42qHFpnqxAklrzPlwpceQVG6TWwp2CVuANbXJ/8T6pU7mXnrIqFdTfTT9d0JNi3TGo0tsowv3DcqDb2icVJj1gsWtVAynTdyIPIjgYgU8UaR91t/wC7u9Z9DP2p1BUSytuIuSGHJhoPA742N0TLC3p6LC0p5PmQxFFagFr3BHJlNiJdlUNItItPqEA+Qsm0mEAi0LSYQGkAQkwgBCEIAQhCAEIQgBCEIAQlbGZjToi9RwvjvPgN5mTX7WKRalTdm4Fl2E8ydfpM3I2S1t1qyopZiFA1JJsB5xH7Vds0qUXpUUL7Q/vG7iAggjZFrtqOghjket3qzbdtQo0QeC8+swM3Ulb2sBJ5Z/iuPj91tYOttoG5gH11k1ccim17nkNT/pM7s6dujs31AZeotcD6ESlicsZhdHKkaMo02iNDrEkWa9XNBbcfAH7n8SvWzct0A3AbpgLRUtss1RW5F2166bxL9Ps+5F0qMR43P1jbN8Z7dK9W+t98qVGJOk6VcqrC/ePoP0mSmHqM/sqrEk7rd1HHgOI4g9JhuJ09V7B07YMNcEVGZ1tu2fdH+W/nGOIfZeo2BZabH9jU3DgjncRyB4+sexK41xZyyphCEYghCEAIQhACEIQAhCEAIQhACEJUzPHCjTL2udyj5mO4QC0TMPMe0Wvs6Fnfi29E/wC49JkYiu9S/t6pIPwDup4WG8eN5DZpTpLZQBYSdz/FcfH+vqng0DbdVtpzvLan/QdBpPuvmFJRYEeUXsXWNVu6rsx3Kg2nby5dd0z69GutVqZplGUKxDkEkNe1raDcZL/Vf8N2Eq+1Om6V88wF6ZAmn2foKKQI1vxO+XMTQDDWNrcZ8tXTzTs9j/Y4hqbaBtR4jQj0AM28afZ1b/C+vnx+ljKPaPJASSu8G+m8HgRKWDzguvsaujj3G3BrfY8xFnB25i8pTEJe2omOGrYRtCSv1H6y9l2Y7JB1tqCDwPEHwjBVwyVlB03fn/WPo29ds3A9qqdQWcD8yvm2Gp1CGpsLgg+YlbMuy/eJAtytM5MpqAaM1vWDZjO4aMxzBDh1U6sI65RWL4emzbyik+k8iqZeQO+zHja/LpPZMK+1TU81U+oBjYoeaa1HWEISjnEIQgBCEIAQhCAEIQgBCEIBEXM2xgesQT3KWni53+g09ZrZzmPsKLN8WiqObtoo/PlELHViFFMEkneRqWZjr5kmJndRTCb5csXjTWq2F7XtpqSeAA4mb2W9gwwD13e519mpCqo4Ata5PPXfNDsz2YGHAdxeofMU+g68zGKLjh+tyz/FTAZXToLamgXnzPiTqYp9pqf/AFp/eo0z/K1QfmO8Te14tiqJ+alUX+V0P5jZTguF+yxkPukdZbxuJAB13XnDKKdlPWUM0wzAMeGptfnE3qLa3kzcNV26zcpUx/ZlMRUWmmhdgNPhA1ZhysBfxtIwNUKzX4aeccuyeXj2Yrkd6oO7+6l93iba+Ai4zdN5LqEDN8GcLialK5fYCNr7z02HdbS13WxU87TQy3Nhsgqbqf8AfrLXb/CEYxai6MaK2PC6uwsRxBDARc9ijNdX9jUPD4HPnob+s23V0zDdx5ORzRWsekzjilCnwP30mGamITQ01fqpIv8AeTTxNckKtAFjuG0WJ8gJvyNxFmpRevUCKDdjsj+LS/gNTPWKVPZUAbgAPQWmH2YyA0ED1dk1iNdn3UB+EX39Txm9KYxDyZ/K8CEIRkhCEIAQhCAEIQgBCEgwCZSxmb06R2SbtwVRtN6Dd5zNzHtDcmnh7Mw0Z96J4fM30lbBYAJcm5J1JOrMTxJ4xblo+OO+1bNcU9VhUddlUv7NL7RudC7W0vbQAbtZ8dmcDt4ks2vsVU//AGVL29FBPiwl7GrpumRl2ZNg69R/fpVWVnFu+hChLrbeLAd3xtJ73eT61jwfBJnLDYlaih0IZWFwRuM6yyIi121w11o1OKVLeTqQfqBGWZXaijtYSpzUBx/AQ32BmXpsuqoZY/d8pQz3FMRYDSRl2Istp0zO7KbSHp0+9lzAU9Kl994+dlHvg6XQMP5XYfiJ2UYPVxy1jJ2JxN6dSnxp1CfKp3vvtTfH2Xy9M/8A4gUu/RbmKi/VG/Bi7lNENiqAIBHtV0IuNzcDGzt0txRHV/8AKJgZCirjKBb5mtf5thgv1P1hl/duF+lOr9msM2por5XUegIEtYTLaVH+7pql9+yACfE7zLIky2o591FpMITWCEIQAhCEAIQhACEIQAi/2sxrAJRQkNWJuRvFNRdrHhe4HnGCKmcHbxv/AMdNR5sxY/QCLldQ2M3XXL8CEUAAACX9mfNI2Eo5hj9k24SfSvdWK1LamDmeEKm4lzCZnrqZo1aQdYvZpvFn9h8b36lG+lhUUctdlredj5mOE87dGwmJWunC6svB0O8X4HcQenWPeAxyVqYqIbq3qOBB5EHQyuF4S8k1dzpZnLE0Q6Mp3MCp8CLfmdZwxr2puRvCsR5KY6ZHyeiQQp1sAD42tN+vhO5aZmSU9R4D7TZxL2WQkdNvTAwY2GfrLfYvStiL8RTI62Lg/j1nN6W1e2+1pmYXMzhq61SDYEo/PYYi/obN5dZkurG5cymvtRlrVqQKC7U22wPmFirKOpB06gRNxGF2k2lJBHeFt4IN79DeelIwIuNQfrF/O8qKE1aYuDq6j/Oo+4lMsd8o4Za4qz2Yz0YqlrpUTRx1+YDkf1mzPNvbnB11xFPVDowG5kOp8+I8I/VMyprR9sWGxshgeYO63jNxu2ZY6rvXxCopZiAo1JPCYNTtbr3aLFeZYKT1C/qRKGKxjYpgW0QG6pw6FuZ+gl3D0VmXP8NMOOWpgM8p1tAdlvlbRv8AXymhFjGZQricMPmlTCnvbT0xvB1IHNb8uUPn+s+H4boTnRqh1DKbhgCDzB1E6SiYhCEAIQhAIMUB3sVXY/Ps+SKF+943sdIm5X3iW+Znb+ZiYmfR8O2u7WWL2b4i4jFUXuxZzNdTJ5r4dsFMbUptdtRxtfTrabmGznaAKte4uCNZkIb3B4SqiCjWDAd1xsnlfep89R6Se1bGziarOdTebPYzFGnVei2i1AKicrr3XHjbZPrMqlUJ2UUAM5ttHXZAF9Op4Szj8uNEKbtcEFX2iSGHGPjxdp5/b6w/SGW4tzlDJM0GIpBviHdYDgw/BBB85oS+3IUcFTNNyje8hseo4MOhH55S9jn7hM++0IAqUjxtU1/d7mnhc3mfmNX9nJXhfHnTJy/Fk1iOQv8AUiXMzwArJ7RCA1rEHc3Q9esxcnrD+0Pc8FHrtH8yzi8eadQhO8DdiNxHn1PCJOlbOeDV2MxpqYUBhY02amQdSAu76W9JuxX7EVtoVza13U2PC6D9I0y+PTlymqUe0+TGmrPTF6Z1dRvT95Ry5iKGX5q7n+zn+7pH2i6n3muAOVhYkDmZ64wnkYw6UsfiNgbKOxKDh3DY25C9zJ+Sa5inju+KZsH7sqYTMmWqUY79V+xH++c7YI3FpQzLKrm4Y3GoPIye+F/ejbQxQInHMaIZYs5fmhvstvG/9R0mnicz4AFvDQep0jfLZLhqtzspiL0jT40mI/gbvL+R5Tbnm2Gz2pQrB0UEMCrAnQ67Q1HHePOOeV9o6Vfu6o/yvofI7mlccppHPCytaEgSY6YhCEApZzivZYeo/JG9SLD6kRQ7MYsNTW+hHdYcmXQ/r5xxzTB+2o1Kfzoy+ZGn1nnCFqRFUA3OlReZXRv4gQfEeUnmr4/Z7I0i3nAsZsZfjxUUG+/WZ+a4BmNxEy5imHFKqe+/Q/cAyMcNpLWuSNkDmToB5kica+1Srtt+65up4XtYqettYxdkcsFevtnVaNm8XPu+g18bScnKty1jtx/5DiMIih71AoX9ogJIIG5lGo10uNLcp9Vc3fEAK+yALe6HZz4Jsz0W0LS/wcv8lLnZDK3pCq7gqKhTZVj37KCNph8Ja+7kojJIEmPrUJbsvdoan7dF5Ix9WX/tmPm9WyW5zVzmnfFA8qSj+tpi5lRNaotJd7kL4A7z5C58pHPtfx9PqrlY/wCUs5HfLe1U7mUGoo0I1F1X6zJo4ULewteNva+otPCiipttFFA/cQqT9AB5xcqIzgKvvOQo8WNr+V7zM51DeO8XIz9isNbDl/8A3HZvJbIP8pjDOODwwpU1RdyKFHgBadpfGajmt3dqGd432NB3G+1l/wATHZH1N/Kec4mhqCPh3fn1jj2wxX93T5lnPggsPq0WUW8j5bzp0eGcbfeAxM0Kq7QmWcLsm44+ksYfEEaGTitntn4mmadQEjTcfA7j6/ebWGpLVHvAD1P6QqYcVBqJnLlbUj3HIHkR9Zs4ZeVnM8uRACCSdpQOpJGn3luplN1uN4mVl1UjEWqsWNr076AcG0HGxjO+OUL9Osbik3Y45T2gemwSsdpdwb4h48x9Y0g3iZjsNtDaAt/v6zY7L48vTNNvepn+g+76WI8pTHK9VLPH3G5CEJRIGJvabA+yrbe6nXsCeC1vwHA9R1jlKmZ5euIpNScd1xbqDwI6g2I8Jlm42XV28/weINCpsk90nToeXnG7DVQ6xTxGCY7VOp/eJ3GI4291x0Isf/Eudn8yIOw/vLoevWQl1dOnKfKbj67S5UKikcx6HgR4TU/4fIFwYBI9ptMaoHwvewH8oW3jLWLwwqLFept4OsKyjUCzAbqifKeo3g8/GNOKWz5R6LCccJiVqorqbqwDDwIvO0s5xIMmVsyxHs6TtyU28ToPqRAMLF1w1V6h3WCD/Ct9fMkz47MUvaVnq8FAUHq2p+gHrKedPsUfL7CMmRYEUcOiga7IZuZZgCx9ZGc5L5fXHRT7VOamMI4U1RfC92P3HpPvJqZbFU1AJ2RtseCgXtc8ybW8+U74yj/19YMPeVHHgV2fupmh2Spd6s/7yp/KLn/NM1vJu9YGISYQl3OUO2ItXpHnTcejIZi0W1jJ21o9yk/yuVPhUFh/UFiviX2FJ6TnznLr8X9XTE5kqm1ix5KLn/SVzmgHvU3A57Nx9Lz7wmHIUNfVtfWWMK93CHXaOzu3GxO/yicnWcvzem24iW8TUUi4Mq4js0rG9rHmND6ynWyeqg7rA2+bT6iNyXhxxutgL7R3W33/AN75o5Zl9QkGoQSNwGg14+MqZFQY1GLgXB2d97AAH7n6RuCgLpymYxmV0q4p0RdksoPAEi8qZA9sULfErKfKzD7fWLjgd6+rFiGJ1J73Pw4Tc7JUy9ZWHuorbR6kFVHjvPlGl+0LZrG7O0IQnQ5hCEIBgdpctuBWUaqLPbinPxU6+F4uZhgzpVp7xa/UT0FhpFPG0DhH1F6DaBt+xf4X5DkZLPH2t489cVORZqKi2OhG8Gd85w4amTymTj8AV/a0d+//AH0l7K8yGIp7LaMNCDFnWqezXMT2LzAKGoMdxLU78jqyjwOvn0jZeJOY5NYbS3BGoI0II3EdZtdnu0Arj2b6VVGo+cfMPyI+GXqp+TH3G5KGe09rD1Ba/dvb/CQ34l+QwvpKJErtE37LaGosT+Y44aqHRWG5lBHgQDFBkFSkygGyM6rfiqsVH0E1uyePDUhRJ79IAeKblI+3lJY8XS2c3jKr54B/bEtvNJh6Mbfcz57KY0K9Sk2hZttb8dArAdRsg26ypnuLtjr/ACKi+t3/AP0J1q0qVU7SkA7+Uy3nbZjvDk3QmBhs0dND31/qHnx85o0s4pN8YU8m7p+ukpLtGyxOcYAV6D0920uh5MNVPkQJ5wlF6qsagZNlihA95nBsQDyvx5T1IMCLg3HSefZkhSo9M+8rO1uLKxuGHMWNvGL5Jwp4rzpnUHNIBTdk+FiblejHl1mxlCgMGJFhcjjq3H0mYgY6WlnCZS5V2pkqNo7PFTYDh433SMq+U1wakrKeUl0BimcTXp+8lxzQ3/pM6Uc6v8WvI6H0Mf5J/H8W8TS9g5a3dbW41sd2vSwEKudKq6uvqJxfNb7yPWU6uJp3vZL89CZmzaZOIao6uyCw7zbTcTv7o3nznqOS5ctCiqqLaAkn3ixFyT1iXk2EbGPZQfZqwFRiLDSx2FB1JOngDPQhHwntLyX0mEISqQhCEAJ8ugIsRcHQg7jPqEAWcdlLYclqfepcU3mn1XmvThMXG4cqRWo7+I4MN9o/kRZzfAexbaGlNtOiseB5A8Osllj7iuGfqvnAZkKtK5tryvoRvBB3GLONOziEKGzbWljruJP2vLOKwTqxNM22t4OoPLzlCvgG95/e4H5SOQ8ZK1fHHT0PIsxNaldveU7LdeR8xNEzA7F03/swqPYNU1sN1h3b+diZvzox6cuXfBGpVTQdqbfCxX8g+YI9Z9lSrirTNmXUdeYPMGaeeZOTUZwpZWsTs6srAWvbiLAbph0qpW5F7KSCCCCLdPMSN3K6MbLGlVwNPGVPaJU9lVIAemwDBrCwI3E6aXB8p8t2Urjc1I/zr+DKrsjMA3d2jYNuG2OBPBuI5xoy3GsSKb6ts3DD4gLA3HA6iNJMu07bj1SjiBWw5/aKyDn71M/xjQedpJzEPptbJ8jePxWVWyqid9Kmf4F/Sb8B/L+wu9ns0KVRRF2V7kW1C2Fyf3R0PPSa3aLLqdSiz1FuaasylTsupAv3WGolzC5XSpEsiKpIsSBrbl4Sy6Agg6g6HqDHk45Tt53HlmGzCqijbUVBzFg/mNx8rTXy/tEh7oNv3SNkjyM65r2WekSyAvT/AHRd0HVfiA5jXpOVHC0nQDusOuv33GQssdEssXjjVO8TjVWm29QZQbJwv927L0vtL6G9pzfD1Pn/AKR+szbdLdSlSHwD0Ep4muqg7gPSfL0X4ufQfpLfZjJhUxYZruKSljtaqGawXTdfefKHd0L9Zs0dlcAaWHG0LM7GoQd4voB/KFmzIkzpk05bdiEITWCEIQAhCEAJ81EBFiLg6EHUHyn1CALGadkrktSP8DHdbgh4eB9RF2u1Ta9kVZnGgFu959Os9Jnzsi9+MS4bUx8litlWE9lQp0zvVFB8QNfreW4QjpiUsZlFKqSWXUi20CVa1rb1l2EAzqOQ0l+HaP7/AHr2Fr2Ol7cbS1QwSUzdUVTu0ABty8J3hM0NiEITQIQhACZeYdnqVY7Vij/Oh2SfHg3nNSEyzY3op1uzVdT3WRxwvdG8xqJzHZ/Etwpr/icn7COEIn8cP86WKHY4nWrWJ6UwFH8xuZu4DLkoLs01sN54knmSdSZahGmMjLlb2IQhGKIQhAP/2Q==">
            <a:extLst>
              <a:ext uri="{FF2B5EF4-FFF2-40B4-BE49-F238E27FC236}">
                <a16:creationId xmlns:a16="http://schemas.microsoft.com/office/drawing/2014/main" id="{BEE00C8C-2B3A-480F-8A7F-32E7CB8AD9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88" y="-1092200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0963" name="AutoShape 4" descr="data:image/jpeg;base64,/9j/4AAQSkZJRgABAQAAAQABAAD/2wCEAAkGBhQREBIQEBMVEhUVFxUZFRcVGBkZFxYZFRcVFxUYFBcaHCYiGxolGRgYHzAgIycqLCw4GR8xNTAqNSYsLS0BCQoKBQUFDQUFDSkYEhgpKSkpKSkpKSkpKSkpKSkpKSkpKSkpKSkpKSkpKSkpKSkpKSkpKSkpKSkpKSkpKSkpKf/AABEIANMA7wMBIgACEQEDEQH/xAAbAAEAAwEBAQEAAAAAAAAAAAAABAUGAwIHAf/EAEEQAAIBAwIEAwQHBgMIAwAAAAECAwAEERIhBRMxQQYiURQyYXEjM0JScoGRBxVigpKhJEPBFjRTY3OisbIIs8L/xAAUAQEAAAAAAAAAAAAAAAAAAAAA/8QAFBEBAAAAAAAAAAAAAAAAAAAAAP/aAAwDAQACEQMRAD8A+40pSgUpSgUpSgUpSgUpSgUpSgUpSgUpSgUpSgUpSgUpSgUpSgUpSgUpSgUpSgUpSgUpSgUpSg5zThRvkk7ADqT6CoF5xCePzC2MqdxHIpkH8jhVP5OT6ZqQoLTagRoQMuMblm0HIOdgACMY3J7Y3iSccIuJIVikkCJGSUXIDPrJUsSBnSEOOvmB7ig68J8QQXWoQyAsm0kZBWWM+kkTAMh+YFSrm+jjxzHRM9NTBc/LJqvWKC5YNNbASLkJz40147lDvt8j/pUy24RDGxeOGNGPVlRQx+bAZNB+W/GYJH5cc0Tv91XVm/QHNTKqfEnCre4gZLoRaezSY8hPQo2QVb0IIIqo4QL2zXlOG4lAqjlzB0Fz+F1dgsgx9vUCfQ9aDW0qptfE8MkYkTmMDkELDKzoykqyyIqEowYEEEDpXI+KkZhHFBdSOegNtNGvzaSZEQD+bPoDQXdKqmubmXaOIW47vKVdh+CONiD82cY9D0r9/crn3rq4b84l/wDSJaC0pVX7Hcp9XcLIPSaMavlriKAf0Gn7wuF9+11fGGVG/Xm8v/WgtKVV/wC0CD6yOeM98wyMB/NGGX+9SrLikU2eVIkmOoVgSv4h1H50EqlKUClKUClKUClKUClKUClKUClKUCuVxchBk5PoFBZj3wqjc11qOm8rH7qgD4ZyW/tp/SggcX4sLKzluXXUUVmCDq8jnyRLjO7OwQfMVQWHFntj7JCgu7+UiW6Jk0QxyyICQ8hDYARQEiRWbSgJA94/tjOtwZ+M3GWt4Q5s0PurHAGL3IU7a5CG0tjIQLg+Y1N4XwTHD42hDCZj7UDKV5hnk+kYSsoAyQxiJA904GwFB2vhxApGBFZSeX6UPJMo15P1ZEbbYxud85qqe6vvZVuUAUHD6VulKCIoGD67izLA/wAJ/XtWvsbxZoklTOlwCM7EZ7MOxHQjsQapbe3aTg6xoMubQKo7luTpA3+NBUNPcwxRLLFfHXqBSGSycqQScZKxs+VBby5wPlXmI2dmsSH95QIAkgXTeNGupSQjcsMiYzvGMAEbitNxJ19otQzqpDSMqscFzoKYT1I19K9ysTeRgZ0iGUt1xlngCZ7Zwr/qaCoPiLXIttFeWavpUnmHM5DqrL/hyy4JVgc57+72qxXgswOr26cn0KW/Lz+EQhsfzZ+NeOLWEVxcxQTxRzR8mZmSRFcZDwBD5gexeud34PQtzIJ7m0YBQOTKeXhFCKORJqiwFUDZBQSvarmP6yJZx96A6W/OKQ4x8pCfhUyx4gkyloznBKsCCrKwxlXVgCpwQcEdwehFUPN4lbe+sXEYx1MeILkD10MTFIfk0fyriviKCaTnW+pbmIDn2zq0dw8P2gYm3crnWrKCMgqDhzQa2leIJ1dVdCGVgCrA5BBGQQe4I3r3QKz3EopJRzJLGKRVyQHdWnwOvLAQqGx0HM36ZHWpPG+KmCSMkkRrHPK4XGWESrgb9vOT1HujfGauKDLW/imK15aXEuIJd7a5ckowO4ilkPuyKMgF/eAG5YNWoVgRkbg9Kz/E+GorNHKoa2uWAZenKmYjS6nsHbAyMEOQdy5IoYuAS2EgjgleONjiMB9MTE9EVWVo4ZT93QY3ONPLJ0gN/Ss3ZcflUlJFMpUZZQui5RRsWMIJWZf44jg9FUmr+1uklRZI2DqwyGU5BoOtKUoFKUoFKUoFKUoFKUoPE86opZjgDqTWS8TXxlt4raBisnEn0KRsyQFdU0mDuCIFx6hnWtPfr5NX3Mtj1ABDD81JFUF+gXjHD9OwNreqB2wr2ZGKDz48iWPhhtYhoExt7VFUdFmkjiZVHwjLfpWjsrtJY1kjOUYZHb8iDuCOhB3GCDVP4kjR7nh0bvpPtDSKuknWYbeY4JHugFg2T90DvUo2zQT64lLRTN9Ko+w52Eqj0OwcD4N98kK254ktu13Ahc5DS+RGPIMq7nbdg0mX8gOCzE4G9Rklf92vJrmZiwycyl8iXQVCcxGQDGMBx6797DxLZMGiu4QWeNhlRk61IZQMZG+WxqyMBmJyBg8ri5gvLWW2sXt2dQuYgVxEdYOJY1OUwQcjGcg96CLc3D+12SlyBsMFJVzlEZsyFsSbgHpsQM96uLXiDtfTQkjlpGhA0nOo4LEN0IAZcjqMj1qmY6bqxgZ1Z4tQZUyqoNC6Ays7FzgbHOe/wqV4Wt5BcXTTktJ9GrNvg41Yx9Gi4A6afvZPUEhIsrln4hKMnQsYGk6fK3kOMhMjY6sayPNnAq+qtseGMlxcTMwPMK6QBuoUYPm752OPh1O2LKghcXvjFEWUBnJCxqejSOdKA/DJyT2AJ7VCn8JW8sEcE6c3l7rIcrKHJy0iSLhkctliVI61GinabiLclmEcQxLhtSO2MBQpyqsCSCV83kIOARq0dBgxb3vCGZ1L8QsSSzrge1QEklnUDAmXO7AANvnGdROm4T4rtblUaGdG5gygPlZh/CjYJ/IVbVkONcLaWSU2WHMYVZreX/dZs5fQp/yZxkNzFGPMuoHsF34g4ObmIBW0OpJU7gEEFXRiNwrISpI3GQRuBVTa3T27LGgaM9PZrhjpbA2FncHIPwjJ6Y2i3rpwzjhTmIGa5SFtEuATcW7DfTKmAZlx0kUamGDh92q8IiuYfsTRSD4MrD/wd6DhHPFdxSRsD00yxt5ZEJHRgDse4YHB2KkjBrhYyiUSWV1pkkRcOGA+mibISXT8cEH0ZWA2wTWXsLwMurd0IFvcMfrFJ/3a6fsW90M2QTpb38AyOKWQvYo7q1cxXEJYxMdip6SwTrv5SRpZT0Kg9VFB+pCpb2K4ciRDrtZdWJWXBwyMfekTdG65GksCJCKj8CtpI76ZZGWMspYqurTcnyf4hUI0xsPddVJOSCdtGf2PRxS3aKZeVcQOM4yHglUZSSM7MO464OGGSNzGFvNPmCTlSTQ4P0jNHLEW6SJJGp5iNjZ1EbbYOGBwGypXCyhZI0R35jKqhnIxrIABbHbJ3xXegUpSgUpSgUpSgUpSgGsTxu4TnxOkipcWJfSsm6SxXA0ctihLITpjIJBIKjykGttVNxvwja3jK9xFqZdgysyNjKtglCCRlR16dsUGMtvGYvuK2yRQNzLaC5lZdaFX5nIRTFIDg5XWQSACCvTUcb63u47qJgpYA5RxukiHG6sOqMAc/mCNiDWH8UeKbbgVzw6BYI0t5FuFcqvniUvEwZT1K6yxZe/XqAK2HE7dpIxNaOoYmNtSgHmouWVdeRlfNqAyAemQGJoKSG7ltJPY5SzRkHlsBmRwwKqkW4OrV5mZs6cZJw2UgeBP2ZPw+4ErziRY43ijxnLK5jOXz7oHLGEGrdic7AVo7K5iv4xHcRYkTQ0kbfZJB3H8OQwwcHbcA1e0EeawR3SRly0edBydtWx2zjpt+Z9TUilKBXG8gLoVV2iJxh006hg521Ag/mK7UoK7gnCPZ0ILa3Y6nfByx6DOSTsoA3J71Y0qLxIyCMmAAuMbE4yO4UkEBsdMjHrjqAhcR42uv2aOTRMx0glSdBIyG0nGoYzjGQSrdlbH5LKLZEtbZdcrAlQxJAycvNO3XGokk9WJOOpIpo2e1XnyrzLqYOVXcld4wfINunLDEYA0xqzHBkrnBxye1JWU+0GQMYwrBtMmpgYycbkPqUjIwAMLhJCoTb/hQSSNoZAeIcpwkrhtLrnURcrGQOVq8q5zoLeXJBrrYRmYc+JfY7vAM8LFWBOWGJ0Q+YHSSsowxGD0ypm60t1MvLkaWdhlR5pGbBKpnOlVUZG5Cruc7kmBd8CmZ470FI7pDhhGMrJBkE27livMPUq504Y9ACch1ueMoSLe9UW4cMGDnMUudtKS4CkEE+U6WOPdA60nCtXtbizm1oqgI7EvHPscRSvuXKCN1E4ywyFbXoIOr4PxaO8gWaPJVshlcYZGU4eORT0dWBUj4VCl6m66KkiKPTlx8yN2PoAZZD8lB70FDdZW6WRBJBO7AOmnU2XIUuuBpliwF1diqDeOSMarTiFlcSsmIlSdD5Z1ccodMtp+s3AAMenDDYvsrrfXt5y1BA1Mxwi5xrY9B8u5PYAntXFeHu31szn1CYjX+XT5sfNjQT6VBPCsbxySofXWzj81kLD/AFqtbxjBCyx3c8MTOSI2LaVl0tpJUMcghtsEkdMFt8BoKUpQKUpQKUpQKUpQKUpQfAv2+Wc11xO3trdGlZLVpCF7DXKXJ9PKg/sOpFa79jp4haxrY30DGErrtZ1KugUjVy2Kk4G+V1YxuPSvoi8KiEsk+gcyRVR2O5KLnSvwXcnA9arvBDn932yH3ok5Lfit2MDf3jNBcrEASwABbGSBucbDJ77V7pSgUpSgUpSgUpSgqfEl6IolblGVi2I8A+V2VlDawCUOCQCBqOdKglgDm2iEBZ21NfTHyhI1PLZtwQp8pJGAd9wjYIWNnXdVnuMLcG5UW6KMx6TKyqdILEsVfHlIwPK2oHWpCkK9BBF+bWQT3ZLyyBsxxSbIucxgxs4DYLaAwxuw6ltry54e0rFppSIRgiNMxgjG5mfOphn7I0rjZg1UiCGzk04a5u2IPut1IIU582AFyMks3mcknU5rtwxeYWtrt0mK/SRwtvIqrtifDsjEFhgEt9liScYDwvEdF0k1pHzLad9Nw0cZ+tcKsc6uB9IgCBHYeUalbOzYveC/UIh6oOW3zj8h/XGfzFRzHNcApNFHHA4ZXjc8yR1YFSrBSETY9meqnwq5tpWsZJea6BVyQwYrh/ZmYsBqZoI9LMuRmA75NBo7fh0UZ1RxohxjKqAcemQOnwqTSlBB440gt5TCrO+k6VUgMx+6rE4QnprPu5z2r5eng9IbhbniLie9kJ0aARbWXKieZI4R3dY4yVB6YBI6FvrkqZUgErkEZGMjPcZBGfmKz994S5ggQyFkhl5mlwMsSkkbZdNO5EjEkgknr1NBe2smqNGPUqpP5gGutVltdNCixzI2EAUSINSsAMAkLllOOuRgepqfBcLIupGDqe6kEfqKDpSlKBSlKBSlKBSlKBVF4X8rXsP/AA7uUj5TrHc/+0zfpV7VDZeTid0naWC2kHxZWnic/wBIioL6lKUClKUClKUClKUClKUFDxHgMsk7Ms2iNwmvHv8AkO6KwAYIwxsGGMybEuCsPh95HCeVZ27SsGZXkwq50yYlyQOqs/ukLsdtgcaqqKTxVAshVxiQM6KCMMQrKreZsAAtjA1b+XucUE674QJWJeSUr2jVyij1+r0s2fRmI+FUnifgjCS2urcBTHiGXdQBAxUq51deVKscmM9BIPtVapxOaRI3ht/fGTzn5encjDAKzau/u4+Ncr3g0tzFJDdSJy5UdGSOMjZ1K7u7EnGcggLuBQeZLpZWiafyxlSNJOEEwbSySHoSCMLnY4bvipliyK7xq0nwWTVjY4JjZxlhuOjEDbpneo8KyycqNbofSSJomBIIM8I0SE4ztIihwPRTnc1Jv7JoxiOMyKCrRadzGVZGMe/SNioGfs57KBgL6lKrZeNAOVVS/UDT1d1IDKg7hftOSFU4GScgBLu5yqtoAaTSzIhIGogbb9hkgZ7Zql8M8TW5mupk0ARyGBgvvF4CQ7yr9nLZCg76QD9rAsIwYy002Wd8LpjVmCgZIUYGepOXOM5HTYVCkkMc4nW35YkKpKWMatIWZRGw0kl2XcYbGzHfbBC+pSlApSlApSlApXG7vEiUvK6xqOrMQBv03Peq4cZkkz7PAWA6tMxhB/CpVn/qQD0JoMXwr9pVzLxU2jRIIjcSQBNJ5qiMSnml9ZDD6MFhpGA677gtreJHRxGyk7SR3MP5kRTr/aGT9TUONWueVdGRLEygcsqEM7qV1Kru+UbKjVo0NjGxG9UvAprm8vCkd3I1tCHE8qldNwxZlVYcrmPAG8kbEHDAaTjAfRKVV/7Ox9nnB9RcT/6yEH86h3qrAQpvZ1YjIT6OViPUIYmYjPcfrQaClZmLxM6MEfE2o4XCPbysewWOfCyH8Lg+i1c2XGI5WKKSrgZMbqyPjYZ0uASuSBqGR8aCbSlKBSlKBSlKBXJLVAxcKoZveYAAnYDc9TsAPyrrSgUrMe034cxKqnPPKySDIwrKI86GAXKnVgjJxjbci0e2uW/zo4xgbLEWIOBnzs+DvnfQPlQZ4j2e/voxsrrBfIAMboeTd4+JSNM/9Q+tbSsjxqzZL3hzO5kEvtdrIzBQSJoueowoA62+B860nCpi8ETHqUTPzwM/3zQVPErk82QksulSuR7yxoqSTNH/ABMXjT4Yz2r9treVQUgEayAIJXcEpHtlYYkXGQqkdwBqB8xZq68dXzxkjy6dz2A59sWz81B/Q1AxaM8vOhE8vMk1gQvMRhiEDYVgvkCYzjbFBOPCZm9+4Dn00uo+X0ciAj5ipPDeDLEzOQhcnYqmNIwBhcknffJzvmqr2K37cLJHrybYf9pcN/avLXMEe8Nw9m3ZLgOsR+GibAx/0mX5mg1NKhcH4jz4VlwBnUDg6lJVipKNgakJGVbAyCDgZqbQKUpQKqrnijSMYbTSzKcSSNvHCe4OCNcn8AO32iu2fF85uJTbISI0wbhlJBORlYVYbgkEMxG4XA+2CP2/na2NusEYZGLRiFNKb6C6lCcKAojfI2971ABDvacEjRhI2ZZR/mynU4z10baYx8ECj4VC4dbNPbTyBuW13qdWAyURkWOI4z73LVWIz1Jqx4bf80OGQxujFHUkHB0qwww6gqyn89wKqeERTLKbeOQG2t9K6in0hIXaENqwQqlMvpB+zu2ogM/4+4lqKcKhCDWsYwwXcHICgMykKqrlmjJkXKsoIVq1FjbRcOto4UUsc6QqKmuWRgWY4UKuo4Zi2FAAJOACaoPDaC94lxG5caooytsqnOltC+cMuQD7x2dDjmHS5BIq+8PcJhVEkQvKy60V5GZsBWKNy1YkIvlwNPUAZJ60HU21xP8AWsLdO6RMTI3waXA0D1CDPo9cuHWq211JEM6Z1DozEs2qMBJELsST5dDAEnrJ6Vd1Uj6a7J+xbbD4yyJkk/BYnHz5p+6KD3G/MluLadVkXCMoKgqY5AV0sD1IeOT8itQ73gqxIzAzFEKvEsfnkgYZV3hLEkroO8WGBAYBTq01ItpMXlyW2IjhCqASTGOY2sY6kuzrgfcHrXCLiTXjtHFzIY42AlZw0crdCEjRsMikdZCAcbLudSh1suLMpjEzJJHLjkzx7I5YZVXXJ0lh7rAlW6eUlQbms/PDHE8tvOMW9wdUZJwqyOfpI9X2GL4kU5BLM+NwK68F43ljbytqdWZFlx5J+WMtpI25gHvJ6q+NgcBd0pSgUpSgUpSgUpSgzXjlMJZyj/LvrM/lJKIG/wC2U1b8H+rI9JJh+QlfH9sVX+NLZ5LZEjVnb2myOFBJAW7gZmOOgCgknsAa6+Gb0yLLqxkyyOuO8byPyj88KQfip9aC0ubcSI0bdGUqfkRg4qvl4ZKVDJLy5SF5mACjkAAkBh5W2xqHbGQcDFrSgovZ3T3luFI6NHKZlHr5XOpvkUPwxUzhF2ZOZ5uYikBXK6Tqx51I/hOB0G+QRla68RuYQrJO6KCMkMwXb16gjfuKhcLLCSPOdTwBps7HUpQRs47MQXB9dGPsiguaUpQK4Xt4sUbSPnC+gySScAKB1YkgAdyRXeqvxD9XGPWe1/tPG3/5oOnArRo4FEgw7FnkGxw8jF2GR1wWx+Vdb2yLvA+QBE7OR65ikjGP681+8SvDFEzquttgi9NTOQqAnsNRGT2GT2qGeCyOPprqVs+8I9Eab9QmFLgfNyw9aCJw+2lmMlzFMYI5iGRQisWVVCLKSwOC6qpA6ABcjOahYlisbox3DJJbtdli6oQWLvOjSeTvG6N5cDfptirXxIjpaFbZhEw0Ih+yuohE/IEqfyr5DwHhM8NxOJI5rVZuZFI8kBBmLxMqBBG4aaQyebCEABScknXQfRf2UoF4dGoQjJd2by6WZ3YnADHGBp2wBjBwM4DxI8UMCWsRMtwuREqEmVVY+YlUGcacjJHodutQIvDnEktEUXkNukS+ZXVg7ooPmnuFlJjOnAOgtgL756144Z4lks1x+7kKNuZLeSQGU/ezdRR8xiOn0jE9s0Gw4VNMdIaFkjGd5pQ03cjKoGUjoN3z86nyzJHlmKpk7kkDJxjqe+AP0rGS+NixJuBd8OjGNOq0dmOR1eYJJGn4eoxu2TgWfB7rhsx1QTW9w/dmkWWX+ZnJYD4bAegoO8l/HPdwC3ZZGiLmV0IKrGyMpjLDqTJyzpHTQCcbZ5SSAXc80k3s4hESkYULJE3mV5mYHbmGVFIK6cP1zVpe8LSZVKnQybxSR4DRn+HsQe6nKnoQaicTRoxBcsV5qNHHIUBCukzpG4AJJA1FXAyTlMZ3OQXXHo5A8UMZuyVAIQBoiXBwkknujbcg9iNjkApOC6bBbcEa4ol0MBjEkSgo6j8YB/sc5NXCIB0AHy+NHXII9dv1oOVhc82KOUba0Vv6gD/rXeq3wy2bK1P/ACIf/rWrKg5XNysaNI50qoySewFVfAPFtvelxbs5KdQ8ckZwDjKh1GRnbbp3xUjxDwZbu2ltnOA4G5BIyrBl1AEErqUZGRkZGRWP8FeAZeHvLdTtHK4R1RIBINQJBy5djlgAFUAYUbDOaD6DUbiIk5TiHHMIwpOMKTsGOeoHXHfGKi8L4/HNqU/RyISHRuqleuD0Yd8jt6VEv+JXEMjShBNbkLjQRlBpHmOcdWJyclQAp8uGNB+Wl9dRELPADGFPniLOVCuwC6QCznRpOQoOT06kW1lxGOYFonVwDhsHdT6MOqn4HBrjwzjUVwMxtkj3kOzr0yGU+hOD2zUm6s0lUpIodTjIPw3B+BB3z2oM548udIshkgG7jdsHHkt45rl/yxD/AHqVDbm2tLeU+9bwrzR95AimUfMFdQ+K421GqLxPwU+1QIomaFY5BqkZnUSXUkNoqq7knIiknbGTjbpWo8Tn/B3A+9GyD5yDQP7tQWMMwdQ6kMrAEEdCDuCKSyhVLMQqgEknYADckn0qIbB0ZjC4QMSSrIXUMTklMMpXJ3IyQTvgEkkvDizBpn5mCCFA0xgjodOSSR1GonHUYNBH4Xw1dTTtHpL50hh5gp6ls7626nO4Glfs1PtrKOPPLRUz10qBnHTOK70oFKUoFVfGN5bRT7pmJPxKQzOo/VQ38tWlV/HLdmiDxjVJEyyIO7FD5kBPQshdMn71BzueJvAxM6Dk5P0qEnljtzkI2X1cEgdSFAzUq+vo40zK4QNsDnBJPQJjct6Ab17s7tJo1kjOpWGQf/IIO4IOxB3BBBrhZ8EghbVFCiNjAKqAQPuqfsr/AAjagpL/AIXzuVynm051sZi/LVVDDdJMEsT0HbGTtjPXgXLblXcmrVOStsraiI4yrugUEnSzxprY/ELnAFd/F8hMUcA2FxII3OcHl6HkkAPYsqFM9tWe1SOK8NablwriOJSjs6nDgxsCqRAe703bPTIAOrKh4MPtFxIsm8UBjCx/ZaQqJNcn3tIZNKnYHLbnSVuKjWVgkKlUzuSzFmLMxIA1OzEknAA3OwAHQCoR42ZTptEE3rISVgHykwdZ+CAjbBK0E2+4hHCoaRtOThQASzH7qIoLM3wUE1SL4ZhuedPeWkUjSNlEmRHdEVFVFLEHSSQzYB25h3Ne7vhMaKZrqdUnJGmclU5ZGdKwhjgIMnKknVltWcmv258Xrj/CwzXjesKERfPnPhCPwljQVHDPCVk3kspbmwceZ4YZ5IypOx1QOWTr9oLg9iRWf47xd7KVbccUFyEPN5c8JnkaQPlELW7K2zZfzABdMfUHA0/FvD91xFQtxy7NF3AjYyzNqGCDJhOWNJIITOc7krsyw/ZbZxAgcxun2gvTr7ijOfjnrQV3BfH9/MuRwppV7PFMqK2P4ZguPQjUaXf7RNuXfLJwoNqGZIpZGYAgExyqnKTqPMdWMjbpW8tbVYkWNBhVACjJOAOgyd6z/FL8y3Fryh5I7jS7kbOxSWNo4/XSCxZugKhRk6tIWXA+L2s0arZzRSoigAROraQAAAQCSNvWrOs9xT9n1hcnVLaxB851xjlSZ9dcZVs/nUD/AGIuYf8AceJ3MY+5chbqP8I14dR8moNhSsd+9OL2/wBdZ296ufetZTE+PUxTbE/APXpP2oWqkLdrcWDE4AuoXRSfhINSEfHVQXPG/DsdyMnyuM4YbjzDSQ6ZwwK+U98EgEZqu4ffyWYW3uY8pjyTR5YEk4Ik76y5699a9yRWOt/2zx23Ep7O7kSa2Zw1vdRFWCrIAwSTR7yqSV1Dcad89R9QIjni+zLG4yCMMrKehBGxHxFBSx+Fbd0jkt2aLoyNHITsdzghiN1ZhlT9onJqyubiaNsrEJo8D3GAlG2/lfCvvvnUp+Bqv4Zwt7MTuS8qFiUijOdKlssQrHdtyxwSTvgE4FeuKeJIykEcDGR7pzHHyyAyAD6aU6gdPKXJII97SpGTQUfBW9pu3udyJrp+Xvkez2Ebwqw+BuXLfzCtN4i+qRfvT2w+Y9oiLf8AaDULwxwxIyREPordFtYc9xF9c+fUyDSfjDnvU3i+81on/OZiPgkMxz/WUoLSlKUClKUClKUClKUFbPwUa2kgkaB2OW0YKOfV42BGemWXSxwN9q84u1728v5SRf2zJVpSgo73hVxcBRLJFCFYMDEpdwRkeV3woyCVIKEEMw712XiUsO1zGWX/AI0Csyn8cQy6H5a19WHSralBnLm7sJWLSzpJnHkklJQYAGOSW09vu1MPGS40WkbOegdlaOFR6lmALj4ID6ZXqLelBSeHrZWBnl89wGdJGbGVKMQVjH+XHsGAHUEElidR43E0trMEjRHinZimuQpy5W8zoCEbZzqcZxvrGd1FWF1wfMhlikaGQgBimkq+OnMRgQSOmoYbG2cbVCvJHVXivVMsTAYliRhp74dFZmRgQGEi7DY+UrkhK/eNwv1lqW9DBKj4/FzOUf0DU/fudkguHbuOXox/NKUU/kxqBB4gkj5cbJ7SH+quI3jCTegOSFEuM5A2bBK91WcBdvvmG3Hphpm/M5RVPww3zoPEvtEwIbFpF9o6g0xHfBU6IvxAufTScEcuGwrM0TRALbQDEGP8xtJj1r/ywjMqn7eot0ClpH7hD/7zI9wPuNhYvzjQAN/PqxVrQKUpQKh8W5nJcQJHJIRhVlJWMk/fIUnSOuAN+m3WplKD4LP/APHy8uJXmuLq2jZ2LMIY20jP3VCoAK0fhf8AZfxPhjf4PiUbR5yYZY35TevlDHSfipBr6vSgq7q6uUtwywRyznA0LLpjGTgsXZQdI6kBSewzVNDwl7dmleRZuIXXkDhcJCg3YRIc4ijHmOTl20BjkqBrar+H2DB3nmIaV9hpyVjjB8qJkD8TNjc/BVACTZWixRpEgwqKFHc4Hqe59T3qCTrvhjpDC2r8U7rpHzCwt/WPWpXEuJLCoJBd2OmONfekbGQq/wDkk7AAkkAE144RYmNCZCGlkYvKR0LEAYXP2VUKg74UZ3zQTqUpQKUpQKUpQKUpQKUpQKUpQKUpQKUpQcbezSMuUULrbU2O7EAE49TgZ9etdqUoFKUoFKUoFKUoFKUoFKUoPBgXUH0jUAQGwMgEgkA+hKg4+A9K90pQKUpQKUpQKUpQKUpQKUpQKUpQKUpQKUpQKUpQKUpQKUpQKUpQKUpQKUpQKUpQKUpQKUpQKUpQf//Z">
            <a:extLst>
              <a:ext uri="{FF2B5EF4-FFF2-40B4-BE49-F238E27FC236}">
                <a16:creationId xmlns:a16="http://schemas.microsoft.com/office/drawing/2014/main" id="{DD12C422-519B-4BF4-8311-4388ED8844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88" y="-969963"/>
            <a:ext cx="227647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pic>
        <p:nvPicPr>
          <p:cNvPr id="40964" name="Picture 7" descr="http://t0.gstatic.com/images?q=tbn:ANd9GcRljBmt50cLSJ6IIyLKzO2RSOTUe86o5xQRL3T5JOvshMVLCfLXVA">
            <a:extLst>
              <a:ext uri="{FF2B5EF4-FFF2-40B4-BE49-F238E27FC236}">
                <a16:creationId xmlns:a16="http://schemas.microsoft.com/office/drawing/2014/main" id="{200CB347-7033-4C55-A872-46460931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304006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AutoShape 9" descr="data:image/jpeg;base64,/9j/4AAQSkZJRgABAQAAAQABAAD/2wCEAAkGBhQSEBAUEBQUFREWFRQYFhcSFRUVGBUUFRUVFBQWFRYYHCYfFxwjGRQYIDEgIycpLCwsFR8xQTAqNSgsLCkBCQoKDgwOGg8PGi0kHCQsLCwtKTUuNSwsKSksKSwsKiwpKSkpLCwsLywqNSwpKSwpKSkpLCksKi8pKSkvKTUqLP/AABEIAPEA0QMBIgACEQEDEQH/xAAbAAEAAgMBAQAAAAAAAAAAAAAAAQUDBAYCB//EAEUQAAICAQMBBgMDCgQFAgcBAAECAxEABBIhMQUGEyJBUTJhcUKBkRQWIzNSk6GxwdIHYnKCFZKi0fBD8SRjssLD0+EX/8QAGgEBAAMBAQEAAAAAAAAAAAAAAAECBAMFBv/EADERAAIBAgMECAYDAQAAAAAAAAABAgMREiExBFGR8BNBUmFxgcHiFCMyobHSItHx4f/aAAwDAQACEQMRAD8A+4DJyMYBOMYwBjGMAYxjAOZ7V74mLUvBFp3maJEkl2MgcI+4jwYm805ARjS/SybAsW70aYTNAZoxMoJKXyNq72HtuCeYr8Vc1WUfenudNqpJKbTNFIoCnUQlpdI1BWfSyIQQTQaiRTC7o1mKTuNMTJGJk/JjPNqVJRvG8aVJBtZgQuwPIWsCyBt+eAXMHfnQuyKmpiZncIoDXbNW2vkSQA3QkgAk8Zj7Q7+aOKPUt4yuYFLOkZtjtYIQvo1OwU0eCaNZXp3IcROniJzB2ZEOGq9FIzufowND2ysb/DjUMZfE1CEmDVwqx8Y2J2R1fwy/hxV4YBSJVHJPsAB1sXezSNKIhqI/FK7tu6uNnidTxezzbbsLzVc5jXvrojE8o1EZRWCGiSd7cqoStxLAWKBsCxY5ykbuTPIQkssHgeO+qIWJmc6iRX3Rnc214hJIx5FlaXj4s1P/APPNQY13TLvjljeONZNWI1CxSwvtk8XxotwlsKrbV2AUQTgHTy989GrRKdTFcqo0fmB3JISsbAjjaWUizxdDqReQd69JvmT8oiDQhmktgAioQrmzwQrEKSL2k0aPGc5F/h866eeJZIwZNPFGCqyALIuo1GodvMzNRM/qxNgnE/cSd5NQfGjRGZpI1QTMjS/lEWpjeWF5DGtNGQ3h14niMTzgF7+e2i8NJPyiPY7Mq2SCXWiyba3BgGBKkWAb6ZYQdqxSMixyKzPGJV2m90TEBXFfZN8HKDszuvKuq/Kp3jMjPI8ixqwUEwRaeMRljZpYyST1LegGee4XYbQJPI4kUPIVgSUAPFo42cwRsLNUZJCLN0y2AbGAYZv8Sol7P1GsaKT9FK0Ri43swYAFT7FTvv2B9svG71aUSvCZ4/FQMWXd02LvcX03BfMV6gc1nIyf4XuYpEMyefT6hK2GvyiT8pSGW+vlh1ToR60vtmTtruPqXlll8UOqvqZEQGbcwl088YiWPf4KEGX4gu5+pI5sDseye3YNSGOmlSUKRu2NdX8J+YNGj0NGiazfzmO6PYkybZtUU8X8mghVIkZAqRgv5wSfPucihwAOLs5094ArIybxeARjJwRkkEYxWMAnGMZBIGTjGAMYxgDGMYAxjGAMYxgDGMYAzDrdUIo5JH+FFZmrk7VBY0PoMzZ4kQMCCLBBBB9QeCDgHyiDv/q9XKfCfwYwL2oqts/ZUsw87n7gPbOk0PemeOvHqVD1ICqw/ClP0IH1zltd3Wl0GoZgrPpzYDqCfITah6+FlNCz1+/jO3aKiwX5r4Sj7qP+Wvn65jnKcZHoUqcJR0PqOl1ayKrIbU9D/MH2IPFemZs+SdldtTxM7ROyI32SAQaFbipHWh6ewy50ffuetxEciCt3lKGiQOGBI9R6Z0jtEXqc57HNaH0HGU3ZveqGUDc3hv8Asy0v/K3Rv5/LLgMD06Z3UlLQyShKLs0TjGReWKk5N5gn1aJy7Ko/zMF/nkabXxyX4bo9ddjBq+tZF1oTZ2ubF4yLxkkGl2z2l4EXibSw3wqQAxNSSpGSAoJYgPdAc1WVH57oGluOXajnkRsCsSRQSSTSrIFKKpnAqiSBYBF10Gp0qyKFcWAyN6jzRusiHj2ZQfuzQ1XdnTyOXeO2LFmIZxutY0KsAw3KVhjtD5TsFjO9KVFK1RPy8reozNNO+sRfZ4c481big28u8Sm93QyIyji+L+HnGo77woa2TNShzsQGo/DWVnNsOFRwSBz6AE5vju9B+x+z1Zj8MjTL6/tux+/2zXg7n6VAwWPhlZDckrEo6LEy2zE1sVV+QUVWdFLZr5qXPmMxH3qjLhQktNI0aPs8kjIJS+1r6AwuOavgiwbzBp++UZDMysF8pWhdo40+0t02m9Qtj0o85sSd0tMxYmM2zbjUkopiWLbKb9HZd7C0DuN3eS/dPTHZ+j+Dbtp5B8IjC3TeYDwY6BsWgPXIxbNulz58/YZmTsbvCmpWRowyhGKnxAF6etWdvzDUw9QMswcr9F2DDEJNiD9IAH3Fn3KAQqHeT5QCQF6AE8ZXfksui/UhptH6xC2lgHvB6yRgf+n8Qry3wmc3GE5Po8tyf97+e4HRYyoh72aRgxXURELtvzDjeCyj6kA8deMre0u/camoFMh/aa0UfiNzfhXzzPUfRu08nu6zrClOf0o6nGfNtb3z1P2ZFB9o412j/UX3E/d+OZ4e9OrZAXkiQVxact86s/yzj08Tu9kmldtc+R9CyLz52O+2o6b4z8/D/wD7/TNPV95JX4eaQ/KOk/HZRyHtESVsc+to+j6vtGOL9bIif62C/wAzlNre+sS/qlaU+/wJ/wAzcn7gc+e+Ib8ic+56/f6nPY07t8TVft6/eev4ZTpZy+lF+how+qV+e46DW98J2+0kQ/8Alruav9TWP4DOcm1gBJJ5Jsknkk9SSbJPzsnBMAvdKpKgkgvdAdTS+2Y01em2l1IYKwUlUY0WDEDpfRT+GT8PWnqiVtVCGUV6ENOKHP0oi/r8vvyV110CbUG9oAAJHQtXxVkyauEBG2OQwtahP7RX7uRnifWQAKXJUMCRvjPoSvPHHIP3ZHwdXqTJ+PpvVfc2V1f/AIen35t6TtMof0TtEf8AIfKT/mXofwOVMcaOLhcEX6G6PWqP8sxbmViH6noff/tXtnCVOVN5miFWnVyR3ek/xBqMiWItKOhQgI3zN8p9AD/2rtd3n1Et2/hpz5Y/L+LfEf4D5ZRxsFAZtoH1sn6AZZaXsaSeJ5nPg6ZVLFmFs4UE2i3z9Sa9ry+KpJWuR0dKDvbnuNCOXe9IAzdSzeg92Y8/xzc0krRTxGM/pN6AV9rcwBT3KkHofr6Zq6UFUVEBMjkcDliT0HzOd73b7riAb5Kacjk+iA9VT+p6n6cZWnByeQrVFTWfDeX3HvjJrGejY8Y9ZORWTgkYxjAGMZSd8JXXSvsJFlQxHBCE03PoPS/YnKyeFXLQjikom32h25DCPO43eir5nJ9go5/pnIdq9/5GB8FNijqxp2+f+Vf+r1ymbXJGpWNVF9WIWz6/dnqCLULpXVkZYHcEM69W9Atm0sjhiKJ4vnMcq0pZI9Sns0IZyV/EqZ+yoo1XUaeZ2mmV2mR2LHcTuLEkX8Vm7/nxn7RhRfDMbnzBS4YHybitGz1FMDx7H5Z7imBhCdGj3V/oY3x9DniZvEgW+q0h+4eQ/eP/AKcpVrTqvFN3dln4d5qhFQyWl39yJ4TG+2wwsgMpsEqabkcH6+xyJdR7nk+//n8MyvqTLsMajd9pQCoVgNpN1XPWhz8swuzA7YU3vQLSuP0UaMa3bvax6exu6NTToyqOy03nGttMaS/lruMZWhulYRp/mO0sfT6Dn6/QZsafxGkCRQkKCbaX9GpCsA+wDlj5hz88uo+6gDiZlMkwrcCCy1QV/Djb4TfmHzFcXlxPEipv5fw3HEK+Kxa/DMYVepO8qbrbdmqzbCEILJXfPPoeRVrzqu70OY1Hdt2cbp5RG0m0LGFSlYNtG71NhRebU3diLxo3ZCzFmJLMxAIQMpAuhynt1OXOq1O7SpLGxj3EAUga23EEDxVAA8rU9VwCLsXpdvxOsUDF5yWhJ/8Ah96WQF/SMo2kC5F6igeKGdMcup+hwsidL2JGryMsaAEKLCp8VuHH1si82dPpNqS+ltLtqhYaytV72M8dndmRnVdobuuwliG8MBW3IwKo22wIx52puvTk5oQ6DboNS9IzO6J51Vbr1eJrCsTIaAFhQlUAKq23qTbcWM8J2Rj1DQ3yPsMu719AP4Z41+kLBVqwWXdZ+yvmP1vaB/uzU7T7KBTsyMqhR6sFdOR5ilCtm0gFvSlY1dsRm4+jU62Wwx8Eb6XxC5bYqio/FIddsrdI0PHBJ6xYFP2t2GjgDZyWu1G3aa8z2tC6FC+pr55UdoaNoYxe6WME2WI3ovASvVqN89efTLrRad/PqpmAQqeg5PASiOChBT9W3wsX9bY7CRiTz3wCQoqijr5X3j9sGx8h0u7M4nazzW4la3WTKru1NpUcyahfEjItCfMAw+yyD4iegvofrYtO3O9T6lQip4cVgkE2zVyoNcAWAaF9OvpnP6vSpFJ4aqQs25rvgOK8qqB5fQ/hnrsycMRu+h+vQ/8An0zLXWCyjoz09ml0l5Tzkjue5HYgCflEg87/AAX9mPpY+be/tQ9860ZVd3NUG06L0aMCNh7FFABHyK7WHybLTNNOKjFJGKtJym2ycYyMucT3jGMgsMYxgDBGMgnANdOzogdwjjDe4RQfxrMHbOs06RMNU8SRMCD4rqga/SyRZ+nOcv3k7+EMYtH5mHBkrcLHURjox+Z4+ucQsommYzMx1FX+lU7yvurH7P8Ap4zPKtFZJXNsNlnKzk7fkzdq9q6JJgYdYGQeqwyyNXqpNBJOPtWL9bPJxaNo5QXjdzGSdxaPwlpebFuxIHPJqqPJzNq9ChG3apJHJP2VHVj/AE+nyzP2b2fJK6tGK00ZUqI2AM/FDaegUA1tNXRBo8rWlTjUvK1kWr16lL+OK/kedDo/ytCkTNFCrUSALkUr9kHkDcOp+IfQ51XZmmjhjRGCRAMEA+wzP02Fvi3c8Hm7B9zlSBQqvEu51QlEHkJQGihWr239nbYK8ebjNTSaf8ti2yKBqkUAsw2K4b9aiqGZo0JYI18ttogrwdTeWFabjzdXd6m5p9UiP4GoBUMTGqU21Y7KoWmPL7wV9gtqvDVvnsbThJJ9JOh8N9yoCD4ZUiRmREHkRChvb14IJIC55WD8rQxNxqYwaavKyB9pvl9pokDd7tVjxFy213YIkjgM0gR41AZ4wqddvwE/qzvAo+nPFkVBNiiikEcWt05CqRudVZFG4R7TJwqrupVWiV2+YDkA47Sk3dnaWTlmjcAFQeGG5BIrE35aBDXtvkiuB2qaVQGoDzVuPq1AKNx6saAFnKjuvpHjWdXUqviWl1z5FVj0B+JSeQOvr1xYsbkukjRJpFAVnRiznzcUT62KFk1VfLOa7F0J1GgeEBAVkXcGN38LsD8RQlao+bqPoOynS1YAkEggEGiCRVg0ayp7r9kNpoSjAA7yRtbcCvFUSoIHXg/P3wQYJO7jyJpRJIEaFQG8FQBJRQgc/CvkDUBwwXmgQ3qLsuX8vkmOwQlNo8o3mwm6ytcWootuPlPABBy+wckHGd4tIsk22Z1McbCQbA5lUtSLEUVWDbmIKtw9LQBrdldo9UsniLAgSGgVdVBAYs26wDS2tFQaI9RRUG87WkgXVSmeG/0KKWsPvDs5UBKtWHhSGwRwB1NAYU7c08hVIia8wTykLSrY2n22jgD2PArIZDyOQ7xdmmlZAzyK6GyQWIBII9ABz0AAysB2yyD03H+OXve2ZW00wBN7eLSQdCD1K0M5+eI/H9D+IGZ9oXyk+9m7YX8xru9Ttu6natTR2eJF8NvbcPNCT8+XX/cozuwc+MaXWAcHzA2CAeo9vxHX0659W7val5NPG0oYPRB3qVY7SVDFTyLAv78bPO+RbbKOF4iyxjGajzycnIycgsMYxgGPUahUVmchVUEknoAOSTnzPtLvtPqWkSI7ISWUUvnZKqyx6E83QFcc3nQf4i66oooQTcjbmr1SPmvvcp+BzmezdAB/2GY61R3wxPS2WlFR6SS8Cg7XgZYW8LdvAWgpUAAGyaIO416AiqujzXns7dIsbThS4842gqVIO2iAAAW44HXcL5Jy97RZQ21eTfOamtnEQBADOCoC+8rXsHuABZ/3DOVOMptU0szRVkoRdR8D1pdMNRI+nN8ANK6MB5gR+iArzLXBI6fwPXRxfk8RoBlG1Yk5Dsx8qxA0Q1+h6j7XALZi7K7EjVNmzaNxbgkkSHqyt8Vj0PHHHTjMul7TKSumtYKr7wI+CI0tI1O9aam8T4rIYsaEZG0+hlZRjoubnhtuTbep4mRhWt0xZw1iRSdw2oGTaaaiqup5DEKRuHBkL5pdF+VImo09LqFILKQAA6h1DAOtkgk9aBog7G5XPLDNpd0mn2Sac02038O1b5XhQADTKDxS7TS1u9htpyJdREmwnyvYsqqKGAUC6QqwYVwQwI4OCbHrunOHhZhHsfd+kYIqeI1DzHbwxogHpyCKWtosO0dSqrtK72e1WPjz8c3fAWjyTwB9wLU9oBVXb52f4FU/Hxd36LzZboAfoDpLugaSWchwVBLAG0Iqo0XqVJPFc31uxUklh2fAY41Vm3EevPvYAJ5IA4BPNAXzmznLaSWXWSeIGeGKNvLtvkq7BrBFMSoI9dlVRLMF6nAIxk5GADlHF3wgIt2MYO3YXrzq4LK4CklVIF+YDqPfLzK4d3dPZPgx9b+H/Vx9PM3l6eY8YINKXvBpHvfRWgSXiavK4AD2vlIZrAYD1PzzGvaWmc+UKslSMNyKGoV4jbgKHz5sgZZTdgwP8USHqenW+t54bseFDvSNFcCgyijzYP8AM/jghnE95NbEYZtzBlKNYR13Ef5T6HKHVOPBarA8Navr/wCkVs+p6Z1XeTTGWOVAa3qRZs19R65ymsiryegCAn5Iq2a+oH4ZnrNdHbrv6GvY183yOq/w901SlgOPA831aQ7P4I2d7lP3X7K8DTqG/WMAz36HaAq/7VAH1B98uM60o4Y2KbRPHUbQxjGdDgTk5GTkEjIJyc53vl294EWxD+mlBC11RejSfddD5kexyspKKuy8IOclFHH9v9oflGskYfAtRofcKTZH1YsfpWYdZrTDF5fjfhfcD1bNeFVjUXVV/TpmvGrSsXP3fIf0zzMebfWe7GCsl1I96No6Zr3OCAwO4HmyCL+K/ceub3ZPZ6Tag7gxeA+YEKYzJKnTnqVAqulAZqx6JVkjZq43MSTQpACST6CyOflnQd0ewdse6Q/pndpGeJyPiJoK6kblqj7c9M2bLFKLn16L1PM2+peSj1a/0W+p7FdYq0pKkENtDkXstxGl2I97BVNUNpbjMS9rx14Wvj2sTy1bQxUt6eVuvA2bwQ4FnnM+q0Gpjd5YCZGJVVRmO1YwqiyNyqxLKb4432DmfS9pmeTwZ9ORabiTuAHm4FMAbDKBuHF7SLvjQYEXWkZGjQx14ZUbdvw7KG2vlWNLo0jXbGqotk0oAFnqeMyxxhQAoAAAAAFAAcAAegz1kljV0/ZyRliigFvrwLugL8osk0KFkn1yj03YEkzA6xtxRpAVq1cHbTpz5QfarAG2z5zL02MAwaPQpEu2NQq2TQ9ybOZ8YwBkVk4wCMZOMAis1tcPIc2sxTxbhWCGcN2kh5/r/DNjur3eVyZZDu2OQF93FNvf36ghfv8AYC51Hd5m+0v4HNnsPspoFdWKnc+4bQRXkVT1/wBOc8CbzLxm4rIsgMZNZGdSgxjGAesYxkEkMc+Va3XnVaiSb0JpB7Ip8g+/lvqxz6P29Ps0uob1WKQj67DX8c+Y9kw+WgQDXBNkAgcWBzV+2Y9pekT0djikpT8ja/4cGFseB86AA/aPoPnmpqe1FA2wUx9XI8i2a8t/F9T5frlPrdZMXKzjcUPKbtqCuvlUC/Q3fT65hn1zsACoVFHASqHuetk/PM+SN6g3qbuod3hlBcuZGigQkk/GQ70COOK9s7/SySRQOVRG8OJtgRmJJRDsXZtvmh0a85Ds+II+jhKBmYPMSeqMBYK/P05z6L2Wgof16/PPTimoRj58f8PBryU6kpLwNPT98Y97KVYiwEKbTvBNKdpYMASGO6ttVzZrLHTd5NPJ8El8Mfhf4UFsw45A9/fjrm5LoI3+NFbkHzKDbAbQTfXjPJ7Ki89Io3hgxAonfW6yPeh+GCpk02tSS9jA11o8i+ljqL+eZ8rOyuwEgZ2QsS1/ERSrd7R79ALNny5Z5IGMYwBjGMAYxjAGMYwBjGMAYxjAGQcnIOARjF4ySD1jGMgkq+80O7R6pR1MUn8FJ/pnznQv5f4+mfWJFsEHoeD9M+SLCYZpIW6o5X7h8J+9aOYtpWaZ6Wxu8ZR8yu7d8xWRRTL5X9On6tv/ALb+QzHFqkeMqyDfwA68EgkA71HB49QAcuZuzr5Hr782K5sffmhqOy1BXaCGLIODa8sB0PI6++cE88zbdYS7i7IL6zxDXhrEUUBmVgxeyeKoV8/XOrXsIkL4cm0eHNGd4aU7ZihJVme1I8MdbHPTOT7vljrtcyqrfqF8zla8jEdEa/4Z1sna8kZceESdkZUKsrrZdxKWkVOdqhTtAvnoc9WWTz3L8XPnEe+x+xZ43jaSbcArbluQjcwHI3Mb5F2fnQAPF9nOP3jnHH5HJwyjkmqa+hC89CPYWp6HJ1nb00axsYeGVSR5ztd5AihmCE2AQSAt3f1yp0OixmLSylkRmUqSoJU9VJAJU/MdPuzLkgYyDi8AnGMYAxjGAMYxgDGMYAxjGAM856yKwCMZNYwQTjGMEjOJ78d3Xklilh27mIjfcSB1pG4HPUg/KvbO2yr7yQFtNIVXey7XVfVijB6HzIBH35ScVJWZ0pTlCV46nCafsOZkU+Ki3JAh2oTSzIjBvMR+2BQHUH7mp7vSIPEaTfs1IiI2AcAgoxN8Xa/LnMKdtQOJKTVISnk2OxUskjPASok9AV9gCDmx2j2nCwm2w6p3pXiMpc7ZkWizbpCOAF5r3zPaiszW3tTyt9kbfdmRTqNWqptZWi3sGJ8S03KSOi0OOOudK/bkcL7ZNwATfv2+StwSgbtjvZVoAm2Gcl2LoA2s1MjxBopEgKMyqwsKQygsLuiDxnYjs+JgAY02hWWtoACsyswAHAG5FPyKg5slrluX4R5i7zDL3vh3ARK8tkC4wAOWVRRcgHzNXH7LXXF5O0e8qRrEyqZBIOChHW1VVF9WJceXr19szytpoK3CNGNEAKN7FRtG1QNzGjQr3yubvDG8sSwwGWnDE7aMW8ld1USrV5uQLHr7VOhI7wah9xh0/k821m8SzVBW27B5SWB9yFOZ9VrNU8UJhj2yEjxBIFAHkBNW3IsnobsV75eVisA5t+zdYSxeQOBDKqgFVtmA2kqECltwHmJoD06nPen7vTllaXUvQk37F3bSLQ7DbdOJOPTxB+wL6LNLtPtZIE3P1JAVRW5ifRQepPQD1JA6kYBuDJzxDMHVWUgqwBBHQgiwR92e8kDGMYAxjGAMYxgDGMYAxjGAMYxgDIrnJxgDIbJxgHyLXd1NSpkeaJjTMzPEA6Vd2kaeYDqaoUOKyvglpWOnn4o7lIZDtPqEkG1xX7JJz7YRnz/vn3RVN08KkJZMqpQIsi3Wx06kj3N++ZJ0LfSelT2y7tMo9LrPDl0GoAG1lOncFtoDH4CzUQBvU+n2c7fWdmNPEyymP0KAKzBXU2rPuNSCxRXaLF++fP8ARSI6PBICI35XmyCeaDEdbG4Gutj5Hp+yu9SiV4GVxIvCKTuaVBVOpPHpySRXv1rWryit6WZ5lRJTdtG8i+0fdyAFy9vvLfFVcsXo0BvYEnzHzVx0u/J7b0+lj8OEFwm4eWyqtuUHxH5olpFs81uBNAjK/UdhieUyTEbSqUm7xAjq3IphTqVVfLwLaTqGBy20fZ2nhViyiiFDNKxYkXSgs/8Amb77yCEz32RLqnkLThFiKCkAIYOeSfUkAUpuuQ3UVlnqddHGLkdU6/EwF1XS+vUfiMotX3uBZk0q+JJR2seUbiztC+Z+OeKFFeTuUNq9pdnK7JNrZClpfgKbYGiHRKZr8hKkpRNseL4Fj3L3jm1B8PSIVb7bOPMgAB6EbVssoDHdxZ2Ghu2dF3PjFtqP0rN1sEKQBtCkX5gF42mwLah5mu37NSLw1MAQRt5h4YAU3yTQzaJxYEDjPJlzFLLldqdZyK+f8wP65LaRTEW6yDPWV+jkv55vjBKZ6xjGCwxjGAMYxgDIycjAGMYwQKycYwSMYxgDPMigggiweoPQj2OesYB8t7V7LEEzoFsFmI3+bjc20Lfpt28jk2bPUDU1saMUSXcGrdHIvxxG/KbHoaJF9QL5659W1WjSRSsihl9iL/D2PzzkO1e5jRu02nLOxviRrZL4JjJ+LjgAmx6WarUqkZKMUrPeYXRlCUqjbeWhVnvI+nEYkWSWHYu6dNrHd6lkX0r1H8ecu9B29DqIyFZZEYFWAPo1ggr1HGc0N7DyrtPTfZW64sr0cmjyaGYV7DbdvAUMQQ21Nu8WDtO1hxxzXJrk1YOapgi7dfdpz4PyNFNymr2t48/k6H/i+xvB0aDdXmlJUnbW7cD6je+3cwKg7+Dto5exezC5MurLNI1/o352gNYLc9T4attFKKArjmo8WdQBtUgexZRx04ogZA7WmDDclKDyFO4n260K9/U5xxHXCd5Hq1VQFACjgAAAAD0AHQYk1ecnH3gX7RK/61Yfxqv45sp2tuB2kH/Tz/LJxlcLLqXUcdcqleyP9TD+Cmv45o6vtIhSTdD5XyeBQ9TzQHvmTRkrtDfELLevnY7mHzqwv+3K4icNjp9ItAZvKcp4tWAMsOz33KT886xZCWZtZOMgjJLk3jIyawBkZORgDGMDBArGTjBIxjGAMYxgDGMYAys7yE/k0m312g16KzKH/wCknLPMc0IZSrC1IIIPqDhg4mGK6HHt/wC2dBouyxQJGV50fgzMvxCgVLCztN194KkX9MvdBJY/pnKKzzIkP+GL7Zik7EjPpllkA51Fiim7tL9msrpu5qk3Qv3HB/EZ1+RWVwoHB6juhRDLu3D4TuYkH3Uk8fdmN0lTaCN1mrog9DXTr0+XXO/K5r6nQK9GuQQfwOQ4IXZzGifdXlJP1odPUWSc6rRRbUAzBB2aFN5u5ZKxCJxjGSWGMYwBjGMAg4ycjAF5ORjAJxjGAMZzn/HFj1usSWZVAi0xjR3Asnxt2xepul6A3QzldP8A4g6iVkpoaSXTu3hqP0sc0GrcQAeKxDltOoUnaxLrcY6MB9Nxnz3snv1qZ/ycAaYGWWIbuHCI+n1GodTHFOx3AaegzFb3nyDbzh7M78S6nU6dN0YUzadwYfLujmj1f6Nx4jEj9EjWwjY+qLxgH0jGBjAK/tTs4yAFKDrdX0IPVTXTkXfp+OU41pibzgoR6Nx8uD0I+l51GMq43BS6ftsEdRXH1OWEOsU9P6ZX9o939zF4SFY/Epvax9+PhPz9fUXzlU+knT/03Neq0w+6jf8ADIu0RY6wSDJ35yS66RTyHB9mVx9OCuZZO2GUeby3+0Nt/S6ycSGZ05lHvnh9UBnLHtz3I/EfL8cjx5pP1aSNfQhdo/5nofxxiIzL3UdrBfUZhk7XANX/AO+auk7tux3ah6H7ERP/AFScH7lA+pyw/NyDj9H0rozjp0ujz09cXkycJZ4xjLEjGM53vD28+n1ejHl/JnEvjluq+aCKJwSRQEkwB+TfLAOixnAaH/EWRYwZoHeR5J3CRDzJpg6iNaAO+Xa4G3iyjcjgHZ1XfORpU2IyadjIqv5HaRo9dpNITsvyC5ZPewQeCNuAdtg5xul79GaYRxpsPiQndvSUPDJK0R8yeUPajhSwG4c3xnY4AxjGATg4xgFH293ig0rwiYMXkZVTbGW5LAXuqhV3QN+wOTH21pQKCsBd0NNMBe7ddeH13c/XnLiSEN8QBFg8i+QbB59jnoDK2lfXnidlKlhScXfrz/4U8fb2mW9ocWSxrTzC2PVv1fU++RF25pl+EMOSeNPMPMTZPEfUn1y5rFYtLfzxF6XZfH2lX+c0PvJ+4n/sx+c0PvJ+4n/sy0rFYtLfzxF6XZfH2lX+c0PvJ+4n/sx+c0PvJ+4n/sy0rFYtLfzxGKl2XxX6lX+csPvJ+4n/ALMj85YPeT9xP/ZlrWKxaW/niL0uy+PtKv8AOWD3k/cT/wBmeW7xwEUfEI+cE5//AB5bVisWlv54i9Lsvj7Snj7d0ym1DA/LTzD+Uee/zlg95P3E/wDZlrWKxaXP+i9Lsvj7Sr/OWD3k/cT/AP68fnND7yfuJ/7MtKxWLS388Rel2Xx9pV/nND7yfuJ/7MfnND7yfuJ/7MtKxWLS388Rel2Xx9pV/nND7yfuJ/7M0u0dbo5wROjSAoyENp5zaOUZl+DoTGh/2jOhrFYtLfzxGKl2XxX6nK6qLs+Q28TE7nY/oNSNxchnD0nnViqko1qSo44yBF2f4jyeE29jZPg6nr4iTEqNtLcsauaAthZs51ZxWLS388Ripdl8V+pyXdaPQStKdNCVeJtp3rJ5RG5KKhYkKgayqCttnyjnOuzHHCFFKAByeBXJNk/ecyZKvbMpUcXJuCsvG/ohjGMkoMYxgDGMYAxjGAMYxgDGMYAxjGAMYxgDGMYAxjGAMYxgDGMYBBycYwBjGMAYxjAP/9k=">
            <a:extLst>
              <a:ext uri="{FF2B5EF4-FFF2-40B4-BE49-F238E27FC236}">
                <a16:creationId xmlns:a16="http://schemas.microsoft.com/office/drawing/2014/main" id="{C1DB4C01-D14B-46E1-B981-846A021938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88" y="-1106488"/>
            <a:ext cx="1990725" cy="22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0966" name="AutoShape 12" descr="data:image/jpeg;base64,/9j/4AAQSkZJRgABAQAAAQABAAD/2wCEAAkGBhQSEBQUEhQUFBUUFRcWFRgXFxcXFRYXGBgWFRUWGBcZHCYfFxkjGxwYHy8gJCcqOC4sFh4xNTEqNSYrLCkBCQoKDgwOGg8PGCwkHSApKSkpKSkpKSkpKSkpKSwsKSkpKSwpLCkpKSwpLCkpKSwpKSksKSwpKSkpKSkpKSkpKf/AABEIAK4BIgMBIgACEQEDEQH/xAAbAAACAgMBAAAAAAAAAAAAAAAABQQGAQIDB//EAEQQAAIBAwMCBAMFBQYDBwUAAAECEQADIQQSMQUiBhNBUTJhcSNCUoGRBxQzYqEkcoKSscEVFvBDY6LC0eHxNDVTc6P/xAAaAQEBAAMBAQAAAAAAAAAAAAAAAQIDBAUG/8QAKxEBAQACAQQBAgQHAQAAAAAAAAECEQMEEiExQRNRBWGRwSIycYGh4fAj/9oADAMBAAIRAxEAPwD2+iKwTWarIVis0UQUUUUUUUUUBRRWpuURtRVV67+07p+kJW7qELjlLf2rz7EJO0/Uiqm37dxeYroen6rUn/L/AERbhH50NvVqK8vXxj164JtdJt2x/wB9djn5M6H+lcdR4063bcq+m0AIiQLrky2VUbbhliM7QJyPcUNvVS1Ltb4j09rFy9bU+24SIiZAMjkZPuK80Xr/AFK6W/edEt6IOy1qVRFUyCdjKysee5zHoPUUW+o9zrd0utsspUgeQLtu0hxO7TyxBZWwoAOR6TTSbejL4s0jAkX7RA5IYEDE5P3RGZMV0TxLpiYF63OAJYCZwIJgHPtXn+lu2dSwSy6XihypNtbvEiZueeFk+3uINajpDOx8pgATuZUD3wxGI80FDyOJMcYppZuvUUvg8EEe44/Wuk15WRds7t1q5YDRuuB7lhfQbheWWUgfcuBhPqKZ6DquqSGt3G1KYUpIuMGmGydrrjJktHMUZdt1vT0GiKTdN8RJcKqwNq4fuMZzEsFcdrxngzGYFOA1Es+7NFFFAUTWC1ZFEFYBrNFFFBoooAUVgGs0RiKzQDRQE0E0UUGN1FG2igzRRUDq3W7emANwmGmIUscAuxgDAChmJ9hRU+KKTf8AN2m3BfNWTBHMNPEGIP0+Y9xWl7xlpkteaz9m5kna3xIHYgCJOEaCOcRyJIeUUjPjHS7iDeURzMx97ExE4P8AT3E9NT4t01ssHuqCvIzPCmAAJJ7hgZkx6GgcUTS3Q+IbN8lbVxXYAkgHIg7SSPrilfjHxzY6dbVr5Yb9/lhVJLsiglZAhSZABOM/Kg6+L/G2n6dZ8y+3xSLaLm5cYDhR7e7HA/MV5KNV1fxC5Fr+yaIkgmStsgYILAbr7fIQv0rn4N8OXuvaxtdryf3dW2qgJCtBkWU9RbXG48kn3JI950ulW2ioiqqqAqqoAVVHAAHAFBQ/DH7FNDpQDcT95uY7roBSfXbaHaPz3fWr3Z0qooVAFUYCqAqj6KMCu9c7j1BXfFfXPKVLafHcIEzlVJClhjnOD6QxzG00zQm4VDLuDEKTMs53XCXO4k4MkZkkW1nAiteu69m1z3DGwOFOT2pZa8hx8u5vkWPzppY1lq0pt2yu63bQ78wwRnFwSMMFUk4Jgus1nGNMOnaISEYADey2FGVkJva6QfiIysmcjnuxjV6XPmtccAEop3RddiY7dhVVUkHBEESTtjM3Sa1VlQCVbddS5jaoYkxu5Jlj/hPNK9BrB5VhriNFtQFQCGa4y7dwWfaQvrDngGoywx7qNBpLWoRTqwLzMpYC8BcIBiQqthdsgSAPc1t06zpNO0+eSUkBBdZlXMqBbLsV2jtCj09OIYWemC6we/at2rVslltkq53EHLRKiJbALZMyIzwueK0LOtsNsVgF2W7jKRA3ZVSOZX/CaY42s8+XH1jHLXN5rrcdzYQBggj7a5ujd2FWaMDAWcyYiDWl0xW6/wC722uEHc41LC0gle3YqKXtmAOUWdp9cix2Oq3NXca3aJtomGwVdiR+FhKr8zyQYwJbS30lIuKty4jAy6uxmYA3SxMggACD6AciBnJjGq8mVn5K5c0l7UMWbVLaO2Ft2bTOdylXuJN9rh3gBSCigypIGMz/AA30i3rdyXtdr3fJAGrKoybiJCoqhgDiRggqRzAha3prWyLm+6Fd/LZW7S09qvAAYeg7vT0BArtc6sbQS5bg3bbdqgbVYGAtsCfi2kKI5BbA9FmOvBu2+Vhufsd0D/F+8sfc6m8T/VqiXP2KaUD7LUa61801H+xU1ftLfDorKZVlDKfcEAg/pXWtbJ5jf/Zv1OznR9Yvt7JqQbi+nLEsP/BUG74/6v03/wC5aJb9kc37GIHudsqPoypXrkVo1oHEDOP9qCveE/2gaPqC/wBnud4Etacbbqj32+o+ayPnVjmvL/G/7HkcnU9OP7rqlO5Qh2W3b5R/Cf5jHuMzUbwV+2UKH0/VZs6iyQm4oftDO2CijtuScxgjIig9arFV3rHi393vlGsX3UKpDooKEtI2kkiDO0euT9J5DxcWF0rYvDZbNwC4NhZgHlIzEbQJE5b5SQtFAqrW/HI9dNquYny5zuCwBIb5wVBj0Fb2PHKMG/s+pG22buUWSo2gx3e7cnnax4U0FmrE1VG8eDcI0uq27tpJRRkvsAALZHJJxAHvirB0rqIv2VuBXQNPa42uIJHcsmDjioJlFE0TVUUUUUBSfxFp2cWgtpbwFxWZWVGIC5lQ5ADexn/WQ4pb1joq6gKHLALJG0gHIj1BHB9vlwSCRVE6FdZ2L6PSpFphbXajAFri792RuDAvmPeNu4gyPKvbf/pNKAWkDchlt0KR6EzB4J9s0x/5HszINyYid8k+xO4Hd9DPJmaz/wAkWSoUm4Qrl1lpIJCrEleO1T7zmc1EJbWlvFpGg0wCj4CLYaSSGcZOAJ+u7HEtIvae4d1w6HTPe8yDlCT9kHJLH7wYIImYH0NMn8FWyFG652BgO+SQzbzuJU7s+/PrJzWtjwVbXcA9whtpEtLKyvvLAkQWaEUmJIXJO40XRfpxqLNzcmjsL93tNtDLOxC7t0sGhWGB8cwTgJ/2j+C7/VbOjUm1ZNtrjXmLSqqQolQPjwAYnE5NWbW+CEuXd7O+2SxUH75YPuB9IIGI9Oay/ge0wQF7sIiIFDAAqkxI25MGJ+QOCJoOvgjwrb6fpRp7T3LgBJYuZ7zloXhB67R7yZJJNhpb0Poo0ysqlm3NuJYyZCqvMCcAf/EAMqoK0uVvRFB4x4l0r6fWXBI3XGuPgkdrC4yMqgc/EDHDW1znLK10cmzMAm0VZFUD+GBNsoB7Dcseu01dPEPhZNSQxJR1jawg8SQGBBkZIxBh2E5rz3qdi9orlsEsv3bbGTiR2bwIdT24O1sTM1nKxsddPeAeCWFsNJAzbKlHuKRjjEwMYiINWvp2juF0v6gqoVWKp6gmAGdp7m2yIAgbj8WDVBfWXGDB0a2pUqCyXQi/Z3BvB2yBJETnmmuu6/cKqIe3IBJe24Ck/dG6BIOKyklvlsuVmGoZ6S2NTfIc7rKXXW2JJ3szEuzg/FtO8CZ+EtyRDHVdKXzijOWmCtsRtRBgEgQIkHLT7DgxUdH1Ai3ZW2RvR125kMdrWyZH8pZ/fFWhNKVT13XbkMxHc3azuSfQlU2COAwjgVMmnWnG8beluo9r/sywuFAICbWJUxzDFWgSRBP15dQ6iLmtS4FJ2J3RkgkjuC+phWGMgOYncan6myz2bjuF2WywXBLPHaVA/v8AYAOT+VQui9D2wndITcSJI/DJbjkQB7DGBiTSpfXdEjW2cv5iugCbQTCH44CzuJxkfhA95qmiJKuW7SyEHjcjWizEiDzuXdA48uflTBCDfu2wxSSrhgzCZBQsVB2mSnqDOSecrjbJa6hAkEGPSSTLqZ+EwSR7s4JOZsWPRPA2tL6YIwAa0dpjiD3LHqAAdsfyHnmrJVM/Z+WL6okRLLBkGe++RwcEIUBHuDzzVzrCsoKKKKgwRXkfj/8AYrc1WofV6a+TdZgxt3jK44CXAJVQAAFIMD1r12igqHXNQRqGnVLZJtqNhBaO5WlRMbsRMT3tHAqC1wJaIXXmVcHzNpdR5yiA0krHY7c43A+03DW9Gs3fjtoxlTJGe0grnmMcVqvQ7IELatCYJhFAJG6Dx6bm/wAxqGlTv6hyGNvqAZ1V2ClRwF3R2r+FSeMyCARg6ae80Fhr5Pczr5YL4uKs7TLBcwBj4pFXFOi2BxatjnhQPiEN6eox9Kx/wLTwR5NuGXaRtEFcGD7jA/ShpVb3Uj9mF6in8MAmFIZlV2LbogKwiPfbg4rXzHtwzdQVUZnwyd0rO5SXyNpgH2iKszeGdNKkWbY2sGG1QplWDDj0kAx8q31fh+xcQq1tYYljGDuJlmkZBJ5PrQ0qr9QZzce3rwqA8G2o2bmcIoO3LdrAc/dJGBu69N1FxriomuVyHjb5YyAQ5n1IKq4DSvK5PrZl6BpwpHk24IUN2g7tpld0/FBzmttP0KxbYMlpEIyCoj0YenyZh+dU07hT/wBD/wB6K7xWKDNFYJrNFFFFFAViKzRRAKJoqL1W+6WbjWl3OqMyrk7mAJC4zk4/OglUGq1c8RaiCBpbhcTnIQxIDCRwSJ2zgRJEinmivl0R2UqWAJB5BI445FB33j3rYGqt13S6hXa4mqW0pbtW4VVQCtpcMwIkEO0QfiwJpxoOq22AUXUuOAN2wqc4BMAmAT/rQT3Wqj4u3fvFgZ27bjT7ENaU/wCIhgAfbf71Y7XWbLCVuow+TD6e+c4+uOaR+LzNu3dTuCkyQfuuBBB4PcLfyzyKQqBq+o2bJ2XFARxAb+8IKtIhW9j68YPxbX+oafYtthKuGVgZ+Hae5o4kwsmMtSyz1ZbrtbcEEAGYgkEn0PpOPzFLbaCy7WxtVMFG+73Y2mPmIB+arjG7ORhox6j0zSgq+9UMjY4CghjIjfECcjJgzGZimN/XpcvWtrSLSNvPCgsU2yeAQocfRjPIlL/wi4SxAtOZmCoQ5EE78j/wzHvUy3dayNrWlgHG2HA+ZUqIPPwz+VWhp03q1ogoAzAGbbKrMtzJIddgMjJOfbcJBDVrqTtBB7WvlU2YkW0liDBPMuef+0A5qs27pJZ13KQ7kAYIMlwCDiDIMHEMKcPtK7i/24XDDC+5UKZhSfefQ8gRNGi23pRcuEggFmBGD/DtMQMYwzho4w7ETBlRqrpOpg5EMpKyhkG3kQZwcEzy3PNNdZCuX7o25ALEucBRtXGBPEfF+iXUNN0ue5hbZ8TmTFtVC/dwRHqSOTWSr1+zdjN5ZlVSyBiIYG+jfP7oNXeq34H6eqWGcAfauX3DO9QAiMP5SF3D33T96rJWusoKKKJqKKKKKANArVnigOKDailPWNdftsptWxcUg7l4adyKIeYXDM2QfgPvUTTdd1DXUB0zpbaQWYiRgFSViQDxGfyiiLAWoDUp69bd7a+Xe8iCxLGIMo6hc4+Iq3+EVp4da4LU3bq3QWJRk2kbRCg7lwZIJ9Ynk0DqsRRzWaAoooooooooCisGoJ63Z3shuKrK20hu3uhTtBOCYZcA+tEHU+sW9OFN1toYwDBIn2wMYk/QE8A1w0niaxcZVR5LmFEGZ2s5nHbAVufUEc1vd1mmuwrPZubsKpZGmVIMLmZViPox9DVd12p+136e3aATKv5QdnLv5SlTuXbvu9qn12uxwBuC2dQ6lbsW2uXGCoglj7DA9OeR+tRtP4gsXH8tbiM+e0GfhmY9+D+lVlNdq3vG1Nlwt5bZZ7RI8xUW7d8sB1i2gnaW3HcVEnJXprrnkFUiwrDg2bQVwCCFUbywSQGEKHJAMLAJEDbW9QL3mtofLW3tFy4AJ3vBS0k4DwQxMGNwxmaX6i9pU+FGuNkM/mPmMNNwsWuROQoaPWMUg6jeLSrWnZEJKgDeBOWYbjuLElpaN5k5E7aiazTWwm4ndiQu2HEDMXQ0k+uR8po6uPpcs9b+Vm0mv04eLFqzautje5TYPTtYHc547BtmckVP0NtjcstcdnZm1GTgLBhVAGFG1T9SJNea3go27cliozksDzu/H27jmeKvHhTVHy9OrTIvEj+7csXnUn3lg360Z9V0v0JLv2cN4L0pCjyl7QQuXwCII+Lg5/UnkmmadOQWvLAGwLs2nI2xEEHkR71w1XX7FssHuopQgMCcglQwEcnBBxXfQ9St3gTbdXgwYPB9iORVcSk9Y8F3FabO51EbAGAuW/SO8xcX6mTABBiar+r6gbJjUW2Q5AJRlDe4CsJP0Ej516+RSfxJ4dTWWGs3NwE7lZTDIw+F1PvyPmCR61dmnndjVA7DaZgI/h5UkekI4lSDjgCD8hWdc6mPMDMD6EiVPpCGCTzxJxilnVPCf7swt3d1kKAfOt+cLV7Ezt2m0jTyCCSfWCCYlnzrPbptdbcBQYuLacweN0opXiSS/vitc55P5ppl2fanNoAszByu5sAwDChVBZW+FsfLEA8YFtBidhuO3Eq8gxmNynYnJ/CeeaQ/8e6gjkG7prh+4Nrycx2W0uAfnyfmMhpp+j9b1ayfsAeNyJb9viDlnA5OJ+Y9KynLL6Lx2e3PrF5NMm64SpbCwztuOMDdhyJngT8qsXgvwwdTbS9d3pbcs21v4lyRtB3KYW2FkCOZLDbIqR4c/ZHat3PP1lw6q9uDDcAUUgyPiG4wYxgY+GvQktBRir3WsWbdsKABAgAY+VbVg0RQZoooooopT1rro0xXcrEN6gSB3W0lj90d4MnEA/KYGn8a2brIlstuuGFJWBlSd2TkCIgf6Zoif1zoS6nZNx7ZQyChg5Kzzg4Ef4veKWJ0k6e4hXUPduEFVS7cchhCBmPxMQkT6DvgmWBrhf6QbOwfvl8wTttjL3PWNqkbs7iTEQQDgTUXV9dm6QGTzHEdr4VFMlFuepJMsyj8KqZBZE8pada2yqEC7ev3LjZC23uIzf3bdojt+bSB6t6mE+tsISjtf0zbjBN/cZ+YW7cA/wAYFLm05S3CT5bCG8lktcCBkMHYR6l2NctLdtWwPLFxcEFWYxM8gEmPqDFbsODLNqy5ZDVDbe5aNvaytdKNfuAXHuEK7lbRYcdhBYYGQo5K9dL0BdTprDl2QlWvSh2w+oHmMczwWlfYgEQQIgeHLYu6tt/cFk25OVcCx5jfOVuoJ/lIpjpNDf8AIsfu7qFXT2UhsmV2yRgiSoif/WRqyx7bpsxu5tM6b4cNpw37xfuQCNruzDO2DExIj29vqXYpd0NLwtL+8R5md0bY5MfDjiKY1GQoomiiiiiigjazqNu1HmOiSYG5lWTEwJOTFQuo9C09wM1y2mdzMxwQSoDNPoYVc+kVJ6l05LyxcnaJ9Y+JHtmfcbWakzeCNIRB3EDABfCj2Ux2iZ/6FEdbPRNLYtq5QQhVgxJLFgV2xHJkLAAyYEGl3TNODbAYradUsWyHYBg2kutdSRJGUYNIPDA/SXprFuzMtFrSEIk572UXGJAEFiLioqgYlgo7oqZY0aw9/UIgZxLbgp8u2klFJI+7lj/MW9IqBP1PrSWke5ZActdLW7jsqWBce2Lc7yZuDbuYhQfXIIwisahXLRca47TvuASc852lUmIj5D2EMepF7m68QWJO0AmNowQsngRz7mT7Rrp9ZYRyDbZWInJmYxz6x7VfD0un4ZjN2brjrOuOgVWIO4kA7VDAwSB2gAiARwPSq/1nUCImWYEADJzjAGfnx6GpXinVjaGEA7lKj1+JZgDJx/SeKU6nSqLLMwUkzuLDdMldgkgRjEgDkxGI1Z8kw1XVn1GPTyTGea3ttu714RGKSOcTuiJ9Iz7tXoXT+mm1YQyWc37CEHhBauLZKL8gofPqST96B550J1GmAYiTaKyThnMryYwT7xg5ivRjq1UXFLBrmn1IubZG5lYC6dq8k7LjQPdRWyub8QyuXZ/Tf6m9zw3pnLF7Fti4O8lfiltx3fiznNStD0y3ZBFpAgY7jHqff60v6j4ot2GAuSFKFxcEFIBA9Du9ZnbESZxUrpHXLepDG0SdsTKsvxDcDDAEgj1qvMMKKDRRWrJVY8adFS7aFxlVmsyTuUNNsx5oz7ABx87YHqatNaXUBEESDyPf5UnhHmXh3po02ttkKqgkoSqqPj7BkDjcV/SvTbaCKrP/ACu5tKsgMoKAyeFJW2+PXaFJ+c1YtHcZral12sVBZfwsRkfkZrZyZTK7jLK7u3aKzWCKzWtixNZoooIfVmuCzcNmPN2N5c8b4O2flMUgv9V1yNt8hXksFYE5gNBMQFk7YJj1/KX1npd9rvmWb5t/B2sWZDAuhuw9ud1vgA9nNRj03Wkqx1CYYMVCDaBBlZ2Sw+R5j7pggOzdQ1AR/NRUYtbS2Qdyzcc25bOY7TGJkCeYQ3b2oKhhqSEI3se0hEIsTlFVgo84MWkQtg8byVY6n+0u69xcOyLiF0wVivnZEG80bl5wV4XcWidY8rzPINx22RuD3ABwCtsIu1TC7SSQTDKJyYY43K6jG3Xlx1+qR32adNtolt7gFvMI4BLcqJJG6cjjC7p2kRXsyhKbWz28kSGB3iT8zzjmuWm1u0ElbbpPaUIO1dqwGGIyGOJ5A9JrTW9W3iBgeoH6Z967OPi8fu5s891HXWjKAKDPdtUKNxAJOPeRUG2WNxgsGGCqPT4UJJ/Mn9KS3Oqsty8LaG4+8Adyqo7Uty7Fu0bww4k7THEhp4V1u5GumZR7u7eAplWLmQCQIBjBMRXTOTjn8MvlruOXurZ4MsGNx5NtSTwN9y5euPAMkDb5UCTA2icTXdfEAsWrEo7K1ouWX7oBtKsiIybi8kYBNRendWWxa1NuZuWEHP3imltE/nIJPyIPrTy3qbemt2rTMFhQiEzB8tM54HaCcngH2ryr5runpz6L4iTVM4thwECkl12zuLjAJnG3MgRMGCGAa1xta1GMK6sRyAwMfocV3ooisVmigKKxuo3Cil3iPXizprlwqWgAQCAe5gnJ4iZn5VRLdjTAFA2tUPtXbAMFlKqAAYUwQQWGNgz2kC79eS+VQ6cwVfcw/EoS52j3O/YYkcHPvBt6rUquy61vzrrRbCA7UQAb3IJ7gs/mxUfeFRG4FpH7LTX7yBVZlA7SqhQWdiEVyI4O6CMRUPxH1O6yCytvazQzbnUjaGwDtk9xER6hW49YXjPo93baNpNLds2ssmo3hlYt3XEuJJ8wyQIAO4z3ExULQNfL9pIAJCz9pc2zCBnbBYLA+E/Ccnk2eW7h4+/LfxDvo3Tbqgm+V2+gAgcSTkkk/PH05mr+L748xXAgBxkcwQV/34+lPOual7VtQzszZyYkyZyAAP0jiqlpAdX5VsZBcbjk4RobMcDnd+IKvJMY268vSwyvHjebK/0SenWAwZrglntXGQQWChF3oVHEyJnmNpxJFKusSbt9JYg3lC59Ht2DgHnLAz9fnTfVoUvyZ+NlI9O8QD9NpM/MflS3Vd97UsZUqhcRghhYsbY/p+YHtB8z6ndlu/8AeXj553LLuo6EqAKxO8KAcR2jaCy4+cn5z7RXp3T/AA5aexp/3i1buXLdq2u5lBYFVXhjkQc815p0jTFrq25JDm0ncSTBu3LbySZJ+I88zzXtIr1d7kru6rk78cLrXj/TiujQAKFEKAAIwAIgAekQI+gra1p1X4VCz7CK6UUcQoooNAUTWKzRBQRRWDQZorC1qQd0ziDj5+9By1+uWzbe487UBYwCxgewGSfkKWL4z0p4uj9GznbggQc+0/0Ncuo+KrVu5ct3UaFIWSAVclBcIAOMArJPqwmBmi3e0z2fOW0hBYhR5ahncHaoUEZJIAB/WIMQcOr9BY3Ll8ag2VfbuM7doRGVRMxBYhvTgwe6ovXPEhsWk7vLtsy2/NuBwXYqeD5T7QYPe6mTwPvU/wBL02SLl4hrnIH3LfyQH1H4zk54EKE3ivWOAqG1ZuJdO3bcO4vA3ElCu0W1wSZJ4AAJFWTfhL4QzrWubFtveRj3XSbweFM7VWCyHf8AEGUCF2nBKit7Vy1aP8EjMbtoIPqT2ksJJOWA9/WovSeg21X4tvuFd7azAGLaMFQQAAAOAOeam6zZat7VZnkyN7M5E+gLEmPzrqw49WT9XLnnvy46/VBgVUBRk4ECTkn9Sf1qmHqbKmxDNwsyJyQsMw3tGYVRu+e0x6wxv9SFo3A3oA4zzIIKj/IT+c+9Lem6HcFNyAzd/AwSRuGIyZEkzkEDtAAz6nnx6bDx7qceHfd300usliwi7ti3H2KSIe5cZNpOMbuCTwIAwIFMPDiEIABJGpQuhMBy9xJSSPRjA9zaAOCRW3jXYLNlSF/iMRgYPlXhIn1mD79orXorN3lTDLfts5hQYts2suqZKjglBx6V5XR57tv3jqznhcuueHhrES9pyA+0AhsLdTJ2P2koQScjgyCD6Pb3SEuoq3lDlfWSO7aVJBBBByc+k1C8POUts11tvnXrj21fsIV2JVQGzJy20we4iBEU6NwSBOTwPU1vZRA0HQLFgzathCQRgtEE7iImOaYxWqXARIIIPBBkVtVBRRRRWvrSHV9I1Jus1q/tVnB2sN0KEVdqzIWW3MTHLD2Mv4ooxKLeouWLKLdbz77EhYATeZJ4AhFC5JMwB94xMjR9P2y7kNcYDc3p6kKvsgkwPqTJJqFreqW7N97l4gKvlWEJ/FcJZo+R7Cflbn0ro+ve/As7kt+t0iJHtaVh3f3yI9t3oUn173LuoNtypto4ZdszuKyFYR9xTMyZNwHG0ARLdt5YbmKyYBgKq+gAAk/Uk/kMVD0Nq69wlC21mLLli0Mdyl3Yks23aORxGcGnOt1i2bZV2XfEnIG35k1Xp8eMxxk92qp1vqJDSxlVgGeFjhh7ex+WcQZ5dE0gNpWUm3dHw3Bll2/ZqCD8Q7SY/mbiTMfqAV7bk437ufZyeR7be4j2U+1TbNshRkKxyVJIYMw3kR6wXAMQcetcXWWzDUPxCyTHCJXU7vnIHcbLinbeVSY3LLqV/kdNxU/94AcqRSDVEeZcJM7raFgPX7O7ZYY99g/6xTq9qPvxG0RcH4rXO757GIafQG575WdYKq5CiG8rPt2XDnmM+cw/L0rg47u7+8eSa+A9OLuqBYMBbtpdXHa5dRdJ3TgK2oYgAZMZEd3qQqp+AOjrbsLdE96lYJYgIlxxaCgk7QF+6MZ+VW0GvZx9NltvsUUVishmiiigJoIrArNEE1g1migAKKwTRNBq1oHmlmotzqVAH8O2zgHje7bFPB9PME/zmoGt6zqkuFU05ufGR3BQQrnbHMypQ5jO4fRlZadU0/8A4bZ//pen/aggdF1+o1NhHLWrcju2KzsGHa474CEMGGQ3FVzVauymsu7nkpttS7gtgK7kkn1ZogQB5a4FMAuzRWblpmt37wVQy4EkElnQgq+1ATkE9oAImpGk6fbUAEkR85PvJ9yeSfUzXRwY+e6tHLl404XdLauqLihGHw7oVuCcBs4Bnj/WkOo1G149JCjGM4H/AKfnT7qOpAUImBJP+YlmP5kmql4iuEqEUSzcCYnaQ3MiMgCfQEn0ruwvbhcsnNrd0g7PMutfMMitt9pCTJLmQED547uD8BBab13KVOySjfJiPj49JZWieSec116I9sfZsPsmtm3tcAblOGJAJB3S26DgngCpGp6ULIRFj93I2Wj66cuCu3cZJtsSIkypxJX4fmeq5vq5ZT5+Hdjj2yRWfG18xpSThfMuGee20R78939atP7PtNbNzZdh3VSwkSN7tLETkNsS2wPs7QeYqHjE7zp2BgBlkHaTnuI9/wAIx7ieMXP9nOlDXiwRAtu2xUgQQbjgiPYEK+P9Bzs6WyY6+7Kz5XbqnRVv7ZZ1KyAUba21tu5ZgwDtGRBxyJMqV8B2AObvETuH4ShjthTBIkAYxVnFE12Bf0fpC6dSqFiCd3cZMwF9vlP1JpgKKKAiiiiiiq7rbutFyLSIVLnaWggLsQgkBgRDBxk53D6ixTUfV6xLQ3OwUcScDgnJ9MAmflRCW7o2vfvFq52vctWXxMJcIZQVbHwvbDA84HFaXbzjR3LwvOSLTuQy2mKsoYuh2qpJDBl5HBqTrdem7z7bK/lAi5tIY+W0Fjg/dKh/orAZNQfEmmuW7F57TDy7sC6vtvZbb3LZAwdhMjg8yDJYsm7pE0mic2QlosAsCVMHtG0CRmCPaoz+G1RWZ1VT7kDcfqeTW3R1voPsnLD8LZP5Nz+s0t6zrNQ1xBcwoMmCZwDGYGJ5H+01fyj2uPDLv1NfuS6nQ21vW9wJtM211BKrkgCIOJmTHPlgGc1M1niO2MW7KbMd1xtkwogqpG4gD1xwfqYvW9QFtM0gBWDSfSAxJ/349KWaUW2uedddWtyFSQNhZyJlji5BByMZP4ccfNw/Uzkrh67j/wDX+x5YvJcZvLGwqcLchlcDBAhoK98dp+9kZgqdVqXt6VBqWtJcW49u2wJKm2bdxVWT3MwZUnAJIWpWq0XlXUKdiXG5UCbdwSQyCDBI3GOCVYHDsCx1NlNRaMqrPb7yFIIW6kwVE7uRuWeVKTya5Lh9HPXw4Nar0XwxbjRab/8ARa/qgP8AvTKag9BEaWwOYtIMcYUCp8V6s9MhRRRVUUUUUBRRRQFBoooCuOr1aWkZ7jBEUSzHAA9yfQV2pV4l1IXTsGTer/ZtJKqFcEEuyglVjEgHJHHIIlXeq2lALXEUHAJYD39/of0PtUPX3fLvLen7MoUuH8HcGRz7L8QJ9Nyk4kip3LuhMsdLqDlmc7CBuliZlweXOPoD8Ih91LWPYhbKl1S2jLbGCURjbuBWIyQHtHP4fnUEO5pv7ZtDbraW99seqm+7FhPqs2u32DEcVz1fR7rXC+VAUAQ0bsyZA5AwBPHd71w6X1C02ru7LTWQVtHa1s2txm6rMuIdfh7h6nNStT1S6pYupAkxtO4FZxgCQY5EED3rt4d6mnLn/MrXUGuW2/EP0b8vQ/0+tQ+iBr97fGNsT6KGUHkYBCMcn1vGJ2zUnqWsN09ikSfiYEAZ9jBb+n1pNodUv7pct3ELpeG1ocIT8I2kjidsGI7QfTNT8Qyyx49T5OGfxbO9RoYYogN7MMVC7A0/AzuwG4QO0EkH0GDUrS9RMNY1KFQ/apcAoSYUK5VvWVUknumJnlFZ8TKuxEQKqIqW4YkBVHoWO6QP1/WrB0jqC3pW4AyXBBDCRuI71g4ZSDEQPzmvlc7Zl5nj/LrVTxAp2i2Z+yu2gxYd203LLI5M8lTtPuyv7GvRf2YWCNGXb4rl1iceiBLSx8oT+przrxHYYO26ZTYvO4m2txHtMWOSUK3kk5OScmK9U8ApGgtD2a8Pbi9dHHpXqcE+RYqKKDXWCiiigKKKKDDGovUOlpfXbcG5eYMxwR6fIn9ax1e1da0wstsuY2t2mO4bviVhxPpSHVazqSbYt2WBYCBJYfzHvA2+k+mDGSoiHmh6PasT5aqk5MDkyTJ9zJP60i1PTTdt3LdlrnkQ1sqHWDyCLIdGI28DuUSIEATUlr+qNq554RN72rdvyySyi4622YtPxDdIgCCPWu53MTbsMLVu0AGYKrGRxaUNIG1Y3GDyAMzAUXT9cuWSJmZhgoJzEkxzHr9D74rv1bxUtxO4AH54j25ipGt6JuUXty22v3WZRB2lWVrm4ye0EK90gkbd57gd29FfttgFJJypUFtw+QA384yoyIrLc09zpuo4eSy5+MoWa295uJhZySJmZSAJg/FMmRIGD6RnFsWsgkuQwBJZo3q+AxJwgUE+ygeubj4f8GXLrqbyFbQYFg+GcAhgoX4gCRkmMTzVi674OF6LdtbNq0O4qqhd1zPcdoGAOPm3yFYWbXqOp4Jyakl/P7KLdsm7pmWSSu11PzXM/mJz86c+FOloHuhF2Ndi4+1ZDEq67j9I/wA26QZmn3SfAa2cb8D7oBgemJOKsHTekJZB2DmAT7gTA/KT+taObiueU16+Xk9Rccs94Jens7VAHoIrpRRXRJpoFFFFVRRRRQFFFFAUUUUBRWGOKrI8ZbVJuWboKjc20BlUeh3NtJxHp+LnaSAZ9a1N9NnkWvMz3AkABcDkkZyTieKjbzcsl9ZbWyyt2BXlhIEFWXIckkQOYjMwdOmeLVv3FRbd4bgSGKqEEDdltxB9OJ5rkEe663MguGZXwRYtDACYjzXmSx4G70ABiEmu6UP3pmdzua1adX2rbcQbymYxugruEAHcJX0pppUbG5rb29p7gCGkGMiYjnj19BUbWaY6oK1hGHlg+U77gt5Z71LNnaxClXzJG44OVei0gBcBntMDLocgMeS6HIJ/EpE89wiuzi1ljJv05eSWXbTqu2cf9fnVTvKRI2kW3fchC7i8/ChCywQwoiJKomRxVr1elQCCdwnIH3vkT+H5evHEgqtRa33NxICpuZiTgY9faFJP5iu3k4ceXHWXqNOOdwy8K4VZZIWCSwMwB2+aHG6DEBVMKJIeTgEhn4cvOLnltAMhgRtBIBtnIURgtHrkcnmm3RmUXUI3BrgZ2kQsGA6iRgklC4kxtHG4zr4U8L3Li227hKn0iCWYn6Y2r/g/Xwer4McJ4+f2duGfc6+Jekl7yx9+wZ9NxR9OR9f4t3n3Poav3hIRp9v4Xuf1dn/81dbfh9MTmI5zEBRj/KP0pnashRAEVhw45YzVZt6KKK6VFFFFAUUUUGCKCKzRQctRpldSrAFTyCJHM/61A6r1JNJbUlewsE7Y7ZkzHLScQJMt7SQ0rDLNEUjqHX9A4VXs7wRBm2BsU71PxQV+EqQI/SuVnqOhF5XQ35DE5N4qG+0JJD8/xbpJ9y3rEXnyBWG04IIOQcEHIIOCIqCP0nqCX7S3Una+VkQYkiYqbFctNp1RdqAKBwBgCTJx9a61QRRRRRRRRRQFFFFAUUUUBRRRQFFFFAVqbYPIBraig12ADgYpHa6S7AWnK+SrExnc6cpbYHAUSQc9wRREMwp9RRGqpioev6PavAeYgJX4TkMv0ZYYfkanUUNK3c8GoT23boHsdj/1K7v61vpvB9tWBZmuQQdrBAhIMglVUbvoxIwMSJqw0VneTOzVrD6eO96QdX0hLty27iTbDhR6HftJkeuVBqaiADArNFa9bZ6FFFFVRRRRQFFFFAUViaKJt//Z">
            <a:extLst>
              <a:ext uri="{FF2B5EF4-FFF2-40B4-BE49-F238E27FC236}">
                <a16:creationId xmlns:a16="http://schemas.microsoft.com/office/drawing/2014/main" id="{B06A27CF-9CF1-4E52-8EAE-29CF7AF5B5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88" y="-801688"/>
            <a:ext cx="27622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pic>
        <p:nvPicPr>
          <p:cNvPr id="40967" name="Picture 13">
            <a:extLst>
              <a:ext uri="{FF2B5EF4-FFF2-40B4-BE49-F238E27FC236}">
                <a16:creationId xmlns:a16="http://schemas.microsoft.com/office/drawing/2014/main" id="{077879BF-3CBA-4EB9-9BE0-FFC66D26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5072063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Tartalom helye 4">
            <a:extLst>
              <a:ext uri="{FF2B5EF4-FFF2-40B4-BE49-F238E27FC236}">
                <a16:creationId xmlns:a16="http://schemas.microsoft.com/office/drawing/2014/main" id="{AF7DFC6A-6812-4C71-B372-6EBA8E4A50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825500"/>
            <a:ext cx="6654800" cy="4773613"/>
          </a:xfrm>
        </p:spPr>
      </p:pic>
      <p:sp>
        <p:nvSpPr>
          <p:cNvPr id="41987" name="Szövegdoboz 5">
            <a:extLst>
              <a:ext uri="{FF2B5EF4-FFF2-40B4-BE49-F238E27FC236}">
                <a16:creationId xmlns:a16="http://schemas.microsoft.com/office/drawing/2014/main" id="{C2EF6624-3495-451C-87FD-2E7EE8123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805488"/>
            <a:ext cx="8569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/>
              <a:t>http://www.syctchennai.com/workshops/acogyt/acogyt-topics/1-yoga-for-children/personality-development-and-yoga/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>
            <a:extLst>
              <a:ext uri="{FF2B5EF4-FFF2-40B4-BE49-F238E27FC236}">
                <a16:creationId xmlns:a16="http://schemas.microsoft.com/office/drawing/2014/main" id="{0436D2A8-50E9-4C80-B83C-473AD62ED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Kosha-k (Burkok/Tapasztalási Dimenziók)</a:t>
            </a:r>
          </a:p>
        </p:txBody>
      </p:sp>
      <p:sp>
        <p:nvSpPr>
          <p:cNvPr id="43011" name="Tartalom helye 2">
            <a:extLst>
              <a:ext uri="{FF2B5EF4-FFF2-40B4-BE49-F238E27FC236}">
                <a16:creationId xmlns:a16="http://schemas.microsoft.com/office/drawing/2014/main" id="{1F992DE3-E9E4-4009-A491-60C456DD18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/>
              <a:t>Fizikai Test (Annamaya Kosha)</a:t>
            </a:r>
          </a:p>
          <a:p>
            <a:r>
              <a:rPr lang="hu-HU" altLang="hu-HU"/>
              <a:t>Energia Test (Pranamaya Kosha)</a:t>
            </a:r>
          </a:p>
          <a:p>
            <a:r>
              <a:rPr lang="hu-HU" altLang="hu-HU"/>
              <a:t>Elme Test (Manomaya Kosha)</a:t>
            </a:r>
          </a:p>
          <a:p>
            <a:r>
              <a:rPr lang="hu-HU" altLang="hu-HU"/>
              <a:t>Bölcsesség / Pszichikus Test (Vijnanamaya Kosha)</a:t>
            </a:r>
          </a:p>
          <a:p>
            <a:r>
              <a:rPr lang="hu-HU" altLang="hu-HU"/>
              <a:t>Mennyei Boldogság Test (Anandamaya Kosha)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46A7244B-8489-4831-91D9-C37A33E1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675688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B20CB99E-D166-498F-8D43-97A1A108F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969000"/>
            <a:ext cx="342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Swami Satyananda: Yoga Nidra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8AA49C8-A44F-455F-8C3F-1E5C7C536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Belső → Külső feszültségek</a:t>
            </a:r>
          </a:p>
        </p:txBody>
      </p:sp>
      <p:pic>
        <p:nvPicPr>
          <p:cNvPr id="46083" name="Picture 3" descr="Family-Conflicts-Unhappiness">
            <a:extLst>
              <a:ext uri="{FF2B5EF4-FFF2-40B4-BE49-F238E27FC236}">
                <a16:creationId xmlns:a16="http://schemas.microsoft.com/office/drawing/2014/main" id="{AB735334-705F-40B2-885F-828FDBC6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2851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iraq-war">
            <a:extLst>
              <a:ext uri="{FF2B5EF4-FFF2-40B4-BE49-F238E27FC236}">
                <a16:creationId xmlns:a16="http://schemas.microsoft.com/office/drawing/2014/main" id="{9AC725AB-A698-44ED-AA55-8BF1AFE8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4457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07546C6-7137-4801-9D59-00896139D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A Pratyahara folyamata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89CAFED-6901-4DFA-AD21-3FB25D9BE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5940425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2800" b="1"/>
              <a:t>Raja yoga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hu-HU" altLang="hu-HU" sz="2400" i="1"/>
              <a:t>Yama</a:t>
            </a:r>
            <a:r>
              <a:rPr lang="hu-HU" altLang="hu-HU" sz="2400"/>
              <a:t> (a társas lét szabályai)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hu-HU" altLang="hu-HU" sz="2400" i="1"/>
              <a:t>Niyama</a:t>
            </a:r>
            <a:r>
              <a:rPr lang="hu-HU" altLang="hu-HU" sz="2400"/>
              <a:t> (személyes szabályok)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hu-HU" altLang="hu-HU" sz="2400" i="1"/>
              <a:t>Asana</a:t>
            </a:r>
            <a:r>
              <a:rPr lang="hu-HU" altLang="hu-HU" sz="2400"/>
              <a:t> (testtartások-létállapotok)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hu-HU" altLang="hu-HU" sz="2400" i="1"/>
              <a:t>Pranayama</a:t>
            </a:r>
            <a:r>
              <a:rPr lang="hu-HU" altLang="hu-HU" sz="2400"/>
              <a:t> (prána/életerő irányítása, kiterjesztése)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hu-HU" altLang="hu-HU" b="1"/>
              <a:t>Pratyahara </a:t>
            </a:r>
            <a:r>
              <a:rPr lang="hu-HU" altLang="hu-HU" u="sng"/>
              <a:t>(az érzékszervi észlelések visszavonása)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hu-HU" altLang="hu-HU" sz="2400" i="1"/>
              <a:t>Dharana</a:t>
            </a:r>
            <a:r>
              <a:rPr lang="hu-HU" altLang="hu-HU" sz="2400"/>
              <a:t> (koncentráció)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hu-HU" altLang="hu-HU" sz="2400" i="1"/>
              <a:t>Dhyana</a:t>
            </a:r>
            <a:r>
              <a:rPr lang="hu-HU" altLang="hu-HU" sz="2400"/>
              <a:t> (meditáció)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hu-HU" altLang="hu-HU" sz="2400" i="1"/>
              <a:t>Samadhi</a:t>
            </a:r>
            <a:r>
              <a:rPr lang="hu-HU" altLang="hu-HU" sz="2400"/>
              <a:t> (transzcendentális tudatosság)</a:t>
            </a:r>
          </a:p>
        </p:txBody>
      </p:sp>
      <p:pic>
        <p:nvPicPr>
          <p:cNvPr id="47108" name="Picture 4" descr="Sivakempfort">
            <a:extLst>
              <a:ext uri="{FF2B5EF4-FFF2-40B4-BE49-F238E27FC236}">
                <a16:creationId xmlns:a16="http://schemas.microsoft.com/office/drawing/2014/main" id="{055E6AF9-0F7A-482A-872F-D5C91D42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196975"/>
            <a:ext cx="29718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7">
            <a:extLst>
              <a:ext uri="{FF2B5EF4-FFF2-40B4-BE49-F238E27FC236}">
                <a16:creationId xmlns:a16="http://schemas.microsoft.com/office/drawing/2014/main" id="{59ACD705-12E8-473F-83A0-FF018B63E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2588"/>
            <a:ext cx="9144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600" b="1"/>
              <a:t>Sorsunk, egészségünk, életünk alakulásáért mi vagyunk a felelősek</a:t>
            </a:r>
          </a:p>
        </p:txBody>
      </p:sp>
      <p:sp>
        <p:nvSpPr>
          <p:cNvPr id="7" name="Tartalom helye 8">
            <a:extLst>
              <a:ext uri="{FF2B5EF4-FFF2-40B4-BE49-F238E27FC236}">
                <a16:creationId xmlns:a16="http://schemas.microsoft.com/office/drawing/2014/main" id="{F161FE9F-D9E7-4197-8D74-24A1975AE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916113"/>
            <a:ext cx="82629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/>
          <a:lstStyle>
            <a:lvl1pPr marL="242888" indent="317500">
              <a:spcBef>
                <a:spcPct val="20000"/>
              </a:spcBef>
              <a:buChar char="•"/>
              <a:tabLst>
                <a:tab pos="354013" algn="l"/>
                <a:tab pos="709613" algn="l"/>
                <a:tab pos="1065213" algn="l"/>
                <a:tab pos="1289050" algn="l"/>
                <a:tab pos="1449388" algn="l"/>
                <a:tab pos="1776413" algn="l"/>
                <a:tab pos="2132013" algn="l"/>
                <a:tab pos="2487613" algn="l"/>
                <a:tab pos="2843213" algn="l"/>
                <a:tab pos="3198813" algn="l"/>
                <a:tab pos="3554413" algn="l"/>
                <a:tab pos="3910013" algn="l"/>
                <a:tab pos="42656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709613" algn="l"/>
                <a:tab pos="1065213" algn="l"/>
                <a:tab pos="1289050" algn="l"/>
                <a:tab pos="1449388" algn="l"/>
                <a:tab pos="1776413" algn="l"/>
                <a:tab pos="2132013" algn="l"/>
                <a:tab pos="2487613" algn="l"/>
                <a:tab pos="2843213" algn="l"/>
                <a:tab pos="3198813" algn="l"/>
                <a:tab pos="3554413" algn="l"/>
                <a:tab pos="3910013" algn="l"/>
                <a:tab pos="42656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709613" algn="l"/>
                <a:tab pos="1065213" algn="l"/>
                <a:tab pos="1289050" algn="l"/>
                <a:tab pos="1449388" algn="l"/>
                <a:tab pos="1776413" algn="l"/>
                <a:tab pos="2132013" algn="l"/>
                <a:tab pos="2487613" algn="l"/>
                <a:tab pos="2843213" algn="l"/>
                <a:tab pos="3198813" algn="l"/>
                <a:tab pos="3554413" algn="l"/>
                <a:tab pos="3910013" algn="l"/>
                <a:tab pos="42656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709613" algn="l"/>
                <a:tab pos="1065213" algn="l"/>
                <a:tab pos="1289050" algn="l"/>
                <a:tab pos="1449388" algn="l"/>
                <a:tab pos="1776413" algn="l"/>
                <a:tab pos="2132013" algn="l"/>
                <a:tab pos="2487613" algn="l"/>
                <a:tab pos="2843213" algn="l"/>
                <a:tab pos="3198813" algn="l"/>
                <a:tab pos="3554413" algn="l"/>
                <a:tab pos="3910013" algn="l"/>
                <a:tab pos="426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709613" algn="l"/>
                <a:tab pos="1065213" algn="l"/>
                <a:tab pos="1289050" algn="l"/>
                <a:tab pos="1449388" algn="l"/>
                <a:tab pos="1776413" algn="l"/>
                <a:tab pos="2132013" algn="l"/>
                <a:tab pos="2487613" algn="l"/>
                <a:tab pos="2843213" algn="l"/>
                <a:tab pos="3198813" algn="l"/>
                <a:tab pos="3554413" algn="l"/>
                <a:tab pos="3910013" algn="l"/>
                <a:tab pos="426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709613" algn="l"/>
                <a:tab pos="1065213" algn="l"/>
                <a:tab pos="1289050" algn="l"/>
                <a:tab pos="1449388" algn="l"/>
                <a:tab pos="1776413" algn="l"/>
                <a:tab pos="2132013" algn="l"/>
                <a:tab pos="2487613" algn="l"/>
                <a:tab pos="2843213" algn="l"/>
                <a:tab pos="3198813" algn="l"/>
                <a:tab pos="3554413" algn="l"/>
                <a:tab pos="3910013" algn="l"/>
                <a:tab pos="426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709613" algn="l"/>
                <a:tab pos="1065213" algn="l"/>
                <a:tab pos="1289050" algn="l"/>
                <a:tab pos="1449388" algn="l"/>
                <a:tab pos="1776413" algn="l"/>
                <a:tab pos="2132013" algn="l"/>
                <a:tab pos="2487613" algn="l"/>
                <a:tab pos="2843213" algn="l"/>
                <a:tab pos="3198813" algn="l"/>
                <a:tab pos="3554413" algn="l"/>
                <a:tab pos="3910013" algn="l"/>
                <a:tab pos="426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709613" algn="l"/>
                <a:tab pos="1065213" algn="l"/>
                <a:tab pos="1289050" algn="l"/>
                <a:tab pos="1449388" algn="l"/>
                <a:tab pos="1776413" algn="l"/>
                <a:tab pos="2132013" algn="l"/>
                <a:tab pos="2487613" algn="l"/>
                <a:tab pos="2843213" algn="l"/>
                <a:tab pos="3198813" algn="l"/>
                <a:tab pos="3554413" algn="l"/>
                <a:tab pos="3910013" algn="l"/>
                <a:tab pos="426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709613" algn="l"/>
                <a:tab pos="1065213" algn="l"/>
                <a:tab pos="1289050" algn="l"/>
                <a:tab pos="1449388" algn="l"/>
                <a:tab pos="1776413" algn="l"/>
                <a:tab pos="2132013" algn="l"/>
                <a:tab pos="2487613" algn="l"/>
                <a:tab pos="2843213" algn="l"/>
                <a:tab pos="3198813" algn="l"/>
                <a:tab pos="3554413" algn="l"/>
                <a:tab pos="3910013" algn="l"/>
                <a:tab pos="42656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Clr>
                <a:schemeClr val="tx1"/>
              </a:buClr>
            </a:pPr>
            <a:r>
              <a:rPr lang="hu-HU" altLang="hu-HU" sz="2200" b="1">
                <a:sym typeface="Arial" panose="020B0604020202020204" pitchFamily="34" charset="0"/>
              </a:rPr>
              <a:t>genetika, az </a:t>
            </a:r>
            <a:r>
              <a:rPr lang="hu-HU" altLang="hu-HU" sz="2200" b="1"/>
              <a:t>öröklött </a:t>
            </a:r>
            <a:r>
              <a:rPr lang="hu-HU" altLang="hu-HU" sz="2200" b="1">
                <a:sym typeface="Helvetica" panose="020B0604020202020204" pitchFamily="34" charset="0"/>
              </a:rPr>
              <a:t>tulajdonságok</a:t>
            </a:r>
            <a:r>
              <a:rPr lang="hu-HU" altLang="hu-HU" sz="2200" b="1">
                <a:sym typeface="Arial" panose="020B0604020202020204" pitchFamily="34" charset="0"/>
              </a:rPr>
              <a:t>.		18%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</a:pPr>
            <a:r>
              <a:rPr lang="hu-HU" altLang="hu-HU" sz="2200" b="1">
                <a:sym typeface="Arial" panose="020B0604020202020204" pitchFamily="34" charset="0"/>
              </a:rPr>
              <a:t>az </a:t>
            </a:r>
            <a:r>
              <a:rPr lang="hu-HU" altLang="hu-HU" sz="2200" b="1"/>
              <a:t>egészségügyi ellátás</a:t>
            </a:r>
            <a:r>
              <a:rPr lang="hu-HU" altLang="hu-HU" sz="2200" b="1">
                <a:sym typeface="Arial" panose="020B0604020202020204" pitchFamily="34" charset="0"/>
              </a:rPr>
              <a:t>,					10%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</a:pPr>
            <a:r>
              <a:rPr lang="hu-HU" altLang="hu-HU" sz="2200" b="1">
                <a:sym typeface="Arial" panose="020B0604020202020204" pitchFamily="34" charset="0"/>
              </a:rPr>
              <a:t>a </a:t>
            </a:r>
            <a:r>
              <a:rPr lang="hu-HU" altLang="hu-HU" sz="2200" b="1">
                <a:sym typeface="Helvetica" panose="020B0604020202020204" pitchFamily="34" charset="0"/>
              </a:rPr>
              <a:t>környezet,									</a:t>
            </a:r>
            <a:r>
              <a:rPr lang="hu-HU" altLang="hu-HU" sz="2200" b="1">
                <a:sym typeface="Arial" panose="020B0604020202020204" pitchFamily="34" charset="0"/>
              </a:rPr>
              <a:t>19%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</a:pPr>
            <a:r>
              <a:rPr lang="hu-HU" altLang="hu-HU" sz="2200" b="1">
                <a:sym typeface="Arial" panose="020B0604020202020204" pitchFamily="34" charset="0"/>
              </a:rPr>
              <a:t>az életmód,</a:t>
            </a:r>
          </a:p>
          <a:p>
            <a:pPr eaLnBrk="1" hangingPunct="1">
              <a:lnSpc>
                <a:spcPct val="200000"/>
              </a:lnSpc>
              <a:buClr>
                <a:srgbClr val="92D050"/>
              </a:buClr>
              <a:buFontTx/>
              <a:buNone/>
            </a:pPr>
            <a:r>
              <a:rPr lang="en-US" altLang="hu-HU" sz="2000">
                <a:solidFill>
                  <a:srgbClr val="0000FF"/>
                </a:solidFill>
              </a:rPr>
              <a:t>The U.S. Centers for Disease Control and Preven</a:t>
            </a:r>
            <a:r>
              <a:rPr lang="hu-HU" altLang="hu-HU" sz="2000">
                <a:solidFill>
                  <a:srgbClr val="0000FF"/>
                </a:solidFill>
              </a:rPr>
              <a:t>t</a:t>
            </a:r>
            <a:r>
              <a:rPr lang="en-US" altLang="hu-HU" sz="2000">
                <a:solidFill>
                  <a:srgbClr val="0000FF"/>
                </a:solidFill>
              </a:rPr>
              <a:t>ion </a:t>
            </a:r>
            <a:r>
              <a:rPr lang="hu-HU" altLang="hu-HU" sz="2000">
                <a:solidFill>
                  <a:srgbClr val="0000FF"/>
                </a:solidFill>
              </a:rPr>
              <a:t>kutatása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21931E8-B799-4C5C-B481-AD0A605B6C62}"/>
              </a:ext>
            </a:extLst>
          </p:cNvPr>
          <p:cNvSpPr/>
          <p:nvPr/>
        </p:nvSpPr>
        <p:spPr>
          <a:xfrm>
            <a:off x="6732588" y="4005263"/>
            <a:ext cx="1257300" cy="738187"/>
          </a:xfrm>
          <a:prstGeom prst="rect">
            <a:avLst/>
          </a:prstGeom>
        </p:spPr>
        <p:txBody>
          <a:bodyPr wrap="none"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43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anose="020B0604020202020204" pitchFamily="34" charset="0"/>
              </a:rPr>
              <a:t>53%</a:t>
            </a:r>
            <a:endParaRPr lang="hu-HU" altLang="hu-HU" sz="430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3C38104-9921-4839-8743-6A13C822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2825"/>
            <a:ext cx="572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hu-HU" altLang="hu-HU" sz="1800"/>
              <a:t>Dr. Eisler Olga: Életmód negatív és pozitív hatásai ppt.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Nd9GcTZm8c_433xo4PqQS7viaZ_pS_IVPSl90hXQPFnUfbHPk5vOqm4cQ">
            <a:extLst>
              <a:ext uri="{FF2B5EF4-FFF2-40B4-BE49-F238E27FC236}">
                <a16:creationId xmlns:a16="http://schemas.microsoft.com/office/drawing/2014/main" id="{1264B980-FF21-4C47-A0EA-0C4E7B03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21050"/>
            <a:ext cx="41767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ANd9GcSY66LJBpY0Hu-bN_jwITkl0dAkMqK65mhLNGnASUJlYPwuMRIcYA">
            <a:extLst>
              <a:ext uri="{FF2B5EF4-FFF2-40B4-BE49-F238E27FC236}">
                <a16:creationId xmlns:a16="http://schemas.microsoft.com/office/drawing/2014/main" id="{2CD429B6-EC74-419F-97CE-B2F48D8D3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41576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>
            <a:extLst>
              <a:ext uri="{FF2B5EF4-FFF2-40B4-BE49-F238E27FC236}">
                <a16:creationId xmlns:a16="http://schemas.microsoft.com/office/drawing/2014/main" id="{510B2E27-DA82-448D-9043-5972B2B2B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38238"/>
            <a:ext cx="3240087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2000" b="1"/>
              <a:t>Előkészület, bevezetés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2000"/>
              <a:t>Szankalpa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2000" b="1"/>
              <a:t>Rotáció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2000" b="1"/>
              <a:t>Légzésfigyelés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EDA6CD01-4F5D-4DC2-9BB0-F7BCFD70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716338"/>
            <a:ext cx="338455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5"/>
            </a:pPr>
            <a:r>
              <a:rPr lang="hu-HU" altLang="hu-HU" sz="2000"/>
              <a:t>Ellentétpárok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5"/>
            </a:pPr>
            <a:r>
              <a:rPr lang="hu-HU" altLang="hu-HU" sz="2000"/>
              <a:t>Vizualizáció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5"/>
            </a:pPr>
            <a:r>
              <a:rPr lang="hu-HU" altLang="hu-HU" sz="2000"/>
              <a:t>Szankalpa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5"/>
            </a:pPr>
            <a:r>
              <a:rPr lang="hu-HU" altLang="hu-HU" sz="2000" b="1"/>
              <a:t>Befejezés, kifelé fordulás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2FE26121-491B-480E-9C7C-1B4357D24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/>
              <a:t>Yoga Nidra szakaszai: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94AB332-126E-4D0E-B2C2-9B346B487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Kísérletek Swami Rámával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47E9C0E-4AED-411E-8A41-B8B9133D5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2800"/>
              <a:t>Akaratlagos belépés a különféle tudatállapotokba (Kansas, USA, 1977)</a:t>
            </a:r>
          </a:p>
          <a:p>
            <a:r>
              <a:rPr lang="hu-HU" altLang="hu-HU" sz="2800" b="1" i="1"/>
              <a:t>Yoga Nidra</a:t>
            </a:r>
            <a:r>
              <a:rPr lang="hu-HU" altLang="hu-HU" sz="2800" i="1"/>
              <a:t> állapota</a:t>
            </a:r>
            <a:r>
              <a:rPr lang="hu-HU" altLang="hu-HU" sz="2800"/>
              <a:t> (5 p): alfa-hullám 70%   (kék ég)</a:t>
            </a:r>
          </a:p>
          <a:p>
            <a:r>
              <a:rPr lang="hu-HU" altLang="hu-HU" sz="2800" b="1" i="1"/>
              <a:t>Álom</a:t>
            </a:r>
            <a:r>
              <a:rPr lang="hu-HU" altLang="hu-HU" sz="2800" i="1"/>
              <a:t> állapota</a:t>
            </a:r>
            <a:r>
              <a:rPr lang="hu-HU" altLang="hu-HU" sz="2800"/>
              <a:t> (5 p): theta-hullám 75% (vágyak, ambíciók, emlékek)</a:t>
            </a:r>
          </a:p>
          <a:p>
            <a:r>
              <a:rPr lang="hu-HU" altLang="hu-HU" sz="2800" b="1" i="1"/>
              <a:t>Mélyalvás</a:t>
            </a:r>
            <a:r>
              <a:rPr lang="hu-HU" altLang="hu-HU" sz="2800" i="1"/>
              <a:t> állapota</a:t>
            </a:r>
            <a:r>
              <a:rPr lang="hu-HU" altLang="hu-HU" sz="2800"/>
              <a:t>: lassú delta-hullámok (csendes ‘hortyogás’ alatt: teljes tudatosság a tudós kérdéseiről)</a:t>
            </a:r>
          </a:p>
          <a:p>
            <a:r>
              <a:rPr lang="hu-HU" altLang="hu-HU" sz="2800" b="1" i="1"/>
              <a:t>Szupertudatosság</a:t>
            </a:r>
            <a:r>
              <a:rPr lang="hu-HU" altLang="hu-HU" sz="2800"/>
              <a:t> állapota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6D36851-35C4-4ABE-ACC5-F6B3D58AC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YOGA NIDRA STUDY-k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6449F36-B2A0-40E4-B11B-EC7D5D55D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hu-HU" altLang="hu-HU" sz="2400"/>
              <a:t>RCT: Psycho-Biological Changes with Add on Yoga Nidra in Patients with </a:t>
            </a:r>
            <a:r>
              <a:rPr lang="hu-HU" altLang="hu-HU" sz="2400" b="1"/>
              <a:t>Menstrual Disorders</a:t>
            </a:r>
            <a:r>
              <a:rPr lang="hu-HU" altLang="hu-HU" sz="2400"/>
              <a:t> </a:t>
            </a:r>
            <a:br>
              <a:rPr lang="hu-HU" altLang="hu-HU" sz="2400"/>
            </a:br>
            <a:r>
              <a:rPr lang="hu-HU" altLang="hu-HU" sz="2400"/>
              <a:t>( PMC4794540 Rani K.1, Tiwari SC1 2016)</a:t>
            </a:r>
          </a:p>
          <a:p>
            <a:r>
              <a:rPr lang="hu-HU" altLang="hu-HU" sz="2400"/>
              <a:t>iRest yoga-nidra on the college campus: changes in </a:t>
            </a:r>
            <a:r>
              <a:rPr lang="hu-HU" altLang="hu-HU" sz="2400" b="1"/>
              <a:t>stress, depression, worry, and mindfulness</a:t>
            </a:r>
            <a:r>
              <a:rPr lang="hu-HU" altLang="hu-HU" sz="2400"/>
              <a:t>. PMID: 24165520 Eastman-Mueller H. 2013</a:t>
            </a:r>
          </a:p>
          <a:p>
            <a:r>
              <a:rPr lang="hu-HU" altLang="hu-HU" sz="2400"/>
              <a:t>Yoga Nidra relaxation increases </a:t>
            </a:r>
            <a:r>
              <a:rPr lang="hu-HU" altLang="hu-HU" sz="2400" b="1"/>
              <a:t>heart rate variability</a:t>
            </a:r>
            <a:r>
              <a:rPr lang="hu-HU" altLang="hu-HU" sz="2400"/>
              <a:t> and is unaffected by a prior bout of Hatha yoga. PMID: 22866996 Markil N.1, 2012</a:t>
            </a:r>
          </a:p>
          <a:p>
            <a:r>
              <a:rPr lang="hu-HU" altLang="hu-HU" sz="2400"/>
              <a:t>Effect of yoga-nidra on </a:t>
            </a:r>
            <a:r>
              <a:rPr lang="hu-HU" altLang="hu-HU" sz="2400" b="1"/>
              <a:t>blood glucose level in diabetic</a:t>
            </a:r>
            <a:r>
              <a:rPr lang="hu-HU" altLang="hu-HU" sz="2400"/>
              <a:t> patients PMID: 19810584 Amita S. 1</a:t>
            </a:r>
            <a:endParaRPr lang="hu-HU" altLang="hu-HU" sz="2000"/>
          </a:p>
          <a:p>
            <a:endParaRPr lang="hu-HU" altLang="hu-HU"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14DD335-90B1-4B94-B4A0-0D372E762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Terápiás alkalmazások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9CBFE9F-CC7E-4404-B52D-3ABC936D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hu-HU" altLang="hu-HU"/>
              <a:t>Pszichológiai zavarok</a:t>
            </a:r>
          </a:p>
          <a:p>
            <a:r>
              <a:rPr lang="hu-HU" altLang="hu-HU"/>
              <a:t>Alvászavar</a:t>
            </a:r>
          </a:p>
          <a:p>
            <a:r>
              <a:rPr lang="hu-HU" altLang="hu-HU"/>
              <a:t>Drog, függőségek</a:t>
            </a:r>
          </a:p>
          <a:p>
            <a:r>
              <a:rPr lang="hu-HU" altLang="hu-HU"/>
              <a:t>Krónikus betegségek</a:t>
            </a:r>
          </a:p>
          <a:p>
            <a:r>
              <a:rPr lang="hu-HU" altLang="hu-HU"/>
              <a:t>Fájdalomcsillapítás</a:t>
            </a:r>
          </a:p>
          <a:p>
            <a:r>
              <a:rPr lang="hu-HU" altLang="hu-HU"/>
              <a:t>Terhesség, gyermekáldás</a:t>
            </a:r>
          </a:p>
          <a:p>
            <a:r>
              <a:rPr lang="hu-HU" altLang="hu-HU"/>
              <a:t>Menstruációs panaszok</a:t>
            </a:r>
          </a:p>
          <a:p>
            <a:r>
              <a:rPr lang="hu-HU" altLang="hu-HU"/>
              <a:t>Geriátria</a:t>
            </a:r>
          </a:p>
          <a:p>
            <a:pPr>
              <a:buFontTx/>
              <a:buNone/>
            </a:pPr>
            <a:endParaRPr lang="hu-HU" altLang="hu-H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0F0A1EB-29D4-4663-9EBB-76A765145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Képek az agyi aktivitásról</a:t>
            </a:r>
          </a:p>
        </p:txBody>
      </p:sp>
      <p:pic>
        <p:nvPicPr>
          <p:cNvPr id="55299" name="Picture 3" descr="eeg-recording">
            <a:extLst>
              <a:ext uri="{FF2B5EF4-FFF2-40B4-BE49-F238E27FC236}">
                <a16:creationId xmlns:a16="http://schemas.microsoft.com/office/drawing/2014/main" id="{7A2F83C1-308C-46BA-836E-B0202E57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840538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031BFD8D-D36A-46CD-9F68-0194373D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86250"/>
            <a:ext cx="1733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>
            <a:extLst>
              <a:ext uri="{FF2B5EF4-FFF2-40B4-BE49-F238E27FC236}">
                <a16:creationId xmlns:a16="http://schemas.microsoft.com/office/drawing/2014/main" id="{95947517-47A7-41E3-9C39-BAD6453C2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500688"/>
            <a:ext cx="1762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7706CB23-B2CD-4D8F-A337-85E37963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8625"/>
            <a:ext cx="1752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>
            <a:extLst>
              <a:ext uri="{FF2B5EF4-FFF2-40B4-BE49-F238E27FC236}">
                <a16:creationId xmlns:a16="http://schemas.microsoft.com/office/drawing/2014/main" id="{6FE99F36-85A9-4B47-A652-962BE01F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85938"/>
            <a:ext cx="17049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>
            <a:extLst>
              <a:ext uri="{FF2B5EF4-FFF2-40B4-BE49-F238E27FC236}">
                <a16:creationId xmlns:a16="http://schemas.microsoft.com/office/drawing/2014/main" id="{77136100-A3E8-46CD-B2ED-7419F907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071813"/>
            <a:ext cx="1714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7">
            <a:extLst>
              <a:ext uri="{FF2B5EF4-FFF2-40B4-BE49-F238E27FC236}">
                <a16:creationId xmlns:a16="http://schemas.microsoft.com/office/drawing/2014/main" id="{DA4BA7EE-3485-4CD2-B84A-576864BBF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76250"/>
            <a:ext cx="22320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Munka, management: béta vs. Család, relax, otthon relatíve ellazult</a:t>
            </a:r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BDFFA943-C824-4372-8723-4CBFA16E3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844675"/>
            <a:ext cx="2232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Dühös ember, hiperaktív neuronok, béta-hullám</a:t>
            </a: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BC0C6155-54A4-4FAD-996A-CBBE511DB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41663"/>
            <a:ext cx="2232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YN kezdete, béta és egyre inkább alfa-hullámok a rotációtól</a:t>
            </a:r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6084ACCC-12D5-44AD-9ED4-F23381ADB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365625"/>
            <a:ext cx="2232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Előrehaladottabb relaxáció: agyhullám szinkronizáció</a:t>
            </a:r>
          </a:p>
        </p:txBody>
      </p:sp>
      <p:sp>
        <p:nvSpPr>
          <p:cNvPr id="56331" name="Text Box 11">
            <a:extLst>
              <a:ext uri="{FF2B5EF4-FFF2-40B4-BE49-F238E27FC236}">
                <a16:creationId xmlns:a16="http://schemas.microsoft.com/office/drawing/2014/main" id="{A4268FF4-692F-4B44-8AF7-E58832258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516563"/>
            <a:ext cx="22320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Mélyalvás: delta és theta dominancia, alvás indukció</a:t>
            </a:r>
          </a:p>
        </p:txBody>
      </p:sp>
      <p:sp>
        <p:nvSpPr>
          <p:cNvPr id="56332" name="Text Box 12">
            <a:extLst>
              <a:ext uri="{FF2B5EF4-FFF2-40B4-BE49-F238E27FC236}">
                <a16:creationId xmlns:a16="http://schemas.microsoft.com/office/drawing/2014/main" id="{BA79C364-1308-48A7-BB67-B0D4248C3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207963"/>
            <a:ext cx="160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56333" name="Text Box 13">
            <a:extLst>
              <a:ext uri="{FF2B5EF4-FFF2-40B4-BE49-F238E27FC236}">
                <a16:creationId xmlns:a16="http://schemas.microsoft.com/office/drawing/2014/main" id="{05D71CC5-1984-4C56-83C6-CF49CEABF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581525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/>
              <a:t>Yoga Nidra közben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ss-yoga-nidra-and-meditation-copy">
            <a:extLst>
              <a:ext uri="{FF2B5EF4-FFF2-40B4-BE49-F238E27FC236}">
                <a16:creationId xmlns:a16="http://schemas.microsoft.com/office/drawing/2014/main" id="{5FBA9C9B-B700-4424-9762-ED808794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65516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ANd9GcRKJ7OnETHfvwo2n_SdhBh-9PQeAbSsyoHrBhbv9Ka4579M3Sl4XFunLkc">
            <a:extLst>
              <a:ext uri="{FF2B5EF4-FFF2-40B4-BE49-F238E27FC236}">
                <a16:creationId xmlns:a16="http://schemas.microsoft.com/office/drawing/2014/main" id="{5BC27331-230D-4C85-8400-A2EE1F02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89338"/>
            <a:ext cx="33131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ANd9GcSBRYs3UMvVIb_ZItorFXMarnEecLDwQtE1abGAVTBXf67LCBcwWA8mnVWfJA">
            <a:extLst>
              <a:ext uri="{FF2B5EF4-FFF2-40B4-BE49-F238E27FC236}">
                <a16:creationId xmlns:a16="http://schemas.microsoft.com/office/drawing/2014/main" id="{0CA86A66-0D07-4630-B8F3-548DEB5FD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73463"/>
            <a:ext cx="345757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ANd9GcQxkp6WhOhB9IpDljBLjEmUVCa3FMCk7xg-afJO2Y6gz1hKeACC3Q">
            <a:extLst>
              <a:ext uri="{FF2B5EF4-FFF2-40B4-BE49-F238E27FC236}">
                <a16:creationId xmlns:a16="http://schemas.microsoft.com/office/drawing/2014/main" id="{B7AF5107-42BC-43C0-A68F-9E205A65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8913"/>
            <a:ext cx="33131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niranjan">
            <a:extLst>
              <a:ext uri="{FF2B5EF4-FFF2-40B4-BE49-F238E27FC236}">
                <a16:creationId xmlns:a16="http://schemas.microsoft.com/office/drawing/2014/main" id="{B4C78DD1-CEA8-421D-8401-B01B9DB8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708275"/>
            <a:ext cx="2357437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ANd9GcTLUnieae7YpBE-xFoNLHAwu4iu9ktByglmkBwQwqwIco7ytMI9NQ">
            <a:extLst>
              <a:ext uri="{FF2B5EF4-FFF2-40B4-BE49-F238E27FC236}">
                <a16:creationId xmlns:a16="http://schemas.microsoft.com/office/drawing/2014/main" id="{70659E40-DF61-419F-AB94-DDBC8B23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16113"/>
            <a:ext cx="424973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9" descr="Képtalálat a következ&amp;odblac;re: „swami sivananda”">
            <a:extLst>
              <a:ext uri="{FF2B5EF4-FFF2-40B4-BE49-F238E27FC236}">
                <a16:creationId xmlns:a16="http://schemas.microsoft.com/office/drawing/2014/main" id="{385DD7EC-DF0C-4F56-94B6-870B8EAD7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1240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10">
            <a:extLst>
              <a:ext uri="{FF2B5EF4-FFF2-40B4-BE49-F238E27FC236}">
                <a16:creationId xmlns:a16="http://schemas.microsoft.com/office/drawing/2014/main" id="{BF4E9133-1A26-4EEA-BE89-090A029E1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49275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Swami Sivananda Saraswati</a:t>
            </a:r>
          </a:p>
        </p:txBody>
      </p:sp>
      <p:sp>
        <p:nvSpPr>
          <p:cNvPr id="60422" name="Text Box 11">
            <a:extLst>
              <a:ext uri="{FF2B5EF4-FFF2-40B4-BE49-F238E27FC236}">
                <a16:creationId xmlns:a16="http://schemas.microsoft.com/office/drawing/2014/main" id="{9C78DCD8-9EAC-4FAC-8FEE-B277B93E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76700"/>
            <a:ext cx="2339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Swami Satyanada Saraswati</a:t>
            </a:r>
          </a:p>
        </p:txBody>
      </p:sp>
      <p:sp>
        <p:nvSpPr>
          <p:cNvPr id="60423" name="Text Box 12">
            <a:extLst>
              <a:ext uri="{FF2B5EF4-FFF2-40B4-BE49-F238E27FC236}">
                <a16:creationId xmlns:a16="http://schemas.microsoft.com/office/drawing/2014/main" id="{E9FD7A38-0269-4F41-983B-2EA708445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949950"/>
            <a:ext cx="361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Swami Niranjanananda Saraswati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Yoga Nidra">
            <a:extLst>
              <a:ext uri="{FF2B5EF4-FFF2-40B4-BE49-F238E27FC236}">
                <a16:creationId xmlns:a16="http://schemas.microsoft.com/office/drawing/2014/main" id="{A45E03F9-8D43-4AC3-A339-6441E800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30765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7">
            <a:extLst>
              <a:ext uri="{FF2B5EF4-FFF2-40B4-BE49-F238E27FC236}">
                <a16:creationId xmlns:a16="http://schemas.microsoft.com/office/drawing/2014/main" id="{22336137-13D3-41C2-8E44-221E6DCAE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092825"/>
            <a:ext cx="572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http://www.satyananda.hu/joga_shop_konyvII.htmla.hu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Tartalom helye 4">
            <a:extLst>
              <a:ext uri="{FF2B5EF4-FFF2-40B4-BE49-F238E27FC236}">
                <a16:creationId xmlns:a16="http://schemas.microsoft.com/office/drawing/2014/main" id="{E4BA5094-68BF-41B4-8931-896DAC88BD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750" y="568325"/>
            <a:ext cx="6794500" cy="5524500"/>
          </a:xfrm>
        </p:spPr>
      </p:pic>
      <p:sp>
        <p:nvSpPr>
          <p:cNvPr id="9219" name="Szövegdoboz 5">
            <a:extLst>
              <a:ext uri="{FF2B5EF4-FFF2-40B4-BE49-F238E27FC236}">
                <a16:creationId xmlns:a16="http://schemas.microsoft.com/office/drawing/2014/main" id="{9E877C9D-9A21-4431-8421-673BA8B8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2825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https://www.milbank.org/2016/05/who-is-responsible-for-our-health/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A1EC08A-F086-43DC-99E3-C98404E63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Referenciák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9E6B58A-5655-408E-B8B3-8B4DCB9C8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1900"/>
              <a:t>Dr. Eisler Olga: Életmód negatív és pozitív hatásai ppt.</a:t>
            </a:r>
          </a:p>
          <a:p>
            <a:pPr>
              <a:lnSpc>
                <a:spcPct val="80000"/>
              </a:lnSpc>
            </a:pPr>
            <a:r>
              <a:rPr lang="hu-HU" altLang="hu-HU" sz="1900">
                <a:hlinkClick r:id="rId2"/>
              </a:rPr>
              <a:t>www.ncbi.nlm.nih.gov/pubmed</a:t>
            </a:r>
            <a:endParaRPr lang="hu-HU" altLang="hu-HU" sz="1900"/>
          </a:p>
          <a:p>
            <a:pPr>
              <a:lnSpc>
                <a:spcPct val="80000"/>
              </a:lnSpc>
            </a:pPr>
            <a:r>
              <a:rPr lang="hu-HU" altLang="hu-HU" sz="1900"/>
              <a:t>A magyar pszichiátria tannkönyve, Medicina, 2015, szerk: Németh, Füredi</a:t>
            </a:r>
          </a:p>
          <a:p>
            <a:pPr>
              <a:lnSpc>
                <a:spcPct val="80000"/>
              </a:lnSpc>
            </a:pPr>
            <a:r>
              <a:rPr lang="hu-HU" altLang="hu-HU" sz="1900"/>
              <a:t>Gerard Hargreaves: Stresszkezelés, Scolar, 2006</a:t>
            </a:r>
          </a:p>
          <a:p>
            <a:pPr>
              <a:lnSpc>
                <a:spcPct val="80000"/>
              </a:lnSpc>
            </a:pPr>
            <a:r>
              <a:rPr lang="hu-HU" altLang="hu-HU" sz="1900"/>
              <a:t>Dr. Purebl György-Székely Eszter: Életrevaló útravaló, Dimenzió Egészségpénztár, 2007</a:t>
            </a:r>
          </a:p>
          <a:p>
            <a:pPr>
              <a:lnSpc>
                <a:spcPct val="80000"/>
              </a:lnSpc>
            </a:pPr>
            <a:r>
              <a:rPr lang="hu-HU" altLang="hu-HU" sz="1900"/>
              <a:t>Swami Sivamurti Saraswati: Tension: the toxin of the mind, in The Indweller of the Heart and other articles, Satyanandashram Greece, 1998</a:t>
            </a:r>
          </a:p>
          <a:p>
            <a:pPr>
              <a:lnSpc>
                <a:spcPct val="80000"/>
              </a:lnSpc>
            </a:pPr>
            <a:r>
              <a:rPr lang="hu-HU" altLang="hu-HU" sz="1900"/>
              <a:t>Swami Niranjanananda Saraswati: </a:t>
            </a:r>
          </a:p>
          <a:p>
            <a:pPr lvl="1">
              <a:lnSpc>
                <a:spcPct val="80000"/>
              </a:lnSpc>
            </a:pPr>
            <a:r>
              <a:rPr lang="hu-HU" altLang="hu-HU" sz="1900"/>
              <a:t>Yoga Sadhana Panorama Volume II., III., (Munger, Bihar, India, Yoga Publications Trust (YPT), 1999, 2006)</a:t>
            </a:r>
          </a:p>
          <a:p>
            <a:pPr lvl="1">
              <a:lnSpc>
                <a:spcPct val="80000"/>
              </a:lnSpc>
            </a:pPr>
            <a:r>
              <a:rPr lang="hu-HU" altLang="hu-HU" sz="1900"/>
              <a:t>Yoga Darshan, YPT, 2002</a:t>
            </a:r>
          </a:p>
          <a:p>
            <a:pPr>
              <a:lnSpc>
                <a:spcPct val="80000"/>
              </a:lnSpc>
            </a:pPr>
            <a:r>
              <a:rPr lang="hu-HU" altLang="hu-HU" sz="1900"/>
              <a:t>Dr. Swami Yogapratap: Exploring Yoga and Cancer, YPT, 2009</a:t>
            </a:r>
          </a:p>
          <a:p>
            <a:pPr>
              <a:lnSpc>
                <a:spcPct val="80000"/>
              </a:lnSpc>
            </a:pPr>
            <a:r>
              <a:rPr lang="hu-HU" altLang="hu-HU" sz="1900"/>
              <a:t>Dr. Swami Shankardevananda: </a:t>
            </a:r>
          </a:p>
          <a:p>
            <a:pPr lvl="1">
              <a:lnSpc>
                <a:spcPct val="80000"/>
              </a:lnSpc>
            </a:pPr>
            <a:r>
              <a:rPr lang="hu-HU" altLang="hu-HU" sz="1900"/>
              <a:t>Yogic Management of Asthma and Diabetes, YPT, 2007</a:t>
            </a:r>
          </a:p>
          <a:p>
            <a:pPr lvl="1">
              <a:lnSpc>
                <a:spcPct val="80000"/>
              </a:lnSpc>
            </a:pPr>
            <a:r>
              <a:rPr lang="hu-HU" altLang="hu-HU" sz="1900"/>
              <a:t>The effects of Yoga on Hypertension, YPT, 2006</a:t>
            </a:r>
          </a:p>
          <a:p>
            <a:pPr lvl="1">
              <a:lnSpc>
                <a:spcPct val="80000"/>
              </a:lnSpc>
            </a:pPr>
            <a:r>
              <a:rPr lang="hu-HU" altLang="hu-HU" sz="1900"/>
              <a:t>The practices of Yoga for the Digestive System, YPT, 2008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C2D14A3-7F60-4289-90D5-4008249A9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Referenciák 2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06A2B24-A783-43F8-8D9D-9F3AF4429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000" b="1"/>
              <a:t>SWAMI SATYANANDA SARASWATI:</a:t>
            </a:r>
          </a:p>
          <a:p>
            <a:pPr lvl="1"/>
            <a:r>
              <a:rPr lang="hu-HU" altLang="hu-HU" sz="2000" b="1"/>
              <a:t>Yoga Nidra, </a:t>
            </a:r>
            <a:r>
              <a:rPr lang="hu-HU" altLang="hu-HU" sz="2000"/>
              <a:t>YPT, 2003</a:t>
            </a:r>
          </a:p>
          <a:p>
            <a:pPr lvl="1"/>
            <a:r>
              <a:rPr lang="hu-HU" altLang="hu-HU" sz="2000"/>
              <a:t>Teachings, Volume I., II., III., IV.&amp; VI., Bihar School of Yoga (BSY), Munger, Bihar, India, 1984, 1982, 1984, 1986 &amp; 1988.</a:t>
            </a:r>
          </a:p>
          <a:p>
            <a:pPr lvl="1"/>
            <a:r>
              <a:rPr lang="hu-HU" altLang="hu-HU" sz="2000"/>
              <a:t>Early Teachings, BSY, 1988</a:t>
            </a:r>
          </a:p>
          <a:p>
            <a:pPr lvl="1"/>
            <a:r>
              <a:rPr lang="hu-HU" altLang="hu-HU" sz="2000"/>
              <a:t>Meditations from the Tantras, YPT, 2004</a:t>
            </a:r>
          </a:p>
          <a:p>
            <a:pPr lvl="1"/>
            <a:r>
              <a:rPr lang="hu-HU" altLang="hu-HU" sz="2000"/>
              <a:t>Dynamics of Yoga, YPT, 2009</a:t>
            </a:r>
          </a:p>
          <a:p>
            <a:pPr lvl="1"/>
            <a:r>
              <a:rPr lang="hu-HU" altLang="hu-HU" sz="2000"/>
              <a:t>Sure Ways to Self-Realisation, YPT, 2000</a:t>
            </a:r>
          </a:p>
          <a:p>
            <a:pPr lvl="1"/>
            <a:r>
              <a:rPr lang="hu-HU" altLang="hu-HU" sz="2000"/>
              <a:t>Yoga and Kriya, YPT, 2007</a:t>
            </a:r>
          </a:p>
          <a:p>
            <a:pPr lvl="1"/>
            <a:r>
              <a:rPr lang="hu-HU" altLang="hu-HU" sz="2000"/>
              <a:t>Upasana, YPT, 2007</a:t>
            </a:r>
          </a:p>
          <a:p>
            <a:pPr lvl="1"/>
            <a:r>
              <a:rPr lang="hu-HU" altLang="hu-HU" sz="2000"/>
              <a:t>Yoga and Cardiovascular Management, YPT, 2001</a:t>
            </a:r>
          </a:p>
          <a:p>
            <a:endParaRPr lang="hu-HU" altLang="hu-HU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1888CE5-9BE9-4A32-9BBE-0C1AAAC2E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Elizabeth Blackburn Nobel díj 2009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388FF71-DC25-44E4-9A8C-1C4D37ED1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68413"/>
            <a:ext cx="5184775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B</a:t>
            </a:r>
            <a:r>
              <a:rPr lang="en-US" altLang="hu-HU" sz="2400">
                <a:solidFill>
                  <a:srgbClr val="000000"/>
                </a:solidFill>
              </a:rPr>
              <a:t>izonyított</a:t>
            </a:r>
            <a:r>
              <a:rPr lang="hu-HU" altLang="hu-HU" sz="2400">
                <a:solidFill>
                  <a:srgbClr val="000000"/>
                </a:solidFill>
              </a:rPr>
              <a:t>ák</a:t>
            </a:r>
            <a:r>
              <a:rPr lang="en-US" altLang="hu-HU" sz="2400">
                <a:solidFill>
                  <a:srgbClr val="000000"/>
                </a:solidFill>
              </a:rPr>
              <a:t> </a:t>
            </a:r>
            <a:r>
              <a:rPr lang="hu-HU" altLang="hu-HU" sz="2400">
                <a:solidFill>
                  <a:srgbClr val="000000"/>
                </a:solidFill>
              </a:rPr>
              <a:t>,</a:t>
            </a:r>
            <a:r>
              <a:rPr lang="en-US" altLang="hu-HU" sz="2400">
                <a:solidFill>
                  <a:srgbClr val="000000"/>
                </a:solidFill>
              </a:rPr>
              <a:t>hogy </a:t>
            </a:r>
            <a:r>
              <a:rPr lang="en-US" altLang="hu-HU" sz="2400" b="1" i="1">
                <a:solidFill>
                  <a:srgbClr val="000000"/>
                </a:solidFill>
              </a:rPr>
              <a:t>az életmódunkkal befolyásolni tudjuk</a:t>
            </a:r>
            <a:r>
              <a:rPr lang="en-US" altLang="hu-HU" sz="2400" i="1">
                <a:solidFill>
                  <a:srgbClr val="000000"/>
                </a:solidFill>
              </a:rPr>
              <a:t> </a:t>
            </a:r>
            <a:r>
              <a:rPr lang="en-US" altLang="hu-HU" sz="2400" b="1" i="1">
                <a:solidFill>
                  <a:srgbClr val="000000"/>
                </a:solidFill>
              </a:rPr>
              <a:t>a</a:t>
            </a:r>
            <a:r>
              <a:rPr lang="en-US" altLang="hu-HU" sz="2400" i="1">
                <a:solidFill>
                  <a:srgbClr val="000000"/>
                </a:solidFill>
              </a:rPr>
              <a:t> </a:t>
            </a:r>
            <a:r>
              <a:rPr lang="en-US" altLang="hu-HU" sz="2400" b="1" i="1">
                <a:solidFill>
                  <a:srgbClr val="000000"/>
                </a:solidFill>
              </a:rPr>
              <a:t>sejtjeink integritását, és</a:t>
            </a:r>
            <a:r>
              <a:rPr lang="en-US" altLang="hu-HU" sz="2400" i="1">
                <a:solidFill>
                  <a:srgbClr val="000000"/>
                </a:solidFill>
              </a:rPr>
              <a:t> </a:t>
            </a:r>
            <a:r>
              <a:rPr lang="en-US" altLang="hu-HU" sz="2400" b="1" i="1">
                <a:solidFill>
                  <a:srgbClr val="000000"/>
                </a:solidFill>
              </a:rPr>
              <a:t>az öregedésük ütemét</a:t>
            </a:r>
            <a:r>
              <a:rPr lang="en-US" altLang="hu-HU" sz="2400" i="1">
                <a:solidFill>
                  <a:srgbClr val="000000"/>
                </a:solidFill>
              </a:rPr>
              <a:t>.</a:t>
            </a:r>
            <a:endParaRPr lang="hu-HU" altLang="hu-HU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Á</a:t>
            </a:r>
            <a:r>
              <a:rPr lang="en-US" altLang="hu-HU" sz="2400">
                <a:solidFill>
                  <a:srgbClr val="000000"/>
                </a:solidFill>
              </a:rPr>
              <a:t>tfogó életmódváltás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 b="1">
                <a:solidFill>
                  <a:srgbClr val="000000"/>
                </a:solidFill>
              </a:rPr>
              <a:t>befolyásolja a gének expresszióját</a:t>
            </a:r>
            <a:r>
              <a:rPr lang="hu-HU" altLang="hu-HU" sz="2400">
                <a:solidFill>
                  <a:srgbClr val="0000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hu-HU" sz="2400" b="1">
                <a:solidFill>
                  <a:srgbClr val="000000"/>
                </a:solidFill>
              </a:rPr>
              <a:t>bekapcsol </a:t>
            </a:r>
            <a:r>
              <a:rPr lang="en-US" altLang="hu-HU" sz="2400">
                <a:solidFill>
                  <a:srgbClr val="000000"/>
                </a:solidFill>
              </a:rPr>
              <a:t>(„turning on”, „upregulating”) betegség-gátló, </a:t>
            </a:r>
            <a:endParaRPr lang="hu-HU" altLang="hu-HU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 b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hu-HU" sz="2400" b="1">
                <a:solidFill>
                  <a:srgbClr val="000000"/>
                </a:solidFill>
              </a:rPr>
              <a:t>kikapcsol</a:t>
            </a:r>
            <a:r>
              <a:rPr lang="en-US" altLang="hu-HU" sz="2400">
                <a:solidFill>
                  <a:srgbClr val="000000"/>
                </a:solidFill>
              </a:rPr>
              <a:t> („turning off”, „downregulating”) bizonyos betegség-előidéző géneket</a:t>
            </a:r>
            <a:r>
              <a:rPr lang="hu-HU" altLang="hu-HU" sz="2400">
                <a:solidFill>
                  <a:srgbClr val="000000"/>
                </a:solidFill>
              </a:rPr>
              <a:t>.</a:t>
            </a:r>
            <a:endParaRPr lang="en-US" altLang="hu-HU" sz="2800"/>
          </a:p>
        </p:txBody>
      </p:sp>
      <p:pic>
        <p:nvPicPr>
          <p:cNvPr id="10244" name="Picture 5" descr="Fotó: iStock">
            <a:extLst>
              <a:ext uri="{FF2B5EF4-FFF2-40B4-BE49-F238E27FC236}">
                <a16:creationId xmlns:a16="http://schemas.microsoft.com/office/drawing/2014/main" id="{187D9EA8-AE7E-44F8-B6A8-880A7D44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32766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Képtalálat a következőre: „cap of telomeres”">
            <a:extLst>
              <a:ext uri="{FF2B5EF4-FFF2-40B4-BE49-F238E27FC236}">
                <a16:creationId xmlns:a16="http://schemas.microsoft.com/office/drawing/2014/main" id="{8D67B390-BB28-4F46-8C63-EC65C2E1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0"/>
            <a:ext cx="3732212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0" descr="Képtalálat a következőre: „cap of telomeres”">
            <a:extLst>
              <a:ext uri="{FF2B5EF4-FFF2-40B4-BE49-F238E27FC236}">
                <a16:creationId xmlns:a16="http://schemas.microsoft.com/office/drawing/2014/main" id="{C158F86A-FA91-4025-AE3C-64EBD8D818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2292" name="AutoShape 12" descr="Képtalálat a következőre: „cap of telomeres”">
            <a:extLst>
              <a:ext uri="{FF2B5EF4-FFF2-40B4-BE49-F238E27FC236}">
                <a16:creationId xmlns:a16="http://schemas.microsoft.com/office/drawing/2014/main" id="{0C062B10-F953-4BCD-AE25-81ED496BBB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2293" name="Rectangle 13">
            <a:extLst>
              <a:ext uri="{FF2B5EF4-FFF2-40B4-BE49-F238E27FC236}">
                <a16:creationId xmlns:a16="http://schemas.microsoft.com/office/drawing/2014/main" id="{E6D75587-4F73-4E87-9E8A-8190213CF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509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http://texasurj.com/wp/who-wants-to-live-forever/</a:t>
            </a:r>
          </a:p>
        </p:txBody>
      </p:sp>
      <p:sp>
        <p:nvSpPr>
          <p:cNvPr id="12294" name="AutoShape 15" descr="Képtalálat a következőre: „cap of telomeres”">
            <a:extLst>
              <a:ext uri="{FF2B5EF4-FFF2-40B4-BE49-F238E27FC236}">
                <a16:creationId xmlns:a16="http://schemas.microsoft.com/office/drawing/2014/main" id="{6C5B45F0-F4AB-491C-88D2-C22FC1F6FA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pic>
        <p:nvPicPr>
          <p:cNvPr id="12295" name="Picture 16">
            <a:extLst>
              <a:ext uri="{FF2B5EF4-FFF2-40B4-BE49-F238E27FC236}">
                <a16:creationId xmlns:a16="http://schemas.microsoft.com/office/drawing/2014/main" id="{1485E423-321D-452E-A4F9-BE376A64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200"/>
            <a:ext cx="5508625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Rectangle 17">
            <a:extLst>
              <a:ext uri="{FF2B5EF4-FFF2-40B4-BE49-F238E27FC236}">
                <a16:creationId xmlns:a16="http://schemas.microsoft.com/office/drawing/2014/main" id="{7E7FA501-3BB6-4B64-A336-7A53FE162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941888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http://www.bbc.com/news/health-24111357</a:t>
            </a:r>
          </a:p>
        </p:txBody>
      </p:sp>
      <p:sp>
        <p:nvSpPr>
          <p:cNvPr id="12297" name="Text Box 18">
            <a:extLst>
              <a:ext uri="{FF2B5EF4-FFF2-40B4-BE49-F238E27FC236}">
                <a16:creationId xmlns:a16="http://schemas.microsoft.com/office/drawing/2014/main" id="{1784388B-C92C-4C91-BD89-0CEE73076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504950"/>
            <a:ext cx="34750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4000"/>
              <a:t>Telomeráz sapkák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E54EE5A-6B90-4981-A88A-4BCD46502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Study-k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6DC572C-B7D3-4F96-BBAF-89B223451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256212"/>
          </a:xfrm>
        </p:spPr>
        <p:txBody>
          <a:bodyPr/>
          <a:lstStyle/>
          <a:p>
            <a:r>
              <a:rPr lang="hu-HU" altLang="hu-HU" sz="2800"/>
              <a:t>Changes in stress, eating, and metabolic factors are related to changes in telomerase activity in a randomized mindfulness intervention pilot study </a:t>
            </a:r>
            <a:r>
              <a:rPr lang="hu-HU" altLang="hu-HU" sz="2800">
                <a:hlinkClick r:id="rId3"/>
              </a:rPr>
              <a:t>https://www.ncbi.nlm.nih.gov/pmc/articles/PMC3384690/</a:t>
            </a:r>
            <a:endParaRPr lang="hu-HU" altLang="hu-HU" sz="2800"/>
          </a:p>
          <a:p>
            <a:pPr>
              <a:buFontTx/>
              <a:buNone/>
            </a:pPr>
            <a:endParaRPr lang="hu-HU" altLang="hu-HU" sz="2800"/>
          </a:p>
          <a:p>
            <a:r>
              <a:rPr lang="hu-HU" altLang="hu-HU" sz="2800"/>
              <a:t>Socioeconomic Status and Improvements in Lifestyle, Coronary Risk Factors, and Quality of Life: The Multisite Cardiac Lifestyle Intervention Program Dean Ornish </a:t>
            </a:r>
            <a:r>
              <a:rPr lang="hu-HU" altLang="hu-HU" sz="2800">
                <a:hlinkClick r:id="rId4"/>
              </a:rPr>
              <a:t>https://www.ncbi.nlm.nih.gov/pmc/articles/PMC2696652</a:t>
            </a:r>
            <a:r>
              <a:rPr lang="hu-HU" altLang="hu-HU" sz="2800" b="1">
                <a:hlinkClick r:id="rId4"/>
              </a:rPr>
              <a:t>/</a:t>
            </a:r>
            <a:r>
              <a:rPr lang="hu-HU" altLang="hu-HU" sz="2800" b="1"/>
              <a:t> </a:t>
            </a:r>
            <a:endParaRPr lang="hu-HU" altLang="hu-HU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524EED6-3F77-47A9-80EA-DE9AF5D46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Stressz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755DDE0-1D7F-405B-9E23-F335D2BA0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4114800" cy="4857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2400" b="1"/>
              <a:t>Pozitív stressz</a:t>
            </a:r>
            <a:r>
              <a:rPr lang="hu-HU" altLang="hu-HU" sz="2400"/>
              <a:t>: eustressz </a:t>
            </a:r>
          </a:p>
          <a:p>
            <a:pPr>
              <a:lnSpc>
                <a:spcPct val="90000"/>
              </a:lnSpc>
            </a:pPr>
            <a:r>
              <a:rPr lang="hu-HU" altLang="hu-HU" sz="2200"/>
              <a:t>képes jobb teljesítményre inspirálni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40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400" b="1"/>
              <a:t>Negatív stressz</a:t>
            </a:r>
            <a:r>
              <a:rPr lang="hu-HU" altLang="hu-HU" sz="2400"/>
              <a:t>: distressz</a:t>
            </a:r>
          </a:p>
          <a:p>
            <a:pPr>
              <a:lnSpc>
                <a:spcPct val="90000"/>
              </a:lnSpc>
            </a:pPr>
            <a:r>
              <a:rPr lang="hu-HU" altLang="hu-HU" sz="2200"/>
              <a:t>túlzottan magas nyomásra utal, és meghaladja az egyén aktuálisan ismert erőforrásait, megküzdő kapacitását,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200"/>
              <a:t>• egészségtelen fizikai, mentális tünetekhez vezethet. 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200"/>
          </a:p>
        </p:txBody>
      </p:sp>
      <p:pic>
        <p:nvPicPr>
          <p:cNvPr id="15364" name="Picture 4" descr="Képtalálat a következ&amp;odblac;re: „futó versenyt nyer”">
            <a:extLst>
              <a:ext uri="{FF2B5EF4-FFF2-40B4-BE49-F238E27FC236}">
                <a16:creationId xmlns:a16="http://schemas.microsoft.com/office/drawing/2014/main" id="{4DA37000-EDC6-42FA-99C2-48BC0202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3048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Képtalálat a következ&amp;odblac;re: „distress”">
            <a:extLst>
              <a:ext uri="{FF2B5EF4-FFF2-40B4-BE49-F238E27FC236}">
                <a16:creationId xmlns:a16="http://schemas.microsoft.com/office/drawing/2014/main" id="{9AFCFE73-CD6B-4160-B2C0-5F871E24E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42179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>
            <a:extLst>
              <a:ext uri="{FF2B5EF4-FFF2-40B4-BE49-F238E27FC236}">
                <a16:creationId xmlns:a16="http://schemas.microsoft.com/office/drawing/2014/main" id="{27CED1CE-48AF-44CB-8610-0A363A0E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6237288"/>
            <a:ext cx="4899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/>
              <a:t>http://www.distresscentre.com/news/2016/01/26/5-steps-to-help-a-friend-in-distress</a:t>
            </a:r>
            <a:r>
              <a:rPr lang="hu-HU" altLang="hu-HU" sz="1800"/>
              <a:t>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. ábra: A stressz élettani hatásai">
            <a:extLst>
              <a:ext uri="{FF2B5EF4-FFF2-40B4-BE49-F238E27FC236}">
                <a16:creationId xmlns:a16="http://schemas.microsoft.com/office/drawing/2014/main" id="{14804ED1-DD48-489F-8238-4941D9BC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333375"/>
            <a:ext cx="51530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9B6E9996-747A-4F43-9B02-1657D5F64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2581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A stressz </a:t>
            </a:r>
            <a:br>
              <a:rPr lang="hu-HU" altLang="hu-HU" sz="2800"/>
            </a:br>
            <a:r>
              <a:rPr lang="hu-HU" altLang="hu-HU" sz="2800"/>
              <a:t>élettani hatásai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C29DA792-7884-40CC-97CF-2D13E3A9F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4763"/>
            <a:ext cx="39243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http://www.tankonyvtar.hu/en/tartalom/tamop412A/2011-0094_neurologia_hu/ch07s11.html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10750</TotalTime>
  <Words>1425</Words>
  <Application>Microsoft Office PowerPoint</Application>
  <PresentationFormat>Diavetítés a képernyőre (4:3 oldalarány)</PresentationFormat>
  <Paragraphs>207</Paragraphs>
  <Slides>41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6" baseType="lpstr">
      <vt:lpstr>Arial</vt:lpstr>
      <vt:lpstr>Calibri</vt:lpstr>
      <vt:lpstr>Helvetica</vt:lpstr>
      <vt:lpstr>Times New Roman</vt:lpstr>
      <vt:lpstr>Diseño predeterminado</vt:lpstr>
      <vt:lpstr>Yoga Nidra –  a relaxáció  tudománya és művészete</vt:lpstr>
      <vt:lpstr>Egészséges életmód 3 alappillére</vt:lpstr>
      <vt:lpstr>PowerPoint-bemutató</vt:lpstr>
      <vt:lpstr>PowerPoint-bemutató</vt:lpstr>
      <vt:lpstr>Elizabeth Blackburn Nobel díj 2009</vt:lpstr>
      <vt:lpstr>PowerPoint-bemutató</vt:lpstr>
      <vt:lpstr>Study-k</vt:lpstr>
      <vt:lpstr>Stressz</vt:lpstr>
      <vt:lpstr>PowerPoint-bemutató</vt:lpstr>
      <vt:lpstr>PowerPoint-bemutató</vt:lpstr>
      <vt:lpstr>A tartós stresszre adott válasz:</vt:lpstr>
      <vt:lpstr>A stresszre adott kortizol válasz a korral nő </vt:lpstr>
      <vt:lpstr>Depresszió – neurobiológiai elméletek</vt:lpstr>
      <vt:lpstr>PowerPoint-bemutató</vt:lpstr>
      <vt:lpstr>Relaxációs technikák (egyéb)</vt:lpstr>
      <vt:lpstr>Mi NEM relaxáció?</vt:lpstr>
      <vt:lpstr>Mik a feszültség jelei?</vt:lpstr>
      <vt:lpstr>YOGA NIDRA Definíció</vt:lpstr>
      <vt:lpstr>A háromrétű feszültség</vt:lpstr>
      <vt:lpstr>Yoga Nidra felhasználási területek</vt:lpstr>
      <vt:lpstr>Yoga Nidra eredete</vt:lpstr>
      <vt:lpstr>Yoga Nidra hatásai </vt:lpstr>
      <vt:lpstr>Miért gyakoroljunk?</vt:lpstr>
      <vt:lpstr>PowerPoint-bemutató</vt:lpstr>
      <vt:lpstr>PowerPoint-bemutató</vt:lpstr>
      <vt:lpstr>Kosha-k (Burkok/Tapasztalási Dimenziók)</vt:lpstr>
      <vt:lpstr>PowerPoint-bemutató</vt:lpstr>
      <vt:lpstr>Belső → Külső feszültségek</vt:lpstr>
      <vt:lpstr>A Pratyahara folyamata</vt:lpstr>
      <vt:lpstr>PowerPoint-bemutató</vt:lpstr>
      <vt:lpstr>Kísérletek Swami Rámával</vt:lpstr>
      <vt:lpstr>YOGA NIDRA STUDY-k</vt:lpstr>
      <vt:lpstr>Terápiás alkalmazások</vt:lpstr>
      <vt:lpstr>Képek az agyi aktivitásról</vt:lpstr>
      <vt:lpstr>PowerPoint-bemutató</vt:lpstr>
      <vt:lpstr>PowerPoint-bemutató</vt:lpstr>
      <vt:lpstr>PowerPoint-bemutató</vt:lpstr>
      <vt:lpstr>PowerPoint-bemutató</vt:lpstr>
      <vt:lpstr>PowerPoint-bemutató</vt:lpstr>
      <vt:lpstr>Referenciák</vt:lpstr>
      <vt:lpstr>Referenciák 2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Gergely Cséplő</cp:lastModifiedBy>
  <cp:revision>773</cp:revision>
  <dcterms:created xsi:type="dcterms:W3CDTF">2010-05-23T14:28:12Z</dcterms:created>
  <dcterms:modified xsi:type="dcterms:W3CDTF">2020-05-22T18:00:31Z</dcterms:modified>
</cp:coreProperties>
</file>