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16" r:id="rId3"/>
    <p:sldId id="317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37" r:id="rId13"/>
    <p:sldId id="360" r:id="rId14"/>
    <p:sldId id="358" r:id="rId15"/>
    <p:sldId id="359" r:id="rId16"/>
    <p:sldId id="327" r:id="rId17"/>
    <p:sldId id="338" r:id="rId18"/>
    <p:sldId id="363" r:id="rId19"/>
    <p:sldId id="328" r:id="rId20"/>
    <p:sldId id="399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79" r:id="rId37"/>
    <p:sldId id="380" r:id="rId38"/>
    <p:sldId id="381" r:id="rId39"/>
    <p:sldId id="382" r:id="rId40"/>
    <p:sldId id="383" r:id="rId41"/>
    <p:sldId id="384" r:id="rId42"/>
    <p:sldId id="385" r:id="rId43"/>
    <p:sldId id="386" r:id="rId44"/>
    <p:sldId id="387" r:id="rId45"/>
    <p:sldId id="388" r:id="rId46"/>
    <p:sldId id="389" r:id="rId47"/>
    <p:sldId id="301" r:id="rId4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90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5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50EAE-81CC-45BD-B38C-26B8201C1DFB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895DB-3031-403C-92E6-32BAF644D3A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065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F4AC7D-EC83-40C2-A7DD-810FFE5ED312}" type="slidenum">
              <a:rPr lang="hu-HU" altLang="en-US"/>
              <a:pPr/>
              <a:t>17</a:t>
            </a:fld>
            <a:endParaRPr lang="hu-HU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2459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9753-AF64-4D0E-9EED-A6EABCC0E89D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9240-D9E5-4B10-9413-73B7734B87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9753-AF64-4D0E-9EED-A6EABCC0E89D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9240-D9E5-4B10-9413-73B7734B87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9753-AF64-4D0E-9EED-A6EABCC0E89D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9240-D9E5-4B10-9413-73B7734B87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9753-AF64-4D0E-9EED-A6EABCC0E89D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9240-D9E5-4B10-9413-73B7734B87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9753-AF64-4D0E-9EED-A6EABCC0E89D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9240-D9E5-4B10-9413-73B7734B87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9753-AF64-4D0E-9EED-A6EABCC0E89D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9240-D9E5-4B10-9413-73B7734B87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9753-AF64-4D0E-9EED-A6EABCC0E89D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9240-D9E5-4B10-9413-73B7734B87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9753-AF64-4D0E-9EED-A6EABCC0E89D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9240-D9E5-4B10-9413-73B7734B87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9753-AF64-4D0E-9EED-A6EABCC0E89D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9240-D9E5-4B10-9413-73B7734B87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9753-AF64-4D0E-9EED-A6EABCC0E89D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9240-D9E5-4B10-9413-73B7734B87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9753-AF64-4D0E-9EED-A6EABCC0E89D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9240-D9E5-4B10-9413-73B7734B87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99753-AF64-4D0E-9EED-A6EABCC0E89D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D9240-D9E5-4B10-9413-73B7734B873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51520" y="692696"/>
            <a:ext cx="8352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 smtClean="0"/>
              <a:t>A nyelőcső és gyomor anatómiája és szövettana</a:t>
            </a:r>
          </a:p>
          <a:p>
            <a:pPr algn="ctr"/>
            <a:endParaRPr lang="hu-HU" sz="3600" b="1" dirty="0"/>
          </a:p>
          <a:p>
            <a:pPr algn="ctr"/>
            <a:r>
              <a:rPr lang="hu-HU" sz="3600" b="1" dirty="0" smtClean="0"/>
              <a:t>2020</a:t>
            </a:r>
            <a:endParaRPr lang="en-US" sz="3600" b="1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91680" y="5586412"/>
            <a:ext cx="641032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 Dr.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Vereczki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 </a:t>
            </a:r>
            <a:r>
              <a:rPr lang="hu-H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Viktória, </a:t>
            </a:r>
            <a:r>
              <a:rPr lang="hu-HU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Ph.D</a:t>
            </a:r>
            <a:r>
              <a:rPr lang="hu-H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  <a:endParaRPr lang="hu-HU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hu-HU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hu-HU" sz="20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hu-HU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6" name="Picture 5" descr="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133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01137"/>
            <a:ext cx="7416824" cy="57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595" y="-49252"/>
            <a:ext cx="8768405" cy="664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coeliacograf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4950" y="835025"/>
            <a:ext cx="6178550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3822700" y="44450"/>
            <a:ext cx="1560513" cy="701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en-US">
                <a:solidFill>
                  <a:srgbClr val="990000"/>
                </a:solidFill>
              </a:rPr>
              <a:t>Truncus coeliacus</a:t>
            </a:r>
          </a:p>
        </p:txBody>
      </p:sp>
      <p:sp>
        <p:nvSpPr>
          <p:cNvPr id="41988" name="Line 7"/>
          <p:cNvSpPr>
            <a:spLocks noChangeShapeType="1"/>
          </p:cNvSpPr>
          <p:nvPr/>
        </p:nvSpPr>
        <p:spPr bwMode="auto">
          <a:xfrm>
            <a:off x="4530725" y="709613"/>
            <a:ext cx="204788" cy="2366962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878013" y="66675"/>
            <a:ext cx="2298700" cy="3214688"/>
            <a:chOff x="1183" y="42"/>
            <a:chExt cx="1448" cy="2025"/>
          </a:xfrm>
        </p:grpSpPr>
        <p:sp>
          <p:nvSpPr>
            <p:cNvPr id="42017" name="Text Box 6"/>
            <p:cNvSpPr txBox="1">
              <a:spLocks noChangeArrowheads="1"/>
            </p:cNvSpPr>
            <p:nvPr/>
          </p:nvSpPr>
          <p:spPr bwMode="auto">
            <a:xfrm>
              <a:off x="1183" y="42"/>
              <a:ext cx="1043" cy="44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en-US">
                  <a:solidFill>
                    <a:srgbClr val="FF0000"/>
                  </a:solidFill>
                </a:rPr>
                <a:t>A. hepatica comm.</a:t>
              </a:r>
            </a:p>
          </p:txBody>
        </p:sp>
        <p:sp>
          <p:nvSpPr>
            <p:cNvPr id="42018" name="Line 8"/>
            <p:cNvSpPr>
              <a:spLocks noChangeShapeType="1"/>
            </p:cNvSpPr>
            <p:nvPr/>
          </p:nvSpPr>
          <p:spPr bwMode="auto">
            <a:xfrm>
              <a:off x="1817" y="454"/>
              <a:ext cx="814" cy="1613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3338" y="3625850"/>
            <a:ext cx="3852862" cy="1730375"/>
            <a:chOff x="21" y="2284"/>
            <a:chExt cx="2427" cy="1090"/>
          </a:xfrm>
        </p:grpSpPr>
        <p:sp>
          <p:nvSpPr>
            <p:cNvPr id="42015" name="Text Box 11"/>
            <p:cNvSpPr txBox="1">
              <a:spLocks noChangeArrowheads="1"/>
            </p:cNvSpPr>
            <p:nvPr/>
          </p:nvSpPr>
          <p:spPr bwMode="auto">
            <a:xfrm>
              <a:off x="21" y="3124"/>
              <a:ext cx="1273" cy="25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en-US"/>
                <a:t>A. gastroduod.</a:t>
              </a:r>
            </a:p>
          </p:txBody>
        </p:sp>
        <p:sp>
          <p:nvSpPr>
            <p:cNvPr id="42016" name="Line 12"/>
            <p:cNvSpPr>
              <a:spLocks noChangeShapeType="1"/>
            </p:cNvSpPr>
            <p:nvPr/>
          </p:nvSpPr>
          <p:spPr bwMode="auto">
            <a:xfrm flipV="1">
              <a:off x="1289" y="2284"/>
              <a:ext cx="1159" cy="975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4918075" y="55563"/>
            <a:ext cx="2184400" cy="2644775"/>
            <a:chOff x="3098" y="35"/>
            <a:chExt cx="1376" cy="1666"/>
          </a:xfrm>
        </p:grpSpPr>
        <p:sp>
          <p:nvSpPr>
            <p:cNvPr id="42013" name="Text Box 19"/>
            <p:cNvSpPr txBox="1">
              <a:spLocks noChangeArrowheads="1"/>
            </p:cNvSpPr>
            <p:nvPr/>
          </p:nvSpPr>
          <p:spPr bwMode="auto">
            <a:xfrm>
              <a:off x="3403" y="35"/>
              <a:ext cx="1071" cy="44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en-US">
                  <a:solidFill>
                    <a:srgbClr val="FF0000"/>
                  </a:solidFill>
                </a:rPr>
                <a:t>A. gastrica sinistra</a:t>
              </a:r>
            </a:p>
          </p:txBody>
        </p:sp>
        <p:sp>
          <p:nvSpPr>
            <p:cNvPr id="42014" name="Line 20"/>
            <p:cNvSpPr>
              <a:spLocks noChangeShapeType="1"/>
            </p:cNvSpPr>
            <p:nvPr/>
          </p:nvSpPr>
          <p:spPr bwMode="auto">
            <a:xfrm flipH="1">
              <a:off x="3098" y="440"/>
              <a:ext cx="787" cy="1261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370513" y="2097088"/>
            <a:ext cx="3722687" cy="796925"/>
            <a:chOff x="3383" y="1321"/>
            <a:chExt cx="2345" cy="502"/>
          </a:xfrm>
        </p:grpSpPr>
        <p:sp>
          <p:nvSpPr>
            <p:cNvPr id="42011" name="Text Box 21"/>
            <p:cNvSpPr txBox="1">
              <a:spLocks noChangeArrowheads="1"/>
            </p:cNvSpPr>
            <p:nvPr/>
          </p:nvSpPr>
          <p:spPr bwMode="auto">
            <a:xfrm>
              <a:off x="4854" y="1321"/>
              <a:ext cx="874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en-US">
                  <a:solidFill>
                    <a:srgbClr val="FF0000"/>
                  </a:solidFill>
                </a:rPr>
                <a:t>A. lienalis</a:t>
              </a:r>
            </a:p>
          </p:txBody>
        </p:sp>
        <p:sp>
          <p:nvSpPr>
            <p:cNvPr id="42012" name="Line 22"/>
            <p:cNvSpPr>
              <a:spLocks noChangeShapeType="1"/>
            </p:cNvSpPr>
            <p:nvPr/>
          </p:nvSpPr>
          <p:spPr bwMode="auto">
            <a:xfrm flipH="1">
              <a:off x="3383" y="1464"/>
              <a:ext cx="1491" cy="359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2055813" y="4829175"/>
            <a:ext cx="2419350" cy="2019300"/>
            <a:chOff x="1295" y="3042"/>
            <a:chExt cx="1524" cy="1272"/>
          </a:xfrm>
        </p:grpSpPr>
        <p:sp>
          <p:nvSpPr>
            <p:cNvPr id="42009" name="Text Box 23"/>
            <p:cNvSpPr txBox="1">
              <a:spLocks noChangeArrowheads="1"/>
            </p:cNvSpPr>
            <p:nvPr/>
          </p:nvSpPr>
          <p:spPr bwMode="auto">
            <a:xfrm>
              <a:off x="1295" y="3872"/>
              <a:ext cx="1524" cy="44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en-US"/>
                <a:t>A. gastro-epiploica dextra</a:t>
              </a:r>
            </a:p>
          </p:txBody>
        </p:sp>
        <p:sp>
          <p:nvSpPr>
            <p:cNvPr id="42010" name="Line 24"/>
            <p:cNvSpPr>
              <a:spLocks noChangeShapeType="1"/>
            </p:cNvSpPr>
            <p:nvPr/>
          </p:nvSpPr>
          <p:spPr bwMode="auto">
            <a:xfrm flipV="1">
              <a:off x="2055" y="3042"/>
              <a:ext cx="509" cy="902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2225" y="1743075"/>
            <a:ext cx="3884613" cy="4584700"/>
            <a:chOff x="14" y="1098"/>
            <a:chExt cx="2447" cy="2888"/>
          </a:xfrm>
        </p:grpSpPr>
        <p:sp>
          <p:nvSpPr>
            <p:cNvPr id="41999" name="Text Box 9"/>
            <p:cNvSpPr txBox="1">
              <a:spLocks noChangeArrowheads="1"/>
            </p:cNvSpPr>
            <p:nvPr/>
          </p:nvSpPr>
          <p:spPr bwMode="auto">
            <a:xfrm>
              <a:off x="14" y="2468"/>
              <a:ext cx="976" cy="44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en-US">
                  <a:solidFill>
                    <a:schemeClr val="folHlink"/>
                  </a:solidFill>
                </a:rPr>
                <a:t>A. hepatica propria</a:t>
              </a:r>
            </a:p>
          </p:txBody>
        </p:sp>
        <p:sp>
          <p:nvSpPr>
            <p:cNvPr id="42000" name="Line 10"/>
            <p:cNvSpPr>
              <a:spLocks noChangeShapeType="1"/>
            </p:cNvSpPr>
            <p:nvPr/>
          </p:nvSpPr>
          <p:spPr bwMode="auto">
            <a:xfrm flipV="1">
              <a:off x="923" y="2047"/>
              <a:ext cx="1470" cy="738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42001" name="Text Box 13"/>
            <p:cNvSpPr txBox="1">
              <a:spLocks noChangeArrowheads="1"/>
            </p:cNvSpPr>
            <p:nvPr/>
          </p:nvSpPr>
          <p:spPr bwMode="auto">
            <a:xfrm>
              <a:off x="28" y="1769"/>
              <a:ext cx="907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en-US">
                  <a:solidFill>
                    <a:schemeClr val="folHlink"/>
                  </a:solidFill>
                </a:rPr>
                <a:t>A. cystica</a:t>
              </a:r>
            </a:p>
          </p:txBody>
        </p:sp>
        <p:sp>
          <p:nvSpPr>
            <p:cNvPr id="42002" name="Line 14"/>
            <p:cNvSpPr>
              <a:spLocks noChangeShapeType="1"/>
            </p:cNvSpPr>
            <p:nvPr/>
          </p:nvSpPr>
          <p:spPr bwMode="auto">
            <a:xfrm>
              <a:off x="923" y="1904"/>
              <a:ext cx="1172" cy="217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42003" name="Text Box 15"/>
            <p:cNvSpPr txBox="1">
              <a:spLocks noChangeArrowheads="1"/>
            </p:cNvSpPr>
            <p:nvPr/>
          </p:nvSpPr>
          <p:spPr bwMode="auto">
            <a:xfrm>
              <a:off x="35" y="1098"/>
              <a:ext cx="861" cy="44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en-US">
                  <a:solidFill>
                    <a:schemeClr val="folHlink"/>
                  </a:solidFill>
                </a:rPr>
                <a:t>Rami aa. hepaticae</a:t>
              </a:r>
            </a:p>
          </p:txBody>
        </p:sp>
        <p:sp>
          <p:nvSpPr>
            <p:cNvPr id="42004" name="Line 16"/>
            <p:cNvSpPr>
              <a:spLocks noChangeShapeType="1"/>
            </p:cNvSpPr>
            <p:nvPr/>
          </p:nvSpPr>
          <p:spPr bwMode="auto">
            <a:xfrm>
              <a:off x="862" y="1369"/>
              <a:ext cx="1532" cy="475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42005" name="Line 17"/>
            <p:cNvSpPr>
              <a:spLocks noChangeShapeType="1"/>
            </p:cNvSpPr>
            <p:nvPr/>
          </p:nvSpPr>
          <p:spPr bwMode="auto">
            <a:xfrm>
              <a:off x="862" y="1362"/>
              <a:ext cx="664" cy="542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42006" name="Line 18"/>
            <p:cNvSpPr>
              <a:spLocks noChangeShapeType="1"/>
            </p:cNvSpPr>
            <p:nvPr/>
          </p:nvSpPr>
          <p:spPr bwMode="auto">
            <a:xfrm flipV="1">
              <a:off x="855" y="1355"/>
              <a:ext cx="739" cy="14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42007" name="Text Box 25"/>
            <p:cNvSpPr txBox="1">
              <a:spLocks noChangeArrowheads="1"/>
            </p:cNvSpPr>
            <p:nvPr/>
          </p:nvSpPr>
          <p:spPr bwMode="auto">
            <a:xfrm>
              <a:off x="21" y="3544"/>
              <a:ext cx="1511" cy="44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en-US">
                  <a:solidFill>
                    <a:schemeClr val="folHlink"/>
                  </a:solidFill>
                </a:rPr>
                <a:t>A. pancreatico-duodenalis sup.</a:t>
              </a:r>
            </a:p>
          </p:txBody>
        </p:sp>
        <p:sp>
          <p:nvSpPr>
            <p:cNvPr id="42008" name="Line 26"/>
            <p:cNvSpPr>
              <a:spLocks noChangeShapeType="1"/>
            </p:cNvSpPr>
            <p:nvPr/>
          </p:nvSpPr>
          <p:spPr bwMode="auto">
            <a:xfrm flipV="1">
              <a:off x="1431" y="2514"/>
              <a:ext cx="1030" cy="1267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5661025" y="4378325"/>
            <a:ext cx="2536825" cy="2479675"/>
            <a:chOff x="3566" y="2758"/>
            <a:chExt cx="1598" cy="1562"/>
          </a:xfrm>
        </p:grpSpPr>
        <p:sp>
          <p:nvSpPr>
            <p:cNvPr id="41997" name="Text Box 27"/>
            <p:cNvSpPr txBox="1">
              <a:spLocks noChangeArrowheads="1"/>
            </p:cNvSpPr>
            <p:nvPr/>
          </p:nvSpPr>
          <p:spPr bwMode="auto">
            <a:xfrm>
              <a:off x="3640" y="3878"/>
              <a:ext cx="1524" cy="44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en-US"/>
                <a:t>A. gastro-epiploica sinistra</a:t>
              </a:r>
            </a:p>
          </p:txBody>
        </p:sp>
        <p:sp>
          <p:nvSpPr>
            <p:cNvPr id="41998" name="Line 28"/>
            <p:cNvSpPr>
              <a:spLocks noChangeShapeType="1"/>
            </p:cNvSpPr>
            <p:nvPr/>
          </p:nvSpPr>
          <p:spPr bwMode="auto">
            <a:xfrm flipH="1" flipV="1">
              <a:off x="3566" y="2758"/>
              <a:ext cx="847" cy="1206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sp>
        <p:nvSpPr>
          <p:cNvPr id="41996" name="Text Box 29"/>
          <p:cNvSpPr txBox="1">
            <a:spLocks noChangeArrowheads="1"/>
          </p:cNvSpPr>
          <p:nvPr/>
        </p:nvSpPr>
        <p:spPr bwMode="auto">
          <a:xfrm>
            <a:off x="3749675" y="966788"/>
            <a:ext cx="849313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en-US"/>
              <a:t>Th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basicmedicalkey.com/wp-content/uploads/2016/08/DA7DB6C137F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645" y="908720"/>
            <a:ext cx="4235887" cy="5949280"/>
          </a:xfrm>
          <a:prstGeom prst="rect">
            <a:avLst/>
          </a:prstGeom>
          <a:noFill/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95536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hu-H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6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nyelőcső-gyomor</a:t>
            </a:r>
            <a:r>
              <a:rPr kumimoji="0" lang="hu-HU" sz="6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vénás elvezetés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5100" b="1" baseline="0" dirty="0" smtClean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kumimoji="0" lang="hu-HU" sz="3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572000" y="126876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u-HU" sz="2800" b="1" dirty="0" smtClean="0"/>
              <a:t>A nyelőcső vénás elvezetése </a:t>
            </a:r>
            <a:r>
              <a:rPr lang="hu-HU" sz="2800" b="1" dirty="0" err="1" smtClean="0"/>
              <a:t>szegmentalis</a:t>
            </a:r>
            <a:endParaRPr lang="hu-HU" sz="2800" b="1" dirty="0" smtClean="0"/>
          </a:p>
          <a:p>
            <a:pPr algn="ctr">
              <a:spcBef>
                <a:spcPct val="0"/>
              </a:spcBef>
            </a:pPr>
            <a:r>
              <a:rPr lang="hu-HU" sz="2800" b="1" dirty="0" smtClean="0"/>
              <a:t>A gyomor: v. coronaria </a:t>
            </a:r>
            <a:r>
              <a:rPr lang="hu-HU" sz="2800" b="1" dirty="0" err="1" smtClean="0"/>
              <a:t>ventriculi</a:t>
            </a:r>
            <a:r>
              <a:rPr lang="hu-HU" sz="2800" b="1" dirty="0" smtClean="0"/>
              <a:t> (kis görbület mentén) v. </a:t>
            </a:r>
            <a:r>
              <a:rPr lang="hu-HU" sz="2800" b="1" dirty="0" err="1" smtClean="0"/>
              <a:t>portae</a:t>
            </a:r>
            <a:r>
              <a:rPr lang="hu-HU" sz="2800" b="1" dirty="0" smtClean="0"/>
              <a:t> felé</a:t>
            </a:r>
          </a:p>
        </p:txBody>
      </p:sp>
      <p:sp>
        <p:nvSpPr>
          <p:cNvPr id="5" name="Téglalap 4"/>
          <p:cNvSpPr/>
          <p:nvPr/>
        </p:nvSpPr>
        <p:spPr>
          <a:xfrm>
            <a:off x="4211960" y="3645024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tabLst>
                <a:tab pos="1371600" algn="l"/>
              </a:tabLst>
            </a:pPr>
            <a:r>
              <a:rPr lang="hu-HU" sz="2400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V.Portae</a:t>
            </a: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← </a:t>
            </a:r>
            <a:r>
              <a:rPr lang="hu-HU" sz="2400" u="sng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v. coronaria </a:t>
            </a:r>
            <a:r>
              <a:rPr lang="hu-HU" sz="2400" u="sng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ventriculi</a:t>
            </a:r>
            <a:r>
              <a:rPr lang="hu-HU" sz="2400" u="sng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v. </a:t>
            </a:r>
            <a:r>
              <a:rPr lang="hu-HU" sz="2400" u="sng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gastrica</a:t>
            </a:r>
            <a:r>
              <a:rPr lang="hu-HU" sz="2400" u="sng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hu-HU" sz="2400" u="sng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sinistra</a:t>
            </a:r>
            <a:endParaRPr lang="hu-HU" sz="2400" u="sng" dirty="0" smtClean="0"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tabLst>
                <a:tab pos="1371600" algn="l"/>
              </a:tabLst>
            </a:pPr>
            <a:endParaRPr lang="hu-HU" sz="2400" dirty="0" smtClean="0">
              <a:latin typeface="Arial" pitchFamily="34" charset="0"/>
              <a:cs typeface="Arial" pitchFamily="34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tabLst>
                <a:tab pos="1371600" algn="l"/>
              </a:tabLst>
            </a:pPr>
            <a:r>
              <a:rPr lang="hu-HU" sz="2400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V.Cava</a:t>
            </a: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Superior</a:t>
            </a: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← v. </a:t>
            </a:r>
            <a:r>
              <a:rPr lang="hu-HU" sz="2400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azygos</a:t>
            </a: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et </a:t>
            </a:r>
            <a:r>
              <a:rPr lang="hu-HU" sz="2400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hemiazygos</a:t>
            </a: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← </a:t>
            </a:r>
            <a:r>
              <a:rPr lang="hu-HU" sz="2400" u="sng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vv</a:t>
            </a:r>
            <a:r>
              <a:rPr lang="hu-HU" sz="2400" u="sng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 </a:t>
            </a:r>
            <a:r>
              <a:rPr lang="hu-HU" sz="2400" u="sng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oesophageae</a:t>
            </a:r>
            <a:r>
              <a:rPr lang="hu-HU" sz="2400" u="sng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et </a:t>
            </a:r>
            <a:r>
              <a:rPr lang="hu-HU" sz="2400" u="sng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phrenicae</a:t>
            </a:r>
            <a:r>
              <a:rPr lang="hu-HU" sz="2400" u="sng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hu-HU" sz="2400" u="sng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sup</a:t>
            </a:r>
            <a:r>
              <a:rPr lang="hu-HU" sz="2400" u="sng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7" name="Picture 9" descr="https://o.quizlet.com/i/5YCJQ5Ua6Btq5JMhDWLBrw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340768"/>
            <a:ext cx="4474604" cy="4628903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23268" y="-94565"/>
            <a:ext cx="8297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hu-H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hu-H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Porto-cavalis</a:t>
            </a:r>
            <a:r>
              <a:rPr kumimoji="0" lang="hu-H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hu-H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anastomosis-ok</a:t>
            </a:r>
            <a:r>
              <a:rPr kumimoji="0" lang="hu-H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/ </a:t>
            </a:r>
            <a:r>
              <a:rPr kumimoji="0" lang="hu-H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shunt-ök</a:t>
            </a:r>
            <a:endParaRPr kumimoji="0" lang="hu-H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-1116632" y="1484784"/>
            <a:ext cx="53014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371600" marR="0" lvl="3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"/>
              <a:tabLst>
                <a:tab pos="858838" algn="l"/>
                <a:tab pos="914400" algn="l"/>
              </a:tabLst>
            </a:pPr>
            <a:r>
              <a:rPr kumimoji="0" lang="hu-HU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cardia</a:t>
            </a:r>
            <a:r>
              <a:rPr kumimoji="0" lang="hu-H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körüli </a:t>
            </a:r>
            <a:r>
              <a:rPr kumimoji="0" lang="hu-HU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anastomosisok</a:t>
            </a:r>
            <a:endParaRPr kumimoji="0" lang="hu-H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-1044624" y="2132856"/>
            <a:ext cx="49840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371600" marR="0" lvl="3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"/>
              <a:tabLst>
                <a:tab pos="858838" algn="l"/>
                <a:tab pos="914400" algn="l"/>
              </a:tabLst>
            </a:pPr>
            <a:r>
              <a:rPr kumimoji="0" lang="hu-H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anulus</a:t>
            </a:r>
            <a:r>
              <a:rPr kumimoji="0" lang="hu-H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hu-H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umbilicalis</a:t>
            </a:r>
            <a:r>
              <a:rPr kumimoji="0" lang="hu-H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körüli </a:t>
            </a:r>
          </a:p>
          <a:p>
            <a:pPr marL="1371600" marR="0" lvl="3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858838" algn="l"/>
                <a:tab pos="914400" algn="l"/>
              </a:tabLst>
            </a:pPr>
            <a:r>
              <a:rPr kumimoji="0" lang="hu-H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anastomosisok</a:t>
            </a:r>
            <a:endParaRPr kumimoji="0" 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-1044624" y="3140968"/>
            <a:ext cx="57534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371600" marR="0" lvl="3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"/>
              <a:tabLst>
                <a:tab pos="858838" algn="l"/>
                <a:tab pos="914400" algn="l"/>
              </a:tabLst>
            </a:pPr>
            <a:r>
              <a:rPr kumimoji="0" lang="hu-H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retroperitonealis</a:t>
            </a:r>
            <a:r>
              <a:rPr kumimoji="0" lang="hu-H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hu-H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anastomosisok</a:t>
            </a:r>
            <a:endParaRPr kumimoji="0" 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-1116632" y="3717032"/>
            <a:ext cx="5386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371600" marR="0" lvl="3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"/>
              <a:tabLst>
                <a:tab pos="858838" algn="l"/>
                <a:tab pos="914400" algn="l"/>
              </a:tabLst>
            </a:pPr>
            <a:r>
              <a:rPr kumimoji="0" lang="hu-H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rectum</a:t>
            </a:r>
            <a:r>
              <a:rPr kumimoji="0" lang="hu-H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körüli </a:t>
            </a:r>
            <a:r>
              <a:rPr kumimoji="0" lang="hu-H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anastomosisok</a:t>
            </a:r>
            <a:endParaRPr kumimoji="0" 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Jobbra nyíl 7"/>
          <p:cNvSpPr/>
          <p:nvPr/>
        </p:nvSpPr>
        <p:spPr>
          <a:xfrm rot="1002876">
            <a:off x="4302128" y="1984023"/>
            <a:ext cx="2760752" cy="348301"/>
          </a:xfrm>
          <a:prstGeom prst="rightArrow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tabLst>
                <a:tab pos="1371600" algn="l"/>
              </a:tabLst>
            </a:pPr>
            <a:endParaRPr kumimoji="0" 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tabLst>
                <a:tab pos="1371600" algn="l"/>
              </a:tabLst>
            </a:pPr>
            <a:r>
              <a:rPr kumimoji="0" lang="hu-H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pangás következménye: </a:t>
            </a:r>
            <a:r>
              <a:rPr kumimoji="0" lang="hu-HU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oesophagus</a:t>
            </a:r>
            <a:r>
              <a:rPr kumimoji="0" lang="hu-H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hu-HU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varix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→ :</a:t>
            </a:r>
            <a:r>
              <a:rPr lang="hu-HU" sz="2400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ruptura</a:t>
            </a: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→ halálos mértékű kivérzés, vérhányás ill. a hányadék aspirációja </a:t>
            </a:r>
            <a:r>
              <a:rPr lang="hu-HU" sz="2400" dirty="0" smtClean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(szurokszéklet:</a:t>
            </a:r>
            <a:r>
              <a:rPr lang="hu-HU" sz="2400" dirty="0" err="1" smtClean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melaena</a:t>
            </a:r>
            <a:r>
              <a:rPr lang="hu-HU" sz="2400" dirty="0" smtClean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)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tabLst>
                <a:tab pos="1371600" algn="l"/>
              </a:tabLst>
            </a:pPr>
            <a:endParaRPr lang="hu-H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23528" y="2492896"/>
            <a:ext cx="47525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  <a:tabLst>
                <a:tab pos="1371600" algn="l"/>
              </a:tabLst>
            </a:pPr>
            <a:r>
              <a:rPr lang="hu-HU" sz="2400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oesophagus</a:t>
            </a: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varix</a:t>
            </a: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ruptura</a:t>
            </a: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akut ellátása </a:t>
            </a:r>
            <a:r>
              <a:rPr lang="hu-HU" sz="2400" i="1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Sengstaken</a:t>
            </a:r>
            <a:r>
              <a:rPr lang="hu-HU" sz="2400" i="1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– </a:t>
            </a:r>
            <a:r>
              <a:rPr lang="hu-HU" sz="2400" i="1" dirty="0" err="1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Blakemore</a:t>
            </a: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–féle </a:t>
            </a:r>
            <a:r>
              <a:rPr lang="hu-HU" sz="2400" i="1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három</a:t>
            </a: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lumenű szonda behelyezése</a:t>
            </a:r>
            <a:endParaRPr lang="hu-HU" sz="2400" dirty="0" smtClean="0">
              <a:latin typeface="Arial" pitchFamily="34" charset="0"/>
              <a:cs typeface="Arial" pitchFamily="34" charset="0"/>
            </a:endParaRPr>
          </a:p>
          <a:p>
            <a:pPr lvl="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tamponálja a vérzést</a:t>
            </a:r>
            <a:endParaRPr lang="hu-HU" sz="2400" dirty="0" smtClean="0">
              <a:latin typeface="Arial" pitchFamily="34" charset="0"/>
              <a:cs typeface="Arial" pitchFamily="34" charset="0"/>
            </a:endParaRPr>
          </a:p>
          <a:p>
            <a:pPr lvl="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hu-HU" sz="24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lehetővé teszi a gyomornyálkahártyát irritáló vér eltávolítását</a:t>
            </a:r>
            <a:endParaRPr lang="hu-H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708920"/>
            <a:ext cx="211336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370" y="260648"/>
            <a:ext cx="8267044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Gyom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3438" y="0"/>
            <a:ext cx="4937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436096" y="4941168"/>
            <a:ext cx="3311525" cy="701675"/>
          </a:xfrm>
          <a:prstGeom prst="rect">
            <a:avLst/>
          </a:prstGeom>
          <a:solidFill>
            <a:srgbClr val="FF9900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en-US" dirty="0" err="1"/>
              <a:t>Nodi</a:t>
            </a:r>
            <a:r>
              <a:rPr lang="hu-HU" altLang="en-US" dirty="0"/>
              <a:t> </a:t>
            </a:r>
            <a:r>
              <a:rPr lang="hu-HU" altLang="en-US" dirty="0" err="1"/>
              <a:t>lymphatici</a:t>
            </a:r>
            <a:r>
              <a:rPr lang="hu-HU" altLang="en-US" dirty="0"/>
              <a:t> </a:t>
            </a:r>
            <a:r>
              <a:rPr lang="hu-HU" altLang="en-US" dirty="0" err="1"/>
              <a:t>gastrici</a:t>
            </a:r>
            <a:r>
              <a:rPr lang="hu-HU" altLang="en-US" dirty="0"/>
              <a:t> </a:t>
            </a:r>
            <a:r>
              <a:rPr lang="hu-HU" altLang="en-US" dirty="0" err="1"/>
              <a:t>dextri</a:t>
            </a:r>
            <a:r>
              <a:rPr lang="hu-HU" altLang="en-US" dirty="0"/>
              <a:t> et </a:t>
            </a:r>
            <a:r>
              <a:rPr lang="hu-HU" altLang="en-US" dirty="0" err="1"/>
              <a:t>subpylorici</a:t>
            </a:r>
            <a:endParaRPr lang="hu-HU" altLang="en-US" dirty="0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245225" y="250825"/>
            <a:ext cx="2706688" cy="701675"/>
          </a:xfrm>
          <a:prstGeom prst="rect">
            <a:avLst/>
          </a:prstGeom>
          <a:solidFill>
            <a:srgbClr val="FF99FF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en-US"/>
              <a:t>Nodi lymphatici pancreaticolienalis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74675" y="992188"/>
            <a:ext cx="2705100" cy="701675"/>
          </a:xfrm>
          <a:prstGeom prst="rect">
            <a:avLst/>
          </a:prstGeom>
          <a:solidFill>
            <a:srgbClr val="66CCFF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en-US"/>
              <a:t>Nodi lymphatici gastrici sinistri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0" y="4437112"/>
            <a:ext cx="2247900" cy="701675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en-US"/>
              <a:t>Nodi lymphatici pylorici</a:t>
            </a:r>
          </a:p>
        </p:txBody>
      </p:sp>
      <p:sp>
        <p:nvSpPr>
          <p:cNvPr id="45063" name="Oval 7"/>
          <p:cNvSpPr>
            <a:spLocks noChangeArrowheads="1"/>
          </p:cNvSpPr>
          <p:nvPr/>
        </p:nvSpPr>
        <p:spPr bwMode="auto">
          <a:xfrm>
            <a:off x="2830513" y="3559175"/>
            <a:ext cx="185737" cy="160338"/>
          </a:xfrm>
          <a:prstGeom prst="ellipse">
            <a:avLst/>
          </a:prstGeom>
          <a:solidFill>
            <a:srgbClr val="00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64" name="Oval 8"/>
          <p:cNvSpPr>
            <a:spLocks noChangeArrowheads="1"/>
          </p:cNvSpPr>
          <p:nvPr/>
        </p:nvSpPr>
        <p:spPr bwMode="auto">
          <a:xfrm>
            <a:off x="2636838" y="3514725"/>
            <a:ext cx="185737" cy="160338"/>
          </a:xfrm>
          <a:prstGeom prst="ellipse">
            <a:avLst/>
          </a:prstGeom>
          <a:solidFill>
            <a:srgbClr val="00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65" name="Oval 9"/>
          <p:cNvSpPr>
            <a:spLocks noChangeArrowheads="1"/>
          </p:cNvSpPr>
          <p:nvPr/>
        </p:nvSpPr>
        <p:spPr bwMode="auto">
          <a:xfrm>
            <a:off x="3032125" y="3440113"/>
            <a:ext cx="185738" cy="160337"/>
          </a:xfrm>
          <a:prstGeom prst="ellipse">
            <a:avLst/>
          </a:prstGeom>
          <a:solidFill>
            <a:srgbClr val="00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66" name="Oval 10"/>
          <p:cNvSpPr>
            <a:spLocks noChangeArrowheads="1"/>
          </p:cNvSpPr>
          <p:nvPr/>
        </p:nvSpPr>
        <p:spPr bwMode="auto">
          <a:xfrm>
            <a:off x="3278188" y="3440113"/>
            <a:ext cx="185737" cy="160337"/>
          </a:xfrm>
          <a:prstGeom prst="ellipse">
            <a:avLst/>
          </a:prstGeom>
          <a:solidFill>
            <a:srgbClr val="00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67" name="Oval 11"/>
          <p:cNvSpPr>
            <a:spLocks noChangeArrowheads="1"/>
          </p:cNvSpPr>
          <p:nvPr/>
        </p:nvSpPr>
        <p:spPr bwMode="auto">
          <a:xfrm>
            <a:off x="3773488" y="2143125"/>
            <a:ext cx="185737" cy="160338"/>
          </a:xfrm>
          <a:prstGeom prst="ellipse">
            <a:avLst/>
          </a:prstGeom>
          <a:solidFill>
            <a:schemeClr val="accent2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68" name="Oval 12"/>
          <p:cNvSpPr>
            <a:spLocks noChangeArrowheads="1"/>
          </p:cNvSpPr>
          <p:nvPr/>
        </p:nvSpPr>
        <p:spPr bwMode="auto">
          <a:xfrm>
            <a:off x="3675063" y="1919288"/>
            <a:ext cx="185737" cy="160337"/>
          </a:xfrm>
          <a:prstGeom prst="ellipse">
            <a:avLst/>
          </a:prstGeom>
          <a:solidFill>
            <a:schemeClr val="accent2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69" name="Oval 13"/>
          <p:cNvSpPr>
            <a:spLocks noChangeArrowheads="1"/>
          </p:cNvSpPr>
          <p:nvPr/>
        </p:nvSpPr>
        <p:spPr bwMode="auto">
          <a:xfrm>
            <a:off x="3959225" y="1957388"/>
            <a:ext cx="185738" cy="160337"/>
          </a:xfrm>
          <a:prstGeom prst="ellipse">
            <a:avLst/>
          </a:prstGeom>
          <a:solidFill>
            <a:schemeClr val="accent2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70" name="Oval 14"/>
          <p:cNvSpPr>
            <a:spLocks noChangeArrowheads="1"/>
          </p:cNvSpPr>
          <p:nvPr/>
        </p:nvSpPr>
        <p:spPr bwMode="auto">
          <a:xfrm>
            <a:off x="3810000" y="1746250"/>
            <a:ext cx="185738" cy="160338"/>
          </a:xfrm>
          <a:prstGeom prst="ellipse">
            <a:avLst/>
          </a:prstGeom>
          <a:solidFill>
            <a:schemeClr val="accent2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71" name="Oval 15"/>
          <p:cNvSpPr>
            <a:spLocks noChangeArrowheads="1"/>
          </p:cNvSpPr>
          <p:nvPr/>
        </p:nvSpPr>
        <p:spPr bwMode="auto">
          <a:xfrm>
            <a:off x="3760788" y="1573213"/>
            <a:ext cx="185737" cy="160337"/>
          </a:xfrm>
          <a:prstGeom prst="ellipse">
            <a:avLst/>
          </a:prstGeom>
          <a:solidFill>
            <a:schemeClr val="accent2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72" name="Oval 16"/>
          <p:cNvSpPr>
            <a:spLocks noChangeArrowheads="1"/>
          </p:cNvSpPr>
          <p:nvPr/>
        </p:nvSpPr>
        <p:spPr bwMode="auto">
          <a:xfrm>
            <a:off x="3673475" y="1400175"/>
            <a:ext cx="185738" cy="160338"/>
          </a:xfrm>
          <a:prstGeom prst="ellipse">
            <a:avLst/>
          </a:prstGeom>
          <a:solidFill>
            <a:schemeClr val="accent2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73" name="Oval 17"/>
          <p:cNvSpPr>
            <a:spLocks noChangeArrowheads="1"/>
          </p:cNvSpPr>
          <p:nvPr/>
        </p:nvSpPr>
        <p:spPr bwMode="auto">
          <a:xfrm>
            <a:off x="3044825" y="4960938"/>
            <a:ext cx="185738" cy="160337"/>
          </a:xfrm>
          <a:prstGeom prst="ellipse">
            <a:avLst/>
          </a:prstGeom>
          <a:solidFill>
            <a:srgbClr val="FF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74" name="Oval 18"/>
          <p:cNvSpPr>
            <a:spLocks noChangeArrowheads="1"/>
          </p:cNvSpPr>
          <p:nvPr/>
        </p:nvSpPr>
        <p:spPr bwMode="auto">
          <a:xfrm>
            <a:off x="3117850" y="4587875"/>
            <a:ext cx="185738" cy="160338"/>
          </a:xfrm>
          <a:prstGeom prst="ellipse">
            <a:avLst/>
          </a:prstGeom>
          <a:solidFill>
            <a:srgbClr val="FF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75" name="Oval 19"/>
          <p:cNvSpPr>
            <a:spLocks noChangeArrowheads="1"/>
          </p:cNvSpPr>
          <p:nvPr/>
        </p:nvSpPr>
        <p:spPr bwMode="auto">
          <a:xfrm>
            <a:off x="3378200" y="4946650"/>
            <a:ext cx="185738" cy="160338"/>
          </a:xfrm>
          <a:prstGeom prst="ellipse">
            <a:avLst/>
          </a:prstGeom>
          <a:solidFill>
            <a:srgbClr val="FF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76" name="Oval 20"/>
          <p:cNvSpPr>
            <a:spLocks noChangeArrowheads="1"/>
          </p:cNvSpPr>
          <p:nvPr/>
        </p:nvSpPr>
        <p:spPr bwMode="auto">
          <a:xfrm>
            <a:off x="3662363" y="5046663"/>
            <a:ext cx="185737" cy="160337"/>
          </a:xfrm>
          <a:prstGeom prst="ellipse">
            <a:avLst/>
          </a:prstGeom>
          <a:solidFill>
            <a:srgbClr val="FF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77" name="Oval 21"/>
          <p:cNvSpPr>
            <a:spLocks noChangeArrowheads="1"/>
          </p:cNvSpPr>
          <p:nvPr/>
        </p:nvSpPr>
        <p:spPr bwMode="auto">
          <a:xfrm>
            <a:off x="3675063" y="5243513"/>
            <a:ext cx="185737" cy="160337"/>
          </a:xfrm>
          <a:prstGeom prst="ellipse">
            <a:avLst/>
          </a:prstGeom>
          <a:solidFill>
            <a:srgbClr val="FF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78" name="Oval 22"/>
          <p:cNvSpPr>
            <a:spLocks noChangeArrowheads="1"/>
          </p:cNvSpPr>
          <p:nvPr/>
        </p:nvSpPr>
        <p:spPr bwMode="auto">
          <a:xfrm>
            <a:off x="6022975" y="4291013"/>
            <a:ext cx="185738" cy="160337"/>
          </a:xfrm>
          <a:prstGeom prst="ellipse">
            <a:avLst/>
          </a:prstGeom>
          <a:solidFill>
            <a:srgbClr val="FF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5743575" y="4605338"/>
            <a:ext cx="185738" cy="160337"/>
          </a:xfrm>
          <a:prstGeom prst="ellipse">
            <a:avLst/>
          </a:prstGeom>
          <a:solidFill>
            <a:srgbClr val="FF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80" name="Oval 24"/>
          <p:cNvSpPr>
            <a:spLocks noChangeArrowheads="1"/>
          </p:cNvSpPr>
          <p:nvPr/>
        </p:nvSpPr>
        <p:spPr bwMode="auto">
          <a:xfrm>
            <a:off x="4943475" y="5129213"/>
            <a:ext cx="185738" cy="160337"/>
          </a:xfrm>
          <a:prstGeom prst="ellipse">
            <a:avLst/>
          </a:prstGeom>
          <a:solidFill>
            <a:srgbClr val="FF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81" name="Oval 25"/>
          <p:cNvSpPr>
            <a:spLocks noChangeArrowheads="1"/>
          </p:cNvSpPr>
          <p:nvPr/>
        </p:nvSpPr>
        <p:spPr bwMode="auto">
          <a:xfrm>
            <a:off x="6542088" y="1228725"/>
            <a:ext cx="185737" cy="160338"/>
          </a:xfrm>
          <a:prstGeom prst="ellipse">
            <a:avLst/>
          </a:prstGeom>
          <a:solidFill>
            <a:srgbClr val="FF99FF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82" name="Oval 26"/>
          <p:cNvSpPr>
            <a:spLocks noChangeArrowheads="1"/>
          </p:cNvSpPr>
          <p:nvPr/>
        </p:nvSpPr>
        <p:spPr bwMode="auto">
          <a:xfrm>
            <a:off x="6299200" y="1095375"/>
            <a:ext cx="185738" cy="160338"/>
          </a:xfrm>
          <a:prstGeom prst="ellipse">
            <a:avLst/>
          </a:prstGeom>
          <a:solidFill>
            <a:srgbClr val="FF99FF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83" name="Oval 27"/>
          <p:cNvSpPr>
            <a:spLocks noChangeArrowheads="1"/>
          </p:cNvSpPr>
          <p:nvPr/>
        </p:nvSpPr>
        <p:spPr bwMode="auto">
          <a:xfrm>
            <a:off x="6376988" y="3633788"/>
            <a:ext cx="185737" cy="160337"/>
          </a:xfrm>
          <a:prstGeom prst="ellipse">
            <a:avLst/>
          </a:prstGeom>
          <a:solidFill>
            <a:srgbClr val="FF9900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6405563" y="1374775"/>
            <a:ext cx="185737" cy="160338"/>
          </a:xfrm>
          <a:prstGeom prst="ellipse">
            <a:avLst/>
          </a:prstGeom>
          <a:solidFill>
            <a:srgbClr val="FF99FF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5085" name="Oval 29"/>
          <p:cNvSpPr>
            <a:spLocks noChangeArrowheads="1"/>
          </p:cNvSpPr>
          <p:nvPr/>
        </p:nvSpPr>
        <p:spPr bwMode="auto">
          <a:xfrm>
            <a:off x="6508750" y="1776413"/>
            <a:ext cx="185738" cy="160337"/>
          </a:xfrm>
          <a:prstGeom prst="ellipse">
            <a:avLst/>
          </a:prstGeom>
          <a:solidFill>
            <a:srgbClr val="FF99FF"/>
          </a:solidFill>
          <a:ln w="285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0" name="Szövegdoboz 29"/>
          <p:cNvSpPr txBox="1"/>
          <p:nvPr/>
        </p:nvSpPr>
        <p:spPr>
          <a:xfrm>
            <a:off x="1403648" y="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Gyomor nyirokelvezetése</a:t>
            </a:r>
            <a:endParaRPr lang="hu-HU" sz="3600" dirty="0"/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-828600" y="1577697"/>
            <a:ext cx="432048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3" fontAlgn="base">
              <a:spcBef>
                <a:spcPct val="0"/>
              </a:spcBef>
              <a:spcAft>
                <a:spcPct val="0"/>
              </a:spcAft>
              <a:buSzPct val="100000"/>
              <a:buFont typeface="Wingdings" pitchFamily="2" charset="2"/>
              <a:buChar char=""/>
              <a:tabLst>
                <a:tab pos="1714500" algn="l"/>
              </a:tabLst>
            </a:pPr>
            <a:r>
              <a:rPr lang="hu-HU" sz="1600" b="1" i="1" dirty="0" smtClean="0">
                <a:sym typeface="Symbol"/>
              </a:rPr>
              <a:t></a:t>
            </a:r>
            <a:r>
              <a:rPr lang="hu-HU" sz="1600" b="1" i="1" dirty="0" smtClean="0"/>
              <a:t> </a:t>
            </a:r>
            <a:r>
              <a:rPr lang="hu-HU" sz="1600" b="1" i="1" dirty="0" err="1" smtClean="0"/>
              <a:t>hiatus</a:t>
            </a:r>
            <a:r>
              <a:rPr lang="hu-HU" sz="1600" b="1" i="1" dirty="0" smtClean="0"/>
              <a:t> </a:t>
            </a:r>
            <a:r>
              <a:rPr lang="hu-HU" sz="1600" b="1" i="1" dirty="0" err="1" smtClean="0"/>
              <a:t>oesophageus</a:t>
            </a:r>
            <a:r>
              <a:rPr lang="hu-HU" sz="1600" b="1" i="1" dirty="0" smtClean="0"/>
              <a:t> </a:t>
            </a:r>
            <a:r>
              <a:rPr lang="hu-HU" sz="1600" b="1" i="1" dirty="0" smtClean="0">
                <a:sym typeface="Symbol"/>
              </a:rPr>
              <a:t></a:t>
            </a:r>
            <a:r>
              <a:rPr lang="hu-HU" sz="1600" b="1" i="1" dirty="0" smtClean="0"/>
              <a:t> hátsó </a:t>
            </a:r>
            <a:r>
              <a:rPr lang="hu-HU" sz="1600" b="1" i="1" dirty="0" err="1" smtClean="0"/>
              <a:t>mediastinalis</a:t>
            </a:r>
            <a:r>
              <a:rPr lang="hu-HU" sz="1600" b="1" i="1" dirty="0" smtClean="0"/>
              <a:t> és </a:t>
            </a:r>
            <a:r>
              <a:rPr lang="hu-HU" sz="1600" b="1" i="1" dirty="0" err="1" smtClean="0"/>
              <a:t>parasternalis</a:t>
            </a:r>
            <a:r>
              <a:rPr lang="hu-HU" sz="1600" b="1" i="1" dirty="0" smtClean="0"/>
              <a:t> nyirokcsomók </a:t>
            </a:r>
            <a:endParaRPr kumimoji="0" lang="hu-H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1371600" marR="0" lvl="3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"/>
              <a:tabLst>
                <a:tab pos="1714500" algn="l"/>
              </a:tabLst>
            </a:pPr>
            <a:r>
              <a:rPr kumimoji="0" lang="hu-H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Virchow-f</a:t>
            </a:r>
            <a:r>
              <a:rPr kumimoji="0" lang="hu-H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nyirokcsomó a bal </a:t>
            </a:r>
            <a:r>
              <a:rPr kumimoji="0" lang="hu-H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clavicula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felett → </a:t>
            </a:r>
            <a:r>
              <a:rPr kumimoji="0" lang="hu-H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gyomorrák diagnosztika!!!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)</a:t>
            </a:r>
            <a:endParaRPr kumimoji="0" lang="hu-H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371600" marR="0" lvl="3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"/>
              <a:tabLst>
                <a:tab pos="1714500" algn="l"/>
              </a:tabLst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hu-H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nodi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hu-H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lymphatici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hu-H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coeliaci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hu-H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cisterna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hu-H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chyli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(L</a:t>
            </a:r>
            <a:r>
              <a:rPr kumimoji="0" lang="hu-H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1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35" y="332656"/>
            <a:ext cx="8283320" cy="626469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680" y="2132856"/>
            <a:ext cx="3132348" cy="4176464"/>
          </a:xfrm>
          <a:prstGeom prst="rect">
            <a:avLst/>
          </a:prstGeom>
        </p:spPr>
      </p:pic>
      <p:cxnSp>
        <p:nvCxnSpPr>
          <p:cNvPr id="5" name="Egyenes összekötő nyíllal 4"/>
          <p:cNvCxnSpPr/>
          <p:nvPr/>
        </p:nvCxnSpPr>
        <p:spPr bwMode="auto">
          <a:xfrm>
            <a:off x="4211960" y="4149080"/>
            <a:ext cx="1296144" cy="1440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6175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0368"/>
            <a:ext cx="8637226" cy="644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05888"/>
            <a:ext cx="7900116" cy="563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0648"/>
            <a:ext cx="5760640" cy="627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1331640" y="404664"/>
            <a:ext cx="93610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56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églalap 1"/>
          <p:cNvSpPr>
            <a:spLocks noChangeArrowheads="1"/>
          </p:cNvSpPr>
          <p:nvPr/>
        </p:nvSpPr>
        <p:spPr bwMode="auto">
          <a:xfrm>
            <a:off x="1908175" y="1125538"/>
            <a:ext cx="44831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omic Sans MS" panose="030F0702030302020204" pitchFamily="66" charset="0"/>
              </a:rPr>
              <a:t> </a:t>
            </a:r>
            <a:r>
              <a:rPr lang="hu-HU" altLang="hu-HU" sz="5400" dirty="0">
                <a:latin typeface="Comic Sans MS" panose="030F0702030302020204" pitchFamily="66" charset="0"/>
              </a:rPr>
              <a:t>Vékonybelek: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4000" dirty="0" err="1">
                <a:latin typeface="Comic Sans MS" panose="030F0702030302020204" pitchFamily="66" charset="0"/>
              </a:rPr>
              <a:t>Duodenum</a:t>
            </a:r>
            <a:endParaRPr lang="hu-HU" altLang="hu-HU" sz="4000" dirty="0"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4000" dirty="0" err="1">
                <a:latin typeface="Comic Sans MS" panose="030F0702030302020204" pitchFamily="66" charset="0"/>
              </a:rPr>
              <a:t>Jejunum</a:t>
            </a:r>
            <a:endParaRPr lang="hu-HU" altLang="hu-HU" sz="4000" dirty="0"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4000" dirty="0" err="1">
                <a:latin typeface="Comic Sans MS" panose="030F0702030302020204" pitchFamily="66" charset="0"/>
              </a:rPr>
              <a:t>Ileum</a:t>
            </a:r>
            <a:r>
              <a:rPr lang="hu-HU" altLang="hu-HU" sz="4000" dirty="0">
                <a:latin typeface="Comic Sans MS" panose="030F0702030302020204" pitchFamily="66" charset="0"/>
              </a:rPr>
              <a:t> 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171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06425"/>
            <a:ext cx="7900987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7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7583487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3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has 1 A rét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4576763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has 1 B rét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404813"/>
            <a:ext cx="441007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41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Képek előadásokhoz 2006tavasz\PancreasDuodenum\KÉSZ_Bel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89000"/>
            <a:ext cx="41814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5867400" y="1557338"/>
            <a:ext cx="2188420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dirty="0" err="1">
                <a:cs typeface="Arial" panose="020B0604020202020204" pitchFamily="34" charset="0"/>
              </a:rPr>
              <a:t>Duodenum</a:t>
            </a:r>
            <a:endParaRPr lang="hu-HU" altLang="hu-HU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dirty="0">
                <a:solidFill>
                  <a:srgbClr val="00FFFF"/>
                </a:solidFill>
                <a:cs typeface="Arial" panose="020B0604020202020204" pitchFamily="34" charset="0"/>
              </a:rPr>
              <a:t>22-30 cm</a:t>
            </a:r>
          </a:p>
          <a:p>
            <a:pPr>
              <a:buFontTx/>
              <a:buNone/>
            </a:pPr>
            <a:r>
              <a:rPr lang="hu-HU" altLang="hu-HU" dirty="0" err="1">
                <a:cs typeface="Arial" panose="020B0604020202020204" pitchFamily="34" charset="0"/>
              </a:rPr>
              <a:t>Jejunum</a:t>
            </a:r>
            <a:endParaRPr lang="hu-HU" altLang="hu-HU" dirty="0"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hu-HU" altLang="hu-HU" dirty="0" err="1">
                <a:cs typeface="Arial" panose="020B0604020202020204" pitchFamily="34" charset="0"/>
              </a:rPr>
              <a:t>Ileum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endParaRPr lang="en-US" altLang="en-US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dirty="0">
                <a:solidFill>
                  <a:srgbClr val="00FFFF"/>
                </a:solidFill>
                <a:cs typeface="Arial" panose="020B0604020202020204" pitchFamily="34" charset="0"/>
              </a:rPr>
              <a:t>2,5-4 m</a:t>
            </a:r>
          </a:p>
        </p:txBody>
      </p:sp>
      <p:sp>
        <p:nvSpPr>
          <p:cNvPr id="20484" name="Téglalap 1"/>
          <p:cNvSpPr>
            <a:spLocks noChangeArrowheads="1"/>
          </p:cNvSpPr>
          <p:nvPr/>
        </p:nvSpPr>
        <p:spPr bwMode="auto">
          <a:xfrm>
            <a:off x="2700338" y="115888"/>
            <a:ext cx="29384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3600" dirty="0">
                <a:cs typeface="Arial" panose="020B0604020202020204" pitchFamily="34" charset="0"/>
              </a:rPr>
              <a:t>Vékonybelek</a:t>
            </a:r>
            <a:endParaRPr lang="en-US" alt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Képek előadásokhoz 2006tavasz\PancreasDuodenum\KÉSZ_PancrDuod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489325"/>
            <a:ext cx="483235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926373" y="152400"/>
            <a:ext cx="32880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4400" b="1" dirty="0" err="1">
                <a:cs typeface="Arial" panose="020B0604020202020204" pitchFamily="34" charset="0"/>
              </a:rPr>
              <a:t>Duodenum</a:t>
            </a:r>
            <a:r>
              <a:rPr lang="hu-HU" altLang="en-US" sz="4400" b="1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508" name="Picture 5" descr="C:\Képek előadásokhoz 2006tavasz\PancreasDuodenum\KÉSZ_Duod résszei nag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429000"/>
            <a:ext cx="4191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1626082" y="1066800"/>
            <a:ext cx="26581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 b="1" dirty="0">
                <a:cs typeface="Arial" panose="020B0604020202020204" pitchFamily="34" charset="0"/>
              </a:rPr>
              <a:t>Részei: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1600" b="1" dirty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 dirty="0" err="1">
                <a:cs typeface="Arial" panose="020B0604020202020204" pitchFamily="34" charset="0"/>
              </a:rPr>
              <a:t>Pars</a:t>
            </a:r>
            <a:r>
              <a:rPr lang="hu-HU" altLang="en-US" sz="1600" b="1" dirty="0">
                <a:cs typeface="Arial" panose="020B0604020202020204" pitchFamily="34" charset="0"/>
              </a:rPr>
              <a:t> </a:t>
            </a:r>
            <a:r>
              <a:rPr lang="hu-HU" altLang="en-US" sz="1600" b="1" dirty="0" err="1">
                <a:cs typeface="Arial" panose="020B0604020202020204" pitchFamily="34" charset="0"/>
              </a:rPr>
              <a:t>superior</a:t>
            </a:r>
            <a:endParaRPr lang="hu-HU" altLang="en-US" sz="1600" b="1" dirty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 dirty="0" err="1">
                <a:cs typeface="Arial" panose="020B0604020202020204" pitchFamily="34" charset="0"/>
              </a:rPr>
              <a:t>Pars</a:t>
            </a:r>
            <a:r>
              <a:rPr lang="hu-HU" altLang="en-US" sz="1600" b="1" dirty="0">
                <a:cs typeface="Arial" panose="020B0604020202020204" pitchFamily="34" charset="0"/>
              </a:rPr>
              <a:t> </a:t>
            </a:r>
            <a:r>
              <a:rPr lang="hu-HU" altLang="en-US" sz="1600" b="1" dirty="0" err="1">
                <a:cs typeface="Arial" panose="020B0604020202020204" pitchFamily="34" charset="0"/>
              </a:rPr>
              <a:t>descendens</a:t>
            </a:r>
            <a:endParaRPr lang="hu-HU" altLang="en-US" sz="1600" b="1" dirty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 dirty="0" err="1">
                <a:cs typeface="Arial" panose="020B0604020202020204" pitchFamily="34" charset="0"/>
              </a:rPr>
              <a:t>Pars</a:t>
            </a:r>
            <a:r>
              <a:rPr lang="hu-HU" altLang="en-US" sz="1600" b="1" dirty="0">
                <a:cs typeface="Arial" panose="020B0604020202020204" pitchFamily="34" charset="0"/>
              </a:rPr>
              <a:t> </a:t>
            </a:r>
            <a:r>
              <a:rPr lang="hu-HU" altLang="en-US" sz="1600" b="1" dirty="0" err="1">
                <a:cs typeface="Arial" panose="020B0604020202020204" pitchFamily="34" charset="0"/>
              </a:rPr>
              <a:t>horizontalis</a:t>
            </a:r>
            <a:endParaRPr lang="hu-HU" altLang="en-US" sz="1600" b="1" dirty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 dirty="0" err="1">
                <a:cs typeface="Arial" panose="020B0604020202020204" pitchFamily="34" charset="0"/>
              </a:rPr>
              <a:t>Pars</a:t>
            </a:r>
            <a:r>
              <a:rPr lang="hu-HU" altLang="en-US" sz="1600" b="1" dirty="0">
                <a:cs typeface="Arial" panose="020B0604020202020204" pitchFamily="34" charset="0"/>
              </a:rPr>
              <a:t> </a:t>
            </a:r>
            <a:r>
              <a:rPr lang="hu-HU" altLang="en-US" sz="1600" b="1" dirty="0" err="1">
                <a:cs typeface="Arial" panose="020B0604020202020204" pitchFamily="34" charset="0"/>
              </a:rPr>
              <a:t>ascendens</a:t>
            </a:r>
            <a:endParaRPr lang="hu-HU" altLang="en-US" sz="1600" b="1" dirty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 dirty="0" err="1">
                <a:cs typeface="Arial" panose="020B0604020202020204" pitchFamily="34" charset="0"/>
              </a:rPr>
              <a:t>Flexura</a:t>
            </a:r>
            <a:r>
              <a:rPr lang="hu-HU" altLang="en-US" sz="1600" b="1" dirty="0">
                <a:cs typeface="Arial" panose="020B0604020202020204" pitchFamily="34" charset="0"/>
              </a:rPr>
              <a:t> </a:t>
            </a:r>
            <a:r>
              <a:rPr lang="hu-HU" altLang="en-US" sz="1600" b="1" dirty="0" err="1">
                <a:cs typeface="Arial" panose="020B0604020202020204" pitchFamily="34" charset="0"/>
              </a:rPr>
              <a:t>duodenojejunalis</a:t>
            </a:r>
            <a:endParaRPr lang="hu-HU" altLang="en-US" sz="1600" b="1" dirty="0">
              <a:cs typeface="Arial" panose="020B0604020202020204" pitchFamily="34" charset="0"/>
            </a:endParaRP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562965" y="1322388"/>
            <a:ext cx="186140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 b="1" dirty="0">
                <a:cs typeface="Arial" panose="020B0604020202020204" pitchFamily="34" charset="0"/>
              </a:rPr>
              <a:t>alakja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1600" b="1" dirty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 dirty="0" err="1">
                <a:cs typeface="Arial" panose="020B0604020202020204" pitchFamily="34" charset="0"/>
              </a:rPr>
              <a:t>gyűrűalakú</a:t>
            </a:r>
            <a:r>
              <a:rPr lang="hu-HU" altLang="en-US" sz="1600" b="1" dirty="0">
                <a:cs typeface="Arial" panose="020B0604020202020204" pitchFamily="34" charset="0"/>
              </a:rPr>
              <a:t>(60%)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 dirty="0">
                <a:cs typeface="Arial" panose="020B0604020202020204" pitchFamily="34" charset="0"/>
              </a:rPr>
              <a:t>V-falakú (15%)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 dirty="0">
                <a:cs typeface="Arial" panose="020B0604020202020204" pitchFamily="34" charset="0"/>
              </a:rPr>
              <a:t>patkóalakú (25%)</a:t>
            </a:r>
          </a:p>
        </p:txBody>
      </p:sp>
    </p:spTree>
    <p:extLst>
      <p:ext uri="{BB962C8B-B14F-4D97-AF65-F5344CB8AC3E}">
        <p14:creationId xmlns:p14="http://schemas.microsoft.com/office/powerpoint/2010/main" val="2373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540111" y="152400"/>
            <a:ext cx="4047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 dirty="0" err="1">
                <a:cs typeface="Arial" panose="020B0604020202020204" pitchFamily="34" charset="0"/>
              </a:rPr>
              <a:t>Duodenum</a:t>
            </a:r>
            <a:r>
              <a:rPr lang="hu-HU" altLang="en-US" sz="2400" b="1" dirty="0">
                <a:cs typeface="Arial" panose="020B0604020202020204" pitchFamily="34" charset="0"/>
              </a:rPr>
              <a:t> - </a:t>
            </a:r>
            <a:r>
              <a:rPr lang="hu-HU" altLang="en-US" sz="2400" b="1" dirty="0" err="1">
                <a:cs typeface="Arial" panose="020B0604020202020204" pitchFamily="34" charset="0"/>
              </a:rPr>
              <a:t>Pars</a:t>
            </a:r>
            <a:r>
              <a:rPr lang="hu-HU" altLang="en-US" sz="2400" b="1" dirty="0">
                <a:cs typeface="Arial" panose="020B0604020202020204" pitchFamily="34" charset="0"/>
              </a:rPr>
              <a:t> </a:t>
            </a:r>
            <a:r>
              <a:rPr lang="hu-HU" altLang="en-US" sz="2400" b="1" dirty="0" err="1">
                <a:cs typeface="Arial" panose="020B0604020202020204" pitchFamily="34" charset="0"/>
              </a:rPr>
              <a:t>superior</a:t>
            </a:r>
            <a:endParaRPr lang="hu-HU" altLang="en-US" sz="2400" b="1" dirty="0">
              <a:cs typeface="Arial" panose="020B0604020202020204" pitchFamily="34" charset="0"/>
            </a:endParaRPr>
          </a:p>
        </p:txBody>
      </p:sp>
      <p:pic>
        <p:nvPicPr>
          <p:cNvPr id="22531" name="Picture 3" descr="C:\Képek előadásokhoz 2006tavasz\PancreasDuodenum\KÉSZ_Pars sup du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288925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C:\Képek előadásokhoz 2006tavasz\PancreasDuodenum\KÉSZ_PancrDuod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8225"/>
            <a:ext cx="483235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609600" y="4572000"/>
            <a:ext cx="1676400" cy="9144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V="1">
            <a:off x="2133600" y="2667000"/>
            <a:ext cx="3505200" cy="1905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3494560" y="1371600"/>
            <a:ext cx="21675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Bulbus duodeni (L1)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 i="1">
                <a:cs typeface="Arial" panose="020B0604020202020204" pitchFamily="34" charset="0"/>
              </a:rPr>
              <a:t>intraperitonealis</a:t>
            </a:r>
            <a:endParaRPr lang="hu-HU" altLang="en-US" sz="1600" b="1">
              <a:cs typeface="Arial" panose="020B0604020202020204" pitchFamily="34" charset="0"/>
            </a:endParaRP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5334000" y="1752600"/>
            <a:ext cx="2057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494463" y="3886200"/>
            <a:ext cx="219964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 b="1">
                <a:cs typeface="Arial" panose="020B0604020202020204" pitchFamily="34" charset="0"/>
              </a:rPr>
              <a:t>Érintkezik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16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Ductus choledochus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V. portae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A. gastroduodenalis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1600" b="1">
              <a:cs typeface="Arial" panose="020B0604020202020204" pitchFamily="34" charset="0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5181600" y="2286000"/>
            <a:ext cx="2057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2704049" y="1981200"/>
            <a:ext cx="264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Flexura duodeni superior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1600" b="1">
              <a:cs typeface="Arial" panose="020B0604020202020204" pitchFamily="34" charset="0"/>
            </a:endParaRPr>
          </a:p>
        </p:txBody>
      </p:sp>
      <p:pic>
        <p:nvPicPr>
          <p:cNvPr id="22540" name="Picture 13" descr="C:\Képek előadásokhoz 2006tavasz\KÉSZ_Duod s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88975"/>
            <a:ext cx="28194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C:\Képek előadásokhoz 2006tavasz\PancreasDuodenum\KÉSZ_hátsó testfa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1600200"/>
            <a:ext cx="3540125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2273142" y="152400"/>
            <a:ext cx="45961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 dirty="0" err="1">
                <a:cs typeface="Arial" panose="020B0604020202020204" pitchFamily="34" charset="0"/>
              </a:rPr>
              <a:t>Duodenum</a:t>
            </a:r>
            <a:r>
              <a:rPr lang="hu-HU" altLang="en-US" sz="2400" b="1" dirty="0">
                <a:cs typeface="Arial" panose="020B0604020202020204" pitchFamily="34" charset="0"/>
              </a:rPr>
              <a:t> - </a:t>
            </a:r>
            <a:r>
              <a:rPr lang="hu-HU" altLang="en-US" sz="2400" b="1" dirty="0" err="1">
                <a:cs typeface="Arial" panose="020B0604020202020204" pitchFamily="34" charset="0"/>
              </a:rPr>
              <a:t>Pars</a:t>
            </a:r>
            <a:r>
              <a:rPr lang="hu-HU" altLang="en-US" sz="2400" b="1" dirty="0">
                <a:cs typeface="Arial" panose="020B0604020202020204" pitchFamily="34" charset="0"/>
              </a:rPr>
              <a:t> </a:t>
            </a:r>
            <a:r>
              <a:rPr lang="hu-HU" altLang="en-US" sz="2400" b="1" dirty="0" err="1">
                <a:cs typeface="Arial" panose="020B0604020202020204" pitchFamily="34" charset="0"/>
              </a:rPr>
              <a:t>descendens</a:t>
            </a:r>
            <a:endParaRPr lang="hu-HU" altLang="en-US" sz="2400" b="1" dirty="0">
              <a:cs typeface="Arial" panose="020B0604020202020204" pitchFamily="34" charset="0"/>
            </a:endParaRPr>
          </a:p>
        </p:txBody>
      </p:sp>
      <p:pic>
        <p:nvPicPr>
          <p:cNvPr id="23556" name="Picture 3" descr="C:\Képek előadásokhoz 2006tavasz\PancreasDuodenum\KÉSZ_Duod résszei nag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429000"/>
            <a:ext cx="4191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2457450" y="914400"/>
            <a:ext cx="206819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 b="1" dirty="0">
                <a:cs typeface="Arial" panose="020B0604020202020204" pitchFamily="34" charset="0"/>
              </a:rPr>
              <a:t>Érintkezik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16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 dirty="0" err="1">
                <a:cs typeface="Arial" panose="020B0604020202020204" pitchFamily="34" charset="0"/>
              </a:rPr>
              <a:t>-Epehólyag</a:t>
            </a:r>
            <a:r>
              <a:rPr lang="hu-HU" altLang="en-US" sz="1400" b="1" i="1" dirty="0"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 dirty="0" err="1">
                <a:cs typeface="Arial" panose="020B0604020202020204" pitchFamily="34" charset="0"/>
              </a:rPr>
              <a:t>-Vesehílus</a:t>
            </a:r>
            <a:r>
              <a:rPr lang="hu-HU" altLang="en-US" sz="1600" b="1" dirty="0">
                <a:cs typeface="Arial" panose="020B0604020202020204" pitchFamily="34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 dirty="0">
                <a:cs typeface="Arial" panose="020B0604020202020204" pitchFamily="34" charset="0"/>
              </a:rPr>
              <a:t> </a:t>
            </a:r>
            <a:r>
              <a:rPr lang="hu-HU" altLang="en-US" sz="1600" b="1" dirty="0" err="1">
                <a:cs typeface="Arial" panose="020B0604020202020204" pitchFamily="34" charset="0"/>
              </a:rPr>
              <a:t>Ureter</a:t>
            </a:r>
            <a:endParaRPr lang="hu-HU" altLang="en-US" sz="16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 dirty="0" err="1">
                <a:cs typeface="Arial" panose="020B0604020202020204" pitchFamily="34" charset="0"/>
              </a:rPr>
              <a:t>-Flexura</a:t>
            </a:r>
            <a:r>
              <a:rPr lang="hu-HU" altLang="en-US" sz="1600" b="1" dirty="0">
                <a:cs typeface="Arial" panose="020B0604020202020204" pitchFamily="34" charset="0"/>
              </a:rPr>
              <a:t> coli </a:t>
            </a:r>
            <a:r>
              <a:rPr lang="hu-HU" altLang="en-US" sz="1600" b="1" dirty="0" err="1">
                <a:cs typeface="Arial" panose="020B0604020202020204" pitchFamily="34" charset="0"/>
              </a:rPr>
              <a:t>dextra</a:t>
            </a:r>
            <a:endParaRPr lang="hu-HU" altLang="en-US" sz="16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 dirty="0" err="1">
                <a:cs typeface="Arial" panose="020B0604020202020204" pitchFamily="34" charset="0"/>
              </a:rPr>
              <a:t>-Pankreasfej</a:t>
            </a:r>
            <a:endParaRPr lang="hu-HU" altLang="en-US" sz="1400" b="1" i="1" dirty="0">
              <a:cs typeface="Arial" panose="020B0604020202020204" pitchFamily="34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52400" y="914400"/>
            <a:ext cx="2675732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 b="1" dirty="0">
                <a:cs typeface="Arial" panose="020B0604020202020204" pitchFamily="34" charset="0"/>
              </a:rPr>
              <a:t>Topográfia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16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 dirty="0">
                <a:cs typeface="Arial" panose="020B0604020202020204" pitchFamily="34" charset="0"/>
              </a:rPr>
              <a:t>-L1-L3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400" b="1" i="1" dirty="0">
                <a:cs typeface="Arial" panose="020B0604020202020204" pitchFamily="34" charset="0"/>
              </a:rPr>
              <a:t> (</a:t>
            </a:r>
            <a:r>
              <a:rPr lang="hu-HU" altLang="en-US" sz="1400" b="1" i="1" dirty="0" err="1">
                <a:cs typeface="Arial" panose="020B0604020202020204" pitchFamily="34" charset="0"/>
              </a:rPr>
              <a:t>Flexura</a:t>
            </a:r>
            <a:r>
              <a:rPr lang="hu-HU" altLang="en-US" sz="1400" b="1" i="1" dirty="0">
                <a:cs typeface="Arial" panose="020B0604020202020204" pitchFamily="34" charset="0"/>
              </a:rPr>
              <a:t> </a:t>
            </a:r>
            <a:r>
              <a:rPr lang="hu-HU" altLang="en-US" sz="1400" b="1" i="1" dirty="0" err="1">
                <a:cs typeface="Arial" panose="020B0604020202020204" pitchFamily="34" charset="0"/>
              </a:rPr>
              <a:t>duodeni</a:t>
            </a:r>
            <a:r>
              <a:rPr lang="hu-HU" altLang="en-US" sz="1400" b="1" i="1" dirty="0">
                <a:cs typeface="Arial" panose="020B0604020202020204" pitchFamily="34" charset="0"/>
              </a:rPr>
              <a:t> </a:t>
            </a:r>
            <a:r>
              <a:rPr lang="hu-HU" altLang="en-US" sz="1400" b="1" i="1" dirty="0" err="1">
                <a:cs typeface="Arial" panose="020B0604020202020204" pitchFamily="34" charset="0"/>
              </a:rPr>
              <a:t>sup</a:t>
            </a:r>
            <a:r>
              <a:rPr lang="hu-HU" altLang="en-US" sz="1400" b="1" i="1" dirty="0">
                <a:cs typeface="Arial" panose="020B0604020202020204" pitchFamily="34" charset="0"/>
              </a:rPr>
              <a:t>. et </a:t>
            </a:r>
            <a:r>
              <a:rPr lang="hu-HU" altLang="en-US" sz="1400" b="1" i="1" dirty="0" err="1">
                <a:cs typeface="Arial" panose="020B0604020202020204" pitchFamily="34" charset="0"/>
              </a:rPr>
              <a:t>inf</a:t>
            </a:r>
            <a:r>
              <a:rPr lang="hu-HU" altLang="en-US" sz="1400" b="1" i="1" dirty="0">
                <a:cs typeface="Arial" panose="020B0604020202020204" pitchFamily="34" charset="0"/>
              </a:rPr>
              <a:t>.)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 dirty="0" err="1">
                <a:cs typeface="Arial" panose="020B0604020202020204" pitchFamily="34" charset="0"/>
              </a:rPr>
              <a:t>--retroperitonealis</a:t>
            </a:r>
            <a:endParaRPr lang="hu-HU" altLang="en-US" sz="16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en-US" sz="1400" b="1" i="1" dirty="0">
              <a:cs typeface="Arial" panose="020B0604020202020204" pitchFamily="34" charset="0"/>
            </a:endParaRPr>
          </a:p>
        </p:txBody>
      </p:sp>
      <p:pic>
        <p:nvPicPr>
          <p:cNvPr id="117767" name="Picture 7" descr="C:\Képek előadásokhoz 2006tavasz\PancreasDuodenum\KÉSZ_hátsó testfal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1096963"/>
            <a:ext cx="358775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6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H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940502" y="259879"/>
            <a:ext cx="45961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 dirty="0" err="1">
                <a:cs typeface="Arial" panose="020B0604020202020204" pitchFamily="34" charset="0"/>
              </a:rPr>
              <a:t>Duodenum</a:t>
            </a:r>
            <a:r>
              <a:rPr lang="hu-HU" altLang="en-US" sz="2400" b="1" dirty="0">
                <a:cs typeface="Arial" panose="020B0604020202020204" pitchFamily="34" charset="0"/>
              </a:rPr>
              <a:t> - </a:t>
            </a:r>
            <a:r>
              <a:rPr lang="hu-HU" altLang="en-US" sz="2400" b="1" dirty="0" err="1">
                <a:cs typeface="Arial" panose="020B0604020202020204" pitchFamily="34" charset="0"/>
              </a:rPr>
              <a:t>Pars</a:t>
            </a:r>
            <a:r>
              <a:rPr lang="hu-HU" altLang="en-US" sz="2400" b="1" dirty="0">
                <a:cs typeface="Arial" panose="020B0604020202020204" pitchFamily="34" charset="0"/>
              </a:rPr>
              <a:t> </a:t>
            </a:r>
            <a:r>
              <a:rPr lang="hu-HU" altLang="en-US" sz="2400" b="1" dirty="0" err="1">
                <a:cs typeface="Arial" panose="020B0604020202020204" pitchFamily="34" charset="0"/>
              </a:rPr>
              <a:t>descendens</a:t>
            </a:r>
            <a:endParaRPr lang="hu-HU" altLang="en-US" sz="2400" b="1" dirty="0">
              <a:cs typeface="Arial" panose="020B0604020202020204" pitchFamily="34" charset="0"/>
            </a:endParaRPr>
          </a:p>
        </p:txBody>
      </p:sp>
      <p:pic>
        <p:nvPicPr>
          <p:cNvPr id="24579" name="Picture 4" descr="C:\Képek előadásokhoz 2006tavasz\PancreasDuodenum\KÉSZ_PancrDuo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551113"/>
            <a:ext cx="7353300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4020285" y="764704"/>
            <a:ext cx="5125121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 b="1">
                <a:cs typeface="Arial" panose="020B0604020202020204" pitchFamily="34" charset="0"/>
              </a:rPr>
              <a:t>Ductus choledochus 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 b="1">
                <a:cs typeface="Arial" panose="020B0604020202020204" pitchFamily="34" charset="0"/>
              </a:rPr>
              <a:t>ductus pancreaticus major </a:t>
            </a:r>
            <a:r>
              <a:rPr lang="hu-HU" altLang="en-US" sz="1600" b="1" i="1">
                <a:cs typeface="Arial" panose="020B0604020202020204" pitchFamily="34" charset="0"/>
              </a:rPr>
              <a:t>(Wirsung)</a:t>
            </a:r>
            <a:endParaRPr lang="hu-HU" altLang="en-US" sz="16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Plica longitudinalis duodeni 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Papilla duodeni major</a:t>
            </a:r>
            <a:endParaRPr lang="hu-HU" altLang="en-US" sz="1400" b="1" i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en-US" sz="16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 b="1">
                <a:cs typeface="Arial" panose="020B0604020202020204" pitchFamily="34" charset="0"/>
              </a:rPr>
              <a:t>Ductus pancreaticus accessorius </a:t>
            </a:r>
            <a:r>
              <a:rPr lang="hu-HU" altLang="en-US" sz="1600" b="1" i="1">
                <a:cs typeface="Arial" panose="020B0604020202020204" pitchFamily="34" charset="0"/>
              </a:rPr>
              <a:t>(Santorinus)</a:t>
            </a:r>
            <a:endParaRPr lang="hu-HU" altLang="en-US" sz="16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Papilla duodeni minor</a:t>
            </a:r>
            <a:endParaRPr lang="hu-HU" altLang="en-US" sz="1400" b="1" i="1">
              <a:cs typeface="Arial" panose="020B0604020202020204" pitchFamily="34" charset="0"/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24560" y="1783879"/>
            <a:ext cx="20056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 b="1">
                <a:cs typeface="Arial" panose="020B0604020202020204" pitchFamily="34" charset="0"/>
              </a:rPr>
              <a:t>Plicae circulares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 i="1">
                <a:cs typeface="Arial" panose="020B0604020202020204" pitchFamily="34" charset="0"/>
              </a:rPr>
              <a:t>(Kerkring-Falten)</a:t>
            </a:r>
          </a:p>
        </p:txBody>
      </p:sp>
    </p:spTree>
    <p:extLst>
      <p:ext uri="{BB962C8B-B14F-4D97-AF65-F5344CB8AC3E}">
        <p14:creationId xmlns:p14="http://schemas.microsoft.com/office/powerpoint/2010/main" val="189761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582426" cy="618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680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 dirty="0">
                <a:latin typeface="Times New Roman" panose="02020603050405020304" pitchFamily="18" charset="0"/>
              </a:rPr>
              <a:t>Endoszkópos- retrográd- </a:t>
            </a:r>
            <a:r>
              <a:rPr lang="hu-HU" altLang="en-US" sz="2400" b="1" dirty="0" err="1">
                <a:latin typeface="Times New Roman" panose="02020603050405020304" pitchFamily="18" charset="0"/>
              </a:rPr>
              <a:t>Cholanciszo-</a:t>
            </a:r>
            <a:r>
              <a:rPr lang="hu-HU" altLang="en-US" sz="2400" b="1" dirty="0">
                <a:latin typeface="Times New Roman" panose="02020603050405020304" pitchFamily="18" charset="0"/>
              </a:rPr>
              <a:t> </a:t>
            </a:r>
            <a:r>
              <a:rPr lang="hu-HU" altLang="en-US" sz="2400" b="1" dirty="0" err="1">
                <a:latin typeface="Times New Roman" panose="02020603050405020304" pitchFamily="18" charset="0"/>
              </a:rPr>
              <a:t>Pankreaticográfia</a:t>
            </a:r>
            <a:endParaRPr lang="hu-HU" altLang="en-US" sz="24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 dirty="0">
                <a:latin typeface="Times New Roman" panose="02020603050405020304" pitchFamily="18" charset="0"/>
              </a:rPr>
              <a:t>(ERCP)</a:t>
            </a:r>
          </a:p>
        </p:txBody>
      </p:sp>
      <p:pic>
        <p:nvPicPr>
          <p:cNvPr id="25603" name="Picture 5" descr="C:\Képek előadásokhoz 2006tavasz\PancreasDuodenum\erc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65275"/>
            <a:ext cx="51816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37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145429" y="152400"/>
            <a:ext cx="68515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 dirty="0" err="1">
                <a:cs typeface="Arial" panose="020B0604020202020204" pitchFamily="34" charset="0"/>
              </a:rPr>
              <a:t>Duodenum</a:t>
            </a:r>
            <a:r>
              <a:rPr lang="hu-HU" altLang="en-US" sz="2400" b="1" dirty="0">
                <a:cs typeface="Arial" panose="020B0604020202020204" pitchFamily="34" charset="0"/>
              </a:rPr>
              <a:t> - </a:t>
            </a:r>
            <a:r>
              <a:rPr lang="hu-HU" altLang="en-US" sz="2400" b="1" dirty="0" err="1">
                <a:cs typeface="Arial" panose="020B0604020202020204" pitchFamily="34" charset="0"/>
              </a:rPr>
              <a:t>Partes</a:t>
            </a:r>
            <a:r>
              <a:rPr lang="hu-HU" altLang="en-US" sz="2400" b="1" dirty="0">
                <a:cs typeface="Arial" panose="020B0604020202020204" pitchFamily="34" charset="0"/>
              </a:rPr>
              <a:t> </a:t>
            </a:r>
            <a:r>
              <a:rPr lang="hu-HU" altLang="en-US" sz="2400" b="1" dirty="0" err="1">
                <a:cs typeface="Arial" panose="020B0604020202020204" pitchFamily="34" charset="0"/>
              </a:rPr>
              <a:t>horizontalis</a:t>
            </a:r>
            <a:r>
              <a:rPr lang="hu-HU" altLang="en-US" sz="2400" b="1" dirty="0">
                <a:cs typeface="Arial" panose="020B0604020202020204" pitchFamily="34" charset="0"/>
              </a:rPr>
              <a:t> et </a:t>
            </a:r>
            <a:r>
              <a:rPr lang="hu-HU" altLang="en-US" sz="2400" b="1" dirty="0" err="1">
                <a:cs typeface="Arial" panose="020B0604020202020204" pitchFamily="34" charset="0"/>
              </a:rPr>
              <a:t>ascendens</a:t>
            </a:r>
            <a:endParaRPr lang="hu-HU" altLang="en-US" sz="2400" b="1" dirty="0">
              <a:cs typeface="Arial" panose="020B0604020202020204" pitchFamily="34" charset="0"/>
            </a:endParaRPr>
          </a:p>
        </p:txBody>
      </p:sp>
      <p:pic>
        <p:nvPicPr>
          <p:cNvPr id="26627" name="Picture 3" descr="C:\Képek előadásokhoz 2006tavasz\PancreasDuodenum\KÉSZ_Duod résszei na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463800"/>
            <a:ext cx="54610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521325" y="1371600"/>
            <a:ext cx="399660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 b="1">
                <a:cs typeface="Arial" panose="020B0604020202020204" pitchFamily="34" charset="0"/>
              </a:rPr>
              <a:t>Vasa mesentericae superiores</a:t>
            </a:r>
            <a:endParaRPr lang="hu-HU" altLang="en-US" sz="16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Incisura pancreatica - Radix mesenterii</a:t>
            </a:r>
            <a:endParaRPr lang="hu-HU" altLang="en-US" sz="1400" b="1" i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en-US" sz="1600" b="1" i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retroperitonealis</a:t>
            </a:r>
          </a:p>
        </p:txBody>
      </p:sp>
    </p:spTree>
    <p:extLst>
      <p:ext uri="{BB962C8B-B14F-4D97-AF65-F5344CB8AC3E}">
        <p14:creationId xmlns:p14="http://schemas.microsoft.com/office/powerpoint/2010/main" val="11182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625009" y="152400"/>
            <a:ext cx="38908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>
                <a:cs typeface="Arial" panose="020B0604020202020204" pitchFamily="34" charset="0"/>
              </a:rPr>
              <a:t>Flexura duodenojejunalis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5948363" y="609600"/>
            <a:ext cx="2771913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Topográfia</a:t>
            </a:r>
            <a:endParaRPr lang="hu-HU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hu-HU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L1-L2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intraperitonealis</a:t>
            </a:r>
            <a:endParaRPr lang="hu-HU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hu-HU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Plica</a:t>
            </a:r>
            <a:r>
              <a:rPr lang="hu-HU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duodenalis</a:t>
            </a:r>
            <a:r>
              <a:rPr lang="hu-HU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hu-HU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(V. </a:t>
            </a:r>
            <a:r>
              <a:rPr lang="hu-HU" altLang="en-US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</a:t>
            </a:r>
            <a:r>
              <a:rPr lang="hu-HU" alt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altLang="en-US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alt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.; </a:t>
            </a:r>
            <a:r>
              <a:rPr lang="hu-HU" altLang="en-US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Recessus</a:t>
            </a:r>
            <a:endParaRPr lang="hu-HU" altLang="en-US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altLang="en-US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duodenalis</a:t>
            </a:r>
            <a:r>
              <a:rPr lang="hu-HU" alt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hu-HU" alt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Plica</a:t>
            </a:r>
            <a:r>
              <a:rPr lang="hu-HU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duodenalis</a:t>
            </a:r>
            <a:r>
              <a:rPr lang="hu-HU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altLang="en-US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hu-HU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Plica</a:t>
            </a:r>
            <a:r>
              <a:rPr lang="hu-HU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paraduodenalis</a:t>
            </a:r>
            <a:r>
              <a:rPr lang="hu-HU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en-US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Recessi</a:t>
            </a:r>
            <a:r>
              <a:rPr lang="hu-HU" alt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paraduodenalis</a:t>
            </a:r>
            <a:r>
              <a:rPr lang="hu-HU" alt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en-US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retroduodenalis</a:t>
            </a:r>
            <a:endParaRPr lang="hu-HU" altLang="en-US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hu-HU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Treitz-szalag</a:t>
            </a:r>
            <a:endParaRPr lang="hu-HU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2" name="Picture 6" descr="C:\Képek előadásokhoz 2006tavasz\PancreasDuodenum\KÉSZ_FlDJ rec p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7465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descr="C:\Képek előadásokhoz 2006tavasz\PancreasDuodenum\KÉSZ_Fldjnag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1200"/>
            <a:ext cx="21859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Oval 8"/>
          <p:cNvSpPr>
            <a:spLocks noChangeArrowheads="1"/>
          </p:cNvSpPr>
          <p:nvPr/>
        </p:nvSpPr>
        <p:spPr bwMode="auto">
          <a:xfrm>
            <a:off x="2057400" y="3429000"/>
            <a:ext cx="685800" cy="6096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 flipV="1">
            <a:off x="2819400" y="3124200"/>
            <a:ext cx="175260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56" name="Picture 10" descr="C:\Képek előadásokhoz 2006tavasz\PancreasDuodenum\KÉSZ_Treit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95800"/>
            <a:ext cx="21939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Line 11"/>
          <p:cNvSpPr>
            <a:spLocks noChangeShapeType="1"/>
          </p:cNvSpPr>
          <p:nvPr/>
        </p:nvSpPr>
        <p:spPr bwMode="auto">
          <a:xfrm flipH="1">
            <a:off x="5457825" y="4425950"/>
            <a:ext cx="985838" cy="69691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7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49275"/>
            <a:ext cx="41814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5029200" y="838200"/>
            <a:ext cx="16417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Jejunum (2/5)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vízszintesebb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16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en-US" sz="16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en-US" sz="16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en-US" sz="16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Ileum (3/5)</a:t>
            </a:r>
            <a:endParaRPr lang="hu-HU" altLang="en-US" sz="1600" b="1" i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függőlegesebb</a:t>
            </a:r>
          </a:p>
        </p:txBody>
      </p:sp>
      <p:sp>
        <p:nvSpPr>
          <p:cNvPr id="28676" name="Oval 6"/>
          <p:cNvSpPr>
            <a:spLocks noChangeArrowheads="1"/>
          </p:cNvSpPr>
          <p:nvPr/>
        </p:nvSpPr>
        <p:spPr bwMode="auto">
          <a:xfrm>
            <a:off x="2133600" y="2438400"/>
            <a:ext cx="1905000" cy="12954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8677" name="Oval 7"/>
          <p:cNvSpPr>
            <a:spLocks noChangeArrowheads="1"/>
          </p:cNvSpPr>
          <p:nvPr/>
        </p:nvSpPr>
        <p:spPr bwMode="auto">
          <a:xfrm>
            <a:off x="1143000" y="3810000"/>
            <a:ext cx="1905000" cy="12954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8678" name="Line 8"/>
          <p:cNvSpPr>
            <a:spLocks noChangeShapeType="1"/>
          </p:cNvSpPr>
          <p:nvPr/>
        </p:nvSpPr>
        <p:spPr bwMode="auto">
          <a:xfrm flipV="1">
            <a:off x="4038600" y="1219200"/>
            <a:ext cx="990600" cy="1447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9"/>
          <p:cNvSpPr>
            <a:spLocks noChangeShapeType="1"/>
          </p:cNvSpPr>
          <p:nvPr/>
        </p:nvSpPr>
        <p:spPr bwMode="auto">
          <a:xfrm flipV="1">
            <a:off x="3124200" y="2801938"/>
            <a:ext cx="1905000" cy="15414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80" name="Picture 10" descr="C:\Képek előadásokhoz 2006tavasz\PancreasDuodenum\KÉSZ_FlDJ rec p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2971800"/>
            <a:ext cx="27670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 Box 11"/>
          <p:cNvSpPr txBox="1">
            <a:spLocks noChangeArrowheads="1"/>
          </p:cNvSpPr>
          <p:nvPr/>
        </p:nvSpPr>
        <p:spPr bwMode="auto">
          <a:xfrm>
            <a:off x="6523783" y="2632075"/>
            <a:ext cx="17828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>
                <a:cs typeface="Arial" panose="020B0604020202020204" pitchFamily="34" charset="0"/>
              </a:rPr>
              <a:t>intraperitonealis</a:t>
            </a:r>
          </a:p>
        </p:txBody>
      </p:sp>
      <p:sp>
        <p:nvSpPr>
          <p:cNvPr id="28682" name="Téglalap 11"/>
          <p:cNvSpPr>
            <a:spLocks noChangeArrowheads="1"/>
          </p:cNvSpPr>
          <p:nvPr/>
        </p:nvSpPr>
        <p:spPr bwMode="auto">
          <a:xfrm>
            <a:off x="3024188" y="-26988"/>
            <a:ext cx="4572000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dirty="0" err="1">
                <a:cs typeface="Arial" panose="020B0604020202020204" pitchFamily="34" charset="0"/>
              </a:rPr>
              <a:t>Jejunum</a:t>
            </a:r>
            <a:r>
              <a:rPr lang="hu-HU" altLang="hu-HU" dirty="0">
                <a:cs typeface="Arial" panose="020B0604020202020204" pitchFamily="34" charset="0"/>
              </a:rPr>
              <a:t>,</a:t>
            </a:r>
            <a:r>
              <a:rPr lang="hu-HU" altLang="hu-HU" dirty="0" err="1">
                <a:cs typeface="Arial" panose="020B0604020202020204" pitchFamily="34" charset="0"/>
              </a:rPr>
              <a:t>Ileum</a:t>
            </a:r>
            <a:r>
              <a:rPr lang="hu-HU" altLang="hu-HU" sz="1800" dirty="0">
                <a:cs typeface="Arial" panose="020B0604020202020204" pitchFamily="34" charset="0"/>
              </a:rPr>
              <a:t> </a:t>
            </a:r>
            <a:endParaRPr lang="en-US" alt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licae circulares G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54737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Kerkring redő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1989138"/>
            <a:ext cx="5113337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1331913" y="188913"/>
            <a:ext cx="63357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3600" b="1" dirty="0" err="1"/>
              <a:t>Plicae</a:t>
            </a:r>
            <a:r>
              <a:rPr lang="hu-HU" altLang="hu-HU" sz="3600" b="1" dirty="0"/>
              <a:t> </a:t>
            </a:r>
            <a:r>
              <a:rPr lang="hu-HU" altLang="hu-HU" sz="3600" b="1" dirty="0" err="1"/>
              <a:t>circulares</a:t>
            </a:r>
            <a:r>
              <a:rPr lang="hu-HU" altLang="hu-HU" sz="3600" b="1" dirty="0"/>
              <a:t> </a:t>
            </a:r>
            <a:r>
              <a:rPr lang="hu-HU" altLang="hu-HU" sz="3600" b="1" dirty="0" err="1"/>
              <a:t>Kerkringi</a:t>
            </a:r>
            <a:endParaRPr lang="hu-HU" alt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227762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4535488" y="549275"/>
            <a:ext cx="4608512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b="1" dirty="0" err="1"/>
              <a:t>Ostium</a:t>
            </a:r>
            <a:r>
              <a:rPr lang="hu-HU" altLang="hu-HU" b="1" dirty="0"/>
              <a:t> </a:t>
            </a:r>
            <a:r>
              <a:rPr lang="hu-HU" altLang="hu-HU" b="1" dirty="0" err="1"/>
              <a:t>valvae</a:t>
            </a:r>
            <a:r>
              <a:rPr lang="hu-HU" altLang="hu-HU" b="1" dirty="0"/>
              <a:t> </a:t>
            </a:r>
            <a:r>
              <a:rPr lang="hu-HU" altLang="hu-HU" b="1" dirty="0" err="1"/>
              <a:t>ilealis</a:t>
            </a:r>
            <a:r>
              <a:rPr lang="hu-HU" altLang="hu-HU" b="1" dirty="0"/>
              <a:t>;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b="1" dirty="0" err="1"/>
              <a:t>valva</a:t>
            </a:r>
            <a:r>
              <a:rPr lang="hu-HU" altLang="hu-HU" b="1" dirty="0"/>
              <a:t> </a:t>
            </a:r>
            <a:r>
              <a:rPr lang="hu-HU" altLang="hu-HU" b="1" dirty="0" err="1"/>
              <a:t>ileocaecalis</a:t>
            </a:r>
            <a:r>
              <a:rPr lang="hu-HU" altLang="hu-HU" b="1" dirty="0"/>
              <a:t> (</a:t>
            </a:r>
            <a:r>
              <a:rPr lang="hu-HU" altLang="hu-HU" b="1" dirty="0" err="1"/>
              <a:t>Bauhin</a:t>
            </a:r>
            <a:r>
              <a:rPr lang="hu-HU" altLang="hu-HU" b="1" dirty="0"/>
              <a:t>)</a:t>
            </a:r>
          </a:p>
        </p:txBody>
      </p:sp>
      <p:pic>
        <p:nvPicPr>
          <p:cNvPr id="30723" name="Picture 5" descr="ileocecalis szájadék Yoko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30600"/>
            <a:ext cx="446722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 descr="Ostium ileoce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411638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3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Mesenterium csak Yoko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8913"/>
            <a:ext cx="453707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431800" y="2716213"/>
            <a:ext cx="3563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3600" b="1"/>
              <a:t>Mesenterium</a:t>
            </a:r>
          </a:p>
        </p:txBody>
      </p:sp>
    </p:spTree>
    <p:extLst>
      <p:ext uri="{BB962C8B-B14F-4D97-AF65-F5344CB8AC3E}">
        <p14:creationId xmlns:p14="http://schemas.microsoft.com/office/powerpoint/2010/main" val="153458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0" y="115888"/>
            <a:ext cx="8893175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 b="1" dirty="0" err="1"/>
              <a:t>Mesenterium</a:t>
            </a:r>
            <a:r>
              <a:rPr lang="hu-HU" altLang="hu-HU" sz="3600" b="1" dirty="0"/>
              <a:t> tartalma: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800" b="1" dirty="0"/>
          </a:p>
        </p:txBody>
      </p:sp>
      <p:pic>
        <p:nvPicPr>
          <p:cNvPr id="32771" name="Picture 6" descr="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4872038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4897438" y="1196975"/>
            <a:ext cx="4067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3300"/>
                </a:solidFill>
              </a:rPr>
              <a:t>1. a. mesenterica superior: aa.jejunales et ilei</a:t>
            </a:r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4859338" y="2276475"/>
            <a:ext cx="40322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chemeClr val="tx2"/>
                </a:solidFill>
              </a:rPr>
              <a:t>2. v. </a:t>
            </a:r>
            <a:r>
              <a:rPr lang="hu-HU" altLang="hu-HU" sz="2400" b="1" dirty="0" err="1">
                <a:solidFill>
                  <a:schemeClr val="tx2"/>
                </a:solidFill>
              </a:rPr>
              <a:t>mesenterica</a:t>
            </a:r>
            <a:r>
              <a:rPr lang="hu-HU" altLang="hu-HU" sz="2400" b="1" dirty="0">
                <a:solidFill>
                  <a:schemeClr val="tx2"/>
                </a:solidFill>
              </a:rPr>
              <a:t> </a:t>
            </a:r>
            <a:r>
              <a:rPr lang="hu-HU" altLang="hu-HU" sz="2400" b="1" dirty="0" err="1">
                <a:solidFill>
                  <a:schemeClr val="tx2"/>
                </a:solidFill>
              </a:rPr>
              <a:t>superior</a:t>
            </a:r>
            <a:endParaRPr lang="hu-HU" altLang="hu-HU" sz="24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chemeClr val="tx2"/>
                </a:solidFill>
              </a:rPr>
              <a:t>(+v. </a:t>
            </a:r>
            <a:r>
              <a:rPr lang="hu-HU" altLang="hu-HU" sz="2400" b="1" dirty="0" err="1">
                <a:solidFill>
                  <a:schemeClr val="tx2"/>
                </a:solidFill>
              </a:rPr>
              <a:t>lienalis</a:t>
            </a:r>
            <a:r>
              <a:rPr lang="hu-HU" altLang="hu-HU" sz="2400" b="1" dirty="0">
                <a:solidFill>
                  <a:schemeClr val="tx2"/>
                </a:solidFill>
              </a:rPr>
              <a:t> =  V. PORTAE)</a:t>
            </a:r>
          </a:p>
        </p:txBody>
      </p:sp>
      <p:sp>
        <p:nvSpPr>
          <p:cNvPr id="32774" name="Rectangle 9"/>
          <p:cNvSpPr>
            <a:spLocks noChangeArrowheads="1"/>
          </p:cNvSpPr>
          <p:nvPr/>
        </p:nvSpPr>
        <p:spPr bwMode="auto">
          <a:xfrm>
            <a:off x="4895850" y="3213100"/>
            <a:ext cx="42846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66FF33"/>
                </a:solidFill>
              </a:rPr>
              <a:t>3. Nyirokerek,nyirokcsomók (kb.200)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66FF33"/>
                </a:solidFill>
              </a:rPr>
              <a:t>Tr. Intestinalis – Cisterna chyli</a:t>
            </a:r>
          </a:p>
        </p:txBody>
      </p:sp>
      <p:sp>
        <p:nvSpPr>
          <p:cNvPr id="32775" name="Rectangle 10"/>
          <p:cNvSpPr>
            <a:spLocks noChangeArrowheads="1"/>
          </p:cNvSpPr>
          <p:nvPr/>
        </p:nvSpPr>
        <p:spPr bwMode="auto">
          <a:xfrm>
            <a:off x="4932363" y="4797425"/>
            <a:ext cx="40322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FF66"/>
                </a:solidFill>
              </a:rPr>
              <a:t>4. Ggl. Mesentericum superiusból plexus mesentericus superior</a:t>
            </a:r>
          </a:p>
        </p:txBody>
      </p:sp>
    </p:spTree>
    <p:extLst>
      <p:ext uri="{BB962C8B-B14F-4D97-AF65-F5344CB8AC3E}">
        <p14:creationId xmlns:p14="http://schemas.microsoft.com/office/powerpoint/2010/main" val="1054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mesenterium gyökér yoko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92150"/>
            <a:ext cx="43116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5" name="Object 7"/>
          <p:cNvGraphicFramePr>
            <a:graphicFrameLocks noChangeAspect="1"/>
          </p:cNvGraphicFramePr>
          <p:nvPr/>
        </p:nvGraphicFramePr>
        <p:xfrm>
          <a:off x="71438" y="692150"/>
          <a:ext cx="4584700" cy="58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4" imgW="4430277" imgH="5637287" progId="Photoshop.Image.7">
                  <p:embed/>
                </p:oleObj>
              </mc:Choice>
              <mc:Fallback>
                <p:oleObj name="Image" r:id="rId4" imgW="4430277" imgH="563728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692150"/>
                        <a:ext cx="4584700" cy="583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2771775" y="-26988"/>
            <a:ext cx="4392613" cy="64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3600" b="1" dirty="0">
                <a:solidFill>
                  <a:schemeClr val="tx2"/>
                </a:solidFill>
              </a:rPr>
              <a:t>Radix </a:t>
            </a:r>
            <a:r>
              <a:rPr lang="hu-HU" altLang="hu-HU" sz="3600" b="1" dirty="0" err="1">
                <a:solidFill>
                  <a:schemeClr val="tx2"/>
                </a:solidFill>
              </a:rPr>
              <a:t>mesenterii</a:t>
            </a:r>
            <a:endParaRPr lang="hu-HU" altLang="hu-H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7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0" y="115888"/>
            <a:ext cx="8893175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 b="1" dirty="0" err="1">
                <a:solidFill>
                  <a:schemeClr val="tx2"/>
                </a:solidFill>
              </a:rPr>
              <a:t>Meckel</a:t>
            </a:r>
            <a:r>
              <a:rPr lang="hu-HU" altLang="hu-HU" sz="3600" b="1" dirty="0">
                <a:solidFill>
                  <a:schemeClr val="tx2"/>
                </a:solidFill>
              </a:rPr>
              <a:t> </a:t>
            </a:r>
            <a:r>
              <a:rPr lang="hu-HU" altLang="hu-HU" sz="3600" b="1" dirty="0" err="1">
                <a:solidFill>
                  <a:schemeClr val="tx2"/>
                </a:solidFill>
              </a:rPr>
              <a:t>diverticulum</a:t>
            </a:r>
            <a:endParaRPr lang="hu-HU" altLang="hu-HU" sz="3600" b="1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>
                <a:solidFill>
                  <a:schemeClr val="tx2"/>
                </a:solidFill>
              </a:rPr>
              <a:t>(</a:t>
            </a:r>
            <a:r>
              <a:rPr lang="hu-HU" altLang="hu-HU" sz="2800" b="1" dirty="0" err="1">
                <a:solidFill>
                  <a:schemeClr val="tx2"/>
                </a:solidFill>
              </a:rPr>
              <a:t>ductus</a:t>
            </a:r>
            <a:r>
              <a:rPr lang="hu-HU" altLang="hu-HU" sz="2800" b="1" dirty="0">
                <a:solidFill>
                  <a:schemeClr val="tx2"/>
                </a:solidFill>
              </a:rPr>
              <a:t> </a:t>
            </a:r>
            <a:r>
              <a:rPr lang="hu-HU" altLang="hu-HU" sz="2800" b="1" dirty="0" err="1">
                <a:solidFill>
                  <a:schemeClr val="tx2"/>
                </a:solidFill>
              </a:rPr>
              <a:t>omphaloentericus</a:t>
            </a:r>
            <a:r>
              <a:rPr lang="hu-HU" altLang="hu-HU" sz="2800" b="1" dirty="0">
                <a:solidFill>
                  <a:schemeClr val="tx2"/>
                </a:solidFill>
              </a:rPr>
              <a:t> maradványa)</a:t>
            </a:r>
          </a:p>
        </p:txBody>
      </p:sp>
      <p:pic>
        <p:nvPicPr>
          <p:cNvPr id="34819" name="Picture 5" descr="gyerek meckel diverticul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937000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Meckel sz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60575"/>
            <a:ext cx="4465637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4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285" y="620688"/>
            <a:ext cx="682178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Meckel diverticuli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716463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meckel diverticuli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12875"/>
            <a:ext cx="3671887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0" y="484188"/>
            <a:ext cx="8893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 b="1" dirty="0" err="1">
                <a:solidFill>
                  <a:schemeClr val="tx2"/>
                </a:solidFill>
              </a:rPr>
              <a:t>Meckel</a:t>
            </a:r>
            <a:r>
              <a:rPr lang="hu-HU" altLang="hu-HU" sz="3600" b="1" dirty="0">
                <a:solidFill>
                  <a:schemeClr val="tx2"/>
                </a:solidFill>
              </a:rPr>
              <a:t> </a:t>
            </a:r>
            <a:r>
              <a:rPr lang="hu-HU" altLang="hu-HU" sz="3600" b="1" dirty="0" err="1">
                <a:solidFill>
                  <a:schemeClr val="tx2"/>
                </a:solidFill>
              </a:rPr>
              <a:t>diverticulitis</a:t>
            </a:r>
            <a:endParaRPr lang="hu-HU" altLang="hu-H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ím 1"/>
          <p:cNvSpPr>
            <a:spLocks noGrp="1"/>
          </p:cNvSpPr>
          <p:nvPr>
            <p:ph type="title"/>
          </p:nvPr>
        </p:nvSpPr>
        <p:spPr>
          <a:xfrm>
            <a:off x="5003800" y="949325"/>
            <a:ext cx="4392613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b="1" dirty="0" smtClean="0">
                <a:solidFill>
                  <a:schemeClr val="tx2"/>
                </a:solidFill>
              </a:rPr>
              <a:t>Vékonybelek vérellátása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8313"/>
            <a:ext cx="9117013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53943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Szövegdoboz 5"/>
          <p:cNvSpPr txBox="1">
            <a:spLocks noChangeArrowheads="1"/>
          </p:cNvSpPr>
          <p:nvPr/>
        </p:nvSpPr>
        <p:spPr bwMode="auto">
          <a:xfrm>
            <a:off x="0" y="0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cs typeface="Arial" panose="020B0604020202020204" pitchFamily="34" charset="0"/>
              </a:rPr>
              <a:t>Duodenum</a:t>
            </a:r>
          </a:p>
        </p:txBody>
      </p:sp>
      <p:sp>
        <p:nvSpPr>
          <p:cNvPr id="36870" name="Szövegdoboz 6"/>
          <p:cNvSpPr txBox="1">
            <a:spLocks noChangeArrowheads="1"/>
          </p:cNvSpPr>
          <p:nvPr/>
        </p:nvSpPr>
        <p:spPr bwMode="auto">
          <a:xfrm>
            <a:off x="0" y="3068638"/>
            <a:ext cx="1979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cs typeface="Arial" panose="020B0604020202020204" pitchFamily="34" charset="0"/>
              </a:rPr>
              <a:t>Jejunum</a:t>
            </a:r>
          </a:p>
        </p:txBody>
      </p:sp>
      <p:sp>
        <p:nvSpPr>
          <p:cNvPr id="36871" name="Szövegdoboz 7"/>
          <p:cNvSpPr txBox="1">
            <a:spLocks noChangeArrowheads="1"/>
          </p:cNvSpPr>
          <p:nvPr/>
        </p:nvSpPr>
        <p:spPr bwMode="auto">
          <a:xfrm>
            <a:off x="4572000" y="3068638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cs typeface="Arial" panose="020B0604020202020204" pitchFamily="34" charset="0"/>
              </a:rPr>
              <a:t>Ileum</a:t>
            </a:r>
          </a:p>
        </p:txBody>
      </p:sp>
    </p:spTree>
    <p:extLst>
      <p:ext uri="{BB962C8B-B14F-4D97-AF65-F5344CB8AC3E}">
        <p14:creationId xmlns:p14="http://schemas.microsoft.com/office/powerpoint/2010/main" val="8907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ím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hu-HU" altLang="hu-HU" sz="2800" b="1" dirty="0" err="1" smtClean="0">
                <a:solidFill>
                  <a:schemeClr val="tx2"/>
                </a:solidFill>
              </a:rPr>
              <a:t>Angiographia</a:t>
            </a:r>
            <a:r>
              <a:rPr lang="hu-HU" altLang="hu-HU" sz="2800" b="1" dirty="0" smtClean="0">
                <a:solidFill>
                  <a:schemeClr val="tx2"/>
                </a:solidFill>
              </a:rPr>
              <a:t>: </a:t>
            </a:r>
            <a:r>
              <a:rPr lang="hu-HU" altLang="hu-HU" sz="2800" b="1" dirty="0" err="1" smtClean="0">
                <a:solidFill>
                  <a:schemeClr val="tx2"/>
                </a:solidFill>
              </a:rPr>
              <a:t>truncus</a:t>
            </a:r>
            <a:r>
              <a:rPr lang="hu-HU" altLang="hu-HU" sz="2800" b="1" dirty="0" smtClean="0">
                <a:solidFill>
                  <a:schemeClr val="tx2"/>
                </a:solidFill>
              </a:rPr>
              <a:t> </a:t>
            </a:r>
            <a:r>
              <a:rPr lang="hu-HU" altLang="hu-HU" sz="2800" b="1" dirty="0" err="1" smtClean="0">
                <a:solidFill>
                  <a:schemeClr val="tx2"/>
                </a:solidFill>
              </a:rPr>
              <a:t>coeliacus</a:t>
            </a:r>
            <a:endParaRPr lang="hu-HU" altLang="hu-HU" sz="2800" b="1" dirty="0" smtClean="0">
              <a:solidFill>
                <a:schemeClr val="tx2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563"/>
            <a:ext cx="91440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5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ím 1"/>
          <p:cNvSpPr>
            <a:spLocks noGrp="1"/>
          </p:cNvSpPr>
          <p:nvPr>
            <p:ph type="title"/>
          </p:nvPr>
        </p:nvSpPr>
        <p:spPr>
          <a:xfrm>
            <a:off x="0" y="-171450"/>
            <a:ext cx="9144000" cy="1143000"/>
          </a:xfrm>
        </p:spPr>
        <p:txBody>
          <a:bodyPr/>
          <a:lstStyle/>
          <a:p>
            <a:r>
              <a:rPr lang="hu-HU" altLang="hu-HU" sz="2400" b="1" dirty="0" err="1" smtClean="0">
                <a:solidFill>
                  <a:schemeClr val="tx2"/>
                </a:solidFill>
              </a:rPr>
              <a:t>Angiographia</a:t>
            </a:r>
            <a:r>
              <a:rPr lang="hu-HU" altLang="hu-HU" sz="2400" b="1" dirty="0" smtClean="0">
                <a:solidFill>
                  <a:schemeClr val="tx2"/>
                </a:solidFill>
              </a:rPr>
              <a:t>: art. </a:t>
            </a:r>
            <a:r>
              <a:rPr lang="hu-HU" altLang="hu-HU" sz="2400" b="1" dirty="0" err="1" smtClean="0">
                <a:solidFill>
                  <a:schemeClr val="tx2"/>
                </a:solidFill>
              </a:rPr>
              <a:t>mesenterica</a:t>
            </a:r>
            <a:r>
              <a:rPr lang="hu-HU" altLang="hu-HU" sz="2400" b="1" dirty="0" smtClean="0">
                <a:solidFill>
                  <a:schemeClr val="tx2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2"/>
                </a:solidFill>
              </a:rPr>
              <a:t>sup</a:t>
            </a:r>
            <a:r>
              <a:rPr lang="hu-HU" altLang="hu-HU" sz="2400" b="1" dirty="0" smtClean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692150"/>
            <a:ext cx="8386762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39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ím 1"/>
          <p:cNvSpPr>
            <a:spLocks noGrp="1"/>
          </p:cNvSpPr>
          <p:nvPr>
            <p:ph type="title"/>
          </p:nvPr>
        </p:nvSpPr>
        <p:spPr>
          <a:xfrm>
            <a:off x="206375" y="125413"/>
            <a:ext cx="8686800" cy="1143000"/>
          </a:xfrm>
        </p:spPr>
        <p:txBody>
          <a:bodyPr/>
          <a:lstStyle/>
          <a:p>
            <a:r>
              <a:rPr lang="hu-HU" altLang="hu-HU" sz="3600" b="1" dirty="0" err="1" smtClean="0">
                <a:solidFill>
                  <a:schemeClr val="tx2"/>
                </a:solidFill>
              </a:rPr>
              <a:t>Angiographia</a:t>
            </a:r>
            <a:r>
              <a:rPr lang="hu-HU" altLang="hu-HU" sz="3600" b="1" dirty="0" smtClean="0">
                <a:solidFill>
                  <a:schemeClr val="tx2"/>
                </a:solidFill>
              </a:rPr>
              <a:t>: art. </a:t>
            </a:r>
            <a:r>
              <a:rPr lang="hu-HU" altLang="hu-HU" sz="3600" b="1" dirty="0" err="1" smtClean="0">
                <a:solidFill>
                  <a:schemeClr val="tx2"/>
                </a:solidFill>
              </a:rPr>
              <a:t>mesenterica</a:t>
            </a:r>
            <a:r>
              <a:rPr lang="hu-HU" altLang="hu-HU" sz="3600" b="1" dirty="0" smtClean="0">
                <a:solidFill>
                  <a:schemeClr val="tx2"/>
                </a:solidFill>
              </a:rPr>
              <a:t> </a:t>
            </a:r>
            <a:r>
              <a:rPr lang="hu-HU" altLang="hu-HU" sz="3600" b="1" dirty="0" err="1" smtClean="0">
                <a:solidFill>
                  <a:schemeClr val="tx2"/>
                </a:solidFill>
              </a:rPr>
              <a:t>inf</a:t>
            </a:r>
            <a:r>
              <a:rPr lang="hu-HU" altLang="hu-HU" sz="3600" b="1" dirty="0" smtClean="0">
                <a:solidFill>
                  <a:schemeClr val="tx2"/>
                </a:solidFill>
              </a:rPr>
              <a:t>.</a:t>
            </a:r>
            <a:endParaRPr lang="hu-HU" altLang="hu-HU" sz="3600" dirty="0" smtClean="0">
              <a:solidFill>
                <a:schemeClr val="tx2"/>
              </a:solidFill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6688"/>
            <a:ext cx="9144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4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vékonybelek sebész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509587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0" y="115888"/>
            <a:ext cx="8893175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 b="1" dirty="0">
                <a:solidFill>
                  <a:schemeClr val="tx2"/>
                </a:solidFill>
              </a:rPr>
              <a:t>Vékonybelek sebészete: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800" b="1" dirty="0">
              <a:solidFill>
                <a:schemeClr val="tx2"/>
              </a:solidFill>
            </a:endParaRPr>
          </a:p>
        </p:txBody>
      </p: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6227763" y="2349500"/>
            <a:ext cx="21605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chemeClr val="tx2"/>
                </a:solidFill>
              </a:rPr>
              <a:t>end-to-end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chemeClr val="tx2"/>
                </a:solidFill>
              </a:rPr>
              <a:t>vagy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chemeClr val="tx2"/>
                </a:solidFill>
              </a:rPr>
              <a:t> side-to-side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chemeClr val="tx2"/>
                </a:solidFill>
              </a:rPr>
              <a:t>anastomosis</a:t>
            </a:r>
          </a:p>
        </p:txBody>
      </p:sp>
    </p:spTree>
    <p:extLst>
      <p:ext uri="{BB962C8B-B14F-4D97-AF65-F5344CB8AC3E}">
        <p14:creationId xmlns:p14="http://schemas.microsoft.com/office/powerpoint/2010/main" val="174541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tg kép a Graybő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09550"/>
            <a:ext cx="4095750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1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609600"/>
            <a:ext cx="7772400" cy="1143000"/>
          </a:xfrm>
        </p:spPr>
        <p:txBody>
          <a:bodyPr/>
          <a:lstStyle/>
          <a:p>
            <a:pPr eaLnBrk="1" hangingPunct="1"/>
            <a:r>
              <a:rPr lang="hu-HU" altLang="en-US" smtClean="0"/>
              <a:t>Bibliográfia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" y="1981200"/>
            <a:ext cx="7772400" cy="4114800"/>
          </a:xfrm>
        </p:spPr>
        <p:txBody>
          <a:bodyPr/>
          <a:lstStyle/>
          <a:p>
            <a:pPr eaLnBrk="1" hangingPunct="1"/>
            <a:r>
              <a:rPr lang="hu-HU" altLang="en-US" sz="2800" smtClean="0"/>
              <a:t>Lippert H: Lehrbuch Anatomie, Urban &amp; Fischer, München, 2000</a:t>
            </a:r>
          </a:p>
          <a:p>
            <a:pPr eaLnBrk="1" hangingPunct="1"/>
            <a:r>
              <a:rPr lang="hu-HU" altLang="en-US" sz="2800" smtClean="0"/>
              <a:t>Mac Kinnon P, Morris J: Oxford Lehrbuch der klinischen Anatomie, Hans Huber, Bern, 1997</a:t>
            </a:r>
          </a:p>
          <a:p>
            <a:pPr eaLnBrk="1" hangingPunct="1"/>
            <a:r>
              <a:rPr lang="hu-HU" altLang="en-US" sz="2800" smtClean="0"/>
              <a:t>Snell RS, Clinical Anatomy, Little, Brown &amp; Co, Boston, 1995</a:t>
            </a:r>
          </a:p>
          <a:p>
            <a:pPr eaLnBrk="1" hangingPunct="1"/>
            <a:r>
              <a:rPr lang="hu-HU" altLang="en-US" sz="2800" smtClean="0"/>
              <a:t>Moore KL, Dalley AF: Clinically Oriented Anatomy, Lippincott,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452532"/>
            <a:ext cx="7934634" cy="585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595" y="404664"/>
            <a:ext cx="8130811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905"/>
          <a:stretch>
            <a:fillRect/>
          </a:stretch>
        </p:blipFill>
        <p:spPr bwMode="auto">
          <a:xfrm>
            <a:off x="539552" y="360904"/>
            <a:ext cx="7885701" cy="594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84651"/>
            <a:ext cx="8193521" cy="616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b="8596"/>
          <a:stretch>
            <a:fillRect/>
          </a:stretch>
        </p:blipFill>
        <p:spPr bwMode="auto">
          <a:xfrm>
            <a:off x="0" y="260648"/>
            <a:ext cx="6217918" cy="422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052736"/>
            <a:ext cx="28956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572</Words>
  <Application>Microsoft Office PowerPoint</Application>
  <PresentationFormat>Diavetítés a képernyőre (4:3 oldalarány)</PresentationFormat>
  <Paragraphs>164</Paragraphs>
  <Slides>47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47</vt:i4>
      </vt:variant>
    </vt:vector>
  </HeadingPairs>
  <TitlesOfParts>
    <vt:vector size="57" baseType="lpstr">
      <vt:lpstr>MS Mincho</vt:lpstr>
      <vt:lpstr>Arial</vt:lpstr>
      <vt:lpstr>Calibri</vt:lpstr>
      <vt:lpstr>Comic Sans MS</vt:lpstr>
      <vt:lpstr>Courier New</vt:lpstr>
      <vt:lpstr>Symbol</vt:lpstr>
      <vt:lpstr>Times New Roman</vt:lpstr>
      <vt:lpstr>Wingdings</vt:lpstr>
      <vt:lpstr>Office-téma</vt:lpstr>
      <vt:lpstr>Image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Vékonybelek vérellátása</vt:lpstr>
      <vt:lpstr>Angiographia: truncus coeliacus</vt:lpstr>
      <vt:lpstr>Angiographia: art. mesenterica sup.</vt:lpstr>
      <vt:lpstr>Angiographia: art. mesenterica inf.</vt:lpstr>
      <vt:lpstr>PowerPoint bemutató</vt:lpstr>
      <vt:lpstr>PowerPoint bemutató</vt:lpstr>
      <vt:lpstr>Bibliográfia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Vereczki</dc:creator>
  <cp:lastModifiedBy>ana</cp:lastModifiedBy>
  <cp:revision>57</cp:revision>
  <dcterms:created xsi:type="dcterms:W3CDTF">2015-02-20T09:25:11Z</dcterms:created>
  <dcterms:modified xsi:type="dcterms:W3CDTF">2020-02-20T10:20:10Z</dcterms:modified>
</cp:coreProperties>
</file>