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92" r:id="rId4"/>
    <p:sldMasterId id="2147483697" r:id="rId5"/>
    <p:sldMasterId id="2147483702" r:id="rId6"/>
    <p:sldMasterId id="2147483707" r:id="rId7"/>
    <p:sldMasterId id="2147483712" r:id="rId8"/>
    <p:sldMasterId id="2147483717" r:id="rId9"/>
    <p:sldMasterId id="2147483722" r:id="rId10"/>
    <p:sldMasterId id="2147483727" r:id="rId11"/>
    <p:sldMasterId id="2147483732" r:id="rId12"/>
    <p:sldMasterId id="2147483737" r:id="rId13"/>
    <p:sldMasterId id="2147483742" r:id="rId14"/>
    <p:sldMasterId id="2147483747" r:id="rId15"/>
    <p:sldMasterId id="2147483752" r:id="rId16"/>
    <p:sldMasterId id="2147483757" r:id="rId17"/>
    <p:sldMasterId id="2147483762" r:id="rId18"/>
  </p:sldMasterIdLst>
  <p:sldIdLst>
    <p:sldId id="257" r:id="rId19"/>
    <p:sldId id="256" r:id="rId20"/>
    <p:sldId id="262" r:id="rId21"/>
    <p:sldId id="260" r:id="rId22"/>
    <p:sldId id="263" r:id="rId23"/>
    <p:sldId id="258" r:id="rId24"/>
    <p:sldId id="264" r:id="rId25"/>
    <p:sldId id="265" r:id="rId26"/>
    <p:sldId id="267" r:id="rId27"/>
    <p:sldId id="268" r:id="rId28"/>
    <p:sldId id="269" r:id="rId29"/>
    <p:sldId id="266" r:id="rId30"/>
    <p:sldId id="270" r:id="rId31"/>
    <p:sldId id="271" r:id="rId32"/>
    <p:sldId id="272" r:id="rId33"/>
    <p:sldId id="273" r:id="rId34"/>
    <p:sldId id="274" r:id="rId35"/>
    <p:sldId id="275" r:id="rId36"/>
    <p:sldId id="27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6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06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2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11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5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63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5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5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9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7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90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1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41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80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5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17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30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7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7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9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65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38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07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51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74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94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67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28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6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91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93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2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80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70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31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23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98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85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3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2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5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4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68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34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38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82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85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4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57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093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70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13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26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89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01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9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41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5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1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75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96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2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5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62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66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88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34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7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23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3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4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5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6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71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75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AB20-1BB3-4C0E-B0B5-70F2770616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DF824-9727-4DDF-8E5F-1F7127BC2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3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0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1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9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1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2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6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3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1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9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6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0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7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157B-945B-4014-BC82-77AE31EBE6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2020.03.11.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1AF23-0ABB-439D-9658-91F972A58D9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gate.com/wp-content/uploads/2015/06/B978145571078200004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hyperlink" Target="https://upload.wikimedia.org/wikipedia/commons/thumb/8/86/Cremasteri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s.els-cdn.com/content/imag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upload.wikimedia.org/wikipedia/commons/thumb/e/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clinicalgate.com/wp-content/uploads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877" y="1094518"/>
            <a:ext cx="6120027" cy="45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82378"/>
            <a:ext cx="7886700" cy="924570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Fascia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spermatica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externa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4604" y="1290579"/>
            <a:ext cx="8130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b="1" u="sng" dirty="0" smtClean="0">
                <a:solidFill>
                  <a:srgbClr val="FF0000"/>
                </a:solidFill>
              </a:rPr>
              <a:t>M. </a:t>
            </a:r>
            <a:r>
              <a:rPr lang="hu-HU" sz="1400" b="1" u="sng" dirty="0" err="1" smtClean="0">
                <a:solidFill>
                  <a:srgbClr val="FF0000"/>
                </a:solidFill>
              </a:rPr>
              <a:t>obliquus</a:t>
            </a:r>
            <a:r>
              <a:rPr lang="hu-HU" sz="1400" b="1" u="sng" dirty="0" smtClean="0">
                <a:solidFill>
                  <a:srgbClr val="FF0000"/>
                </a:solidFill>
              </a:rPr>
              <a:t> externus </a:t>
            </a:r>
            <a:r>
              <a:rPr lang="hu-HU" sz="1400" b="1" u="sng" dirty="0" err="1" smtClean="0">
                <a:solidFill>
                  <a:srgbClr val="FF0000"/>
                </a:solidFill>
              </a:rPr>
              <a:t>abdominis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fasciájából</a:t>
            </a:r>
            <a:r>
              <a:rPr lang="hu-HU" sz="1400" b="1" dirty="0" smtClean="0"/>
              <a:t> </a:t>
            </a:r>
            <a:r>
              <a:rPr lang="hu-HU" sz="1400" b="1" dirty="0" smtClean="0"/>
              <a:t>+ </a:t>
            </a:r>
            <a:r>
              <a:rPr lang="hu-HU" sz="1400" b="1" dirty="0" smtClean="0"/>
              <a:t>elvékonyodott </a:t>
            </a:r>
            <a:r>
              <a:rPr lang="hu-HU" sz="1400" b="1" dirty="0" err="1" smtClean="0"/>
              <a:t>aponeurosis</a:t>
            </a:r>
            <a:endParaRPr lang="hu-HU" sz="1400" dirty="0">
              <a:solidFill>
                <a:prstClr val="black"/>
              </a:solidFill>
            </a:endParaRPr>
          </a:p>
        </p:txBody>
      </p:sp>
      <p:pic>
        <p:nvPicPr>
          <p:cNvPr id="5122" name="Picture 2" descr="Image result for external spermatic fas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55" y="1946062"/>
            <a:ext cx="5189838" cy="47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856205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sz="800" dirty="0" smtClean="0">
                <a:solidFill>
                  <a:prstClr val="black"/>
                </a:solidFill>
                <a:hlinkClick r:id="rId3"/>
              </a:rPr>
              <a:t>clinicalgate.com/wp-content/uploads/2015/06/B9781455710782000043</a:t>
            </a:r>
            <a:endParaRPr lang="hu-HU" sz="800" dirty="0" smtClean="0">
              <a:solidFill>
                <a:prstClr val="black"/>
              </a:solidFill>
            </a:endParaRPr>
          </a:p>
          <a:p>
            <a:r>
              <a:rPr lang="en-US" sz="800" dirty="0" smtClean="0">
                <a:solidFill>
                  <a:prstClr val="black"/>
                </a:solidFill>
              </a:rPr>
              <a:t>_</a:t>
            </a:r>
            <a:r>
              <a:rPr lang="en-US" sz="800" dirty="0">
                <a:solidFill>
                  <a:prstClr val="black"/>
                </a:solidFill>
              </a:rPr>
              <a:t>f004-029-9781455710782.jpg</a:t>
            </a:r>
          </a:p>
        </p:txBody>
      </p:sp>
    </p:spTree>
    <p:extLst>
      <p:ext uri="{BB962C8B-B14F-4D97-AF65-F5344CB8AC3E}">
        <p14:creationId xmlns:p14="http://schemas.microsoft.com/office/powerpoint/2010/main" val="51591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8299" y="28409"/>
            <a:ext cx="4346185" cy="96382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Fascia </a:t>
            </a:r>
            <a:r>
              <a:rPr lang="hu-HU" dirty="0" err="1" smtClean="0"/>
              <a:t>cremasterica</a:t>
            </a:r>
            <a:endParaRPr lang="en-US" dirty="0"/>
          </a:p>
        </p:txBody>
      </p:sp>
      <p:sp>
        <p:nvSpPr>
          <p:cNvPr id="3" name="Téglalap 2"/>
          <p:cNvSpPr/>
          <p:nvPr/>
        </p:nvSpPr>
        <p:spPr>
          <a:xfrm>
            <a:off x="39832" y="5050624"/>
            <a:ext cx="75359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Hasfal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Scrotum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hu-HU" sz="1400" dirty="0" smtClean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</a:rPr>
              <a:t>Bőr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hu-HU" sz="1400" dirty="0" smtClean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</a:rPr>
              <a:t>Bőr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Scarpa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fascia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Dartos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&amp;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simaizom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m. 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obliqu</a:t>
            </a:r>
            <a:r>
              <a:rPr lang="hu-H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us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e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xtern</a:t>
            </a:r>
            <a:r>
              <a:rPr lang="hu-H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us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fascia 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spermatic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xterna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Internal oblique muscle &amp; aponeurosis 	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c</a:t>
            </a:r>
            <a:r>
              <a:rPr lang="en-US" sz="1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remasteric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&amp; 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izom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Transversus abdominis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&amp; </a:t>
            </a:r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aponeurosis 	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c</a:t>
            </a:r>
            <a:r>
              <a:rPr lang="en-US" sz="1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remasteric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&amp; 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izom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Transversalis fascia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fascia 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spermatic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nterna</a:t>
            </a:r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Peritoneum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Tunica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vaginalis </a:t>
            </a:r>
            <a:r>
              <a:rPr lang="en-US" sz="1400" dirty="0">
                <a:solidFill>
                  <a:srgbClr val="000000"/>
                </a:solidFill>
                <a:latin typeface="HelveticaNeueLT Pro 55 Roman"/>
              </a:rPr>
              <a:t>	</a:t>
            </a:r>
          </a:p>
        </p:txBody>
      </p:sp>
      <p:pic>
        <p:nvPicPr>
          <p:cNvPr id="2050" name="Picture 2" descr="Image result for cremasteric fascia and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50" y="-150238"/>
            <a:ext cx="3262859" cy="31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275437" y="1309184"/>
            <a:ext cx="4547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dirty="0">
                <a:solidFill>
                  <a:prstClr val="black"/>
                </a:solidFill>
              </a:rPr>
              <a:t>l</a:t>
            </a:r>
            <a:r>
              <a:rPr lang="hu-HU" sz="1400" dirty="0" smtClean="0">
                <a:solidFill>
                  <a:prstClr val="black"/>
                </a:solidFill>
              </a:rPr>
              <a:t>azán rendezett izom rostok + </a:t>
            </a:r>
            <a:r>
              <a:rPr lang="hu-HU" sz="1400" dirty="0" err="1" smtClean="0">
                <a:solidFill>
                  <a:prstClr val="black"/>
                </a:solidFill>
              </a:rPr>
              <a:t>kötőszővet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u="sng" dirty="0" err="1" smtClean="0">
                <a:solidFill>
                  <a:prstClr val="black"/>
                </a:solidFill>
              </a:rPr>
              <a:t>cremaster</a:t>
            </a:r>
            <a:r>
              <a:rPr lang="hu-HU" sz="1400" u="sng" dirty="0" smtClean="0">
                <a:solidFill>
                  <a:prstClr val="black"/>
                </a:solidFill>
              </a:rPr>
              <a:t> izom </a:t>
            </a:r>
            <a:r>
              <a:rPr lang="hu-HU" sz="1400" b="1" dirty="0" smtClean="0">
                <a:solidFill>
                  <a:prstClr val="black"/>
                </a:solidFill>
              </a:rPr>
              <a:t>lateralis rész </a:t>
            </a:r>
            <a:r>
              <a:rPr lang="hu-HU" sz="1400" dirty="0" smtClean="0">
                <a:solidFill>
                  <a:prstClr val="black"/>
                </a:solidFill>
              </a:rPr>
              <a:t>– </a:t>
            </a:r>
            <a:r>
              <a:rPr lang="hu-HU" sz="1400" dirty="0">
                <a:solidFill>
                  <a:prstClr val="black"/>
                </a:solidFill>
              </a:rPr>
              <a:t>a </a:t>
            </a:r>
            <a:r>
              <a:rPr lang="hu-HU" sz="1400" b="1" dirty="0">
                <a:solidFill>
                  <a:srgbClr val="FF0000"/>
                </a:solidFill>
              </a:rPr>
              <a:t>m.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b="1" dirty="0" err="1">
                <a:solidFill>
                  <a:srgbClr val="FF0000"/>
                </a:solidFill>
              </a:rPr>
              <a:t>obliquus</a:t>
            </a:r>
            <a:r>
              <a:rPr lang="hu-HU" sz="1400" b="1" dirty="0">
                <a:solidFill>
                  <a:srgbClr val="FF0000"/>
                </a:solidFill>
              </a:rPr>
              <a:t> internus </a:t>
            </a:r>
            <a:r>
              <a:rPr lang="hu-HU" sz="1400" dirty="0" smtClean="0">
                <a:solidFill>
                  <a:prstClr val="black"/>
                </a:solidFill>
              </a:rPr>
              <a:t>inferomedialis széléből </a:t>
            </a:r>
            <a:endParaRPr lang="hu-HU" sz="14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eredés a ligamentum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</a:rPr>
              <a:t>inguinalen</a:t>
            </a:r>
            <a:endParaRPr lang="hu-HU" sz="14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dirty="0" err="1" smtClean="0">
                <a:solidFill>
                  <a:prstClr val="black"/>
                </a:solidFill>
              </a:rPr>
              <a:t>medialis</a:t>
            </a:r>
            <a:r>
              <a:rPr lang="hu-HU" sz="1400" b="1" dirty="0" smtClean="0">
                <a:solidFill>
                  <a:prstClr val="black"/>
                </a:solidFill>
              </a:rPr>
              <a:t> rész </a:t>
            </a:r>
            <a:r>
              <a:rPr lang="hu-HU" sz="1400" dirty="0" smtClean="0">
                <a:solidFill>
                  <a:prstClr val="black"/>
                </a:solidFill>
              </a:rPr>
              <a:t>a </a:t>
            </a:r>
            <a:r>
              <a:rPr lang="hu-HU" sz="1400" dirty="0" err="1" smtClean="0">
                <a:solidFill>
                  <a:prstClr val="black"/>
                </a:solidFill>
              </a:rPr>
              <a:t>tuberculum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</a:rPr>
              <a:t>pubicumhoz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srgbClr val="FF0000"/>
                </a:solidFill>
              </a:rPr>
              <a:t>harántcsíkolt és simaizom!!!</a:t>
            </a:r>
            <a:endParaRPr lang="hu-HU" sz="1400" u="sng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dirty="0">
                <a:solidFill>
                  <a:prstClr val="black"/>
                </a:solidFill>
              </a:rPr>
              <a:t>f</a:t>
            </a:r>
            <a:r>
              <a:rPr lang="hu-HU" sz="1400" b="1" dirty="0" smtClean="0">
                <a:solidFill>
                  <a:prstClr val="black"/>
                </a:solidFill>
              </a:rPr>
              <a:t>elhúzza a </a:t>
            </a:r>
            <a:r>
              <a:rPr lang="hu-HU" sz="1400" b="1" dirty="0" err="1" smtClean="0">
                <a:solidFill>
                  <a:prstClr val="black"/>
                </a:solidFill>
              </a:rPr>
              <a:t>testist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az </a:t>
            </a:r>
            <a:r>
              <a:rPr lang="hu-HU" sz="1400" dirty="0" err="1" smtClean="0">
                <a:solidFill>
                  <a:prstClr val="black"/>
                </a:solidFill>
              </a:rPr>
              <a:t>anulus</a:t>
            </a:r>
            <a:r>
              <a:rPr lang="hu-HU" sz="1400" dirty="0" smtClean="0">
                <a:solidFill>
                  <a:prstClr val="black"/>
                </a:solidFill>
              </a:rPr>
              <a:t> inguinalis </a:t>
            </a:r>
            <a:r>
              <a:rPr lang="hu-HU" sz="1400" dirty="0" err="1" smtClean="0">
                <a:solidFill>
                  <a:prstClr val="black"/>
                </a:solidFill>
              </a:rPr>
              <a:t>superficialishoz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a hideg aktiválja</a:t>
            </a:r>
            <a:endParaRPr lang="hu-HU" sz="1400" u="sng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Image result for external spermatic fas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" y="2824198"/>
            <a:ext cx="3866287" cy="21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85535" y="93279"/>
            <a:ext cx="3196281" cy="664604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M. </a:t>
            </a:r>
            <a:r>
              <a:rPr lang="hu-HU" dirty="0" err="1" smtClean="0">
                <a:solidFill>
                  <a:srgbClr val="FF0000"/>
                </a:solidFill>
              </a:rPr>
              <a:t>cremaster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23567" y="757883"/>
            <a:ext cx="77106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0070C0"/>
                </a:solidFill>
              </a:rPr>
              <a:t>cremaster </a:t>
            </a:r>
            <a:r>
              <a:rPr lang="hu-HU" sz="1400" b="1" dirty="0" smtClean="0">
                <a:solidFill>
                  <a:srgbClr val="0070C0"/>
                </a:solidFill>
              </a:rPr>
              <a:t>izom </a:t>
            </a:r>
            <a:r>
              <a:rPr lang="hu-HU" sz="1400" b="1" u="sng" dirty="0" smtClean="0">
                <a:solidFill>
                  <a:srgbClr val="0070C0"/>
                </a:solidFill>
              </a:rPr>
              <a:t>stressz</a:t>
            </a:r>
            <a:r>
              <a:rPr lang="hu-HU" sz="1400" b="1" u="sng" dirty="0" smtClean="0"/>
              <a:t> </a:t>
            </a:r>
            <a:r>
              <a:rPr lang="hu-HU" sz="1400" u="sng" dirty="0" smtClean="0">
                <a:solidFill>
                  <a:srgbClr val="0070C0"/>
                </a:solidFill>
              </a:rPr>
              <a:t>hatásra</a:t>
            </a:r>
            <a:r>
              <a:rPr lang="hu-HU" sz="1400" u="sng" dirty="0" smtClean="0"/>
              <a:t> is összehúzódik</a:t>
            </a:r>
            <a:r>
              <a:rPr lang="en-US" sz="1400" u="sng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– védelem küzdés során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dirty="0" err="1" smtClean="0">
                <a:solidFill>
                  <a:srgbClr val="C00000"/>
                </a:solidFill>
              </a:rPr>
              <a:t>cremaster</a:t>
            </a:r>
            <a:r>
              <a:rPr lang="hu-HU" sz="1400" b="1" dirty="0" smtClean="0">
                <a:solidFill>
                  <a:srgbClr val="C00000"/>
                </a:solidFill>
              </a:rPr>
              <a:t> reflex</a:t>
            </a:r>
            <a:r>
              <a:rPr lang="en-US" sz="1400" dirty="0">
                <a:solidFill>
                  <a:prstClr val="black"/>
                </a:solidFill>
              </a:rPr>
              <a:t> </a:t>
            </a:r>
            <a:endParaRPr lang="hu-HU" sz="1400" dirty="0" smtClean="0">
              <a:solidFill>
                <a:prstClr val="black"/>
              </a:solidFill>
            </a:endParaRPr>
          </a:p>
          <a:p>
            <a:r>
              <a:rPr lang="hu-HU" sz="1400" dirty="0">
                <a:solidFill>
                  <a:prstClr val="black"/>
                </a:solidFill>
              </a:rPr>
              <a:t>	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- kiváltható a comb felső mediális szélének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végig simításával</a:t>
            </a:r>
          </a:p>
          <a:p>
            <a:pPr algn="just"/>
            <a:r>
              <a:rPr lang="hu-HU" sz="1400" dirty="0">
                <a:solidFill>
                  <a:prstClr val="black"/>
                </a:solidFill>
              </a:rPr>
              <a:t>	</a:t>
            </a:r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en-US" sz="1400" b="1" u="sng" dirty="0" smtClean="0">
                <a:solidFill>
                  <a:prstClr val="black"/>
                </a:solidFill>
              </a:rPr>
              <a:t>ipsilateral</a:t>
            </a:r>
            <a:r>
              <a:rPr lang="hu-HU" sz="1400" b="1" u="sng" dirty="0" err="1" smtClean="0">
                <a:solidFill>
                  <a:prstClr val="black"/>
                </a:solidFill>
              </a:rPr>
              <a:t>isan</a:t>
            </a:r>
            <a:r>
              <a:rPr lang="hu-HU" sz="1400" b="1" u="sng" dirty="0" smtClean="0">
                <a:solidFill>
                  <a:prstClr val="black"/>
                </a:solidFill>
              </a:rPr>
              <a:t> azonnal felhúzza a herét</a:t>
            </a:r>
            <a:r>
              <a:rPr lang="en-US" sz="1400" u="sng" dirty="0" smtClean="0">
                <a:solidFill>
                  <a:prstClr val="black"/>
                </a:solidFill>
              </a:rPr>
              <a:t> </a:t>
            </a:r>
            <a:endParaRPr lang="hu-HU" sz="1400" u="sng" dirty="0" smtClean="0">
              <a:solidFill>
                <a:prstClr val="black"/>
              </a:solidFill>
            </a:endParaRPr>
          </a:p>
          <a:p>
            <a:pPr algn="just"/>
            <a:r>
              <a:rPr lang="hu-HU" sz="1400" dirty="0">
                <a:solidFill>
                  <a:prstClr val="black"/>
                </a:solidFill>
              </a:rPr>
              <a:t>	</a:t>
            </a:r>
            <a:r>
              <a:rPr lang="hu-HU" sz="1400" dirty="0" smtClean="0">
                <a:solidFill>
                  <a:prstClr val="black"/>
                </a:solidFill>
              </a:rPr>
              <a:t>- szenzoros rostok: </a:t>
            </a:r>
            <a:r>
              <a:rPr lang="hu-HU" sz="1400" dirty="0" smtClean="0">
                <a:solidFill>
                  <a:srgbClr val="0070C0"/>
                </a:solidFill>
              </a:rPr>
              <a:t>n.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err="1" smtClean="0">
                <a:solidFill>
                  <a:srgbClr val="0070C0"/>
                </a:solidFill>
              </a:rPr>
              <a:t>ilioinguinalis</a:t>
            </a:r>
            <a:r>
              <a:rPr lang="en-US" sz="1400" dirty="0">
                <a:solidFill>
                  <a:prstClr val="black"/>
                </a:solidFill>
              </a:rPr>
              <a:t> </a:t>
            </a:r>
            <a:endParaRPr lang="hu-HU" sz="1400" dirty="0" smtClean="0">
              <a:solidFill>
                <a:prstClr val="black"/>
              </a:solidFill>
            </a:endParaRPr>
          </a:p>
          <a:p>
            <a:pPr algn="just"/>
            <a:r>
              <a:rPr lang="hu-HU" sz="1400" dirty="0">
                <a:solidFill>
                  <a:prstClr val="black"/>
                </a:solidFill>
              </a:rPr>
              <a:t>	</a:t>
            </a:r>
            <a:r>
              <a:rPr lang="hu-HU" sz="1400" dirty="0" smtClean="0">
                <a:solidFill>
                  <a:prstClr val="black"/>
                </a:solidFill>
              </a:rPr>
              <a:t>- ez aktiválja a motor rostokat a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srgbClr val="FF0000"/>
                </a:solidFill>
              </a:rPr>
              <a:t>n. </a:t>
            </a:r>
            <a:r>
              <a:rPr lang="en-US" sz="1400" dirty="0" smtClean="0">
                <a:solidFill>
                  <a:srgbClr val="FF0000"/>
                </a:solidFill>
              </a:rPr>
              <a:t>genitofemoral</a:t>
            </a:r>
            <a:r>
              <a:rPr lang="hu-HU" sz="1400" dirty="0" smtClean="0">
                <a:solidFill>
                  <a:srgbClr val="FF0000"/>
                </a:solidFill>
              </a:rPr>
              <a:t>is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hu-HU" sz="1400" dirty="0" smtClean="0">
                <a:solidFill>
                  <a:srgbClr val="FF0000"/>
                </a:solidFill>
              </a:rPr>
              <a:t>ramus </a:t>
            </a:r>
            <a:r>
              <a:rPr lang="hu-HU" sz="1400" dirty="0" err="1" smtClean="0">
                <a:solidFill>
                  <a:srgbClr val="FF0000"/>
                </a:solidFill>
              </a:rPr>
              <a:t>genitalisában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hu-HU" sz="1400" dirty="0" smtClean="0">
              <a:solidFill>
                <a:prstClr val="black"/>
              </a:solidFill>
            </a:endParaRPr>
          </a:p>
          <a:p>
            <a:pPr algn="just"/>
            <a:r>
              <a:rPr lang="hu-HU" sz="1400" dirty="0">
                <a:solidFill>
                  <a:prstClr val="black"/>
                </a:solidFill>
              </a:rPr>
              <a:t>	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Heréket akaratlagosan a 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srgbClr val="FF0000"/>
                </a:solidFill>
              </a:rPr>
              <a:t>m. </a:t>
            </a:r>
            <a:r>
              <a:rPr lang="hu-HU" sz="1400" dirty="0" err="1" smtClean="0">
                <a:solidFill>
                  <a:srgbClr val="FF0000"/>
                </a:solidFill>
              </a:rPr>
              <a:t>pubococcygeussal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hu-HU" sz="1400" dirty="0" smtClean="0">
                <a:solidFill>
                  <a:prstClr val="black"/>
                </a:solidFill>
              </a:rPr>
              <a:t>lehet felhúzni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630562" y="6519446"/>
            <a:ext cx="3513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US" sz="800" dirty="0" smtClean="0">
                <a:solidFill>
                  <a:prstClr val="black"/>
                </a:solidFill>
                <a:hlinkClick r:id="rId4"/>
              </a:rPr>
              <a:t>upload.wikimedia.org/wikipedia/commons/thumb/8/86/Cremasteric</a:t>
            </a:r>
            <a:endParaRPr lang="hu-HU" sz="800" dirty="0" smtClean="0">
              <a:solidFill>
                <a:prstClr val="black"/>
              </a:solidFill>
            </a:endParaRPr>
          </a:p>
          <a:p>
            <a:r>
              <a:rPr lang="en-US" sz="800" dirty="0" smtClean="0">
                <a:solidFill>
                  <a:prstClr val="black"/>
                </a:solidFill>
              </a:rPr>
              <a:t>_</a:t>
            </a:r>
            <a:r>
              <a:rPr lang="en-US" sz="800" dirty="0">
                <a:solidFill>
                  <a:prstClr val="black"/>
                </a:solidFill>
              </a:rPr>
              <a:t>Reflex.ogv/220px--Cremasteric_Reflex.ogv.jpg</a:t>
            </a:r>
          </a:p>
        </p:txBody>
      </p:sp>
      <p:sp>
        <p:nvSpPr>
          <p:cNvPr id="7" name="Téglalap 6"/>
          <p:cNvSpPr/>
          <p:nvPr/>
        </p:nvSpPr>
        <p:spPr>
          <a:xfrm>
            <a:off x="298230" y="4642009"/>
            <a:ext cx="75359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Hasfal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Scrotum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hu-HU" sz="1400" dirty="0" smtClean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</a:rPr>
              <a:t>Bőr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hu-HU" sz="1400" dirty="0" smtClean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</a:rPr>
              <a:t>Bőr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Scarpa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fascia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Dartos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&amp;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simaizom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m. 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obliqu</a:t>
            </a:r>
            <a:r>
              <a:rPr lang="hu-H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us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e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xtern</a:t>
            </a:r>
            <a:r>
              <a:rPr lang="hu-H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us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fascia 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spermatic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xterna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Internal oblique muscle &amp; aponeurosis 	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c</a:t>
            </a:r>
            <a:r>
              <a:rPr lang="en-US" sz="1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remasteric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&amp; 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izom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Transversus abdominis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&amp; </a:t>
            </a:r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aponeurosis 	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c</a:t>
            </a:r>
            <a:r>
              <a:rPr lang="en-US" sz="1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remasteric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&amp; </a:t>
            </a:r>
            <a:r>
              <a:rPr lang="hu-HU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izom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Transversalis fascia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fascia 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spermatic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it-IT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nterna</a:t>
            </a:r>
            <a:r>
              <a:rPr lang="it-IT" sz="1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Peritoneum 	</a:t>
            </a:r>
            <a:r>
              <a:rPr lang="hu-H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Tunica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vaginalis </a:t>
            </a:r>
            <a:r>
              <a:rPr lang="en-US" sz="1400" dirty="0">
                <a:solidFill>
                  <a:srgbClr val="000000"/>
                </a:solidFill>
                <a:latin typeface="HelveticaNeueLT Pro 55 Roman"/>
              </a:rPr>
              <a:t>	</a:t>
            </a:r>
          </a:p>
        </p:txBody>
      </p:sp>
      <p:pic>
        <p:nvPicPr>
          <p:cNvPr id="3" name="Cremasteric_Refl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9685" y="2583020"/>
            <a:ext cx="3754315" cy="211180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890173" y="3454255"/>
            <a:ext cx="25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Cremaster</a:t>
            </a:r>
            <a:r>
              <a:rPr lang="hu-HU" dirty="0" smtClean="0"/>
              <a:t> reflex video</a:t>
            </a:r>
            <a:endParaRPr lang="en-US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4399005" y="3690894"/>
            <a:ext cx="799070" cy="164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4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442" y="194918"/>
            <a:ext cx="3259609" cy="862312"/>
          </a:xfrm>
          <a:solidFill>
            <a:schemeClr val="bg1">
              <a:lumMod val="6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Cremaster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reflex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37753" y="1262100"/>
            <a:ext cx="8707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srgbClr val="222222"/>
                </a:solidFill>
              </a:rPr>
              <a:t>Cremaster</a:t>
            </a:r>
            <a:r>
              <a:rPr lang="hu-HU" dirty="0" smtClean="0">
                <a:solidFill>
                  <a:srgbClr val="222222"/>
                </a:solidFill>
              </a:rPr>
              <a:t> reflex vizsgálata. Miért?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222222"/>
                </a:solidFill>
              </a:rPr>
              <a:t>cremaster </a:t>
            </a:r>
            <a:r>
              <a:rPr lang="en-US" dirty="0">
                <a:solidFill>
                  <a:srgbClr val="222222"/>
                </a:solidFill>
              </a:rPr>
              <a:t>reflex </a:t>
            </a:r>
            <a:r>
              <a:rPr lang="hu-HU" dirty="0" smtClean="0">
                <a:solidFill>
                  <a:srgbClr val="222222"/>
                </a:solidFill>
              </a:rPr>
              <a:t>hiányozhat </a:t>
            </a:r>
            <a:r>
              <a:rPr lang="hu-HU" b="1" dirty="0" err="1" smtClean="0">
                <a:solidFill>
                  <a:srgbClr val="FF0000"/>
                </a:solidFill>
              </a:rPr>
              <a:t>torsio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testis</a:t>
            </a:r>
            <a:r>
              <a:rPr lang="hu-HU" b="1" dirty="0" smtClean="0">
                <a:solidFill>
                  <a:srgbClr val="FF0000"/>
                </a:solidFill>
              </a:rPr>
              <a:t> esetén - veszélyhelyzet!!</a:t>
            </a:r>
            <a:r>
              <a:rPr lang="en-US" dirty="0">
                <a:solidFill>
                  <a:srgbClr val="222222"/>
                </a:solidFill>
              </a:rPr>
              <a:t> </a:t>
            </a:r>
            <a:endParaRPr lang="hu-HU" dirty="0" smtClean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b="1" dirty="0" smtClean="0">
                <a:solidFill>
                  <a:srgbClr val="222222"/>
                </a:solidFill>
              </a:rPr>
              <a:t>Felső és alsó </a:t>
            </a:r>
            <a:r>
              <a:rPr lang="en-US" b="1" dirty="0" smtClean="0">
                <a:solidFill>
                  <a:srgbClr val="222222"/>
                </a:solidFill>
              </a:rPr>
              <a:t>motor</a:t>
            </a:r>
            <a:r>
              <a:rPr lang="hu-HU" b="1" dirty="0" smtClean="0">
                <a:solidFill>
                  <a:srgbClr val="222222"/>
                </a:solidFill>
              </a:rPr>
              <a:t> neuron</a:t>
            </a:r>
            <a:r>
              <a:rPr lang="en-US" b="1" dirty="0">
                <a:solidFill>
                  <a:srgbClr val="222222"/>
                </a:solidFill>
              </a:rPr>
              <a:t> </a:t>
            </a:r>
            <a:r>
              <a:rPr lang="hu-HU" b="1" dirty="0" smtClean="0">
                <a:solidFill>
                  <a:srgbClr val="222222"/>
                </a:solidFill>
              </a:rPr>
              <a:t>betegsége</a:t>
            </a:r>
          </a:p>
          <a:p>
            <a:pPr marL="285750" indent="-285750">
              <a:buFontTx/>
              <a:buChar char="-"/>
            </a:pPr>
            <a:r>
              <a:rPr lang="hu-HU" b="1" dirty="0" smtClean="0">
                <a:solidFill>
                  <a:srgbClr val="FF0000"/>
                </a:solidFill>
              </a:rPr>
              <a:t>Gerincvelő sérülés </a:t>
            </a:r>
            <a:r>
              <a:rPr lang="en-US" b="1" dirty="0" smtClean="0">
                <a:solidFill>
                  <a:srgbClr val="FF0000"/>
                </a:solidFill>
              </a:rPr>
              <a:t> L1-L2</a:t>
            </a:r>
            <a:endParaRPr lang="hu-HU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rgbClr val="FF0000"/>
                </a:solidFill>
              </a:rPr>
              <a:t>hernia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hu-HU" dirty="0" smtClean="0">
                <a:solidFill>
                  <a:srgbClr val="FF0000"/>
                </a:solidFill>
              </a:rPr>
              <a:t>műtét </a:t>
            </a:r>
            <a:r>
              <a:rPr lang="en-US" dirty="0" smtClean="0">
                <a:solidFill>
                  <a:srgbClr val="222222"/>
                </a:solidFill>
              </a:rPr>
              <a:t> accidental</a:t>
            </a:r>
            <a:r>
              <a:rPr lang="hu-HU" dirty="0" err="1" smtClean="0">
                <a:solidFill>
                  <a:srgbClr val="222222"/>
                </a:solidFill>
              </a:rPr>
              <a:t>i</a:t>
            </a:r>
            <a:r>
              <a:rPr lang="hu-HU" dirty="0" err="1">
                <a:solidFill>
                  <a:srgbClr val="222222"/>
                </a:solidFill>
              </a:rPr>
              <a:t>s</a:t>
            </a:r>
            <a:r>
              <a:rPr lang="hu-HU" dirty="0" err="1" smtClean="0">
                <a:solidFill>
                  <a:srgbClr val="222222"/>
                </a:solidFill>
              </a:rPr>
              <a:t>an</a:t>
            </a:r>
            <a:r>
              <a:rPr lang="hu-HU" dirty="0" smtClean="0">
                <a:solidFill>
                  <a:srgbClr val="222222"/>
                </a:solidFill>
              </a:rPr>
              <a:t> n. </a:t>
            </a:r>
            <a:r>
              <a:rPr lang="en-US" dirty="0" err="1" smtClean="0">
                <a:solidFill>
                  <a:srgbClr val="222222"/>
                </a:solidFill>
              </a:rPr>
              <a:t>ilioinguinal</a:t>
            </a:r>
            <a:r>
              <a:rPr lang="hu-HU" dirty="0" smtClean="0">
                <a:solidFill>
                  <a:srgbClr val="222222"/>
                </a:solidFill>
              </a:rPr>
              <a:t>is</a:t>
            </a:r>
            <a:r>
              <a:rPr lang="en-US" dirty="0" smtClean="0">
                <a:solidFill>
                  <a:srgbClr val="222222"/>
                </a:solidFill>
              </a:rPr>
              <a:t> </a:t>
            </a:r>
            <a:r>
              <a:rPr lang="hu-HU" dirty="0" smtClean="0">
                <a:solidFill>
                  <a:srgbClr val="222222"/>
                </a:solidFill>
              </a:rPr>
              <a:t>átvágása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5967" y="6278945"/>
            <a:ext cx="8398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b="1" dirty="0" err="1" smtClean="0">
                <a:solidFill>
                  <a:srgbClr val="222222"/>
                </a:solidFill>
              </a:rPr>
              <a:t>Lower</a:t>
            </a:r>
            <a:r>
              <a:rPr lang="hu-HU" sz="1100" b="1" dirty="0" smtClean="0">
                <a:solidFill>
                  <a:srgbClr val="222222"/>
                </a:solidFill>
              </a:rPr>
              <a:t> motor sérülés: </a:t>
            </a:r>
            <a:r>
              <a:rPr lang="en-US" sz="1100" b="1" dirty="0" smtClean="0">
                <a:solidFill>
                  <a:srgbClr val="222222"/>
                </a:solidFill>
              </a:rPr>
              <a:t>trauma </a:t>
            </a:r>
            <a:r>
              <a:rPr lang="en-US" sz="1100" b="1" dirty="0" err="1" smtClean="0">
                <a:solidFill>
                  <a:srgbClr val="222222"/>
                </a:solidFill>
              </a:rPr>
              <a:t>peripher</a:t>
            </a:r>
            <a:r>
              <a:rPr lang="hu-HU" sz="1100" b="1" dirty="0" err="1" smtClean="0">
                <a:solidFill>
                  <a:srgbClr val="222222"/>
                </a:solidFill>
              </a:rPr>
              <a:t>iás</a:t>
            </a:r>
            <a:r>
              <a:rPr lang="en-US" sz="1100" b="1" dirty="0" smtClean="0">
                <a:solidFill>
                  <a:srgbClr val="222222"/>
                </a:solidFill>
              </a:rPr>
              <a:t> </a:t>
            </a:r>
            <a:r>
              <a:rPr lang="hu-HU" sz="1100" b="1" dirty="0" smtClean="0">
                <a:solidFill>
                  <a:srgbClr val="222222"/>
                </a:solidFill>
              </a:rPr>
              <a:t>ideg</a:t>
            </a:r>
          </a:p>
          <a:p>
            <a:r>
              <a:rPr lang="en-US" sz="1100" b="1" dirty="0" smtClean="0">
                <a:solidFill>
                  <a:srgbClr val="222222"/>
                </a:solidFill>
              </a:rPr>
              <a:t>virus</a:t>
            </a:r>
            <a:r>
              <a:rPr lang="hu-HU" sz="1100" b="1" dirty="0" smtClean="0">
                <a:solidFill>
                  <a:srgbClr val="222222"/>
                </a:solidFill>
              </a:rPr>
              <a:t>ok</a:t>
            </a:r>
            <a:r>
              <a:rPr lang="en-US" sz="1100" b="1" dirty="0" smtClean="0">
                <a:solidFill>
                  <a:srgbClr val="222222"/>
                </a:solidFill>
              </a:rPr>
              <a:t> selective</a:t>
            </a:r>
            <a:r>
              <a:rPr lang="hu-HU" sz="1100" b="1" dirty="0" smtClean="0">
                <a:solidFill>
                  <a:srgbClr val="222222"/>
                </a:solidFill>
              </a:rPr>
              <a:t>n</a:t>
            </a:r>
            <a:r>
              <a:rPr lang="en-US" sz="1100" b="1" dirty="0" smtClean="0">
                <a:solidFill>
                  <a:srgbClr val="222222"/>
                </a:solidFill>
              </a:rPr>
              <a:t> </a:t>
            </a:r>
            <a:r>
              <a:rPr lang="hu-HU" sz="1100" b="1" dirty="0" smtClean="0">
                <a:solidFill>
                  <a:srgbClr val="222222"/>
                </a:solidFill>
              </a:rPr>
              <a:t>támadják a motoneuronokat</a:t>
            </a:r>
            <a:endParaRPr lang="en-US" sz="11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Image result for testicular to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72" y="3352799"/>
            <a:ext cx="3560438" cy="27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436391" y="5861276"/>
            <a:ext cx="3118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hlinkClick r:id="rId3"/>
              </a:rPr>
              <a:t>https://ars.els-cdn.com/content/image</a:t>
            </a:r>
            <a:r>
              <a:rPr lang="en-US" sz="800" dirty="0" smtClean="0">
                <a:solidFill>
                  <a:prstClr val="black"/>
                </a:solidFill>
                <a:hlinkClick r:id="rId3"/>
              </a:rPr>
              <a:t>/</a:t>
            </a:r>
            <a:endParaRPr lang="hu-HU" sz="800" dirty="0" smtClean="0">
              <a:solidFill>
                <a:prstClr val="black"/>
              </a:solidFill>
            </a:endParaRPr>
          </a:p>
          <a:p>
            <a:r>
              <a:rPr lang="en-US" sz="800" dirty="0" smtClean="0">
                <a:solidFill>
                  <a:prstClr val="black"/>
                </a:solidFill>
              </a:rPr>
              <a:t>3-s2.0-B9780323399562000212-f021-003-9780323399562.jpg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0591" y="98854"/>
            <a:ext cx="5861551" cy="96116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Fascia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spermatica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interna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Image result for external spermatic fas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1" y="1929588"/>
            <a:ext cx="4485431" cy="411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786185" y="5214551"/>
            <a:ext cx="4061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a </a:t>
            </a:r>
            <a:r>
              <a:rPr lang="hu-HU" sz="1400" b="1" u="sng" dirty="0" smtClean="0">
                <a:solidFill>
                  <a:prstClr val="black"/>
                </a:solidFill>
              </a:rPr>
              <a:t>fascia transversalis </a:t>
            </a:r>
            <a:r>
              <a:rPr lang="hu-HU" sz="1400" dirty="0" smtClean="0">
                <a:solidFill>
                  <a:prstClr val="black"/>
                </a:solidFill>
              </a:rPr>
              <a:t>folytatása </a:t>
            </a: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prstClr val="black"/>
                </a:solidFill>
              </a:rPr>
              <a:t>v</a:t>
            </a:r>
            <a:r>
              <a:rPr lang="hu-HU" sz="1400" dirty="0" smtClean="0">
                <a:solidFill>
                  <a:prstClr val="black"/>
                </a:solidFill>
              </a:rPr>
              <a:t>ékony réteg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Image result for internal spermatic fascia cada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55" y="1006082"/>
            <a:ext cx="4285645" cy="29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3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nus of epididymis medial or 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60" y="2035384"/>
            <a:ext cx="3804603" cy="28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9546" y="175655"/>
            <a:ext cx="3720928" cy="689317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Tunica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vaginalis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gross anatomy of human tes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980"/>
            <a:ext cx="4714794" cy="29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3545" y="4061036"/>
            <a:ext cx="495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https://lh3.googleusercontent.com/proxy/5iyg5An7Bh1WugnsMna0Q87j00PQCuCVXJHAP3Nab5VZH4dxNgWvSwROCC6EAF4Sh53rT9U3hy8x2FLe4NyJPOaQQUkxn42tImKJ4b8mALLjbYz3jJG5iOEyyi-NDg</a:t>
            </a:r>
          </a:p>
        </p:txBody>
      </p:sp>
      <p:sp>
        <p:nvSpPr>
          <p:cNvPr id="4" name="Téglalap 3"/>
          <p:cNvSpPr/>
          <p:nvPr/>
        </p:nvSpPr>
        <p:spPr>
          <a:xfrm>
            <a:off x="113269" y="4580988"/>
            <a:ext cx="8717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400" b="1" dirty="0" smtClean="0">
                <a:solidFill>
                  <a:srgbClr val="222222"/>
                </a:solidFill>
              </a:rPr>
              <a:t>tunica </a:t>
            </a:r>
            <a:r>
              <a:rPr lang="en-US" sz="1400" b="1" dirty="0">
                <a:solidFill>
                  <a:srgbClr val="222222"/>
                </a:solidFill>
              </a:rPr>
              <a:t>vaginalis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hu-HU" sz="1400" dirty="0" smtClean="0">
                <a:solidFill>
                  <a:srgbClr val="222222"/>
                </a:solidFill>
              </a:rPr>
              <a:t>egy peritoneum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hu-HU" sz="1400" dirty="0" smtClean="0">
                <a:solidFill>
                  <a:srgbClr val="222222"/>
                </a:solidFill>
              </a:rPr>
              <a:t>zsák ami majdnem teljesen körbeveszi a herét</a:t>
            </a:r>
          </a:p>
          <a:p>
            <a:pPr marL="171450" indent="-171450">
              <a:buFontTx/>
              <a:buChar char="-"/>
            </a:pPr>
            <a:r>
              <a:rPr lang="hu-HU" sz="1400" u="sng" dirty="0" err="1" smtClean="0">
                <a:solidFill>
                  <a:prstClr val="black"/>
                </a:solidFill>
              </a:rPr>
              <a:t>peritonealis</a:t>
            </a:r>
            <a:r>
              <a:rPr lang="hu-HU" sz="1400" u="sng" dirty="0" smtClean="0">
                <a:solidFill>
                  <a:prstClr val="black"/>
                </a:solidFill>
              </a:rPr>
              <a:t> </a:t>
            </a:r>
            <a:r>
              <a:rPr lang="hu-HU" sz="1400" u="sng" dirty="0" err="1" smtClean="0">
                <a:solidFill>
                  <a:prstClr val="black"/>
                </a:solidFill>
              </a:rPr>
              <a:t>processus</a:t>
            </a:r>
            <a:r>
              <a:rPr lang="hu-HU" sz="1400" u="sng" dirty="0" smtClean="0">
                <a:solidFill>
                  <a:prstClr val="black"/>
                </a:solidFill>
              </a:rPr>
              <a:t> </a:t>
            </a:r>
            <a:r>
              <a:rPr lang="hu-HU" sz="1400" u="sng" dirty="0" err="1" smtClean="0">
                <a:solidFill>
                  <a:prstClr val="black"/>
                </a:solidFill>
              </a:rPr>
              <a:t>vaginalis</a:t>
            </a:r>
            <a:r>
              <a:rPr lang="hu-HU" sz="1400" dirty="0">
                <a:solidFill>
                  <a:prstClr val="black"/>
                </a:solidFill>
              </a:rPr>
              <a:t>,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amely kialakulása megelőzi a here leszállását</a:t>
            </a:r>
          </a:p>
          <a:p>
            <a:pPr marL="171450" indent="-1714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a here leszállása után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hu-HU" sz="1400" dirty="0" smtClean="0">
                <a:solidFill>
                  <a:prstClr val="black"/>
                </a:solidFill>
              </a:rPr>
              <a:t>a zsák az </a:t>
            </a:r>
            <a:r>
              <a:rPr lang="hu-HU" sz="1400" dirty="0" err="1" smtClean="0">
                <a:solidFill>
                  <a:prstClr val="black"/>
                </a:solidFill>
              </a:rPr>
              <a:t>anulus</a:t>
            </a:r>
            <a:r>
              <a:rPr lang="hu-HU" sz="1400" dirty="0" smtClean="0">
                <a:solidFill>
                  <a:prstClr val="black"/>
                </a:solidFill>
              </a:rPr>
              <a:t> inguinalis </a:t>
            </a:r>
            <a:r>
              <a:rPr lang="hu-HU" sz="1400" dirty="0" err="1" smtClean="0">
                <a:solidFill>
                  <a:prstClr val="black"/>
                </a:solidFill>
              </a:rPr>
              <a:t>profundus</a:t>
            </a:r>
            <a:r>
              <a:rPr lang="hu-HU" sz="1400" dirty="0" smtClean="0">
                <a:solidFill>
                  <a:prstClr val="black"/>
                </a:solidFill>
              </a:rPr>
              <a:t> és a </a:t>
            </a:r>
            <a:r>
              <a:rPr lang="hu-HU" sz="1400" dirty="0" err="1" smtClean="0">
                <a:solidFill>
                  <a:prstClr val="black"/>
                </a:solidFill>
              </a:rPr>
              <a:t>funiculus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</a:rPr>
              <a:t>spermaticus</a:t>
            </a:r>
            <a:r>
              <a:rPr lang="hu-HU" sz="1400" dirty="0" smtClean="0">
                <a:solidFill>
                  <a:prstClr val="black"/>
                </a:solidFill>
              </a:rPr>
              <a:t> here közeli része </a:t>
            </a:r>
            <a:r>
              <a:rPr lang="hu-HU" sz="1400" b="1" u="sng" dirty="0" smtClean="0">
                <a:solidFill>
                  <a:prstClr val="black"/>
                </a:solidFill>
              </a:rPr>
              <a:t>elzáródik</a:t>
            </a:r>
          </a:p>
          <a:p>
            <a:pPr marL="171450" indent="-1714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az alsó része marad peritoneális zsák, ellapulva fekszik a herére és mellékherére</a:t>
            </a:r>
          </a:p>
          <a:p>
            <a:pPr marL="171450" indent="-1714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lamina </a:t>
            </a:r>
            <a:r>
              <a:rPr lang="hu-HU" sz="1400" u="sng" dirty="0" smtClean="0">
                <a:solidFill>
                  <a:prstClr val="black"/>
                </a:solidFill>
              </a:rPr>
              <a:t>visceralis</a:t>
            </a:r>
            <a:r>
              <a:rPr lang="en-US" sz="1400" dirty="0">
                <a:solidFill>
                  <a:prstClr val="black"/>
                </a:solidFill>
              </a:rPr>
              <a:t>  </a:t>
            </a:r>
            <a:r>
              <a:rPr lang="hu-HU" sz="1400" dirty="0" smtClean="0">
                <a:solidFill>
                  <a:prstClr val="black"/>
                </a:solidFill>
              </a:rPr>
              <a:t>és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u="sng" dirty="0" smtClean="0">
                <a:solidFill>
                  <a:prstClr val="black"/>
                </a:solidFill>
              </a:rPr>
              <a:t>lamina</a:t>
            </a:r>
            <a:r>
              <a:rPr lang="hu-HU" sz="1400" u="sng" dirty="0" smtClean="0">
                <a:solidFill>
                  <a:prstClr val="black"/>
                </a:solidFill>
              </a:rPr>
              <a:t> </a:t>
            </a:r>
            <a:r>
              <a:rPr lang="en-US" sz="1400" u="sng" dirty="0" smtClean="0">
                <a:solidFill>
                  <a:prstClr val="black"/>
                </a:solidFill>
              </a:rPr>
              <a:t>parietal</a:t>
            </a:r>
            <a:r>
              <a:rPr lang="hu-HU" sz="1400" u="sng" dirty="0" smtClean="0">
                <a:solidFill>
                  <a:prstClr val="black"/>
                </a:solidFill>
              </a:rPr>
              <a:t>is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5" name="Picture 2" descr="https://upload.wikimedia.org/wikipedia/commons/thumb/e/ed/Mesorchium.svg/220px-Mesorchiu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62" y="336438"/>
            <a:ext cx="2095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6306065" y="-2116"/>
            <a:ext cx="2837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hlinkClick r:id="rId5"/>
              </a:rPr>
              <a:t>https://upload.wikimedia.org/wikipedia/commons/thumb/e</a:t>
            </a:r>
            <a:r>
              <a:rPr lang="en-US" sz="800" dirty="0" smtClean="0">
                <a:solidFill>
                  <a:prstClr val="black"/>
                </a:solidFill>
                <a:hlinkClick r:id="rId5"/>
              </a:rPr>
              <a:t>/</a:t>
            </a:r>
            <a:endParaRPr lang="hu-HU" sz="800" dirty="0" smtClean="0">
              <a:solidFill>
                <a:prstClr val="black"/>
              </a:solidFill>
            </a:endParaRPr>
          </a:p>
          <a:p>
            <a:r>
              <a:rPr lang="en-US" sz="800" dirty="0" err="1" smtClean="0">
                <a:solidFill>
                  <a:prstClr val="black"/>
                </a:solidFill>
              </a:rPr>
              <a:t>ed</a:t>
            </a:r>
            <a:r>
              <a:rPr lang="en-US" sz="800" dirty="0" smtClean="0">
                <a:solidFill>
                  <a:prstClr val="black"/>
                </a:solidFill>
              </a:rPr>
              <a:t>/</a:t>
            </a:r>
            <a:r>
              <a:rPr lang="en-US" sz="800" dirty="0" err="1" smtClean="0">
                <a:solidFill>
                  <a:prstClr val="black"/>
                </a:solidFill>
              </a:rPr>
              <a:t>Mesorchium.svg</a:t>
            </a:r>
            <a:r>
              <a:rPr lang="en-US" sz="800" dirty="0" smtClean="0">
                <a:solidFill>
                  <a:prstClr val="black"/>
                </a:solidFill>
              </a:rPr>
              <a:t>/220px-Mesorchium.svg.png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5802567" y="3723503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5831874" y="424267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5848865" y="3459482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4710461" y="647744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https://image.slidesharecdn.com/malereproepididymisvasseminalvescile-150911024637-lva1-app6892/95/male-repro-epididymis-vas-seminal-vescile-4-638.jpg?cb=1441939642</a:t>
            </a:r>
          </a:p>
        </p:txBody>
      </p:sp>
    </p:spTree>
    <p:extLst>
      <p:ext uri="{BB962C8B-B14F-4D97-AF65-F5344CB8AC3E}">
        <p14:creationId xmlns:p14="http://schemas.microsoft.com/office/powerpoint/2010/main" val="31939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2748" y="109753"/>
            <a:ext cx="7886700" cy="102706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A here, mellékhere, </a:t>
            </a:r>
            <a:r>
              <a:rPr lang="hu-HU" dirty="0" err="1" smtClean="0">
                <a:solidFill>
                  <a:srgbClr val="FF0000"/>
                </a:solidFill>
              </a:rPr>
              <a:t>scrotum</a:t>
            </a:r>
            <a:r>
              <a:rPr lang="hu-HU" dirty="0" smtClean="0">
                <a:solidFill>
                  <a:srgbClr val="FF0000"/>
                </a:solidFill>
              </a:rPr>
              <a:t> artériái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9" y="1449860"/>
            <a:ext cx="2857730" cy="432709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262184" y="1412790"/>
            <a:ext cx="575824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gazdag </a:t>
            </a:r>
            <a:r>
              <a:rPr lang="hu-HU" dirty="0" err="1" smtClean="0">
                <a:solidFill>
                  <a:prstClr val="black"/>
                </a:solidFill>
              </a:rPr>
              <a:t>anastomózis</a:t>
            </a:r>
            <a:r>
              <a:rPr lang="hu-HU" dirty="0" smtClean="0">
                <a:solidFill>
                  <a:prstClr val="black"/>
                </a:solidFill>
              </a:rPr>
              <a:t> rendszer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I a. </a:t>
            </a:r>
            <a:r>
              <a:rPr lang="en-US" sz="1400" dirty="0" smtClean="0">
                <a:solidFill>
                  <a:prstClr val="black"/>
                </a:solidFill>
              </a:rPr>
              <a:t>scrotal</a:t>
            </a:r>
            <a:r>
              <a:rPr lang="hu-HU" sz="1400" dirty="0" smtClean="0">
                <a:solidFill>
                  <a:prstClr val="black"/>
                </a:solidFill>
              </a:rPr>
              <a:t>is </a:t>
            </a:r>
            <a:r>
              <a:rPr lang="en-US" sz="1400" dirty="0" smtClean="0">
                <a:solidFill>
                  <a:prstClr val="black"/>
                </a:solidFill>
              </a:rPr>
              <a:t>post</a:t>
            </a:r>
            <a:r>
              <a:rPr lang="hu-HU" sz="1400" dirty="0" smtClean="0">
                <a:solidFill>
                  <a:prstClr val="black"/>
                </a:solidFill>
              </a:rPr>
              <a:t>.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– </a:t>
            </a:r>
            <a:r>
              <a:rPr lang="en-US" sz="1400" dirty="0" smtClean="0">
                <a:solidFill>
                  <a:prstClr val="black"/>
                </a:solidFill>
              </a:rPr>
              <a:t>e</a:t>
            </a:r>
            <a:r>
              <a:rPr lang="hu-HU" sz="1400" dirty="0" err="1" smtClean="0">
                <a:solidFill>
                  <a:prstClr val="black"/>
                </a:solidFill>
              </a:rPr>
              <a:t>red</a:t>
            </a:r>
            <a:r>
              <a:rPr lang="hu-HU" sz="1400" dirty="0" smtClean="0">
                <a:solidFill>
                  <a:prstClr val="black"/>
                </a:solidFill>
              </a:rPr>
              <a:t> az </a:t>
            </a:r>
            <a:r>
              <a:rPr lang="hu-HU" sz="1400" dirty="0" smtClean="0">
                <a:solidFill>
                  <a:srgbClr val="FF0000"/>
                </a:solidFill>
              </a:rPr>
              <a:t>a.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b="1" u="sng" dirty="0" smtClean="0">
                <a:solidFill>
                  <a:srgbClr val="FF0000"/>
                </a:solidFill>
              </a:rPr>
              <a:t>pudenda</a:t>
            </a:r>
            <a:r>
              <a:rPr lang="hu-HU" sz="1400" b="1" u="sng" dirty="0" smtClean="0">
                <a:solidFill>
                  <a:srgbClr val="FF0000"/>
                </a:solidFill>
              </a:rPr>
              <a:t> </a:t>
            </a:r>
            <a:r>
              <a:rPr lang="en-US" sz="1400" b="1" u="sng" dirty="0">
                <a:solidFill>
                  <a:srgbClr val="FF0000"/>
                </a:solidFill>
              </a:rPr>
              <a:t>interna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/>
              <a:t>(a. iliaca interna) 			</a:t>
            </a:r>
            <a:r>
              <a:rPr lang="en-US" sz="1400" dirty="0" smtClean="0">
                <a:solidFill>
                  <a:prstClr val="black"/>
                </a:solidFill>
              </a:rPr>
              <a:t>perineal</a:t>
            </a:r>
            <a:r>
              <a:rPr lang="hu-HU" sz="1400" dirty="0" smtClean="0">
                <a:solidFill>
                  <a:prstClr val="black"/>
                </a:solidFill>
              </a:rPr>
              <a:t>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ágából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hu-HU" sz="1400" dirty="0" smtClean="0">
              <a:solidFill>
                <a:prstClr val="black"/>
              </a:solidFill>
            </a:endParaRPr>
          </a:p>
          <a:p>
            <a:endParaRPr lang="hu-HU" sz="1400" dirty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II</a:t>
            </a:r>
            <a:r>
              <a:rPr lang="en-US" sz="1400" dirty="0" smtClean="0">
                <a:solidFill>
                  <a:prstClr val="black"/>
                </a:solidFill>
              </a:rPr>
              <a:t> a</a:t>
            </a:r>
            <a:r>
              <a:rPr lang="hu-HU" sz="1400" dirty="0" smtClean="0">
                <a:solidFill>
                  <a:prstClr val="black"/>
                </a:solidFill>
              </a:rPr>
              <a:t>. </a:t>
            </a:r>
            <a:r>
              <a:rPr lang="en-US" sz="1400" dirty="0" smtClean="0">
                <a:solidFill>
                  <a:prstClr val="black"/>
                </a:solidFill>
              </a:rPr>
              <a:t>testicular</a:t>
            </a:r>
            <a:r>
              <a:rPr lang="hu-HU" sz="1400" dirty="0" smtClean="0">
                <a:solidFill>
                  <a:prstClr val="black"/>
                </a:solidFill>
              </a:rPr>
              <a:t>is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en-US" sz="1400" dirty="0">
                <a:solidFill>
                  <a:prstClr val="black"/>
                </a:solidFill>
              </a:rPr>
              <a:t>e</a:t>
            </a:r>
            <a:r>
              <a:rPr lang="hu-HU" sz="1400" dirty="0" err="1">
                <a:solidFill>
                  <a:prstClr val="black"/>
                </a:solidFill>
              </a:rPr>
              <a:t>red</a:t>
            </a:r>
            <a:r>
              <a:rPr lang="hu-HU" sz="1400" dirty="0">
                <a:solidFill>
                  <a:prstClr val="black"/>
                </a:solidFill>
              </a:rPr>
              <a:t> az </a:t>
            </a:r>
            <a:r>
              <a:rPr lang="en-US" sz="1400" b="1" u="sng" dirty="0" smtClean="0">
                <a:solidFill>
                  <a:srgbClr val="FF0000"/>
                </a:solidFill>
              </a:rPr>
              <a:t>aorta</a:t>
            </a:r>
            <a:r>
              <a:rPr lang="hu-HU" sz="1400" b="1" u="sng" dirty="0" err="1" smtClean="0">
                <a:solidFill>
                  <a:srgbClr val="FF0000"/>
                </a:solidFill>
              </a:rPr>
              <a:t>ból</a:t>
            </a:r>
            <a:r>
              <a:rPr lang="hu-HU" sz="1400" b="1" u="sng" dirty="0" smtClean="0"/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az a. </a:t>
            </a:r>
            <a:r>
              <a:rPr lang="hu-HU" sz="1400" dirty="0" err="1" smtClean="0">
                <a:solidFill>
                  <a:prstClr val="black"/>
                </a:solidFill>
              </a:rPr>
              <a:t>renalisok</a:t>
            </a:r>
            <a:r>
              <a:rPr lang="hu-HU" sz="1400" dirty="0" smtClean="0">
                <a:solidFill>
                  <a:prstClr val="black"/>
                </a:solidFill>
              </a:rPr>
              <a:t> alatt</a:t>
            </a:r>
            <a:endParaRPr lang="hu-HU" sz="1400" dirty="0">
              <a:solidFill>
                <a:prstClr val="black"/>
              </a:solidFill>
            </a:endParaRPr>
          </a:p>
          <a:p>
            <a:endParaRPr lang="hu-HU" sz="1400" dirty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III a. </a:t>
            </a:r>
            <a:r>
              <a:rPr lang="en-US" sz="1400" dirty="0" smtClean="0">
                <a:solidFill>
                  <a:prstClr val="black"/>
                </a:solidFill>
              </a:rPr>
              <a:t>deferential </a:t>
            </a:r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en-US" sz="1400" dirty="0">
                <a:solidFill>
                  <a:prstClr val="black"/>
                </a:solidFill>
              </a:rPr>
              <a:t>e</a:t>
            </a:r>
            <a:r>
              <a:rPr lang="hu-HU" sz="1400" dirty="0" err="1">
                <a:solidFill>
                  <a:prstClr val="black"/>
                </a:solidFill>
              </a:rPr>
              <a:t>red</a:t>
            </a:r>
            <a:r>
              <a:rPr lang="hu-HU" sz="1400" dirty="0">
                <a:solidFill>
                  <a:prstClr val="black"/>
                </a:solidFill>
              </a:rPr>
              <a:t> az </a:t>
            </a:r>
            <a:r>
              <a:rPr lang="hu-HU" sz="1400" dirty="0" smtClean="0">
                <a:solidFill>
                  <a:prstClr val="black"/>
                </a:solidFill>
              </a:rPr>
              <a:t>a. </a:t>
            </a:r>
            <a:r>
              <a:rPr lang="en-US" sz="1400" b="1" dirty="0" smtClean="0">
                <a:solidFill>
                  <a:prstClr val="black"/>
                </a:solidFill>
              </a:rPr>
              <a:t>vesical</a:t>
            </a:r>
            <a:r>
              <a:rPr lang="hu-HU" sz="1400" b="1" dirty="0" smtClean="0">
                <a:solidFill>
                  <a:prstClr val="black"/>
                </a:solidFill>
              </a:rPr>
              <a:t>i</a:t>
            </a:r>
            <a:r>
              <a:rPr lang="en-US" sz="1400" b="1" dirty="0" smtClean="0">
                <a:solidFill>
                  <a:prstClr val="black"/>
                </a:solidFill>
              </a:rPr>
              <a:t>s</a:t>
            </a:r>
            <a:r>
              <a:rPr lang="hu-HU" sz="1400" b="1" dirty="0" smtClean="0">
                <a:solidFill>
                  <a:prstClr val="black"/>
                </a:solidFill>
              </a:rPr>
              <a:t> s</a:t>
            </a:r>
            <a:r>
              <a:rPr lang="en-US" sz="1400" b="1" dirty="0" err="1" smtClean="0">
                <a:solidFill>
                  <a:prstClr val="black"/>
                </a:solidFill>
              </a:rPr>
              <a:t>uperior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vagy inferiorból</a:t>
            </a:r>
            <a:r>
              <a:rPr lang="en-US" sz="1400" dirty="0">
                <a:solidFill>
                  <a:prstClr val="black"/>
                </a:solidFill>
              </a:rPr>
              <a:t> </a:t>
            </a:r>
            <a:endParaRPr lang="hu-HU" sz="1400" b="1" dirty="0" smtClean="0">
              <a:solidFill>
                <a:prstClr val="black"/>
              </a:solidFill>
            </a:endParaRPr>
          </a:p>
          <a:p>
            <a:r>
              <a:rPr lang="hu-HU" sz="1400" b="1" dirty="0" smtClean="0">
                <a:solidFill>
                  <a:srgbClr val="FF0000"/>
                </a:solidFill>
              </a:rPr>
              <a:t>		</a:t>
            </a:r>
            <a:r>
              <a:rPr lang="en-US" sz="1400" b="1" u="sng" dirty="0" smtClean="0">
                <a:solidFill>
                  <a:srgbClr val="FF0000"/>
                </a:solidFill>
              </a:rPr>
              <a:t>internal </a:t>
            </a:r>
            <a:r>
              <a:rPr lang="en-US" sz="1400" b="1" u="sng" dirty="0">
                <a:solidFill>
                  <a:srgbClr val="FF0000"/>
                </a:solidFill>
              </a:rPr>
              <a:t>iliac artery</a:t>
            </a:r>
            <a:endParaRPr lang="hu-HU" sz="1400" b="1" u="sng" dirty="0" smtClean="0">
              <a:solidFill>
                <a:srgbClr val="FF0000"/>
              </a:solidFill>
            </a:endParaRPr>
          </a:p>
          <a:p>
            <a:endParaRPr lang="hu-HU" sz="1400" b="1" u="sng" dirty="0" smtClean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IV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a. </a:t>
            </a:r>
            <a:r>
              <a:rPr lang="en-US" sz="1400" dirty="0" err="1" smtClean="0">
                <a:solidFill>
                  <a:prstClr val="black"/>
                </a:solidFill>
              </a:rPr>
              <a:t>cremasterica</a:t>
            </a:r>
            <a:r>
              <a:rPr lang="hu-HU" sz="1400" dirty="0" smtClean="0">
                <a:solidFill>
                  <a:prstClr val="black"/>
                </a:solidFill>
              </a:rPr>
              <a:t> - </a:t>
            </a:r>
            <a:r>
              <a:rPr lang="en-US" sz="1400" dirty="0" smtClean="0">
                <a:solidFill>
                  <a:prstClr val="black"/>
                </a:solidFill>
              </a:rPr>
              <a:t>e</a:t>
            </a:r>
            <a:r>
              <a:rPr lang="hu-HU" sz="1400" dirty="0" err="1">
                <a:solidFill>
                  <a:prstClr val="black"/>
                </a:solidFill>
              </a:rPr>
              <a:t>red</a:t>
            </a:r>
            <a:r>
              <a:rPr lang="hu-HU" sz="1400" dirty="0">
                <a:solidFill>
                  <a:prstClr val="black"/>
                </a:solidFill>
              </a:rPr>
              <a:t> az </a:t>
            </a:r>
            <a:r>
              <a:rPr lang="hu-HU" sz="1400" b="1" u="sng" dirty="0">
                <a:solidFill>
                  <a:srgbClr val="FF0000"/>
                </a:solidFill>
              </a:rPr>
              <a:t>a</a:t>
            </a:r>
            <a:r>
              <a:rPr lang="hu-HU" sz="1400" b="1" dirty="0" smtClean="0">
                <a:solidFill>
                  <a:srgbClr val="FF0000"/>
                </a:solidFill>
              </a:rPr>
              <a:t>. </a:t>
            </a:r>
            <a:r>
              <a:rPr lang="hu-HU" sz="1400" b="1" u="sng" dirty="0" smtClean="0">
                <a:solidFill>
                  <a:srgbClr val="FF0000"/>
                </a:solidFill>
              </a:rPr>
              <a:t>epigastrica </a:t>
            </a:r>
            <a:r>
              <a:rPr lang="hu-HU" sz="1400" b="1" u="sng" dirty="0" err="1" smtClean="0">
                <a:solidFill>
                  <a:srgbClr val="FF0000"/>
                </a:solidFill>
              </a:rPr>
              <a:t>inferior</a:t>
            </a:r>
            <a:r>
              <a:rPr lang="hu-HU" sz="1400" b="1" u="sng" dirty="0" err="1" smtClean="0"/>
              <a:t>-ból</a:t>
            </a:r>
            <a:endParaRPr lang="hu-HU" sz="1400" b="1" u="sng" dirty="0" smtClean="0"/>
          </a:p>
          <a:p>
            <a:endParaRPr lang="hu-HU" sz="1400" dirty="0" smtClean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V </a:t>
            </a:r>
            <a:r>
              <a:rPr lang="hu-HU" sz="1400" dirty="0">
                <a:solidFill>
                  <a:prstClr val="black"/>
                </a:solidFill>
              </a:rPr>
              <a:t>a. </a:t>
            </a:r>
            <a:r>
              <a:rPr lang="en-US" sz="1400" dirty="0">
                <a:solidFill>
                  <a:prstClr val="black"/>
                </a:solidFill>
              </a:rPr>
              <a:t>scrotal</a:t>
            </a:r>
            <a:r>
              <a:rPr lang="hu-HU" sz="1400" dirty="0">
                <a:solidFill>
                  <a:prstClr val="black"/>
                </a:solidFill>
              </a:rPr>
              <a:t>is </a:t>
            </a:r>
            <a:r>
              <a:rPr lang="en-US" sz="1400" dirty="0" smtClean="0">
                <a:solidFill>
                  <a:prstClr val="black"/>
                </a:solidFill>
              </a:rPr>
              <a:t>ant</a:t>
            </a:r>
            <a:r>
              <a:rPr lang="hu-HU" sz="1400" dirty="0" smtClean="0">
                <a:solidFill>
                  <a:prstClr val="black"/>
                </a:solidFill>
              </a:rPr>
              <a:t> – </a:t>
            </a:r>
            <a:r>
              <a:rPr lang="hu-HU" sz="1400" dirty="0">
                <a:solidFill>
                  <a:prstClr val="black"/>
                </a:solidFill>
              </a:rPr>
              <a:t>- </a:t>
            </a:r>
            <a:r>
              <a:rPr lang="en-US" sz="1400" dirty="0">
                <a:solidFill>
                  <a:prstClr val="black"/>
                </a:solidFill>
              </a:rPr>
              <a:t>e</a:t>
            </a:r>
            <a:r>
              <a:rPr lang="hu-HU" sz="1400" dirty="0" err="1">
                <a:solidFill>
                  <a:prstClr val="black"/>
                </a:solidFill>
              </a:rPr>
              <a:t>red</a:t>
            </a:r>
            <a:r>
              <a:rPr lang="hu-HU" sz="1400" dirty="0">
                <a:solidFill>
                  <a:prstClr val="black"/>
                </a:solidFill>
              </a:rPr>
              <a:t> az </a:t>
            </a:r>
            <a:r>
              <a:rPr lang="hu-HU" sz="1400" b="1" u="sng" dirty="0">
                <a:solidFill>
                  <a:srgbClr val="FF0000"/>
                </a:solidFill>
              </a:rPr>
              <a:t>a</a:t>
            </a:r>
            <a:r>
              <a:rPr lang="hu-HU" sz="1400" b="1" dirty="0">
                <a:solidFill>
                  <a:srgbClr val="FF0000"/>
                </a:solidFill>
              </a:rPr>
              <a:t>. </a:t>
            </a:r>
            <a:r>
              <a:rPr lang="hu-HU" sz="1400" b="1" dirty="0" smtClean="0">
                <a:solidFill>
                  <a:srgbClr val="FF0000"/>
                </a:solidFill>
              </a:rPr>
              <a:t>femoralis - </a:t>
            </a:r>
            <a:r>
              <a:rPr lang="hu-HU" sz="1400" b="1" dirty="0" err="1" smtClean="0">
                <a:solidFill>
                  <a:srgbClr val="FF0000"/>
                </a:solidFill>
              </a:rPr>
              <a:t>external</a:t>
            </a:r>
            <a:r>
              <a:rPr lang="hu-HU" sz="1400" b="1" dirty="0" smtClean="0">
                <a:solidFill>
                  <a:srgbClr val="FF0000"/>
                </a:solidFill>
              </a:rPr>
              <a:t> pudendalis ágak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62748" y="1944130"/>
            <a:ext cx="208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/>
                </a:solidFill>
              </a:rPr>
              <a:t>I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2486" y="1524000"/>
            <a:ext cx="292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/>
                </a:solidFill>
              </a:rPr>
              <a:t>II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334530" y="1105013"/>
            <a:ext cx="345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/>
                </a:solidFill>
              </a:rPr>
              <a:t>III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42096" y="1524000"/>
            <a:ext cx="36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/>
                </a:solidFill>
              </a:rPr>
              <a:t>IV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43948" y="1944129"/>
            <a:ext cx="208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/>
                </a:solidFill>
              </a:rPr>
              <a:t>V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8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0861" y="299224"/>
            <a:ext cx="7940233" cy="76564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0070C0"/>
                </a:solidFill>
              </a:rPr>
              <a:t>A here, mellékhere, </a:t>
            </a:r>
            <a:r>
              <a:rPr lang="hu-HU" dirty="0" err="1" smtClean="0">
                <a:solidFill>
                  <a:srgbClr val="0070C0"/>
                </a:solidFill>
              </a:rPr>
              <a:t>scrotum</a:t>
            </a:r>
            <a:r>
              <a:rPr lang="hu-HU" dirty="0" smtClean="0">
                <a:solidFill>
                  <a:srgbClr val="0070C0"/>
                </a:solidFill>
              </a:rPr>
              <a:t> vénái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2807" y="1128951"/>
            <a:ext cx="8097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hu-HU" sz="1400" b="1" dirty="0" smtClean="0">
                <a:solidFill>
                  <a:srgbClr val="222222"/>
                </a:solidFill>
              </a:rPr>
              <a:t>jobb</a:t>
            </a:r>
            <a:r>
              <a:rPr lang="en-US" sz="1400" b="1" dirty="0" smtClean="0">
                <a:solidFill>
                  <a:srgbClr val="222222"/>
                </a:solidFill>
              </a:rPr>
              <a:t> testicular</a:t>
            </a:r>
            <a:r>
              <a:rPr lang="hu-HU" sz="1400" b="1" dirty="0" smtClean="0">
                <a:solidFill>
                  <a:srgbClr val="222222"/>
                </a:solidFill>
              </a:rPr>
              <a:t>is</a:t>
            </a:r>
            <a:r>
              <a:rPr lang="en-US" sz="1400" b="1" dirty="0" smtClean="0">
                <a:solidFill>
                  <a:srgbClr val="222222"/>
                </a:solidFill>
              </a:rPr>
              <a:t> </a:t>
            </a:r>
            <a:r>
              <a:rPr lang="en-US" sz="1400" b="1" dirty="0" err="1" smtClean="0">
                <a:solidFill>
                  <a:srgbClr val="222222"/>
                </a:solidFill>
              </a:rPr>
              <a:t>ven</a:t>
            </a:r>
            <a:r>
              <a:rPr lang="hu-HU" sz="1400" b="1" dirty="0" smtClean="0">
                <a:solidFill>
                  <a:srgbClr val="222222"/>
                </a:solidFill>
              </a:rPr>
              <a:t>a -</a:t>
            </a:r>
            <a:r>
              <a:rPr lang="en-US" sz="1400" b="1" dirty="0" smtClean="0">
                <a:solidFill>
                  <a:srgbClr val="222222"/>
                </a:solidFill>
              </a:rPr>
              <a:t> </a:t>
            </a:r>
            <a:r>
              <a:rPr lang="hu-HU" sz="1400" u="sng" dirty="0" smtClean="0">
                <a:solidFill>
                  <a:srgbClr val="222222"/>
                </a:solidFill>
              </a:rPr>
              <a:t>inferior vena cava </a:t>
            </a:r>
            <a:r>
              <a:rPr lang="hu-HU" sz="1400" dirty="0" smtClean="0">
                <a:solidFill>
                  <a:srgbClr val="222222"/>
                </a:solidFill>
              </a:rPr>
              <a:t>– véna billentyűk</a:t>
            </a:r>
          </a:p>
          <a:p>
            <a:endParaRPr lang="en-US" sz="1400" u="sng" dirty="0">
              <a:solidFill>
                <a:srgbClr val="222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hu-HU" sz="1400" b="1" dirty="0" smtClean="0">
                <a:solidFill>
                  <a:srgbClr val="222222"/>
                </a:solidFill>
              </a:rPr>
              <a:t>bal</a:t>
            </a:r>
            <a:r>
              <a:rPr lang="en-US" sz="1400" b="1" dirty="0" smtClean="0">
                <a:solidFill>
                  <a:srgbClr val="222222"/>
                </a:solidFill>
              </a:rPr>
              <a:t> testicular</a:t>
            </a:r>
            <a:r>
              <a:rPr lang="hu-HU" sz="1400" b="1" dirty="0" smtClean="0">
                <a:solidFill>
                  <a:srgbClr val="222222"/>
                </a:solidFill>
              </a:rPr>
              <a:t>is</a:t>
            </a:r>
            <a:r>
              <a:rPr lang="en-US" sz="1400" b="1" dirty="0" smtClean="0">
                <a:solidFill>
                  <a:srgbClr val="222222"/>
                </a:solidFill>
              </a:rPr>
              <a:t> </a:t>
            </a:r>
            <a:r>
              <a:rPr lang="en-US" sz="1400" b="1" dirty="0" err="1" smtClean="0">
                <a:solidFill>
                  <a:srgbClr val="222222"/>
                </a:solidFill>
              </a:rPr>
              <a:t>ven</a:t>
            </a:r>
            <a:r>
              <a:rPr lang="hu-HU" sz="1400" b="1" dirty="0" smtClean="0">
                <a:solidFill>
                  <a:srgbClr val="222222"/>
                </a:solidFill>
              </a:rPr>
              <a:t>a</a:t>
            </a:r>
            <a:r>
              <a:rPr lang="en-US" sz="1400" dirty="0" smtClean="0">
                <a:solidFill>
                  <a:srgbClr val="222222"/>
                </a:solidFill>
              </a:rPr>
              <a:t>, </a:t>
            </a:r>
            <a:r>
              <a:rPr lang="hu-HU" sz="1400" u="sng" dirty="0">
                <a:solidFill>
                  <a:srgbClr val="222222"/>
                </a:solidFill>
              </a:rPr>
              <a:t>bal </a:t>
            </a:r>
            <a:r>
              <a:rPr lang="hu-HU" sz="1400" u="sng" dirty="0" smtClean="0">
                <a:solidFill>
                  <a:srgbClr val="222222"/>
                </a:solidFill>
              </a:rPr>
              <a:t>vena renalis </a:t>
            </a:r>
            <a:r>
              <a:rPr lang="hu-HU" sz="1400" dirty="0">
                <a:solidFill>
                  <a:srgbClr val="222222"/>
                </a:solidFill>
              </a:rPr>
              <a:t>– véna </a:t>
            </a:r>
            <a:r>
              <a:rPr lang="hu-HU" sz="1400" dirty="0" smtClean="0">
                <a:solidFill>
                  <a:srgbClr val="222222"/>
                </a:solidFill>
              </a:rPr>
              <a:t>billentyűk (gyakran hiányzik)</a:t>
            </a:r>
            <a:endParaRPr lang="hu-HU" sz="1400" dirty="0">
              <a:solidFill>
                <a:srgbClr val="222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1400" dirty="0" err="1" smtClean="0">
                <a:solidFill>
                  <a:srgbClr val="222222"/>
                </a:solidFill>
              </a:rPr>
              <a:t>testicularis</a:t>
            </a:r>
            <a:r>
              <a:rPr lang="hu-HU" sz="1400" dirty="0" smtClean="0">
                <a:solidFill>
                  <a:srgbClr val="222222"/>
                </a:solidFill>
              </a:rPr>
              <a:t> </a:t>
            </a:r>
            <a:r>
              <a:rPr lang="hu-HU" sz="1400" dirty="0" err="1" smtClean="0">
                <a:solidFill>
                  <a:srgbClr val="222222"/>
                </a:solidFill>
              </a:rPr>
              <a:t>venák</a:t>
            </a:r>
            <a:r>
              <a:rPr lang="hu-HU" sz="1400" dirty="0" smtClean="0">
                <a:solidFill>
                  <a:srgbClr val="222222"/>
                </a:solidFill>
              </a:rPr>
              <a:t> az </a:t>
            </a:r>
            <a:r>
              <a:rPr lang="hu-HU" sz="1400" dirty="0" err="1" smtClean="0">
                <a:solidFill>
                  <a:srgbClr val="222222"/>
                </a:solidFill>
              </a:rPr>
              <a:t>epididymis</a:t>
            </a:r>
            <a:r>
              <a:rPr lang="hu-HU" sz="1400" dirty="0" smtClean="0">
                <a:solidFill>
                  <a:srgbClr val="222222"/>
                </a:solidFill>
              </a:rPr>
              <a:t> vénái egyesülnek számos </a:t>
            </a:r>
            <a:r>
              <a:rPr lang="hu-HU" sz="1400" dirty="0" err="1" smtClean="0">
                <a:solidFill>
                  <a:srgbClr val="222222"/>
                </a:solidFill>
              </a:rPr>
              <a:t>anasztomotikus</a:t>
            </a:r>
            <a:r>
              <a:rPr lang="hu-HU" sz="1400" dirty="0" smtClean="0">
                <a:solidFill>
                  <a:srgbClr val="222222"/>
                </a:solidFill>
              </a:rPr>
              <a:t> véna rendszerré</a:t>
            </a:r>
          </a:p>
          <a:p>
            <a:r>
              <a:rPr lang="hu-HU" sz="1400" dirty="0">
                <a:solidFill>
                  <a:srgbClr val="222222"/>
                </a:solidFill>
              </a:rPr>
              <a:t>	</a:t>
            </a:r>
            <a:r>
              <a:rPr lang="hu-HU" sz="1400" dirty="0" smtClean="0">
                <a:solidFill>
                  <a:srgbClr val="222222"/>
                </a:solidFill>
              </a:rPr>
              <a:t>	</a:t>
            </a:r>
            <a:r>
              <a:rPr lang="hu-HU" sz="1400" b="1" dirty="0" err="1" smtClean="0">
                <a:solidFill>
                  <a:srgbClr val="00B0F0"/>
                </a:solidFill>
              </a:rPr>
              <a:t>pampinifprm</a:t>
            </a:r>
            <a:r>
              <a:rPr lang="hu-HU" sz="1400" b="1" dirty="0" smtClean="0">
                <a:solidFill>
                  <a:srgbClr val="00B0F0"/>
                </a:solidFill>
              </a:rPr>
              <a:t> plexus </a:t>
            </a:r>
            <a:endParaRPr lang="en-US" sz="1400" b="1" dirty="0">
              <a:solidFill>
                <a:srgbClr val="00B0F0"/>
              </a:solidFill>
            </a:endParaRPr>
          </a:p>
        </p:txBody>
      </p:sp>
      <p:pic>
        <p:nvPicPr>
          <p:cNvPr id="5122" name="Picture 2" descr="Image result for veins of test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" y="3258065"/>
            <a:ext cx="2990335" cy="329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0022" y="655797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https://media.springernature.com/lw785/springer-static/image/chp%3A10.1007%2F978-3-642-37393-0_153-1/MediaObjects/312468_0_En_153-1_Fig3_HTML.gif</a:t>
            </a:r>
          </a:p>
        </p:txBody>
      </p:sp>
      <p:pic>
        <p:nvPicPr>
          <p:cNvPr id="5124" name="Picture 4" descr="Image result for veins of test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69" y="2852500"/>
            <a:ext cx="3534925" cy="37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750998" y="2362581"/>
            <a:ext cx="537365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Varicocele</a:t>
            </a:r>
            <a:r>
              <a:rPr lang="hu-HU" b="1" dirty="0" smtClean="0">
                <a:solidFill>
                  <a:srgbClr val="FF0000"/>
                </a:solidFill>
              </a:rPr>
              <a:t>!! – </a:t>
            </a:r>
            <a:r>
              <a:rPr lang="hu-HU" sz="1200" dirty="0" smtClean="0"/>
              <a:t>a plexus </a:t>
            </a:r>
            <a:r>
              <a:rPr lang="hu-HU" sz="1200" dirty="0" err="1" smtClean="0"/>
              <a:t>pampiniformis</a:t>
            </a:r>
            <a:r>
              <a:rPr lang="hu-HU" sz="1200" dirty="0" smtClean="0"/>
              <a:t> ereinek abnormális kitágulása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6606746" y="5598409"/>
            <a:ext cx="428368" cy="769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6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2542" y="0"/>
            <a:ext cx="6698405" cy="97764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here, mellékhere, </a:t>
            </a:r>
            <a:r>
              <a:rPr lang="hu-H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scrotum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nyirokelvezetése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Image result for lymphatic drainage of tes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81" y="1118198"/>
            <a:ext cx="3735823" cy="55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662196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https://www.urologie-sante.fr/base-bibliographique/fileadmin/documents/data/PU/2003/PU-2003-00130147/Images/f1houl.gif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-251359" y="2990309"/>
            <a:ext cx="5696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prstClr val="black"/>
                </a:solidFill>
              </a:rPr>
              <a:t>-     </a:t>
            </a:r>
            <a:r>
              <a:rPr lang="hu-HU" sz="1400" dirty="0" smtClean="0">
                <a:solidFill>
                  <a:prstClr val="black"/>
                </a:solidFill>
              </a:rPr>
              <a:t>a heréből származó nyirok mennyisége jelentős </a:t>
            </a:r>
            <a:r>
              <a:rPr lang="hu-HU" sz="1400" dirty="0" smtClean="0">
                <a:solidFill>
                  <a:prstClr val="black"/>
                </a:solidFill>
              </a:rPr>
              <a:t>és folyamatos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prstClr val="black"/>
                </a:solidFill>
              </a:rPr>
              <a:t>retroperitonealis, </a:t>
            </a:r>
            <a:r>
              <a:rPr lang="hu-HU" sz="1400" dirty="0" err="1" smtClean="0">
                <a:solidFill>
                  <a:prstClr val="black"/>
                </a:solidFill>
              </a:rPr>
              <a:t>verticalis</a:t>
            </a:r>
            <a:r>
              <a:rPr lang="hu-HU" sz="1400" dirty="0" smtClean="0">
                <a:solidFill>
                  <a:prstClr val="black"/>
                </a:solidFill>
              </a:rPr>
              <a:t> áramlás</a:t>
            </a:r>
          </a:p>
          <a:p>
            <a:pPr marL="285750" indent="-285750">
              <a:buFontTx/>
              <a:buChar char="-"/>
            </a:pPr>
            <a:endParaRPr lang="hu-HU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u="sng" dirty="0" smtClean="0">
                <a:solidFill>
                  <a:prstClr val="black"/>
                </a:solidFill>
              </a:rPr>
              <a:t>jobb </a:t>
            </a:r>
            <a:r>
              <a:rPr lang="hu-HU" sz="1400" b="1" u="sng" dirty="0" err="1" smtClean="0">
                <a:solidFill>
                  <a:prstClr val="black"/>
                </a:solidFill>
              </a:rPr>
              <a:t>testis</a:t>
            </a:r>
            <a:r>
              <a:rPr lang="hu-HU" sz="1400" b="1" u="sng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– </a:t>
            </a:r>
            <a:r>
              <a:rPr lang="hu-HU" sz="1400" dirty="0" err="1" smtClean="0">
                <a:solidFill>
                  <a:prstClr val="black"/>
                </a:solidFill>
              </a:rPr>
              <a:t>inter-aortocaval</a:t>
            </a:r>
            <a:r>
              <a:rPr lang="hu-HU" sz="1400" dirty="0" smtClean="0">
                <a:solidFill>
                  <a:prstClr val="black"/>
                </a:solidFill>
              </a:rPr>
              <a:t> nyirokcsomók </a:t>
            </a:r>
          </a:p>
          <a:p>
            <a:r>
              <a:rPr lang="hu-HU" sz="1400" dirty="0">
                <a:solidFill>
                  <a:prstClr val="black"/>
                </a:solidFill>
              </a:rPr>
              <a:t>	</a:t>
            </a:r>
            <a:r>
              <a:rPr lang="hu-HU" sz="1400" dirty="0" smtClean="0">
                <a:solidFill>
                  <a:prstClr val="black"/>
                </a:solidFill>
              </a:rPr>
              <a:t>+ </a:t>
            </a:r>
            <a:r>
              <a:rPr lang="hu-HU" sz="1400" dirty="0" err="1" smtClean="0">
                <a:solidFill>
                  <a:prstClr val="black"/>
                </a:solidFill>
              </a:rPr>
              <a:t>paracaval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>
                <a:solidFill>
                  <a:prstClr val="black"/>
                </a:solidFill>
              </a:rPr>
              <a:t>nyirokcsomók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dirty="0" smtClean="0">
                <a:solidFill>
                  <a:prstClr val="black"/>
                </a:solidFill>
              </a:rPr>
              <a:t>bal </a:t>
            </a:r>
            <a:r>
              <a:rPr lang="hu-HU" sz="1400" b="1" dirty="0" err="1" smtClean="0">
                <a:solidFill>
                  <a:prstClr val="black"/>
                </a:solidFill>
              </a:rPr>
              <a:t>testis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– </a:t>
            </a:r>
            <a:r>
              <a:rPr lang="hu-HU" sz="1400" dirty="0" err="1" smtClean="0">
                <a:solidFill>
                  <a:prstClr val="black"/>
                </a:solidFill>
              </a:rPr>
              <a:t>para-aortic</a:t>
            </a:r>
            <a:r>
              <a:rPr lang="hu-HU" sz="1400" dirty="0" smtClean="0">
                <a:solidFill>
                  <a:prstClr val="black"/>
                </a:solidFill>
              </a:rPr>
              <a:t> nyirokcsomók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3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67447" y="0"/>
            <a:ext cx="3286899" cy="672842"/>
          </a:xfrm>
        </p:spPr>
        <p:txBody>
          <a:bodyPr/>
          <a:lstStyle/>
          <a:p>
            <a:pPr algn="ctr"/>
            <a:r>
              <a:rPr lang="hu-HU" dirty="0" smtClean="0"/>
              <a:t>Beidegzés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5458" y="672842"/>
            <a:ext cx="73975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prstClr val="black"/>
                </a:solidFill>
              </a:rPr>
              <a:t>Scrotum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1400" dirty="0" smtClean="0">
              <a:solidFill>
                <a:prstClr val="black"/>
              </a:solidFill>
            </a:endParaRPr>
          </a:p>
          <a:p>
            <a:r>
              <a:rPr lang="hu-HU" sz="1400" dirty="0" smtClean="0">
                <a:solidFill>
                  <a:prstClr val="black"/>
                </a:solidFill>
              </a:rPr>
              <a:t>- anterior </a:t>
            </a:r>
            <a:r>
              <a:rPr lang="hu-HU" sz="1400" dirty="0">
                <a:solidFill>
                  <a:prstClr val="black"/>
                </a:solidFill>
              </a:rPr>
              <a:t>-  </a:t>
            </a:r>
            <a:r>
              <a:rPr lang="hu-HU" sz="1400" dirty="0" smtClean="0">
                <a:solidFill>
                  <a:prstClr val="black"/>
                </a:solidFill>
              </a:rPr>
              <a:t>n. </a:t>
            </a:r>
            <a:r>
              <a:rPr lang="hu-HU" sz="1400" dirty="0" err="1" smtClean="0">
                <a:solidFill>
                  <a:prstClr val="black"/>
                </a:solidFill>
              </a:rPr>
              <a:t>ilioinguinalis</a:t>
            </a:r>
            <a:r>
              <a:rPr lang="hu-HU" sz="1400" dirty="0" smtClean="0">
                <a:solidFill>
                  <a:prstClr val="black"/>
                </a:solidFill>
              </a:rPr>
              <a:t>, r. </a:t>
            </a:r>
            <a:r>
              <a:rPr lang="hu-HU" sz="1400" dirty="0" err="1" smtClean="0">
                <a:solidFill>
                  <a:prstClr val="black"/>
                </a:solidFill>
              </a:rPr>
              <a:t>genitalis</a:t>
            </a:r>
            <a:r>
              <a:rPr lang="hu-HU" sz="1400" dirty="0" smtClean="0">
                <a:solidFill>
                  <a:prstClr val="black"/>
                </a:solidFill>
              </a:rPr>
              <a:t> n. </a:t>
            </a:r>
            <a:r>
              <a:rPr lang="hu-HU" sz="1400" dirty="0" err="1" smtClean="0">
                <a:solidFill>
                  <a:prstClr val="black"/>
                </a:solidFill>
              </a:rPr>
              <a:t>genitofemoralis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hu-HU" sz="1400" dirty="0" err="1">
                <a:solidFill>
                  <a:prstClr val="black"/>
                </a:solidFill>
              </a:rPr>
              <a:t>s</a:t>
            </a:r>
            <a:r>
              <a:rPr lang="hu-HU" sz="1400" dirty="0" err="1" smtClean="0">
                <a:solidFill>
                  <a:prstClr val="black"/>
                </a:solidFill>
              </a:rPr>
              <a:t>crotum</a:t>
            </a:r>
            <a:r>
              <a:rPr lang="hu-HU" sz="1400" dirty="0" smtClean="0">
                <a:solidFill>
                  <a:prstClr val="black"/>
                </a:solidFill>
              </a:rPr>
              <a:t> posterior 2/3 n. </a:t>
            </a:r>
            <a:r>
              <a:rPr lang="hu-HU" sz="1400" dirty="0" err="1" smtClean="0">
                <a:solidFill>
                  <a:prstClr val="black"/>
                </a:solidFill>
              </a:rPr>
              <a:t>perinealis</a:t>
            </a:r>
            <a:r>
              <a:rPr lang="hu-HU" sz="1400" dirty="0">
                <a:solidFill>
                  <a:prstClr val="black"/>
                </a:solidFill>
              </a:rPr>
              <a:t>, n</a:t>
            </a:r>
            <a:r>
              <a:rPr lang="hu-HU" sz="1400" dirty="0" smtClean="0">
                <a:solidFill>
                  <a:prstClr val="black"/>
                </a:solidFill>
              </a:rPr>
              <a:t>. </a:t>
            </a:r>
            <a:r>
              <a:rPr lang="hu-HU" sz="1400" dirty="0" err="1" smtClean="0">
                <a:solidFill>
                  <a:prstClr val="black"/>
                </a:solidFill>
              </a:rPr>
              <a:t>cutaneous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</a:rPr>
              <a:t>femoris</a:t>
            </a:r>
            <a:r>
              <a:rPr lang="hu-HU" sz="1400" dirty="0" smtClean="0">
                <a:solidFill>
                  <a:prstClr val="black"/>
                </a:solidFill>
              </a:rPr>
              <a:t> posterior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7133" y="1841683"/>
            <a:ext cx="7974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prstClr val="black"/>
                </a:solidFill>
              </a:rPr>
              <a:t>Testis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prstClr val="black"/>
                </a:solidFill>
              </a:rPr>
              <a:t>90</a:t>
            </a:r>
            <a:r>
              <a:rPr lang="en-US" sz="1400" dirty="0">
                <a:solidFill>
                  <a:prstClr val="black"/>
                </a:solidFill>
              </a:rPr>
              <a:t>% </a:t>
            </a:r>
            <a:r>
              <a:rPr lang="en-US" sz="1400" dirty="0" smtClean="0">
                <a:solidFill>
                  <a:srgbClr val="FF0000"/>
                </a:solidFill>
              </a:rPr>
              <a:t>s</a:t>
            </a:r>
            <a:r>
              <a:rPr lang="hu-HU" sz="1400" dirty="0" err="1" smtClean="0">
                <a:solidFill>
                  <a:srgbClr val="FF0000"/>
                </a:solidFill>
              </a:rPr>
              <a:t>zi</a:t>
            </a:r>
            <a:r>
              <a:rPr lang="en-US" sz="1400" dirty="0" err="1" smtClean="0">
                <a:solidFill>
                  <a:srgbClr val="FF0000"/>
                </a:solidFill>
              </a:rPr>
              <a:t>mpati</a:t>
            </a:r>
            <a:r>
              <a:rPr lang="hu-HU" sz="1400" dirty="0" err="1" smtClean="0">
                <a:solidFill>
                  <a:srgbClr val="FF0000"/>
                </a:solidFill>
              </a:rPr>
              <a:t>kus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en-US" sz="1400" dirty="0" smtClean="0">
                <a:solidFill>
                  <a:prstClr val="black"/>
                </a:solidFill>
              </a:rPr>
              <a:t>T10-L1 </a:t>
            </a:r>
            <a:r>
              <a:rPr lang="hu-HU" sz="1400" dirty="0" smtClean="0">
                <a:solidFill>
                  <a:prstClr val="black"/>
                </a:solidFill>
              </a:rPr>
              <a:t>gerincvelői </a:t>
            </a:r>
            <a:r>
              <a:rPr lang="en-US" sz="1400" dirty="0" smtClean="0">
                <a:solidFill>
                  <a:prstClr val="black"/>
                </a:solidFill>
              </a:rPr>
              <a:t>s</a:t>
            </a:r>
            <a:r>
              <a:rPr lang="hu-HU" sz="1400" dirty="0" smtClean="0">
                <a:solidFill>
                  <a:prstClr val="black"/>
                </a:solidFill>
              </a:rPr>
              <a:t>z</a:t>
            </a:r>
            <a:r>
              <a:rPr lang="en-US" sz="1400" dirty="0" err="1" smtClean="0">
                <a:solidFill>
                  <a:prstClr val="black"/>
                </a:solidFill>
              </a:rPr>
              <a:t>egment</a:t>
            </a:r>
            <a:r>
              <a:rPr lang="hu-HU" sz="1400" dirty="0" err="1" smtClean="0">
                <a:solidFill>
                  <a:prstClr val="black"/>
                </a:solidFill>
              </a:rPr>
              <a:t>ekből</a:t>
            </a:r>
            <a:r>
              <a:rPr lang="en-US" sz="1400" dirty="0" smtClean="0">
                <a:solidFill>
                  <a:prstClr val="black"/>
                </a:solidFill>
              </a:rPr>
              <a:t>,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B050"/>
                </a:solidFill>
              </a:rPr>
              <a:t>paras</a:t>
            </a:r>
            <a:r>
              <a:rPr lang="hu-HU" sz="1400" dirty="0" err="1" smtClean="0">
                <a:solidFill>
                  <a:srgbClr val="00B050"/>
                </a:solidFill>
              </a:rPr>
              <a:t>zi</a:t>
            </a:r>
            <a:r>
              <a:rPr lang="en-US" sz="1400" dirty="0" err="1" smtClean="0">
                <a:solidFill>
                  <a:srgbClr val="00B050"/>
                </a:solidFill>
              </a:rPr>
              <a:t>mpati</a:t>
            </a:r>
            <a:r>
              <a:rPr lang="hu-HU" sz="1400" dirty="0" err="1" smtClean="0">
                <a:solidFill>
                  <a:srgbClr val="00B050"/>
                </a:solidFill>
              </a:rPr>
              <a:t>kus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- </a:t>
            </a:r>
            <a:r>
              <a:rPr lang="en-US" sz="1400" dirty="0" smtClean="0">
                <a:solidFill>
                  <a:prstClr val="black"/>
                </a:solidFill>
              </a:rPr>
              <a:t>S2–4 </a:t>
            </a:r>
            <a:r>
              <a:rPr lang="hu-HU" sz="1400" dirty="0" smtClean="0">
                <a:solidFill>
                  <a:prstClr val="black"/>
                </a:solidFill>
              </a:rPr>
              <a:t>gerincvelői </a:t>
            </a:r>
            <a:r>
              <a:rPr lang="en-US" sz="1400" dirty="0" smtClean="0">
                <a:solidFill>
                  <a:prstClr val="black"/>
                </a:solidFill>
              </a:rPr>
              <a:t>s</a:t>
            </a:r>
            <a:r>
              <a:rPr lang="hu-HU" sz="1400" dirty="0" smtClean="0">
                <a:solidFill>
                  <a:prstClr val="black"/>
                </a:solidFill>
              </a:rPr>
              <a:t>z</a:t>
            </a:r>
            <a:r>
              <a:rPr lang="en-US" sz="1400" dirty="0" err="1" smtClean="0">
                <a:solidFill>
                  <a:prstClr val="black"/>
                </a:solidFill>
              </a:rPr>
              <a:t>egment</a:t>
            </a:r>
            <a:r>
              <a:rPr lang="hu-HU" sz="1400" dirty="0" err="1" smtClean="0">
                <a:solidFill>
                  <a:prstClr val="black"/>
                </a:solidFill>
              </a:rPr>
              <a:t>ekből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prstClr val="black"/>
                </a:solidFill>
              </a:rPr>
              <a:t>a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</a:rPr>
              <a:t>vegetatatív</a:t>
            </a:r>
            <a:r>
              <a:rPr lang="hu-HU" sz="1400" dirty="0" smtClean="0">
                <a:solidFill>
                  <a:prstClr val="black"/>
                </a:solidFill>
              </a:rPr>
              <a:t> idegek 3 csoportja a </a:t>
            </a:r>
            <a:r>
              <a:rPr lang="en-US" sz="1400" dirty="0" smtClean="0">
                <a:solidFill>
                  <a:prstClr val="black"/>
                </a:solidFill>
              </a:rPr>
              <a:t>gonadal</a:t>
            </a:r>
            <a:r>
              <a:rPr lang="hu-HU" sz="1400" dirty="0" smtClean="0">
                <a:solidFill>
                  <a:prstClr val="black"/>
                </a:solidFill>
              </a:rPr>
              <a:t>is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erekkel és a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vas </a:t>
            </a:r>
            <a:r>
              <a:rPr lang="en-US" sz="1400" dirty="0" smtClean="0">
                <a:solidFill>
                  <a:prstClr val="black"/>
                </a:solidFill>
              </a:rPr>
              <a:t>deferens</a:t>
            </a:r>
            <a:r>
              <a:rPr lang="hu-HU" sz="1400" dirty="0" err="1" smtClean="0">
                <a:solidFill>
                  <a:prstClr val="black"/>
                </a:solidFill>
              </a:rPr>
              <a:t>-el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fut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az </a:t>
            </a:r>
            <a:r>
              <a:rPr lang="en-US" sz="1400" dirty="0" smtClean="0">
                <a:solidFill>
                  <a:prstClr val="black"/>
                </a:solidFill>
              </a:rPr>
              <a:t>epididymis</a:t>
            </a:r>
            <a:r>
              <a:rPr lang="hu-HU" sz="1400" dirty="0" err="1" smtClean="0">
                <a:solidFill>
                  <a:prstClr val="black"/>
                </a:solidFill>
              </a:rPr>
              <a:t>hez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és a</a:t>
            </a:r>
            <a:r>
              <a:rPr lang="en-US" sz="1400" dirty="0" smtClean="0">
                <a:solidFill>
                  <a:prstClr val="black"/>
                </a:solidFill>
              </a:rPr>
              <a:t> testis</a:t>
            </a:r>
            <a:r>
              <a:rPr lang="hu-HU" sz="1400" dirty="0" err="1" smtClean="0">
                <a:solidFill>
                  <a:prstClr val="black"/>
                </a:solidFill>
              </a:rPr>
              <a:t>hez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146" name="Picture 2" descr="An external file that holds a picture, illustration, etc.&#10;Object name is tau-06-S1-S51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67" y="3608173"/>
            <a:ext cx="5403692" cy="324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65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91265" y="1081173"/>
            <a:ext cx="4891216" cy="1686740"/>
          </a:xfrm>
        </p:spPr>
        <p:txBody>
          <a:bodyPr>
            <a:normAutofit/>
          </a:bodyPr>
          <a:lstStyle/>
          <a:p>
            <a:r>
              <a:rPr lang="hu-H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burkai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79273" y="3006811"/>
            <a:ext cx="7315200" cy="253725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endParaRPr lang="hu-HU" altLang="hu-HU" sz="6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Nemeskéri </a:t>
            </a:r>
            <a:r>
              <a:rPr lang="hu-HU" altLang="hu-HU" sz="6000" b="1" dirty="0">
                <a:latin typeface="Arial" panose="020B0604020202020204" pitchFamily="34" charset="0"/>
                <a:cs typeface="Arial" panose="020B0604020202020204" pitchFamily="34" charset="0"/>
              </a:rPr>
              <a:t>Ágnes</a:t>
            </a:r>
          </a:p>
          <a:p>
            <a:pPr>
              <a:lnSpc>
                <a:spcPct val="80000"/>
              </a:lnSpc>
            </a:pPr>
            <a:r>
              <a:rPr lang="hu-HU" altLang="hu-H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hu-HU" altLang="hu-H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44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Egyetem</a:t>
            </a:r>
          </a:p>
          <a:p>
            <a:pPr>
              <a:lnSpc>
                <a:spcPct val="80000"/>
              </a:lnSpc>
            </a:pPr>
            <a:r>
              <a:rPr lang="hu-HU" altLang="hu-HU" sz="44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Anatómiai, Szövet- és Fejlődéstani Intézet</a:t>
            </a:r>
          </a:p>
          <a:p>
            <a:pPr>
              <a:lnSpc>
                <a:spcPct val="80000"/>
              </a:lnSpc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Klinikai Anatómiai Kutatólaboratórium</a:t>
            </a:r>
          </a:p>
          <a:p>
            <a:pPr>
              <a:lnSpc>
                <a:spcPct val="80000"/>
              </a:lnSpc>
            </a:pP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nemeskeri.agnes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med.semmelweis-univ.hu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6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2344"/>
            <a:ext cx="6400800" cy="818996"/>
          </a:xfrm>
        </p:spPr>
        <p:txBody>
          <a:bodyPr>
            <a:normAutofit/>
          </a:bodyPr>
          <a:lstStyle/>
          <a:p>
            <a:pPr algn="ctr"/>
            <a:r>
              <a:rPr lang="hu-HU" sz="4000" dirty="0" smtClean="0"/>
              <a:t>Férfi nemi szervek</a:t>
            </a:r>
            <a:endParaRPr lang="en-US" sz="4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55393" y="4426395"/>
            <a:ext cx="1383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prstClr val="black"/>
                </a:solidFill>
              </a:rPr>
              <a:t>p</a:t>
            </a:r>
            <a:r>
              <a:rPr lang="hu-HU" sz="1400" b="1" dirty="0" smtClean="0">
                <a:solidFill>
                  <a:prstClr val="black"/>
                </a:solidFill>
              </a:rPr>
              <a:t>enis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58097" y="2238329"/>
            <a:ext cx="138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prstClr val="black"/>
                </a:solidFill>
              </a:rPr>
              <a:t>epididymis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71138" y="2749502"/>
            <a:ext cx="3987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prstClr val="black"/>
                </a:solidFill>
              </a:rPr>
              <a:t>p</a:t>
            </a:r>
            <a:r>
              <a:rPr lang="hu-HU" sz="1400" b="1" dirty="0" smtClean="0">
                <a:solidFill>
                  <a:prstClr val="black"/>
                </a:solidFill>
              </a:rPr>
              <a:t>rostata</a:t>
            </a:r>
            <a:endParaRPr lang="hu-HU" sz="1400" b="1" dirty="0">
              <a:solidFill>
                <a:prstClr val="black"/>
              </a:solidFill>
            </a:endParaRPr>
          </a:p>
          <a:p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>
                <a:solidFill>
                  <a:prstClr val="black"/>
                </a:solidFill>
              </a:rPr>
              <a:t>   </a:t>
            </a:r>
            <a:r>
              <a:rPr lang="hu-HU" sz="1400" b="1" dirty="0" smtClean="0">
                <a:solidFill>
                  <a:prstClr val="black"/>
                </a:solidFill>
              </a:rPr>
              <a:t>vesicula seminalis</a:t>
            </a:r>
            <a:r>
              <a:rPr lang="hu-HU" sz="1400" b="1" dirty="0">
                <a:solidFill>
                  <a:prstClr val="black"/>
                </a:solidFill>
              </a:rPr>
              <a:t>	</a:t>
            </a:r>
            <a:r>
              <a:rPr lang="hu-HU" sz="1400" b="1" dirty="0" smtClean="0">
                <a:solidFill>
                  <a:prstClr val="black"/>
                </a:solidFill>
              </a:rPr>
              <a:t>	   </a:t>
            </a:r>
            <a:r>
              <a:rPr lang="hu-HU" sz="1400" b="1" dirty="0">
                <a:solidFill>
                  <a:prstClr val="black"/>
                </a:solidFill>
              </a:rPr>
              <a:t>	</a:t>
            </a:r>
            <a:r>
              <a:rPr lang="hu-HU" sz="1400" b="1" dirty="0" smtClean="0">
                <a:solidFill>
                  <a:prstClr val="black"/>
                </a:solidFill>
              </a:rPr>
              <a:t>glandula </a:t>
            </a:r>
            <a:r>
              <a:rPr lang="hu-HU" sz="1400" b="1" dirty="0" err="1" smtClean="0">
                <a:solidFill>
                  <a:prstClr val="black"/>
                </a:solidFill>
              </a:rPr>
              <a:t>bulbourethralis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05947" y="3578554"/>
            <a:ext cx="568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Külső </a:t>
            </a:r>
            <a:r>
              <a:rPr lang="hu-HU" sz="2400" b="1" dirty="0" err="1" smtClean="0">
                <a:solidFill>
                  <a:prstClr val="black"/>
                </a:solidFill>
              </a:rPr>
              <a:t>genitaliák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463113" y="4795457"/>
            <a:ext cx="138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prstClr val="black"/>
                </a:solidFill>
              </a:rPr>
              <a:t>scrotum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10543" y="166995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rgbClr val="FF0000"/>
                </a:solidFill>
              </a:rPr>
              <a:t>testis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915309" y="5204614"/>
            <a:ext cx="198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70AD47">
                    <a:lumMod val="75000"/>
                  </a:srgbClr>
                </a:solidFill>
              </a:rPr>
              <a:t> here burkai</a:t>
            </a:r>
            <a:endParaRPr lang="en-US" sz="2400" b="1" dirty="0">
              <a:solidFill>
                <a:srgbClr val="70AD47">
                  <a:lumMod val="75000"/>
                </a:srgbClr>
              </a:solidFill>
            </a:endParaRPr>
          </a:p>
        </p:txBody>
      </p:sp>
      <p:graphicFrame>
        <p:nvGraphicFramePr>
          <p:cNvPr id="12" name="Objektum 11"/>
          <p:cNvGraphicFramePr>
            <a:graphicFrameLocks noChangeAspect="1"/>
          </p:cNvGraphicFramePr>
          <p:nvPr>
            <p:extLst/>
          </p:nvPr>
        </p:nvGraphicFramePr>
        <p:xfrm>
          <a:off x="5758250" y="1376433"/>
          <a:ext cx="3385750" cy="332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Image" r:id="rId3" imgW="8063280" imgH="7911000" progId="Photoshop.Image.18">
                  <p:embed/>
                </p:oleObj>
              </mc:Choice>
              <mc:Fallback>
                <p:oleObj name="Image" r:id="rId3" imgW="8063280" imgH="79110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8250" y="1376433"/>
                        <a:ext cx="3385750" cy="3321767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églalap 12"/>
          <p:cNvSpPr/>
          <p:nvPr/>
        </p:nvSpPr>
        <p:spPr>
          <a:xfrm>
            <a:off x="4897395" y="115399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https://www.anatomynote.com/wp-content/uploads/2019/08/11107/Male-ejaculation-function-detail.jpg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6" y="4851119"/>
            <a:ext cx="2188459" cy="1789847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-70021" y="6552426"/>
            <a:ext cx="3225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hlinkClick r:id="rId6"/>
              </a:rPr>
              <a:t>https://clinicalgate.com/wp-content/uploads</a:t>
            </a:r>
            <a:r>
              <a:rPr lang="en-US" sz="800" dirty="0" smtClean="0">
                <a:solidFill>
                  <a:prstClr val="black"/>
                </a:solidFill>
                <a:hlinkClick r:id="rId6"/>
              </a:rPr>
              <a:t>/</a:t>
            </a:r>
            <a:endParaRPr lang="hu-HU" sz="800" dirty="0" smtClean="0">
              <a:solidFill>
                <a:prstClr val="black"/>
              </a:solidFill>
            </a:endParaRPr>
          </a:p>
          <a:p>
            <a:r>
              <a:rPr lang="en-US" sz="800" dirty="0" smtClean="0">
                <a:solidFill>
                  <a:prstClr val="black"/>
                </a:solidFill>
              </a:rPr>
              <a:t>2015/06/B9781455710782000043_f004-023-9781455710782.jpg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70936" y="5188828"/>
            <a:ext cx="1990511" cy="153216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807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9249" y="41535"/>
            <a:ext cx="3862816" cy="767537"/>
          </a:xfrm>
        </p:spPr>
        <p:txBody>
          <a:bodyPr/>
          <a:lstStyle/>
          <a:p>
            <a:pPr algn="ctr"/>
            <a:r>
              <a:rPr lang="hu-HU" dirty="0" err="1" smtClean="0"/>
              <a:t>Testis</a:t>
            </a:r>
            <a:r>
              <a:rPr lang="hu-HU" dirty="0" smtClean="0"/>
              <a:t> funkciók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3692323"/>
            <a:ext cx="6661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b="1" dirty="0" err="1" smtClean="0">
                <a:solidFill>
                  <a:prstClr val="black"/>
                </a:solidFill>
              </a:rPr>
              <a:t>Spermatogenezis</a:t>
            </a:r>
            <a:r>
              <a:rPr lang="hu-HU" b="1" dirty="0" smtClean="0">
                <a:solidFill>
                  <a:prstClr val="black"/>
                </a:solidFill>
              </a:rPr>
              <a:t>: </a:t>
            </a:r>
          </a:p>
          <a:p>
            <a:r>
              <a:rPr lang="hu-HU" b="1" dirty="0">
                <a:solidFill>
                  <a:prstClr val="black"/>
                </a:solidFill>
              </a:rPr>
              <a:t>	</a:t>
            </a:r>
            <a:r>
              <a:rPr lang="hu-HU" b="1" dirty="0" smtClean="0">
                <a:solidFill>
                  <a:prstClr val="black"/>
                </a:solidFill>
              </a:rPr>
              <a:t>- </a:t>
            </a:r>
            <a:r>
              <a:rPr lang="hu-HU" b="1" dirty="0" smtClean="0">
                <a:solidFill>
                  <a:srgbClr val="FF0000"/>
                </a:solidFill>
              </a:rPr>
              <a:t>hím ivarsejtek </a:t>
            </a:r>
            <a:r>
              <a:rPr lang="hu-HU" b="1" dirty="0" smtClean="0">
                <a:solidFill>
                  <a:prstClr val="black"/>
                </a:solidFill>
              </a:rPr>
              <a:t>(</a:t>
            </a:r>
            <a:r>
              <a:rPr lang="hu-HU" b="1" dirty="0" err="1" smtClean="0">
                <a:solidFill>
                  <a:prstClr val="black"/>
                </a:solidFill>
              </a:rPr>
              <a:t>spermatozoa</a:t>
            </a:r>
            <a:r>
              <a:rPr lang="hu-HU" b="1" dirty="0" smtClean="0">
                <a:solidFill>
                  <a:prstClr val="black"/>
                </a:solidFill>
              </a:rPr>
              <a:t>, spermium) képzése</a:t>
            </a:r>
          </a:p>
          <a:p>
            <a:r>
              <a:rPr lang="hu-HU" b="1" dirty="0" smtClean="0">
                <a:solidFill>
                  <a:prstClr val="black"/>
                </a:solidFill>
              </a:rPr>
              <a:t>		hímivarsejtek eljuttatása az </a:t>
            </a:r>
            <a:r>
              <a:rPr lang="hu-HU" b="1" dirty="0" err="1" smtClean="0">
                <a:solidFill>
                  <a:prstClr val="black"/>
                </a:solidFill>
              </a:rPr>
              <a:t>epididymisbe</a:t>
            </a:r>
            <a:endParaRPr lang="en-US" b="1" dirty="0">
              <a:solidFill>
                <a:prstClr val="black"/>
              </a:solidFill>
            </a:endParaRPr>
          </a:p>
          <a:p>
            <a:endParaRPr lang="hu-HU" b="1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b="1" dirty="0" smtClean="0">
                <a:solidFill>
                  <a:prstClr val="black"/>
                </a:solidFill>
              </a:rPr>
              <a:t>Szteroid szintézis, szekréció: </a:t>
            </a:r>
          </a:p>
          <a:p>
            <a:r>
              <a:rPr lang="hu-HU" b="1" dirty="0">
                <a:solidFill>
                  <a:prstClr val="black"/>
                </a:solidFill>
              </a:rPr>
              <a:t>	</a:t>
            </a:r>
            <a:r>
              <a:rPr lang="hu-HU" b="1" dirty="0" smtClean="0">
                <a:solidFill>
                  <a:prstClr val="black"/>
                </a:solidFill>
              </a:rPr>
              <a:t>- </a:t>
            </a:r>
            <a:r>
              <a:rPr lang="hu-HU" b="1" dirty="0" err="1" smtClean="0">
                <a:solidFill>
                  <a:prstClr val="black"/>
                </a:solidFill>
              </a:rPr>
              <a:t>Leydig</a:t>
            </a:r>
            <a:r>
              <a:rPr lang="hu-HU" b="1" dirty="0" smtClean="0">
                <a:solidFill>
                  <a:prstClr val="black"/>
                </a:solidFill>
              </a:rPr>
              <a:t> sejtek a </a:t>
            </a:r>
            <a:r>
              <a:rPr lang="hu-HU" b="1" dirty="0" err="1" smtClean="0">
                <a:solidFill>
                  <a:prstClr val="black"/>
                </a:solidFill>
              </a:rPr>
              <a:t>testis</a:t>
            </a:r>
            <a:r>
              <a:rPr lang="hu-HU" b="1" dirty="0" smtClean="0">
                <a:solidFill>
                  <a:prstClr val="black"/>
                </a:solidFill>
              </a:rPr>
              <a:t> </a:t>
            </a:r>
            <a:r>
              <a:rPr lang="hu-HU" b="1" dirty="0" err="1" smtClean="0">
                <a:solidFill>
                  <a:prstClr val="black"/>
                </a:solidFill>
              </a:rPr>
              <a:t>intersticiumában</a:t>
            </a:r>
            <a:endParaRPr lang="hu-HU" b="1" dirty="0" smtClean="0">
              <a:solidFill>
                <a:prstClr val="black"/>
              </a:solidFill>
            </a:endParaRPr>
          </a:p>
          <a:p>
            <a:r>
              <a:rPr lang="hu-HU" b="1" dirty="0">
                <a:solidFill>
                  <a:prstClr val="black"/>
                </a:solidFill>
              </a:rPr>
              <a:t>	</a:t>
            </a:r>
            <a:r>
              <a:rPr lang="hu-HU" b="1" dirty="0" smtClean="0">
                <a:solidFill>
                  <a:prstClr val="black"/>
                </a:solidFill>
              </a:rPr>
              <a:t>- </a:t>
            </a:r>
            <a:r>
              <a:rPr lang="hu-HU" b="1" dirty="0" err="1" smtClean="0">
                <a:solidFill>
                  <a:srgbClr val="FF0000"/>
                </a:solidFill>
              </a:rPr>
              <a:t>testosteron</a:t>
            </a:r>
            <a:r>
              <a:rPr lang="hu-HU" b="1" dirty="0" smtClean="0">
                <a:solidFill>
                  <a:prstClr val="black"/>
                </a:solidFill>
              </a:rPr>
              <a:t> szintézis a </a:t>
            </a:r>
            <a:r>
              <a:rPr lang="hu-HU" b="1" dirty="0" err="1" smtClean="0">
                <a:solidFill>
                  <a:prstClr val="black"/>
                </a:solidFill>
              </a:rPr>
              <a:t>hypophysis</a:t>
            </a:r>
            <a:r>
              <a:rPr lang="hu-HU" b="1" dirty="0" smtClean="0">
                <a:solidFill>
                  <a:prstClr val="black"/>
                </a:solidFill>
              </a:rPr>
              <a:t> </a:t>
            </a:r>
            <a:r>
              <a:rPr lang="hu-HU" b="1" dirty="0" err="1" smtClean="0">
                <a:solidFill>
                  <a:prstClr val="black"/>
                </a:solidFill>
              </a:rPr>
              <a:t>gonadotrop</a:t>
            </a:r>
            <a:r>
              <a:rPr lang="hu-HU" b="1" dirty="0" smtClean="0">
                <a:solidFill>
                  <a:prstClr val="black"/>
                </a:solidFill>
              </a:rPr>
              <a:t> 			hormonjainak stimulációjára</a:t>
            </a:r>
          </a:p>
          <a:p>
            <a:r>
              <a:rPr lang="hu-HU" b="1" dirty="0" smtClean="0">
                <a:solidFill>
                  <a:prstClr val="black"/>
                </a:solidFill>
              </a:rPr>
              <a:t>- Másodlagos hím nemi jelleg:</a:t>
            </a:r>
          </a:p>
          <a:p>
            <a:r>
              <a:rPr lang="hu-HU" b="1" dirty="0">
                <a:solidFill>
                  <a:prstClr val="black"/>
                </a:solidFill>
              </a:rPr>
              <a:t>	</a:t>
            </a:r>
            <a:r>
              <a:rPr lang="hu-HU" b="1" dirty="0" smtClean="0">
                <a:solidFill>
                  <a:prstClr val="black"/>
                </a:solidFill>
              </a:rPr>
              <a:t>- arc, test szőrzet</a:t>
            </a:r>
          </a:p>
          <a:p>
            <a:r>
              <a:rPr lang="hu-HU" b="1" dirty="0">
                <a:solidFill>
                  <a:prstClr val="black"/>
                </a:solidFill>
              </a:rPr>
              <a:t>	</a:t>
            </a:r>
            <a:r>
              <a:rPr lang="hu-HU" b="1" dirty="0" smtClean="0">
                <a:solidFill>
                  <a:prstClr val="black"/>
                </a:solidFill>
              </a:rPr>
              <a:t>- mélyebb hang, nagyobb izom és csont tömeg</a:t>
            </a:r>
          </a:p>
          <a:p>
            <a:r>
              <a:rPr lang="hu-HU" b="1" dirty="0" smtClean="0">
                <a:solidFill>
                  <a:prstClr val="black"/>
                </a:solidFill>
              </a:rPr>
              <a:t>		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Image result for spermatoz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9" y="976144"/>
            <a:ext cx="2800184" cy="27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eydig sej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71" y="199485"/>
            <a:ext cx="3588152" cy="37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08" y="4649556"/>
            <a:ext cx="2233376" cy="17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1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3946" y="158287"/>
            <a:ext cx="5788626" cy="714031"/>
          </a:xfrm>
        </p:spPr>
        <p:txBody>
          <a:bodyPr/>
          <a:lstStyle/>
          <a:p>
            <a:pPr algn="ctr"/>
            <a:r>
              <a:rPr lang="hu-HU" dirty="0" err="1" smtClean="0"/>
              <a:t>Testis</a:t>
            </a:r>
            <a:r>
              <a:rPr lang="hu-HU" dirty="0" smtClean="0"/>
              <a:t> anatómiája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36"/>
            <a:ext cx="3571103" cy="303968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35924" y="32333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https://act.downstate.edu/courseware/haonline/imgs/00000/7000/600/7633.jpg</a:t>
            </a:r>
          </a:p>
        </p:txBody>
      </p:sp>
      <p:pic>
        <p:nvPicPr>
          <p:cNvPr id="2050" name="Picture 2" descr="Click for Full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88" y="1050840"/>
            <a:ext cx="4052917" cy="30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466780" y="4075139"/>
            <a:ext cx="1388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Grant's: 2.19</a:t>
            </a:r>
            <a:r>
              <a:rPr lang="it-IT" sz="800" dirty="0">
                <a:solidFill>
                  <a:prstClr val="black"/>
                </a:solidFill>
              </a:rPr>
              <a:t/>
            </a:r>
            <a:br>
              <a:rPr lang="it-IT" sz="800" dirty="0">
                <a:solidFill>
                  <a:prstClr val="black"/>
                </a:solidFill>
              </a:rPr>
            </a:br>
            <a:r>
              <a:rPr lang="it-IT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Netter (1ed.): 366 (2ed.): 362</a:t>
            </a:r>
            <a:r>
              <a:rPr lang="it-IT" sz="800" dirty="0">
                <a:solidFill>
                  <a:prstClr val="black"/>
                </a:solidFill>
              </a:rPr>
              <a:t/>
            </a:r>
            <a:br>
              <a:rPr lang="it-IT" sz="800" dirty="0">
                <a:solidFill>
                  <a:prstClr val="black"/>
                </a:solidFill>
              </a:rPr>
            </a:br>
            <a:r>
              <a:rPr lang="it-IT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Rohen/Yokochi: 321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3736735"/>
            <a:ext cx="5506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u="sng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Postero</a:t>
            </a:r>
            <a:r>
              <a:rPr lang="hu-HU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superior </a:t>
            </a:r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aspect</a:t>
            </a:r>
            <a:r>
              <a:rPr lang="hu-HU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us</a:t>
            </a:r>
            <a:r>
              <a:rPr lang="hu-H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-</a:t>
            </a:r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testis</a:t>
            </a:r>
            <a:r>
              <a:rPr lang="hu-H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és </a:t>
            </a:r>
            <a:r>
              <a:rPr lang="hu-HU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epididymis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33409" y="4536804"/>
            <a:ext cx="5929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prstClr val="black"/>
                </a:solidFill>
              </a:rPr>
              <a:t>Testis</a:t>
            </a:r>
            <a:r>
              <a:rPr lang="hu-HU" sz="1400" b="1" dirty="0" smtClean="0">
                <a:solidFill>
                  <a:prstClr val="black"/>
                </a:solidFill>
              </a:rPr>
              <a:t> – </a:t>
            </a:r>
            <a:r>
              <a:rPr lang="hu-HU" sz="1400" b="1" u="sng" dirty="0" smtClean="0">
                <a:solidFill>
                  <a:prstClr val="black"/>
                </a:solidFill>
              </a:rPr>
              <a:t>kívül a testüregen </a:t>
            </a:r>
            <a:r>
              <a:rPr lang="hu-HU" sz="1400" b="1" dirty="0" smtClean="0">
                <a:solidFill>
                  <a:prstClr val="black"/>
                </a:solidFill>
              </a:rPr>
              <a:t>– a </a:t>
            </a:r>
            <a:r>
              <a:rPr lang="hu-HU" sz="1400" b="1" dirty="0" err="1" smtClean="0">
                <a:solidFill>
                  <a:prstClr val="black"/>
                </a:solidFill>
              </a:rPr>
              <a:t>scrotumban</a:t>
            </a:r>
            <a:endParaRPr lang="hu-HU" sz="1400" b="1" dirty="0" smtClean="0">
              <a:solidFill>
                <a:prstClr val="black"/>
              </a:solidFill>
            </a:endParaRPr>
          </a:p>
          <a:p>
            <a:r>
              <a:rPr lang="hu-HU" sz="1400" b="1" dirty="0" smtClean="0">
                <a:solidFill>
                  <a:prstClr val="black"/>
                </a:solidFill>
              </a:rPr>
              <a:t>            - </a:t>
            </a:r>
            <a:r>
              <a:rPr lang="hu-HU" sz="1400" b="1" dirty="0" err="1" smtClean="0">
                <a:solidFill>
                  <a:prstClr val="black"/>
                </a:solidFill>
              </a:rPr>
              <a:t>ovoid</a:t>
            </a:r>
            <a:endParaRPr lang="hu-HU" sz="1400" b="1" dirty="0" smtClean="0">
              <a:solidFill>
                <a:prstClr val="black"/>
              </a:solidFill>
            </a:endParaRPr>
          </a:p>
          <a:p>
            <a:r>
              <a:rPr lang="hu-HU" sz="1400" b="1" dirty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          - hossz 4-5 cm, 3-4 cm antero-posterior irányban</a:t>
            </a:r>
          </a:p>
          <a:p>
            <a:r>
              <a:rPr lang="hu-HU" sz="1400" b="1" dirty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          - súly 12-20 gr</a:t>
            </a:r>
          </a:p>
          <a:p>
            <a:r>
              <a:rPr lang="hu-HU" sz="1400" b="1" dirty="0" smtClean="0">
                <a:solidFill>
                  <a:prstClr val="black"/>
                </a:solidFill>
              </a:rPr>
              <a:t>            - </a:t>
            </a:r>
            <a:r>
              <a:rPr lang="hu-HU" sz="1400" b="1" u="sng" dirty="0" smtClean="0">
                <a:solidFill>
                  <a:prstClr val="black"/>
                </a:solidFill>
              </a:rPr>
              <a:t>superior és inferior pólus</a:t>
            </a:r>
          </a:p>
          <a:p>
            <a:r>
              <a:rPr lang="hu-HU" sz="1400" b="1" dirty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          - lapított: lateralis és </a:t>
            </a:r>
            <a:r>
              <a:rPr lang="hu-HU" sz="1400" b="1" dirty="0" err="1" smtClean="0">
                <a:solidFill>
                  <a:prstClr val="black"/>
                </a:solidFill>
              </a:rPr>
              <a:t>medialis</a:t>
            </a:r>
            <a:r>
              <a:rPr lang="hu-HU" sz="1400" b="1" dirty="0" smtClean="0">
                <a:solidFill>
                  <a:prstClr val="black"/>
                </a:solidFill>
              </a:rPr>
              <a:t> felszínek</a:t>
            </a:r>
          </a:p>
          <a:p>
            <a:r>
              <a:rPr lang="hu-HU" sz="1400" b="1" dirty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          - keskeny anterior szél, széles posterior szél</a:t>
            </a:r>
          </a:p>
          <a:p>
            <a:r>
              <a:rPr lang="hu-HU" sz="1400" b="1" dirty="0">
                <a:solidFill>
                  <a:prstClr val="black"/>
                </a:solidFill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</a:rPr>
              <a:t>           - a </a:t>
            </a:r>
            <a:r>
              <a:rPr lang="hu-HU" sz="1400" b="1" dirty="0" err="1" smtClean="0">
                <a:solidFill>
                  <a:prstClr val="black"/>
                </a:solidFill>
              </a:rPr>
              <a:t>scrotumban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</a:rPr>
              <a:t>a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</a:rPr>
              <a:t>funiculus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</a:rPr>
              <a:t>spermaticuson</a:t>
            </a:r>
            <a:r>
              <a:rPr lang="hu-HU" sz="1400" b="1" dirty="0" smtClean="0">
                <a:solidFill>
                  <a:prstClr val="black"/>
                </a:solidFill>
              </a:rPr>
              <a:t> függ</a:t>
            </a:r>
          </a:p>
          <a:p>
            <a:endParaRPr lang="hu-HU" sz="1400" b="1" dirty="0" smtClean="0">
              <a:solidFill>
                <a:prstClr val="black"/>
              </a:solidFill>
            </a:endParaRPr>
          </a:p>
          <a:p>
            <a:r>
              <a:rPr lang="hu-HU" sz="1400" b="1" dirty="0" smtClean="0">
                <a:solidFill>
                  <a:prstClr val="black"/>
                </a:solidFill>
              </a:rPr>
              <a:t>            - tömött kollagénrostos tokba zárt – </a:t>
            </a:r>
            <a:r>
              <a:rPr lang="hu-HU" sz="1400" b="1" dirty="0" smtClean="0">
                <a:solidFill>
                  <a:srgbClr val="FF0000"/>
                </a:solidFill>
              </a:rPr>
              <a:t>tunica </a:t>
            </a:r>
            <a:r>
              <a:rPr lang="hu-HU" sz="1400" b="1" dirty="0" err="1" smtClean="0">
                <a:solidFill>
                  <a:srgbClr val="FF0000"/>
                </a:solidFill>
              </a:rPr>
              <a:t>albuginea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" y="4283595"/>
            <a:ext cx="1488141" cy="25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729" y="168357"/>
            <a:ext cx="3202570" cy="954388"/>
          </a:xfrm>
        </p:spPr>
        <p:txBody>
          <a:bodyPr/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Topográfia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47675" y="1062682"/>
            <a:ext cx="82872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scrotumban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TESTÜREGEN KÍVÜL!! a </a:t>
            </a:r>
            <a:r>
              <a:rPr lang="hu-HU" sz="16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scrotumban</a:t>
            </a:r>
            <a:endParaRPr lang="hu-HU" sz="16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felső pólus antero-laterális irányban dől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alsó pólus </a:t>
            </a:r>
            <a:r>
              <a:rPr lang="hu-H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postero-mediális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irányban dől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bal </a:t>
            </a:r>
            <a:r>
              <a:rPr lang="hu-H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lejjebb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helyezkedik el, mint a jobb</a:t>
            </a:r>
          </a:p>
          <a:p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az </a:t>
            </a:r>
            <a:r>
              <a:rPr lang="hu-H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a here </a:t>
            </a:r>
            <a:r>
              <a:rPr lang="hu-H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posteromediális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felszínéhez fekszik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a mellékhere teste és farka a here felszínéhez kötött, a feje a felső pólus fölé hajlik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az 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alsó pólus a </a:t>
            </a:r>
            <a:r>
              <a:rPr lang="hu-H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  <a:r>
              <a:rPr lang="hu-H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aljához kötött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rostos köteg: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gubernaculum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a here torziót 	  akadályozza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379" y="3451655"/>
            <a:ext cx="906162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prstClr val="black"/>
                </a:solidFill>
                <a:latin typeface="Arial"/>
              </a:rPr>
              <a:t>Hőmérséklet!</a:t>
            </a:r>
          </a:p>
          <a:p>
            <a:r>
              <a:rPr lang="hu-HU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- s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</a:rPr>
              <a:t>permatogenesis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ideális a </a:t>
            </a:r>
            <a:r>
              <a:rPr lang="hu-HU" sz="1400" u="sng" dirty="0" smtClean="0">
                <a:solidFill>
                  <a:prstClr val="black"/>
                </a:solidFill>
                <a:latin typeface="Arial"/>
              </a:rPr>
              <a:t>testhőmérsékletnél két fokkal alacsonyabb hőfokon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 </a:t>
            </a:r>
            <a:endParaRPr lang="hu-HU" sz="1400" dirty="0" smtClean="0">
              <a:solidFill>
                <a:prstClr val="black"/>
              </a:solidFill>
              <a:latin typeface="Arial"/>
            </a:endParaRPr>
          </a:p>
          <a:p>
            <a:r>
              <a:rPr lang="hu-HU" sz="1400" dirty="0" smtClean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-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a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test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i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s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hőmérséklete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35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°C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–</a:t>
            </a:r>
            <a:r>
              <a:rPr lang="hu-HU" sz="1400" dirty="0" err="1" smtClean="0">
                <a:solidFill>
                  <a:prstClr val="black"/>
                </a:solidFill>
                <a:latin typeface="Arial"/>
              </a:rPr>
              <a:t>on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 tartott</a:t>
            </a:r>
          </a:p>
          <a:p>
            <a:endParaRPr lang="hu-HU" sz="1400" dirty="0" smtClean="0">
              <a:solidFill>
                <a:prstClr val="black"/>
              </a:solidFill>
              <a:latin typeface="Arial"/>
            </a:endParaRPr>
          </a:p>
          <a:p>
            <a:r>
              <a:rPr lang="hu-HU" sz="1400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- HOGYAN?</a:t>
            </a:r>
            <a:endParaRPr lang="en-US" sz="1400" dirty="0">
              <a:solidFill>
                <a:prstClr val="black"/>
              </a:solidFill>
              <a:latin typeface="Arial"/>
            </a:endParaRPr>
          </a:p>
          <a:p>
            <a:r>
              <a:rPr lang="hu-HU" sz="1400" dirty="0" smtClean="0">
                <a:solidFill>
                  <a:prstClr val="black"/>
                </a:solidFill>
                <a:latin typeface="Arial"/>
              </a:rPr>
              <a:t>		- </a:t>
            </a:r>
            <a:r>
              <a:rPr lang="hu-HU" sz="1400" b="1" dirty="0" smtClean="0">
                <a:solidFill>
                  <a:srgbClr val="0070C0"/>
                </a:solidFill>
                <a:latin typeface="Arial"/>
              </a:rPr>
              <a:t>m.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b="1" dirty="0" err="1" smtClean="0">
                <a:solidFill>
                  <a:srgbClr val="0070C0"/>
                </a:solidFill>
                <a:latin typeface="Arial"/>
              </a:rPr>
              <a:t>cremaster</a:t>
            </a:r>
            <a:r>
              <a:rPr lang="hu-HU" sz="14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- k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</a:rPr>
              <a:t>ontra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k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c</a:t>
            </a:r>
            <a:r>
              <a:rPr lang="hu-HU" sz="1400" dirty="0" err="1" smtClean="0">
                <a:solidFill>
                  <a:prstClr val="black"/>
                </a:solidFill>
                <a:latin typeface="Arial"/>
              </a:rPr>
              <a:t>ió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 –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a </a:t>
            </a:r>
            <a:r>
              <a:rPr lang="hu-HU" sz="1400" dirty="0" err="1" smtClean="0">
                <a:solidFill>
                  <a:prstClr val="black"/>
                </a:solidFill>
                <a:latin typeface="Arial"/>
              </a:rPr>
              <a:t>funiculus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err="1" smtClean="0">
                <a:solidFill>
                  <a:prstClr val="black"/>
                </a:solidFill>
                <a:latin typeface="Arial"/>
              </a:rPr>
              <a:t>spermaticus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 megrövidül – közelebb a 			testhez – hőmérséklet nő</a:t>
            </a:r>
          </a:p>
          <a:p>
            <a:r>
              <a:rPr lang="hu-HU" sz="1400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	-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ha hűtés szükséges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hu-HU" sz="1400" b="1" dirty="0" smtClean="0">
                <a:solidFill>
                  <a:srgbClr val="0070C0"/>
                </a:solidFill>
                <a:latin typeface="Arial"/>
              </a:rPr>
              <a:t>m. c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</a:rPr>
              <a:t>remaster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relax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ál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– a here lejjebb száll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endParaRPr lang="hu-HU" sz="1400" dirty="0" smtClean="0">
              <a:solidFill>
                <a:prstClr val="black"/>
              </a:solidFill>
              <a:latin typeface="Arial"/>
            </a:endParaRPr>
          </a:p>
          <a:p>
            <a:r>
              <a:rPr lang="hu-HU" sz="1400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	</a:t>
            </a:r>
          </a:p>
          <a:p>
            <a:r>
              <a:rPr lang="hu-HU" sz="1400" dirty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/>
              </a:rPr>
              <a:t>	</a:t>
            </a:r>
            <a:r>
              <a:rPr lang="hu-HU" sz="1400" dirty="0" smtClean="0">
                <a:latin typeface="Arial"/>
              </a:rPr>
              <a:t>- </a:t>
            </a:r>
            <a:r>
              <a:rPr lang="hu-HU" sz="1400" b="1" dirty="0">
                <a:latin typeface="Arial"/>
              </a:rPr>
              <a:t>a </a:t>
            </a:r>
            <a:r>
              <a:rPr lang="en-US" sz="1400" b="1" dirty="0">
                <a:latin typeface="Arial"/>
              </a:rPr>
              <a:t>scrotum</a:t>
            </a:r>
            <a:r>
              <a:rPr lang="hu-HU" sz="1400" b="1" dirty="0">
                <a:latin typeface="Arial"/>
              </a:rPr>
              <a:t> simaizom rétege (</a:t>
            </a:r>
            <a:r>
              <a:rPr lang="hu-HU" sz="1400" b="1" dirty="0" err="1">
                <a:latin typeface="Arial"/>
              </a:rPr>
              <a:t>Dartos</a:t>
            </a:r>
            <a:r>
              <a:rPr lang="hu-HU" sz="1400" b="1" dirty="0">
                <a:latin typeface="Arial"/>
              </a:rPr>
              <a:t>)</a:t>
            </a:r>
            <a:r>
              <a:rPr lang="en-US" sz="1400" b="1" dirty="0">
                <a:latin typeface="Arial"/>
              </a:rPr>
              <a:t> </a:t>
            </a:r>
            <a:endParaRPr lang="hu-HU" sz="1400" b="1" dirty="0">
              <a:latin typeface="Arial"/>
            </a:endParaRPr>
          </a:p>
          <a:p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85" y="0"/>
            <a:ext cx="1494369" cy="25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6994" y="315700"/>
            <a:ext cx="4692993" cy="738744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 here burkai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4" y="1725776"/>
            <a:ext cx="5379309" cy="4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04" y="0"/>
            <a:ext cx="2858633" cy="659757"/>
          </a:xfrm>
        </p:spPr>
        <p:txBody>
          <a:bodyPr>
            <a:normAutofit/>
          </a:bodyPr>
          <a:lstStyle/>
          <a:p>
            <a:pPr algn="ctr"/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Scrotum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81023" y="3313322"/>
            <a:ext cx="874858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u="sng" dirty="0">
                <a:solidFill>
                  <a:srgbClr val="222222"/>
                </a:solidFill>
              </a:rPr>
              <a:t>k</a:t>
            </a:r>
            <a:r>
              <a:rPr lang="hu-HU" sz="1400" u="sng" dirty="0" smtClean="0">
                <a:solidFill>
                  <a:srgbClr val="222222"/>
                </a:solidFill>
              </a:rPr>
              <a:t>ét rekeszből álló erősen pigmentált bőr</a:t>
            </a:r>
            <a:r>
              <a:rPr lang="en-US" sz="1400" u="sng" dirty="0" smtClean="0">
                <a:solidFill>
                  <a:srgbClr val="222222"/>
                </a:solidFill>
              </a:rPr>
              <a:t> </a:t>
            </a:r>
            <a:r>
              <a:rPr lang="hu-HU" sz="1400" u="sng" dirty="0" smtClean="0">
                <a:solidFill>
                  <a:srgbClr val="222222"/>
                </a:solidFill>
              </a:rPr>
              <a:t>(zsírszövet hiányzik) </a:t>
            </a:r>
            <a:r>
              <a:rPr lang="hu-HU" sz="1400" dirty="0" smtClean="0">
                <a:solidFill>
                  <a:srgbClr val="222222"/>
                </a:solidFill>
              </a:rPr>
              <a:t>de </a:t>
            </a:r>
            <a:r>
              <a:rPr lang="hu-HU" sz="1400" b="1" dirty="0" smtClean="0">
                <a:solidFill>
                  <a:srgbClr val="222222"/>
                </a:solidFill>
              </a:rPr>
              <a:t>simaizom</a:t>
            </a:r>
            <a:r>
              <a:rPr lang="hu-HU" sz="1400" dirty="0" smtClean="0">
                <a:solidFill>
                  <a:srgbClr val="222222"/>
                </a:solidFill>
              </a:rPr>
              <a:t> </a:t>
            </a:r>
            <a:r>
              <a:rPr lang="hu-HU" sz="1400" u="sng" dirty="0" smtClean="0">
                <a:solidFill>
                  <a:srgbClr val="222222"/>
                </a:solidFill>
              </a:rPr>
              <a:t>(</a:t>
            </a:r>
            <a:r>
              <a:rPr lang="hu-HU" sz="1400" u="sng" dirty="0" err="1" smtClean="0">
                <a:solidFill>
                  <a:srgbClr val="222222"/>
                </a:solidFill>
              </a:rPr>
              <a:t>Dartos</a:t>
            </a:r>
            <a:r>
              <a:rPr lang="hu-HU" sz="1400" u="sng" dirty="0" smtClean="0">
                <a:solidFill>
                  <a:srgbClr val="222222"/>
                </a:solidFill>
              </a:rPr>
              <a:t>), </a:t>
            </a:r>
            <a:r>
              <a:rPr lang="hu-HU" sz="1400" dirty="0" smtClean="0">
                <a:solidFill>
                  <a:srgbClr val="222222"/>
                </a:solidFill>
              </a:rPr>
              <a:t>sok faggyúmirigy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222222"/>
                </a:solidFill>
              </a:rPr>
              <a:t>a penis alatt</a:t>
            </a:r>
            <a:endParaRPr lang="hu-HU" sz="14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u="sng" dirty="0">
                <a:solidFill>
                  <a:srgbClr val="222222"/>
                </a:solidFill>
              </a:rPr>
              <a:t>b</a:t>
            </a:r>
            <a:r>
              <a:rPr lang="hu-HU" sz="1400" u="sng" dirty="0" smtClean="0">
                <a:solidFill>
                  <a:srgbClr val="222222"/>
                </a:solidFill>
              </a:rPr>
              <a:t>al here lejjebb</a:t>
            </a:r>
            <a:r>
              <a:rPr lang="hu-HU" sz="1400" dirty="0" smtClean="0">
                <a:solidFill>
                  <a:srgbClr val="222222"/>
                </a:solidFill>
              </a:rPr>
              <a:t> – kompresszió kivédésére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endParaRPr lang="hu-HU" sz="1400" dirty="0" smtClean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u="sng" dirty="0" err="1" smtClean="0">
                <a:solidFill>
                  <a:srgbClr val="222222"/>
                </a:solidFill>
              </a:rPr>
              <a:t>perineal</a:t>
            </a:r>
            <a:r>
              <a:rPr lang="hu-HU" sz="1400" u="sng" dirty="0" smtClean="0">
                <a:solidFill>
                  <a:srgbClr val="222222"/>
                </a:solidFill>
              </a:rPr>
              <a:t> raphe –</a:t>
            </a: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hu-HU" sz="1400" b="1" u="sng" dirty="0" smtClean="0">
                <a:solidFill>
                  <a:srgbClr val="222222"/>
                </a:solidFill>
              </a:rPr>
              <a:t>raphe </a:t>
            </a:r>
            <a:r>
              <a:rPr lang="hu-HU" sz="1400" b="1" u="sng" dirty="0" err="1" smtClean="0">
                <a:solidFill>
                  <a:srgbClr val="222222"/>
                </a:solidFill>
              </a:rPr>
              <a:t>scroti</a:t>
            </a:r>
            <a:r>
              <a:rPr lang="hu-HU" sz="1400" b="1" u="sng" dirty="0" smtClean="0">
                <a:solidFill>
                  <a:srgbClr val="222222"/>
                </a:solidFill>
              </a:rPr>
              <a:t> - </a:t>
            </a:r>
            <a:r>
              <a:rPr lang="hu-HU" sz="1400" u="sng" dirty="0" smtClean="0">
                <a:solidFill>
                  <a:srgbClr val="222222"/>
                </a:solidFill>
              </a:rPr>
              <a:t>gyakorlatilag érmentes - </a:t>
            </a:r>
            <a:r>
              <a:rPr lang="hu-HU" sz="1400" b="1" dirty="0" smtClean="0">
                <a:solidFill>
                  <a:srgbClr val="FF0000"/>
                </a:solidFill>
              </a:rPr>
              <a:t>jelentőség </a:t>
            </a:r>
            <a:r>
              <a:rPr lang="hu-HU" sz="1400" b="1" dirty="0" smtClean="0">
                <a:solidFill>
                  <a:srgbClr val="FF0000"/>
                </a:solidFill>
              </a:rPr>
              <a:t>sebészi beavatkozásnál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222222"/>
                </a:solidFill>
              </a:rPr>
              <a:t>a raphe alatt:</a:t>
            </a: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en-US" sz="1400" b="1" u="sng" dirty="0" smtClean="0">
                <a:solidFill>
                  <a:srgbClr val="222222"/>
                </a:solidFill>
              </a:rPr>
              <a:t>septum</a:t>
            </a:r>
            <a:r>
              <a:rPr lang="hu-HU" sz="1400" b="1" u="sng" dirty="0" smtClean="0">
                <a:solidFill>
                  <a:srgbClr val="222222"/>
                </a:solidFill>
              </a:rPr>
              <a:t> </a:t>
            </a:r>
            <a:r>
              <a:rPr lang="en-US" sz="1400" b="1" u="sng" dirty="0" err="1" smtClean="0">
                <a:solidFill>
                  <a:srgbClr val="222222"/>
                </a:solidFill>
              </a:rPr>
              <a:t>scrot</a:t>
            </a:r>
            <a:r>
              <a:rPr lang="hu-HU" sz="1400" b="1" u="sng" dirty="0" smtClean="0">
                <a:solidFill>
                  <a:srgbClr val="222222"/>
                </a:solidFill>
              </a:rPr>
              <a:t>i</a:t>
            </a:r>
            <a:endParaRPr lang="hu-HU" sz="1400" b="1" dirty="0" smtClean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b="1" dirty="0" smtClean="0">
                <a:solidFill>
                  <a:srgbClr val="222222"/>
                </a:solidFill>
              </a:rPr>
              <a:t>a. v. </a:t>
            </a:r>
            <a:r>
              <a:rPr lang="en-US" sz="1400" b="1" dirty="0" smtClean="0">
                <a:solidFill>
                  <a:srgbClr val="222222"/>
                </a:solidFill>
              </a:rPr>
              <a:t>testicular</a:t>
            </a:r>
            <a:r>
              <a:rPr lang="hu-HU" sz="1400" b="1" dirty="0" smtClean="0">
                <a:solidFill>
                  <a:srgbClr val="222222"/>
                </a:solidFill>
              </a:rPr>
              <a:t>is</a:t>
            </a:r>
            <a:r>
              <a:rPr lang="en-US" sz="1400" b="1" dirty="0" smtClean="0">
                <a:solidFill>
                  <a:srgbClr val="222222"/>
                </a:solidFill>
              </a:rPr>
              <a:t>, plexus</a:t>
            </a:r>
            <a:r>
              <a:rPr lang="hu-HU" sz="1400" b="1" dirty="0">
                <a:solidFill>
                  <a:srgbClr val="222222"/>
                </a:solidFill>
              </a:rPr>
              <a:t> </a:t>
            </a:r>
            <a:r>
              <a:rPr lang="en-US" sz="1400" b="1" dirty="0" err="1" smtClean="0">
                <a:solidFill>
                  <a:srgbClr val="222222"/>
                </a:solidFill>
              </a:rPr>
              <a:t>pampiniform</a:t>
            </a:r>
            <a:r>
              <a:rPr lang="hu-HU" sz="1400" b="1" dirty="0" smtClean="0">
                <a:solidFill>
                  <a:srgbClr val="222222"/>
                </a:solidFill>
              </a:rPr>
              <a:t>is</a:t>
            </a:r>
            <a:r>
              <a:rPr lang="en-US" sz="1400" b="1" dirty="0" smtClean="0">
                <a:solidFill>
                  <a:srgbClr val="222222"/>
                </a:solidFill>
              </a:rPr>
              <a:t> </a:t>
            </a:r>
            <a:endParaRPr lang="hu-HU" sz="1400" b="1" dirty="0" smtClean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222222"/>
                </a:solidFill>
              </a:rPr>
              <a:t>pubertáskor </a:t>
            </a:r>
            <a:r>
              <a:rPr lang="hu-HU" sz="1400" b="1" u="sng" dirty="0" smtClean="0">
                <a:solidFill>
                  <a:srgbClr val="222222"/>
                </a:solidFill>
              </a:rPr>
              <a:t>szőrzet</a:t>
            </a:r>
            <a:r>
              <a:rPr lang="hu-HU" sz="1400" dirty="0" smtClean="0">
                <a:solidFill>
                  <a:srgbClr val="222222"/>
                </a:solidFill>
              </a:rPr>
              <a:t> jelenik meg</a:t>
            </a:r>
            <a:endParaRPr lang="hu-HU" sz="1400" u="sng" dirty="0" smtClean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rgbClr val="222222"/>
                </a:solidFill>
              </a:rPr>
              <a:t>e</a:t>
            </a:r>
            <a:r>
              <a:rPr lang="hu-HU" sz="1400" dirty="0" smtClean="0">
                <a:solidFill>
                  <a:srgbClr val="222222"/>
                </a:solidFill>
              </a:rPr>
              <a:t>rekció során és hideg hatásra összehúzódik</a:t>
            </a:r>
            <a:endParaRPr lang="hu-HU" sz="1400" u="sng" dirty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222222"/>
                </a:solidFill>
              </a:rPr>
              <a:t>scrotum </a:t>
            </a:r>
            <a:r>
              <a:rPr lang="hu-HU" sz="1400" dirty="0" smtClean="0">
                <a:solidFill>
                  <a:srgbClr val="222222"/>
                </a:solidFill>
              </a:rPr>
              <a:t>-</a:t>
            </a: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hu-HU" sz="1400" dirty="0" err="1" smtClean="0">
                <a:solidFill>
                  <a:srgbClr val="222222"/>
                </a:solidFill>
              </a:rPr>
              <a:t>homolog</a:t>
            </a:r>
            <a:r>
              <a:rPr lang="en-US" sz="1400" dirty="0" smtClean="0">
                <a:solidFill>
                  <a:srgbClr val="222222"/>
                </a:solidFill>
              </a:rPr>
              <a:t> </a:t>
            </a:r>
            <a:r>
              <a:rPr lang="hu-HU" sz="1400" dirty="0" smtClean="0">
                <a:solidFill>
                  <a:srgbClr val="222222"/>
                </a:solidFill>
              </a:rPr>
              <a:t>a </a:t>
            </a:r>
            <a:r>
              <a:rPr lang="hu-HU" sz="1400" u="sng" dirty="0" err="1" smtClean="0">
                <a:solidFill>
                  <a:srgbClr val="222222"/>
                </a:solidFill>
              </a:rPr>
              <a:t>labia</a:t>
            </a:r>
            <a:r>
              <a:rPr lang="hu-HU" sz="1400" u="sng" dirty="0" smtClean="0">
                <a:solidFill>
                  <a:srgbClr val="222222"/>
                </a:solidFill>
              </a:rPr>
              <a:t> </a:t>
            </a:r>
            <a:r>
              <a:rPr lang="hu-HU" sz="1400" u="sng" dirty="0" err="1" smtClean="0">
                <a:solidFill>
                  <a:srgbClr val="222222"/>
                </a:solidFill>
              </a:rPr>
              <a:t>majora-val</a:t>
            </a:r>
            <a:r>
              <a:rPr lang="hu-HU" sz="1400" u="sng" dirty="0" smtClean="0">
                <a:solidFill>
                  <a:srgbClr val="222222"/>
                </a:solidFill>
              </a:rPr>
              <a:t> nőkben</a:t>
            </a:r>
            <a:r>
              <a:rPr lang="en-US" sz="1400" dirty="0">
                <a:solidFill>
                  <a:srgbClr val="222222"/>
                </a:solidFill>
              </a:rPr>
              <a:t> in </a:t>
            </a:r>
            <a:r>
              <a:rPr lang="en-US" sz="1400" dirty="0" smtClean="0">
                <a:solidFill>
                  <a:srgbClr val="222222"/>
                </a:solidFill>
              </a:rPr>
              <a:t>females</a:t>
            </a:r>
            <a:r>
              <a:rPr lang="hu-HU" sz="1400" dirty="0" smtClean="0">
                <a:solidFill>
                  <a:srgbClr val="222222"/>
                </a:solidFill>
              </a:rPr>
              <a:t> (ivarsánc (</a:t>
            </a:r>
            <a:r>
              <a:rPr lang="hu-HU" sz="1400" dirty="0" err="1" smtClean="0">
                <a:solidFill>
                  <a:srgbClr val="222222"/>
                </a:solidFill>
              </a:rPr>
              <a:t>torus</a:t>
            </a:r>
            <a:r>
              <a:rPr lang="hu-HU" sz="1400" dirty="0" smtClean="0">
                <a:solidFill>
                  <a:srgbClr val="222222"/>
                </a:solidFill>
              </a:rPr>
              <a:t> </a:t>
            </a:r>
            <a:r>
              <a:rPr lang="hu-HU" sz="1400" dirty="0" err="1" smtClean="0">
                <a:solidFill>
                  <a:srgbClr val="222222"/>
                </a:solidFill>
              </a:rPr>
              <a:t>genitalis</a:t>
            </a:r>
            <a:r>
              <a:rPr lang="hu-HU" sz="1400" dirty="0" smtClean="0">
                <a:solidFill>
                  <a:srgbClr val="222222"/>
                </a:solidFill>
              </a:rPr>
              <a:t>) – </a:t>
            </a:r>
            <a:r>
              <a:rPr lang="hu-HU" sz="1400" dirty="0" err="1" smtClean="0">
                <a:solidFill>
                  <a:srgbClr val="222222"/>
                </a:solidFill>
              </a:rPr>
              <a:t>scrotum</a:t>
            </a:r>
            <a:r>
              <a:rPr lang="hu-HU" sz="1400" dirty="0" smtClean="0">
                <a:solidFill>
                  <a:srgbClr val="222222"/>
                </a:solidFill>
              </a:rPr>
              <a:t> domb)</a:t>
            </a:r>
          </a:p>
          <a:p>
            <a:endParaRPr lang="hu-HU" sz="1400" dirty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prstClr val="black"/>
                </a:solidFill>
              </a:rPr>
              <a:t>f</a:t>
            </a:r>
            <a:r>
              <a:rPr lang="hu-HU" sz="1400" dirty="0" smtClean="0">
                <a:solidFill>
                  <a:prstClr val="black"/>
                </a:solidFill>
              </a:rPr>
              <a:t>izikai védelem -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hu-HU" sz="14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hő</a:t>
            </a:r>
            <a:r>
              <a:rPr lang="en-US" sz="1400" u="sng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</a:t>
            </a:r>
            <a:r>
              <a:rPr lang="hu-HU" sz="1400" u="sng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áció</a:t>
            </a:r>
            <a:r>
              <a:rPr lang="en-US" sz="14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sz="14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hu-HU" sz="14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prstClr val="black"/>
                </a:solidFill>
              </a:rPr>
              <a:t>f</a:t>
            </a:r>
            <a:r>
              <a:rPr lang="hu-HU" sz="1400" dirty="0" smtClean="0">
                <a:solidFill>
                  <a:prstClr val="black"/>
                </a:solidFill>
              </a:rPr>
              <a:t>olytatása a has bőrének	</a:t>
            </a:r>
            <a:endParaRPr lang="en-US" sz="1400" dirty="0">
              <a:solidFill>
                <a:srgbClr val="222222"/>
              </a:solidFill>
            </a:endParaRPr>
          </a:p>
        </p:txBody>
      </p:sp>
      <p:pic>
        <p:nvPicPr>
          <p:cNvPr id="2050" name="Picture 2" descr="Image result for scarpa's fasc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85" y="13625"/>
            <a:ext cx="4871351" cy="32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aphe scro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227" y="875683"/>
            <a:ext cx="4264625" cy="213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62897" y="238897"/>
            <a:ext cx="3966776" cy="932808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212" y="1351005"/>
            <a:ext cx="8940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b="1" dirty="0" err="1" smtClean="0">
                <a:solidFill>
                  <a:prstClr val="black"/>
                </a:solidFill>
              </a:rPr>
              <a:t>tela</a:t>
            </a:r>
            <a:r>
              <a:rPr lang="hu-HU" sz="1400" b="1" dirty="0" smtClean="0">
                <a:solidFill>
                  <a:prstClr val="black"/>
                </a:solidFill>
              </a:rPr>
              <a:t> subcutanea – kötőszövet és simaizom – </a:t>
            </a:r>
            <a:r>
              <a:rPr lang="hu-HU" sz="1400" b="1" u="sng" dirty="0" smtClean="0">
                <a:solidFill>
                  <a:prstClr val="black"/>
                </a:solidFill>
              </a:rPr>
              <a:t>nincs zsírszövet</a:t>
            </a:r>
          </a:p>
          <a:p>
            <a:endParaRPr lang="en-US" sz="1400" b="1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prstClr val="black"/>
                </a:solidFill>
              </a:rPr>
              <a:t>dartos</a:t>
            </a:r>
            <a:r>
              <a:rPr lang="hu-HU" sz="1400" b="1" dirty="0" smtClean="0">
                <a:solidFill>
                  <a:prstClr val="black"/>
                </a:solidFill>
              </a:rPr>
              <a:t> fascia folytonos a hasfal felületes </a:t>
            </a:r>
            <a:r>
              <a:rPr lang="hu-HU" sz="1400" b="1" dirty="0" err="1" smtClean="0">
                <a:solidFill>
                  <a:prstClr val="black"/>
                </a:solidFill>
              </a:rPr>
              <a:t>Scarpa’s</a:t>
            </a:r>
            <a:r>
              <a:rPr lang="hu-HU" sz="1400" b="1" dirty="0" smtClean="0">
                <a:solidFill>
                  <a:prstClr val="black"/>
                </a:solidFill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</a:rPr>
              <a:t>fasciájával</a:t>
            </a:r>
            <a:r>
              <a:rPr lang="hu-HU" sz="1400" b="1" dirty="0" smtClean="0">
                <a:solidFill>
                  <a:prstClr val="black"/>
                </a:solidFill>
              </a:rPr>
              <a:t> és a  penis </a:t>
            </a:r>
            <a:r>
              <a:rPr lang="hu-HU" sz="1400" b="1" dirty="0" err="1" smtClean="0">
                <a:solidFill>
                  <a:prstClr val="black"/>
                </a:solidFill>
              </a:rPr>
              <a:t>dartos</a:t>
            </a:r>
            <a:r>
              <a:rPr lang="hu-HU" sz="1400" b="1" dirty="0" smtClean="0">
                <a:solidFill>
                  <a:prstClr val="black"/>
                </a:solidFill>
              </a:rPr>
              <a:t> rétegével</a:t>
            </a:r>
            <a:endParaRPr lang="hu-HU" sz="1400" b="1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rgbClr val="222222"/>
                </a:solidFill>
              </a:rPr>
              <a:t>s</a:t>
            </a:r>
            <a:r>
              <a:rPr lang="en-US" sz="1400" dirty="0" err="1" smtClean="0">
                <a:solidFill>
                  <a:srgbClr val="222222"/>
                </a:solidFill>
              </a:rPr>
              <a:t>crotum</a:t>
            </a:r>
            <a:r>
              <a:rPr lang="hu-HU" sz="1400" dirty="0" smtClean="0">
                <a:solidFill>
                  <a:srgbClr val="222222"/>
                </a:solidFill>
              </a:rPr>
              <a:t> ráncai – </a:t>
            </a:r>
            <a:r>
              <a:rPr lang="hu-HU" sz="1400" dirty="0" err="1" smtClean="0">
                <a:solidFill>
                  <a:srgbClr val="222222"/>
                </a:solidFill>
              </a:rPr>
              <a:t>dartos</a:t>
            </a:r>
            <a:r>
              <a:rPr lang="hu-HU" sz="1400" dirty="0" smtClean="0">
                <a:solidFill>
                  <a:srgbClr val="222222"/>
                </a:solidFill>
              </a:rPr>
              <a:t> simaizom</a:t>
            </a:r>
          </a:p>
          <a:p>
            <a:pPr marL="285750" indent="-285750">
              <a:buFontTx/>
              <a:buChar char="-"/>
            </a:pPr>
            <a:endParaRPr lang="hu-HU" sz="1400" b="1" dirty="0">
              <a:solidFill>
                <a:srgbClr val="2222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</a:rPr>
              <a:t> tunica </a:t>
            </a:r>
            <a:r>
              <a:rPr lang="en-US" sz="1400" dirty="0" err="1">
                <a:solidFill>
                  <a:prstClr val="black"/>
                </a:solidFill>
              </a:rPr>
              <a:t>dartos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hu-HU" sz="1400" dirty="0" smtClean="0">
                <a:solidFill>
                  <a:prstClr val="black"/>
                </a:solidFill>
              </a:rPr>
              <a:t>a herék </a:t>
            </a:r>
            <a:r>
              <a:rPr lang="hu-HU" sz="1400" b="1" u="sng" dirty="0" smtClean="0">
                <a:solidFill>
                  <a:prstClr val="black"/>
                </a:solidFill>
              </a:rPr>
              <a:t>hőszabályozása</a:t>
            </a:r>
            <a:r>
              <a:rPr lang="hu-HU" sz="1400" b="1" dirty="0" smtClean="0">
                <a:solidFill>
                  <a:prstClr val="black"/>
                </a:solidFill>
              </a:rPr>
              <a:t> - </a:t>
            </a:r>
            <a:r>
              <a:rPr lang="hu-HU" sz="1400" dirty="0" smtClean="0">
                <a:solidFill>
                  <a:prstClr val="black"/>
                </a:solidFill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</a:rPr>
              <a:t>spermatogenesis</a:t>
            </a:r>
            <a:r>
              <a:rPr lang="en-US" sz="1400" b="1" dirty="0">
                <a:solidFill>
                  <a:srgbClr val="FF0000"/>
                </a:solidFill>
              </a:rPr>
              <a:t> </a:t>
            </a:r>
            <a:endParaRPr lang="hu-HU" sz="1400" b="1" dirty="0" smtClean="0">
              <a:solidFill>
                <a:srgbClr val="FF0000"/>
              </a:solidFill>
            </a:endParaRPr>
          </a:p>
        </p:txBody>
      </p:sp>
      <p:pic>
        <p:nvPicPr>
          <p:cNvPr id="6146" name="Picture 2" descr="Image result for external spermatic fas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23" y="2915300"/>
            <a:ext cx="6354193" cy="35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11211" y="6642556"/>
            <a:ext cx="27061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https://o.quizlet.com/TyH-yyER-uEtZzLuMqsq-w.png</a:t>
            </a:r>
          </a:p>
        </p:txBody>
      </p:sp>
    </p:spTree>
    <p:extLst>
      <p:ext uri="{BB962C8B-B14F-4D97-AF65-F5344CB8AC3E}">
        <p14:creationId xmlns:p14="http://schemas.microsoft.com/office/powerpoint/2010/main" val="3423726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1.xml><?xml version="1.0" encoding="utf-8"?>
<a:theme xmlns:a="http://schemas.openxmlformats.org/drawingml/2006/main" name="9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2.xml><?xml version="1.0" encoding="utf-8"?>
<a:theme xmlns:a="http://schemas.openxmlformats.org/drawingml/2006/main" name="10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3.xml><?xml version="1.0" encoding="utf-8"?>
<a:theme xmlns:a="http://schemas.openxmlformats.org/drawingml/2006/main" name="11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4.xml><?xml version="1.0" encoding="utf-8"?>
<a:theme xmlns:a="http://schemas.openxmlformats.org/drawingml/2006/main" name="12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5.xml><?xml version="1.0" encoding="utf-8"?>
<a:theme xmlns:a="http://schemas.openxmlformats.org/drawingml/2006/main" name="13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6.xml><?xml version="1.0" encoding="utf-8"?>
<a:theme xmlns:a="http://schemas.openxmlformats.org/drawingml/2006/main" name="14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7.xml><?xml version="1.0" encoding="utf-8"?>
<a:theme xmlns:a="http://schemas.openxmlformats.org/drawingml/2006/main" name="15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18.xml><?xml version="1.0" encoding="utf-8"?>
<a:theme xmlns:a="http://schemas.openxmlformats.org/drawingml/2006/main" name="16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2.xml><?xml version="1.0" encoding="utf-8"?>
<a:theme xmlns:a="http://schemas.openxmlformats.org/drawingml/2006/main" name="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3.xml><?xml version="1.0" encoding="utf-8"?>
<a:theme xmlns:a="http://schemas.openxmlformats.org/drawingml/2006/main" name="2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4.xml><?xml version="1.0" encoding="utf-8"?>
<a:theme xmlns:a="http://schemas.openxmlformats.org/drawingml/2006/main" name="1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5.xml><?xml version="1.0" encoding="utf-8"?>
<a:theme xmlns:a="http://schemas.openxmlformats.org/drawingml/2006/main" name="3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6.xml><?xml version="1.0" encoding="utf-8"?>
<a:theme xmlns:a="http://schemas.openxmlformats.org/drawingml/2006/main" name="4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7.xml><?xml version="1.0" encoding="utf-8"?>
<a:theme xmlns:a="http://schemas.openxmlformats.org/drawingml/2006/main" name="5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8.xml><?xml version="1.0" encoding="utf-8"?>
<a:theme xmlns:a="http://schemas.openxmlformats.org/drawingml/2006/main" name="6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ppt/theme/theme9.xml><?xml version="1.0" encoding="utf-8"?>
<a:theme xmlns:a="http://schemas.openxmlformats.org/drawingml/2006/main" name="7_Nemeskeri_te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apbemutato_ Nemeskeri" id="{FB6389A5-E9BE-4648-9E4E-7D567130B4C7}" vid="{A2FD2BBF-32DE-44E0-B1E4-2E31E3D370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547</Words>
  <Application>Microsoft Office PowerPoint</Application>
  <PresentationFormat>Diavetítés a képernyőre (4:3 oldalarány)</PresentationFormat>
  <Paragraphs>197</Paragraphs>
  <Slides>19</Slides>
  <Notes>0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18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43" baseType="lpstr">
      <vt:lpstr>Arial</vt:lpstr>
      <vt:lpstr>Calibri</vt:lpstr>
      <vt:lpstr>Calibri Light</vt:lpstr>
      <vt:lpstr>HelveticaNeueLT Pro 55 Roman</vt:lpstr>
      <vt:lpstr>Times New Roman</vt:lpstr>
      <vt:lpstr>Office-téma</vt:lpstr>
      <vt:lpstr>Nemeskeri_tema</vt:lpstr>
      <vt:lpstr>2_Nemeskeri_tema</vt:lpstr>
      <vt:lpstr>1_Nemeskeri_tema</vt:lpstr>
      <vt:lpstr>3_Nemeskeri_tema</vt:lpstr>
      <vt:lpstr>4_Nemeskeri_tema</vt:lpstr>
      <vt:lpstr>5_Nemeskeri_tema</vt:lpstr>
      <vt:lpstr>6_Nemeskeri_tema</vt:lpstr>
      <vt:lpstr>7_Nemeskeri_tema</vt:lpstr>
      <vt:lpstr>8_Nemeskeri_tema</vt:lpstr>
      <vt:lpstr>9_Nemeskeri_tema</vt:lpstr>
      <vt:lpstr>10_Nemeskeri_tema</vt:lpstr>
      <vt:lpstr>11_Nemeskeri_tema</vt:lpstr>
      <vt:lpstr>12_Nemeskeri_tema</vt:lpstr>
      <vt:lpstr>13_Nemeskeri_tema</vt:lpstr>
      <vt:lpstr>14_Nemeskeri_tema</vt:lpstr>
      <vt:lpstr>15_Nemeskeri_tema</vt:lpstr>
      <vt:lpstr>16_Nemeskeri_tema</vt:lpstr>
      <vt:lpstr>Image</vt:lpstr>
      <vt:lpstr>PowerPoint bemutató</vt:lpstr>
      <vt:lpstr>Testis és burkai </vt:lpstr>
      <vt:lpstr>Férfi nemi szervek</vt:lpstr>
      <vt:lpstr>Testis funkciók</vt:lpstr>
      <vt:lpstr>Testis anatómiája</vt:lpstr>
      <vt:lpstr>Topográfia</vt:lpstr>
      <vt:lpstr>A here burkai</vt:lpstr>
      <vt:lpstr>Scrotum</vt:lpstr>
      <vt:lpstr>Dartos fascia</vt:lpstr>
      <vt:lpstr>Fascia spermatica externa</vt:lpstr>
      <vt:lpstr>Fascia cremasterica</vt:lpstr>
      <vt:lpstr>M. cremaster</vt:lpstr>
      <vt:lpstr>Cremaster reflex</vt:lpstr>
      <vt:lpstr>Fascia spermatica interna</vt:lpstr>
      <vt:lpstr>Tunica vaginalis</vt:lpstr>
      <vt:lpstr>A here, mellékhere, scrotum artériái</vt:lpstr>
      <vt:lpstr>A here, mellékhere, scrotum vénái</vt:lpstr>
      <vt:lpstr>A here, mellékhere, scrotum nyirokelvezetése</vt:lpstr>
      <vt:lpstr>Beidegzés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Testis és burkai</dc:title>
  <dc:creator>Sallay</dc:creator>
  <cp:lastModifiedBy>Sallay</cp:lastModifiedBy>
  <cp:revision>84</cp:revision>
  <dcterms:created xsi:type="dcterms:W3CDTF">2020-02-29T10:53:02Z</dcterms:created>
  <dcterms:modified xsi:type="dcterms:W3CDTF">2020-03-11T17:25:38Z</dcterms:modified>
</cp:coreProperties>
</file>