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27"/>
  </p:notesMasterIdLst>
  <p:handoutMasterIdLst>
    <p:handoutMasterId r:id="rId28"/>
  </p:handoutMasterIdLst>
  <p:sldIdLst>
    <p:sldId id="370" r:id="rId4"/>
    <p:sldId id="310" r:id="rId5"/>
    <p:sldId id="319" r:id="rId6"/>
    <p:sldId id="311" r:id="rId7"/>
    <p:sldId id="385" r:id="rId8"/>
    <p:sldId id="374" r:id="rId9"/>
    <p:sldId id="341" r:id="rId10"/>
    <p:sldId id="347" r:id="rId11"/>
    <p:sldId id="309" r:id="rId12"/>
    <p:sldId id="403" r:id="rId13"/>
    <p:sldId id="384" r:id="rId14"/>
    <p:sldId id="383" r:id="rId15"/>
    <p:sldId id="387" r:id="rId16"/>
    <p:sldId id="363" r:id="rId17"/>
    <p:sldId id="346" r:id="rId18"/>
    <p:sldId id="344" r:id="rId19"/>
    <p:sldId id="357" r:id="rId20"/>
    <p:sldId id="388" r:id="rId21"/>
    <p:sldId id="367" r:id="rId22"/>
    <p:sldId id="286" r:id="rId23"/>
    <p:sldId id="395" r:id="rId24"/>
    <p:sldId id="350" r:id="rId25"/>
    <p:sldId id="315" r:id="rId26"/>
  </p:sldIdLst>
  <p:sldSz cx="10287000" cy="6858000" type="35mm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788" y="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0F7033-8D44-4D59-9569-43C89CC001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FE21AC-4D9E-4F5F-B149-0616732843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31D780-47DA-4162-A082-3D290C72C0D0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3019D9-D96D-469D-B297-1CC65E7A93DD}" type="slidenum">
              <a:rPr lang="hu-HU" altLang="hu-HU" sz="1200"/>
              <a:pPr/>
              <a:t>11</a:t>
            </a:fld>
            <a:endParaRPr lang="hu-HU" altLang="hu-H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69C11C-887B-40DC-983C-2C1775690724}" type="slidenum">
              <a:rPr lang="hu-HU" altLang="hu-HU" sz="1200"/>
              <a:pPr/>
              <a:t>14</a:t>
            </a:fld>
            <a:endParaRPr lang="hu-HU" altLang="hu-H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BB5BE7-ABCC-4BC5-ACEE-7B45ACCFFB53}" type="slidenum">
              <a:rPr lang="hu-HU" altLang="hu-HU" sz="1200"/>
              <a:pPr/>
              <a:t>15</a:t>
            </a:fld>
            <a:endParaRPr lang="hu-HU" altLang="hu-H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1EA151-A7E8-4004-98CF-3EC06216D2F1}" type="slidenum">
              <a:rPr lang="hu-HU" altLang="hu-HU" sz="1200"/>
              <a:pPr/>
              <a:t>16</a:t>
            </a:fld>
            <a:endParaRPr lang="hu-HU" altLang="hu-H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B5070A-6BDC-4132-967B-A07B09B1862B}" type="slidenum">
              <a:rPr lang="hu-HU" altLang="hu-HU" sz="1200"/>
              <a:pPr/>
              <a:t>17</a:t>
            </a:fld>
            <a:endParaRPr lang="hu-HU" altLang="hu-H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9A10AE-C43C-45F5-8A2E-A9CBEEC3D67B}" type="slidenum">
              <a:rPr lang="hu-HU" altLang="hu-HU" sz="1200">
                <a:solidFill>
                  <a:srgbClr val="000000"/>
                </a:solidFill>
              </a:rPr>
              <a:pPr/>
              <a:t>18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hu-HU" smtClean="0"/>
              <a:t>devbio8e-fig-16-17-0.jpg</a:t>
            </a:r>
            <a:br>
              <a:rPr lang="en-US" altLang="hu-HU" smtClean="0"/>
            </a:br>
            <a:endParaRPr lang="en-US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4B756F-20EA-4D4D-B9DB-C299A542A995}" type="slidenum">
              <a:rPr lang="hu-HU" altLang="hu-HU" sz="1200"/>
              <a:pPr/>
              <a:t>19</a:t>
            </a:fld>
            <a:endParaRPr lang="hu-HU" altLang="hu-H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F594DB-8B98-440E-B90B-50BDC0A1B1DD}" type="slidenum">
              <a:rPr lang="hu-HU" altLang="hu-HU" sz="1200"/>
              <a:pPr/>
              <a:t>20</a:t>
            </a:fld>
            <a:endParaRPr lang="hu-HU" altLang="hu-H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ABBF41-D3C0-43B8-898B-359B413F327C}" type="slidenum">
              <a:rPr lang="hu-HU" altLang="hu-HU" sz="1200"/>
              <a:pPr/>
              <a:t>22</a:t>
            </a:fld>
            <a:endParaRPr lang="hu-HU" altLang="hu-H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4EFC36-2943-4D60-BDEA-D9E8ECE36802}" type="slidenum">
              <a:rPr lang="hu-HU" altLang="hu-HU" sz="1200"/>
              <a:pPr/>
              <a:t>23</a:t>
            </a:fld>
            <a:endParaRPr lang="hu-HU" altLang="hu-H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590E87-EFA7-4A60-BC47-2824ED241D9D}" type="slidenum">
              <a:rPr lang="hu-HU" altLang="hu-HU" sz="1200"/>
              <a:pPr/>
              <a:t>2</a:t>
            </a:fld>
            <a:endParaRPr lang="hu-HU" altLang="hu-H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25B569-ABF8-4209-BF1F-B88240DC5C41}" type="slidenum">
              <a:rPr lang="hu-HU" altLang="hu-HU" sz="1200"/>
              <a:pPr/>
              <a:t>3</a:t>
            </a:fld>
            <a:endParaRPr lang="hu-HU" altLang="hu-H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5B1CC1-F11C-4997-A8BB-7A40BD5EA065}" type="slidenum">
              <a:rPr lang="hu-HU" altLang="hu-HU" sz="1200"/>
              <a:pPr/>
              <a:t>4</a:t>
            </a:fld>
            <a:endParaRPr lang="hu-HU" altLang="hu-H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5EE6ED-EF57-44F6-9AF7-E42808DE6311}" type="slidenum">
              <a:rPr lang="hu-HU" altLang="hu-HU" sz="1200"/>
              <a:pPr/>
              <a:t>5</a:t>
            </a:fld>
            <a:endParaRPr lang="hu-HU" altLang="hu-H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0C9CA4-0213-4569-8F56-7EAD9C86D22F}" type="slidenum">
              <a:rPr lang="hu-HU" altLang="hu-HU" sz="1200"/>
              <a:pPr/>
              <a:t>6</a:t>
            </a:fld>
            <a:endParaRPr lang="hu-HU" altLang="hu-H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A8FCC6-7C4F-4C78-98F6-ABDF8640E52D}" type="slidenum">
              <a:rPr lang="hu-HU" altLang="hu-HU" sz="1200"/>
              <a:pPr/>
              <a:t>7</a:t>
            </a:fld>
            <a:endParaRPr lang="hu-HU" altLang="hu-H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B3E7B5-D455-4365-B5AB-FD5B957894F5}" type="slidenum">
              <a:rPr lang="hu-HU" altLang="hu-HU" sz="1200"/>
              <a:pPr/>
              <a:t>8</a:t>
            </a:fld>
            <a:endParaRPr lang="hu-HU" altLang="hu-H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5AA551-546A-4CAD-A203-D913B2E729B7}" type="slidenum">
              <a:rPr lang="hu-HU" altLang="hu-HU" sz="1200"/>
              <a:pPr/>
              <a:t>9</a:t>
            </a:fld>
            <a:endParaRPr lang="hu-HU" altLang="hu-H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A55F-12EB-48DB-88DE-78D0C73348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29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55DB-4B88-43E9-951D-D863E34F5E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848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A676-55D7-4DD5-BFAB-5B7CAD11FC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1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5562600"/>
            <a:ext cx="8743950" cy="381000"/>
          </a:xfrm>
        </p:spPr>
        <p:txBody>
          <a:bodyPr anchor="ctr"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1525" y="6019800"/>
            <a:ext cx="360045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/>
              <a:t>Other chapters</a:t>
            </a:r>
          </a:p>
          <a:p>
            <a:r>
              <a:rPr lang="en-US"/>
              <a:t>Filename</a:t>
            </a:r>
          </a:p>
          <a:p>
            <a:r>
              <a:rPr lang="en-US"/>
              <a:t>Copyright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21C953-A277-4AAF-BD0A-1CDAD05DE5B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6189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1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66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55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49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52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06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0238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5BA1-35F5-44FC-B492-EE035FC582D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1924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3516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78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715250" y="0"/>
            <a:ext cx="2571750" cy="6096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562850" cy="6096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646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14500" y="1122363"/>
            <a:ext cx="10287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14500" y="3602038"/>
            <a:ext cx="10287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DC6B-A759-420F-9A0E-DFAA175A85D9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1F47-8D52-45DA-9D16-303F11FBC3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306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4790-F7AF-4D33-A6B1-0DBDD2E46004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02A5-75F3-4606-80C0-B37BC91E6E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67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5831" y="1709739"/>
            <a:ext cx="11830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35831" y="4589464"/>
            <a:ext cx="118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17BF-E285-4486-96A3-F787159883E9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72A9-908A-4746-9786-9381FAE73E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069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42975" y="1825625"/>
            <a:ext cx="58293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43725" y="1825625"/>
            <a:ext cx="58293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C916-2CB5-4FF0-B7C8-62D766F02DC9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2C55-1C5A-4358-B6F6-89DE418472A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501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4762" y="365126"/>
            <a:ext cx="1183005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44762" y="1681163"/>
            <a:ext cx="580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44762" y="2505075"/>
            <a:ext cx="580251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943725" y="1681163"/>
            <a:ext cx="58310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943725" y="2505075"/>
            <a:ext cx="58310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DA25-85FF-432E-AA0E-51FD258430E2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48D2-D1BE-4428-A42F-61E6565D51C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218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07C6-2AD1-42CD-847E-A4ABCD010AB1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2755-F738-47EB-96BB-B5B80DBD59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863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BD01-6D66-466F-BDD5-D23E8A4C2D89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E87E-303E-4E8E-9253-C9FAF19125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56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4B34-11B5-46F4-B2D8-09469B8D1D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6360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31087" y="987426"/>
            <a:ext cx="6943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99F4-71E9-423B-BD10-214982DDE84A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9E05-6709-4B43-B15E-43B73E89CB5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9625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31087" y="987426"/>
            <a:ext cx="69437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2B6F-1CFC-4C20-B1FB-C2779BD739EF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CDE1-C2AC-41D7-8BE4-95DC774E0DC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56646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397-A63D-43E1-8468-7E8552D0AEA9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8D686-2CEE-42C7-B500-336EDD8B3C6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3878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15512" y="365125"/>
            <a:ext cx="2957513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42975" y="365125"/>
            <a:ext cx="8701088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A328-B429-43D4-A6E2-FBA3FDDED427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A8B3-092B-4EB2-B209-103CA9F86C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15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31F1-4631-4417-A010-1078C18268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991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AA3A7-197B-4D92-A118-2A8FFBE476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16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5222-98FB-48BA-A1A4-936A67EA5F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54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CCC-641B-461F-A7B0-0F19D70F74C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194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BDE6-D2DD-4DF6-B488-C36A39F2612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34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A5DE-F4D2-4208-A0CC-60ED38FD42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976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E08EE0-A4E3-41B9-9E40-E8924B2E87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10287000" cy="381000"/>
          </a:xfrm>
          <a:prstGeom prst="rect">
            <a:avLst/>
          </a:prstGeom>
          <a:solidFill>
            <a:srgbClr val="40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28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This is the title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Szöveg helye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7265BA-922D-4FE4-AE1D-70ED30C8B49D}" type="datetimeFigureOut">
              <a:rPr lang="hu-HU"/>
              <a:pPr>
                <a:defRPr/>
              </a:pPr>
              <a:t>2020. 04. 28.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B3D999-3C0A-408E-BBE9-617ADF6EB1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3230563" y="4029075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2800" b="1">
                <a:solidFill>
                  <a:srgbClr val="66CCFF"/>
                </a:solidFill>
              </a:rPr>
              <a:t>Semmelweis Egyetem,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736850" y="620713"/>
            <a:ext cx="466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400" b="1">
                <a:solidFill>
                  <a:srgbClr val="FFFF00"/>
                </a:solidFill>
              </a:rPr>
              <a:t>Végtagok fejlődése</a:t>
            </a:r>
            <a:endParaRPr lang="hu-HU" altLang="hu-HU" sz="4400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3575050" y="1557338"/>
            <a:ext cx="282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CCFFFF"/>
                </a:solidFill>
              </a:rPr>
              <a:t>Dr. Nagy Nándor</a:t>
            </a:r>
            <a:endParaRPr lang="hu-HU" altLang="hu-HU" sz="2800"/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5815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2980" y="2708920"/>
            <a:ext cx="733809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u="sng" dirty="0" smtClean="0"/>
              <a:t>Vizsgára a következő cikket kérem átnézni:</a:t>
            </a:r>
          </a:p>
          <a:p>
            <a:r>
              <a:rPr lang="hu-HU" dirty="0" smtClean="0"/>
              <a:t>https</a:t>
            </a:r>
            <a:r>
              <a:rPr lang="hu-HU" dirty="0"/>
              <a:t>://www.ncbi.nlm.nih.gov/pmc/articles/PMC4580101/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4928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44675"/>
            <a:ext cx="839787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299200"/>
            <a:ext cx="62960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evbio7e1610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églalap 4"/>
          <p:cNvSpPr>
            <a:spLocks noChangeArrowheads="1"/>
          </p:cNvSpPr>
          <p:nvPr/>
        </p:nvSpPr>
        <p:spPr bwMode="auto">
          <a:xfrm>
            <a:off x="3919538" y="5084763"/>
            <a:ext cx="6192837" cy="1368425"/>
          </a:xfrm>
          <a:prstGeom prst="rect">
            <a:avLst/>
          </a:prstGeom>
          <a:noFill/>
          <a:ln w="57150" algn="ctr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5113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33800" y="6565900"/>
            <a:ext cx="6553200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95663" y="6042025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FGF-8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8450" y="425450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FGF-8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438"/>
            <a:ext cx="7162800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50"/>
            <a:ext cx="98298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7159625" y="115888"/>
            <a:ext cx="15843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914400" y="76200"/>
            <a:ext cx="844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FF99"/>
                </a:solidFill>
              </a:rPr>
              <a:t>HoxD és HoxA gének expressziója a végtagbimbókban</a:t>
            </a:r>
            <a:endParaRPr lang="hu-HU" altLang="hu-HU" sz="2400"/>
          </a:p>
        </p:txBody>
      </p:sp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762000"/>
            <a:ext cx="48434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765175"/>
            <a:ext cx="377825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8610600" y="29718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CCECFF"/>
                </a:solidFill>
              </a:rPr>
              <a:t>Hoxd13</a:t>
            </a:r>
            <a:endParaRPr lang="hu-HU" altLang="hu-HU" sz="240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553200" y="29718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CCECFF"/>
                </a:solidFill>
              </a:rPr>
              <a:t>Hoxd12</a:t>
            </a:r>
            <a:endParaRPr lang="hu-HU" altLang="hu-HU" sz="2400">
              <a:solidFill>
                <a:srgbClr val="CCECFF"/>
              </a:solidFill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4495800" y="29718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CCECFF"/>
                </a:solidFill>
              </a:rPr>
              <a:t>Hoxd11</a:t>
            </a:r>
            <a:endParaRPr lang="hu-HU" altLang="hu-HU" sz="2400"/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2457450" y="29718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CCECFF"/>
                </a:solidFill>
              </a:rPr>
              <a:t>Hoxd10</a:t>
            </a:r>
            <a:endParaRPr lang="hu-HU" altLang="hu-HU" sz="2400"/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476250" y="29718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CCFFFF"/>
                </a:solidFill>
              </a:rPr>
              <a:t>Hoxd9</a:t>
            </a:r>
            <a:endParaRPr lang="hu-HU" altLang="hu-HU" sz="2400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74650" y="37338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Hoxa</a:t>
            </a:r>
          </a:p>
        </p:txBody>
      </p:sp>
      <p:pic>
        <p:nvPicPr>
          <p:cNvPr id="471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1933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00818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76200"/>
            <a:ext cx="2000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195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032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725"/>
            <a:ext cx="873918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Text Box 21"/>
          <p:cNvSpPr txBox="1">
            <a:spLocks noChangeArrowheads="1"/>
          </p:cNvSpPr>
          <p:nvPr/>
        </p:nvSpPr>
        <p:spPr bwMode="auto">
          <a:xfrm>
            <a:off x="8888413" y="3978275"/>
            <a:ext cx="1312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99"/>
                </a:solidFill>
              </a:rPr>
              <a:t>HOXa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FF99"/>
                </a:solidFill>
              </a:rPr>
              <a:t>gének</a:t>
            </a:r>
            <a:endParaRPr lang="en-US" altLang="hu-HU" b="1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6"/>
          <p:cNvSpPr>
            <a:spLocks noChangeArrowheads="1"/>
          </p:cNvSpPr>
          <p:nvPr/>
        </p:nvSpPr>
        <p:spPr bwMode="auto">
          <a:xfrm>
            <a:off x="3886200" y="5181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49155" name="AutoShape 7"/>
          <p:cNvSpPr>
            <a:spLocks noChangeArrowheads="1"/>
          </p:cNvSpPr>
          <p:nvPr/>
        </p:nvSpPr>
        <p:spPr bwMode="auto">
          <a:xfrm>
            <a:off x="6096000" y="1828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2286000" y="2057400"/>
            <a:ext cx="1589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Shh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expressziós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mintázata</a:t>
            </a:r>
            <a:endParaRPr lang="hu-HU" altLang="hu-HU" sz="2400"/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76200" y="22860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</a:rPr>
              <a:t>Anterior</a:t>
            </a:r>
            <a:endParaRPr lang="hu-HU" altLang="hu-HU" sz="2400"/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7772400" y="5715000"/>
            <a:ext cx="2251075" cy="83185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99"/>
                </a:solidFill>
              </a:rPr>
              <a:t>A/P TENGELY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99"/>
                </a:solidFill>
              </a:rPr>
              <a:t>meghatározás</a:t>
            </a:r>
            <a:endParaRPr lang="hu-HU" altLang="hu-HU" sz="2400">
              <a:solidFill>
                <a:srgbClr val="FFFF99"/>
              </a:solidFill>
            </a:endParaRPr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4038600" y="6248400"/>
            <a:ext cx="3509963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ZPA=Spemann organizátor centrum</a:t>
            </a:r>
            <a:endParaRPr lang="hu-HU" altLang="hu-HU" sz="2400"/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2879725" y="0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RA- Shh</a:t>
            </a:r>
          </a:p>
        </p:txBody>
      </p:sp>
      <p:sp>
        <p:nvSpPr>
          <p:cNvPr id="49161" name="AutoShape 13"/>
          <p:cNvSpPr>
            <a:spLocks noChangeArrowheads="1"/>
          </p:cNvSpPr>
          <p:nvPr/>
        </p:nvSpPr>
        <p:spPr bwMode="auto">
          <a:xfrm>
            <a:off x="3352800" y="228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pic>
        <p:nvPicPr>
          <p:cNvPr id="491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19100"/>
            <a:ext cx="34813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302125"/>
            <a:ext cx="2746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5513"/>
            <a:ext cx="37338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evbio8e-fig-16-17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47700"/>
            <a:ext cx="9312275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228600"/>
            <a:ext cx="10287000" cy="381000"/>
          </a:xfrm>
          <a:prstGeom prst="rect">
            <a:avLst/>
          </a:prstGeom>
          <a:solidFill>
            <a:srgbClr val="40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hu-HU" alt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6096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Ectopic expression of mouse </a:t>
            </a:r>
            <a:r>
              <a:rPr lang="en-US" altLang="ko-KR" i="1" smtClean="0">
                <a:ea typeface="Gulim" pitchFamily="34" charset="-127"/>
              </a:rPr>
              <a:t>sonic hedgehog</a:t>
            </a:r>
            <a:r>
              <a:rPr lang="en-US" altLang="ko-KR" smtClean="0">
                <a:ea typeface="Gulim" pitchFamily="34" charset="-127"/>
              </a:rPr>
              <a:t> in the anterior limb causes extra digit formation</a:t>
            </a:r>
          </a:p>
        </p:txBody>
      </p:sp>
      <p:pic>
        <p:nvPicPr>
          <p:cNvPr id="51205" name="Picture 6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2349500"/>
            <a:ext cx="300513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619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4114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413375" y="5949950"/>
            <a:ext cx="2286000" cy="83185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99"/>
                </a:solidFill>
              </a:rPr>
              <a:t>D</a:t>
            </a:r>
            <a:r>
              <a:rPr lang="en-US" altLang="hu-HU" sz="2400" b="1">
                <a:solidFill>
                  <a:srgbClr val="FFFF99"/>
                </a:solidFill>
              </a:rPr>
              <a:t>/V</a:t>
            </a:r>
            <a:r>
              <a:rPr lang="hu-HU" altLang="hu-HU" sz="2400" b="1">
                <a:solidFill>
                  <a:srgbClr val="FFFF99"/>
                </a:solidFill>
              </a:rPr>
              <a:t> TENGELY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FF99"/>
                </a:solidFill>
              </a:rPr>
              <a:t>meghatározás</a:t>
            </a:r>
            <a:endParaRPr lang="hu-HU" altLang="hu-HU" sz="24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367463" y="5486400"/>
            <a:ext cx="3787775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6600"/>
                </a:solidFill>
              </a:rPr>
              <a:t>Honnan erednek a gerincesek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6600"/>
                </a:solidFill>
              </a:rPr>
              <a:t>végtagjai???</a:t>
            </a:r>
            <a:endParaRPr lang="hu-HU" altLang="hu-HU" sz="240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733925" y="122238"/>
            <a:ext cx="4857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 u="sng">
                <a:latin typeface="Arial" panose="020B0604020202020204" pitchFamily="34" charset="0"/>
              </a:rPr>
              <a:t>    Végtagok három fejlődési tengelye:</a:t>
            </a: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        -</a:t>
            </a:r>
            <a:r>
              <a:rPr lang="hu-HU" altLang="hu-HU" sz="1400">
                <a:latin typeface="Arial" panose="020B0604020202020204" pitchFamily="34" charset="0"/>
              </a:rPr>
              <a:t>bonyolult szerv, minden tengelye mentén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400">
                <a:latin typeface="Arial" panose="020B0604020202020204" pitchFamily="34" charset="0"/>
              </a:rPr>
              <a:t>              aszimmetrikus felépítéssel</a:t>
            </a: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      1. Proximo-disztális tengely: vállöv--ujjhegy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      2. Dorso-ventralis tengely: kézhát--tenyér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800"/>
              <a:t>          3. Anterior-posterior tengely: hüvelykujj</a:t>
            </a:r>
            <a:endParaRPr lang="hu-HU" altLang="hu-HU" sz="2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9"/>
          <p:cNvSpPr txBox="1">
            <a:spLocks noChangeArrowheads="1"/>
          </p:cNvSpPr>
          <p:nvPr/>
        </p:nvSpPr>
        <p:spPr bwMode="auto">
          <a:xfrm>
            <a:off x="685800" y="304800"/>
            <a:ext cx="85867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u="sng">
                <a:solidFill>
                  <a:schemeClr val="bg1"/>
                </a:solidFill>
              </a:rPr>
              <a:t>-végtag transzplantációs kísérletek</a:t>
            </a:r>
            <a:r>
              <a:rPr lang="hu-HU" altLang="hu-HU" sz="2000">
                <a:solidFill>
                  <a:schemeClr val="bg1"/>
                </a:solidFill>
              </a:rPr>
              <a:t>: a leendő végtag kezdeményben az A/P és D/V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chemeClr val="bg1"/>
                </a:solidFill>
              </a:rPr>
              <a:t> tengelyek visszafordíthatatlanul meghatározottak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chemeClr val="bg1"/>
                </a:solidFill>
              </a:rPr>
              <a:t>-P/D tengely csak akkor determinálódik amikor a végtagkezdemény kinő</a:t>
            </a:r>
            <a:endParaRPr lang="hu-HU" altLang="hu-HU" sz="2400"/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773238"/>
            <a:ext cx="100393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0"/>
            <a:ext cx="852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57175" y="228600"/>
            <a:ext cx="5030788" cy="3570288"/>
            <a:chOff x="144" y="1920"/>
            <a:chExt cx="3170" cy="2249"/>
          </a:xfrm>
        </p:grpSpPr>
        <p:graphicFrame>
          <p:nvGraphicFramePr>
            <p:cNvPr id="58383" name="Object 3"/>
            <p:cNvGraphicFramePr>
              <a:graphicFrameLocks noChangeAspect="1"/>
            </p:cNvGraphicFramePr>
            <p:nvPr/>
          </p:nvGraphicFramePr>
          <p:xfrm>
            <a:off x="144" y="2400"/>
            <a:ext cx="3170" cy="1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7" name="Image" r:id="rId4" imgW="5032121" imgH="2808330" progId="Photoshop.Image.7">
                    <p:embed/>
                  </p:oleObj>
                </mc:Choice>
                <mc:Fallback>
                  <p:oleObj name="Image" r:id="rId4" imgW="5032121" imgH="2808330" progId="Photoshop.Image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400"/>
                          <a:ext cx="3170" cy="1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4" name="Object 4"/>
            <p:cNvGraphicFramePr>
              <a:graphicFrameLocks noChangeAspect="1"/>
            </p:cNvGraphicFramePr>
            <p:nvPr/>
          </p:nvGraphicFramePr>
          <p:xfrm>
            <a:off x="149" y="1920"/>
            <a:ext cx="2162" cy="2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8" name="Image" r:id="rId6" imgW="4511119" imgH="4676315" progId="Photoshop.Image.7">
                    <p:embed/>
                  </p:oleObj>
                </mc:Choice>
                <mc:Fallback>
                  <p:oleObj name="Image" r:id="rId6" imgW="4511119" imgH="4676315" progId="Photoshop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" y="1920"/>
                          <a:ext cx="2162" cy="2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270125" y="1336675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ANZ</a:t>
            </a:r>
            <a:endParaRPr lang="hu-HU" altLang="hu-HU" sz="2400"/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PNZ</a:t>
            </a:r>
            <a:endParaRPr lang="hu-HU" altLang="hu-HU" sz="2400"/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1143000" y="1489075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BNZ</a:t>
            </a:r>
            <a:endParaRPr lang="hu-HU" altLang="hu-HU" sz="2400"/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2727325" y="3165475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IdNZ</a:t>
            </a:r>
            <a:endParaRPr lang="hu-HU" altLang="hu-HU" sz="2400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600450" y="125413"/>
            <a:ext cx="651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Programozott sejthalál (apoptózis) az embrió</a:t>
            </a:r>
          </a:p>
          <a:p>
            <a:pPr>
              <a:defRPr/>
            </a:pPr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végtagkezdeményeiben.</a:t>
            </a:r>
          </a:p>
          <a:p>
            <a:pPr>
              <a:defRPr/>
            </a:pPr>
            <a:r>
              <a:rPr lang="hu-HU"/>
              <a:t>		</a:t>
            </a:r>
            <a:r>
              <a:rPr lang="hu-HU" sz="2000" u="sng"/>
              <a:t>Apoptózis mezők:</a:t>
            </a:r>
          </a:p>
          <a:p>
            <a:pPr>
              <a:defRPr/>
            </a:pPr>
            <a:r>
              <a:rPr lang="hu-HU" sz="2000"/>
              <a:t>		anterior-nekrotikus-zóna (ANZ)</a:t>
            </a:r>
          </a:p>
          <a:p>
            <a:pPr>
              <a:defRPr/>
            </a:pPr>
            <a:r>
              <a:rPr lang="hu-HU" sz="2000"/>
              <a:t>		posterior-nekrotikus -zóna (PNZ)</a:t>
            </a:r>
          </a:p>
          <a:p>
            <a:pPr>
              <a:defRPr/>
            </a:pPr>
            <a:r>
              <a:rPr lang="hu-HU" sz="2000"/>
              <a:t>		belső-nekrotikus-zóna (BNZ)</a:t>
            </a:r>
          </a:p>
          <a:p>
            <a:pPr>
              <a:defRPr/>
            </a:pPr>
            <a:r>
              <a:rPr lang="hu-HU" sz="2000"/>
              <a:t>		interdigitális-nekrotikus-zóna (IdNZ)</a:t>
            </a:r>
            <a:endParaRPr lang="hu-HU"/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5241925" y="2960688"/>
            <a:ext cx="504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CCFFFF"/>
                </a:solidFill>
              </a:rPr>
              <a:t>-</a:t>
            </a:r>
            <a:r>
              <a:rPr lang="hu-HU" altLang="hu-HU" sz="2000"/>
              <a:t>nekrotikus zónákban kifejeződő gének: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/>
              <a:t>msx-1, CRBP, retinálsav beta receptora</a:t>
            </a:r>
            <a:endParaRPr lang="hu-HU" altLang="hu-HU" sz="2400"/>
          </a:p>
        </p:txBody>
      </p:sp>
      <p:sp>
        <p:nvSpPr>
          <p:cNvPr id="58377" name="Text Box 15"/>
          <p:cNvSpPr txBox="1">
            <a:spLocks noChangeArrowheads="1"/>
          </p:cNvSpPr>
          <p:nvPr/>
        </p:nvSpPr>
        <p:spPr bwMode="auto">
          <a:xfrm>
            <a:off x="9104313" y="414972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kacsa</a:t>
            </a:r>
            <a:endParaRPr lang="hu-HU" altLang="hu-HU" sz="2400"/>
          </a:p>
        </p:txBody>
      </p:sp>
      <p:pic>
        <p:nvPicPr>
          <p:cNvPr id="5837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076700"/>
            <a:ext cx="15319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4652963"/>
            <a:ext cx="14747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 Box 14"/>
          <p:cNvSpPr txBox="1">
            <a:spLocks noChangeArrowheads="1"/>
          </p:cNvSpPr>
          <p:nvPr/>
        </p:nvSpPr>
        <p:spPr bwMode="auto">
          <a:xfrm>
            <a:off x="0" y="6021388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chemeClr val="tx2"/>
                </a:solidFill>
              </a:rPr>
              <a:t>Interdigitális-nekrotikus-zóna</a:t>
            </a:r>
            <a:endParaRPr lang="hu-HU" altLang="hu-HU" sz="2400"/>
          </a:p>
        </p:txBody>
      </p:sp>
      <p:pic>
        <p:nvPicPr>
          <p:cNvPr id="58381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644900"/>
            <a:ext cx="208756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178550" y="6308725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BMP4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14425" y="762000"/>
            <a:ext cx="841533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1984-ben fedezték fel a szelvényezett szervezetekben (ízeltlábúakban,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gerincesekben) egyaránt jelenlévő és ennek megfelelően több százmillió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 év óta lényegében változatlan szerkezetű (konzervatív) géncsaládot,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 melynek tagjai felelősek a testtájak (feji rész, farki rész, végtagok stb.)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kialakulásáért. Ezek a gének, melyeket HOX-géneknek nevezünk, immár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 az egyedfejlődés kulcselemeinek tekinthetők. A HOX géneket először a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 genetika klasszikus kísérleti állatában, az ecetmuslicában (Drosophila)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azonosították, a későbbiekben azonban a férgektől az emberig minden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vizsgált élőlényben kimutatták.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hu-HU" altLang="hu-HU" sz="1800"/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Feltehetőleg minden </a:t>
            </a:r>
            <a:r>
              <a:rPr lang="hu-HU" altLang="hu-HU" sz="1800" i="1"/>
              <a:t>Homo sapinesben</a:t>
            </a:r>
            <a:r>
              <a:rPr lang="hu-HU" altLang="hu-HU" sz="1800"/>
              <a:t> 39 HOX gén van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négy párhuzamos sorozatba szervezve. Ezeknek a géneknek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a szerepe többek között azért is nehezen kutatható, mert életfontosságúak.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- a mutációt hordozó egyed már az embrionális élet korai szakaszában elpusztul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-Emberben 1996-ban fedezték fel az első "túlélő"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HOX-mutánsokat: ezek az egyedfejlődés vége felé kialakuló szerveknek, </a:t>
            </a:r>
          </a:p>
          <a:p>
            <a:pPr>
              <a:lnSpc>
                <a:spcPct val="65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1800"/>
              <a:t>a kéz és láb ujjainak a rendellenes kifejlődését okozzák.</a:t>
            </a:r>
            <a:r>
              <a:rPr lang="hu-HU" altLang="hu-HU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9154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04888" y="279400"/>
            <a:ext cx="8185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u-HU" b="1">
                <a:solidFill>
                  <a:srgbClr val="FF0000"/>
                </a:solidFill>
              </a:rPr>
              <a:t>Nobel-díj, 1995: Ed Lewis feltételezte, hogy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u-HU" b="1">
                <a:solidFill>
                  <a:srgbClr val="FF0000"/>
                </a:solidFill>
              </a:rPr>
              <a:t>homeobox gének meghatározzák a test alakját</a:t>
            </a:r>
            <a:endParaRPr lang="en-US" altLang="hu-H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800600" y="260350"/>
            <a:ext cx="52292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Arial" panose="020B0604020202020204" pitchFamily="34" charset="0"/>
              </a:rPr>
              <a:t>HOMEOBOX GÉNEK</a:t>
            </a:r>
            <a:endParaRPr lang="hu-HU" altLang="hu-HU" sz="15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 u="sng">
                <a:latin typeface="Arial" panose="020B0604020202020204" pitchFamily="34" charset="0"/>
              </a:rPr>
              <a:t>1. Transzkripciós faktor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2. </a:t>
            </a:r>
            <a:r>
              <a:rPr lang="hu-HU" altLang="hu-HU" sz="1200" u="sng">
                <a:latin typeface="Arial" panose="020B0604020202020204" pitchFamily="34" charset="0"/>
              </a:rPr>
              <a:t>Feladata</a:t>
            </a:r>
            <a:r>
              <a:rPr lang="hu-HU" altLang="hu-HU" sz="1200">
                <a:latin typeface="Arial" panose="020B0604020202020204" pitchFamily="34" charset="0"/>
              </a:rPr>
              <a:t>: az antero-posterior tengely meghatározása,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hibás működés (homeotikus mutáció; homeosis) eredménye: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bizonyos testrészek rendellenes helyen képződnek,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de hasonlítanak (</a:t>
            </a:r>
            <a:r>
              <a:rPr lang="hu-HU" altLang="hu-HU" sz="1200" i="1">
                <a:latin typeface="Arial" panose="020B0604020202020204" pitchFamily="34" charset="0"/>
              </a:rPr>
              <a:t>homeo</a:t>
            </a:r>
            <a:r>
              <a:rPr lang="hu-HU" altLang="hu-HU" sz="1200">
                <a:latin typeface="Arial" panose="020B0604020202020204" pitchFamily="34" charset="0"/>
              </a:rPr>
              <a:t>-) a normális testrészhez.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3. </a:t>
            </a:r>
            <a:r>
              <a:rPr lang="hu-HU" altLang="hu-HU" sz="1200" u="sng">
                <a:latin typeface="Arial" panose="020B0604020202020204" pitchFamily="34" charset="0"/>
              </a:rPr>
              <a:t>Szerkezete</a:t>
            </a:r>
            <a:r>
              <a:rPr lang="hu-HU" altLang="hu-HU" sz="1200">
                <a:latin typeface="Arial" panose="020B0604020202020204" pitchFamily="34" charset="0"/>
              </a:rPr>
              <a:t>: helix-csavar-helix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5. </a:t>
            </a:r>
            <a:r>
              <a:rPr lang="hu-HU" altLang="hu-HU" sz="1200" u="sng">
                <a:latin typeface="Arial" panose="020B0604020202020204" pitchFamily="34" charset="0"/>
              </a:rPr>
              <a:t>Működés</a:t>
            </a:r>
            <a:r>
              <a:rPr lang="hu-HU" altLang="hu-HU" sz="120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    RNS polimeráz kötődéséért felelős fehérjékhez kapcsolódik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6. </a:t>
            </a:r>
            <a:r>
              <a:rPr lang="hu-HU" altLang="hu-HU" sz="1200" u="sng">
                <a:latin typeface="Arial" panose="020B0604020202020204" pitchFamily="34" charset="0"/>
              </a:rPr>
              <a:t>Kódolás</a:t>
            </a:r>
            <a:r>
              <a:rPr lang="hu-HU" altLang="hu-HU" sz="1200">
                <a:latin typeface="Arial" panose="020B0604020202020204" pitchFamily="34" charset="0"/>
              </a:rPr>
              <a:t>: homeotikus </a:t>
            </a:r>
            <a:r>
              <a:rPr lang="hu-HU" altLang="hu-HU" sz="1200" b="1">
                <a:latin typeface="Arial" panose="020B0604020202020204" pitchFamily="34" charset="0"/>
              </a:rPr>
              <a:t>szelektor gének</a:t>
            </a:r>
            <a:r>
              <a:rPr lang="hu-HU" altLang="hu-HU" sz="1200">
                <a:latin typeface="Arial" panose="020B0604020202020204" pitchFamily="34" charset="0"/>
              </a:rPr>
              <a:t> által.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Ezen gének egy konzervativ (Drosophila – gerinces)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szakaszt tartalmaznak: </a:t>
            </a:r>
            <a:r>
              <a:rPr lang="hu-HU" altLang="hu-HU" sz="1200" b="1" i="1">
                <a:latin typeface="Arial" panose="020B0604020202020204" pitchFamily="34" charset="0"/>
              </a:rPr>
              <a:t>HOMEBOX.</a:t>
            </a:r>
            <a:r>
              <a:rPr lang="hu-HU" altLang="hu-HU" sz="12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A homebox (183 bázispár) szakasz terméke a </a:t>
            </a:r>
            <a:r>
              <a:rPr lang="hu-HU" altLang="hu-HU" sz="1200" b="1">
                <a:latin typeface="Arial" panose="020B0604020202020204" pitchFamily="34" charset="0"/>
              </a:rPr>
              <a:t>homeodomain.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A kromoszómán ezen gének egymás után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(cluster) helyezkednek el, sorrendjük megfelel a kódolt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 testrészek anetro-posterior elrendeződésének.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-konzervatív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Arial" panose="020B0604020202020204" pitchFamily="34" charset="0"/>
              </a:rPr>
              <a:t>-sok ezer gént aktiválnak: </a:t>
            </a:r>
            <a:r>
              <a:rPr lang="hu-HU" altLang="hu-HU" sz="1200" b="1" u="sng">
                <a:latin typeface="Arial" panose="020B0604020202020204" pitchFamily="34" charset="0"/>
              </a:rPr>
              <a:t>mester gének</a:t>
            </a:r>
            <a:endParaRPr lang="hu-HU" altLang="hu-HU" sz="1200">
              <a:latin typeface="Arial" panose="020B0604020202020204" pitchFamily="34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09600"/>
            <a:ext cx="4138612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21415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5875338" y="4173538"/>
          <a:ext cx="2005012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Image" r:id="rId6" imgW="1332863" imgH="1993651" progId="Photoshop.Image.9">
                  <p:embed/>
                </p:oleObj>
              </mc:Choice>
              <mc:Fallback>
                <p:oleObj name="Image" r:id="rId6" imgW="1332863" imgH="1993651" progId="Photoshop.Image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173538"/>
                        <a:ext cx="2005012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430838" y="6356350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HoxB9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4419600"/>
            <a:ext cx="91201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u="sng">
                <a:solidFill>
                  <a:schemeClr val="bg1"/>
                </a:solidFill>
              </a:rPr>
              <a:t>Végtagbimbó helyének maghatározásában több Hox is részt vesz: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chemeClr val="bg1"/>
                </a:solidFill>
              </a:rPr>
              <a:t>-HoxB és Hox C génklaszterek pl. vagy az elülső, vagy a hátsó végtagban fejeződnek ki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44180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2400"/>
              <a:t>Ultrabithorax (Ubx) mutation: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hu-HU" altLang="hu-HU" sz="2400"/>
              <a:t>Ed Lewis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29114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2590800"/>
            <a:ext cx="2078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CCFFFF"/>
                </a:solidFill>
              </a:rPr>
              <a:t>Antennapedia--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CCFFFF"/>
                </a:solidFill>
              </a:rPr>
              <a:t>egérHoxb6</a:t>
            </a:r>
            <a:endParaRPr lang="hu-HU" altLang="hu-HU" sz="240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083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76250"/>
            <a:ext cx="66246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4988" y="4292600"/>
            <a:ext cx="9120187" cy="2466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u-HU" sz="2400" b="1" u="sng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u="sng">
                <a:solidFill>
                  <a:schemeClr val="bg1"/>
                </a:solidFill>
              </a:rPr>
              <a:t>Végtagbimbó helyének </a:t>
            </a:r>
            <a:r>
              <a:rPr lang="en-US" altLang="hu-HU" sz="2400" b="1" u="sng">
                <a:solidFill>
                  <a:srgbClr val="FF3300"/>
                </a:solidFill>
              </a:rPr>
              <a:t>(v</a:t>
            </a:r>
            <a:r>
              <a:rPr lang="hu-HU" altLang="hu-HU" sz="2400" b="1" u="sng">
                <a:solidFill>
                  <a:srgbClr val="FF3300"/>
                </a:solidFill>
              </a:rPr>
              <a:t>égtagmező)</a:t>
            </a:r>
            <a:r>
              <a:rPr lang="hu-HU" altLang="hu-HU" sz="2400" b="1" u="sng">
                <a:solidFill>
                  <a:schemeClr val="bg1"/>
                </a:solidFill>
              </a:rPr>
              <a:t> maghatározásában több Hox is részt vesz: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hu-HU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chemeClr val="bg1"/>
                </a:solidFill>
              </a:rPr>
              <a:t>-HoxB és Hox C génklaszterek jelölik ki a végtagmezők határait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796" name="Oval 8"/>
          <p:cNvSpPr>
            <a:spLocks noChangeArrowheads="1"/>
          </p:cNvSpPr>
          <p:nvPr/>
        </p:nvSpPr>
        <p:spPr bwMode="auto">
          <a:xfrm>
            <a:off x="463550" y="1239838"/>
            <a:ext cx="77152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3797" name="Oval 9"/>
          <p:cNvSpPr>
            <a:spLocks noChangeArrowheads="1"/>
          </p:cNvSpPr>
          <p:nvPr/>
        </p:nvSpPr>
        <p:spPr bwMode="auto">
          <a:xfrm>
            <a:off x="463550" y="1773238"/>
            <a:ext cx="85725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3798" name="Oval 10"/>
          <p:cNvSpPr>
            <a:spLocks noChangeArrowheads="1"/>
          </p:cNvSpPr>
          <p:nvPr/>
        </p:nvSpPr>
        <p:spPr bwMode="auto">
          <a:xfrm>
            <a:off x="463550" y="2382838"/>
            <a:ext cx="85725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3799" name="Oval 11"/>
          <p:cNvSpPr>
            <a:spLocks noChangeArrowheads="1"/>
          </p:cNvSpPr>
          <p:nvPr/>
        </p:nvSpPr>
        <p:spPr bwMode="auto">
          <a:xfrm>
            <a:off x="1235075" y="2382838"/>
            <a:ext cx="85725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3800" name="Oval 12"/>
          <p:cNvSpPr>
            <a:spLocks noChangeArrowheads="1"/>
          </p:cNvSpPr>
          <p:nvPr/>
        </p:nvSpPr>
        <p:spPr bwMode="auto">
          <a:xfrm>
            <a:off x="1235075" y="3373438"/>
            <a:ext cx="85725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3801" name="Oval 13"/>
          <p:cNvSpPr>
            <a:spLocks noChangeArrowheads="1"/>
          </p:cNvSpPr>
          <p:nvPr/>
        </p:nvSpPr>
        <p:spPr bwMode="auto">
          <a:xfrm>
            <a:off x="463550" y="3449638"/>
            <a:ext cx="85725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943600" y="0"/>
            <a:ext cx="41148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000" y="3429000"/>
            <a:ext cx="9677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u-HU" sz="2400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81000" y="4114800"/>
            <a:ext cx="95234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-azt a nagyobb területet, amely magába foglalja mindazon sejteket, amelyek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képesek végtag létrehozására, </a:t>
            </a:r>
            <a:r>
              <a:rPr lang="hu-HU" altLang="hu-HU" sz="2400" b="1" u="sng"/>
              <a:t>végtagmezőnek</a:t>
            </a:r>
            <a:r>
              <a:rPr lang="hu-HU" altLang="hu-HU" sz="2400"/>
              <a:t> nevezzük.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-végtagbimbó: az embryo oldalán létrejövő kitüremkedés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-differenciálódást az ektoderma és mezoderma közötti kölcsönhatások teszik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/>
              <a:t> lehetővé; mezoderma indukciója elindítja az ektoderma redő képzését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132388" y="3092450"/>
            <a:ext cx="4240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" panose="020B0604020202020204" pitchFamily="34" charset="0"/>
              </a:rPr>
              <a:t>mesonephros-ILGF-I:--acrorenális szindroma</a:t>
            </a:r>
            <a:endParaRPr lang="hu-HU" altLang="hu-HU" sz="2400"/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0"/>
            <a:ext cx="98964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0"/>
            <a:ext cx="48974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638</Words>
  <Application>Microsoft Office PowerPoint</Application>
  <PresentationFormat>35 mm-es dia</PresentationFormat>
  <Paragraphs>135</Paragraphs>
  <Slides>23</Slides>
  <Notes>19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Gulim</vt:lpstr>
      <vt:lpstr>Tahoma</vt:lpstr>
      <vt:lpstr>Times New Roman</vt:lpstr>
      <vt:lpstr>Alapértelmezett terv</vt:lpstr>
      <vt:lpstr>blank presentation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Ectopic expression of mouse sonic hedgehog in the anterior limb causes extra digit formation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Fejlődésbiológiai Labor</dc:creator>
  <cp:lastModifiedBy>nagyn</cp:lastModifiedBy>
  <cp:revision>26</cp:revision>
  <cp:lastPrinted>2004-04-21T15:29:50Z</cp:lastPrinted>
  <dcterms:created xsi:type="dcterms:W3CDTF">2001-03-16T12:29:10Z</dcterms:created>
  <dcterms:modified xsi:type="dcterms:W3CDTF">2020-04-28T09:18:23Z</dcterms:modified>
</cp:coreProperties>
</file>