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2"/>
  </p:notesMasterIdLst>
  <p:sldIdLst>
    <p:sldId id="284" r:id="rId3"/>
    <p:sldId id="258" r:id="rId4"/>
    <p:sldId id="298" r:id="rId5"/>
    <p:sldId id="303" r:id="rId6"/>
    <p:sldId id="392" r:id="rId7"/>
    <p:sldId id="375" r:id="rId8"/>
    <p:sldId id="263" r:id="rId9"/>
    <p:sldId id="376" r:id="rId10"/>
    <p:sldId id="266" r:id="rId11"/>
    <p:sldId id="267" r:id="rId12"/>
    <p:sldId id="314" r:id="rId13"/>
    <p:sldId id="377" r:id="rId14"/>
    <p:sldId id="324" r:id="rId15"/>
    <p:sldId id="312" r:id="rId16"/>
    <p:sldId id="378" r:id="rId17"/>
    <p:sldId id="379" r:id="rId18"/>
    <p:sldId id="311" r:id="rId19"/>
    <p:sldId id="343" r:id="rId20"/>
    <p:sldId id="326" r:id="rId21"/>
    <p:sldId id="384" r:id="rId22"/>
    <p:sldId id="381" r:id="rId23"/>
    <p:sldId id="390" r:id="rId24"/>
    <p:sldId id="389" r:id="rId25"/>
    <p:sldId id="382" r:id="rId26"/>
    <p:sldId id="380" r:id="rId27"/>
    <p:sldId id="359" r:id="rId28"/>
    <p:sldId id="388" r:id="rId29"/>
    <p:sldId id="383" r:id="rId30"/>
    <p:sldId id="391" r:id="rId31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80438" autoAdjust="0"/>
  </p:normalViewPr>
  <p:slideViewPr>
    <p:cSldViewPr>
      <p:cViewPr varScale="1">
        <p:scale>
          <a:sx n="93" d="100"/>
          <a:sy n="93" d="100"/>
        </p:scale>
        <p:origin x="21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393986-0509-497B-AAC3-AEBF29D83DA0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9F9FD07-BEE3-47F9-80FC-2BC2FC9E156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072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BB63B7-D447-438A-8B72-1815C8275F8A}" type="slidenum">
              <a:rPr lang="hu-HU" altLang="hu-HU">
                <a:latin typeface="Calibri" panose="020F0502020204030204" pitchFamily="34" charset="0"/>
              </a:rPr>
              <a:pPr/>
              <a:t>4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994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E3C98C-A0E2-42E8-B7AB-1B5186EFEECE}" type="slidenum">
              <a:rPr lang="hu-HU" altLang="hu-HU">
                <a:latin typeface="Calibri" panose="020F0502020204030204" pitchFamily="34" charset="0"/>
              </a:rPr>
              <a:pPr/>
              <a:t>18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hu-HU" smtClean="0"/>
              <a:t>By day 12, the primary yolk sac is displaced</a:t>
            </a:r>
            <a:r>
              <a:rPr lang="hu-HU" altLang="hu-HU" smtClean="0"/>
              <a:t> </a:t>
            </a:r>
            <a:r>
              <a:rPr lang="en-US" altLang="hu-HU" smtClean="0"/>
              <a:t>(and eventually degenerates) by the second wave of</a:t>
            </a:r>
            <a:r>
              <a:rPr lang="hu-HU" altLang="hu-HU" smtClean="0"/>
              <a:t> </a:t>
            </a:r>
            <a:r>
              <a:rPr lang="en-US" altLang="hu-HU" smtClean="0"/>
              <a:t>migrating hypoblast cells, which forms the secondary</a:t>
            </a:r>
            <a:r>
              <a:rPr lang="hu-HU" altLang="hu-HU" smtClean="0"/>
              <a:t> </a:t>
            </a:r>
            <a:r>
              <a:rPr lang="en-US" altLang="hu-HU" smtClean="0"/>
              <a:t>yolk sac.</a:t>
            </a:r>
            <a:endParaRPr lang="hu-HU" altLang="hu-HU" smtClean="0"/>
          </a:p>
        </p:txBody>
      </p:sp>
      <p:sp>
        <p:nvSpPr>
          <p:cNvPr id="409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E062F3-D482-45D6-8876-9EF74374C35E}" type="slidenum">
              <a:rPr lang="hu-HU" altLang="hu-HU">
                <a:latin typeface="Calibri" panose="020F0502020204030204" pitchFamily="34" charset="0"/>
              </a:rPr>
              <a:pPr/>
              <a:t>19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hu-HU" smtClean="0">
                <a:solidFill>
                  <a:srgbClr val="7030A0"/>
                </a:solidFill>
              </a:rPr>
              <a:t>Maternal capillaries near the syncytiotrophoblast expand to form maternal sinusoids that</a:t>
            </a:r>
            <a:r>
              <a:rPr lang="hu-HU" altLang="hu-HU" smtClean="0">
                <a:solidFill>
                  <a:srgbClr val="7030A0"/>
                </a:solidFill>
              </a:rPr>
              <a:t> </a:t>
            </a:r>
            <a:r>
              <a:rPr lang="en-US" altLang="hu-HU" smtClean="0">
                <a:solidFill>
                  <a:srgbClr val="7030A0"/>
                </a:solidFill>
              </a:rPr>
              <a:t>rapidly anastomose with the </a:t>
            </a:r>
            <a:r>
              <a:rPr lang="en-US" altLang="hu-HU" smtClean="0">
                <a:solidFill>
                  <a:srgbClr val="C00000"/>
                </a:solidFill>
              </a:rPr>
              <a:t>trophoblastic lacunae</a:t>
            </a:r>
            <a:r>
              <a:rPr lang="hu-HU" altLang="hu-HU" smtClean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altLang="hu-HU" smtClean="0">
                <a:solidFill>
                  <a:srgbClr val="7030A0"/>
                </a:solidFill>
              </a:rPr>
              <a:t>Between days 11 and 13, as</a:t>
            </a:r>
            <a:r>
              <a:rPr lang="hu-HU" altLang="hu-HU" smtClean="0">
                <a:solidFill>
                  <a:srgbClr val="7030A0"/>
                </a:solidFill>
              </a:rPr>
              <a:t> </a:t>
            </a:r>
            <a:r>
              <a:rPr lang="en-US" altLang="hu-HU" smtClean="0">
                <a:solidFill>
                  <a:srgbClr val="7030A0"/>
                </a:solidFill>
              </a:rPr>
              <a:t>these anastomoses continue to develop, the cytotrophoblast</a:t>
            </a:r>
            <a:r>
              <a:rPr lang="hu-HU" altLang="hu-HU" smtClean="0">
                <a:solidFill>
                  <a:srgbClr val="7030A0"/>
                </a:solidFill>
              </a:rPr>
              <a:t> </a:t>
            </a:r>
            <a:r>
              <a:rPr lang="en-US" altLang="hu-HU" smtClean="0">
                <a:solidFill>
                  <a:srgbClr val="7030A0"/>
                </a:solidFill>
              </a:rPr>
              <a:t>proliferates locally to form extensions that grow</a:t>
            </a:r>
            <a:r>
              <a:rPr lang="hu-HU" altLang="hu-HU" smtClean="0">
                <a:solidFill>
                  <a:srgbClr val="7030A0"/>
                </a:solidFill>
              </a:rPr>
              <a:t> </a:t>
            </a:r>
            <a:r>
              <a:rPr lang="en-US" altLang="hu-HU" smtClean="0">
                <a:solidFill>
                  <a:srgbClr val="7030A0"/>
                </a:solidFill>
              </a:rPr>
              <a:t>into the overlying syncytiotrophoblast. </a:t>
            </a:r>
            <a:r>
              <a:rPr lang="hu-HU" altLang="hu-HU" smtClean="0">
                <a:solidFill>
                  <a:srgbClr val="7030A0"/>
                </a:solidFill>
              </a:rPr>
              <a:t> </a:t>
            </a:r>
            <a:r>
              <a:rPr lang="en-US" altLang="hu-HU" smtClean="0"/>
              <a:t>The growth of these protrusions is thought to be</a:t>
            </a:r>
            <a:r>
              <a:rPr lang="hu-HU" altLang="hu-HU" smtClean="0"/>
              <a:t> </a:t>
            </a:r>
            <a:r>
              <a:rPr lang="en-US" altLang="hu-HU" smtClean="0"/>
              <a:t>induced by the underlying newly formed extraembryonic</a:t>
            </a:r>
          </a:p>
          <a:p>
            <a:pPr>
              <a:spcBef>
                <a:spcPct val="0"/>
              </a:spcBef>
            </a:pPr>
            <a:r>
              <a:rPr lang="en-US" altLang="hu-HU" smtClean="0"/>
              <a:t>mesoderm. These extensions of cytotrophoblast</a:t>
            </a:r>
            <a:r>
              <a:rPr lang="hu-HU" altLang="hu-HU" smtClean="0"/>
              <a:t> </a:t>
            </a:r>
            <a:r>
              <a:rPr lang="en-US" altLang="hu-HU" smtClean="0"/>
              <a:t>grow out into the blood-filled lacunae, carrying</a:t>
            </a:r>
            <a:r>
              <a:rPr lang="hu-HU" altLang="hu-HU" smtClean="0"/>
              <a:t> </a:t>
            </a:r>
            <a:r>
              <a:rPr lang="en-US" altLang="hu-HU" smtClean="0"/>
              <a:t>with thema covering of syncytiotrophoblast. The resulting</a:t>
            </a:r>
          </a:p>
          <a:p>
            <a:pPr>
              <a:spcBef>
                <a:spcPct val="0"/>
              </a:spcBef>
            </a:pPr>
            <a:r>
              <a:rPr lang="en-US" altLang="hu-HU" smtClean="0"/>
              <a:t>outgrowths are called primary chorionic stem</a:t>
            </a:r>
            <a:r>
              <a:rPr lang="hu-HU" altLang="hu-HU" smtClean="0"/>
              <a:t> Villi.</a:t>
            </a:r>
          </a:p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41988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0F61888-A532-4411-8B25-3F5B996AF475}" type="slidenum">
              <a:rPr lang="hu-HU" altLang="hu-HU" sz="1200">
                <a:latin typeface="Calibri" panose="020F0502020204030204" pitchFamily="34" charset="0"/>
              </a:rPr>
              <a:pPr algn="r" eaLnBrk="1" hangingPunct="1"/>
              <a:t>20</a:t>
            </a:fld>
            <a:endParaRPr lang="hu-HU" altLang="hu-HU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smtClean="0">
                <a:solidFill>
                  <a:srgbClr val="7030A0"/>
                </a:solidFill>
              </a:rPr>
              <a:t>T</a:t>
            </a:r>
            <a:r>
              <a:rPr lang="en-US" altLang="hu-HU" smtClean="0">
                <a:solidFill>
                  <a:srgbClr val="7030A0"/>
                </a:solidFill>
              </a:rPr>
              <a:t>he gases, nutrients, and</a:t>
            </a:r>
            <a:r>
              <a:rPr lang="hu-HU" altLang="hu-HU" smtClean="0">
                <a:solidFill>
                  <a:srgbClr val="7030A0"/>
                </a:solidFill>
              </a:rPr>
              <a:t> </a:t>
            </a:r>
            <a:r>
              <a:rPr lang="en-US" altLang="hu-HU" smtClean="0">
                <a:solidFill>
                  <a:srgbClr val="7030A0"/>
                </a:solidFill>
              </a:rPr>
              <a:t>wastes that diffuse between the maternal and fetal</a:t>
            </a:r>
            <a:r>
              <a:rPr lang="hu-HU" altLang="hu-HU" smtClean="0">
                <a:solidFill>
                  <a:srgbClr val="7030A0"/>
                </a:solidFill>
              </a:rPr>
              <a:t> </a:t>
            </a:r>
            <a:r>
              <a:rPr lang="en-US" altLang="hu-HU" smtClean="0">
                <a:solidFill>
                  <a:srgbClr val="7030A0"/>
                </a:solidFill>
              </a:rPr>
              <a:t>blood must cross four tissue layers:</a:t>
            </a:r>
          </a:p>
          <a:p>
            <a:pPr>
              <a:spcBef>
                <a:spcPct val="0"/>
              </a:spcBef>
            </a:pPr>
            <a:r>
              <a:rPr lang="en-US" altLang="hu-HU" smtClean="0">
                <a:solidFill>
                  <a:srgbClr val="7030A0"/>
                </a:solidFill>
              </a:rPr>
              <a:t>The endothelium of the villus capillaries</a:t>
            </a:r>
          </a:p>
          <a:p>
            <a:pPr>
              <a:spcBef>
                <a:spcPct val="0"/>
              </a:spcBef>
            </a:pPr>
            <a:r>
              <a:rPr lang="en-US" altLang="hu-HU" smtClean="0">
                <a:solidFill>
                  <a:srgbClr val="7030A0"/>
                </a:solidFill>
              </a:rPr>
              <a:t>The loose connective tissue in the core of the</a:t>
            </a:r>
          </a:p>
          <a:p>
            <a:pPr>
              <a:spcBef>
                <a:spcPct val="0"/>
              </a:spcBef>
            </a:pPr>
            <a:r>
              <a:rPr lang="hu-HU" altLang="hu-HU" smtClean="0">
                <a:solidFill>
                  <a:srgbClr val="7030A0"/>
                </a:solidFill>
              </a:rPr>
              <a:t>villus (extraembryonic mesoderm)</a:t>
            </a:r>
          </a:p>
          <a:p>
            <a:pPr>
              <a:spcBef>
                <a:spcPct val="0"/>
              </a:spcBef>
            </a:pPr>
            <a:r>
              <a:rPr lang="hu-HU" altLang="hu-HU" smtClean="0">
                <a:solidFill>
                  <a:srgbClr val="7030A0"/>
                </a:solidFill>
              </a:rPr>
              <a:t>A layer of cytotrophoblast</a:t>
            </a:r>
          </a:p>
          <a:p>
            <a:pPr>
              <a:spcBef>
                <a:spcPct val="0"/>
              </a:spcBef>
            </a:pPr>
            <a:r>
              <a:rPr lang="hu-HU" altLang="hu-HU" smtClean="0">
                <a:solidFill>
                  <a:srgbClr val="7030A0"/>
                </a:solidFill>
              </a:rPr>
              <a:t>A layer of syncytiotrophoblast</a:t>
            </a:r>
          </a:p>
          <a:p>
            <a:pPr>
              <a:spcBef>
                <a:spcPct val="0"/>
              </a:spcBef>
            </a:pPr>
            <a:r>
              <a:rPr lang="en-US" altLang="hu-HU" smtClean="0"/>
              <a:t>The endothelial lining of the maternal sinusoids does</a:t>
            </a:r>
          </a:p>
          <a:p>
            <a:pPr>
              <a:spcBef>
                <a:spcPct val="0"/>
              </a:spcBef>
            </a:pPr>
            <a:r>
              <a:rPr lang="en-US" altLang="hu-HU" smtClean="0"/>
              <a:t>not invade the trophoblastic lacunae, so a maternal layer</a:t>
            </a:r>
          </a:p>
          <a:p>
            <a:pPr>
              <a:spcBef>
                <a:spcPct val="0"/>
              </a:spcBef>
            </a:pPr>
            <a:r>
              <a:rPr lang="en-US" altLang="hu-HU" smtClean="0"/>
              <a:t>does not need to be crossed. </a:t>
            </a:r>
            <a:endParaRPr lang="hu-HU" altLang="hu-HU" smtClean="0"/>
          </a:p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43012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0F479AE-CCFE-4EDF-81EB-121801F9FFED}" type="slidenum">
              <a:rPr lang="hu-HU" altLang="hu-HU" sz="1200">
                <a:latin typeface="Calibri" panose="020F0502020204030204" pitchFamily="34" charset="0"/>
              </a:rPr>
              <a:pPr algn="r" eaLnBrk="1" hangingPunct="1"/>
              <a:t>23</a:t>
            </a:fld>
            <a:endParaRPr lang="hu-HU" altLang="hu-HU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1748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9643F69-A626-4766-891C-43753325A149}" type="slidenum">
              <a:rPr lang="hu-HU" altLang="hu-HU" sz="1200">
                <a:latin typeface="Calibri" panose="020F0502020204030204" pitchFamily="34" charset="0"/>
              </a:rPr>
              <a:pPr algn="r" eaLnBrk="1" hangingPunct="1"/>
              <a:t>6</a:t>
            </a:fld>
            <a:endParaRPr lang="hu-HU" altLang="hu-HU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277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8B8B10-CBB0-481C-AF49-F15DCD3A2E73}" type="slidenum">
              <a:rPr lang="hu-HU" altLang="hu-HU">
                <a:latin typeface="Calibri" panose="020F0502020204030204" pitchFamily="34" charset="0"/>
              </a:rPr>
              <a:pPr/>
              <a:t>7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 altLang="hu-HU" smtClean="0"/>
              <a:t>Bizonyos esetekben a blastocysta a hasüregben „eltéved” , majd a petefészek tetejére, a bélszakaszokra, vagy a petevezetőbe, az uterus nem megfelelő helyére ágyazódik be. Sokszor az életet veszélyeztető állapot alakul ki, amely fájdalommal, hüvelyi vérzéssel járhat. </a:t>
            </a:r>
          </a:p>
        </p:txBody>
      </p:sp>
      <p:sp>
        <p:nvSpPr>
          <p:cNvPr id="33796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430B57D-4A73-4BE3-AFA3-2DE8F338A662}" type="slidenum">
              <a:rPr lang="hu-HU" altLang="hu-HU" sz="1200">
                <a:latin typeface="Calibri" panose="020F0502020204030204" pitchFamily="34" charset="0"/>
              </a:rPr>
              <a:pPr algn="r" eaLnBrk="1" hangingPunct="1"/>
              <a:t>8</a:t>
            </a:fld>
            <a:endParaRPr lang="hu-HU" altLang="hu-HU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482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7F3491-BA7F-4797-A78C-D990AECA6BA2}" type="slidenum">
              <a:rPr lang="hu-HU" altLang="hu-HU">
                <a:latin typeface="Calibri" panose="020F0502020204030204" pitchFamily="34" charset="0"/>
              </a:rPr>
              <a:pPr/>
              <a:t>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Proteolytic enzymes, </a:t>
            </a:r>
            <a:r>
              <a:rPr lang="en-US" altLang="hu-HU" smtClean="0"/>
              <a:t>including several metalloproteinases, are secreted by</a:t>
            </a:r>
            <a:r>
              <a:rPr lang="hu-HU" altLang="hu-HU" smtClean="0"/>
              <a:t> </a:t>
            </a:r>
            <a:r>
              <a:rPr lang="en-US" altLang="hu-HU" smtClean="0"/>
              <a:t>the cytotrophoblast to break down the extracellular</a:t>
            </a:r>
            <a:r>
              <a:rPr lang="hu-HU" altLang="hu-HU" smtClean="0"/>
              <a:t> </a:t>
            </a:r>
            <a:r>
              <a:rPr lang="en-US" altLang="hu-HU" smtClean="0"/>
              <a:t>matrix between the endometrial cells. Active fingerlike</a:t>
            </a:r>
            <a:r>
              <a:rPr lang="hu-HU" altLang="hu-HU" smtClean="0"/>
              <a:t> </a:t>
            </a:r>
            <a:r>
              <a:rPr lang="en-US" altLang="hu-HU" smtClean="0"/>
              <a:t>processes extending from the syncytiotrophoblast</a:t>
            </a:r>
          </a:p>
          <a:p>
            <a:pPr eaLnBrk="1" hangingPunct="1">
              <a:spcBef>
                <a:spcPct val="0"/>
              </a:spcBef>
            </a:pPr>
            <a:r>
              <a:rPr lang="en-US" altLang="hu-HU" smtClean="0"/>
              <a:t>then penetrate between the separating endometrial cells</a:t>
            </a:r>
            <a:r>
              <a:rPr lang="hu-HU" altLang="hu-HU" smtClean="0"/>
              <a:t> </a:t>
            </a:r>
            <a:r>
              <a:rPr lang="en-US" altLang="hu-HU" smtClean="0"/>
              <a:t>and pull the embryo into the endometrium of the uterine</a:t>
            </a:r>
          </a:p>
          <a:p>
            <a:pPr eaLnBrk="1" hangingPunct="1">
              <a:spcBef>
                <a:spcPct val="0"/>
              </a:spcBef>
            </a:pPr>
            <a:r>
              <a:rPr lang="en-US" altLang="hu-HU" smtClean="0"/>
              <a:t>wall. As implantation progresses,</a:t>
            </a:r>
            <a:r>
              <a:rPr lang="hu-HU" altLang="hu-HU" smtClean="0"/>
              <a:t> </a:t>
            </a:r>
            <a:r>
              <a:rPr lang="en-US" altLang="hu-HU" smtClean="0"/>
              <a:t>the expanding syncytiotrophoblast gradually envelops</a:t>
            </a:r>
            <a:r>
              <a:rPr lang="hu-HU" altLang="hu-HU" smtClean="0"/>
              <a:t> </a:t>
            </a:r>
            <a:r>
              <a:rPr lang="en-US" altLang="hu-HU" smtClean="0"/>
              <a:t>the blastocyst. By day 9, the syncytiotrophoblast blankets</a:t>
            </a:r>
            <a:r>
              <a:rPr lang="hu-HU" altLang="hu-HU" smtClean="0"/>
              <a:t> </a:t>
            </a:r>
            <a:r>
              <a:rPr lang="en-US" altLang="hu-HU" smtClean="0"/>
              <a:t>the entire blastocyst, except for a small region at the</a:t>
            </a:r>
            <a:r>
              <a:rPr lang="hu-HU" altLang="hu-HU" smtClean="0"/>
              <a:t> </a:t>
            </a:r>
            <a:r>
              <a:rPr lang="en-US" altLang="hu-HU" smtClean="0"/>
              <a:t>abembryonic pole (see Fig. 2-3). A plug of acellular</a:t>
            </a:r>
            <a:r>
              <a:rPr lang="hu-HU" altLang="hu-HU" smtClean="0"/>
              <a:t> </a:t>
            </a:r>
            <a:r>
              <a:rPr lang="en-US" altLang="hu-HU" smtClean="0"/>
              <a:t>material, called the coagulation plug, seals the small</a:t>
            </a:r>
            <a:r>
              <a:rPr lang="hu-HU" altLang="hu-HU" smtClean="0"/>
              <a:t> </a:t>
            </a:r>
            <a:r>
              <a:rPr lang="en-US" altLang="hu-HU" smtClean="0"/>
              <a:t>hole where the blastocyst implanted, temporarily marking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hu-HU" smtClean="0"/>
              <a:t>this point in the endometrial epithelium.</a:t>
            </a:r>
            <a:endParaRPr lang="hu-HU" altLang="hu-HU" smtClean="0"/>
          </a:p>
        </p:txBody>
      </p:sp>
      <p:sp>
        <p:nvSpPr>
          <p:cNvPr id="3584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4389FB-79E0-4194-AC7E-17D723509078}" type="slidenum">
              <a:rPr lang="hu-HU" altLang="hu-HU">
                <a:latin typeface="Calibri" panose="020F0502020204030204" pitchFamily="34" charset="0"/>
              </a:rPr>
              <a:pPr/>
              <a:t>11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Simultaneously, the extraembryonic mesoderm </a:t>
            </a:r>
            <a:r>
              <a:rPr lang="en-US" altLang="hu-HU" smtClean="0"/>
              <a:t>forms, filling the remainder of the blastocyst cavity</a:t>
            </a:r>
            <a:r>
              <a:rPr lang="hu-HU" altLang="hu-HU" smtClean="0"/>
              <a:t> </a:t>
            </a:r>
            <a:r>
              <a:rPr lang="en-US" altLang="hu-HU" smtClean="0"/>
              <a:t>with loosely arranged cells (see Fig. 2-4). </a:t>
            </a:r>
            <a:r>
              <a:rPr lang="en-US" altLang="hu-HU" smtClean="0">
                <a:solidFill>
                  <a:srgbClr val="FF0000"/>
                </a:solidFill>
              </a:rPr>
              <a:t>This early</a:t>
            </a:r>
            <a:r>
              <a:rPr lang="hu-HU" altLang="hu-HU" smtClean="0">
                <a:solidFill>
                  <a:srgbClr val="FF0000"/>
                </a:solidFill>
              </a:rPr>
              <a:t> </a:t>
            </a:r>
            <a:r>
              <a:rPr lang="en-US" altLang="hu-HU" smtClean="0">
                <a:solidFill>
                  <a:srgbClr val="FF0000"/>
                </a:solidFill>
              </a:rPr>
              <a:t>extraembryonic mesoderm is believed to originate in</a:t>
            </a:r>
            <a:r>
              <a:rPr lang="hu-HU" altLang="hu-HU" smtClean="0">
                <a:solidFill>
                  <a:srgbClr val="FF0000"/>
                </a:solidFill>
              </a:rPr>
              <a:t> </a:t>
            </a:r>
            <a:r>
              <a:rPr lang="en-US" altLang="hu-HU" smtClean="0">
                <a:solidFill>
                  <a:srgbClr val="FF0000"/>
                </a:solidFill>
              </a:rPr>
              <a:t>humans from the hypoblast/primary yolk sac, </a:t>
            </a:r>
            <a:r>
              <a:rPr lang="en-US" altLang="hu-HU" smtClean="0"/>
              <a:t>in</a:t>
            </a:r>
            <a:r>
              <a:rPr lang="hu-HU" altLang="hu-HU" smtClean="0"/>
              <a:t> </a:t>
            </a:r>
            <a:r>
              <a:rPr lang="en-US" altLang="hu-HU" smtClean="0"/>
              <a:t>contrast to the mouse embryo, where it arises from</a:t>
            </a:r>
            <a:r>
              <a:rPr lang="hu-HU" altLang="hu-HU" smtClean="0"/>
              <a:t> </a:t>
            </a:r>
            <a:r>
              <a:rPr lang="en-US" altLang="hu-HU" smtClean="0"/>
              <a:t>the caudal end of the incipient primitive streak; in</a:t>
            </a:r>
            <a:r>
              <a:rPr lang="hu-HU" altLang="hu-HU" smtClean="0"/>
              <a:t> </a:t>
            </a:r>
            <a:r>
              <a:rPr lang="en-US" altLang="hu-HU" smtClean="0"/>
              <a:t>addition, the trophoblast may contribute cells as</a:t>
            </a:r>
            <a:r>
              <a:rPr lang="hu-HU" altLang="hu-HU" smtClean="0"/>
              <a:t> well.</a:t>
            </a:r>
          </a:p>
        </p:txBody>
      </p:sp>
      <p:sp>
        <p:nvSpPr>
          <p:cNvPr id="3686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DF3238-E9A3-45C7-A268-7CF301A3919B}" type="slidenum">
              <a:rPr lang="hu-HU" altLang="hu-HU">
                <a:latin typeface="Calibri" panose="020F0502020204030204" pitchFamily="34" charset="0"/>
              </a:rPr>
              <a:pPr/>
              <a:t>14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37892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5D588C3-CDFB-49B7-97E1-1EEB61F41C93}" type="slidenum">
              <a:rPr lang="hu-HU" altLang="hu-HU" sz="1200">
                <a:latin typeface="Calibri" panose="020F0502020204030204" pitchFamily="34" charset="0"/>
              </a:rPr>
              <a:pPr algn="r" eaLnBrk="1" hangingPunct="1"/>
              <a:t>16</a:t>
            </a:fld>
            <a:endParaRPr lang="hu-HU" altLang="hu-HU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The extraembryonic mesoderm </a:t>
            </a:r>
            <a:r>
              <a:rPr lang="en-US" altLang="hu-HU" smtClean="0"/>
              <a:t>forms, filling the remainder of the blastocyst cavity</a:t>
            </a:r>
            <a:r>
              <a:rPr lang="hu-HU" altLang="hu-HU" smtClean="0"/>
              <a:t> </a:t>
            </a:r>
            <a:r>
              <a:rPr lang="en-US" altLang="hu-HU" smtClean="0"/>
              <a:t>with loosely arranged cells (see Fig. 2-4). This early</a:t>
            </a:r>
            <a:r>
              <a:rPr lang="hu-HU" altLang="hu-HU" smtClean="0"/>
              <a:t> </a:t>
            </a:r>
            <a:r>
              <a:rPr lang="en-US" altLang="hu-HU" smtClean="0"/>
              <a:t>extraembryonic mesoderm is believed to originate in</a:t>
            </a:r>
            <a:r>
              <a:rPr lang="hu-HU" altLang="hu-HU" smtClean="0"/>
              <a:t> </a:t>
            </a:r>
            <a:r>
              <a:rPr lang="en-US" altLang="hu-HU" smtClean="0"/>
              <a:t>humans from the hypoblast/primary yolk sac, in</a:t>
            </a:r>
            <a:r>
              <a:rPr lang="hu-HU" altLang="hu-HU" smtClean="0"/>
              <a:t> </a:t>
            </a:r>
            <a:r>
              <a:rPr lang="en-US" altLang="hu-HU" smtClean="0"/>
              <a:t>contrast to the mouse embryo, where it arises from</a:t>
            </a:r>
            <a:r>
              <a:rPr lang="hu-HU" altLang="hu-HU" smtClean="0"/>
              <a:t> </a:t>
            </a:r>
            <a:r>
              <a:rPr lang="en-US" altLang="hu-HU" smtClean="0"/>
              <a:t>the caudal end of the incipient primitive streak; in</a:t>
            </a:r>
            <a:r>
              <a:rPr lang="hu-HU" altLang="hu-HU" smtClean="0"/>
              <a:t> </a:t>
            </a:r>
            <a:r>
              <a:rPr lang="en-US" altLang="hu-HU" smtClean="0"/>
              <a:t>addition, the trophoblast may contribute cells as</a:t>
            </a:r>
            <a:r>
              <a:rPr lang="hu-HU" altLang="hu-HU" smtClean="0"/>
              <a:t> well.</a:t>
            </a:r>
          </a:p>
        </p:txBody>
      </p:sp>
      <p:sp>
        <p:nvSpPr>
          <p:cNvPr id="3891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4479A1-0196-423B-9019-BF01B852033D}" type="slidenum">
              <a:rPr lang="hu-HU" altLang="hu-HU">
                <a:latin typeface="Calibri" panose="020F0502020204030204" pitchFamily="34" charset="0"/>
              </a:rPr>
              <a:pPr/>
              <a:t>17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8D8BF-0958-405D-91F2-D8BA9787D755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CF12A-FF5A-4C43-98AA-E453FD0365D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7901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C209B-FA60-4B06-9B0B-EE9654F4C414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AF062-6FE8-40FA-B5BB-4DB5BB8968A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4165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C7088-A833-4EE0-A1A8-53129EE8139B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3B72C-5ED6-4F49-A280-B254CD7E349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67163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AFFC-13AE-4A34-93F4-1FB147939493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05B50-1C00-4F47-BD65-9C2A1BA0BDD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79536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F4F0E-3155-4B69-A9DD-57785BF2B4ED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D6073-10E2-42D2-BCA4-98FC9CBBF3F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87814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FF4D6-895B-42B1-8727-84FA16ABD3E2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E69F4-28A7-4C5D-AF6C-AD2B6D59447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959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D1FF7-2E32-4197-BB66-09B47E7C8D8F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E63F9-D520-428C-9DD1-4F00B96E165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62974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B981A-3913-4DFA-B0BB-5E374C979BF0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4059AD-C7B3-4CA7-85DB-706F09A227B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4044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421BD-2F0A-447F-A8DC-91177F51E0C7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6A0F7-97DE-4A06-9B7A-149CE0F391B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9042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817B5-2150-4069-AD8B-44BB0A402F90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BB23A-C90D-4917-A3FE-5186EEA4423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0925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93EF-ABBB-42F0-98BF-339933D8EE78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C479A-412C-43BB-ABC7-761AD769444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106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64861-BD21-4447-B5FA-FC59EA6261C7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1F1A3-EF75-46D2-B6AD-82FCD0D231E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94597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19091-BEB6-44C1-8100-92557F3640BB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9A592-1A9B-4606-A6CA-4773146079A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56768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83047-95E5-42D5-9A04-F1B8BC9E0191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9AAF0-8E14-4645-9BB7-0F043DD76E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69752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14B3-E8DB-40FC-8B18-21F40DB5D057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7393-ACE7-4AE7-AAE9-86A42F956D9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51332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E215F-19E8-4CE2-8EDA-0FDFE6F487EC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026BE-29EB-4371-B3ED-8FE363B7AFC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735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7D6AC-8A78-4571-A368-BE97F9F33255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90E31-1418-4CE5-8F48-7035611F9B7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7013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0347A-A76E-4A4A-8D53-EB55986E2CC1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BE45C-A505-402E-B7FA-86B83270B56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924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224A0-2383-4FC7-A447-5CC2464B68F6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8EF9F-B0FA-4D7D-86FE-5D2765CB9C7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0545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E6F80-752B-4437-824E-EEFEAA18EF3B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CCFFB-FFB7-4D89-927E-615FCCB568A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04183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3293A-A8E9-47D0-909B-4FEE6D4A5B23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F86F5-7495-409B-ADB6-F4E31F6643A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596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2F746-3A3F-48F3-A258-971409C6837A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B1EEC-D912-44BA-80DE-944631ECB7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2363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98A4A7-5853-4A3A-A18F-FBD0E48B7C9C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7C9408E-D3EB-47AC-94BF-D234B53770D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B96A0EE-EF8F-41AF-B49B-B3AD53762EAF}" type="datetimeFigureOut">
              <a:rPr lang="hu-HU"/>
              <a:pPr>
                <a:defRPr/>
              </a:pPr>
              <a:t>2020. 03. 06.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D85A25-E3A1-437F-8455-1B1E82D616B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http://images.fineartamerica.com/images-medium-large/1-45-day-old-human-embryo-omik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b="6926"/>
          <a:stretch>
            <a:fillRect/>
          </a:stretch>
        </p:blipFill>
        <p:spPr bwMode="auto">
          <a:xfrm>
            <a:off x="2051720" y="2572078"/>
            <a:ext cx="5976837" cy="414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ím 1"/>
          <p:cNvSpPr txBox="1">
            <a:spLocks/>
          </p:cNvSpPr>
          <p:nvPr/>
        </p:nvSpPr>
        <p:spPr bwMode="auto">
          <a:xfrm>
            <a:off x="233362" y="403224"/>
            <a:ext cx="8803134" cy="1441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Beágyazódás</a:t>
            </a:r>
            <a:r>
              <a:rPr lang="hu-HU" altLang="hu-HU" sz="3200" dirty="0">
                <a:solidFill>
                  <a:schemeClr val="bg1"/>
                </a:solidFill>
                <a:latin typeface="Calibri" panose="020F0502020204030204" pitchFamily="34" charset="0"/>
              </a:rPr>
              <a:t>. A placenta fejlődése. Magzatburkok.</a:t>
            </a:r>
          </a:p>
        </p:txBody>
      </p:sp>
      <p:sp>
        <p:nvSpPr>
          <p:cNvPr id="4100" name="Alcím 2"/>
          <p:cNvSpPr txBox="1">
            <a:spLocks/>
          </p:cNvSpPr>
          <p:nvPr/>
        </p:nvSpPr>
        <p:spPr bwMode="auto">
          <a:xfrm>
            <a:off x="6769546" y="5471938"/>
            <a:ext cx="2266950" cy="1341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hu-HU" sz="24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hu-HU" sz="2400" u="sng">
              <a:solidFill>
                <a:srgbClr val="FFFF99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hu-HU" altLang="hu-HU" sz="2400" u="sng">
              <a:solidFill>
                <a:srgbClr val="FFFF99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u-HU" altLang="hu-HU"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59832" y="1192713"/>
            <a:ext cx="28616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hu-HU" altLang="hu-HU" sz="2000" i="1" dirty="0">
                <a:solidFill>
                  <a:srgbClr val="FFFF99"/>
                </a:solidFill>
              </a:rPr>
              <a:t>Dr. Nagy </a:t>
            </a:r>
            <a:r>
              <a:rPr lang="hu-HU" altLang="hu-HU" sz="2000" i="1" dirty="0" smtClean="0">
                <a:solidFill>
                  <a:srgbClr val="FFFF99"/>
                </a:solidFill>
              </a:rPr>
              <a:t>Nándor</a:t>
            </a:r>
          </a:p>
          <a:p>
            <a:pPr algn="ctr"/>
            <a:endParaRPr lang="hu-HU" altLang="hu-HU" sz="2000" b="1" u="sng" dirty="0" smtClean="0">
              <a:solidFill>
                <a:srgbClr val="FFFF99"/>
              </a:solidFill>
            </a:endParaRPr>
          </a:p>
          <a:p>
            <a:pPr algn="ctr"/>
            <a:r>
              <a:rPr lang="hu-HU" altLang="hu-HU" sz="2000" b="1" dirty="0" smtClean="0">
                <a:solidFill>
                  <a:srgbClr val="FFFF99"/>
                </a:solidFill>
              </a:rPr>
              <a:t>Semmelweis Egyetem</a:t>
            </a:r>
            <a:endParaRPr lang="hu-HU" altLang="hu-HU" sz="20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r="16661" b="10431"/>
          <a:stretch>
            <a:fillRect/>
          </a:stretch>
        </p:blipFill>
        <p:spPr bwMode="auto">
          <a:xfrm>
            <a:off x="0" y="0"/>
            <a:ext cx="9144000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pla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4525"/>
            <a:ext cx="51339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implantatio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044700"/>
            <a:ext cx="5976937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églalap 4"/>
          <p:cNvSpPr>
            <a:spLocks noChangeArrowheads="1"/>
          </p:cNvSpPr>
          <p:nvPr/>
        </p:nvSpPr>
        <p:spPr bwMode="auto">
          <a:xfrm>
            <a:off x="341313" y="185738"/>
            <a:ext cx="83772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Between days 6 and 9, the embryo becomes fully</a:t>
            </a: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 implanted in the endometrium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églalap 1"/>
          <p:cNvSpPr>
            <a:spLocks noChangeArrowheads="1"/>
          </p:cNvSpPr>
          <p:nvPr/>
        </p:nvSpPr>
        <p:spPr bwMode="auto">
          <a:xfrm>
            <a:off x="1476375" y="2401888"/>
            <a:ext cx="69659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200">
                <a:solidFill>
                  <a:srgbClr val="7030A0"/>
                </a:solidFill>
                <a:latin typeface="Calibri" panose="020F0502020204030204" pitchFamily="34" charset="0"/>
              </a:rPr>
              <a:t>A 4 extraembryonális membrán:</a:t>
            </a:r>
          </a:p>
          <a:p>
            <a:pPr eaLnBrk="1" hangingPunct="1"/>
            <a:r>
              <a:rPr lang="hu-HU" altLang="hu-HU" sz="3200">
                <a:solidFill>
                  <a:srgbClr val="7030A0"/>
                </a:solidFill>
                <a:latin typeface="Calibri" panose="020F0502020204030204" pitchFamily="34" charset="0"/>
              </a:rPr>
              <a:t>Amnion, Szikhólyag, Chorion, Allantois….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6" r="15182" b="15594"/>
          <a:stretch>
            <a:fillRect/>
          </a:stretch>
        </p:blipFill>
        <p:spPr bwMode="auto">
          <a:xfrm>
            <a:off x="0" y="836613"/>
            <a:ext cx="91440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églalap 4"/>
          <p:cNvSpPr>
            <a:spLocks noChangeArrowheads="1"/>
          </p:cNvSpPr>
          <p:nvPr/>
        </p:nvSpPr>
        <p:spPr bwMode="auto">
          <a:xfrm>
            <a:off x="468313" y="184150"/>
            <a:ext cx="1514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200" b="1">
                <a:solidFill>
                  <a:srgbClr val="7030A0"/>
                </a:solidFill>
                <a:latin typeface="Calibri" panose="020F0502020204030204" pitchFamily="34" charset="0"/>
              </a:rPr>
              <a:t>Amnion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45100" r="4144"/>
          <a:stretch>
            <a:fillRect/>
          </a:stretch>
        </p:blipFill>
        <p:spPr bwMode="auto">
          <a:xfrm>
            <a:off x="0" y="0"/>
            <a:ext cx="9144000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églalap 1"/>
          <p:cNvSpPr>
            <a:spLocks noChangeArrowheads="1"/>
          </p:cNvSpPr>
          <p:nvPr/>
        </p:nvSpPr>
        <p:spPr bwMode="auto">
          <a:xfrm>
            <a:off x="2916238" y="0"/>
            <a:ext cx="62277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Az </a:t>
            </a:r>
            <a:r>
              <a:rPr lang="hu-HU" altLang="hu-HU" b="1" u="sng">
                <a:latin typeface="Calibri" panose="020F0502020204030204" pitchFamily="34" charset="0"/>
              </a:rPr>
              <a:t>amnionüreg</a:t>
            </a:r>
            <a:r>
              <a:rPr lang="hu-HU" altLang="hu-HU">
                <a:latin typeface="Calibri" panose="020F0502020204030204" pitchFamily="34" charset="0"/>
              </a:rPr>
              <a:t> kezdetben jóval kisebb, mint a blastocysta ürege, de folyamatosan növekszik majd a 8. hétre teljesen körülzárja az embriót. </a:t>
            </a:r>
          </a:p>
        </p:txBody>
      </p:sp>
      <p:pic>
        <p:nvPicPr>
          <p:cNvPr id="17411" name="Picture 4" descr="http://www.apowl.co/wp-content/uploads/2012/10/fet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9144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8-week-old human fe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43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églalap 1"/>
          <p:cNvSpPr>
            <a:spLocks noChangeArrowheads="1"/>
          </p:cNvSpPr>
          <p:nvPr/>
        </p:nvSpPr>
        <p:spPr bwMode="auto">
          <a:xfrm>
            <a:off x="0" y="1341438"/>
            <a:ext cx="3779838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A </a:t>
            </a:r>
            <a:r>
              <a:rPr lang="hu-HU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szikhólyag</a:t>
            </a: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 külső rétegét képező e</a:t>
            </a:r>
            <a:r>
              <a:rPr lang="en-US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xtraembryon</a:t>
            </a: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ális</a:t>
            </a:r>
            <a:r>
              <a:rPr lang="en-US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 mesoderm</a:t>
            </a: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  <a:r>
              <a:rPr lang="en-US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az </a:t>
            </a:r>
            <a:r>
              <a:rPr lang="hu-HU" altLang="hu-HU" sz="2400" b="1">
                <a:solidFill>
                  <a:srgbClr val="C00000"/>
                </a:solidFill>
                <a:latin typeface="Calibri" panose="020F0502020204030204" pitchFamily="34" charset="0"/>
              </a:rPr>
              <a:t>első vérképző hely</a:t>
            </a: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 a fejlődés során. </a:t>
            </a:r>
          </a:p>
          <a:p>
            <a:pPr eaLnBrk="1" hangingPunct="1">
              <a:buFontTx/>
              <a:buAutoNum type="arabicPeriod"/>
            </a:pPr>
            <a:endParaRPr lang="hu-HU" altLang="hu-HU" sz="240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2. A </a:t>
            </a:r>
            <a:r>
              <a:rPr lang="hu-HU" altLang="hu-HU" sz="2400" b="1">
                <a:solidFill>
                  <a:srgbClr val="C00000"/>
                </a:solidFill>
                <a:latin typeface="Calibri" panose="020F0502020204030204" pitchFamily="34" charset="0"/>
              </a:rPr>
              <a:t>primordiális csírasejtek </a:t>
            </a:r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a szikhólyag falában detektálhatók először.</a:t>
            </a:r>
          </a:p>
          <a:p>
            <a:pPr eaLnBrk="1" hangingPunct="1"/>
            <a:endParaRPr lang="hu-HU" altLang="hu-HU" sz="240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hu-HU" altLang="hu-HU" sz="240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 sz="1400">
                <a:solidFill>
                  <a:srgbClr val="7030A0"/>
                </a:solidFill>
                <a:latin typeface="Calibri" panose="020F0502020204030204" pitchFamily="34" charset="0"/>
              </a:rPr>
              <a:t>A negyedik hét után az embrió növekedése felülmúlja a szikhólyagét, a születés előtt eltűnik. Ritka esetben persistál (Meckel divertikulum (lsd. majdan a bélfejlődésénél).</a:t>
            </a:r>
          </a:p>
          <a:p>
            <a:pPr eaLnBrk="1" hangingPunct="1"/>
            <a:endParaRPr lang="hu-HU" altLang="hu-HU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18435" name="Picture 2" descr="embryo-6 weeks ol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52197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404813"/>
            <a:ext cx="70167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églalap 4"/>
          <p:cNvSpPr>
            <a:spLocks noChangeArrowheads="1"/>
          </p:cNvSpPr>
          <p:nvPr/>
        </p:nvSpPr>
        <p:spPr bwMode="auto">
          <a:xfrm>
            <a:off x="179388" y="188913"/>
            <a:ext cx="1506537" cy="58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200">
                <a:solidFill>
                  <a:srgbClr val="7030A0"/>
                </a:solidFill>
                <a:latin typeface="Calibri" panose="020F0502020204030204" pitchFamily="34" charset="0"/>
              </a:rPr>
              <a:t>Chorion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49275"/>
            <a:ext cx="6211888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églalap 1"/>
          <p:cNvSpPr>
            <a:spLocks noChangeArrowheads="1"/>
          </p:cNvSpPr>
          <p:nvPr/>
        </p:nvSpPr>
        <p:spPr bwMode="auto">
          <a:xfrm>
            <a:off x="5292725" y="765175"/>
            <a:ext cx="3365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>
                <a:solidFill>
                  <a:srgbClr val="7030A0"/>
                </a:solidFill>
                <a:latin typeface="Calibri" panose="020F0502020204030204" pitchFamily="34" charset="0"/>
              </a:rPr>
              <a:t>By day 12, the </a:t>
            </a:r>
            <a:r>
              <a:rPr lang="en-US" altLang="hu-HU">
                <a:solidFill>
                  <a:srgbClr val="C00000"/>
                </a:solidFill>
                <a:latin typeface="Calibri" panose="020F0502020204030204" pitchFamily="34" charset="0"/>
              </a:rPr>
              <a:t>primary yolk sac </a:t>
            </a:r>
            <a:r>
              <a:rPr lang="en-US" altLang="hu-HU">
                <a:solidFill>
                  <a:srgbClr val="7030A0"/>
                </a:solidFill>
                <a:latin typeface="Calibri" panose="020F0502020204030204" pitchFamily="34" charset="0"/>
              </a:rPr>
              <a:t>is displaced</a:t>
            </a:r>
            <a:r>
              <a:rPr lang="hu-HU" altLang="hu-HU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hu-HU">
                <a:solidFill>
                  <a:srgbClr val="7030A0"/>
                </a:solidFill>
                <a:latin typeface="Calibri" panose="020F0502020204030204" pitchFamily="34" charset="0"/>
              </a:rPr>
              <a:t>(and eventually degenerates) by the second wave of</a:t>
            </a:r>
            <a:r>
              <a:rPr lang="hu-HU" altLang="hu-HU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altLang="hu-HU">
                <a:solidFill>
                  <a:srgbClr val="7030A0"/>
                </a:solidFill>
                <a:latin typeface="Calibri" panose="020F0502020204030204" pitchFamily="34" charset="0"/>
              </a:rPr>
              <a:t>migrating hypoblast cells, which forms the </a:t>
            </a:r>
            <a:r>
              <a:rPr lang="en-US" altLang="hu-HU">
                <a:solidFill>
                  <a:srgbClr val="C00000"/>
                </a:solidFill>
                <a:latin typeface="Calibri" panose="020F0502020204030204" pitchFamily="34" charset="0"/>
              </a:rPr>
              <a:t>secondary</a:t>
            </a:r>
          </a:p>
          <a:p>
            <a:pPr eaLnBrk="1" hangingPunct="1"/>
            <a:r>
              <a:rPr lang="en-US" altLang="hu-HU" b="1" u="sng">
                <a:solidFill>
                  <a:srgbClr val="C00000"/>
                </a:solidFill>
                <a:latin typeface="Calibri" panose="020F0502020204030204" pitchFamily="34" charset="0"/>
              </a:rPr>
              <a:t>yolk sac</a:t>
            </a:r>
            <a:r>
              <a:rPr lang="en-US" altLang="hu-HU" b="1" u="sng">
                <a:solidFill>
                  <a:srgbClr val="7030A0"/>
                </a:solidFill>
                <a:latin typeface="Calibri" panose="020F0502020204030204" pitchFamily="34" charset="0"/>
              </a:rPr>
              <a:t>.</a:t>
            </a:r>
            <a:endParaRPr lang="hu-HU" altLang="hu-HU" b="1" u="sng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r="19872" b="6992"/>
          <a:stretch>
            <a:fillRect/>
          </a:stretch>
        </p:blipFill>
        <p:spPr bwMode="auto">
          <a:xfrm>
            <a:off x="5795963" y="3422650"/>
            <a:ext cx="3455987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églalap 4"/>
          <p:cNvSpPr>
            <a:spLocks noChangeArrowheads="1"/>
          </p:cNvSpPr>
          <p:nvPr/>
        </p:nvSpPr>
        <p:spPr bwMode="auto">
          <a:xfrm>
            <a:off x="107950" y="44450"/>
            <a:ext cx="1474788" cy="58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200">
                <a:solidFill>
                  <a:srgbClr val="7030A0"/>
                </a:solidFill>
                <a:latin typeface="Calibri" panose="020F0502020204030204" pitchFamily="34" charset="0"/>
              </a:rPr>
              <a:t>Yolk sac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r="19872" b="6992"/>
          <a:stretch>
            <a:fillRect/>
          </a:stretch>
        </p:blipFill>
        <p:spPr bwMode="auto">
          <a:xfrm>
            <a:off x="468313" y="19050"/>
            <a:ext cx="8496300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8734425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2" b="54274"/>
          <a:stretch>
            <a:fillRect/>
          </a:stretch>
        </p:blipFill>
        <p:spPr bwMode="auto">
          <a:xfrm>
            <a:off x="395288" y="2205038"/>
            <a:ext cx="850265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églalap 2"/>
          <p:cNvSpPr>
            <a:spLocks noChangeArrowheads="1"/>
          </p:cNvSpPr>
          <p:nvPr/>
        </p:nvSpPr>
        <p:spPr bwMode="auto">
          <a:xfrm>
            <a:off x="395288" y="5949950"/>
            <a:ext cx="8748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Az anyai erek anasztomozálnak a trophoblast lakunáival</a:t>
            </a:r>
          </a:p>
        </p:txBody>
      </p:sp>
      <p:sp>
        <p:nvSpPr>
          <p:cNvPr id="22532" name="Téglalap 2"/>
          <p:cNvSpPr>
            <a:spLocks noChangeArrowheads="1"/>
          </p:cNvSpPr>
          <p:nvPr/>
        </p:nvSpPr>
        <p:spPr bwMode="auto">
          <a:xfrm>
            <a:off x="2771775" y="908050"/>
            <a:ext cx="3595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200" b="1" u="sng">
                <a:solidFill>
                  <a:srgbClr val="7030A0"/>
                </a:solidFill>
                <a:latin typeface="Calibri" panose="020F0502020204030204" pitchFamily="34" charset="0"/>
              </a:rPr>
              <a:t>Placenta kialakulása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7488238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5942013"/>
            <a:ext cx="9144000" cy="915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latin typeface="+mn-lt"/>
              </a:rPr>
              <a:t>primer </a:t>
            </a:r>
            <a:r>
              <a:rPr lang="hu-HU" b="1" dirty="0" err="1">
                <a:solidFill>
                  <a:srgbClr val="C00000"/>
                </a:solidFill>
                <a:latin typeface="+mn-lt"/>
              </a:rPr>
              <a:t>boholy</a:t>
            </a:r>
            <a:r>
              <a:rPr lang="hu-HU" dirty="0">
                <a:latin typeface="+mn-lt"/>
              </a:rPr>
              <a:t>: </a:t>
            </a:r>
            <a:r>
              <a:rPr lang="hu-HU" dirty="0" err="1">
                <a:latin typeface="+mn-lt"/>
              </a:rPr>
              <a:t>szinciciotrofoblaszt</a:t>
            </a:r>
            <a:r>
              <a:rPr lang="hu-HU" dirty="0">
                <a:latin typeface="+mn-lt"/>
              </a:rPr>
              <a:t> és kevés </a:t>
            </a:r>
            <a:r>
              <a:rPr lang="hu-HU" dirty="0" err="1">
                <a:latin typeface="+mn-lt"/>
              </a:rPr>
              <a:t>citotrofoblaszt</a:t>
            </a:r>
            <a:endParaRPr lang="hu-HU" dirty="0">
              <a:latin typeface="+mn-lt"/>
            </a:endParaRPr>
          </a:p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latin typeface="+mn-lt"/>
              </a:rPr>
              <a:t>szekunder </a:t>
            </a:r>
            <a:r>
              <a:rPr lang="hu-HU" b="1" dirty="0" err="1">
                <a:solidFill>
                  <a:srgbClr val="C00000"/>
                </a:solidFill>
                <a:latin typeface="+mn-lt"/>
              </a:rPr>
              <a:t>boholy</a:t>
            </a:r>
            <a:r>
              <a:rPr lang="hu-HU" dirty="0">
                <a:latin typeface="+mn-lt"/>
              </a:rPr>
              <a:t>: </a:t>
            </a:r>
            <a:r>
              <a:rPr lang="hu-HU" dirty="0" err="1">
                <a:latin typeface="+mn-lt"/>
              </a:rPr>
              <a:t>Szincicio</a:t>
            </a:r>
            <a:r>
              <a:rPr lang="hu-HU" dirty="0">
                <a:latin typeface="+mn-lt"/>
              </a:rPr>
              <a:t>- és </a:t>
            </a:r>
            <a:r>
              <a:rPr lang="hu-HU" dirty="0" err="1">
                <a:latin typeface="+mn-lt"/>
              </a:rPr>
              <a:t>citotrofoblaszt</a:t>
            </a:r>
            <a:r>
              <a:rPr lang="hu-HU" b="1" dirty="0">
                <a:latin typeface="+mn-lt"/>
              </a:rPr>
              <a:t>, extraembrionális </a:t>
            </a:r>
            <a:r>
              <a:rPr lang="hu-HU" b="1" dirty="0" err="1">
                <a:latin typeface="+mn-lt"/>
              </a:rPr>
              <a:t>mezoderma</a:t>
            </a:r>
            <a:endParaRPr lang="hu-HU" b="1" dirty="0">
              <a:latin typeface="+mn-lt"/>
            </a:endParaRPr>
          </a:p>
          <a:p>
            <a:pPr eaLnBrk="1" hangingPunct="1">
              <a:defRPr/>
            </a:pPr>
            <a:r>
              <a:rPr lang="hu-HU" b="1" dirty="0">
                <a:solidFill>
                  <a:srgbClr val="C00000"/>
                </a:solidFill>
                <a:latin typeface="+mn-lt"/>
              </a:rPr>
              <a:t>tercier </a:t>
            </a:r>
            <a:r>
              <a:rPr lang="hu-HU" b="1" dirty="0" err="1">
                <a:solidFill>
                  <a:srgbClr val="C00000"/>
                </a:solidFill>
                <a:latin typeface="+mn-lt"/>
              </a:rPr>
              <a:t>boholy</a:t>
            </a:r>
            <a:r>
              <a:rPr lang="hu-HU" dirty="0">
                <a:latin typeface="+mn-lt"/>
              </a:rPr>
              <a:t>: </a:t>
            </a:r>
            <a:r>
              <a:rPr lang="hu-HU" dirty="0" err="1">
                <a:latin typeface="+mn-lt"/>
              </a:rPr>
              <a:t>szincicio</a:t>
            </a:r>
            <a:r>
              <a:rPr lang="hu-HU" dirty="0">
                <a:latin typeface="+mn-lt"/>
              </a:rPr>
              <a:t>- és </a:t>
            </a:r>
            <a:r>
              <a:rPr lang="hu-HU" dirty="0" err="1">
                <a:latin typeface="+mn-lt"/>
              </a:rPr>
              <a:t>citotrofoblaszt</a:t>
            </a:r>
            <a:r>
              <a:rPr lang="hu-HU" dirty="0">
                <a:latin typeface="+mn-lt"/>
              </a:rPr>
              <a:t>, extraembrionális </a:t>
            </a:r>
            <a:r>
              <a:rPr lang="hu-HU" dirty="0" err="1">
                <a:latin typeface="+mn-lt"/>
              </a:rPr>
              <a:t>mezoderma</a:t>
            </a:r>
            <a:r>
              <a:rPr lang="hu-HU" dirty="0">
                <a:latin typeface="+mn-lt"/>
              </a:rPr>
              <a:t> </a:t>
            </a:r>
            <a:r>
              <a:rPr lang="hu-HU" b="1" dirty="0">
                <a:latin typeface="+mn-lt"/>
              </a:rPr>
              <a:t>és erek</a:t>
            </a:r>
            <a:endParaRPr lang="de-DE" b="1" dirty="0"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1" y="332656"/>
            <a:ext cx="844893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74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 descr="g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981075"/>
            <a:ext cx="4195763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zövegdoboz 2"/>
          <p:cNvSpPr txBox="1">
            <a:spLocks noChangeArrowheads="1"/>
          </p:cNvSpPr>
          <p:nvPr/>
        </p:nvSpPr>
        <p:spPr bwMode="auto">
          <a:xfrm>
            <a:off x="2890838" y="2420938"/>
            <a:ext cx="124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Fetális erek</a:t>
            </a:r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2555875" y="2781300"/>
            <a:ext cx="1008063" cy="863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H="1">
            <a:off x="3203575" y="2852738"/>
            <a:ext cx="431800" cy="2160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2195513" y="2852738"/>
            <a:ext cx="1368425" cy="19446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Szövegdoboz 10"/>
          <p:cNvSpPr txBox="1">
            <a:spLocks noChangeArrowheads="1"/>
          </p:cNvSpPr>
          <p:nvPr/>
        </p:nvSpPr>
        <p:spPr bwMode="auto">
          <a:xfrm>
            <a:off x="2771775" y="6092825"/>
            <a:ext cx="1693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Intervillozus tér </a:t>
            </a:r>
          </a:p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maternális vér</a:t>
            </a:r>
          </a:p>
        </p:txBody>
      </p:sp>
      <p:cxnSp>
        <p:nvCxnSpPr>
          <p:cNvPr id="12" name="Egyenes összekötő nyíllal 11"/>
          <p:cNvCxnSpPr>
            <a:stCxn id="24583" idx="0"/>
          </p:cNvCxnSpPr>
          <p:nvPr/>
        </p:nvCxnSpPr>
        <p:spPr>
          <a:xfrm flipV="1">
            <a:off x="3617913" y="5373688"/>
            <a:ext cx="377825" cy="7191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H="1" flipV="1">
            <a:off x="1619250" y="5589588"/>
            <a:ext cx="1152525" cy="7191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Szövegdoboz 18"/>
          <p:cNvSpPr txBox="1">
            <a:spLocks noChangeArrowheads="1"/>
          </p:cNvSpPr>
          <p:nvPr/>
        </p:nvSpPr>
        <p:spPr bwMode="auto">
          <a:xfrm>
            <a:off x="1476375" y="206057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Trophoblast</a:t>
            </a:r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2411413" y="2349500"/>
            <a:ext cx="73025" cy="3587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1908175" y="2349500"/>
            <a:ext cx="207963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9" name="Szövegdoboz 24"/>
          <p:cNvSpPr txBox="1">
            <a:spLocks noChangeArrowheads="1"/>
          </p:cNvSpPr>
          <p:nvPr/>
        </p:nvSpPr>
        <p:spPr bwMode="auto">
          <a:xfrm>
            <a:off x="0" y="164306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Mesenchyma</a:t>
            </a:r>
          </a:p>
        </p:txBody>
      </p:sp>
      <p:cxnSp>
        <p:nvCxnSpPr>
          <p:cNvPr id="26" name="Egyenes összekötő nyíllal 25"/>
          <p:cNvCxnSpPr/>
          <p:nvPr/>
        </p:nvCxnSpPr>
        <p:spPr>
          <a:xfrm>
            <a:off x="900113" y="2060575"/>
            <a:ext cx="792162" cy="14398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ím 1"/>
          <p:cNvSpPr txBox="1">
            <a:spLocks/>
          </p:cNvSpPr>
          <p:nvPr/>
        </p:nvSpPr>
        <p:spPr>
          <a:xfrm>
            <a:off x="468313" y="11588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Placenta </a:t>
            </a:r>
            <a:r>
              <a:rPr lang="hu-HU" sz="3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fetális</a:t>
            </a:r>
            <a:r>
              <a:rPr lang="hu-H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vér - </a:t>
            </a:r>
            <a:r>
              <a:rPr lang="hu-HU" sz="3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maternális</a:t>
            </a:r>
            <a:r>
              <a:rPr lang="hu-H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vér</a:t>
            </a:r>
            <a:r>
              <a:rPr lang="hu-H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200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barrier</a:t>
            </a:r>
            <a:endParaRPr lang="hu-HU" sz="32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592" name="Szövegdoboz 17"/>
          <p:cNvSpPr txBox="1">
            <a:spLocks noChangeArrowheads="1"/>
          </p:cNvSpPr>
          <p:nvPr/>
        </p:nvSpPr>
        <p:spPr bwMode="auto">
          <a:xfrm>
            <a:off x="5292725" y="2708275"/>
            <a:ext cx="19827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Syntitiotrophoblast</a:t>
            </a:r>
          </a:p>
          <a:p>
            <a:pPr eaLnBrk="1" hangingPunct="1"/>
            <a:endParaRPr lang="hu-HU" altLang="hu-HU" sz="1200"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(Cytotrophoblast)</a:t>
            </a:r>
          </a:p>
          <a:p>
            <a:pPr eaLnBrk="1" hangingPunct="1"/>
            <a:endParaRPr lang="hu-HU" altLang="hu-HU"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Membrana basalis</a:t>
            </a:r>
          </a:p>
          <a:p>
            <a:pPr eaLnBrk="1" hangingPunct="1"/>
            <a:endParaRPr lang="hu-HU" altLang="hu-HU" sz="1200"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Mesenchyma</a:t>
            </a:r>
          </a:p>
          <a:p>
            <a:pPr eaLnBrk="1" hangingPunct="1"/>
            <a:endParaRPr lang="hu-HU" altLang="hu-HU" sz="1200"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Membrana basalis</a:t>
            </a:r>
          </a:p>
          <a:p>
            <a:pPr eaLnBrk="1" hangingPunct="1"/>
            <a:endParaRPr lang="hu-HU" altLang="hu-HU" sz="1200">
              <a:latin typeface="Calibri" panose="020F0502020204030204" pitchFamily="34" charset="0"/>
            </a:endParaRPr>
          </a:p>
          <a:p>
            <a:pPr eaLnBrk="1" hangingPunct="1"/>
            <a:r>
              <a:rPr lang="hu-HU" altLang="hu-HU">
                <a:latin typeface="Calibri" panose="020F0502020204030204" pitchFamily="34" charset="0"/>
              </a:rPr>
              <a:t>Endothel</a:t>
            </a:r>
          </a:p>
          <a:p>
            <a:pPr eaLnBrk="1" hangingPunct="1"/>
            <a:endParaRPr lang="hu-HU" altLang="hu-HU">
              <a:latin typeface="Calibri" panose="020F0502020204030204" pitchFamily="34" charset="0"/>
            </a:endParaRPr>
          </a:p>
        </p:txBody>
      </p:sp>
      <p:sp>
        <p:nvSpPr>
          <p:cNvPr id="24593" name="Téglalap 16"/>
          <p:cNvSpPr>
            <a:spLocks noChangeArrowheads="1"/>
          </p:cNvSpPr>
          <p:nvPr/>
        </p:nvSpPr>
        <p:spPr bwMode="auto">
          <a:xfrm>
            <a:off x="3944938" y="1465263"/>
            <a:ext cx="50911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tercier boholy keresztmetszete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716463" y="0"/>
            <a:ext cx="44275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latin typeface="Trebuchet MS" panose="020B0603020202020204" pitchFamily="34" charset="0"/>
              </a:rPr>
              <a:t>Placentáris boholy, chorionboholy képe SEM-mel (bal, fent), egy szabadon végződő boholy nagyobb nagyítással (jobbra fent)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96975"/>
            <a:ext cx="38671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364163" y="0"/>
            <a:ext cx="3779837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3200" b="1" u="sng">
                <a:solidFill>
                  <a:srgbClr val="C00000"/>
                </a:solidFill>
              </a:rPr>
              <a:t>Placenta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2400" i="1">
                <a:solidFill>
                  <a:srgbClr val="C00000"/>
                </a:solidFill>
              </a:rPr>
              <a:t>(a magzatot tápláló szerv)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>
                <a:solidFill>
                  <a:srgbClr val="C00000"/>
                </a:solidFill>
              </a:rPr>
              <a:t>fetális oldal: chorion frondosum, </a:t>
            </a:r>
            <a:br>
              <a:rPr lang="hu-HU" altLang="hu-HU">
                <a:solidFill>
                  <a:srgbClr val="C00000"/>
                </a:solidFill>
              </a:rPr>
            </a:br>
            <a:r>
              <a:rPr lang="hu-HU" altLang="hu-HU">
                <a:solidFill>
                  <a:srgbClr val="C00000"/>
                </a:solidFill>
              </a:rPr>
              <a:t>anyai oldal: decidua basalis</a:t>
            </a:r>
          </a:p>
          <a:p>
            <a:pPr eaLnBrk="1" hangingPunct="1">
              <a:spcBef>
                <a:spcPct val="50000"/>
              </a:spcBef>
            </a:pPr>
            <a:endParaRPr lang="hu-HU" altLang="hu-HU">
              <a:solidFill>
                <a:srgbClr val="C0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b="1" u="sng">
                <a:solidFill>
                  <a:srgbClr val="224B50"/>
                </a:solidFill>
              </a:rPr>
              <a:t>placentán kívüli rész: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b="1">
                <a:solidFill>
                  <a:srgbClr val="224B50"/>
                </a:solidFill>
              </a:rPr>
              <a:t>fetális oldal: chorion laeve</a:t>
            </a:r>
            <a:br>
              <a:rPr lang="hu-HU" altLang="hu-HU" b="1">
                <a:solidFill>
                  <a:srgbClr val="224B50"/>
                </a:solidFill>
              </a:rPr>
            </a:br>
            <a:r>
              <a:rPr lang="hu-HU" altLang="hu-HU" b="1">
                <a:solidFill>
                  <a:srgbClr val="224B50"/>
                </a:solidFill>
              </a:rPr>
              <a:t>anyai oldal</a:t>
            </a:r>
            <a:r>
              <a:rPr lang="hu-HU" altLang="hu-HU" b="1">
                <a:solidFill>
                  <a:srgbClr val="224B50"/>
                </a:solidFill>
                <a:latin typeface="Trebuchet MS" panose="020B0603020202020204" pitchFamily="34" charset="0"/>
              </a:rPr>
              <a:t> </a:t>
            </a:r>
            <a:r>
              <a:rPr lang="hu-HU" altLang="hu-HU" b="1">
                <a:solidFill>
                  <a:srgbClr val="224B50"/>
                </a:solidFill>
              </a:rPr>
              <a:t>: decidua  capsularis, decidua parietalis</a:t>
            </a:r>
          </a:p>
          <a:p>
            <a:pPr eaLnBrk="1" hangingPunct="1">
              <a:spcBef>
                <a:spcPct val="50000"/>
              </a:spcBef>
            </a:pPr>
            <a:endParaRPr lang="hu-HU" altLang="hu-HU" b="1"/>
          </a:p>
          <a:p>
            <a:pPr eaLnBrk="1" hangingPunct="1">
              <a:spcBef>
                <a:spcPct val="50000"/>
              </a:spcBef>
            </a:pPr>
            <a:endParaRPr lang="hu-HU" altLang="hu-HU" b="1"/>
          </a:p>
          <a:p>
            <a:pPr eaLnBrk="1" hangingPunct="1">
              <a:spcBef>
                <a:spcPct val="50000"/>
              </a:spcBef>
            </a:pPr>
            <a:endParaRPr lang="hu-HU" altLang="hu-HU" b="1"/>
          </a:p>
          <a:p>
            <a:pPr eaLnBrk="1" hangingPunct="1">
              <a:spcBef>
                <a:spcPct val="50000"/>
              </a:spcBef>
            </a:pPr>
            <a:r>
              <a:rPr lang="hu-HU" altLang="hu-HU" sz="2400" b="1"/>
              <a:t>decidua</a:t>
            </a:r>
            <a:r>
              <a:rPr lang="hu-HU" altLang="hu-HU" sz="2400"/>
              <a:t>:</a:t>
            </a:r>
            <a:r>
              <a:rPr lang="hu-HU" altLang="hu-HU"/>
              <a:t> </a:t>
            </a:r>
            <a:r>
              <a:rPr lang="hu-HU" altLang="hu-HU" i="1"/>
              <a:t>átalakult endometrium</a:t>
            </a:r>
            <a:br>
              <a:rPr lang="hu-HU" altLang="hu-HU" i="1"/>
            </a:br>
            <a:r>
              <a:rPr lang="hu-HU" altLang="hu-HU" i="1"/>
              <a:t>(a méh nyálkahártya –endopmetrium- spinocelluláris kötőszövetének átalakulása)</a:t>
            </a:r>
          </a:p>
          <a:p>
            <a:pPr eaLnBrk="1" hangingPunct="1">
              <a:spcBef>
                <a:spcPct val="50000"/>
              </a:spcBef>
            </a:pPr>
            <a:endParaRPr lang="hu-HU" altLang="hu-HU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Kati\Kati munkahelyi 20130531\oktatasi segedanyagok\konyvek\elsevier\schoenwolf_larsen abrak\F9780443068119-013-f03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5662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981075"/>
            <a:ext cx="3224213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Kép 4" descr="hw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773238"/>
            <a:ext cx="52260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4" descr="Nabelschnur und Plaze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6195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ím 1"/>
          <p:cNvSpPr txBox="1">
            <a:spLocks/>
          </p:cNvSpPr>
          <p:nvPr/>
        </p:nvSpPr>
        <p:spPr>
          <a:xfrm>
            <a:off x="468313" y="539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sz="3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Köldökzsinór</a:t>
            </a:r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3600450" y="2195513"/>
            <a:ext cx="2016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400" b="1">
                <a:solidFill>
                  <a:srgbClr val="0070C0"/>
                </a:solidFill>
                <a:latin typeface="Calibri" panose="020F0502020204030204" pitchFamily="34" charset="0"/>
              </a:rPr>
              <a:t>aa. umbilicales</a:t>
            </a:r>
          </a:p>
        </p:txBody>
      </p:sp>
      <p:cxnSp>
        <p:nvCxnSpPr>
          <p:cNvPr id="17" name="Egyenes összekötő nyíllal 16"/>
          <p:cNvCxnSpPr/>
          <p:nvPr/>
        </p:nvCxnSpPr>
        <p:spPr>
          <a:xfrm flipH="1">
            <a:off x="2268538" y="2492375"/>
            <a:ext cx="1727200" cy="50482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H="1">
            <a:off x="3419475" y="2492375"/>
            <a:ext cx="647700" cy="865188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>
            <a:spLocks noChangeArrowheads="1"/>
          </p:cNvSpPr>
          <p:nvPr/>
        </p:nvSpPr>
        <p:spPr bwMode="auto">
          <a:xfrm>
            <a:off x="3276600" y="6289675"/>
            <a:ext cx="2016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400" b="1">
                <a:solidFill>
                  <a:srgbClr val="FF0000"/>
                </a:solidFill>
                <a:latin typeface="Calibri" panose="020F0502020204030204" pitchFamily="34" charset="0"/>
              </a:rPr>
              <a:t>Bal v. umbilicalis</a:t>
            </a:r>
          </a:p>
        </p:txBody>
      </p:sp>
      <p:cxnSp>
        <p:nvCxnSpPr>
          <p:cNvPr id="22" name="Egyenes összekötő nyíllal 21"/>
          <p:cNvCxnSpPr/>
          <p:nvPr/>
        </p:nvCxnSpPr>
        <p:spPr>
          <a:xfrm flipH="1" flipV="1">
            <a:off x="3635375" y="5589588"/>
            <a:ext cx="504825" cy="7191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2" name="Szövegdoboz 25"/>
          <p:cNvSpPr txBox="1">
            <a:spLocks noChangeArrowheads="1"/>
          </p:cNvSpPr>
          <p:nvPr/>
        </p:nvSpPr>
        <p:spPr bwMode="auto">
          <a:xfrm>
            <a:off x="107950" y="2349500"/>
            <a:ext cx="863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400" b="1">
                <a:latin typeface="Calibri" panose="020F0502020204030204" pitchFamily="34" charset="0"/>
              </a:rPr>
              <a:t>Amnion</a:t>
            </a:r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468313" y="2636838"/>
            <a:ext cx="358775" cy="6477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4" name="Szövegdoboz 29"/>
          <p:cNvSpPr txBox="1">
            <a:spLocks noChangeArrowheads="1"/>
          </p:cNvSpPr>
          <p:nvPr/>
        </p:nvSpPr>
        <p:spPr bwMode="auto">
          <a:xfrm>
            <a:off x="179388" y="6237288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400" b="1">
                <a:latin typeface="Calibri" panose="020F0502020204030204" pitchFamily="34" charset="0"/>
              </a:rPr>
              <a:t>Wharton kocsonya</a:t>
            </a:r>
          </a:p>
        </p:txBody>
      </p:sp>
      <p:cxnSp>
        <p:nvCxnSpPr>
          <p:cNvPr id="31" name="Egyenes összekötő nyíllal 30"/>
          <p:cNvCxnSpPr/>
          <p:nvPr/>
        </p:nvCxnSpPr>
        <p:spPr>
          <a:xfrm flipV="1">
            <a:off x="755650" y="4365625"/>
            <a:ext cx="431800" cy="1943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-39688" y="0"/>
          <a:ext cx="650557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3" imgW="6285714" imgH="6628571" progId="Photoshop.Image.7">
                  <p:embed/>
                </p:oleObj>
              </mc:Choice>
              <mc:Fallback>
                <p:oleObj name="Image" r:id="rId3" imgW="6285714" imgH="6628571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88" y="0"/>
                        <a:ext cx="650557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6732588" y="692150"/>
            <a:ext cx="2160587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>
                <a:latin typeface="Trebuchet MS" panose="020B0603020202020204" pitchFamily="34" charset="0"/>
              </a:rPr>
              <a:t>köldökvéna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>
                <a:latin typeface="Trebuchet MS" panose="020B0603020202020204" pitchFamily="34" charset="0"/>
              </a:rPr>
              <a:t>köldökartériák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>
                <a:latin typeface="Trebuchet MS" panose="020B0603020202020204" pitchFamily="34" charset="0"/>
              </a:rPr>
              <a:t>allatois-csökevény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>
                <a:latin typeface="Trebuchet MS" panose="020B0603020202020204" pitchFamily="34" charset="0"/>
              </a:rPr>
              <a:t>köldökzsinór-cölóma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>
                <a:latin typeface="Trebuchet MS" panose="020B0603020202020204" pitchFamily="34" charset="0"/>
              </a:rPr>
              <a:t>amnionhám</a:t>
            </a:r>
          </a:p>
        </p:txBody>
      </p:sp>
      <p:sp>
        <p:nvSpPr>
          <p:cNvPr id="1028" name="Szövegdoboz 1"/>
          <p:cNvSpPr txBox="1">
            <a:spLocks noChangeArrowheads="1"/>
          </p:cNvSpPr>
          <p:nvPr/>
        </p:nvSpPr>
        <p:spPr bwMode="auto">
          <a:xfrm>
            <a:off x="6465888" y="5084763"/>
            <a:ext cx="2427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>
                <a:latin typeface="Trebuchet MS" panose="020B0603020202020204" pitchFamily="34" charset="0"/>
              </a:rPr>
              <a:t>Umbilicus (köldökzsinór) keresztmetszete</a:t>
            </a:r>
            <a:endParaRPr lang="de-DE" altLang="hu-HU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5798472" cy="359544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988840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8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s://embryology.med.unsw.edu.au/embryology/images/thumb/e/e0/Human_embryo_day_5_label.jpg/400px-Human_embryo_day_5_lab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54768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651500" y="1628775"/>
            <a:ext cx="33845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="1" dirty="0">
                <a:solidFill>
                  <a:srgbClr val="FF0000"/>
                </a:solidFill>
              </a:rPr>
              <a:t>2007 orvosi Nobel-díj.</a:t>
            </a:r>
            <a:r>
              <a:rPr lang="hu-HU" altLang="hu-HU" dirty="0">
                <a:solidFill>
                  <a:srgbClr val="FF0000"/>
                </a:solidFill>
              </a:rPr>
              <a:t> </a:t>
            </a:r>
          </a:p>
          <a:p>
            <a:endParaRPr lang="hu-HU" altLang="hu-HU" dirty="0"/>
          </a:p>
          <a:p>
            <a:endParaRPr lang="hu-HU" altLang="hu-HU" dirty="0"/>
          </a:p>
          <a:p>
            <a:r>
              <a:rPr lang="hu-HU" altLang="hu-HU" dirty="0" err="1"/>
              <a:t>Blasztula</a:t>
            </a:r>
            <a:r>
              <a:rPr lang="hu-HU" altLang="hu-HU" dirty="0"/>
              <a:t> (hólyagcsíra) </a:t>
            </a:r>
            <a:r>
              <a:rPr lang="hu-HU" altLang="hu-HU" dirty="0" smtClean="0"/>
              <a:t>embryok </a:t>
            </a:r>
            <a:r>
              <a:rPr lang="hu-HU" altLang="hu-HU" dirty="0"/>
              <a:t>belső sejtcsomójából (ICM, </a:t>
            </a:r>
            <a:r>
              <a:rPr lang="hu-HU" altLang="hu-HU" dirty="0" err="1"/>
              <a:t>embryoblast</a:t>
            </a:r>
            <a:r>
              <a:rPr lang="hu-HU" altLang="hu-HU" dirty="0"/>
              <a:t>)  kinyerhető sejtek </a:t>
            </a:r>
            <a:r>
              <a:rPr lang="hu-HU" altLang="hu-HU" b="1" dirty="0"/>
              <a:t>(</a:t>
            </a:r>
            <a:r>
              <a:rPr lang="hu-HU" altLang="hu-HU" b="1" dirty="0" err="1">
                <a:solidFill>
                  <a:srgbClr val="FF0000"/>
                </a:solidFill>
              </a:rPr>
              <a:t>pluripotens</a:t>
            </a:r>
            <a:r>
              <a:rPr lang="hu-HU" altLang="hu-HU" b="1" dirty="0">
                <a:solidFill>
                  <a:srgbClr val="FF0000"/>
                </a:solidFill>
              </a:rPr>
              <a:t> őssejtek)</a:t>
            </a:r>
            <a:r>
              <a:rPr lang="hu-HU" altLang="hu-HU" dirty="0">
                <a:solidFill>
                  <a:srgbClr val="FF0000"/>
                </a:solidFill>
              </a:rPr>
              <a:t> </a:t>
            </a:r>
            <a:r>
              <a:rPr lang="hu-HU" altLang="hu-HU" dirty="0"/>
              <a:t>tenyészthetők, és belőlük a </a:t>
            </a:r>
          </a:p>
          <a:p>
            <a:r>
              <a:rPr lang="hu-HU" altLang="hu-HU" dirty="0"/>
              <a:t>szervezet minden sejttípusa (kivéve a magzat-</a:t>
            </a:r>
          </a:p>
          <a:p>
            <a:r>
              <a:rPr lang="hu-HU" altLang="hu-HU" dirty="0"/>
              <a:t>burok sejtjeit) létrehozhatók.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532447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Gilbert megtapadás a méhnyálkahárty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57"/>
          <a:stretch>
            <a:fillRect/>
          </a:stretch>
        </p:blipFill>
        <p:spPr bwMode="auto">
          <a:xfrm>
            <a:off x="5106988" y="620713"/>
            <a:ext cx="4037012" cy="43307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86042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églalap 1"/>
          <p:cNvSpPr>
            <a:spLocks noChangeArrowheads="1"/>
          </p:cNvSpPr>
          <p:nvPr/>
        </p:nvSpPr>
        <p:spPr bwMode="auto">
          <a:xfrm>
            <a:off x="266700" y="765175"/>
            <a:ext cx="8304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dirty="0">
                <a:solidFill>
                  <a:srgbClr val="7030A0"/>
                </a:solidFill>
                <a:latin typeface="Calibri" panose="020F0502020204030204" pitchFamily="34" charset="0"/>
              </a:rPr>
              <a:t>A méh üregébe való érkezés után nem sokkal a </a:t>
            </a:r>
            <a:r>
              <a:rPr lang="hu-HU" altLang="hu-HU" dirty="0" err="1">
                <a:solidFill>
                  <a:srgbClr val="7030A0"/>
                </a:solidFill>
                <a:latin typeface="Calibri" panose="020F0502020204030204" pitchFamily="34" charset="0"/>
              </a:rPr>
              <a:t>blastocysta</a:t>
            </a:r>
            <a:r>
              <a:rPr lang="hu-HU" altLang="hu-HU" dirty="0">
                <a:solidFill>
                  <a:srgbClr val="7030A0"/>
                </a:solidFill>
                <a:latin typeface="Calibri" panose="020F0502020204030204" pitchFamily="34" charset="0"/>
              </a:rPr>
              <a:t> szorosan hozzátapad a méh belső felszínéhez. Az itt lévő sejtek a corpus </a:t>
            </a:r>
            <a:r>
              <a:rPr lang="hu-HU" altLang="hu-HU" dirty="0" err="1">
                <a:solidFill>
                  <a:srgbClr val="7030A0"/>
                </a:solidFill>
                <a:latin typeface="Calibri" panose="020F0502020204030204" pitchFamily="34" charset="0"/>
              </a:rPr>
              <a:t>luteum</a:t>
            </a:r>
            <a:r>
              <a:rPr lang="hu-HU" altLang="hu-HU" dirty="0">
                <a:solidFill>
                  <a:srgbClr val="7030A0"/>
                </a:solidFill>
                <a:latin typeface="Calibri" panose="020F0502020204030204" pitchFamily="34" charset="0"/>
              </a:rPr>
              <a:t> által termelt </a:t>
            </a:r>
            <a:r>
              <a:rPr lang="hu-HU" altLang="hu-HU" u="sng" dirty="0">
                <a:solidFill>
                  <a:srgbClr val="7030A0"/>
                </a:solidFill>
                <a:latin typeface="Calibri" panose="020F0502020204030204" pitchFamily="34" charset="0"/>
              </a:rPr>
              <a:t>progeszteron hatására aktív </a:t>
            </a:r>
            <a:r>
              <a:rPr lang="hu-HU" altLang="hu-HU" u="sng" dirty="0" err="1">
                <a:solidFill>
                  <a:srgbClr val="7030A0"/>
                </a:solidFill>
                <a:latin typeface="Calibri" panose="020F0502020204030204" pitchFamily="34" charset="0"/>
              </a:rPr>
              <a:t>szekretáló</a:t>
            </a:r>
            <a:r>
              <a:rPr lang="hu-HU" altLang="hu-HU" u="sng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hu-HU" altLang="hu-HU" u="sng" dirty="0" err="1">
                <a:solidFill>
                  <a:srgbClr val="7030A0"/>
                </a:solidFill>
                <a:latin typeface="Calibri" panose="020F0502020204030204" pitchFamily="34" charset="0"/>
              </a:rPr>
              <a:t>decidua</a:t>
            </a:r>
            <a:r>
              <a:rPr lang="hu-HU" altLang="hu-HU" u="sng" dirty="0">
                <a:solidFill>
                  <a:srgbClr val="7030A0"/>
                </a:solidFill>
                <a:latin typeface="Calibri" panose="020F0502020204030204" pitchFamily="34" charset="0"/>
              </a:rPr>
              <a:t> sejtekké</a:t>
            </a:r>
            <a:r>
              <a:rPr lang="hu-HU" altLang="hu-HU" dirty="0">
                <a:solidFill>
                  <a:srgbClr val="7030A0"/>
                </a:solidFill>
                <a:latin typeface="Calibri" panose="020F0502020204030204" pitchFamily="34" charset="0"/>
              </a:rPr>
              <a:t> alakulnak át. </a:t>
            </a:r>
          </a:p>
          <a:p>
            <a:pPr eaLnBrk="1" hangingPunct="1"/>
            <a:endParaRPr lang="hu-HU" altLang="hu-HU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8196" name="Téglalap 2"/>
          <p:cNvSpPr>
            <a:spLocks noChangeArrowheads="1"/>
          </p:cNvSpPr>
          <p:nvPr/>
        </p:nvSpPr>
        <p:spPr bwMode="auto">
          <a:xfrm>
            <a:off x="3389313" y="188913"/>
            <a:ext cx="288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DECIDU</a:t>
            </a:r>
            <a:r>
              <a:rPr lang="hu-HU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Á</a:t>
            </a:r>
            <a:r>
              <a:rPr lang="en-US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L</a:t>
            </a:r>
            <a:r>
              <a:rPr lang="hu-HU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IS</a:t>
            </a:r>
            <a:r>
              <a:rPr lang="en-US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 REA</a:t>
            </a:r>
            <a:r>
              <a:rPr lang="hu-HU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KCIÓ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églalap 2"/>
          <p:cNvSpPr>
            <a:spLocks noChangeArrowheads="1"/>
          </p:cNvSpPr>
          <p:nvPr/>
        </p:nvSpPr>
        <p:spPr bwMode="auto">
          <a:xfrm>
            <a:off x="1012825" y="1268413"/>
            <a:ext cx="73755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 u="sng">
                <a:solidFill>
                  <a:srgbClr val="7030A0"/>
                </a:solidFill>
                <a:latin typeface="Calibri" panose="020F0502020204030204" pitchFamily="34" charset="0"/>
              </a:rPr>
              <a:t>HUMAN CHORIONIC GONADOTROPIN (hCG) hormont a  trofoblaszt sejtek termelik</a:t>
            </a:r>
          </a:p>
        </p:txBody>
      </p:sp>
      <p:pic>
        <p:nvPicPr>
          <p:cNvPr id="9219" name="Picture 4" descr="http://static.origos.hu/s/img/i/1203/20120306-anyaskodj-megbizhato-terhessegi-tesztek-korke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2228850"/>
            <a:ext cx="352901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ttp://www.polyvore.com/cgi/img-thing?.out=jpg&amp;size=l&amp;tid=13466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2878138"/>
            <a:ext cx="12827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4540250" y="1700213"/>
            <a:ext cx="212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b="1">
                <a:solidFill>
                  <a:schemeClr val="tx2"/>
                </a:solidFill>
              </a:rPr>
              <a:t>(Terhességi teszt)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extrauterin terhesseg s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2359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Szövegdoboz 4"/>
          <p:cNvSpPr txBox="1">
            <a:spLocks noChangeArrowheads="1"/>
          </p:cNvSpPr>
          <p:nvPr/>
        </p:nvSpPr>
        <p:spPr bwMode="auto">
          <a:xfrm>
            <a:off x="887413" y="333375"/>
            <a:ext cx="7705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Ektópiás („a jó helyen kívüli”) implantációs helyek: </a:t>
            </a:r>
          </a:p>
          <a:p>
            <a:pPr algn="ctr" eaLnBrk="1" hangingPunct="1"/>
            <a:r>
              <a:rPr lang="hu-HU" altLang="hu-HU" sz="2400">
                <a:solidFill>
                  <a:srgbClr val="7030A0"/>
                </a:solidFill>
                <a:latin typeface="Calibri" panose="020F0502020204030204" pitchFamily="34" charset="0"/>
              </a:rPr>
              <a:t>extrauterin (méhen kívüli) terhességek</a:t>
            </a:r>
            <a:endParaRPr lang="de-DE" altLang="hu-HU" sz="240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76458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r="17839" b="15788"/>
          <a:stretch>
            <a:fillRect/>
          </a:stretch>
        </p:blipFill>
        <p:spPr bwMode="auto">
          <a:xfrm>
            <a:off x="1354138" y="981075"/>
            <a:ext cx="64357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1_Office-té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-t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-té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4280</TotalTime>
  <Words>938</Words>
  <Application>Microsoft Office PowerPoint</Application>
  <PresentationFormat>Diavetítés a képernyőre (4:3 oldalarány)</PresentationFormat>
  <Paragraphs>112</Paragraphs>
  <Slides>29</Slides>
  <Notes>13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5" baseType="lpstr">
      <vt:lpstr>Arial</vt:lpstr>
      <vt:lpstr>Calibri</vt:lpstr>
      <vt:lpstr>Trebuchet MS</vt:lpstr>
      <vt:lpstr>Office-téma</vt:lpstr>
      <vt:lpstr>1_Office-téma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minko</dc:creator>
  <cp:lastModifiedBy>nagyn</cp:lastModifiedBy>
  <cp:revision>82</cp:revision>
  <dcterms:created xsi:type="dcterms:W3CDTF">2015-10-23T07:00:35Z</dcterms:created>
  <dcterms:modified xsi:type="dcterms:W3CDTF">2020-03-06T11:01:52Z</dcterms:modified>
</cp:coreProperties>
</file>