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6" r:id="rId2"/>
    <p:sldId id="322" r:id="rId3"/>
    <p:sldId id="328" r:id="rId4"/>
    <p:sldId id="368" r:id="rId5"/>
    <p:sldId id="323" r:id="rId6"/>
    <p:sldId id="330" r:id="rId7"/>
    <p:sldId id="324" r:id="rId8"/>
    <p:sldId id="331" r:id="rId9"/>
    <p:sldId id="332" r:id="rId10"/>
    <p:sldId id="326" r:id="rId11"/>
    <p:sldId id="325" r:id="rId12"/>
    <p:sldId id="329" r:id="rId13"/>
    <p:sldId id="327" r:id="rId14"/>
    <p:sldId id="359" r:id="rId15"/>
    <p:sldId id="360" r:id="rId16"/>
    <p:sldId id="333" r:id="rId17"/>
    <p:sldId id="321" r:id="rId18"/>
    <p:sldId id="334" r:id="rId19"/>
    <p:sldId id="259" r:id="rId20"/>
    <p:sldId id="335" r:id="rId21"/>
    <p:sldId id="367" r:id="rId22"/>
    <p:sldId id="369" r:id="rId23"/>
    <p:sldId id="337" r:id="rId24"/>
    <p:sldId id="366" r:id="rId25"/>
    <p:sldId id="361" r:id="rId26"/>
    <p:sldId id="260" r:id="rId27"/>
    <p:sldId id="261" r:id="rId28"/>
    <p:sldId id="341" r:id="rId29"/>
    <p:sldId id="342" r:id="rId30"/>
    <p:sldId id="343" r:id="rId31"/>
    <p:sldId id="338" r:id="rId32"/>
    <p:sldId id="371" r:id="rId33"/>
    <p:sldId id="356" r:id="rId34"/>
    <p:sldId id="357" r:id="rId35"/>
    <p:sldId id="339" r:id="rId36"/>
    <p:sldId id="340" r:id="rId37"/>
    <p:sldId id="370" r:id="rId38"/>
    <p:sldId id="358" r:id="rId39"/>
    <p:sldId id="350" r:id="rId40"/>
    <p:sldId id="376" r:id="rId41"/>
    <p:sldId id="377" r:id="rId42"/>
    <p:sldId id="374" r:id="rId43"/>
    <p:sldId id="372" r:id="rId44"/>
    <p:sldId id="375" r:id="rId45"/>
    <p:sldId id="355" r:id="rId46"/>
    <p:sldId id="362" r:id="rId47"/>
    <p:sldId id="345" r:id="rId48"/>
    <p:sldId id="346" r:id="rId49"/>
    <p:sldId id="347" r:id="rId50"/>
    <p:sldId id="317" r:id="rId51"/>
    <p:sldId id="319" r:id="rId52"/>
    <p:sldId id="320" r:id="rId53"/>
    <p:sldId id="348" r:id="rId54"/>
    <p:sldId id="363" r:id="rId55"/>
    <p:sldId id="364" r:id="rId56"/>
    <p:sldId id="365" r:id="rId57"/>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Times New Roman" panose="02020603050405020304" pitchFamily="18" charset="0"/>
              </a:defRPr>
            </a:lvl1pPr>
          </a:lstStyle>
          <a:p>
            <a:pPr>
              <a:defRPr/>
            </a:pPr>
            <a:endParaRPr lang="hu-HU" altLang="hu-HU"/>
          </a:p>
        </p:txBody>
      </p:sp>
      <p:sp>
        <p:nvSpPr>
          <p:cNvPr id="419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endParaRPr lang="hu-HU" altLang="hu-H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noProof="0"/>
              <a:t>Mintaszöveg szerkesztése </a:t>
            </a:r>
          </a:p>
          <a:p>
            <a:pPr lvl="1"/>
            <a:r>
              <a:rPr lang="hu-HU" altLang="hu-HU" noProof="0"/>
              <a:t>Második szint</a:t>
            </a:r>
          </a:p>
          <a:p>
            <a:pPr lvl="2"/>
            <a:r>
              <a:rPr lang="hu-HU" altLang="hu-HU" noProof="0"/>
              <a:t>Harmadik szint</a:t>
            </a:r>
          </a:p>
          <a:p>
            <a:pPr lvl="3"/>
            <a:r>
              <a:rPr lang="hu-HU" altLang="hu-HU" noProof="0"/>
              <a:t>Negyedik szint</a:t>
            </a:r>
          </a:p>
          <a:p>
            <a:pPr lvl="4"/>
            <a:r>
              <a:rPr lang="hu-HU" altLang="hu-HU" noProof="0"/>
              <a:t>Ötödik szint</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Times New Roman" panose="02020603050405020304" pitchFamily="18" charset="0"/>
              </a:defRPr>
            </a:lvl1pPr>
          </a:lstStyle>
          <a:p>
            <a:pPr>
              <a:defRPr/>
            </a:pPr>
            <a:endParaRPr lang="hu-HU" altLang="hu-HU"/>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C4966CFE-C1C7-4101-A523-575BEF7F5C3F}"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hu-HU">
                <a:latin typeface="Times New Roman" pitchFamily="18" charset="0"/>
              </a:rPr>
              <a:t>https://www.studyblue.com/notes/note/n/studio-a2-internal-anatomy/deck/1129721</a:t>
            </a:r>
          </a:p>
        </p:txBody>
      </p:sp>
    </p:spTree>
    <p:extLst>
      <p:ext uri="{BB962C8B-B14F-4D97-AF65-F5344CB8AC3E}">
        <p14:creationId xmlns:p14="http://schemas.microsoft.com/office/powerpoint/2010/main" val="273970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r>
              <a:rPr lang="hu-HU">
                <a:latin typeface="Times New Roman" pitchFamily="18" charset="0"/>
              </a:rPr>
              <a:t>In this image the thoracic duct is being lifted by a probe. The thoracic duct can be found in the interval between the azygos vein and the descending aorta in the posterior mediastinum. Before the esophagus begins to shift leftward (it does so as it descends in the thorax), it is found anterior to the thoracic duct (the esophagus has been moved aside by an inappropriate finger in this image). </a:t>
            </a:r>
          </a:p>
          <a:p>
            <a:endParaRPr lang="hu-HU">
              <a:latin typeface="Times New Roman" pitchFamily="18" charset="0"/>
            </a:endParaRPr>
          </a:p>
          <a:p>
            <a:r>
              <a:rPr lang="hu-HU">
                <a:latin typeface="Times New Roman" pitchFamily="18" charset="0"/>
              </a:rPr>
              <a:t>http://www.thebodyonline.net/body_view.php?image_path=thorax/0_thoracic_duct_close.jpg</a:t>
            </a:r>
          </a:p>
        </p:txBody>
      </p:sp>
    </p:spTree>
    <p:extLst>
      <p:ext uri="{BB962C8B-B14F-4D97-AF65-F5344CB8AC3E}">
        <p14:creationId xmlns:p14="http://schemas.microsoft.com/office/powerpoint/2010/main" val="3142267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AE3939D2-5F15-4B91-AC96-A86E03AD2792}" type="slidenum">
              <a:rPr lang="de-DE" altLang="hu-HU"/>
              <a:pPr>
                <a:defRPr/>
              </a:pPr>
              <a:t>‹#›</a:t>
            </a:fld>
            <a:endParaRPr lang="de-DE" altLang="hu-HU"/>
          </a:p>
        </p:txBody>
      </p:sp>
    </p:spTree>
    <p:extLst>
      <p:ext uri="{BB962C8B-B14F-4D97-AF65-F5344CB8AC3E}">
        <p14:creationId xmlns:p14="http://schemas.microsoft.com/office/powerpoint/2010/main" val="407104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29291CC1-E906-44FB-99D5-DACE4B375FC1}" type="slidenum">
              <a:rPr lang="de-DE" altLang="hu-HU"/>
              <a:pPr>
                <a:defRPr/>
              </a:pPr>
              <a:t>‹#›</a:t>
            </a:fld>
            <a:endParaRPr lang="de-DE" altLang="hu-HU"/>
          </a:p>
        </p:txBody>
      </p:sp>
    </p:spTree>
    <p:extLst>
      <p:ext uri="{BB962C8B-B14F-4D97-AF65-F5344CB8AC3E}">
        <p14:creationId xmlns:p14="http://schemas.microsoft.com/office/powerpoint/2010/main" val="115042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A6DD0E88-C430-48E8-B6CE-B744961882D7}" type="slidenum">
              <a:rPr lang="de-DE" altLang="hu-HU"/>
              <a:pPr>
                <a:defRPr/>
              </a:pPr>
              <a:t>‹#›</a:t>
            </a:fld>
            <a:endParaRPr lang="de-DE" altLang="hu-HU"/>
          </a:p>
        </p:txBody>
      </p:sp>
    </p:spTree>
    <p:extLst>
      <p:ext uri="{BB962C8B-B14F-4D97-AF65-F5344CB8AC3E}">
        <p14:creationId xmlns:p14="http://schemas.microsoft.com/office/powerpoint/2010/main" val="110799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a:t>Mintacím szerkesztése</a:t>
            </a:r>
          </a:p>
        </p:txBody>
      </p:sp>
      <p:sp>
        <p:nvSpPr>
          <p:cNvPr id="3" name="Diagram helye 2"/>
          <p:cNvSpPr>
            <a:spLocks noGrp="1"/>
          </p:cNvSpPr>
          <p:nvPr>
            <p:ph type="chart" idx="1"/>
          </p:nvPr>
        </p:nvSpPr>
        <p:spPr>
          <a:xfrm>
            <a:off x="457200" y="1600200"/>
            <a:ext cx="8229600" cy="4525963"/>
          </a:xfrm>
        </p:spPr>
        <p:txBody>
          <a:bodyPr/>
          <a:lstStyle/>
          <a:p>
            <a:pPr lvl="0"/>
            <a:endParaRPr lang="hu-HU" noProof="0"/>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A58E4B7D-3DD8-4978-AC69-FDFAB5CB2CE6}" type="slidenum">
              <a:rPr lang="de-DE" altLang="hu-HU"/>
              <a:pPr>
                <a:defRPr/>
              </a:pPr>
              <a:t>‹#›</a:t>
            </a:fld>
            <a:endParaRPr lang="de-DE" altLang="hu-HU"/>
          </a:p>
        </p:txBody>
      </p:sp>
    </p:spTree>
    <p:extLst>
      <p:ext uri="{BB962C8B-B14F-4D97-AF65-F5344CB8AC3E}">
        <p14:creationId xmlns:p14="http://schemas.microsoft.com/office/powerpoint/2010/main" val="385261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FB54905C-D83B-43CD-928D-CC2C69219C3F}" type="slidenum">
              <a:rPr lang="de-DE" altLang="hu-HU"/>
              <a:pPr>
                <a:defRPr/>
              </a:pPr>
              <a:t>‹#›</a:t>
            </a:fld>
            <a:endParaRPr lang="de-DE" altLang="hu-HU"/>
          </a:p>
        </p:txBody>
      </p:sp>
    </p:spTree>
    <p:extLst>
      <p:ext uri="{BB962C8B-B14F-4D97-AF65-F5344CB8AC3E}">
        <p14:creationId xmlns:p14="http://schemas.microsoft.com/office/powerpoint/2010/main" val="403305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DB826D92-3952-45E5-9B10-5C62A2D377DF}" type="slidenum">
              <a:rPr lang="de-DE" altLang="hu-HU"/>
              <a:pPr>
                <a:defRPr/>
              </a:pPr>
              <a:t>‹#›</a:t>
            </a:fld>
            <a:endParaRPr lang="de-DE" altLang="hu-HU"/>
          </a:p>
        </p:txBody>
      </p:sp>
    </p:spTree>
    <p:extLst>
      <p:ext uri="{BB962C8B-B14F-4D97-AF65-F5344CB8AC3E}">
        <p14:creationId xmlns:p14="http://schemas.microsoft.com/office/powerpoint/2010/main" val="237335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1AA998BC-9629-4DFB-BF8C-6C3724B70712}" type="slidenum">
              <a:rPr lang="de-DE" altLang="hu-HU"/>
              <a:pPr>
                <a:defRPr/>
              </a:pPr>
              <a:t>‹#›</a:t>
            </a:fld>
            <a:endParaRPr lang="de-DE" altLang="hu-HU"/>
          </a:p>
        </p:txBody>
      </p:sp>
    </p:spTree>
    <p:extLst>
      <p:ext uri="{BB962C8B-B14F-4D97-AF65-F5344CB8AC3E}">
        <p14:creationId xmlns:p14="http://schemas.microsoft.com/office/powerpoint/2010/main" val="336583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a:t>Mintacím szerkesztése</a:t>
            </a:r>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9" name="Rectangle 6"/>
          <p:cNvSpPr>
            <a:spLocks noGrp="1" noChangeArrowheads="1"/>
          </p:cNvSpPr>
          <p:nvPr>
            <p:ph type="sldNum" sz="quarter" idx="12"/>
          </p:nvPr>
        </p:nvSpPr>
        <p:spPr>
          <a:ln/>
        </p:spPr>
        <p:txBody>
          <a:bodyPr/>
          <a:lstStyle>
            <a:lvl1pPr>
              <a:defRPr/>
            </a:lvl1pPr>
          </a:lstStyle>
          <a:p>
            <a:pPr>
              <a:defRPr/>
            </a:pPr>
            <a:fld id="{522834FC-AB18-43DC-B36D-D296648C1628}" type="slidenum">
              <a:rPr lang="de-DE" altLang="hu-HU"/>
              <a:pPr>
                <a:defRPr/>
              </a:pPr>
              <a:t>‹#›</a:t>
            </a:fld>
            <a:endParaRPr lang="de-DE" altLang="hu-HU"/>
          </a:p>
        </p:txBody>
      </p:sp>
    </p:spTree>
    <p:extLst>
      <p:ext uri="{BB962C8B-B14F-4D97-AF65-F5344CB8AC3E}">
        <p14:creationId xmlns:p14="http://schemas.microsoft.com/office/powerpoint/2010/main" val="247441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5" name="Rectangle 6"/>
          <p:cNvSpPr>
            <a:spLocks noGrp="1" noChangeArrowheads="1"/>
          </p:cNvSpPr>
          <p:nvPr>
            <p:ph type="sldNum" sz="quarter" idx="12"/>
          </p:nvPr>
        </p:nvSpPr>
        <p:spPr>
          <a:ln/>
        </p:spPr>
        <p:txBody>
          <a:bodyPr/>
          <a:lstStyle>
            <a:lvl1pPr>
              <a:defRPr/>
            </a:lvl1pPr>
          </a:lstStyle>
          <a:p>
            <a:pPr>
              <a:defRPr/>
            </a:pPr>
            <a:fld id="{4DE579B8-95F0-4233-B7D0-E35CE455B167}" type="slidenum">
              <a:rPr lang="de-DE" altLang="hu-HU"/>
              <a:pPr>
                <a:defRPr/>
              </a:pPr>
              <a:t>‹#›</a:t>
            </a:fld>
            <a:endParaRPr lang="de-DE" altLang="hu-HU"/>
          </a:p>
        </p:txBody>
      </p:sp>
    </p:spTree>
    <p:extLst>
      <p:ext uri="{BB962C8B-B14F-4D97-AF65-F5344CB8AC3E}">
        <p14:creationId xmlns:p14="http://schemas.microsoft.com/office/powerpoint/2010/main" val="195061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4" name="Rectangle 6"/>
          <p:cNvSpPr>
            <a:spLocks noGrp="1" noChangeArrowheads="1"/>
          </p:cNvSpPr>
          <p:nvPr>
            <p:ph type="sldNum" sz="quarter" idx="12"/>
          </p:nvPr>
        </p:nvSpPr>
        <p:spPr>
          <a:ln/>
        </p:spPr>
        <p:txBody>
          <a:bodyPr/>
          <a:lstStyle>
            <a:lvl1pPr>
              <a:defRPr/>
            </a:lvl1pPr>
          </a:lstStyle>
          <a:p>
            <a:pPr>
              <a:defRPr/>
            </a:pPr>
            <a:fld id="{32237A75-B58B-48E4-AC19-F69AAC280A60}" type="slidenum">
              <a:rPr lang="de-DE" altLang="hu-HU"/>
              <a:pPr>
                <a:defRPr/>
              </a:pPr>
              <a:t>‹#›</a:t>
            </a:fld>
            <a:endParaRPr lang="de-DE" altLang="hu-HU"/>
          </a:p>
        </p:txBody>
      </p:sp>
    </p:spTree>
    <p:extLst>
      <p:ext uri="{BB962C8B-B14F-4D97-AF65-F5344CB8AC3E}">
        <p14:creationId xmlns:p14="http://schemas.microsoft.com/office/powerpoint/2010/main" val="71388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4B8DB6A4-34ED-4638-A3E7-948D43758515}" type="slidenum">
              <a:rPr lang="de-DE" altLang="hu-HU"/>
              <a:pPr>
                <a:defRPr/>
              </a:pPr>
              <a:t>‹#›</a:t>
            </a:fld>
            <a:endParaRPr lang="de-DE" altLang="hu-HU"/>
          </a:p>
        </p:txBody>
      </p:sp>
    </p:spTree>
    <p:extLst>
      <p:ext uri="{BB962C8B-B14F-4D97-AF65-F5344CB8AC3E}">
        <p14:creationId xmlns:p14="http://schemas.microsoft.com/office/powerpoint/2010/main" val="70259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7213666C-C589-4DE5-994D-8216F9D76C37}" type="slidenum">
              <a:rPr lang="de-DE" altLang="hu-HU"/>
              <a:pPr>
                <a:defRPr/>
              </a:pPr>
              <a:t>‹#›</a:t>
            </a:fld>
            <a:endParaRPr lang="de-DE" altLang="hu-HU"/>
          </a:p>
        </p:txBody>
      </p:sp>
    </p:spTree>
    <p:extLst>
      <p:ext uri="{BB962C8B-B14F-4D97-AF65-F5344CB8AC3E}">
        <p14:creationId xmlns:p14="http://schemas.microsoft.com/office/powerpoint/2010/main" val="324496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hu-HU"/>
              <a:t>Mintaszöveg szerkesztése</a:t>
            </a:r>
          </a:p>
          <a:p>
            <a:pPr lvl="1"/>
            <a:r>
              <a:rPr lang="de-DE" altLang="hu-HU"/>
              <a:t>Második szint</a:t>
            </a:r>
          </a:p>
          <a:p>
            <a:pPr lvl="2"/>
            <a:r>
              <a:rPr lang="de-DE" altLang="hu-HU"/>
              <a:t>Harmadik szint</a:t>
            </a:r>
          </a:p>
          <a:p>
            <a:pPr lvl="3"/>
            <a:r>
              <a:rPr lang="de-DE" altLang="hu-HU"/>
              <a:t>Negyedik szint</a:t>
            </a:r>
          </a:p>
          <a:p>
            <a:pPr lvl="4"/>
            <a:r>
              <a:rPr lang="de-DE" alt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de-DE"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de-DE"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0D8D539-9942-45BC-BD38-34F50D2322CF}" type="slidenum">
              <a:rPr lang="de-DE" altLang="hu-HU"/>
              <a:pPr>
                <a:defRPr/>
              </a:pPr>
              <a:t>‹#›</a:t>
            </a:fld>
            <a:endParaRPr lang="de-DE" alt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1187" y="1556792"/>
            <a:ext cx="7921625" cy="2951163"/>
          </a:xfrm>
        </p:spPr>
        <p:txBody>
          <a:bodyPr anchor="ctr"/>
          <a:lstStyle/>
          <a:p>
            <a:r>
              <a:rPr lang="de-DE" altLang="hu-HU" sz="4000" dirty="0"/>
              <a:t> </a:t>
            </a:r>
            <a:br>
              <a:rPr lang="hu-HU" altLang="hu-HU" sz="4000" dirty="0"/>
            </a:br>
            <a:r>
              <a:rPr lang="hu-HU" sz="3600" b="1" dirty="0"/>
              <a:t>A mellkasi szervek topográfiája és a mellkas</a:t>
            </a:r>
            <a:br>
              <a:rPr lang="hu-HU" sz="3600" b="1" dirty="0"/>
            </a:br>
            <a:r>
              <a:rPr lang="hu-HU" sz="3600" b="1" dirty="0"/>
              <a:t>metszetanatómiája. </a:t>
            </a:r>
            <a:r>
              <a:rPr lang="hu-HU" sz="3600" b="1" dirty="0" err="1"/>
              <a:t>Pleura</a:t>
            </a:r>
            <a:r>
              <a:rPr lang="hu-HU" sz="3600" b="1" dirty="0"/>
              <a:t>- és </a:t>
            </a:r>
            <a:r>
              <a:rPr lang="hu-HU" sz="3600" b="1" dirty="0" err="1"/>
              <a:t>pericardium</a:t>
            </a:r>
            <a:r>
              <a:rPr lang="hu-HU" sz="3600" b="1" dirty="0"/>
              <a:t>-punkció topográfiája</a:t>
            </a:r>
            <a:br>
              <a:rPr lang="hu-HU" sz="3600" b="1" dirty="0"/>
            </a:br>
            <a:endParaRPr lang="de-DE" altLang="hu-HU" sz="4000" b="1" dirty="0"/>
          </a:p>
        </p:txBody>
      </p:sp>
      <p:sp>
        <p:nvSpPr>
          <p:cNvPr id="3075" name="Rectangle 3"/>
          <p:cNvSpPr>
            <a:spLocks noGrp="1" noChangeArrowheads="1"/>
          </p:cNvSpPr>
          <p:nvPr>
            <p:ph type="subTitle" idx="1"/>
          </p:nvPr>
        </p:nvSpPr>
        <p:spPr>
          <a:xfrm>
            <a:off x="4572000" y="5949950"/>
            <a:ext cx="4176713" cy="647700"/>
          </a:xfrm>
        </p:spPr>
        <p:txBody>
          <a:bodyPr/>
          <a:lstStyle/>
          <a:p>
            <a:pPr eaLnBrk="1" hangingPunct="1">
              <a:lnSpc>
                <a:spcPct val="90000"/>
              </a:lnSpc>
            </a:pPr>
            <a:r>
              <a:rPr lang="hu-HU" altLang="hu-HU" sz="1800" b="1" i="1" dirty="0">
                <a:solidFill>
                  <a:schemeClr val="tx1">
                    <a:lumMod val="65000"/>
                    <a:lumOff val="35000"/>
                  </a:schemeClr>
                </a:solidFill>
              </a:rPr>
              <a:t>dr. Magyar Attila</a:t>
            </a:r>
          </a:p>
          <a:p>
            <a:pPr eaLnBrk="1" hangingPunct="1">
              <a:lnSpc>
                <a:spcPct val="90000"/>
              </a:lnSpc>
            </a:pPr>
            <a:r>
              <a:rPr lang="hu-HU" altLang="hu-HU" sz="1800" b="1" i="1" dirty="0">
                <a:solidFill>
                  <a:schemeClr val="tx1">
                    <a:lumMod val="65000"/>
                    <a:lumOff val="35000"/>
                  </a:schemeClr>
                </a:solidFill>
              </a:rPr>
              <a:t>2020. 03. </a:t>
            </a:r>
            <a:r>
              <a:rPr lang="hu-HU" altLang="hu-HU" sz="1800" b="1" i="1">
                <a:solidFill>
                  <a:schemeClr val="tx1">
                    <a:lumMod val="65000"/>
                    <a:lumOff val="35000"/>
                  </a:schemeClr>
                </a:solidFill>
              </a:rPr>
              <a:t>05.</a:t>
            </a:r>
            <a:endParaRPr lang="de-DE" altLang="hu-HU" sz="1800" b="1" i="1" dirty="0">
              <a:solidFill>
                <a:schemeClr val="tx1">
                  <a:lumMod val="65000"/>
                  <a:lumOff val="3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82963"/>
            <a:ext cx="6912768" cy="6630203"/>
          </a:xfrm>
          <a:prstGeom prst="rect">
            <a:avLst/>
          </a:prstGeom>
        </p:spPr>
      </p:pic>
    </p:spTree>
    <p:extLst>
      <p:ext uri="{BB962C8B-B14F-4D97-AF65-F5344CB8AC3E}">
        <p14:creationId xmlns:p14="http://schemas.microsoft.com/office/powerpoint/2010/main" val="419234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7458"/>
            <a:ext cx="6192688" cy="6647742"/>
          </a:xfrm>
          <a:prstGeom prst="rect">
            <a:avLst/>
          </a:prstGeom>
        </p:spPr>
      </p:pic>
    </p:spTree>
    <p:extLst>
      <p:ext uri="{BB962C8B-B14F-4D97-AF65-F5344CB8AC3E}">
        <p14:creationId xmlns:p14="http://schemas.microsoft.com/office/powerpoint/2010/main" val="4219514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Cupula</a:t>
            </a:r>
            <a:r>
              <a:rPr lang="hu-HU" dirty="0"/>
              <a:t> </a:t>
            </a:r>
            <a:r>
              <a:rPr lang="hu-HU" dirty="0" err="1"/>
              <a:t>pleurae</a:t>
            </a:r>
            <a:endParaRPr lang="de-DE" dirty="0"/>
          </a:p>
        </p:txBody>
      </p:sp>
      <p:sp>
        <p:nvSpPr>
          <p:cNvPr id="3" name="Tartalom helye 2"/>
          <p:cNvSpPr>
            <a:spLocks noGrp="1"/>
          </p:cNvSpPr>
          <p:nvPr>
            <p:ph idx="1"/>
          </p:nvPr>
        </p:nvSpPr>
        <p:spPr>
          <a:xfrm>
            <a:off x="457200" y="1417638"/>
            <a:ext cx="8229600" cy="4525963"/>
          </a:xfrm>
        </p:spPr>
        <p:txBody>
          <a:bodyPr/>
          <a:lstStyle/>
          <a:p>
            <a:r>
              <a:rPr lang="hu-HU" sz="2800" dirty="0"/>
              <a:t>Izmos sátorba nyomul be (mm. </a:t>
            </a:r>
            <a:r>
              <a:rPr lang="hu-HU" sz="2800" dirty="0" err="1"/>
              <a:t>scaleni</a:t>
            </a:r>
            <a:r>
              <a:rPr lang="hu-HU" sz="2800" dirty="0"/>
              <a:t>; m. </a:t>
            </a:r>
            <a:r>
              <a:rPr lang="hu-HU" sz="2800" dirty="0" err="1"/>
              <a:t>long</a:t>
            </a:r>
            <a:r>
              <a:rPr lang="hu-HU" sz="2800" dirty="0"/>
              <a:t>. colli)</a:t>
            </a:r>
          </a:p>
          <a:p>
            <a:r>
              <a:rPr lang="hu-HU" sz="2800" dirty="0"/>
              <a:t>Jobb oldalon: </a:t>
            </a:r>
            <a:r>
              <a:rPr lang="hu-HU" sz="2800" b="1" dirty="0"/>
              <a:t>ventrálisan</a:t>
            </a:r>
            <a:r>
              <a:rPr lang="hu-HU" sz="2800" dirty="0"/>
              <a:t>: </a:t>
            </a:r>
            <a:r>
              <a:rPr lang="hu-HU" sz="2800" dirty="0" err="1"/>
              <a:t>tr</a:t>
            </a:r>
            <a:r>
              <a:rPr lang="hu-HU" sz="2800" dirty="0"/>
              <a:t>. </a:t>
            </a:r>
            <a:r>
              <a:rPr lang="hu-HU" sz="2800" dirty="0" err="1"/>
              <a:t>brachioceph</a:t>
            </a:r>
            <a:r>
              <a:rPr lang="hu-HU" sz="2800" dirty="0"/>
              <a:t>. az a. </a:t>
            </a:r>
            <a:r>
              <a:rPr lang="hu-HU" sz="2800" dirty="0" err="1"/>
              <a:t>subclaviaval</a:t>
            </a:r>
            <a:r>
              <a:rPr lang="hu-HU" sz="2800" dirty="0"/>
              <a:t>; </a:t>
            </a:r>
            <a:r>
              <a:rPr lang="hu-HU" sz="2800" dirty="0" err="1"/>
              <a:t>n.</a:t>
            </a:r>
            <a:r>
              <a:rPr lang="hu-HU" sz="2800" dirty="0"/>
              <a:t> vagus; bal oldalon: a. </a:t>
            </a:r>
            <a:r>
              <a:rPr lang="hu-HU" sz="2800" dirty="0" err="1"/>
              <a:t>subcl</a:t>
            </a:r>
            <a:r>
              <a:rPr lang="hu-HU" sz="2800" dirty="0"/>
              <a:t>. sin</a:t>
            </a:r>
          </a:p>
          <a:p>
            <a:r>
              <a:rPr lang="hu-HU" sz="2800" dirty="0"/>
              <a:t>az a. </a:t>
            </a:r>
            <a:r>
              <a:rPr lang="hu-HU" sz="2800" dirty="0" err="1"/>
              <a:t>subcl</a:t>
            </a:r>
            <a:r>
              <a:rPr lang="hu-HU" sz="2800" dirty="0"/>
              <a:t>. </a:t>
            </a:r>
            <a:r>
              <a:rPr lang="hu-HU" sz="2800" b="1" dirty="0"/>
              <a:t>előtt</a:t>
            </a:r>
            <a:r>
              <a:rPr lang="hu-HU" sz="2800" dirty="0"/>
              <a:t>: v. subclavia; az a/v. thoracica int-</a:t>
            </a:r>
            <a:r>
              <a:rPr lang="hu-HU" sz="2800" dirty="0" err="1"/>
              <a:t>val</a:t>
            </a:r>
            <a:r>
              <a:rPr lang="hu-HU" sz="2800" dirty="0"/>
              <a:t>; </a:t>
            </a:r>
          </a:p>
          <a:p>
            <a:r>
              <a:rPr lang="hu-HU" sz="2800" dirty="0"/>
              <a:t>ettől </a:t>
            </a:r>
            <a:r>
              <a:rPr lang="hu-HU" sz="2800" b="1" dirty="0"/>
              <a:t>mediálisan</a:t>
            </a:r>
            <a:r>
              <a:rPr lang="hu-HU" sz="2800" dirty="0"/>
              <a:t>: </a:t>
            </a:r>
            <a:r>
              <a:rPr lang="hu-HU" sz="2800" dirty="0" err="1"/>
              <a:t>n.phren</a:t>
            </a:r>
            <a:r>
              <a:rPr lang="hu-HU" sz="2800" dirty="0"/>
              <a:t>.; </a:t>
            </a:r>
          </a:p>
          <a:p>
            <a:r>
              <a:rPr lang="hu-HU" sz="2800" dirty="0"/>
              <a:t>az a. </a:t>
            </a:r>
            <a:r>
              <a:rPr lang="hu-HU" sz="2800" dirty="0" err="1"/>
              <a:t>subcl</a:t>
            </a:r>
            <a:r>
              <a:rPr lang="hu-HU" sz="2800" dirty="0"/>
              <a:t>. </a:t>
            </a:r>
            <a:r>
              <a:rPr lang="hu-HU" sz="2800" b="1" dirty="0"/>
              <a:t>mögött</a:t>
            </a:r>
            <a:r>
              <a:rPr lang="hu-HU" sz="2800" dirty="0"/>
              <a:t>: </a:t>
            </a:r>
            <a:r>
              <a:rPr lang="hu-HU" sz="2800" dirty="0" err="1"/>
              <a:t>truncus</a:t>
            </a:r>
            <a:r>
              <a:rPr lang="hu-HU" sz="2800" dirty="0"/>
              <a:t> </a:t>
            </a:r>
            <a:r>
              <a:rPr lang="hu-HU" sz="2800" dirty="0" err="1"/>
              <a:t>inf</a:t>
            </a:r>
            <a:r>
              <a:rPr lang="hu-HU" sz="2800" dirty="0"/>
              <a:t>. (</a:t>
            </a:r>
            <a:r>
              <a:rPr lang="hu-HU" sz="2800" dirty="0" err="1"/>
              <a:t>plex</a:t>
            </a:r>
            <a:r>
              <a:rPr lang="hu-HU" sz="2800" dirty="0"/>
              <a:t>. brachialis);</a:t>
            </a:r>
          </a:p>
          <a:p>
            <a:r>
              <a:rPr lang="hu-HU" sz="2800" b="1" dirty="0"/>
              <a:t>hátul</a:t>
            </a:r>
            <a:r>
              <a:rPr lang="hu-HU" sz="2800" dirty="0"/>
              <a:t>: </a:t>
            </a:r>
            <a:r>
              <a:rPr lang="hu-HU" sz="2800" dirty="0" err="1"/>
              <a:t>truncus</a:t>
            </a:r>
            <a:r>
              <a:rPr lang="hu-HU" sz="2800" dirty="0"/>
              <a:t> </a:t>
            </a:r>
            <a:r>
              <a:rPr lang="hu-HU" sz="2800" dirty="0" err="1"/>
              <a:t>symp</a:t>
            </a:r>
            <a:r>
              <a:rPr lang="hu-HU" sz="2800" dirty="0"/>
              <a:t>.; </a:t>
            </a:r>
            <a:r>
              <a:rPr lang="hu-HU" sz="2800" dirty="0" err="1"/>
              <a:t>ggl</a:t>
            </a:r>
            <a:r>
              <a:rPr lang="hu-HU" sz="2800" dirty="0"/>
              <a:t>. </a:t>
            </a:r>
            <a:r>
              <a:rPr lang="hu-HU" sz="2800" dirty="0" err="1"/>
              <a:t>stellatum</a:t>
            </a:r>
            <a:r>
              <a:rPr lang="hu-HU" sz="2800" dirty="0"/>
              <a:t>; </a:t>
            </a:r>
            <a:endParaRPr lang="de-DE" sz="2800" dirty="0"/>
          </a:p>
        </p:txBody>
      </p:sp>
    </p:spTree>
    <p:extLst>
      <p:ext uri="{BB962C8B-B14F-4D97-AF65-F5344CB8AC3E}">
        <p14:creationId xmlns:p14="http://schemas.microsoft.com/office/powerpoint/2010/main" val="2043947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67592"/>
            <a:ext cx="6624736" cy="6522816"/>
          </a:xfrm>
          <a:prstGeom prst="rect">
            <a:avLst/>
          </a:prstGeom>
        </p:spPr>
      </p:pic>
    </p:spTree>
    <p:extLst>
      <p:ext uri="{BB962C8B-B14F-4D97-AF65-F5344CB8AC3E}">
        <p14:creationId xmlns:p14="http://schemas.microsoft.com/office/powerpoint/2010/main" val="193659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88639"/>
            <a:ext cx="4248880" cy="4455331"/>
          </a:xfrm>
          <a:prstGeom prst="rect">
            <a:avLst/>
          </a:prstGeom>
        </p:spPr>
      </p:pic>
      <p:sp>
        <p:nvSpPr>
          <p:cNvPr id="4" name="Szövegdoboz 3"/>
          <p:cNvSpPr txBox="1"/>
          <p:nvPr/>
        </p:nvSpPr>
        <p:spPr>
          <a:xfrm>
            <a:off x="395536" y="332656"/>
            <a:ext cx="3672408" cy="1477328"/>
          </a:xfrm>
          <a:prstGeom prst="rect">
            <a:avLst/>
          </a:prstGeom>
          <a:noFill/>
        </p:spPr>
        <p:txBody>
          <a:bodyPr wrap="square" rtlCol="0">
            <a:spAutoFit/>
          </a:bodyPr>
          <a:lstStyle/>
          <a:p>
            <a:r>
              <a:rPr lang="hu-HU" dirty="0" err="1"/>
              <a:t>Spatium</a:t>
            </a:r>
            <a:r>
              <a:rPr lang="hu-HU" dirty="0"/>
              <a:t> </a:t>
            </a:r>
            <a:r>
              <a:rPr lang="hu-HU" dirty="0" err="1"/>
              <a:t>intercostale</a:t>
            </a:r>
            <a:r>
              <a:rPr lang="hu-HU" dirty="0"/>
              <a:t>:</a:t>
            </a:r>
            <a:br>
              <a:rPr lang="hu-HU" dirty="0"/>
            </a:br>
            <a:br>
              <a:rPr lang="hu-HU" dirty="0"/>
            </a:br>
            <a:r>
              <a:rPr lang="hu-HU" b="1" dirty="0"/>
              <a:t>VAN</a:t>
            </a:r>
            <a:r>
              <a:rPr lang="hu-HU" dirty="0"/>
              <a:t> (intercostalis) </a:t>
            </a:r>
          </a:p>
          <a:p>
            <a:r>
              <a:rPr lang="hu-HU" dirty="0"/>
              <a:t>(szamárhíd No5)</a:t>
            </a:r>
          </a:p>
          <a:p>
            <a:endParaRPr lang="de-DE" dirty="0"/>
          </a:p>
        </p:txBody>
      </p:sp>
      <p:pic>
        <p:nvPicPr>
          <p:cNvPr id="5" name="Kép 4"/>
          <p:cNvPicPr>
            <a:picLocks noChangeAspect="1"/>
          </p:cNvPicPr>
          <p:nvPr/>
        </p:nvPicPr>
        <p:blipFill>
          <a:blip r:embed="rId3"/>
          <a:stretch>
            <a:fillRect/>
          </a:stretch>
        </p:blipFill>
        <p:spPr>
          <a:xfrm>
            <a:off x="235787" y="4149080"/>
            <a:ext cx="3432498" cy="2288332"/>
          </a:xfrm>
          <a:prstGeom prst="rect">
            <a:avLst/>
          </a:prstGeom>
        </p:spPr>
      </p:pic>
      <p:sp>
        <p:nvSpPr>
          <p:cNvPr id="6" name="Téglalap 5"/>
          <p:cNvSpPr/>
          <p:nvPr/>
        </p:nvSpPr>
        <p:spPr>
          <a:xfrm>
            <a:off x="395536" y="5949280"/>
            <a:ext cx="654859" cy="369332"/>
          </a:xfrm>
          <a:prstGeom prst="rect">
            <a:avLst/>
          </a:prstGeom>
        </p:spPr>
        <p:txBody>
          <a:bodyPr wrap="none">
            <a:spAutoFit/>
          </a:bodyPr>
          <a:lstStyle/>
          <a:p>
            <a:r>
              <a:rPr lang="hu-HU" b="1" dirty="0"/>
              <a:t>VAN</a:t>
            </a:r>
            <a:endParaRPr lang="de-DE" dirty="0"/>
          </a:p>
        </p:txBody>
      </p:sp>
    </p:spTree>
    <p:extLst>
      <p:ext uri="{BB962C8B-B14F-4D97-AF65-F5344CB8AC3E}">
        <p14:creationId xmlns:p14="http://schemas.microsoft.com/office/powerpoint/2010/main" val="480098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95536" y="332656"/>
            <a:ext cx="7416824" cy="2585323"/>
          </a:xfrm>
          <a:prstGeom prst="rect">
            <a:avLst/>
          </a:prstGeom>
          <a:noFill/>
        </p:spPr>
        <p:txBody>
          <a:bodyPr wrap="square" rtlCol="0">
            <a:spAutoFit/>
          </a:bodyPr>
          <a:lstStyle/>
          <a:p>
            <a:pPr algn="ctr"/>
            <a:r>
              <a:rPr lang="hu-HU" b="1" dirty="0" err="1"/>
              <a:t>Thoracocentesis</a:t>
            </a:r>
            <a:r>
              <a:rPr lang="hu-HU" b="1" dirty="0"/>
              <a:t>, </a:t>
            </a:r>
            <a:r>
              <a:rPr lang="hu-HU" b="1" dirty="0" err="1"/>
              <a:t>pleura</a:t>
            </a:r>
            <a:r>
              <a:rPr lang="hu-HU" b="1" dirty="0"/>
              <a:t>-punkció</a:t>
            </a:r>
          </a:p>
          <a:p>
            <a:endParaRPr lang="hu-HU" dirty="0"/>
          </a:p>
          <a:p>
            <a:r>
              <a:rPr lang="hu-HU" dirty="0"/>
              <a:t>A </a:t>
            </a:r>
            <a:r>
              <a:rPr lang="hu-HU" dirty="0" err="1"/>
              <a:t>pleuraüreg</a:t>
            </a:r>
            <a:r>
              <a:rPr lang="hu-HU" dirty="0"/>
              <a:t> (</a:t>
            </a:r>
            <a:r>
              <a:rPr lang="hu-HU" dirty="0" err="1"/>
              <a:t>cavum</a:t>
            </a:r>
            <a:r>
              <a:rPr lang="hu-HU" dirty="0"/>
              <a:t> </a:t>
            </a:r>
            <a:r>
              <a:rPr lang="hu-HU" dirty="0" err="1"/>
              <a:t>pleurae</a:t>
            </a:r>
            <a:r>
              <a:rPr lang="hu-HU" dirty="0"/>
              <a:t>) folyadéktartalmának </a:t>
            </a:r>
            <a:r>
              <a:rPr lang="hu-HU" dirty="0" err="1"/>
              <a:t>leszivása</a:t>
            </a:r>
            <a:r>
              <a:rPr lang="hu-HU" dirty="0"/>
              <a:t>;</a:t>
            </a:r>
            <a:br>
              <a:rPr lang="hu-HU" dirty="0"/>
            </a:br>
            <a:endParaRPr lang="hu-HU" dirty="0"/>
          </a:p>
          <a:p>
            <a:r>
              <a:rPr lang="hu-HU" dirty="0"/>
              <a:t>A beszúrás helye a </a:t>
            </a:r>
            <a:r>
              <a:rPr lang="hu-HU" b="1" dirty="0" err="1"/>
              <a:t>linea</a:t>
            </a:r>
            <a:r>
              <a:rPr lang="hu-HU" b="1" dirty="0"/>
              <a:t> </a:t>
            </a:r>
            <a:r>
              <a:rPr lang="hu-HU" b="1" dirty="0" err="1"/>
              <a:t>scapularis</a:t>
            </a:r>
            <a:r>
              <a:rPr lang="hu-HU" b="1" dirty="0"/>
              <a:t> </a:t>
            </a:r>
            <a:r>
              <a:rPr lang="hu-HU" dirty="0"/>
              <a:t>és a </a:t>
            </a:r>
            <a:r>
              <a:rPr lang="hu-HU" b="1" dirty="0" err="1"/>
              <a:t>linea</a:t>
            </a:r>
            <a:r>
              <a:rPr lang="hu-HU" b="1" dirty="0"/>
              <a:t> axillaris </a:t>
            </a:r>
            <a:r>
              <a:rPr lang="hu-HU" b="1" dirty="0" err="1"/>
              <a:t>post</a:t>
            </a:r>
            <a:r>
              <a:rPr lang="hu-HU" dirty="0" err="1"/>
              <a:t>.között</a:t>
            </a:r>
            <a:r>
              <a:rPr lang="hu-HU" dirty="0"/>
              <a:t>: itt a legmagasabbak az </a:t>
            </a:r>
            <a:r>
              <a:rPr lang="hu-HU" dirty="0" err="1"/>
              <a:t>interkcostalis</a:t>
            </a:r>
            <a:r>
              <a:rPr lang="hu-HU" dirty="0"/>
              <a:t> térségek, és a legvékonyabb a </a:t>
            </a:r>
            <a:r>
              <a:rPr lang="hu-HU" dirty="0" err="1"/>
              <a:t>mellkesfalon</a:t>
            </a:r>
            <a:r>
              <a:rPr lang="hu-HU" dirty="0"/>
              <a:t> fekvő izomréteg.</a:t>
            </a:r>
          </a:p>
          <a:p>
            <a:r>
              <a:rPr lang="hu-HU" dirty="0"/>
              <a:t>A tűt mindig az adott </a:t>
            </a:r>
            <a:r>
              <a:rPr lang="hu-HU" b="1" dirty="0"/>
              <a:t>borda</a:t>
            </a:r>
            <a:r>
              <a:rPr lang="hu-HU" dirty="0"/>
              <a:t> </a:t>
            </a:r>
            <a:r>
              <a:rPr lang="hu-HU" b="1" dirty="0"/>
              <a:t>felett </a:t>
            </a:r>
            <a:r>
              <a:rPr lang="hu-HU" dirty="0"/>
              <a:t>kell bevezetni!</a:t>
            </a:r>
          </a:p>
          <a:p>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2852936"/>
            <a:ext cx="6448776" cy="3827099"/>
          </a:xfrm>
          <a:prstGeom prst="rect">
            <a:avLst/>
          </a:prstGeom>
        </p:spPr>
      </p:pic>
    </p:spTree>
    <p:extLst>
      <p:ext uri="{BB962C8B-B14F-4D97-AF65-F5344CB8AC3E}">
        <p14:creationId xmlns:p14="http://schemas.microsoft.com/office/powerpoint/2010/main" val="3656051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Mediastinum</a:t>
            </a:r>
            <a:endParaRPr lang="de-DE" dirty="0"/>
          </a:p>
        </p:txBody>
      </p:sp>
      <p:sp>
        <p:nvSpPr>
          <p:cNvPr id="3" name="Tartalom helye 2"/>
          <p:cNvSpPr>
            <a:spLocks noGrp="1"/>
          </p:cNvSpPr>
          <p:nvPr>
            <p:ph idx="1"/>
          </p:nvPr>
        </p:nvSpPr>
        <p:spPr/>
        <p:txBody>
          <a:bodyPr/>
          <a:lstStyle/>
          <a:p>
            <a:r>
              <a:rPr lang="hu-HU" sz="2400" b="1" dirty="0"/>
              <a:t>A beosztása</a:t>
            </a:r>
            <a:r>
              <a:rPr lang="de-DE" sz="2400" dirty="0"/>
              <a:t>: </a:t>
            </a:r>
            <a:r>
              <a:rPr lang="hu-HU" sz="2400" b="1" dirty="0" err="1"/>
              <a:t>med</a:t>
            </a:r>
            <a:r>
              <a:rPr lang="hu-HU" sz="2400" b="1" dirty="0"/>
              <a:t>.</a:t>
            </a:r>
            <a:r>
              <a:rPr lang="de-DE" sz="2400" dirty="0"/>
              <a:t> </a:t>
            </a:r>
            <a:r>
              <a:rPr lang="de-DE" sz="2400" b="1" dirty="0" err="1"/>
              <a:t>supracardiacum</a:t>
            </a:r>
            <a:r>
              <a:rPr lang="de-DE" sz="2400" dirty="0"/>
              <a:t> (</a:t>
            </a:r>
            <a:r>
              <a:rPr lang="hu-HU" sz="2400" dirty="0"/>
              <a:t>a tüdőgyökér </a:t>
            </a:r>
            <a:r>
              <a:rPr lang="hu-HU" sz="2400" b="1" dirty="0"/>
              <a:t>felett </a:t>
            </a:r>
            <a:r>
              <a:rPr lang="hu-HU" sz="2400" dirty="0"/>
              <a:t>illetve </a:t>
            </a:r>
            <a:r>
              <a:rPr lang="hu-HU" sz="2400" b="1" dirty="0"/>
              <a:t>ventrálisan</a:t>
            </a:r>
            <a:r>
              <a:rPr lang="de-DE" sz="2400" dirty="0"/>
              <a:t>), </a:t>
            </a:r>
            <a:r>
              <a:rPr lang="hu-HU" sz="2400" b="1" dirty="0" err="1"/>
              <a:t>med</a:t>
            </a:r>
            <a:r>
              <a:rPr lang="hu-HU" sz="2400" b="1" dirty="0"/>
              <a:t>. </a:t>
            </a:r>
            <a:r>
              <a:rPr lang="de-DE" sz="2400" b="1" dirty="0" err="1"/>
              <a:t>cardiacum</a:t>
            </a:r>
            <a:r>
              <a:rPr lang="de-DE" sz="2400" dirty="0"/>
              <a:t>  (</a:t>
            </a:r>
            <a:r>
              <a:rPr lang="hu-HU" sz="2400" dirty="0"/>
              <a:t>a tüdőgyökér </a:t>
            </a:r>
            <a:r>
              <a:rPr lang="hu-HU" sz="2400" b="1" dirty="0"/>
              <a:t>alatt</a:t>
            </a:r>
            <a:r>
              <a:rPr lang="hu-HU" sz="2400" dirty="0"/>
              <a:t> és </a:t>
            </a:r>
            <a:r>
              <a:rPr lang="hu-HU" sz="2400" b="1" dirty="0"/>
              <a:t>ventrálisan</a:t>
            </a:r>
            <a:r>
              <a:rPr lang="de-DE" sz="2400" dirty="0"/>
              <a:t>)</a:t>
            </a:r>
            <a:r>
              <a:rPr lang="hu-HU" sz="2400" dirty="0"/>
              <a:t>, valamint </a:t>
            </a:r>
            <a:r>
              <a:rPr lang="hu-HU" sz="2400" b="1" dirty="0" err="1"/>
              <a:t>med</a:t>
            </a:r>
            <a:r>
              <a:rPr lang="hu-HU" sz="2400" b="1" dirty="0"/>
              <a:t>.</a:t>
            </a:r>
            <a:r>
              <a:rPr lang="de-DE" sz="2400" dirty="0"/>
              <a:t> </a:t>
            </a:r>
            <a:r>
              <a:rPr lang="de-DE" sz="2400" b="1" dirty="0"/>
              <a:t>posterior</a:t>
            </a:r>
            <a:r>
              <a:rPr lang="de-DE" sz="2400" dirty="0"/>
              <a:t>: </a:t>
            </a:r>
            <a:r>
              <a:rPr lang="hu-HU" sz="2400" dirty="0"/>
              <a:t>a tüdőgyökér mögött végig a mellkas bejáratától a rekeszig</a:t>
            </a:r>
            <a:r>
              <a:rPr lang="de-DE" sz="2400" dirty="0"/>
              <a:t>.</a:t>
            </a:r>
            <a:endParaRPr lang="hu-HU" sz="2400" dirty="0"/>
          </a:p>
          <a:p>
            <a:endParaRPr lang="de-DE" sz="2800" dirty="0"/>
          </a:p>
        </p:txBody>
      </p:sp>
    </p:spTree>
    <p:extLst>
      <p:ext uri="{BB962C8B-B14F-4D97-AF65-F5344CB8AC3E}">
        <p14:creationId xmlns:p14="http://schemas.microsoft.com/office/powerpoint/2010/main" val="384777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zövegdoboz 1"/>
          <p:cNvSpPr txBox="1">
            <a:spLocks noChangeArrowheads="1"/>
          </p:cNvSpPr>
          <p:nvPr/>
        </p:nvSpPr>
        <p:spPr bwMode="auto">
          <a:xfrm>
            <a:off x="628737" y="5229200"/>
            <a:ext cx="7992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b="1" dirty="0"/>
              <a:t>A </a:t>
            </a:r>
            <a:r>
              <a:rPr lang="hu-HU" altLang="hu-HU" b="1" dirty="0" err="1"/>
              <a:t>mediastinum</a:t>
            </a:r>
            <a:r>
              <a:rPr lang="hu-HU" altLang="hu-HU" b="1" dirty="0"/>
              <a:t> beosztása, tagozódása</a:t>
            </a:r>
            <a:r>
              <a:rPr lang="hu-HU" altLang="hu-HU" dirty="0"/>
              <a:t>: </a:t>
            </a:r>
            <a:r>
              <a:rPr lang="hu-HU" altLang="hu-HU" b="1" dirty="0" err="1"/>
              <a:t>anterior</a:t>
            </a:r>
            <a:r>
              <a:rPr lang="hu-HU" altLang="hu-HU" dirty="0"/>
              <a:t> és </a:t>
            </a:r>
            <a:r>
              <a:rPr lang="hu-HU" altLang="hu-HU" b="1" dirty="0" err="1"/>
              <a:t>posterior</a:t>
            </a:r>
            <a:r>
              <a:rPr lang="hu-HU" altLang="hu-HU" dirty="0"/>
              <a:t>  (határ közöttük: tüdőgyökér), és az </a:t>
            </a:r>
            <a:r>
              <a:rPr lang="hu-HU" altLang="hu-HU" dirty="0" err="1"/>
              <a:t>anteriort</a:t>
            </a:r>
            <a:r>
              <a:rPr lang="hu-HU" altLang="hu-HU" dirty="0"/>
              <a:t> tovább osztjuk: </a:t>
            </a:r>
            <a:r>
              <a:rPr lang="hu-HU" altLang="hu-HU" b="1" dirty="0" err="1"/>
              <a:t>med</a:t>
            </a:r>
            <a:r>
              <a:rPr lang="hu-HU" altLang="hu-HU" b="1" dirty="0"/>
              <a:t>. </a:t>
            </a:r>
            <a:r>
              <a:rPr lang="hu-HU" b="1" dirty="0" err="1"/>
              <a:t>su</a:t>
            </a:r>
            <a:r>
              <a:rPr lang="de-DE" b="1" dirty="0" err="1"/>
              <a:t>pracardiacum</a:t>
            </a:r>
            <a:r>
              <a:rPr lang="hu-HU" b="1" dirty="0" err="1"/>
              <a:t>ra</a:t>
            </a:r>
            <a:r>
              <a:rPr lang="de-DE" dirty="0"/>
              <a:t> (</a:t>
            </a:r>
            <a:r>
              <a:rPr lang="hu-HU" dirty="0"/>
              <a:t>a tüdőgyökér </a:t>
            </a:r>
            <a:r>
              <a:rPr lang="hu-HU" b="1" dirty="0"/>
              <a:t>felett </a:t>
            </a:r>
            <a:r>
              <a:rPr lang="hu-HU" dirty="0"/>
              <a:t>és </a:t>
            </a:r>
            <a:r>
              <a:rPr lang="hu-HU" b="1" dirty="0"/>
              <a:t>előtt</a:t>
            </a:r>
            <a:r>
              <a:rPr lang="de-DE" dirty="0"/>
              <a:t>)</a:t>
            </a:r>
            <a:r>
              <a:rPr lang="hu-HU" dirty="0"/>
              <a:t> és </a:t>
            </a:r>
            <a:r>
              <a:rPr lang="hu-HU" b="1" dirty="0" err="1"/>
              <a:t>med</a:t>
            </a:r>
            <a:r>
              <a:rPr lang="hu-HU" b="1" dirty="0"/>
              <a:t>.</a:t>
            </a:r>
            <a:r>
              <a:rPr lang="de-DE" dirty="0"/>
              <a:t> </a:t>
            </a:r>
            <a:r>
              <a:rPr lang="de-DE" b="1" dirty="0" err="1"/>
              <a:t>cardiacum</a:t>
            </a:r>
            <a:r>
              <a:rPr lang="hu-HU" b="1" dirty="0" err="1"/>
              <a:t>ra</a:t>
            </a:r>
            <a:r>
              <a:rPr lang="de-DE" dirty="0"/>
              <a:t>  (</a:t>
            </a:r>
            <a:r>
              <a:rPr lang="hu-HU" dirty="0"/>
              <a:t>a tüdőgyökér </a:t>
            </a:r>
            <a:r>
              <a:rPr lang="hu-HU" b="1" dirty="0"/>
              <a:t>alatt </a:t>
            </a:r>
            <a:r>
              <a:rPr lang="hu-HU" dirty="0"/>
              <a:t>és </a:t>
            </a:r>
            <a:r>
              <a:rPr lang="hu-HU" b="1" dirty="0"/>
              <a:t>előtt</a:t>
            </a:r>
            <a:r>
              <a:rPr lang="de-DE" dirty="0"/>
              <a:t>)</a:t>
            </a:r>
            <a:r>
              <a:rPr lang="hu-HU" dirty="0"/>
              <a:t>.</a:t>
            </a:r>
            <a:endParaRPr lang="hu-HU" altLang="hu-HU" dirty="0"/>
          </a:p>
        </p:txBody>
      </p:sp>
      <p:pic>
        <p:nvPicPr>
          <p:cNvPr id="5123"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4813"/>
            <a:ext cx="7596187"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Szív</a:t>
            </a:r>
            <a:endParaRPr lang="de-DE" dirty="0"/>
          </a:p>
        </p:txBody>
      </p:sp>
      <p:sp>
        <p:nvSpPr>
          <p:cNvPr id="3" name="Alcím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2145913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okumentumok\Attila\OKTATÁS\Egyetem\Előadások\ÁOK-GYOK-EÜInf\Mediastinum\Rohen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1628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a:t>Mellkasi szervek</a:t>
            </a:r>
            <a:endParaRPr lang="de-DE" dirty="0"/>
          </a:p>
        </p:txBody>
      </p:sp>
      <p:sp>
        <p:nvSpPr>
          <p:cNvPr id="5" name="Tartalom helye 4"/>
          <p:cNvSpPr>
            <a:spLocks noGrp="1"/>
          </p:cNvSpPr>
          <p:nvPr>
            <p:ph idx="1"/>
          </p:nvPr>
        </p:nvSpPr>
        <p:spPr/>
        <p:txBody>
          <a:bodyPr/>
          <a:lstStyle/>
          <a:p>
            <a:r>
              <a:rPr lang="hu-HU" dirty="0"/>
              <a:t>Mediastinum</a:t>
            </a:r>
          </a:p>
          <a:p>
            <a:r>
              <a:rPr lang="hu-HU" dirty="0" err="1"/>
              <a:t>Tüdők</a:t>
            </a:r>
            <a:r>
              <a:rPr lang="hu-HU" dirty="0"/>
              <a:t>, </a:t>
            </a:r>
            <a:r>
              <a:rPr lang="hu-HU" dirty="0" err="1"/>
              <a:t>pleura</a:t>
            </a:r>
            <a:endParaRPr lang="hu-HU" dirty="0"/>
          </a:p>
          <a:p>
            <a:r>
              <a:rPr lang="hu-HU" dirty="0"/>
              <a:t>szív, </a:t>
            </a:r>
            <a:r>
              <a:rPr lang="hu-HU" dirty="0" err="1"/>
              <a:t>nagyerek</a:t>
            </a:r>
            <a:endParaRPr lang="hu-HU" dirty="0"/>
          </a:p>
          <a:p>
            <a:r>
              <a:rPr lang="hu-HU" dirty="0" err="1"/>
              <a:t>oesophagus</a:t>
            </a:r>
            <a:endParaRPr lang="hu-HU" dirty="0"/>
          </a:p>
          <a:p>
            <a:r>
              <a:rPr lang="hu-HU" dirty="0" err="1"/>
              <a:t>thymus</a:t>
            </a:r>
            <a:r>
              <a:rPr lang="hu-HU" dirty="0"/>
              <a:t> </a:t>
            </a:r>
          </a:p>
          <a:p>
            <a:r>
              <a:rPr lang="hu-HU" dirty="0"/>
              <a:t>ductus </a:t>
            </a:r>
            <a:r>
              <a:rPr lang="hu-HU" dirty="0" err="1"/>
              <a:t>thoracicus</a:t>
            </a:r>
            <a:endParaRPr lang="hu-HU" dirty="0"/>
          </a:p>
          <a:p>
            <a:endParaRPr lang="de-DE" dirty="0"/>
          </a:p>
        </p:txBody>
      </p:sp>
    </p:spTree>
    <p:extLst>
      <p:ext uri="{BB962C8B-B14F-4D97-AF65-F5344CB8AC3E}">
        <p14:creationId xmlns:p14="http://schemas.microsoft.com/office/powerpoint/2010/main" val="63634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Szív</a:t>
            </a:r>
            <a:endParaRPr lang="de-DE" dirty="0"/>
          </a:p>
        </p:txBody>
      </p:sp>
      <p:sp>
        <p:nvSpPr>
          <p:cNvPr id="3" name="Tartalom helye 2"/>
          <p:cNvSpPr>
            <a:spLocks noGrp="1"/>
          </p:cNvSpPr>
          <p:nvPr>
            <p:ph idx="1"/>
          </p:nvPr>
        </p:nvSpPr>
        <p:spPr/>
        <p:txBody>
          <a:bodyPr/>
          <a:lstStyle/>
          <a:p>
            <a:r>
              <a:rPr lang="hu-HU" sz="2000" b="1" dirty="0"/>
              <a:t>Szívcsúcs</a:t>
            </a:r>
            <a:r>
              <a:rPr lang="de-DE" sz="2000" dirty="0"/>
              <a:t>: 5. </a:t>
            </a:r>
            <a:r>
              <a:rPr lang="hu-HU" sz="2000" dirty="0" err="1"/>
              <a:t>intercostalis</a:t>
            </a:r>
            <a:r>
              <a:rPr lang="hu-HU" sz="2000" dirty="0"/>
              <a:t> térség (IC) balra</a:t>
            </a:r>
            <a:r>
              <a:rPr lang="de-DE" sz="2000" dirty="0"/>
              <a:t>, 1 </a:t>
            </a:r>
            <a:r>
              <a:rPr lang="hu-HU" sz="2000" dirty="0"/>
              <a:t>ujjal </a:t>
            </a:r>
            <a:r>
              <a:rPr lang="de-DE" sz="2000" b="1" dirty="0" err="1"/>
              <a:t>medi</a:t>
            </a:r>
            <a:r>
              <a:rPr lang="hu-HU" sz="2000" b="1" dirty="0" err="1"/>
              <a:t>álisan</a:t>
            </a:r>
            <a:r>
              <a:rPr lang="de-DE" sz="2000" dirty="0"/>
              <a:t> </a:t>
            </a:r>
            <a:r>
              <a:rPr lang="hu-HU" sz="2000" dirty="0"/>
              <a:t>a </a:t>
            </a:r>
            <a:r>
              <a:rPr lang="hu-HU" sz="2000" dirty="0" err="1"/>
              <a:t>mediklavikuláris</a:t>
            </a:r>
            <a:r>
              <a:rPr lang="hu-HU" sz="2000" dirty="0"/>
              <a:t> vonaltól </a:t>
            </a:r>
            <a:r>
              <a:rPr lang="de-DE" sz="2000" dirty="0"/>
              <a:t>(</a:t>
            </a:r>
            <a:r>
              <a:rPr lang="hu-HU" sz="2000" dirty="0"/>
              <a:t>felnőtt</a:t>
            </a:r>
            <a:r>
              <a:rPr lang="de-DE" sz="2000" dirty="0"/>
              <a:t>!); </a:t>
            </a:r>
            <a:r>
              <a:rPr lang="hu-HU" sz="2000" dirty="0"/>
              <a:t>gyerekek</a:t>
            </a:r>
            <a:r>
              <a:rPr lang="de-DE" sz="2000" dirty="0"/>
              <a:t>: </a:t>
            </a:r>
            <a:r>
              <a:rPr lang="de-DE" sz="2000" dirty="0" err="1"/>
              <a:t>later</a:t>
            </a:r>
            <a:r>
              <a:rPr lang="hu-HU" sz="2000" dirty="0" err="1"/>
              <a:t>álisan</a:t>
            </a:r>
            <a:r>
              <a:rPr lang="hu-HU" sz="2000" dirty="0"/>
              <a:t> attól</a:t>
            </a:r>
            <a:r>
              <a:rPr lang="de-DE" sz="2000" dirty="0"/>
              <a:t>!</a:t>
            </a:r>
            <a:endParaRPr lang="hu-HU" sz="2000" dirty="0"/>
          </a:p>
          <a:p>
            <a:r>
              <a:rPr lang="hu-HU" sz="2000" b="1" dirty="0"/>
              <a:t>A szív bal határvonala</a:t>
            </a:r>
            <a:r>
              <a:rPr lang="de-DE" sz="2000" dirty="0"/>
              <a:t>: </a:t>
            </a:r>
            <a:r>
              <a:rPr lang="hu-HU" sz="2000" dirty="0"/>
              <a:t>a bal </a:t>
            </a:r>
            <a:r>
              <a:rPr lang="de-DE" sz="2000" dirty="0"/>
              <a:t>2. </a:t>
            </a:r>
            <a:r>
              <a:rPr lang="hu-HU" sz="2000" dirty="0"/>
              <a:t>bordától az </a:t>
            </a:r>
            <a:r>
              <a:rPr lang="de-DE" sz="2000" dirty="0"/>
              <a:t>5. IC </a:t>
            </a:r>
            <a:r>
              <a:rPr lang="hu-HU" sz="2000" dirty="0"/>
              <a:t>térségig </a:t>
            </a:r>
            <a:r>
              <a:rPr lang="de-DE" sz="2000" dirty="0"/>
              <a:t>(1 </a:t>
            </a:r>
            <a:r>
              <a:rPr lang="hu-HU" sz="2000" dirty="0"/>
              <a:t>ujjnyira </a:t>
            </a:r>
            <a:r>
              <a:rPr lang="hu-HU" sz="2000" dirty="0" err="1"/>
              <a:t>med</a:t>
            </a:r>
            <a:r>
              <a:rPr lang="hu-HU" sz="2000" dirty="0"/>
              <a:t>. a </a:t>
            </a:r>
            <a:r>
              <a:rPr lang="hu-HU" sz="2000" dirty="0" err="1"/>
              <a:t>medioiklav</a:t>
            </a:r>
            <a:r>
              <a:rPr lang="hu-HU" sz="2000" dirty="0"/>
              <a:t>. vonaltól</a:t>
            </a:r>
          </a:p>
          <a:p>
            <a:r>
              <a:rPr lang="hu-HU" sz="2000" b="1" dirty="0"/>
              <a:t>A </a:t>
            </a:r>
            <a:r>
              <a:rPr lang="hu-HU" sz="2000" b="1" dirty="0" err="1"/>
              <a:t>sziv</a:t>
            </a:r>
            <a:r>
              <a:rPr lang="hu-HU" sz="2000" b="1" dirty="0"/>
              <a:t> hossztengelye</a:t>
            </a:r>
            <a:r>
              <a:rPr lang="de-DE" sz="2000" dirty="0"/>
              <a:t>: 45°, (</a:t>
            </a:r>
            <a:r>
              <a:rPr lang="hu-HU" sz="2000" dirty="0"/>
              <a:t>határértékek</a:t>
            </a:r>
            <a:r>
              <a:rPr lang="de-DE" sz="2000" dirty="0"/>
              <a:t>: 27-55°). </a:t>
            </a:r>
            <a:r>
              <a:rPr lang="hu-HU" sz="2000" dirty="0"/>
              <a:t>A </a:t>
            </a:r>
            <a:r>
              <a:rPr lang="hu-HU" sz="2000" dirty="0" err="1"/>
              <a:t>testsalkattól</a:t>
            </a:r>
            <a:r>
              <a:rPr lang="hu-HU" sz="2000" dirty="0"/>
              <a:t> függ</a:t>
            </a:r>
            <a:r>
              <a:rPr lang="de-DE" sz="2000" dirty="0"/>
              <a:t>. </a:t>
            </a:r>
            <a:r>
              <a:rPr lang="hu-HU" sz="2000" dirty="0" err="1"/>
              <a:t>Gyerekekenél</a:t>
            </a:r>
            <a:r>
              <a:rPr lang="hu-HU" sz="2000" dirty="0"/>
              <a:t> 4 éves korig</a:t>
            </a:r>
            <a:r>
              <a:rPr lang="de-DE" sz="2000" dirty="0"/>
              <a:t>:</a:t>
            </a:r>
            <a:r>
              <a:rPr lang="hu-HU" sz="2000" dirty="0"/>
              <a:t> a </a:t>
            </a:r>
            <a:r>
              <a:rPr lang="hu-HU" sz="2000" dirty="0" err="1"/>
              <a:t>szivcsúcs</a:t>
            </a:r>
            <a:r>
              <a:rPr lang="hu-HU" sz="2000" dirty="0"/>
              <a:t> a </a:t>
            </a:r>
            <a:r>
              <a:rPr lang="de-DE" sz="2000" dirty="0"/>
              <a:t>4. IC </a:t>
            </a:r>
            <a:r>
              <a:rPr lang="hu-HU" sz="2000" dirty="0"/>
              <a:t>térségben</a:t>
            </a:r>
            <a:r>
              <a:rPr lang="de-DE" sz="2000" dirty="0"/>
              <a:t>, 1 </a:t>
            </a:r>
            <a:r>
              <a:rPr lang="hu-HU" sz="2000" dirty="0"/>
              <a:t>ujjnyira </a:t>
            </a:r>
            <a:r>
              <a:rPr lang="de-DE" sz="2000" dirty="0"/>
              <a:t>LATER</a:t>
            </a:r>
            <a:r>
              <a:rPr lang="hu-HU" sz="2000" dirty="0"/>
              <a:t>ÁLISAN</a:t>
            </a:r>
            <a:r>
              <a:rPr lang="de-DE" sz="2000" dirty="0"/>
              <a:t> </a:t>
            </a:r>
            <a:r>
              <a:rPr lang="hu-HU" sz="2000" dirty="0"/>
              <a:t>a </a:t>
            </a:r>
            <a:r>
              <a:rPr lang="hu-HU" sz="2000" dirty="0" err="1"/>
              <a:t>mediklavikuláris</a:t>
            </a:r>
            <a:r>
              <a:rPr lang="hu-HU" sz="2000" dirty="0"/>
              <a:t> vonaltól</a:t>
            </a:r>
            <a:r>
              <a:rPr lang="de-DE" sz="2000" dirty="0"/>
              <a:t>.</a:t>
            </a:r>
            <a:endParaRPr lang="hu-HU" sz="2000" dirty="0"/>
          </a:p>
          <a:p>
            <a:r>
              <a:rPr lang="de-DE" sz="2000" b="1" dirty="0"/>
              <a:t>Trigonum (</a:t>
            </a:r>
            <a:r>
              <a:rPr lang="de-DE" sz="2000" b="1" dirty="0" err="1"/>
              <a:t>peri</a:t>
            </a:r>
            <a:r>
              <a:rPr lang="de-DE" sz="2000" b="1" dirty="0"/>
              <a:t>)</a:t>
            </a:r>
            <a:r>
              <a:rPr lang="de-DE" sz="2000" b="1" dirty="0" err="1"/>
              <a:t>cardiacum</a:t>
            </a:r>
            <a:r>
              <a:rPr lang="de-DE" sz="2000" b="1" dirty="0"/>
              <a:t>, </a:t>
            </a:r>
            <a:r>
              <a:rPr lang="de-DE" sz="2000" b="1" dirty="0" err="1"/>
              <a:t>thymicum</a:t>
            </a:r>
            <a:r>
              <a:rPr lang="de-DE" sz="2000" dirty="0"/>
              <a:t>: </a:t>
            </a:r>
            <a:r>
              <a:rPr lang="hu-HU" sz="2000" dirty="0"/>
              <a:t>azok a háromszögű területek, ahol ezek a szervek közvetlenül (</a:t>
            </a:r>
            <a:r>
              <a:rPr lang="hu-HU" sz="2000" dirty="0" err="1"/>
              <a:t>közbeékelődő</a:t>
            </a:r>
            <a:r>
              <a:rPr lang="hu-HU" sz="2000" dirty="0"/>
              <a:t> tüdőszövet nélkül) fekszenek hozzá a mellkasfalhoz</a:t>
            </a:r>
            <a:r>
              <a:rPr lang="de-DE" sz="2000" dirty="0"/>
              <a:t>; </a:t>
            </a:r>
            <a:r>
              <a:rPr lang="hu-HU" sz="2000" dirty="0"/>
              <a:t>a szív háromszögének a csúcsa felfelé mutat</a:t>
            </a:r>
            <a:r>
              <a:rPr lang="de-DE" sz="2000" dirty="0"/>
              <a:t>, </a:t>
            </a:r>
            <a:r>
              <a:rPr lang="hu-HU" sz="2000" dirty="0"/>
              <a:t>a </a:t>
            </a:r>
            <a:r>
              <a:rPr lang="hu-HU" sz="2000" dirty="0" err="1"/>
              <a:t>thymusé</a:t>
            </a:r>
            <a:r>
              <a:rPr lang="hu-HU" sz="2000" dirty="0"/>
              <a:t> lefelé</a:t>
            </a:r>
            <a:r>
              <a:rPr lang="de-DE" sz="2000" dirty="0"/>
              <a:t>; </a:t>
            </a:r>
            <a:r>
              <a:rPr lang="hu-HU" sz="2000" dirty="0"/>
              <a:t>a csúcsaik a </a:t>
            </a:r>
            <a:r>
              <a:rPr lang="de-DE" sz="2000" dirty="0"/>
              <a:t>2-3. </a:t>
            </a:r>
            <a:r>
              <a:rPr lang="hu-HU" sz="2000" dirty="0"/>
              <a:t>bordaporcnál találkoznak</a:t>
            </a:r>
            <a:r>
              <a:rPr lang="de-DE" sz="2000" dirty="0"/>
              <a:t>.</a:t>
            </a:r>
            <a:endParaRPr lang="hu-HU" sz="2000" dirty="0"/>
          </a:p>
          <a:p>
            <a:endParaRPr lang="de-DE" dirty="0"/>
          </a:p>
        </p:txBody>
      </p:sp>
    </p:spTree>
    <p:extLst>
      <p:ext uri="{BB962C8B-B14F-4D97-AF65-F5344CB8AC3E}">
        <p14:creationId xmlns:p14="http://schemas.microsoft.com/office/powerpoint/2010/main" val="1868414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Szívtompulatok</a:t>
            </a:r>
            <a:endParaRPr lang="de-DE" dirty="0"/>
          </a:p>
        </p:txBody>
      </p:sp>
      <p:sp>
        <p:nvSpPr>
          <p:cNvPr id="3" name="Tartalom helye 2"/>
          <p:cNvSpPr>
            <a:spLocks noGrp="1"/>
          </p:cNvSpPr>
          <p:nvPr>
            <p:ph idx="1"/>
          </p:nvPr>
        </p:nvSpPr>
        <p:spPr/>
        <p:txBody>
          <a:bodyPr/>
          <a:lstStyle/>
          <a:p>
            <a:r>
              <a:rPr lang="hu-HU" sz="2400" dirty="0"/>
              <a:t>Abszolút, relatív</a:t>
            </a:r>
          </a:p>
          <a:p>
            <a:r>
              <a:rPr lang="hu-HU" sz="2400" dirty="0"/>
              <a:t>Abszolút: felső: IV. borda alsó széle; bal oldali: a szívcsúcslökéstől egy harántujjal beljebb; jobb oldali: a szegycsont középvonala; alsó: </a:t>
            </a:r>
            <a:r>
              <a:rPr lang="hu-HU" sz="2400" dirty="0" err="1"/>
              <a:t>májtompulat</a:t>
            </a:r>
            <a:endParaRPr lang="hu-HU" sz="2400" dirty="0"/>
          </a:p>
          <a:p>
            <a:r>
              <a:rPr lang="hu-HU" sz="2400" dirty="0"/>
              <a:t>Relatív: bal oldali: szívcsúcslökés helytől felfelé a bal III. bordaporc-bordacsont határig; jobb oldali: a szegycsont jobb széle; felső: a III. bordaporcokat összekötő ívelt vonal; alsó: </a:t>
            </a:r>
            <a:r>
              <a:rPr lang="hu-HU" sz="2400" dirty="0" err="1"/>
              <a:t>májtompulat</a:t>
            </a:r>
            <a:endParaRPr lang="de-DE" sz="2400" dirty="0"/>
          </a:p>
        </p:txBody>
      </p:sp>
    </p:spTree>
    <p:extLst>
      <p:ext uri="{BB962C8B-B14F-4D97-AF65-F5344CB8AC3E}">
        <p14:creationId xmlns:p14="http://schemas.microsoft.com/office/powerpoint/2010/main" val="3196441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342" y="-25630"/>
            <a:ext cx="6841529" cy="6883630"/>
          </a:xfrm>
          <a:prstGeom prst="rect">
            <a:avLst/>
          </a:prstGeom>
        </p:spPr>
      </p:pic>
    </p:spTree>
    <p:extLst>
      <p:ext uri="{BB962C8B-B14F-4D97-AF65-F5344CB8AC3E}">
        <p14:creationId xmlns:p14="http://schemas.microsoft.com/office/powerpoint/2010/main" val="3066763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Szív</a:t>
            </a:r>
            <a:endParaRPr lang="de-DE" dirty="0"/>
          </a:p>
        </p:txBody>
      </p:sp>
      <p:sp>
        <p:nvSpPr>
          <p:cNvPr id="3" name="Tartalom helye 2"/>
          <p:cNvSpPr>
            <a:spLocks noGrp="1"/>
          </p:cNvSpPr>
          <p:nvPr>
            <p:ph idx="1"/>
          </p:nvPr>
        </p:nvSpPr>
        <p:spPr/>
        <p:txBody>
          <a:bodyPr/>
          <a:lstStyle/>
          <a:p>
            <a:r>
              <a:rPr lang="de-DE" sz="2000" b="1" dirty="0"/>
              <a:t>Trigonum </a:t>
            </a:r>
            <a:r>
              <a:rPr lang="de-DE" sz="2000" b="1" dirty="0" err="1"/>
              <a:t>pericardiacum</a:t>
            </a:r>
            <a:r>
              <a:rPr lang="de-DE" sz="2000" dirty="0"/>
              <a:t>: </a:t>
            </a:r>
            <a:r>
              <a:rPr lang="hu-HU" sz="2000" dirty="0"/>
              <a:t>ezen a területen közvetlenül, azaz a </a:t>
            </a:r>
            <a:r>
              <a:rPr lang="hu-HU" sz="2000" dirty="0" err="1"/>
              <a:t>pleura</a:t>
            </a:r>
            <a:r>
              <a:rPr lang="hu-HU" sz="2000" dirty="0"/>
              <a:t> megnyitása </a:t>
            </a:r>
            <a:r>
              <a:rPr lang="hu-HU" sz="2000" dirty="0" err="1"/>
              <a:t>nélkülk</a:t>
            </a:r>
            <a:r>
              <a:rPr lang="hu-HU" sz="2000" dirty="0"/>
              <a:t> lehet a szívhez műtétileg </a:t>
            </a:r>
            <a:r>
              <a:rPr lang="hu-HU" sz="2000" dirty="0" err="1"/>
              <a:t>hozzáférnia</a:t>
            </a:r>
            <a:r>
              <a:rPr lang="hu-HU" sz="2000" dirty="0"/>
              <a:t> bal oldalon a </a:t>
            </a:r>
            <a:r>
              <a:rPr lang="de-DE" sz="2000" dirty="0"/>
              <a:t>4-7. </a:t>
            </a:r>
            <a:r>
              <a:rPr lang="hu-HU" sz="2000" dirty="0"/>
              <a:t>bordaporcok magasságában</a:t>
            </a:r>
            <a:r>
              <a:rPr lang="de-DE" sz="2000" dirty="0"/>
              <a:t>.</a:t>
            </a:r>
            <a:endParaRPr lang="hu-HU" sz="2000" dirty="0"/>
          </a:p>
          <a:p>
            <a:r>
              <a:rPr lang="hu-HU" sz="2000" b="1" dirty="0"/>
              <a:t>A jobb kamra punkciója</a:t>
            </a:r>
            <a:r>
              <a:rPr lang="de-DE" sz="2000" b="1" dirty="0"/>
              <a:t> </a:t>
            </a:r>
            <a:r>
              <a:rPr lang="de-DE" sz="2000" dirty="0"/>
              <a:t>(</a:t>
            </a:r>
            <a:r>
              <a:rPr lang="hu-HU" sz="2000" dirty="0"/>
              <a:t>újraélesztés során</a:t>
            </a:r>
            <a:r>
              <a:rPr lang="de-DE" sz="2000" dirty="0"/>
              <a:t>; </a:t>
            </a:r>
            <a:r>
              <a:rPr lang="hu-HU" sz="2000" dirty="0"/>
              <a:t>lásd a Ponyvaregény c. filmet</a:t>
            </a:r>
            <a:r>
              <a:rPr lang="de-DE" sz="2000" dirty="0"/>
              <a:t>): </a:t>
            </a:r>
            <a:r>
              <a:rPr lang="hu-HU" sz="2000" dirty="0"/>
              <a:t>4</a:t>
            </a:r>
            <a:r>
              <a:rPr lang="de-DE" sz="2000" dirty="0"/>
              <a:t>. IC</a:t>
            </a:r>
            <a:r>
              <a:rPr lang="hu-HU" sz="2000" dirty="0"/>
              <a:t> térség bal oldalon</a:t>
            </a:r>
            <a:r>
              <a:rPr lang="de-DE" sz="2000" dirty="0"/>
              <a:t>, </a:t>
            </a:r>
            <a:r>
              <a:rPr lang="hu-HU" sz="2000" dirty="0"/>
              <a:t>a </a:t>
            </a:r>
            <a:r>
              <a:rPr lang="hu-HU" sz="2000" dirty="0" err="1"/>
              <a:t>sternum</a:t>
            </a:r>
            <a:r>
              <a:rPr lang="hu-HU" sz="2000" dirty="0"/>
              <a:t> szélénél</a:t>
            </a:r>
            <a:r>
              <a:rPr lang="de-DE" sz="2000" dirty="0"/>
              <a:t>. </a:t>
            </a:r>
            <a:endParaRPr lang="hu-HU" sz="2000" dirty="0"/>
          </a:p>
          <a:p>
            <a:r>
              <a:rPr lang="hu-HU" sz="2000" b="1" dirty="0"/>
              <a:t>A t</a:t>
            </a:r>
            <a:r>
              <a:rPr lang="de-DE" sz="2000" b="1" dirty="0" err="1"/>
              <a:t>rig</a:t>
            </a:r>
            <a:r>
              <a:rPr lang="de-DE" sz="2000" b="1" dirty="0"/>
              <a:t>. </a:t>
            </a:r>
            <a:r>
              <a:rPr lang="hu-HU" sz="2000" b="1" dirty="0"/>
              <a:t>p</a:t>
            </a:r>
            <a:r>
              <a:rPr lang="de-DE" sz="2000" b="1" dirty="0" err="1"/>
              <a:t>ericardiacum</a:t>
            </a:r>
            <a:r>
              <a:rPr lang="hu-HU" sz="2000" b="1" dirty="0"/>
              <a:t> nagysága:</a:t>
            </a:r>
            <a:r>
              <a:rPr lang="de-DE" sz="2000" dirty="0"/>
              <a:t> </a:t>
            </a:r>
            <a:r>
              <a:rPr lang="hu-HU" sz="2000" dirty="0"/>
              <a:t>kisebb a normálisnál a szív mély fekvése esetén </a:t>
            </a:r>
            <a:r>
              <a:rPr lang="de-DE" sz="2000" dirty="0"/>
              <a:t>(</a:t>
            </a:r>
            <a:r>
              <a:rPr lang="hu-HU" sz="2000" dirty="0"/>
              <a:t>s</a:t>
            </a:r>
            <a:r>
              <a:rPr lang="de-DE" sz="2000" dirty="0" err="1"/>
              <a:t>itus</a:t>
            </a:r>
            <a:r>
              <a:rPr lang="de-DE" sz="2000" dirty="0"/>
              <a:t> cordis profundus) </a:t>
            </a:r>
            <a:r>
              <a:rPr lang="hu-HU" sz="2000" dirty="0"/>
              <a:t>vagy nagyobb a </a:t>
            </a:r>
            <a:r>
              <a:rPr lang="hu-HU" sz="2000" dirty="0" err="1"/>
              <a:t>felszines</a:t>
            </a:r>
            <a:r>
              <a:rPr lang="hu-HU" sz="2000" dirty="0"/>
              <a:t> fekvése esetén </a:t>
            </a:r>
            <a:r>
              <a:rPr lang="de-DE" sz="2000" dirty="0"/>
              <a:t>(</a:t>
            </a:r>
            <a:r>
              <a:rPr lang="hu-HU" sz="2000" dirty="0"/>
              <a:t>s</a:t>
            </a:r>
            <a:r>
              <a:rPr lang="de-DE" sz="2000" dirty="0" err="1"/>
              <a:t>itus</a:t>
            </a:r>
            <a:r>
              <a:rPr lang="de-DE" sz="2000" dirty="0"/>
              <a:t> </a:t>
            </a:r>
            <a:r>
              <a:rPr lang="de-DE" sz="2000" dirty="0" err="1"/>
              <a:t>cor</a:t>
            </a:r>
            <a:r>
              <a:rPr lang="de-DE" sz="2000" dirty="0"/>
              <a:t>. </a:t>
            </a:r>
            <a:r>
              <a:rPr lang="de-DE" sz="2000" dirty="0" err="1"/>
              <a:t>supf</a:t>
            </a:r>
            <a:r>
              <a:rPr lang="de-DE" sz="2000" dirty="0"/>
              <a:t>.)</a:t>
            </a:r>
            <a:endParaRPr lang="hu-HU" sz="2000" dirty="0"/>
          </a:p>
          <a:p>
            <a:r>
              <a:rPr lang="de-DE" sz="2000" b="1" dirty="0" err="1"/>
              <a:t>Thoracotomia</a:t>
            </a:r>
            <a:r>
              <a:rPr lang="de-DE" sz="2000" dirty="0"/>
              <a:t>: </a:t>
            </a:r>
            <a:r>
              <a:rPr lang="hu-HU" sz="2000" dirty="0"/>
              <a:t>a bal </a:t>
            </a:r>
            <a:r>
              <a:rPr lang="de-DE" sz="2000" dirty="0"/>
              <a:t>4-5 IC</a:t>
            </a:r>
            <a:r>
              <a:rPr lang="hu-HU" sz="2000" dirty="0"/>
              <a:t> térségben</a:t>
            </a:r>
            <a:r>
              <a:rPr lang="de-DE" sz="2000" dirty="0"/>
              <a:t>, (</a:t>
            </a:r>
            <a:r>
              <a:rPr lang="hu-HU" sz="2000" dirty="0"/>
              <a:t>hozzáférés a szívhez</a:t>
            </a:r>
            <a:r>
              <a:rPr lang="de-DE" sz="2000" dirty="0"/>
              <a:t>)</a:t>
            </a:r>
            <a:endParaRPr lang="hu-HU" sz="2000" dirty="0"/>
          </a:p>
          <a:p>
            <a:r>
              <a:rPr lang="hu-HU" sz="2000" b="1" dirty="0"/>
              <a:t>A szív melletti szervek</a:t>
            </a:r>
            <a:r>
              <a:rPr lang="de-DE" sz="2000" dirty="0"/>
              <a:t>: </a:t>
            </a:r>
            <a:r>
              <a:rPr lang="hu-HU" sz="2000" dirty="0"/>
              <a:t>bal pitvar</a:t>
            </a:r>
            <a:r>
              <a:rPr lang="de-DE" sz="2000" dirty="0"/>
              <a:t>– </a:t>
            </a:r>
            <a:r>
              <a:rPr lang="hu-HU" sz="2000" dirty="0"/>
              <a:t>o</a:t>
            </a:r>
            <a:r>
              <a:rPr lang="de-DE" sz="2000" dirty="0" err="1"/>
              <a:t>esophagus</a:t>
            </a:r>
            <a:r>
              <a:rPr lang="de-DE" sz="2000" dirty="0"/>
              <a:t> (</a:t>
            </a:r>
            <a:r>
              <a:rPr lang="de-DE" sz="2000" dirty="0" err="1"/>
              <a:t>mitr</a:t>
            </a:r>
            <a:r>
              <a:rPr lang="hu-HU" sz="2000" dirty="0" err="1"/>
              <a:t>ális</a:t>
            </a:r>
            <a:r>
              <a:rPr lang="de-DE" sz="2000" dirty="0"/>
              <a:t> </a:t>
            </a:r>
            <a:r>
              <a:rPr lang="hu-HU" sz="2000" dirty="0" err="1"/>
              <a:t>stenosis</a:t>
            </a:r>
            <a:r>
              <a:rPr lang="hu-HU" sz="2000" dirty="0"/>
              <a:t> esetén</a:t>
            </a:r>
            <a:r>
              <a:rPr lang="de-DE" sz="2000" dirty="0"/>
              <a:t>: </a:t>
            </a:r>
            <a:r>
              <a:rPr lang="hu-HU" sz="2000" dirty="0"/>
              <a:t>nyelési nehézség</a:t>
            </a:r>
            <a:r>
              <a:rPr lang="de-DE" sz="2000" dirty="0"/>
              <a:t>)</a:t>
            </a:r>
            <a:endParaRPr lang="hu-HU" sz="2000" dirty="0"/>
          </a:p>
          <a:p>
            <a:r>
              <a:rPr lang="hu-HU" sz="2000" b="1" dirty="0"/>
              <a:t>Billentyűk</a:t>
            </a:r>
            <a:r>
              <a:rPr lang="de-DE" sz="2000" dirty="0"/>
              <a:t>: </a:t>
            </a:r>
            <a:r>
              <a:rPr lang="hu-HU" sz="2000" dirty="0"/>
              <a:t>az </a:t>
            </a:r>
            <a:r>
              <a:rPr lang="de-DE" sz="2000" dirty="0"/>
              <a:t>AV-</a:t>
            </a:r>
            <a:r>
              <a:rPr lang="hu-HU" sz="2000" dirty="0"/>
              <a:t>billentyűk és a s</a:t>
            </a:r>
            <a:r>
              <a:rPr lang="de-DE" sz="2000" dirty="0" err="1"/>
              <a:t>eptum</a:t>
            </a:r>
            <a:r>
              <a:rPr lang="de-DE" sz="2000" dirty="0"/>
              <a:t> </a:t>
            </a:r>
            <a:r>
              <a:rPr lang="de-DE" sz="2000" dirty="0" err="1"/>
              <a:t>inteventriculare</a:t>
            </a:r>
            <a:r>
              <a:rPr lang="de-DE" sz="2000" dirty="0"/>
              <a:t> </a:t>
            </a:r>
            <a:r>
              <a:rPr lang="hu-HU" sz="2000" dirty="0" err="1"/>
              <a:t>ventrál</a:t>
            </a:r>
            <a:r>
              <a:rPr lang="hu-HU" sz="2000" dirty="0"/>
              <a:t> felől operálhatók</a:t>
            </a:r>
            <a:r>
              <a:rPr lang="de-DE" sz="2000" dirty="0"/>
              <a:t>.</a:t>
            </a:r>
            <a:endParaRPr lang="hu-HU" sz="2000" dirty="0"/>
          </a:p>
          <a:p>
            <a:endParaRPr lang="de-DE" dirty="0"/>
          </a:p>
        </p:txBody>
      </p:sp>
    </p:spTree>
    <p:extLst>
      <p:ext uri="{BB962C8B-B14F-4D97-AF65-F5344CB8AC3E}">
        <p14:creationId xmlns:p14="http://schemas.microsoft.com/office/powerpoint/2010/main" val="242584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9194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4860032" y="332656"/>
            <a:ext cx="3312368" cy="3970318"/>
          </a:xfrm>
          <a:prstGeom prst="rect">
            <a:avLst/>
          </a:prstGeom>
          <a:noFill/>
        </p:spPr>
        <p:txBody>
          <a:bodyPr wrap="square" rtlCol="0">
            <a:spAutoFit/>
          </a:bodyPr>
          <a:lstStyle/>
          <a:p>
            <a:r>
              <a:rPr lang="hu-HU" b="1" dirty="0" err="1"/>
              <a:t>Pericardiocenstesis</a:t>
            </a:r>
            <a:endParaRPr lang="hu-HU" dirty="0"/>
          </a:p>
          <a:p>
            <a:endParaRPr lang="hu-HU" dirty="0"/>
          </a:p>
          <a:p>
            <a:r>
              <a:rPr lang="hu-HU" dirty="0" err="1"/>
              <a:t>Folyadékgyülem</a:t>
            </a:r>
            <a:r>
              <a:rPr lang="hu-HU" dirty="0"/>
              <a:t> (vér, </a:t>
            </a:r>
            <a:r>
              <a:rPr lang="hu-HU" dirty="0" err="1"/>
              <a:t>exsudatum</a:t>
            </a:r>
            <a:r>
              <a:rPr lang="hu-HU" dirty="0"/>
              <a:t>) </a:t>
            </a:r>
            <a:r>
              <a:rPr lang="hu-HU" dirty="0" err="1"/>
              <a:t>leszivása</a:t>
            </a:r>
            <a:r>
              <a:rPr lang="hu-HU" dirty="0"/>
              <a:t> a </a:t>
            </a:r>
            <a:r>
              <a:rPr lang="hu-HU" dirty="0" err="1"/>
              <a:t>perikardiumüregből</a:t>
            </a:r>
            <a:r>
              <a:rPr lang="hu-HU" dirty="0"/>
              <a:t> (normális folyadékmennyiség: 10-20 ml; ez kóros körülmények között 250 ml is lehet)</a:t>
            </a:r>
          </a:p>
          <a:p>
            <a:endParaRPr lang="hu-HU" dirty="0"/>
          </a:p>
          <a:p>
            <a:r>
              <a:rPr lang="hu-HU" dirty="0"/>
              <a:t>A helye: a </a:t>
            </a:r>
            <a:r>
              <a:rPr lang="hu-HU" b="1" dirty="0" err="1"/>
              <a:t>proc</a:t>
            </a:r>
            <a:r>
              <a:rPr lang="hu-HU" b="1" dirty="0"/>
              <a:t>. </a:t>
            </a:r>
            <a:r>
              <a:rPr lang="hu-HU" b="1" dirty="0" err="1"/>
              <a:t>xyphoideus</a:t>
            </a:r>
            <a:r>
              <a:rPr lang="hu-HU" b="1" dirty="0"/>
              <a:t> </a:t>
            </a:r>
            <a:r>
              <a:rPr lang="hu-HU" dirty="0"/>
              <a:t>és a </a:t>
            </a:r>
            <a:r>
              <a:rPr lang="hu-HU" b="1" dirty="0"/>
              <a:t> bal </a:t>
            </a:r>
            <a:r>
              <a:rPr lang="hu-HU" b="1" dirty="0" err="1"/>
              <a:t>arcus</a:t>
            </a:r>
            <a:r>
              <a:rPr lang="hu-HU" b="1" dirty="0"/>
              <a:t> </a:t>
            </a:r>
            <a:r>
              <a:rPr lang="hu-HU" b="1" dirty="0" err="1"/>
              <a:t>costalis</a:t>
            </a:r>
            <a:r>
              <a:rPr lang="hu-HU" b="1" dirty="0"/>
              <a:t> </a:t>
            </a:r>
            <a:r>
              <a:rPr lang="hu-HU" dirty="0"/>
              <a:t>között;</a:t>
            </a:r>
          </a:p>
          <a:p>
            <a:r>
              <a:rPr lang="hu-HU" dirty="0"/>
              <a:t>A tűt 30-45° szögben kell a bal </a:t>
            </a:r>
            <a:r>
              <a:rPr lang="hu-HU" dirty="0" err="1"/>
              <a:t>clavicula</a:t>
            </a:r>
            <a:r>
              <a:rPr lang="hu-HU" dirty="0"/>
              <a:t> közepe felé vezetni.</a:t>
            </a:r>
            <a:endParaRPr lang="de-DE" dirty="0"/>
          </a:p>
        </p:txBody>
      </p:sp>
      <p:pic>
        <p:nvPicPr>
          <p:cNvPr id="5" name="Kép 4"/>
          <p:cNvPicPr>
            <a:picLocks noChangeAspect="1"/>
          </p:cNvPicPr>
          <p:nvPr/>
        </p:nvPicPr>
        <p:blipFill>
          <a:blip r:embed="rId2"/>
          <a:stretch>
            <a:fillRect/>
          </a:stretch>
        </p:blipFill>
        <p:spPr>
          <a:xfrm>
            <a:off x="107504" y="2604274"/>
            <a:ext cx="4104456" cy="4093711"/>
          </a:xfrm>
          <a:prstGeom prst="rect">
            <a:avLst/>
          </a:prstGeom>
        </p:spPr>
      </p:pic>
      <p:sp>
        <p:nvSpPr>
          <p:cNvPr id="2" name="Ellipszis 1"/>
          <p:cNvSpPr/>
          <p:nvPr/>
        </p:nvSpPr>
        <p:spPr>
          <a:xfrm>
            <a:off x="2130078" y="4871318"/>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57414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233972" y="404664"/>
            <a:ext cx="6696744" cy="646331"/>
          </a:xfrm>
          <a:prstGeom prst="rect">
            <a:avLst/>
          </a:prstGeom>
        </p:spPr>
        <p:txBody>
          <a:bodyPr wrap="square">
            <a:spAutoFit/>
          </a:bodyPr>
          <a:lstStyle/>
          <a:p>
            <a:pPr algn="ctr">
              <a:spcAft>
                <a:spcPts val="0"/>
              </a:spcAft>
            </a:pPr>
            <a:r>
              <a:rPr lang="hu-HU" b="1" dirty="0">
                <a:ea typeface="Times New Roman" panose="02020603050405020304" pitchFamily="18" charset="0"/>
              </a:rPr>
              <a:t>A </a:t>
            </a:r>
            <a:r>
              <a:rPr lang="hu-HU" b="1" dirty="0" err="1">
                <a:ea typeface="Times New Roman" panose="02020603050405020304" pitchFamily="18" charset="0"/>
              </a:rPr>
              <a:t>szivbillentyűk</a:t>
            </a:r>
            <a:r>
              <a:rPr lang="hu-HU" b="1" dirty="0">
                <a:ea typeface="Times New Roman" panose="02020603050405020304" pitchFamily="18" charset="0"/>
              </a:rPr>
              <a:t> vetülete és </a:t>
            </a:r>
            <a:r>
              <a:rPr lang="hu-HU" b="1" dirty="0" err="1">
                <a:ea typeface="Times New Roman" panose="02020603050405020304" pitchFamily="18" charset="0"/>
              </a:rPr>
              <a:t>hallgatózási</a:t>
            </a:r>
            <a:r>
              <a:rPr lang="hu-HU" b="1" dirty="0">
                <a:ea typeface="Times New Roman" panose="02020603050405020304" pitchFamily="18" charset="0"/>
              </a:rPr>
              <a:t> helyei</a:t>
            </a:r>
            <a:r>
              <a:rPr lang="de-DE" dirty="0">
                <a:ea typeface="Times New Roman" panose="02020603050405020304" pitchFamily="18" charset="0"/>
              </a:rPr>
              <a:t>: </a:t>
            </a:r>
            <a:r>
              <a:rPr lang="hu-HU" dirty="0">
                <a:ea typeface="Times New Roman" panose="02020603050405020304" pitchFamily="18" charset="0"/>
              </a:rPr>
              <a:t>lásd a táblázatot és a rajzot</a:t>
            </a:r>
            <a:endParaRPr lang="hu-HU" sz="1800" dirty="0">
              <a:effectLst/>
              <a:latin typeface="Times New Roman" panose="02020603050405020304" pitchFamily="18" charset="0"/>
              <a:ea typeface="Times New Roman" panose="02020603050405020304" pitchFamily="18" charset="0"/>
            </a:endParaRPr>
          </a:p>
        </p:txBody>
      </p:sp>
      <p:graphicFrame>
        <p:nvGraphicFramePr>
          <p:cNvPr id="3" name="Táblázat 2"/>
          <p:cNvGraphicFramePr>
            <a:graphicFrameLocks noGrp="1"/>
          </p:cNvGraphicFramePr>
          <p:nvPr>
            <p:extLst>
              <p:ext uri="{D42A27DB-BD31-4B8C-83A1-F6EECF244321}">
                <p14:modId xmlns:p14="http://schemas.microsoft.com/office/powerpoint/2010/main" val="698676278"/>
              </p:ext>
            </p:extLst>
          </p:nvPr>
        </p:nvGraphicFramePr>
        <p:xfrm>
          <a:off x="261864" y="1340768"/>
          <a:ext cx="8640960" cy="2296160"/>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val="174998805"/>
                    </a:ext>
                  </a:extLst>
                </a:gridCol>
                <a:gridCol w="2880320">
                  <a:extLst>
                    <a:ext uri="{9D8B030D-6E8A-4147-A177-3AD203B41FA5}">
                      <a16:colId xmlns:a16="http://schemas.microsoft.com/office/drawing/2014/main" val="698173061"/>
                    </a:ext>
                  </a:extLst>
                </a:gridCol>
                <a:gridCol w="2880320">
                  <a:extLst>
                    <a:ext uri="{9D8B030D-6E8A-4147-A177-3AD203B41FA5}">
                      <a16:colId xmlns:a16="http://schemas.microsoft.com/office/drawing/2014/main" val="2552050940"/>
                    </a:ext>
                  </a:extLst>
                </a:gridCol>
              </a:tblGrid>
              <a:tr h="370840">
                <a:tc>
                  <a:txBody>
                    <a:bodyPr/>
                    <a:lstStyle/>
                    <a:p>
                      <a:r>
                        <a:rPr lang="hu-HU" sz="1600" dirty="0"/>
                        <a:t>billentyű</a:t>
                      </a:r>
                    </a:p>
                  </a:txBody>
                  <a:tcPr/>
                </a:tc>
                <a:tc>
                  <a:txBody>
                    <a:bodyPr/>
                    <a:lstStyle/>
                    <a:p>
                      <a:r>
                        <a:rPr lang="hu-HU" sz="1600" dirty="0"/>
                        <a:t>anatómiai helye</a:t>
                      </a:r>
                    </a:p>
                  </a:txBody>
                  <a:tcPr/>
                </a:tc>
                <a:tc>
                  <a:txBody>
                    <a:bodyPr/>
                    <a:lstStyle/>
                    <a:p>
                      <a:r>
                        <a:rPr lang="hu-HU" sz="1600" dirty="0" err="1"/>
                        <a:t>hallgatózási</a:t>
                      </a:r>
                      <a:r>
                        <a:rPr lang="hu-HU" sz="1600" dirty="0"/>
                        <a:t> pont</a:t>
                      </a:r>
                    </a:p>
                  </a:txBody>
                  <a:tcPr/>
                </a:tc>
                <a:extLst>
                  <a:ext uri="{0D108BD9-81ED-4DB2-BD59-A6C34878D82A}">
                    <a16:rowId xmlns:a16="http://schemas.microsoft.com/office/drawing/2014/main" val="1967062083"/>
                  </a:ext>
                </a:extLst>
              </a:tr>
              <a:tr h="370840">
                <a:tc>
                  <a:txBody>
                    <a:bodyPr/>
                    <a:lstStyle/>
                    <a:p>
                      <a:r>
                        <a:rPr lang="hu-HU" sz="1400" dirty="0" err="1"/>
                        <a:t>valva</a:t>
                      </a:r>
                      <a:r>
                        <a:rPr lang="hu-HU" sz="1400" dirty="0"/>
                        <a:t> </a:t>
                      </a:r>
                      <a:r>
                        <a:rPr lang="hu-HU" sz="1400" dirty="0" err="1"/>
                        <a:t>atrioventricularis</a:t>
                      </a:r>
                      <a:r>
                        <a:rPr lang="hu-HU" sz="1400" baseline="0" dirty="0"/>
                        <a:t> </a:t>
                      </a:r>
                      <a:r>
                        <a:rPr lang="hu-HU" sz="1400" dirty="0" err="1"/>
                        <a:t>dextra</a:t>
                      </a:r>
                      <a:endParaRPr lang="hu-HU" sz="1400" dirty="0"/>
                    </a:p>
                  </a:txBody>
                  <a:tcPr/>
                </a:tc>
                <a:tc>
                  <a:txBody>
                    <a:bodyPr/>
                    <a:lstStyle/>
                    <a:p>
                      <a:r>
                        <a:rPr lang="hu-HU" sz="1400" dirty="0"/>
                        <a:t>a </a:t>
                      </a:r>
                      <a:r>
                        <a:rPr lang="hu-HU" sz="1400" dirty="0" err="1"/>
                        <a:t>sternum</a:t>
                      </a:r>
                      <a:r>
                        <a:rPr lang="hu-HU" sz="1400" dirty="0"/>
                        <a:t> mögött, az</a:t>
                      </a:r>
                      <a:r>
                        <a:rPr lang="hu-HU" sz="1400" baseline="0" dirty="0"/>
                        <a:t> 5. borda meghosszabbításában, jobbra</a:t>
                      </a:r>
                      <a:endParaRPr lang="hu-HU" sz="1400" dirty="0"/>
                    </a:p>
                  </a:txBody>
                  <a:tcPr/>
                </a:tc>
                <a:tc>
                  <a:txBody>
                    <a:bodyPr/>
                    <a:lstStyle/>
                    <a:p>
                      <a:r>
                        <a:rPr lang="hu-HU" sz="1400" dirty="0"/>
                        <a:t>4. IC térség, jobbra</a:t>
                      </a:r>
                    </a:p>
                  </a:txBody>
                  <a:tcPr/>
                </a:tc>
                <a:extLst>
                  <a:ext uri="{0D108BD9-81ED-4DB2-BD59-A6C34878D82A}">
                    <a16:rowId xmlns:a16="http://schemas.microsoft.com/office/drawing/2014/main" val="110024585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400" dirty="0" err="1"/>
                        <a:t>valva</a:t>
                      </a:r>
                      <a:r>
                        <a:rPr lang="hu-HU" sz="1400" dirty="0"/>
                        <a:t> </a:t>
                      </a:r>
                      <a:r>
                        <a:rPr lang="hu-HU" sz="1400" dirty="0" err="1"/>
                        <a:t>atrioventricularis</a:t>
                      </a:r>
                      <a:r>
                        <a:rPr lang="hu-HU" sz="1400" baseline="0" dirty="0"/>
                        <a:t> </a:t>
                      </a:r>
                      <a:r>
                        <a:rPr lang="hu-HU" sz="1400" dirty="0" err="1"/>
                        <a:t>sinistra</a:t>
                      </a:r>
                      <a:endParaRPr lang="hu-HU" sz="1400" dirty="0"/>
                    </a:p>
                    <a:p>
                      <a:endParaRPr lang="hu-HU" sz="1400" dirty="0"/>
                    </a:p>
                  </a:txBody>
                  <a:tcPr/>
                </a:tc>
                <a:tc>
                  <a:txBody>
                    <a:bodyPr/>
                    <a:lstStyle/>
                    <a:p>
                      <a:r>
                        <a:rPr lang="hu-HU" sz="1400" dirty="0"/>
                        <a:t>a 4. borda csatlakozása a </a:t>
                      </a:r>
                      <a:r>
                        <a:rPr lang="hu-HU" sz="1400" dirty="0" err="1"/>
                        <a:t>sternumhoz</a:t>
                      </a:r>
                      <a:r>
                        <a:rPr lang="hu-HU" sz="1400" dirty="0"/>
                        <a:t>, bal oldalon</a:t>
                      </a:r>
                    </a:p>
                  </a:txBody>
                  <a:tcPr/>
                </a:tc>
                <a:tc>
                  <a:txBody>
                    <a:bodyPr/>
                    <a:lstStyle/>
                    <a:p>
                      <a:r>
                        <a:rPr lang="hu-HU" sz="1400" dirty="0"/>
                        <a:t>szívcsúcsnál, 5. IC térség, bal oldalon</a:t>
                      </a:r>
                    </a:p>
                  </a:txBody>
                  <a:tcPr/>
                </a:tc>
                <a:extLst>
                  <a:ext uri="{0D108BD9-81ED-4DB2-BD59-A6C34878D82A}">
                    <a16:rowId xmlns:a16="http://schemas.microsoft.com/office/drawing/2014/main" val="281207599"/>
                  </a:ext>
                </a:extLst>
              </a:tr>
              <a:tr h="370840">
                <a:tc>
                  <a:txBody>
                    <a:bodyPr/>
                    <a:lstStyle/>
                    <a:p>
                      <a:r>
                        <a:rPr lang="hu-HU" sz="1400" dirty="0" err="1"/>
                        <a:t>valva</a:t>
                      </a:r>
                      <a:r>
                        <a:rPr lang="hu-HU" sz="1400" dirty="0"/>
                        <a:t> aortae</a:t>
                      </a:r>
                    </a:p>
                  </a:txBody>
                  <a:tcPr/>
                </a:tc>
                <a:tc>
                  <a:txBody>
                    <a:bodyPr/>
                    <a:lstStyle/>
                    <a:p>
                      <a:r>
                        <a:rPr lang="hu-HU" sz="1400" dirty="0"/>
                        <a:t>a </a:t>
                      </a:r>
                      <a:r>
                        <a:rPr lang="hu-HU" sz="1400" dirty="0" err="1"/>
                        <a:t>sternum</a:t>
                      </a:r>
                      <a:r>
                        <a:rPr lang="hu-HU" sz="1400" dirty="0"/>
                        <a:t> bal szélénél, a</a:t>
                      </a:r>
                      <a:r>
                        <a:rPr lang="hu-HU" sz="1400" baseline="0" dirty="0"/>
                        <a:t> 3. IC térség meghosszabbításában</a:t>
                      </a:r>
                      <a:endParaRPr lang="hu-HU" sz="1400" dirty="0"/>
                    </a:p>
                  </a:txBody>
                  <a:tcPr/>
                </a:tc>
                <a:tc>
                  <a:txBody>
                    <a:bodyPr/>
                    <a:lstStyle/>
                    <a:p>
                      <a:r>
                        <a:rPr lang="hu-HU" sz="1400" dirty="0"/>
                        <a:t>2. IC térség, jobbra</a:t>
                      </a:r>
                    </a:p>
                  </a:txBody>
                  <a:tcPr/>
                </a:tc>
                <a:extLst>
                  <a:ext uri="{0D108BD9-81ED-4DB2-BD59-A6C34878D82A}">
                    <a16:rowId xmlns:a16="http://schemas.microsoft.com/office/drawing/2014/main" val="2969826563"/>
                  </a:ext>
                </a:extLst>
              </a:tr>
              <a:tr h="370840">
                <a:tc>
                  <a:txBody>
                    <a:bodyPr/>
                    <a:lstStyle/>
                    <a:p>
                      <a:r>
                        <a:rPr lang="hu-HU" sz="1400" dirty="0" err="1"/>
                        <a:t>valva</a:t>
                      </a:r>
                      <a:r>
                        <a:rPr lang="hu-HU" sz="1400" dirty="0"/>
                        <a:t> </a:t>
                      </a:r>
                      <a:r>
                        <a:rPr lang="hu-HU" sz="1400" dirty="0" err="1"/>
                        <a:t>trunci</a:t>
                      </a:r>
                      <a:r>
                        <a:rPr lang="hu-HU" sz="1400" dirty="0"/>
                        <a:t> </a:t>
                      </a:r>
                      <a:r>
                        <a:rPr lang="hu-HU" sz="1400" dirty="0" err="1"/>
                        <a:t>pulmonalis</a:t>
                      </a:r>
                      <a:endParaRPr lang="hu-HU" sz="1400" dirty="0"/>
                    </a:p>
                  </a:txBody>
                  <a:tcPr/>
                </a:tc>
                <a:tc>
                  <a:txBody>
                    <a:bodyPr/>
                    <a:lstStyle/>
                    <a:p>
                      <a:r>
                        <a:rPr lang="hu-HU" sz="1400" dirty="0"/>
                        <a:t>balra, a 3. borda csatlakozásánál</a:t>
                      </a:r>
                    </a:p>
                  </a:txBody>
                  <a:tcPr/>
                </a:tc>
                <a:tc>
                  <a:txBody>
                    <a:bodyPr/>
                    <a:lstStyle/>
                    <a:p>
                      <a:r>
                        <a:rPr lang="hu-HU" sz="1400" dirty="0"/>
                        <a:t>2. IC térség, jobbra</a:t>
                      </a:r>
                    </a:p>
                  </a:txBody>
                  <a:tcPr/>
                </a:tc>
                <a:extLst>
                  <a:ext uri="{0D108BD9-81ED-4DB2-BD59-A6C34878D82A}">
                    <a16:rowId xmlns:a16="http://schemas.microsoft.com/office/drawing/2014/main" val="1969828086"/>
                  </a:ext>
                </a:extLst>
              </a:tr>
            </a:tbl>
          </a:graphicData>
        </a:graphic>
      </p:graphicFrame>
      <p:pic>
        <p:nvPicPr>
          <p:cNvPr id="4" name="Picture 2" descr="http://img.geo.de/div/image/71279/esel-bruecke-gross.jpg"/>
          <p:cNvPicPr>
            <a:picLocks noChangeAspect="1" noChangeArrowheads="1"/>
          </p:cNvPicPr>
          <p:nvPr/>
        </p:nvPicPr>
        <p:blipFill>
          <a:blip r:embed="rId2" cstate="print"/>
          <a:srcRect/>
          <a:stretch>
            <a:fillRect/>
          </a:stretch>
        </p:blipFill>
        <p:spPr bwMode="auto">
          <a:xfrm>
            <a:off x="395536" y="4149080"/>
            <a:ext cx="3581747" cy="2386729"/>
          </a:xfrm>
          <a:prstGeom prst="rect">
            <a:avLst/>
          </a:prstGeom>
          <a:noFill/>
          <a:ln w="9525">
            <a:noFill/>
            <a:miter lim="800000"/>
            <a:headEnd/>
            <a:tailEnd/>
          </a:ln>
        </p:spPr>
      </p:pic>
      <p:sp>
        <p:nvSpPr>
          <p:cNvPr id="5" name="Szövegdoboz 4"/>
          <p:cNvSpPr txBox="1"/>
          <p:nvPr/>
        </p:nvSpPr>
        <p:spPr>
          <a:xfrm>
            <a:off x="4499992" y="4221088"/>
            <a:ext cx="3600400" cy="1200329"/>
          </a:xfrm>
          <a:prstGeom prst="rect">
            <a:avLst/>
          </a:prstGeom>
          <a:noFill/>
        </p:spPr>
        <p:txBody>
          <a:bodyPr wrap="square" rtlCol="0">
            <a:spAutoFit/>
          </a:bodyPr>
          <a:lstStyle/>
          <a:p>
            <a:r>
              <a:rPr lang="hu-HU" dirty="0"/>
              <a:t>szamárhíd No6:</a:t>
            </a:r>
          </a:p>
          <a:p>
            <a:r>
              <a:rPr lang="hu-HU" dirty="0"/>
              <a:t>Zsebesbillentyűk: mindig a 2. IC térségben</a:t>
            </a:r>
          </a:p>
          <a:p>
            <a:r>
              <a:rPr lang="hu-HU" dirty="0"/>
              <a:t>ao</a:t>
            </a:r>
            <a:r>
              <a:rPr lang="hu-HU" b="1" dirty="0">
                <a:solidFill>
                  <a:srgbClr val="FF0000"/>
                </a:solidFill>
              </a:rPr>
              <a:t>r</a:t>
            </a:r>
            <a:r>
              <a:rPr lang="hu-HU" dirty="0"/>
              <a:t>ta, </a:t>
            </a:r>
            <a:r>
              <a:rPr lang="hu-HU" dirty="0" err="1"/>
              <a:t>pu</a:t>
            </a:r>
            <a:r>
              <a:rPr lang="hu-HU" b="1" dirty="0" err="1">
                <a:solidFill>
                  <a:srgbClr val="FF0000"/>
                </a:solidFill>
              </a:rPr>
              <a:t>l</a:t>
            </a:r>
            <a:r>
              <a:rPr lang="hu-HU" dirty="0" err="1"/>
              <a:t>monalis</a:t>
            </a:r>
            <a:endParaRPr lang="hu-H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okumentumok\Attila\OKTATÁS\Egyetem\Előadások\ÁOK-GYOK-EÜInf\Mediastinum\Rohen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287" y="476672"/>
            <a:ext cx="67056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323528" y="4365104"/>
            <a:ext cx="2311783" cy="1200329"/>
          </a:xfrm>
          <a:prstGeom prst="rect">
            <a:avLst/>
          </a:prstGeom>
          <a:noFill/>
        </p:spPr>
        <p:txBody>
          <a:bodyPr wrap="square" rtlCol="0">
            <a:spAutoFit/>
          </a:bodyPr>
          <a:lstStyle/>
          <a:p>
            <a:r>
              <a:rPr lang="hu-HU" dirty="0"/>
              <a:t>1: </a:t>
            </a:r>
            <a:r>
              <a:rPr lang="hu-HU" dirty="0" err="1"/>
              <a:t>valva</a:t>
            </a:r>
            <a:r>
              <a:rPr lang="hu-HU" dirty="0"/>
              <a:t> </a:t>
            </a:r>
            <a:r>
              <a:rPr lang="hu-HU" dirty="0" err="1"/>
              <a:t>tricusp</a:t>
            </a:r>
            <a:r>
              <a:rPr lang="hu-HU" dirty="0"/>
              <a:t>.</a:t>
            </a:r>
          </a:p>
          <a:p>
            <a:r>
              <a:rPr lang="hu-HU" dirty="0"/>
              <a:t>2: </a:t>
            </a:r>
            <a:r>
              <a:rPr lang="hu-HU" dirty="0" err="1"/>
              <a:t>valva</a:t>
            </a:r>
            <a:r>
              <a:rPr lang="hu-HU" dirty="0"/>
              <a:t> </a:t>
            </a:r>
            <a:r>
              <a:rPr lang="hu-HU" dirty="0" err="1"/>
              <a:t>bicusp</a:t>
            </a:r>
            <a:endParaRPr lang="hu-HU" dirty="0"/>
          </a:p>
          <a:p>
            <a:r>
              <a:rPr lang="hu-HU" dirty="0"/>
              <a:t>3: </a:t>
            </a:r>
            <a:r>
              <a:rPr lang="hu-HU" dirty="0" err="1"/>
              <a:t>valva</a:t>
            </a:r>
            <a:r>
              <a:rPr lang="hu-HU" dirty="0"/>
              <a:t> aortae</a:t>
            </a:r>
          </a:p>
          <a:p>
            <a:r>
              <a:rPr lang="hu-HU" dirty="0"/>
              <a:t>4: </a:t>
            </a:r>
            <a:r>
              <a:rPr lang="hu-HU" dirty="0" err="1"/>
              <a:t>valva</a:t>
            </a:r>
            <a:r>
              <a:rPr lang="hu-HU" dirty="0"/>
              <a:t> </a:t>
            </a:r>
            <a:r>
              <a:rPr lang="hu-HU" dirty="0" err="1"/>
              <a:t>trunci</a:t>
            </a:r>
            <a:r>
              <a:rPr lang="hu-HU" dirty="0"/>
              <a:t> </a:t>
            </a:r>
            <a:r>
              <a:rPr lang="hu-HU" dirty="0" err="1"/>
              <a:t>pulm</a:t>
            </a:r>
            <a:r>
              <a:rPr lang="hu-HU" dirty="0"/>
              <a:t>.</a:t>
            </a:r>
            <a:endParaRPr lang="de-D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Szív</a:t>
            </a:r>
            <a:endParaRPr lang="de-DE" dirty="0"/>
          </a:p>
        </p:txBody>
      </p:sp>
      <p:sp>
        <p:nvSpPr>
          <p:cNvPr id="3" name="Tartalom helye 2"/>
          <p:cNvSpPr>
            <a:spLocks noGrp="1"/>
          </p:cNvSpPr>
          <p:nvPr>
            <p:ph idx="1"/>
          </p:nvPr>
        </p:nvSpPr>
        <p:spPr/>
        <p:txBody>
          <a:bodyPr/>
          <a:lstStyle/>
          <a:p>
            <a:r>
              <a:rPr lang="hu-HU" sz="2000" b="1" dirty="0"/>
              <a:t>A szív ingervezető rendszere</a:t>
            </a:r>
            <a:r>
              <a:rPr lang="de-DE" sz="2000" dirty="0"/>
              <a:t>:	</a:t>
            </a:r>
            <a:endParaRPr lang="hu-HU" sz="2000" dirty="0"/>
          </a:p>
          <a:p>
            <a:r>
              <a:rPr lang="de-DE" sz="2000" b="1" dirty="0"/>
              <a:t>Sinus</a:t>
            </a:r>
            <a:r>
              <a:rPr lang="hu-HU" sz="2000" b="1" dirty="0"/>
              <a:t>csomó </a:t>
            </a:r>
            <a:r>
              <a:rPr lang="de-DE" sz="2000" dirty="0"/>
              <a:t>(Keith-Flack): </a:t>
            </a:r>
            <a:r>
              <a:rPr lang="hu-HU" sz="2000" dirty="0"/>
              <a:t>a c</a:t>
            </a:r>
            <a:r>
              <a:rPr lang="de-DE" sz="2000" dirty="0" err="1"/>
              <a:t>rista</a:t>
            </a:r>
            <a:r>
              <a:rPr lang="de-DE" sz="2000" dirty="0"/>
              <a:t> </a:t>
            </a:r>
            <a:r>
              <a:rPr lang="de-DE" sz="2000" dirty="0" err="1"/>
              <a:t>term</a:t>
            </a:r>
            <a:r>
              <a:rPr lang="de-DE" sz="2000" dirty="0"/>
              <a:t>. </a:t>
            </a:r>
            <a:r>
              <a:rPr lang="hu-HU" sz="2000" dirty="0"/>
              <a:t>és a </a:t>
            </a:r>
            <a:r>
              <a:rPr lang="de-DE" sz="2000" dirty="0"/>
              <a:t>VCS </a:t>
            </a:r>
            <a:r>
              <a:rPr lang="hu-HU" sz="2000" dirty="0" err="1"/>
              <a:t>beszájadzásánál</a:t>
            </a:r>
            <a:endParaRPr lang="hu-HU" sz="2000" dirty="0"/>
          </a:p>
          <a:p>
            <a:r>
              <a:rPr lang="de-DE" sz="2000" b="1" dirty="0" err="1"/>
              <a:t>Atrioventri</a:t>
            </a:r>
            <a:r>
              <a:rPr lang="hu-HU" sz="2000" b="1" dirty="0" err="1"/>
              <a:t>cularis</a:t>
            </a:r>
            <a:r>
              <a:rPr lang="hu-HU" sz="2000" b="1" dirty="0"/>
              <a:t> csomó </a:t>
            </a:r>
            <a:r>
              <a:rPr lang="de-DE" sz="2000" dirty="0"/>
              <a:t>(Aschoff—</a:t>
            </a:r>
            <a:r>
              <a:rPr lang="de-DE" sz="2000" dirty="0" err="1"/>
              <a:t>Tawara</a:t>
            </a:r>
            <a:r>
              <a:rPr lang="hu-HU" sz="2000" dirty="0"/>
              <a:t> csomó</a:t>
            </a:r>
            <a:r>
              <a:rPr lang="de-DE" sz="2000" dirty="0"/>
              <a:t>): </a:t>
            </a:r>
            <a:r>
              <a:rPr lang="hu-HU" sz="2000" dirty="0"/>
              <a:t>jobb pitvar</a:t>
            </a:r>
            <a:r>
              <a:rPr lang="de-DE" sz="2000" dirty="0"/>
              <a:t> </a:t>
            </a:r>
            <a:r>
              <a:rPr lang="hu-HU" sz="2000" dirty="0"/>
              <a:t>alsó részén</a:t>
            </a:r>
            <a:r>
              <a:rPr lang="de-DE" sz="2000" dirty="0"/>
              <a:t>, </a:t>
            </a:r>
            <a:r>
              <a:rPr lang="hu-HU" sz="2000" dirty="0"/>
              <a:t>a p</a:t>
            </a:r>
            <a:r>
              <a:rPr lang="de-DE" sz="2000" dirty="0" err="1"/>
              <a:t>ars</a:t>
            </a:r>
            <a:r>
              <a:rPr lang="de-DE" sz="2000" dirty="0"/>
              <a:t> </a:t>
            </a:r>
            <a:r>
              <a:rPr lang="de-DE" sz="2000" dirty="0" err="1"/>
              <a:t>membranacea</a:t>
            </a:r>
            <a:r>
              <a:rPr lang="hu-HU" sz="2000" dirty="0"/>
              <a:t> közelében</a:t>
            </a:r>
            <a:r>
              <a:rPr lang="de-DE" sz="2000" dirty="0"/>
              <a:t>: </a:t>
            </a:r>
            <a:endParaRPr lang="hu-HU" sz="2000" dirty="0"/>
          </a:p>
          <a:p>
            <a:r>
              <a:rPr lang="de-DE" sz="2000" b="1" dirty="0"/>
              <a:t>Koch </a:t>
            </a:r>
            <a:r>
              <a:rPr lang="hu-HU" sz="2000" b="1" dirty="0"/>
              <a:t>háromszög</a:t>
            </a:r>
            <a:r>
              <a:rPr lang="de-DE" sz="2000" dirty="0"/>
              <a:t>: </a:t>
            </a:r>
            <a:r>
              <a:rPr lang="de-DE" sz="2000" b="1" dirty="0" err="1"/>
              <a:t>Todaro</a:t>
            </a:r>
            <a:r>
              <a:rPr lang="hu-HU" sz="2000" b="1" dirty="0"/>
              <a:t> ín</a:t>
            </a:r>
            <a:r>
              <a:rPr lang="de-DE" sz="2000" b="1" dirty="0"/>
              <a:t> </a:t>
            </a:r>
            <a:r>
              <a:rPr lang="de-DE" sz="2000" dirty="0"/>
              <a:t>(</a:t>
            </a:r>
            <a:r>
              <a:rPr lang="hu-HU" sz="2000" dirty="0"/>
              <a:t>a v</a:t>
            </a:r>
            <a:r>
              <a:rPr lang="de-DE" sz="2000" dirty="0" err="1"/>
              <a:t>alvula</a:t>
            </a:r>
            <a:r>
              <a:rPr lang="de-DE" sz="2000" dirty="0"/>
              <a:t> v. </a:t>
            </a:r>
            <a:r>
              <a:rPr lang="de-DE" sz="2000" dirty="0" err="1"/>
              <a:t>cavae</a:t>
            </a:r>
            <a:r>
              <a:rPr lang="de-DE" sz="2000" dirty="0"/>
              <a:t> </a:t>
            </a:r>
            <a:r>
              <a:rPr lang="de-DE" sz="2000" dirty="0" err="1"/>
              <a:t>inferioris</a:t>
            </a:r>
            <a:r>
              <a:rPr lang="de-DE" sz="2000" dirty="0"/>
              <a:t> (</a:t>
            </a:r>
            <a:r>
              <a:rPr lang="de-DE" sz="2000" dirty="0" err="1"/>
              <a:t>Eustach</a:t>
            </a:r>
            <a:r>
              <a:rPr lang="hu-HU" sz="2000" dirty="0"/>
              <a:t> billentyű</a:t>
            </a:r>
            <a:r>
              <a:rPr lang="de-DE" sz="2000" dirty="0"/>
              <a:t>)</a:t>
            </a:r>
            <a:r>
              <a:rPr lang="hu-HU" sz="2000" dirty="0"/>
              <a:t> folytatásában</a:t>
            </a:r>
            <a:r>
              <a:rPr lang="de-DE" sz="2000" dirty="0"/>
              <a:t>; </a:t>
            </a:r>
            <a:r>
              <a:rPr lang="hu-HU" sz="2000" b="1" dirty="0"/>
              <a:t>c</a:t>
            </a:r>
            <a:r>
              <a:rPr lang="de-DE" sz="2000" b="1" dirty="0" err="1"/>
              <a:t>uspis</a:t>
            </a:r>
            <a:r>
              <a:rPr lang="de-DE" sz="2000" b="1" dirty="0"/>
              <a:t> </a:t>
            </a:r>
            <a:r>
              <a:rPr lang="de-DE" sz="2000" b="1" dirty="0" err="1"/>
              <a:t>septalis</a:t>
            </a:r>
            <a:r>
              <a:rPr lang="de-DE" sz="2000" b="1" dirty="0"/>
              <a:t> </a:t>
            </a:r>
            <a:r>
              <a:rPr lang="de-DE" sz="2000" dirty="0"/>
              <a:t>(</a:t>
            </a:r>
            <a:r>
              <a:rPr lang="hu-HU" sz="2000" dirty="0" err="1"/>
              <a:t>tricuspidalis</a:t>
            </a:r>
            <a:r>
              <a:rPr lang="hu-HU" sz="2000" dirty="0"/>
              <a:t> </a:t>
            </a:r>
            <a:r>
              <a:rPr lang="hu-HU" sz="2000" dirty="0" err="1"/>
              <a:t>bill</a:t>
            </a:r>
            <a:r>
              <a:rPr lang="hu-HU" sz="2000" dirty="0"/>
              <a:t>.</a:t>
            </a:r>
            <a:r>
              <a:rPr lang="de-DE" sz="2000" dirty="0"/>
              <a:t>) </a:t>
            </a:r>
            <a:r>
              <a:rPr lang="hu-HU" sz="2000" dirty="0"/>
              <a:t>és az </a:t>
            </a:r>
            <a:r>
              <a:rPr lang="hu-HU" sz="2000" b="1" dirty="0"/>
              <a:t>o</a:t>
            </a:r>
            <a:r>
              <a:rPr lang="de-DE" sz="2000" b="1" dirty="0" err="1"/>
              <a:t>stium</a:t>
            </a:r>
            <a:r>
              <a:rPr lang="de-DE" sz="2000" b="1" dirty="0"/>
              <a:t> </a:t>
            </a:r>
            <a:r>
              <a:rPr lang="de-DE" sz="2000" b="1" dirty="0" err="1"/>
              <a:t>sinus</a:t>
            </a:r>
            <a:r>
              <a:rPr lang="de-DE" sz="2000" b="1" dirty="0"/>
              <a:t> </a:t>
            </a:r>
            <a:r>
              <a:rPr lang="de-DE" sz="2000" b="1" dirty="0" err="1"/>
              <a:t>coronarii</a:t>
            </a:r>
            <a:r>
              <a:rPr lang="hu-HU" sz="2000" b="1" dirty="0"/>
              <a:t> </a:t>
            </a:r>
            <a:r>
              <a:rPr lang="hu-HU" sz="2000" dirty="0"/>
              <a:t>határolják</a:t>
            </a:r>
            <a:endParaRPr lang="de-DE" dirty="0"/>
          </a:p>
        </p:txBody>
      </p:sp>
    </p:spTree>
    <p:extLst>
      <p:ext uri="{BB962C8B-B14F-4D97-AF65-F5344CB8AC3E}">
        <p14:creationId xmlns:p14="http://schemas.microsoft.com/office/powerpoint/2010/main" val="1525514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1043609" y="10899"/>
            <a:ext cx="7128792" cy="6767840"/>
          </a:xfrm>
          <a:prstGeom prst="rect">
            <a:avLst/>
          </a:prstGeom>
        </p:spPr>
      </p:pic>
    </p:spTree>
    <p:extLst>
      <p:ext uri="{BB962C8B-B14F-4D97-AF65-F5344CB8AC3E}">
        <p14:creationId xmlns:p14="http://schemas.microsoft.com/office/powerpoint/2010/main" val="420788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Tüdők, </a:t>
            </a:r>
            <a:r>
              <a:rPr lang="hu-HU" dirty="0" err="1"/>
              <a:t>pleura</a:t>
            </a:r>
            <a:endParaRPr lang="de-DE" dirty="0"/>
          </a:p>
        </p:txBody>
      </p:sp>
      <p:sp>
        <p:nvSpPr>
          <p:cNvPr id="3" name="Tartalom helye 2"/>
          <p:cNvSpPr>
            <a:spLocks noGrp="1"/>
          </p:cNvSpPr>
          <p:nvPr>
            <p:ph idx="1"/>
          </p:nvPr>
        </p:nvSpPr>
        <p:spPr>
          <a:xfrm>
            <a:off x="437230" y="1409367"/>
            <a:ext cx="8229600" cy="4525963"/>
          </a:xfrm>
        </p:spPr>
        <p:txBody>
          <a:bodyPr/>
          <a:lstStyle/>
          <a:p>
            <a:r>
              <a:rPr lang="hu-HU" sz="2800" dirty="0" err="1"/>
              <a:t>Apex</a:t>
            </a:r>
            <a:r>
              <a:rPr lang="hu-HU" sz="2800" dirty="0"/>
              <a:t> pulmonis: a </a:t>
            </a:r>
            <a:r>
              <a:rPr lang="hu-HU" sz="2800" dirty="0" err="1"/>
              <a:t>cupula</a:t>
            </a:r>
            <a:r>
              <a:rPr lang="hu-HU" sz="2800" dirty="0"/>
              <a:t> </a:t>
            </a:r>
            <a:r>
              <a:rPr lang="hu-HU" sz="2800" dirty="0" err="1"/>
              <a:t>pleuraeban</a:t>
            </a:r>
            <a:r>
              <a:rPr lang="hu-HU" sz="2800" dirty="0"/>
              <a:t>: C7-re vetül; vagy másképp 3-5cm-rel az 1. borda felett</a:t>
            </a:r>
          </a:p>
          <a:p>
            <a:r>
              <a:rPr lang="hu-HU" sz="2800" dirty="0" err="1"/>
              <a:t>Basis</a:t>
            </a:r>
            <a:r>
              <a:rPr lang="hu-HU" sz="2800" dirty="0"/>
              <a:t> pulmonis: a jobb és a bal </a:t>
            </a:r>
            <a:r>
              <a:rPr lang="hu-HU" sz="2800" dirty="0" err="1"/>
              <a:t>diaphragamkupolán</a:t>
            </a:r>
            <a:endParaRPr lang="hu-HU" sz="2800" dirty="0"/>
          </a:p>
          <a:p>
            <a:r>
              <a:rPr lang="hu-HU" sz="2800" dirty="0"/>
              <a:t>Fissura </a:t>
            </a:r>
            <a:r>
              <a:rPr lang="hu-HU" sz="2800" dirty="0" err="1"/>
              <a:t>obliqua</a:t>
            </a:r>
            <a:r>
              <a:rPr lang="hu-HU" sz="2800" dirty="0"/>
              <a:t>: indul a 3. bordától (</a:t>
            </a:r>
            <a:r>
              <a:rPr lang="hu-HU" sz="2800" dirty="0" err="1"/>
              <a:t>dorzálisan</a:t>
            </a:r>
            <a:r>
              <a:rPr lang="hu-HU" sz="2800" dirty="0"/>
              <a:t>) (bordafej) – ventrálisan: 6. bordaporc-bordacsont határig</a:t>
            </a:r>
          </a:p>
          <a:p>
            <a:r>
              <a:rPr lang="hu-HU" sz="2800" dirty="0" err="1"/>
              <a:t>Fissura</a:t>
            </a:r>
            <a:r>
              <a:rPr lang="hu-HU" sz="2800" dirty="0"/>
              <a:t> </a:t>
            </a:r>
            <a:r>
              <a:rPr lang="hu-HU" sz="2800" dirty="0" err="1"/>
              <a:t>horizontalis</a:t>
            </a:r>
            <a:r>
              <a:rPr lang="hu-HU" sz="2800" dirty="0"/>
              <a:t> (jobb): a 4. bordát követi</a:t>
            </a:r>
          </a:p>
          <a:p>
            <a:r>
              <a:rPr lang="hu-HU" sz="2800" dirty="0"/>
              <a:t>A </a:t>
            </a:r>
            <a:r>
              <a:rPr lang="hu-HU" sz="2800" dirty="0" err="1"/>
              <a:t>tüdőhilusok</a:t>
            </a:r>
            <a:r>
              <a:rPr lang="hu-HU" sz="2800" dirty="0"/>
              <a:t> a Th5-re vetülnek</a:t>
            </a:r>
          </a:p>
          <a:p>
            <a:r>
              <a:rPr lang="hu-HU" sz="2800" dirty="0" err="1"/>
              <a:t>Bifurcatio</a:t>
            </a:r>
            <a:r>
              <a:rPr lang="hu-HU" sz="2800" dirty="0"/>
              <a:t> </a:t>
            </a:r>
            <a:r>
              <a:rPr lang="hu-HU" sz="2800" dirty="0" err="1"/>
              <a:t>tracheae</a:t>
            </a:r>
            <a:r>
              <a:rPr lang="hu-HU" sz="2800" dirty="0"/>
              <a:t>: a Th4-re.</a:t>
            </a:r>
            <a:endParaRPr lang="de-DE" sz="2800" dirty="0"/>
          </a:p>
        </p:txBody>
      </p:sp>
    </p:spTree>
    <p:extLst>
      <p:ext uri="{BB962C8B-B14F-4D97-AF65-F5344CB8AC3E}">
        <p14:creationId xmlns:p14="http://schemas.microsoft.com/office/powerpoint/2010/main" val="1066222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Szív</a:t>
            </a:r>
            <a:endParaRPr lang="de-DE" dirty="0"/>
          </a:p>
        </p:txBody>
      </p:sp>
      <p:sp>
        <p:nvSpPr>
          <p:cNvPr id="3" name="Tartalom helye 2"/>
          <p:cNvSpPr>
            <a:spLocks noGrp="1"/>
          </p:cNvSpPr>
          <p:nvPr>
            <p:ph idx="1"/>
          </p:nvPr>
        </p:nvSpPr>
        <p:spPr>
          <a:xfrm>
            <a:off x="439082" y="1398848"/>
            <a:ext cx="8229600" cy="4525963"/>
          </a:xfrm>
        </p:spPr>
        <p:txBody>
          <a:bodyPr/>
          <a:lstStyle/>
          <a:p>
            <a:r>
              <a:rPr lang="hu-HU" sz="2000" b="1" dirty="0"/>
              <a:t>A szív beidegzése</a:t>
            </a:r>
            <a:r>
              <a:rPr lang="de-DE" sz="2000" dirty="0"/>
              <a:t>:</a:t>
            </a:r>
            <a:endParaRPr lang="hu-HU" sz="2000" dirty="0"/>
          </a:p>
          <a:p>
            <a:r>
              <a:rPr lang="de-DE" sz="2000" b="1" dirty="0">
                <a:solidFill>
                  <a:srgbClr val="C00000"/>
                </a:solidFill>
              </a:rPr>
              <a:t>s</a:t>
            </a:r>
            <a:r>
              <a:rPr lang="hu-HU" sz="2000" b="1" dirty="0" err="1">
                <a:solidFill>
                  <a:srgbClr val="C00000"/>
                </a:solidFill>
              </a:rPr>
              <a:t>zi</a:t>
            </a:r>
            <a:r>
              <a:rPr lang="de-DE" sz="2000" b="1" dirty="0" err="1">
                <a:solidFill>
                  <a:srgbClr val="C00000"/>
                </a:solidFill>
              </a:rPr>
              <a:t>mpat</a:t>
            </a:r>
            <a:r>
              <a:rPr lang="hu-HU" sz="2000" b="1" dirty="0" err="1">
                <a:solidFill>
                  <a:srgbClr val="C00000"/>
                </a:solidFill>
              </a:rPr>
              <a:t>ikus</a:t>
            </a:r>
            <a:r>
              <a:rPr lang="de-DE" sz="2000" dirty="0"/>
              <a:t>: </a:t>
            </a:r>
            <a:r>
              <a:rPr lang="hu-HU" sz="2000" dirty="0"/>
              <a:t>a </a:t>
            </a:r>
            <a:r>
              <a:rPr lang="de-DE" sz="2000" dirty="0"/>
              <a:t>3 </a:t>
            </a:r>
            <a:r>
              <a:rPr lang="hu-HU" sz="2000" dirty="0"/>
              <a:t>nyaki </a:t>
            </a:r>
            <a:r>
              <a:rPr lang="hu-HU" sz="2000" dirty="0" err="1"/>
              <a:t>ganglionból</a:t>
            </a:r>
            <a:r>
              <a:rPr lang="hu-HU" sz="2000" dirty="0"/>
              <a:t> </a:t>
            </a:r>
            <a:r>
              <a:rPr lang="de-DE" sz="2000" dirty="0"/>
              <a:t>(</a:t>
            </a:r>
            <a:r>
              <a:rPr lang="hu-HU" sz="2000" b="1" dirty="0">
                <a:solidFill>
                  <a:srgbClr val="C00000"/>
                </a:solidFill>
              </a:rPr>
              <a:t>n</a:t>
            </a:r>
            <a:r>
              <a:rPr lang="de-DE" sz="2000" b="1" dirty="0" err="1">
                <a:solidFill>
                  <a:srgbClr val="C00000"/>
                </a:solidFill>
              </a:rPr>
              <a:t>ervus</a:t>
            </a:r>
            <a:r>
              <a:rPr lang="de-DE" sz="2000" dirty="0">
                <a:solidFill>
                  <a:srgbClr val="C00000"/>
                </a:solidFill>
              </a:rPr>
              <a:t> </a:t>
            </a:r>
            <a:r>
              <a:rPr lang="de-DE" sz="2000" dirty="0" err="1"/>
              <a:t>cardiacus</a:t>
            </a:r>
            <a:r>
              <a:rPr lang="de-DE" sz="2000" dirty="0"/>
              <a:t> sup., med., </a:t>
            </a:r>
            <a:r>
              <a:rPr lang="de-DE" sz="2000" dirty="0" err="1"/>
              <a:t>inf.</a:t>
            </a:r>
            <a:r>
              <a:rPr lang="de-DE" sz="2000" dirty="0"/>
              <a:t>)</a:t>
            </a:r>
            <a:endParaRPr lang="hu-HU" sz="2000" dirty="0"/>
          </a:p>
          <a:p>
            <a:r>
              <a:rPr lang="de-DE" sz="2000" b="1" dirty="0" err="1">
                <a:solidFill>
                  <a:srgbClr val="C00000"/>
                </a:solidFill>
              </a:rPr>
              <a:t>paras</a:t>
            </a:r>
            <a:r>
              <a:rPr lang="hu-HU" sz="2000" b="1" dirty="0" err="1">
                <a:solidFill>
                  <a:srgbClr val="C00000"/>
                </a:solidFill>
              </a:rPr>
              <a:t>zi</a:t>
            </a:r>
            <a:r>
              <a:rPr lang="de-DE" sz="2000" b="1" dirty="0" err="1">
                <a:solidFill>
                  <a:srgbClr val="C00000"/>
                </a:solidFill>
              </a:rPr>
              <a:t>mpat</a:t>
            </a:r>
            <a:r>
              <a:rPr lang="hu-HU" sz="2000" b="1" dirty="0" err="1">
                <a:solidFill>
                  <a:srgbClr val="C00000"/>
                </a:solidFill>
              </a:rPr>
              <a:t>ikus</a:t>
            </a:r>
            <a:r>
              <a:rPr lang="de-DE" sz="2000" dirty="0"/>
              <a:t>: </a:t>
            </a:r>
            <a:r>
              <a:rPr lang="hu-HU" sz="2000" dirty="0"/>
              <a:t>a n</a:t>
            </a:r>
            <a:r>
              <a:rPr lang="de-DE" sz="2000" dirty="0"/>
              <a:t>. </a:t>
            </a:r>
            <a:r>
              <a:rPr lang="de-DE" sz="2000" dirty="0" err="1"/>
              <a:t>vagus</a:t>
            </a:r>
            <a:r>
              <a:rPr lang="hu-HU" sz="2000" dirty="0" err="1"/>
              <a:t>ból</a:t>
            </a:r>
            <a:r>
              <a:rPr lang="de-DE" sz="2000" dirty="0"/>
              <a:t> (</a:t>
            </a:r>
            <a:r>
              <a:rPr lang="hu-HU" sz="2000" b="1" dirty="0">
                <a:solidFill>
                  <a:srgbClr val="C00000"/>
                </a:solidFill>
              </a:rPr>
              <a:t>r</a:t>
            </a:r>
            <a:r>
              <a:rPr lang="de-DE" sz="2000" b="1" dirty="0" err="1">
                <a:solidFill>
                  <a:srgbClr val="C00000"/>
                </a:solidFill>
              </a:rPr>
              <a:t>amus</a:t>
            </a:r>
            <a:r>
              <a:rPr lang="de-DE" sz="2000" dirty="0">
                <a:solidFill>
                  <a:srgbClr val="C00000"/>
                </a:solidFill>
              </a:rPr>
              <a:t> </a:t>
            </a:r>
            <a:r>
              <a:rPr lang="de-DE" sz="2000" dirty="0" err="1"/>
              <a:t>cardiacus</a:t>
            </a:r>
            <a:r>
              <a:rPr lang="de-DE" sz="2000" dirty="0"/>
              <a:t> </a:t>
            </a:r>
            <a:r>
              <a:rPr lang="de-DE" sz="2000" dirty="0" err="1"/>
              <a:t>sup</a:t>
            </a:r>
            <a:r>
              <a:rPr lang="hu-HU" sz="2000" dirty="0"/>
              <a:t>.</a:t>
            </a:r>
            <a:r>
              <a:rPr lang="de-DE" sz="2000" dirty="0"/>
              <a:t> </a:t>
            </a:r>
            <a:r>
              <a:rPr lang="hu-HU" sz="2000" dirty="0"/>
              <a:t>a v</a:t>
            </a:r>
            <a:r>
              <a:rPr lang="de-DE" sz="2000" dirty="0" err="1"/>
              <a:t>agus</a:t>
            </a:r>
            <a:r>
              <a:rPr lang="hu-HU" sz="2000" dirty="0"/>
              <a:t> nyaki szakaszából</a:t>
            </a:r>
            <a:r>
              <a:rPr lang="de-DE" sz="2000" dirty="0"/>
              <a:t>; </a:t>
            </a:r>
            <a:r>
              <a:rPr lang="hu-HU" sz="2000" dirty="0"/>
              <a:t>r</a:t>
            </a:r>
            <a:r>
              <a:rPr lang="de-DE" sz="2000" dirty="0"/>
              <a:t>. </a:t>
            </a:r>
            <a:r>
              <a:rPr lang="de-DE" sz="2000" dirty="0" err="1"/>
              <a:t>card</a:t>
            </a:r>
            <a:r>
              <a:rPr lang="de-DE" sz="2000" dirty="0"/>
              <a:t>. inferior </a:t>
            </a:r>
            <a:r>
              <a:rPr lang="hu-HU" sz="2000" dirty="0"/>
              <a:t>a </a:t>
            </a:r>
            <a:r>
              <a:rPr lang="hu-HU" sz="2000" dirty="0" err="1"/>
              <a:t>vagus</a:t>
            </a:r>
            <a:r>
              <a:rPr lang="hu-HU" sz="2000" dirty="0"/>
              <a:t> törzséből vagy a n. l</a:t>
            </a:r>
            <a:r>
              <a:rPr lang="de-DE" sz="2000" dirty="0" err="1"/>
              <a:t>aryngeus</a:t>
            </a:r>
            <a:r>
              <a:rPr lang="de-DE" sz="2000" dirty="0"/>
              <a:t> </a:t>
            </a:r>
            <a:r>
              <a:rPr lang="de-DE" sz="2000" dirty="0" err="1"/>
              <a:t>recurrens</a:t>
            </a:r>
            <a:r>
              <a:rPr lang="hu-HU" sz="2000" dirty="0" err="1"/>
              <a:t>ből</a:t>
            </a:r>
            <a:r>
              <a:rPr lang="de-DE" sz="2000" dirty="0"/>
              <a:t>, </a:t>
            </a:r>
            <a:r>
              <a:rPr lang="hu-HU" sz="2000" dirty="0"/>
              <a:t>r</a:t>
            </a:r>
            <a:r>
              <a:rPr lang="de-DE" sz="2000" dirty="0"/>
              <a:t>r. </a:t>
            </a:r>
            <a:r>
              <a:rPr lang="de-DE" sz="2000" dirty="0" err="1"/>
              <a:t>card</a:t>
            </a:r>
            <a:r>
              <a:rPr lang="de-DE" sz="2000" dirty="0"/>
              <a:t>. </a:t>
            </a:r>
            <a:r>
              <a:rPr lang="de-DE" sz="2000" dirty="0" err="1"/>
              <a:t>thoracici</a:t>
            </a:r>
            <a:r>
              <a:rPr lang="de-DE" sz="2000" dirty="0"/>
              <a:t>: </a:t>
            </a:r>
            <a:r>
              <a:rPr lang="hu-HU" sz="2000" dirty="0"/>
              <a:t>a </a:t>
            </a:r>
            <a:r>
              <a:rPr lang="hu-HU" sz="2000" dirty="0" err="1"/>
              <a:t>vagus</a:t>
            </a:r>
            <a:r>
              <a:rPr lang="hu-HU" sz="2000" dirty="0"/>
              <a:t> törzséből vagy a n. l</a:t>
            </a:r>
            <a:r>
              <a:rPr lang="de-DE" sz="2000" dirty="0" err="1"/>
              <a:t>aryngeus</a:t>
            </a:r>
            <a:r>
              <a:rPr lang="de-DE" sz="2000" dirty="0"/>
              <a:t> </a:t>
            </a:r>
            <a:r>
              <a:rPr lang="de-DE" sz="2000" dirty="0" err="1"/>
              <a:t>recurrens</a:t>
            </a:r>
            <a:r>
              <a:rPr lang="hu-HU" sz="2000" dirty="0" err="1"/>
              <a:t>ből</a:t>
            </a:r>
            <a:r>
              <a:rPr lang="de-DE" sz="2000" dirty="0"/>
              <a:t>).</a:t>
            </a:r>
            <a:endParaRPr lang="hu-HU" sz="2000" dirty="0"/>
          </a:p>
          <a:p>
            <a:r>
              <a:rPr lang="hu-HU" sz="2000" b="1" dirty="0"/>
              <a:t>p</a:t>
            </a:r>
            <a:r>
              <a:rPr lang="de-DE" sz="2000" b="1" dirty="0" err="1"/>
              <a:t>lexus</a:t>
            </a:r>
            <a:r>
              <a:rPr lang="de-DE" sz="2000" b="1" dirty="0"/>
              <a:t> </a:t>
            </a:r>
            <a:r>
              <a:rPr lang="de-DE" sz="2000" b="1" dirty="0" err="1"/>
              <a:t>cardiacus</a:t>
            </a:r>
            <a:r>
              <a:rPr lang="de-DE" sz="2000" dirty="0"/>
              <a:t>: </a:t>
            </a:r>
            <a:r>
              <a:rPr lang="de-DE" sz="2000" dirty="0" err="1"/>
              <a:t>periarteri</a:t>
            </a:r>
            <a:r>
              <a:rPr lang="hu-HU" sz="2000" dirty="0" err="1"/>
              <a:t>ális</a:t>
            </a:r>
            <a:r>
              <a:rPr lang="hu-HU" sz="2000" dirty="0"/>
              <a:t> idegfonat</a:t>
            </a:r>
            <a:r>
              <a:rPr lang="de-DE" sz="2000" dirty="0"/>
              <a:t>; </a:t>
            </a:r>
            <a:r>
              <a:rPr lang="hu-HU" sz="2000" b="1" dirty="0"/>
              <a:t>felszínes </a:t>
            </a:r>
            <a:r>
              <a:rPr lang="hu-HU" sz="2000" dirty="0"/>
              <a:t>része az aortaív és az a</a:t>
            </a:r>
            <a:r>
              <a:rPr lang="de-DE" sz="2000" dirty="0"/>
              <a:t>. </a:t>
            </a:r>
            <a:r>
              <a:rPr lang="de-DE" sz="2000" dirty="0" err="1"/>
              <a:t>pulm</a:t>
            </a:r>
            <a:r>
              <a:rPr lang="de-DE" sz="2000" dirty="0"/>
              <a:t>. </a:t>
            </a:r>
            <a:r>
              <a:rPr lang="de-DE" sz="2000" dirty="0" err="1"/>
              <a:t>dextra</a:t>
            </a:r>
            <a:r>
              <a:rPr lang="hu-HU" sz="2000" dirty="0"/>
              <a:t> között található</a:t>
            </a:r>
            <a:r>
              <a:rPr lang="de-DE" sz="2000" dirty="0"/>
              <a:t>, </a:t>
            </a:r>
            <a:r>
              <a:rPr lang="hu-HU" sz="2000" dirty="0"/>
              <a:t>ágai követik az a</a:t>
            </a:r>
            <a:r>
              <a:rPr lang="de-DE" sz="2000" dirty="0"/>
              <a:t>. </a:t>
            </a:r>
            <a:r>
              <a:rPr lang="de-DE" sz="2000" dirty="0" err="1"/>
              <a:t>coronaria</a:t>
            </a:r>
            <a:r>
              <a:rPr lang="de-DE" sz="2000" dirty="0"/>
              <a:t> </a:t>
            </a:r>
            <a:r>
              <a:rPr lang="de-DE" sz="2000" dirty="0" err="1"/>
              <a:t>dextra</a:t>
            </a:r>
            <a:r>
              <a:rPr lang="de-DE" sz="2000" dirty="0"/>
              <a:t> </a:t>
            </a:r>
            <a:r>
              <a:rPr lang="hu-HU" sz="2000" dirty="0"/>
              <a:t>ágait </a:t>
            </a:r>
            <a:r>
              <a:rPr lang="de-DE" sz="2000" dirty="0"/>
              <a:t>(</a:t>
            </a:r>
            <a:r>
              <a:rPr lang="hu-HU" sz="2000" dirty="0"/>
              <a:t>a jobb szívfél számára</a:t>
            </a:r>
            <a:r>
              <a:rPr lang="de-DE" sz="2000" dirty="0"/>
              <a:t>).</a:t>
            </a:r>
            <a:endParaRPr lang="hu-HU" sz="2000" dirty="0"/>
          </a:p>
          <a:p>
            <a:r>
              <a:rPr lang="hu-HU" sz="2000" b="1" dirty="0"/>
              <a:t>mély </a:t>
            </a:r>
            <a:r>
              <a:rPr lang="hu-HU" sz="2000" dirty="0"/>
              <a:t>része</a:t>
            </a:r>
            <a:r>
              <a:rPr lang="de-DE" sz="2000" dirty="0"/>
              <a:t>: </a:t>
            </a:r>
            <a:r>
              <a:rPr lang="hu-HU" sz="2000" dirty="0"/>
              <a:t>a </a:t>
            </a:r>
            <a:r>
              <a:rPr lang="de-DE" sz="2000" dirty="0" err="1"/>
              <a:t>truncus</a:t>
            </a:r>
            <a:r>
              <a:rPr lang="de-DE" sz="2000" dirty="0"/>
              <a:t> </a:t>
            </a:r>
            <a:r>
              <a:rPr lang="de-DE" sz="2000" dirty="0" err="1"/>
              <a:t>pulm</a:t>
            </a:r>
            <a:r>
              <a:rPr lang="de-DE" sz="2000" dirty="0"/>
              <a:t>.</a:t>
            </a:r>
            <a:r>
              <a:rPr lang="hu-HU" sz="2000" dirty="0"/>
              <a:t> </a:t>
            </a:r>
            <a:r>
              <a:rPr lang="hu-HU" sz="2000" dirty="0" err="1"/>
              <a:t>bifurcatióján</a:t>
            </a:r>
            <a:r>
              <a:rPr lang="hu-HU" sz="2000" dirty="0"/>
              <a:t> fekszik</a:t>
            </a:r>
            <a:r>
              <a:rPr lang="de-DE" sz="2000" dirty="0"/>
              <a:t>, </a:t>
            </a:r>
            <a:r>
              <a:rPr lang="hu-HU" sz="2000" dirty="0"/>
              <a:t>ágai  kísérik az a</a:t>
            </a:r>
            <a:r>
              <a:rPr lang="de-DE" sz="2000" dirty="0"/>
              <a:t>. </a:t>
            </a:r>
            <a:r>
              <a:rPr lang="de-DE" sz="2000" dirty="0" err="1"/>
              <a:t>coronaria</a:t>
            </a:r>
            <a:r>
              <a:rPr lang="hu-HU" sz="2000" dirty="0"/>
              <a:t> </a:t>
            </a:r>
            <a:r>
              <a:rPr lang="hu-HU" sz="2000" dirty="0" err="1"/>
              <a:t>sinistra</a:t>
            </a:r>
            <a:r>
              <a:rPr lang="hu-HU" sz="2000" dirty="0"/>
              <a:t> ágait</a:t>
            </a:r>
            <a:r>
              <a:rPr lang="de-DE" sz="2000" dirty="0"/>
              <a:t>.</a:t>
            </a:r>
            <a:endParaRPr lang="hu-HU" sz="2000" dirty="0"/>
          </a:p>
          <a:p>
            <a:r>
              <a:rPr lang="hu-HU" sz="2000" dirty="0"/>
              <a:t>A jobb </a:t>
            </a:r>
            <a:r>
              <a:rPr lang="hu-HU" sz="2000" dirty="0" err="1"/>
              <a:t>vagus</a:t>
            </a:r>
            <a:r>
              <a:rPr lang="de-DE" sz="2000" dirty="0"/>
              <a:t>: </a:t>
            </a:r>
            <a:r>
              <a:rPr lang="hu-HU" sz="2000" dirty="0"/>
              <a:t>elsősorban a sinuscsomót látja el</a:t>
            </a:r>
            <a:r>
              <a:rPr lang="de-DE" sz="2000" dirty="0"/>
              <a:t>, </a:t>
            </a:r>
            <a:r>
              <a:rPr lang="hu-HU" sz="2000" dirty="0"/>
              <a:t>a bal </a:t>
            </a:r>
            <a:r>
              <a:rPr lang="hu-HU" sz="2000" dirty="0" err="1"/>
              <a:t>vagus</a:t>
            </a:r>
            <a:r>
              <a:rPr lang="de-DE" sz="2000" dirty="0"/>
              <a:t>: </a:t>
            </a:r>
            <a:r>
              <a:rPr lang="hu-HU" sz="2000" dirty="0"/>
              <a:t>az AV-csomót</a:t>
            </a:r>
            <a:r>
              <a:rPr lang="de-DE" sz="2000" dirty="0"/>
              <a:t>, </a:t>
            </a:r>
            <a:r>
              <a:rPr lang="hu-HU" sz="2000" dirty="0" err="1"/>
              <a:t>disztálisabban</a:t>
            </a:r>
            <a:r>
              <a:rPr lang="de-DE" sz="2000" dirty="0"/>
              <a:t>: </a:t>
            </a:r>
            <a:r>
              <a:rPr lang="hu-HU" sz="2000" dirty="0"/>
              <a:t>már csak szimpatikus rostokat találunk</a:t>
            </a:r>
            <a:r>
              <a:rPr lang="de-DE" sz="2000" dirty="0"/>
              <a:t>.</a:t>
            </a:r>
            <a:endParaRPr lang="hu-HU" sz="2000" dirty="0"/>
          </a:p>
          <a:p>
            <a:endParaRPr lang="de-DE" dirty="0"/>
          </a:p>
        </p:txBody>
      </p:sp>
    </p:spTree>
    <p:extLst>
      <p:ext uri="{BB962C8B-B14F-4D97-AF65-F5344CB8AC3E}">
        <p14:creationId xmlns:p14="http://schemas.microsoft.com/office/powerpoint/2010/main" val="3737126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Erek</a:t>
            </a:r>
            <a:endParaRPr lang="de-DE" dirty="0"/>
          </a:p>
        </p:txBody>
      </p:sp>
      <p:sp>
        <p:nvSpPr>
          <p:cNvPr id="3" name="Tartalom helye 2"/>
          <p:cNvSpPr>
            <a:spLocks noGrp="1"/>
          </p:cNvSpPr>
          <p:nvPr>
            <p:ph idx="1"/>
          </p:nvPr>
        </p:nvSpPr>
        <p:spPr/>
        <p:txBody>
          <a:bodyPr/>
          <a:lstStyle/>
          <a:p>
            <a:r>
              <a:rPr lang="hu-HU" sz="2000" b="1" dirty="0"/>
              <a:t>A szívhez közeli, nagy erek</a:t>
            </a:r>
            <a:r>
              <a:rPr lang="de-DE" sz="2000" dirty="0"/>
              <a:t>: </a:t>
            </a:r>
            <a:r>
              <a:rPr lang="hu-HU" sz="2000" dirty="0" err="1"/>
              <a:t>legdorzálisabban</a:t>
            </a:r>
            <a:r>
              <a:rPr lang="hu-HU" sz="2000" dirty="0"/>
              <a:t> és jobbra</a:t>
            </a:r>
            <a:r>
              <a:rPr lang="de-DE" sz="2000" dirty="0"/>
              <a:t>: VCS; </a:t>
            </a:r>
            <a:r>
              <a:rPr lang="hu-HU" sz="2000" dirty="0"/>
              <a:t>a</a:t>
            </a:r>
            <a:r>
              <a:rPr lang="de-DE" sz="2000" dirty="0" err="1"/>
              <a:t>ort</a:t>
            </a:r>
            <a:r>
              <a:rPr lang="hu-HU" sz="2000" dirty="0"/>
              <a:t>a</a:t>
            </a:r>
            <a:r>
              <a:rPr lang="de-DE" sz="2000" dirty="0"/>
              <a:t>: </a:t>
            </a:r>
            <a:r>
              <a:rPr lang="hu-HU" sz="2000" dirty="0"/>
              <a:t>elöl és balra;</a:t>
            </a:r>
            <a:r>
              <a:rPr lang="de-DE" sz="2000" dirty="0"/>
              <a:t> </a:t>
            </a:r>
            <a:r>
              <a:rPr lang="hu-HU" sz="2000" dirty="0"/>
              <a:t>a s</a:t>
            </a:r>
            <a:r>
              <a:rPr lang="de-DE" sz="2000" dirty="0" err="1"/>
              <a:t>ternum</a:t>
            </a:r>
            <a:r>
              <a:rPr lang="hu-HU" sz="2000" dirty="0"/>
              <a:t> mögött</a:t>
            </a:r>
            <a:r>
              <a:rPr lang="de-DE" sz="2000" dirty="0"/>
              <a:t>: </a:t>
            </a:r>
            <a:r>
              <a:rPr lang="hu-HU" sz="2000" dirty="0"/>
              <a:t>t</a:t>
            </a:r>
            <a:r>
              <a:rPr lang="de-DE" sz="2000" dirty="0"/>
              <a:t>r. </a:t>
            </a:r>
            <a:r>
              <a:rPr lang="de-DE" sz="2000" dirty="0" err="1"/>
              <a:t>pulm</a:t>
            </a:r>
            <a:r>
              <a:rPr lang="de-DE" sz="2000" dirty="0"/>
              <a:t>.</a:t>
            </a:r>
            <a:endParaRPr lang="hu-HU" sz="2000" dirty="0"/>
          </a:p>
          <a:p>
            <a:r>
              <a:rPr lang="hu-HU" sz="2000" b="1" dirty="0"/>
              <a:t>v</a:t>
            </a:r>
            <a:r>
              <a:rPr lang="de-DE" sz="2000" b="1" dirty="0"/>
              <a:t>v. </a:t>
            </a:r>
            <a:r>
              <a:rPr lang="de-DE" sz="2000" b="1" dirty="0" err="1"/>
              <a:t>brachiocephalicae</a:t>
            </a:r>
            <a:r>
              <a:rPr lang="de-DE" sz="2000" dirty="0"/>
              <a:t>: </a:t>
            </a:r>
            <a:r>
              <a:rPr lang="hu-HU" sz="2000" dirty="0"/>
              <a:t>az 1. bordaporc mögött, jobb oldalon egyesülnek.</a:t>
            </a:r>
          </a:p>
          <a:p>
            <a:r>
              <a:rPr lang="hu-HU" sz="2000" b="1" dirty="0"/>
              <a:t>a </a:t>
            </a:r>
            <a:r>
              <a:rPr lang="de-DE" sz="2000" b="1" dirty="0"/>
              <a:t>VCS</a:t>
            </a:r>
            <a:r>
              <a:rPr lang="hu-HU" sz="2000" b="1" dirty="0"/>
              <a:t> </a:t>
            </a:r>
            <a:r>
              <a:rPr lang="hu-HU" sz="2000" b="1" dirty="0" err="1"/>
              <a:t>kaudális</a:t>
            </a:r>
            <a:r>
              <a:rPr lang="hu-HU" sz="2000" b="1" dirty="0"/>
              <a:t> vége</a:t>
            </a:r>
            <a:r>
              <a:rPr lang="de-DE" sz="2000" b="1" dirty="0"/>
              <a:t> </a:t>
            </a:r>
            <a:r>
              <a:rPr lang="de-DE" sz="2000" dirty="0"/>
              <a:t>(</a:t>
            </a:r>
            <a:r>
              <a:rPr lang="hu-HU" sz="2000" dirty="0"/>
              <a:t>beszájadzás a jobb pitvarba</a:t>
            </a:r>
            <a:r>
              <a:rPr lang="de-DE" sz="2000" dirty="0"/>
              <a:t>)</a:t>
            </a:r>
            <a:r>
              <a:rPr lang="hu-HU" sz="2000" dirty="0"/>
              <a:t>:</a:t>
            </a:r>
            <a:r>
              <a:rPr lang="de-DE" sz="2000" dirty="0"/>
              <a:t> </a:t>
            </a:r>
            <a:r>
              <a:rPr lang="hu-HU" sz="2000" dirty="0"/>
              <a:t>3. bordaporc</a:t>
            </a:r>
            <a:r>
              <a:rPr lang="de-DE" sz="2000" dirty="0"/>
              <a:t>,</a:t>
            </a:r>
            <a:r>
              <a:rPr lang="hu-HU" sz="2000" dirty="0"/>
              <a:t> jobbra</a:t>
            </a:r>
            <a:r>
              <a:rPr lang="de-DE" sz="2000" dirty="0"/>
              <a:t>.</a:t>
            </a:r>
            <a:endParaRPr lang="hu-HU" dirty="0"/>
          </a:p>
          <a:p>
            <a:r>
              <a:rPr lang="de-DE" sz="2000" b="1" dirty="0"/>
              <a:t>VCS</a:t>
            </a:r>
            <a:r>
              <a:rPr lang="de-DE" sz="2000" dirty="0"/>
              <a:t>: 1-2 cm</a:t>
            </a:r>
            <a:r>
              <a:rPr lang="hu-HU" sz="2000" dirty="0"/>
              <a:t>-</a:t>
            </a:r>
            <a:r>
              <a:rPr lang="hu-HU" sz="2000" dirty="0" err="1"/>
              <a:t>rel</a:t>
            </a:r>
            <a:r>
              <a:rPr lang="hu-HU" sz="2000" dirty="0"/>
              <a:t> laterálisan a </a:t>
            </a:r>
            <a:r>
              <a:rPr lang="hu-HU" sz="2000" dirty="0" err="1"/>
              <a:t>sternum</a:t>
            </a:r>
            <a:r>
              <a:rPr lang="hu-HU" sz="2000" dirty="0"/>
              <a:t> jobb szélétől</a:t>
            </a:r>
            <a:r>
              <a:rPr lang="de-DE" sz="2000" dirty="0"/>
              <a:t>. </a:t>
            </a:r>
            <a:r>
              <a:rPr lang="hu-HU" sz="2000" dirty="0"/>
              <a:t>Dorzálisan</a:t>
            </a:r>
            <a:r>
              <a:rPr lang="de-DE" sz="2000" dirty="0"/>
              <a:t>: </a:t>
            </a:r>
            <a:r>
              <a:rPr lang="hu-HU" sz="2000" dirty="0"/>
              <a:t>felveszi a v</a:t>
            </a:r>
            <a:r>
              <a:rPr lang="de-DE" sz="2000" dirty="0"/>
              <a:t>. </a:t>
            </a:r>
            <a:r>
              <a:rPr lang="de-DE" sz="2000" dirty="0" err="1"/>
              <a:t>azygos</a:t>
            </a:r>
            <a:r>
              <a:rPr lang="hu-HU" sz="2000" dirty="0"/>
              <a:t>t</a:t>
            </a:r>
            <a:r>
              <a:rPr lang="de-DE" sz="2000" dirty="0"/>
              <a:t>.</a:t>
            </a:r>
            <a:r>
              <a:rPr lang="hu-HU" sz="2000" dirty="0"/>
              <a:t> Jobbra</a:t>
            </a:r>
            <a:r>
              <a:rPr lang="de-DE" sz="2000" dirty="0"/>
              <a:t>: </a:t>
            </a:r>
            <a:r>
              <a:rPr lang="hu-HU" sz="2000" dirty="0"/>
              <a:t>a </a:t>
            </a:r>
            <a:r>
              <a:rPr lang="de-DE" sz="2000" dirty="0"/>
              <a:t>VCS</a:t>
            </a:r>
            <a:r>
              <a:rPr lang="hu-HU" sz="2000" dirty="0"/>
              <a:t>-t a </a:t>
            </a:r>
            <a:r>
              <a:rPr lang="hu-HU" sz="2000" dirty="0" err="1"/>
              <a:t>pleura</a:t>
            </a:r>
            <a:r>
              <a:rPr lang="hu-HU" sz="2000" dirty="0"/>
              <a:t> takarja</a:t>
            </a:r>
            <a:r>
              <a:rPr lang="de-DE" sz="2000" dirty="0"/>
              <a:t>, </a:t>
            </a:r>
            <a:r>
              <a:rPr lang="hu-HU" sz="2000" dirty="0"/>
              <a:t>balra tőle az a</a:t>
            </a:r>
            <a:r>
              <a:rPr lang="de-DE" sz="2000" dirty="0" err="1"/>
              <a:t>rcus</a:t>
            </a:r>
            <a:r>
              <a:rPr lang="de-DE" sz="2000" dirty="0"/>
              <a:t> aortae</a:t>
            </a:r>
            <a:r>
              <a:rPr lang="hu-HU" sz="2000" dirty="0"/>
              <a:t> határolja</a:t>
            </a:r>
            <a:r>
              <a:rPr lang="de-DE" sz="2000" dirty="0"/>
              <a:t>, </a:t>
            </a:r>
            <a:r>
              <a:rPr lang="hu-HU" sz="2000" dirty="0"/>
              <a:t>alsó szakasza a </a:t>
            </a:r>
            <a:r>
              <a:rPr lang="hu-HU" sz="2000" dirty="0" err="1"/>
              <a:t>perikardiumzsákban</a:t>
            </a:r>
            <a:r>
              <a:rPr lang="hu-HU" sz="2000" dirty="0"/>
              <a:t> van</a:t>
            </a:r>
            <a:r>
              <a:rPr lang="de-DE" sz="2000" dirty="0"/>
              <a:t>, </a:t>
            </a:r>
            <a:r>
              <a:rPr lang="hu-HU" sz="2000" dirty="0"/>
              <a:t>a jobb oldalán fut a jobb n</a:t>
            </a:r>
            <a:r>
              <a:rPr lang="de-DE" sz="2000" dirty="0"/>
              <a:t>. phrenicus.</a:t>
            </a:r>
            <a:endParaRPr lang="hu-HU" sz="2000" dirty="0"/>
          </a:p>
          <a:p>
            <a:endParaRPr lang="de-DE" dirty="0"/>
          </a:p>
        </p:txBody>
      </p:sp>
    </p:spTree>
    <p:extLst>
      <p:ext uri="{BB962C8B-B14F-4D97-AF65-F5344CB8AC3E}">
        <p14:creationId xmlns:p14="http://schemas.microsoft.com/office/powerpoint/2010/main" val="848447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088" y="-1"/>
            <a:ext cx="5256911" cy="6858001"/>
          </a:xfrm>
          <a:prstGeom prst="rect">
            <a:avLst/>
          </a:prstGeom>
        </p:spPr>
      </p:pic>
      <p:sp>
        <p:nvSpPr>
          <p:cNvPr id="5" name="Szövegdoboz 4"/>
          <p:cNvSpPr txBox="1"/>
          <p:nvPr/>
        </p:nvSpPr>
        <p:spPr>
          <a:xfrm>
            <a:off x="179512" y="188640"/>
            <a:ext cx="3240360" cy="3693319"/>
          </a:xfrm>
          <a:prstGeom prst="rect">
            <a:avLst/>
          </a:prstGeom>
          <a:noFill/>
        </p:spPr>
        <p:txBody>
          <a:bodyPr wrap="square" rtlCol="0">
            <a:spAutoFit/>
          </a:bodyPr>
          <a:lstStyle/>
          <a:p>
            <a:r>
              <a:rPr lang="hu-HU" dirty="0"/>
              <a:t>A </a:t>
            </a:r>
            <a:r>
              <a:rPr lang="hu-HU" dirty="0" err="1"/>
              <a:t>pericardium</a:t>
            </a:r>
            <a:r>
              <a:rPr lang="hu-HU" dirty="0"/>
              <a:t> és a nagy vénák vetülete az </a:t>
            </a:r>
            <a:r>
              <a:rPr lang="hu-HU" dirty="0" err="1"/>
              <a:t>elülsőp</a:t>
            </a:r>
            <a:r>
              <a:rPr lang="hu-HU" dirty="0"/>
              <a:t> mellkasfalra</a:t>
            </a:r>
          </a:p>
          <a:p>
            <a:r>
              <a:rPr lang="hu-HU" dirty="0" err="1"/>
              <a:t>Perikardium</a:t>
            </a:r>
            <a:r>
              <a:rPr lang="hu-HU" dirty="0"/>
              <a:t> áthajlási vonalai: sárga; aorta és </a:t>
            </a:r>
            <a:r>
              <a:rPr lang="hu-HU" dirty="0" err="1"/>
              <a:t>truncus</a:t>
            </a:r>
            <a:r>
              <a:rPr lang="hu-HU" dirty="0"/>
              <a:t>: piros</a:t>
            </a:r>
          </a:p>
          <a:p>
            <a:endParaRPr lang="hu-HU" dirty="0"/>
          </a:p>
          <a:p>
            <a:r>
              <a:rPr lang="hu-HU" dirty="0"/>
              <a:t>A </a:t>
            </a:r>
            <a:r>
              <a:rPr lang="hu-HU" b="1" dirty="0"/>
              <a:t>tüdővénák</a:t>
            </a:r>
            <a:r>
              <a:rPr lang="hu-HU" dirty="0"/>
              <a:t> megközelítően vízszintesen nyílnak a bal pitvarba</a:t>
            </a:r>
          </a:p>
          <a:p>
            <a:r>
              <a:rPr lang="hu-HU" dirty="0"/>
              <a:t>Az </a:t>
            </a:r>
            <a:r>
              <a:rPr lang="hu-HU" b="1" dirty="0"/>
              <a:t>üresvénák</a:t>
            </a:r>
            <a:r>
              <a:rPr lang="hu-HU" dirty="0"/>
              <a:t> függőlegesen, szinte egymásba menve nyílnak a jobb pitvarba</a:t>
            </a:r>
          </a:p>
          <a:p>
            <a:endParaRPr lang="hu-HU" dirty="0"/>
          </a:p>
        </p:txBody>
      </p:sp>
    </p:spTree>
    <p:extLst>
      <p:ext uri="{BB962C8B-B14F-4D97-AF65-F5344CB8AC3E}">
        <p14:creationId xmlns:p14="http://schemas.microsoft.com/office/powerpoint/2010/main" val="937828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Erek</a:t>
            </a:r>
            <a:endParaRPr lang="de-DE" dirty="0"/>
          </a:p>
        </p:txBody>
      </p:sp>
      <p:sp>
        <p:nvSpPr>
          <p:cNvPr id="3" name="Tartalom helye 2"/>
          <p:cNvSpPr>
            <a:spLocks noGrp="1"/>
          </p:cNvSpPr>
          <p:nvPr>
            <p:ph idx="1"/>
          </p:nvPr>
        </p:nvSpPr>
        <p:spPr/>
        <p:txBody>
          <a:bodyPr/>
          <a:lstStyle/>
          <a:p>
            <a:r>
              <a:rPr lang="hu-HU" sz="2000" b="1" dirty="0"/>
              <a:t>v</a:t>
            </a:r>
            <a:r>
              <a:rPr lang="de-DE" sz="2000" b="1" dirty="0"/>
              <a:t>. hemiazygos</a:t>
            </a:r>
            <a:r>
              <a:rPr lang="de-DE" sz="2000" dirty="0"/>
              <a:t>: </a:t>
            </a:r>
            <a:r>
              <a:rPr lang="hu-HU" sz="2000" dirty="0"/>
              <a:t>a </a:t>
            </a:r>
            <a:r>
              <a:rPr lang="de-DE" sz="2000" b="1" dirty="0"/>
              <a:t>Th8</a:t>
            </a:r>
            <a:r>
              <a:rPr lang="de-DE" sz="2000" dirty="0"/>
              <a:t> </a:t>
            </a:r>
            <a:r>
              <a:rPr lang="hu-HU" sz="2000" dirty="0"/>
              <a:t>magasságában keresztez át a jobb oldalra</a:t>
            </a:r>
            <a:r>
              <a:rPr lang="de-DE" sz="2000" dirty="0"/>
              <a:t>.</a:t>
            </a:r>
            <a:endParaRPr lang="hu-HU" sz="2000" dirty="0"/>
          </a:p>
          <a:p>
            <a:r>
              <a:rPr lang="hu-HU" sz="2000" dirty="0"/>
              <a:t>A bal oldali </a:t>
            </a:r>
            <a:r>
              <a:rPr lang="de-DE" sz="2000" dirty="0"/>
              <a:t>1-8. IC </a:t>
            </a:r>
            <a:r>
              <a:rPr lang="hu-HU" sz="2000" dirty="0"/>
              <a:t>térségek vénás vérét a v</a:t>
            </a:r>
            <a:r>
              <a:rPr lang="de-DE" sz="2000" dirty="0"/>
              <a:t>. </a:t>
            </a:r>
            <a:r>
              <a:rPr lang="de-DE" sz="2000" dirty="0" err="1"/>
              <a:t>hemiazygos</a:t>
            </a:r>
            <a:r>
              <a:rPr lang="de-DE" sz="2000" dirty="0"/>
              <a:t> </a:t>
            </a:r>
            <a:r>
              <a:rPr lang="de-DE" sz="2000" dirty="0" err="1"/>
              <a:t>accessoria</a:t>
            </a:r>
            <a:r>
              <a:rPr lang="hu-HU" sz="2000" dirty="0"/>
              <a:t> szállítja el</a:t>
            </a:r>
            <a:r>
              <a:rPr lang="de-DE" sz="2000" dirty="0"/>
              <a:t>, </a:t>
            </a:r>
            <a:r>
              <a:rPr lang="hu-HU" sz="2000" dirty="0"/>
              <a:t>amely </a:t>
            </a:r>
            <a:r>
              <a:rPr lang="hu-HU" sz="2000" dirty="0" err="1"/>
              <a:t>kraniálisan</a:t>
            </a:r>
            <a:r>
              <a:rPr lang="hu-HU" sz="2000" dirty="0"/>
              <a:t> a v</a:t>
            </a:r>
            <a:r>
              <a:rPr lang="de-DE" sz="2000" dirty="0"/>
              <a:t>. </a:t>
            </a:r>
            <a:r>
              <a:rPr lang="de-DE" sz="2000" dirty="0" err="1"/>
              <a:t>brachiocephalic</a:t>
            </a:r>
            <a:r>
              <a:rPr lang="hu-HU" sz="2000" dirty="0" err="1"/>
              <a:t>ával</a:t>
            </a:r>
            <a:r>
              <a:rPr lang="hu-HU" sz="2000" dirty="0"/>
              <a:t>, </a:t>
            </a:r>
            <a:r>
              <a:rPr lang="hu-HU" sz="2000" dirty="0" err="1"/>
              <a:t>kaudálisan</a:t>
            </a:r>
            <a:r>
              <a:rPr lang="hu-HU" sz="2000" dirty="0"/>
              <a:t> a v</a:t>
            </a:r>
            <a:r>
              <a:rPr lang="de-DE" sz="2000" dirty="0"/>
              <a:t>. </a:t>
            </a:r>
            <a:r>
              <a:rPr lang="de-DE" sz="2000" dirty="0" err="1"/>
              <a:t>hemiazygos</a:t>
            </a:r>
            <a:r>
              <a:rPr lang="hu-HU" sz="2000" dirty="0"/>
              <a:t>-</a:t>
            </a:r>
            <a:r>
              <a:rPr lang="hu-HU" sz="2000" dirty="0" err="1"/>
              <a:t>szal</a:t>
            </a:r>
            <a:r>
              <a:rPr lang="hu-HU" sz="2000" dirty="0"/>
              <a:t> </a:t>
            </a:r>
            <a:r>
              <a:rPr lang="hu-HU" sz="2000" dirty="0" err="1"/>
              <a:t>anasztomozál</a:t>
            </a:r>
            <a:r>
              <a:rPr lang="de-DE" sz="2000" dirty="0"/>
              <a:t>.</a:t>
            </a:r>
            <a:endParaRPr lang="hu-HU" sz="2000" dirty="0"/>
          </a:p>
          <a:p>
            <a:r>
              <a:rPr lang="hu-HU" sz="2000" b="1" dirty="0"/>
              <a:t>v</a:t>
            </a:r>
            <a:r>
              <a:rPr lang="de-DE" sz="2000" b="1" dirty="0"/>
              <a:t>. azygos</a:t>
            </a:r>
            <a:r>
              <a:rPr lang="de-DE" sz="2000" dirty="0"/>
              <a:t>:  </a:t>
            </a:r>
            <a:r>
              <a:rPr lang="hu-HU" sz="2000" dirty="0"/>
              <a:t>a </a:t>
            </a:r>
            <a:r>
              <a:rPr lang="de-DE" sz="2000" dirty="0"/>
              <a:t>Th3 </a:t>
            </a:r>
            <a:r>
              <a:rPr lang="hu-HU" sz="2000" dirty="0"/>
              <a:t>magasságában hajlik ívesen </a:t>
            </a:r>
            <a:r>
              <a:rPr lang="hu-HU" sz="2000" dirty="0" err="1"/>
              <a:t>ventrál</a:t>
            </a:r>
            <a:r>
              <a:rPr lang="hu-HU" sz="2000" dirty="0"/>
              <a:t> felé és ömlik a VCS-</a:t>
            </a:r>
            <a:r>
              <a:rPr lang="hu-HU" sz="2000" dirty="0" err="1"/>
              <a:t>ba</a:t>
            </a:r>
            <a:r>
              <a:rPr lang="de-DE" sz="2000" dirty="0"/>
              <a:t>; </a:t>
            </a:r>
            <a:r>
              <a:rPr lang="hu-HU" sz="2000" dirty="0"/>
              <a:t>a jobb </a:t>
            </a:r>
            <a:r>
              <a:rPr lang="hu-HU" sz="2000" dirty="0" err="1"/>
              <a:t>főhörgőn</a:t>
            </a:r>
            <a:r>
              <a:rPr lang="hu-HU" sz="2000" dirty="0"/>
              <a:t> lovagol</a:t>
            </a:r>
            <a:r>
              <a:rPr lang="de-DE" sz="2000" dirty="0"/>
              <a:t>.</a:t>
            </a:r>
            <a:endParaRPr lang="hu-HU" sz="2000" dirty="0"/>
          </a:p>
          <a:p>
            <a:r>
              <a:rPr lang="hu-HU" sz="2000" b="1" dirty="0"/>
              <a:t>v</a:t>
            </a:r>
            <a:r>
              <a:rPr lang="de-DE" sz="2000" b="1" dirty="0"/>
              <a:t>. azygos</a:t>
            </a:r>
            <a:r>
              <a:rPr lang="de-DE" sz="2000" dirty="0"/>
              <a:t>: </a:t>
            </a:r>
            <a:r>
              <a:rPr lang="hu-HU" sz="2000" dirty="0"/>
              <a:t>vénás </a:t>
            </a:r>
            <a:r>
              <a:rPr lang="hu-HU" sz="2000" dirty="0" err="1"/>
              <a:t>kollaterális</a:t>
            </a:r>
            <a:r>
              <a:rPr lang="hu-HU" sz="2000" dirty="0"/>
              <a:t> keringés a v</a:t>
            </a:r>
            <a:r>
              <a:rPr lang="de-DE" sz="2000" dirty="0"/>
              <a:t>v. lumbales (</a:t>
            </a:r>
            <a:r>
              <a:rPr lang="hu-HU" sz="2000" dirty="0"/>
              <a:t>a </a:t>
            </a:r>
            <a:r>
              <a:rPr lang="de-DE" sz="2000" dirty="0"/>
              <a:t>VCI </a:t>
            </a:r>
            <a:r>
              <a:rPr lang="hu-HU" sz="2000" dirty="0"/>
              <a:t>felé) és a </a:t>
            </a:r>
            <a:r>
              <a:rPr lang="de-DE" sz="2000" dirty="0"/>
              <a:t>VCS</a:t>
            </a:r>
            <a:r>
              <a:rPr lang="hu-HU" sz="2000" dirty="0"/>
              <a:t> felé</a:t>
            </a:r>
            <a:r>
              <a:rPr lang="de-DE" sz="2000" dirty="0"/>
              <a:t>.</a:t>
            </a:r>
            <a:endParaRPr lang="hu-HU" sz="2000" dirty="0"/>
          </a:p>
          <a:p>
            <a:r>
              <a:rPr lang="de-DE" sz="2000" dirty="0"/>
              <a:t>Plexus venosus vertebralis internus: </a:t>
            </a:r>
            <a:r>
              <a:rPr lang="hu-HU" sz="2000" dirty="0"/>
              <a:t>elsősorban a v</a:t>
            </a:r>
            <a:r>
              <a:rPr lang="de-DE" sz="2000" dirty="0"/>
              <a:t>. </a:t>
            </a:r>
            <a:r>
              <a:rPr lang="de-DE" sz="2000" dirty="0" err="1"/>
              <a:t>azygos</a:t>
            </a:r>
            <a:r>
              <a:rPr lang="de-DE" sz="2000" dirty="0"/>
              <a:t> </a:t>
            </a:r>
            <a:r>
              <a:rPr lang="hu-HU" sz="2000" dirty="0"/>
              <a:t>szállítja el a vérét</a:t>
            </a:r>
            <a:r>
              <a:rPr lang="de-DE" sz="2000" dirty="0"/>
              <a:t>.</a:t>
            </a:r>
            <a:endParaRPr lang="hu-HU" sz="2000" dirty="0"/>
          </a:p>
          <a:p>
            <a:endParaRPr lang="de-DE" dirty="0"/>
          </a:p>
        </p:txBody>
      </p:sp>
    </p:spTree>
    <p:extLst>
      <p:ext uri="{BB962C8B-B14F-4D97-AF65-F5344CB8AC3E}">
        <p14:creationId xmlns:p14="http://schemas.microsoft.com/office/powerpoint/2010/main" val="4004111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827584" y="97529"/>
            <a:ext cx="7488832" cy="6662940"/>
          </a:xfrm>
          <a:prstGeom prst="rect">
            <a:avLst/>
          </a:prstGeom>
        </p:spPr>
      </p:pic>
    </p:spTree>
    <p:extLst>
      <p:ext uri="{BB962C8B-B14F-4D97-AF65-F5344CB8AC3E}">
        <p14:creationId xmlns:p14="http://schemas.microsoft.com/office/powerpoint/2010/main" val="1633183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06090"/>
          </a:xfrm>
        </p:spPr>
        <p:txBody>
          <a:bodyPr/>
          <a:lstStyle/>
          <a:p>
            <a:r>
              <a:rPr lang="hu-HU" dirty="0"/>
              <a:t>Erek</a:t>
            </a:r>
            <a:endParaRPr lang="de-DE" dirty="0"/>
          </a:p>
        </p:txBody>
      </p:sp>
      <p:sp>
        <p:nvSpPr>
          <p:cNvPr id="3" name="Tartalom helye 2"/>
          <p:cNvSpPr>
            <a:spLocks noGrp="1"/>
          </p:cNvSpPr>
          <p:nvPr>
            <p:ph idx="1"/>
          </p:nvPr>
        </p:nvSpPr>
        <p:spPr>
          <a:xfrm>
            <a:off x="457200" y="1196752"/>
            <a:ext cx="8229600" cy="4525963"/>
          </a:xfrm>
        </p:spPr>
        <p:txBody>
          <a:bodyPr/>
          <a:lstStyle/>
          <a:p>
            <a:r>
              <a:rPr lang="hu-HU" sz="2000" b="1" dirty="0"/>
              <a:t>a</a:t>
            </a:r>
            <a:r>
              <a:rPr lang="de-DE" sz="2000" b="1" dirty="0" err="1"/>
              <a:t>orta</a:t>
            </a:r>
            <a:r>
              <a:rPr lang="de-DE" sz="2000" dirty="0"/>
              <a:t> </a:t>
            </a:r>
            <a:r>
              <a:rPr lang="de-DE" sz="2000" b="1" dirty="0"/>
              <a:t>ascendens</a:t>
            </a:r>
            <a:r>
              <a:rPr lang="hu-HU" sz="2000" b="1" dirty="0"/>
              <a:t> </a:t>
            </a:r>
            <a:r>
              <a:rPr lang="hu-HU" sz="2000" dirty="0"/>
              <a:t>(6 cm)</a:t>
            </a:r>
            <a:r>
              <a:rPr lang="de-DE" sz="2000" dirty="0"/>
              <a:t>: </a:t>
            </a:r>
            <a:r>
              <a:rPr lang="hu-HU" sz="2000" dirty="0"/>
              <a:t>a </a:t>
            </a:r>
            <a:r>
              <a:rPr lang="de-DE" sz="2000" dirty="0"/>
              <a:t>2. </a:t>
            </a:r>
            <a:r>
              <a:rPr lang="hu-HU" sz="2000" dirty="0"/>
              <a:t>jobb bordaporc felé irányul, itt megy át az </a:t>
            </a:r>
            <a:endParaRPr lang="de-DE" sz="2000" dirty="0"/>
          </a:p>
          <a:p>
            <a:r>
              <a:rPr lang="hu-HU" sz="2000" b="1" dirty="0"/>
              <a:t>a</a:t>
            </a:r>
            <a:r>
              <a:rPr lang="de-DE" sz="2000" b="1" dirty="0" err="1"/>
              <a:t>rcus</a:t>
            </a:r>
            <a:r>
              <a:rPr lang="de-DE" sz="2000" b="1" dirty="0"/>
              <a:t> aortae</a:t>
            </a:r>
            <a:r>
              <a:rPr lang="hu-HU" sz="2000" b="1" dirty="0"/>
              <a:t>-be</a:t>
            </a:r>
            <a:r>
              <a:rPr lang="de-DE" sz="2000" dirty="0"/>
              <a:t>: </a:t>
            </a:r>
            <a:r>
              <a:rPr lang="hu-HU" sz="2000" dirty="0"/>
              <a:t>majdnem hogy </a:t>
            </a:r>
            <a:r>
              <a:rPr lang="hu-HU" sz="2000" dirty="0" err="1"/>
              <a:t>szagittálisan</a:t>
            </a:r>
            <a:r>
              <a:rPr lang="hu-HU" sz="2000" dirty="0"/>
              <a:t> fut (jobbról-</a:t>
            </a:r>
            <a:r>
              <a:rPr lang="hu-HU" sz="2000" dirty="0" err="1"/>
              <a:t>előlről</a:t>
            </a:r>
            <a:r>
              <a:rPr lang="hu-HU" sz="2000" dirty="0"/>
              <a:t> hátrafelé és balra)</a:t>
            </a:r>
            <a:r>
              <a:rPr lang="de-DE" sz="2000" dirty="0"/>
              <a:t>, </a:t>
            </a:r>
            <a:r>
              <a:rPr lang="hu-HU" sz="2000" dirty="0"/>
              <a:t>az </a:t>
            </a:r>
            <a:r>
              <a:rPr lang="hu-HU" sz="2000" dirty="0" err="1"/>
              <a:t>angulus</a:t>
            </a:r>
            <a:r>
              <a:rPr lang="hu-HU" sz="2000" dirty="0"/>
              <a:t> </a:t>
            </a:r>
            <a:r>
              <a:rPr lang="hu-HU" sz="2000" dirty="0" err="1"/>
              <a:t>sterni</a:t>
            </a:r>
            <a:r>
              <a:rPr lang="hu-HU" sz="2000" dirty="0"/>
              <a:t> mögött található</a:t>
            </a:r>
            <a:r>
              <a:rPr lang="de-DE" sz="2000" dirty="0"/>
              <a:t>, </a:t>
            </a:r>
            <a:r>
              <a:rPr lang="hu-HU" sz="2000" dirty="0"/>
              <a:t>és emiatt a </a:t>
            </a:r>
            <a:r>
              <a:rPr lang="hu-HU" sz="2000" dirty="0" err="1"/>
              <a:t>nagyerek</a:t>
            </a:r>
            <a:r>
              <a:rPr lang="hu-HU" sz="2000" dirty="0"/>
              <a:t> belőle nem jobbról balra erednek, hanem, inkább elölről hátra</a:t>
            </a:r>
            <a:r>
              <a:rPr lang="de-DE" sz="2000" dirty="0"/>
              <a:t>.</a:t>
            </a:r>
          </a:p>
          <a:p>
            <a:r>
              <a:rPr lang="hu-HU" sz="2000" b="1" dirty="0"/>
              <a:t>a</a:t>
            </a:r>
            <a:r>
              <a:rPr lang="de-DE" sz="2000" b="1" dirty="0" err="1"/>
              <a:t>orta</a:t>
            </a:r>
            <a:r>
              <a:rPr lang="de-DE" sz="2000" b="1" dirty="0"/>
              <a:t> descendens</a:t>
            </a:r>
            <a:r>
              <a:rPr lang="de-DE" sz="2000" dirty="0"/>
              <a:t>: </a:t>
            </a:r>
            <a:r>
              <a:rPr lang="hu-HU" sz="2000" dirty="0"/>
              <a:t>a </a:t>
            </a:r>
            <a:r>
              <a:rPr lang="de-DE" sz="2000" dirty="0"/>
              <a:t>Th4</a:t>
            </a:r>
            <a:r>
              <a:rPr lang="hu-HU" sz="2000" dirty="0"/>
              <a:t> magasságában kezdődik</a:t>
            </a:r>
            <a:r>
              <a:rPr lang="de-DE" sz="2000" dirty="0"/>
              <a:t>, </a:t>
            </a:r>
            <a:r>
              <a:rPr lang="hu-HU" sz="2000" dirty="0"/>
              <a:t>a bal </a:t>
            </a:r>
            <a:r>
              <a:rPr lang="hu-HU" sz="2000" dirty="0" err="1"/>
              <a:t>főhörgőn</a:t>
            </a:r>
            <a:r>
              <a:rPr lang="hu-HU" sz="2000" dirty="0"/>
              <a:t> lovagol</a:t>
            </a:r>
            <a:r>
              <a:rPr lang="de-DE" sz="2000" dirty="0"/>
              <a:t>, </a:t>
            </a:r>
            <a:r>
              <a:rPr lang="hu-HU" sz="2000" dirty="0"/>
              <a:t>érinti a t</a:t>
            </a:r>
            <a:r>
              <a:rPr lang="de-DE" sz="2000" dirty="0" err="1"/>
              <a:t>rache</a:t>
            </a:r>
            <a:r>
              <a:rPr lang="hu-HU" sz="2000" dirty="0"/>
              <a:t>át</a:t>
            </a:r>
            <a:r>
              <a:rPr lang="de-DE" sz="2000" dirty="0"/>
              <a:t> </a:t>
            </a:r>
            <a:r>
              <a:rPr lang="hu-HU" sz="2000" dirty="0"/>
              <a:t>és az o</a:t>
            </a:r>
            <a:r>
              <a:rPr lang="de-DE" sz="2000" dirty="0" err="1"/>
              <a:t>esophagus</a:t>
            </a:r>
            <a:r>
              <a:rPr lang="hu-HU" sz="2000" dirty="0"/>
              <a:t>t (a</a:t>
            </a:r>
            <a:r>
              <a:rPr lang="de-DE" sz="2000" dirty="0" err="1"/>
              <a:t>neurysma</a:t>
            </a:r>
            <a:r>
              <a:rPr lang="hu-HU" sz="2000" dirty="0"/>
              <a:t>)</a:t>
            </a:r>
            <a:r>
              <a:rPr lang="de-DE" sz="2000" dirty="0"/>
              <a:t>.</a:t>
            </a:r>
          </a:p>
          <a:p>
            <a:r>
              <a:rPr lang="hu-HU" sz="2000" b="1" dirty="0"/>
              <a:t>d</a:t>
            </a:r>
            <a:r>
              <a:rPr lang="de-DE" sz="2000" b="1" dirty="0" err="1"/>
              <a:t>uctus</a:t>
            </a:r>
            <a:r>
              <a:rPr lang="de-DE" sz="2000" b="1" dirty="0"/>
              <a:t> arteriosus</a:t>
            </a:r>
            <a:r>
              <a:rPr lang="de-DE" sz="2000" dirty="0"/>
              <a:t>: </a:t>
            </a:r>
            <a:r>
              <a:rPr lang="hu-HU" sz="2000" dirty="0"/>
              <a:t>0,1</a:t>
            </a:r>
            <a:r>
              <a:rPr lang="de-DE" sz="2000" dirty="0"/>
              <a:t>% </a:t>
            </a:r>
            <a:r>
              <a:rPr lang="hu-HU" sz="2000" dirty="0"/>
              <a:t>nyitva marad!</a:t>
            </a:r>
            <a:r>
              <a:rPr lang="de-DE" sz="2000" dirty="0"/>
              <a:t> </a:t>
            </a:r>
            <a:r>
              <a:rPr lang="hu-HU" sz="2000" dirty="0"/>
              <a:t>a környezetében a leggyakoribb a c</a:t>
            </a:r>
            <a:r>
              <a:rPr lang="de-DE" sz="2000" dirty="0" err="1"/>
              <a:t>oarctatio</a:t>
            </a:r>
            <a:r>
              <a:rPr lang="de-DE" sz="2000" dirty="0"/>
              <a:t> aortae</a:t>
            </a:r>
            <a:r>
              <a:rPr lang="hu-HU" sz="2000" dirty="0"/>
              <a:t>. </a:t>
            </a:r>
            <a:r>
              <a:rPr lang="hu-HU" sz="2000" dirty="0" err="1"/>
              <a:t>Beszájadzása</a:t>
            </a:r>
            <a:r>
              <a:rPr lang="hu-HU" sz="2000" dirty="0"/>
              <a:t> (születés előtt)</a:t>
            </a:r>
            <a:r>
              <a:rPr lang="de-DE" sz="2000" dirty="0"/>
              <a:t> </a:t>
            </a:r>
            <a:r>
              <a:rPr lang="hu-HU" sz="2000" dirty="0"/>
              <a:t>az a</a:t>
            </a:r>
            <a:r>
              <a:rPr lang="de-DE" sz="2000" dirty="0"/>
              <a:t>. </a:t>
            </a:r>
            <a:r>
              <a:rPr lang="de-DE" sz="2000" dirty="0" err="1"/>
              <a:t>subclavia</a:t>
            </a:r>
            <a:r>
              <a:rPr lang="de-DE" sz="2000" dirty="0"/>
              <a:t> </a:t>
            </a:r>
            <a:r>
              <a:rPr lang="de-DE" sz="2000" dirty="0" err="1"/>
              <a:t>sinistra</a:t>
            </a:r>
            <a:r>
              <a:rPr lang="hu-HU" sz="2000" dirty="0"/>
              <a:t> leadása után (áramlási irányban): a </a:t>
            </a:r>
            <a:r>
              <a:rPr lang="hu-HU" sz="2000" dirty="0" err="1"/>
              <a:t>fetusban</a:t>
            </a:r>
            <a:r>
              <a:rPr lang="hu-HU" sz="2000" dirty="0"/>
              <a:t> a fej-nyak és a felső végtagok kapják a legoxigéndúsabb vért</a:t>
            </a:r>
            <a:r>
              <a:rPr lang="de-DE" sz="2000" dirty="0"/>
              <a:t>. </a:t>
            </a:r>
            <a:r>
              <a:rPr lang="hu-HU" sz="2000" b="1" dirty="0"/>
              <a:t>Lig. </a:t>
            </a:r>
            <a:r>
              <a:rPr lang="hu-HU" sz="2000" b="1" dirty="0" err="1"/>
              <a:t>arteriosum</a:t>
            </a:r>
            <a:r>
              <a:rPr lang="hu-HU" sz="2000" dirty="0"/>
              <a:t>: tőle </a:t>
            </a:r>
            <a:r>
              <a:rPr lang="hu-HU" sz="2000" b="1" dirty="0"/>
              <a:t>laterálisan</a:t>
            </a:r>
            <a:r>
              <a:rPr lang="hu-HU" sz="2000" dirty="0"/>
              <a:t> a n. laryngeus sin!</a:t>
            </a:r>
            <a:endParaRPr lang="de-DE" sz="2000" dirty="0"/>
          </a:p>
          <a:p>
            <a:r>
              <a:rPr lang="hu-HU" sz="2000" b="1" dirty="0"/>
              <a:t>t</a:t>
            </a:r>
            <a:r>
              <a:rPr lang="de-DE" sz="2000" b="1" dirty="0" err="1"/>
              <a:t>runcus</a:t>
            </a:r>
            <a:r>
              <a:rPr lang="de-DE" sz="2000" b="1" dirty="0"/>
              <a:t> pulmonalis</a:t>
            </a:r>
            <a:r>
              <a:rPr lang="de-DE" sz="2000" dirty="0"/>
              <a:t>: </a:t>
            </a:r>
            <a:r>
              <a:rPr lang="hu-HU" sz="2000" dirty="0"/>
              <a:t>a legfelszínesebben ez a képlet található</a:t>
            </a:r>
            <a:r>
              <a:rPr lang="de-DE" sz="2000" dirty="0"/>
              <a:t>, </a:t>
            </a:r>
            <a:r>
              <a:rPr lang="hu-HU" sz="2000" dirty="0"/>
              <a:t>a bal </a:t>
            </a:r>
            <a:r>
              <a:rPr lang="de-DE" sz="2000" dirty="0"/>
              <a:t>3. </a:t>
            </a:r>
            <a:r>
              <a:rPr lang="hu-HU" sz="2000" dirty="0"/>
              <a:t>bordaporc magasságában kezdődik</a:t>
            </a:r>
            <a:r>
              <a:rPr lang="de-DE" sz="2000" dirty="0"/>
              <a:t>, </a:t>
            </a:r>
            <a:r>
              <a:rPr lang="hu-HU" sz="2000" dirty="0"/>
              <a:t>rövid a lefutása </a:t>
            </a:r>
            <a:r>
              <a:rPr lang="de-DE" sz="2000" dirty="0"/>
              <a:t>(</a:t>
            </a:r>
            <a:r>
              <a:rPr lang="hu-HU" sz="2000" dirty="0"/>
              <a:t>a </a:t>
            </a:r>
            <a:r>
              <a:rPr lang="de-DE" sz="2000" dirty="0"/>
              <a:t>2. IC</a:t>
            </a:r>
            <a:r>
              <a:rPr lang="hu-HU" sz="2000" dirty="0"/>
              <a:t> térségig, bal oldalon</a:t>
            </a:r>
            <a:r>
              <a:rPr lang="de-DE" sz="2000" dirty="0"/>
              <a:t>,</a:t>
            </a:r>
            <a:r>
              <a:rPr lang="hu-HU" sz="2000" dirty="0"/>
              <a:t> </a:t>
            </a:r>
            <a:r>
              <a:rPr lang="de-DE" sz="2000" dirty="0"/>
              <a:t>parasternal</a:t>
            </a:r>
            <a:r>
              <a:rPr lang="hu-HU" sz="2000" dirty="0" err="1"/>
              <a:t>isan</a:t>
            </a:r>
            <a:r>
              <a:rPr lang="de-DE" sz="2000" dirty="0"/>
              <a:t>)</a:t>
            </a:r>
          </a:p>
          <a:p>
            <a:endParaRPr lang="de-DE" sz="2000" dirty="0"/>
          </a:p>
          <a:p>
            <a:endParaRPr lang="hu-HU" sz="2000" dirty="0"/>
          </a:p>
          <a:p>
            <a:endParaRPr lang="de-DE" dirty="0"/>
          </a:p>
        </p:txBody>
      </p:sp>
    </p:spTree>
    <p:extLst>
      <p:ext uri="{BB962C8B-B14F-4D97-AF65-F5344CB8AC3E}">
        <p14:creationId xmlns:p14="http://schemas.microsoft.com/office/powerpoint/2010/main" val="576730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a:t>Erek</a:t>
            </a:r>
            <a:endParaRPr lang="de-DE" dirty="0"/>
          </a:p>
        </p:txBody>
      </p:sp>
      <p:sp>
        <p:nvSpPr>
          <p:cNvPr id="5" name="Tartalom helye 4"/>
          <p:cNvSpPr>
            <a:spLocks noGrp="1"/>
          </p:cNvSpPr>
          <p:nvPr>
            <p:ph idx="1"/>
          </p:nvPr>
        </p:nvSpPr>
        <p:spPr/>
        <p:txBody>
          <a:bodyPr/>
          <a:lstStyle/>
          <a:p>
            <a:r>
              <a:rPr lang="hu-HU" sz="2000" b="1" dirty="0"/>
              <a:t>a jobb </a:t>
            </a:r>
            <a:r>
              <a:rPr lang="hu-HU" sz="2000" dirty="0"/>
              <a:t>a</a:t>
            </a:r>
            <a:r>
              <a:rPr lang="de-DE" sz="2000" dirty="0" err="1"/>
              <a:t>rteri</a:t>
            </a:r>
            <a:r>
              <a:rPr lang="hu-HU" sz="2000" dirty="0"/>
              <a:t>a</a:t>
            </a:r>
            <a:r>
              <a:rPr lang="de-DE" sz="2000" dirty="0"/>
              <a:t> </a:t>
            </a:r>
            <a:r>
              <a:rPr lang="hu-HU" sz="2000" dirty="0"/>
              <a:t>ellátási területei (ill. ezek eshetnek ki </a:t>
            </a:r>
            <a:r>
              <a:rPr lang="hu-HU" sz="2000" dirty="0" err="1"/>
              <a:t>infarctus</a:t>
            </a:r>
            <a:r>
              <a:rPr lang="hu-HU" sz="2000" dirty="0"/>
              <a:t> során)</a:t>
            </a:r>
            <a:r>
              <a:rPr lang="de-DE" sz="2000" dirty="0"/>
              <a:t>: </a:t>
            </a:r>
            <a:r>
              <a:rPr lang="hu-HU" sz="2000" dirty="0"/>
              <a:t>jobb kamra</a:t>
            </a:r>
            <a:r>
              <a:rPr lang="de-DE" sz="2000" dirty="0"/>
              <a:t>, </a:t>
            </a:r>
            <a:r>
              <a:rPr lang="hu-HU" sz="2000" dirty="0"/>
              <a:t>az i</a:t>
            </a:r>
            <a:r>
              <a:rPr lang="de-DE" sz="2000" dirty="0" err="1"/>
              <a:t>nterventri</a:t>
            </a:r>
            <a:r>
              <a:rPr lang="hu-HU" sz="2000" dirty="0" err="1"/>
              <a:t>cualris</a:t>
            </a:r>
            <a:r>
              <a:rPr lang="hu-HU" sz="2000" dirty="0"/>
              <a:t> </a:t>
            </a:r>
            <a:r>
              <a:rPr lang="de-DE" sz="2000" dirty="0" err="1"/>
              <a:t>septum</a:t>
            </a:r>
            <a:r>
              <a:rPr lang="hu-HU" sz="2000" dirty="0"/>
              <a:t> dorzális része</a:t>
            </a:r>
            <a:r>
              <a:rPr lang="de-DE" sz="2000" dirty="0"/>
              <a:t>, </a:t>
            </a:r>
            <a:r>
              <a:rPr lang="hu-HU" sz="2000" dirty="0"/>
              <a:t>a bal kamra dorzális fala</a:t>
            </a:r>
            <a:r>
              <a:rPr lang="de-DE" sz="2000" dirty="0"/>
              <a:t>, Sinus</a:t>
            </a:r>
            <a:r>
              <a:rPr lang="hu-HU" sz="2000" dirty="0"/>
              <a:t>csomó</a:t>
            </a:r>
            <a:r>
              <a:rPr lang="de-DE" sz="2000" dirty="0"/>
              <a:t>, His-</a:t>
            </a:r>
            <a:r>
              <a:rPr lang="hu-HU" sz="2000" dirty="0"/>
              <a:t>köteg</a:t>
            </a:r>
            <a:endParaRPr lang="de-DE" sz="2000" dirty="0"/>
          </a:p>
          <a:p>
            <a:r>
              <a:rPr lang="hu-HU" sz="2000" b="1" dirty="0"/>
              <a:t>a bal </a:t>
            </a:r>
            <a:r>
              <a:rPr lang="hu-HU" sz="2000" dirty="0"/>
              <a:t>a</a:t>
            </a:r>
            <a:r>
              <a:rPr lang="de-DE" sz="2000" dirty="0" err="1"/>
              <a:t>rteri</a:t>
            </a:r>
            <a:r>
              <a:rPr lang="hu-HU" sz="2000" dirty="0"/>
              <a:t>a ellátási területei (ill. ezek eshetnek ki </a:t>
            </a:r>
            <a:r>
              <a:rPr lang="hu-HU" sz="2000" dirty="0" err="1"/>
              <a:t>infarctus</a:t>
            </a:r>
            <a:r>
              <a:rPr lang="hu-HU" sz="2000" dirty="0"/>
              <a:t> során)</a:t>
            </a:r>
            <a:r>
              <a:rPr lang="de-DE" sz="2000" dirty="0"/>
              <a:t>: </a:t>
            </a:r>
            <a:r>
              <a:rPr lang="hu-HU" sz="2000" dirty="0"/>
              <a:t>bal kamra</a:t>
            </a:r>
            <a:r>
              <a:rPr lang="de-DE" sz="2000" dirty="0"/>
              <a:t>, </a:t>
            </a:r>
            <a:r>
              <a:rPr lang="hu-HU" sz="2000" dirty="0"/>
              <a:t>az i</a:t>
            </a:r>
            <a:r>
              <a:rPr lang="de-DE" sz="2000" dirty="0" err="1"/>
              <a:t>nterventri</a:t>
            </a:r>
            <a:r>
              <a:rPr lang="hu-HU" sz="2000" dirty="0" err="1"/>
              <a:t>cualris</a:t>
            </a:r>
            <a:r>
              <a:rPr lang="hu-HU" sz="2000" dirty="0"/>
              <a:t> </a:t>
            </a:r>
            <a:r>
              <a:rPr lang="de-DE" sz="2000" dirty="0" err="1"/>
              <a:t>septum</a:t>
            </a:r>
            <a:r>
              <a:rPr lang="hu-HU" sz="2000" dirty="0"/>
              <a:t> ventrális része</a:t>
            </a:r>
            <a:r>
              <a:rPr lang="de-DE" sz="2000" dirty="0"/>
              <a:t>, </a:t>
            </a:r>
            <a:r>
              <a:rPr lang="hu-HU" sz="2000" dirty="0"/>
              <a:t>a jobb kamra elülső fala</a:t>
            </a:r>
            <a:r>
              <a:rPr lang="de-DE" sz="2000" dirty="0"/>
              <a:t>.</a:t>
            </a:r>
          </a:p>
          <a:p>
            <a:r>
              <a:rPr lang="hu-HU" sz="2000" b="1" dirty="0"/>
              <a:t>ellátási típusok</a:t>
            </a:r>
            <a:r>
              <a:rPr lang="de-DE" sz="2000" dirty="0"/>
              <a:t>: </a:t>
            </a:r>
            <a:r>
              <a:rPr lang="hu-HU" sz="2000" dirty="0"/>
              <a:t>jobb domináns</a:t>
            </a:r>
            <a:r>
              <a:rPr lang="de-DE" sz="2000" dirty="0"/>
              <a:t>, </a:t>
            </a:r>
            <a:r>
              <a:rPr lang="hu-HU" sz="2000" dirty="0"/>
              <a:t>baldomináns </a:t>
            </a:r>
            <a:r>
              <a:rPr lang="de-DE" sz="2000" dirty="0"/>
              <a:t>(</a:t>
            </a:r>
            <a:r>
              <a:rPr lang="hu-HU" sz="2000" dirty="0"/>
              <a:t>összesen</a:t>
            </a:r>
            <a:r>
              <a:rPr lang="de-DE" sz="2000" dirty="0"/>
              <a:t>: </a:t>
            </a:r>
            <a:r>
              <a:rPr lang="hu-HU" sz="2000" dirty="0"/>
              <a:t>az esetek </a:t>
            </a:r>
            <a:r>
              <a:rPr lang="de-DE" sz="2000" dirty="0"/>
              <a:t>30%), </a:t>
            </a:r>
            <a:r>
              <a:rPr lang="hu-HU" sz="2000" dirty="0"/>
              <a:t>kiegyenlített típus </a:t>
            </a:r>
            <a:r>
              <a:rPr lang="de-DE" sz="2000" dirty="0"/>
              <a:t>(70%) </a:t>
            </a:r>
          </a:p>
          <a:p>
            <a:r>
              <a:rPr lang="hu-HU" sz="2000" b="1" dirty="0"/>
              <a:t>szívinfarktus</a:t>
            </a:r>
            <a:r>
              <a:rPr lang="de-DE" sz="2000" dirty="0"/>
              <a:t>:</a:t>
            </a:r>
            <a:br>
              <a:rPr lang="hu-HU" sz="2000" dirty="0"/>
            </a:br>
            <a:r>
              <a:rPr lang="hu-HU" sz="2000" dirty="0"/>
              <a:t>		elülső fali</a:t>
            </a:r>
            <a:r>
              <a:rPr lang="de-DE" sz="2000" dirty="0"/>
              <a:t>-</a:t>
            </a:r>
            <a:r>
              <a:rPr lang="hu-HU" sz="2000" dirty="0"/>
              <a:t>szívcsúcs </a:t>
            </a:r>
            <a:r>
              <a:rPr lang="de-DE" sz="2000" dirty="0"/>
              <a:t>(</a:t>
            </a:r>
            <a:r>
              <a:rPr lang="hu-HU" sz="2000" dirty="0"/>
              <a:t>r</a:t>
            </a:r>
            <a:r>
              <a:rPr lang="de-DE" sz="2000" dirty="0"/>
              <a:t>. </a:t>
            </a:r>
            <a:r>
              <a:rPr lang="de-DE" sz="2000" dirty="0" err="1"/>
              <a:t>intervent</a:t>
            </a:r>
            <a:r>
              <a:rPr lang="hu-HU" sz="2000" dirty="0"/>
              <a:t>r</a:t>
            </a:r>
            <a:r>
              <a:rPr lang="de-DE" sz="2000" dirty="0"/>
              <a:t>. </a:t>
            </a:r>
            <a:r>
              <a:rPr lang="de-DE" sz="2000" dirty="0" err="1"/>
              <a:t>ant</a:t>
            </a:r>
            <a:r>
              <a:rPr lang="de-DE" sz="2000" dirty="0"/>
              <a:t>.)</a:t>
            </a:r>
            <a:br>
              <a:rPr lang="hu-HU" sz="2000" dirty="0"/>
            </a:br>
            <a:r>
              <a:rPr lang="hu-HU" sz="2000" dirty="0"/>
              <a:t>		hátsó</a:t>
            </a:r>
            <a:r>
              <a:rPr lang="de-DE" sz="2000" dirty="0"/>
              <a:t>-</a:t>
            </a:r>
            <a:r>
              <a:rPr lang="hu-HU" sz="2000" dirty="0"/>
              <a:t>oldalfali</a:t>
            </a:r>
            <a:r>
              <a:rPr lang="de-DE" sz="2000" dirty="0"/>
              <a:t> (</a:t>
            </a:r>
            <a:r>
              <a:rPr lang="hu-HU" sz="2000" dirty="0"/>
              <a:t>r</a:t>
            </a:r>
            <a:r>
              <a:rPr lang="de-DE" sz="2000" dirty="0"/>
              <a:t>. </a:t>
            </a:r>
            <a:r>
              <a:rPr lang="de-DE" sz="2000" dirty="0" err="1"/>
              <a:t>circ</a:t>
            </a:r>
            <a:r>
              <a:rPr lang="hu-HU" sz="2000" dirty="0" err="1"/>
              <a:t>umfl</a:t>
            </a:r>
            <a:r>
              <a:rPr lang="hu-HU" sz="2000" dirty="0"/>
              <a:t>.</a:t>
            </a:r>
            <a:r>
              <a:rPr lang="de-DE" sz="2000" dirty="0"/>
              <a:t>)</a:t>
            </a:r>
            <a:br>
              <a:rPr lang="hu-HU" sz="2000" dirty="0"/>
            </a:br>
            <a:r>
              <a:rPr lang="hu-HU" sz="2000" dirty="0"/>
              <a:t>		hátsófali </a:t>
            </a:r>
            <a:r>
              <a:rPr lang="de-DE" sz="2000" dirty="0"/>
              <a:t>(</a:t>
            </a:r>
            <a:r>
              <a:rPr lang="hu-HU" sz="2000" dirty="0"/>
              <a:t>r</a:t>
            </a:r>
            <a:r>
              <a:rPr lang="de-DE" sz="2000" dirty="0"/>
              <a:t>. </a:t>
            </a:r>
            <a:r>
              <a:rPr lang="de-DE" sz="2000" dirty="0" err="1"/>
              <a:t>intervent</a:t>
            </a:r>
            <a:r>
              <a:rPr lang="hu-HU" sz="2000" dirty="0"/>
              <a:t>r</a:t>
            </a:r>
            <a:r>
              <a:rPr lang="de-DE" sz="2000" dirty="0"/>
              <a:t>. </a:t>
            </a:r>
            <a:r>
              <a:rPr lang="de-DE" sz="2000" dirty="0" err="1"/>
              <a:t>post</a:t>
            </a:r>
            <a:r>
              <a:rPr lang="de-DE" sz="2000" dirty="0"/>
              <a:t>. </a:t>
            </a:r>
            <a:r>
              <a:rPr lang="hu-HU" sz="2000" dirty="0"/>
              <a:t>az a</a:t>
            </a:r>
            <a:r>
              <a:rPr lang="de-DE" sz="2000" dirty="0"/>
              <a:t>. </a:t>
            </a:r>
            <a:r>
              <a:rPr lang="de-DE" sz="2000" dirty="0" err="1"/>
              <a:t>cor</a:t>
            </a:r>
            <a:r>
              <a:rPr lang="hu-HU" sz="2000" dirty="0" err="1"/>
              <a:t>on</a:t>
            </a:r>
            <a:r>
              <a:rPr lang="de-DE" sz="2000" dirty="0"/>
              <a:t>. </a:t>
            </a:r>
            <a:r>
              <a:rPr lang="de-DE" sz="2000" dirty="0" err="1"/>
              <a:t>dextra</a:t>
            </a:r>
            <a:r>
              <a:rPr lang="hu-HU" sz="2000" dirty="0"/>
              <a:t>-</a:t>
            </a:r>
            <a:r>
              <a:rPr lang="hu-HU" sz="2000" dirty="0" err="1"/>
              <a:t>ból</a:t>
            </a:r>
            <a:r>
              <a:rPr lang="de-DE" sz="2000" dirty="0"/>
              <a:t>)</a:t>
            </a:r>
            <a:br>
              <a:rPr lang="hu-HU" sz="2000" dirty="0"/>
            </a:br>
            <a:r>
              <a:rPr lang="hu-HU" sz="2000" dirty="0"/>
              <a:t>		</a:t>
            </a:r>
            <a:r>
              <a:rPr lang="de-DE" sz="2000" dirty="0"/>
              <a:t>(</a:t>
            </a:r>
            <a:r>
              <a:rPr lang="hu-HU" sz="2000" dirty="0"/>
              <a:t>pitvarok</a:t>
            </a:r>
            <a:r>
              <a:rPr lang="de-DE" sz="2000" dirty="0"/>
              <a:t>, </a:t>
            </a:r>
            <a:r>
              <a:rPr lang="hu-HU" sz="2000" dirty="0"/>
              <a:t>jobb kamra</a:t>
            </a:r>
            <a:r>
              <a:rPr lang="de-DE" sz="2000" dirty="0"/>
              <a:t>: </a:t>
            </a:r>
            <a:r>
              <a:rPr lang="hu-HU" sz="2000" dirty="0"/>
              <a:t>ritka!</a:t>
            </a:r>
            <a:r>
              <a:rPr lang="de-DE" sz="2000" dirty="0"/>
              <a:t>)</a:t>
            </a:r>
          </a:p>
          <a:p>
            <a:endParaRPr lang="de-DE" dirty="0"/>
          </a:p>
        </p:txBody>
      </p:sp>
    </p:spTree>
    <p:extLst>
      <p:ext uri="{BB962C8B-B14F-4D97-AF65-F5344CB8AC3E}">
        <p14:creationId xmlns:p14="http://schemas.microsoft.com/office/powerpoint/2010/main" val="65012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672" y="-21892"/>
            <a:ext cx="3743664" cy="6900398"/>
          </a:xfrm>
          <a:prstGeom prst="rect">
            <a:avLst/>
          </a:prstGeom>
        </p:spPr>
      </p:pic>
      <p:sp>
        <p:nvSpPr>
          <p:cNvPr id="5" name="Szövegdoboz 4"/>
          <p:cNvSpPr txBox="1"/>
          <p:nvPr/>
        </p:nvSpPr>
        <p:spPr>
          <a:xfrm>
            <a:off x="323528" y="116632"/>
            <a:ext cx="3168352" cy="646331"/>
          </a:xfrm>
          <a:prstGeom prst="rect">
            <a:avLst/>
          </a:prstGeom>
          <a:noFill/>
        </p:spPr>
        <p:txBody>
          <a:bodyPr wrap="square" rtlCol="0">
            <a:spAutoFit/>
          </a:bodyPr>
          <a:lstStyle/>
          <a:p>
            <a:r>
              <a:rPr lang="hu-HU" dirty="0"/>
              <a:t>Néhány </a:t>
            </a:r>
            <a:r>
              <a:rPr lang="hu-HU" dirty="0" err="1"/>
              <a:t>koronária</a:t>
            </a:r>
            <a:r>
              <a:rPr lang="hu-HU" dirty="0"/>
              <a:t>-variáció (alulról nézve)</a:t>
            </a:r>
            <a:endParaRPr lang="de-DE" dirty="0"/>
          </a:p>
        </p:txBody>
      </p:sp>
    </p:spTree>
    <p:extLst>
      <p:ext uri="{BB962C8B-B14F-4D97-AF65-F5344CB8AC3E}">
        <p14:creationId xmlns:p14="http://schemas.microsoft.com/office/powerpoint/2010/main" val="1356191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06090"/>
          </a:xfrm>
        </p:spPr>
        <p:txBody>
          <a:bodyPr/>
          <a:lstStyle/>
          <a:p>
            <a:r>
              <a:rPr lang="hu-HU" dirty="0"/>
              <a:t>Trachea</a:t>
            </a:r>
            <a:endParaRPr lang="de-DE" dirty="0"/>
          </a:p>
        </p:txBody>
      </p:sp>
      <p:sp>
        <p:nvSpPr>
          <p:cNvPr id="3" name="Tartalom helye 2"/>
          <p:cNvSpPr>
            <a:spLocks noGrp="1"/>
          </p:cNvSpPr>
          <p:nvPr>
            <p:ph idx="1"/>
          </p:nvPr>
        </p:nvSpPr>
        <p:spPr>
          <a:xfrm>
            <a:off x="457200" y="986172"/>
            <a:ext cx="8229600" cy="4857403"/>
          </a:xfrm>
        </p:spPr>
        <p:txBody>
          <a:bodyPr/>
          <a:lstStyle/>
          <a:p>
            <a:r>
              <a:rPr lang="hu-HU" sz="2000" dirty="0"/>
              <a:t>A trachea </a:t>
            </a:r>
            <a:r>
              <a:rPr lang="de-DE" sz="2000" dirty="0"/>
              <a:t>16-20 </a:t>
            </a:r>
            <a:r>
              <a:rPr lang="hu-HU" sz="2000" dirty="0"/>
              <a:t>porcból áll</a:t>
            </a:r>
            <a:r>
              <a:rPr lang="de-DE" sz="2000" dirty="0"/>
              <a:t>, </a:t>
            </a:r>
            <a:r>
              <a:rPr lang="hu-HU" sz="2000" b="1" dirty="0"/>
              <a:t>hossza</a:t>
            </a:r>
            <a:r>
              <a:rPr lang="de-DE" sz="2000" dirty="0"/>
              <a:t>: </a:t>
            </a:r>
            <a:r>
              <a:rPr lang="hu-HU" sz="2000" dirty="0"/>
              <a:t>kb. </a:t>
            </a:r>
            <a:r>
              <a:rPr lang="de-DE" sz="2000" dirty="0"/>
              <a:t>12 cm.</a:t>
            </a:r>
            <a:endParaRPr lang="hu-HU" sz="2000" dirty="0"/>
          </a:p>
          <a:p>
            <a:r>
              <a:rPr lang="hu-HU" sz="2000" dirty="0"/>
              <a:t>rögzítése</a:t>
            </a:r>
            <a:r>
              <a:rPr lang="de-DE" sz="2000" dirty="0"/>
              <a:t>: </a:t>
            </a:r>
            <a:r>
              <a:rPr lang="hu-HU" sz="2000" dirty="0" err="1"/>
              <a:t>kraniálisan</a:t>
            </a:r>
            <a:r>
              <a:rPr lang="hu-HU" sz="2000" dirty="0"/>
              <a:t>: o</a:t>
            </a:r>
            <a:r>
              <a:rPr lang="de-DE" sz="2000" dirty="0"/>
              <a:t>s hyoideum, </a:t>
            </a:r>
            <a:r>
              <a:rPr lang="de-DE" sz="2000" dirty="0" err="1"/>
              <a:t>infra</a:t>
            </a:r>
            <a:r>
              <a:rPr lang="de-DE" sz="2000" dirty="0"/>
              <a:t>- </a:t>
            </a:r>
            <a:r>
              <a:rPr lang="hu-HU" sz="2000" dirty="0"/>
              <a:t>és </a:t>
            </a:r>
            <a:r>
              <a:rPr lang="de-DE" sz="2000" dirty="0" err="1"/>
              <a:t>suprahyal</a:t>
            </a:r>
            <a:r>
              <a:rPr lang="hu-HU" sz="2000" dirty="0"/>
              <a:t>is izomzat;</a:t>
            </a:r>
            <a:r>
              <a:rPr lang="de-DE" sz="2000" dirty="0"/>
              <a:t> </a:t>
            </a:r>
            <a:r>
              <a:rPr lang="hu-HU" sz="2000" dirty="0" err="1"/>
              <a:t>kaudálisan</a:t>
            </a:r>
            <a:r>
              <a:rPr lang="de-DE" sz="2000" dirty="0"/>
              <a:t>: </a:t>
            </a:r>
            <a:r>
              <a:rPr lang="hu-HU" sz="2000" dirty="0"/>
              <a:t>a h</a:t>
            </a:r>
            <a:r>
              <a:rPr lang="de-DE" sz="2000" dirty="0" err="1"/>
              <a:t>ilum</a:t>
            </a:r>
            <a:r>
              <a:rPr lang="de-DE" sz="2000" dirty="0"/>
              <a:t> </a:t>
            </a:r>
            <a:r>
              <a:rPr lang="de-DE" sz="2000" dirty="0" err="1"/>
              <a:t>pulmonis</a:t>
            </a:r>
            <a:r>
              <a:rPr lang="hu-HU" sz="2000" dirty="0" err="1"/>
              <a:t>on</a:t>
            </a:r>
            <a:r>
              <a:rPr lang="hu-HU" sz="2000" dirty="0"/>
              <a:t> keresztül </a:t>
            </a:r>
            <a:r>
              <a:rPr lang="hu-HU" sz="2000" dirty="0" err="1"/>
              <a:t>arekeszizmon</a:t>
            </a:r>
            <a:r>
              <a:rPr lang="de-DE" sz="2000" dirty="0"/>
              <a:t>.</a:t>
            </a:r>
            <a:endParaRPr lang="hu-HU" sz="2000" dirty="0"/>
          </a:p>
          <a:p>
            <a:r>
              <a:rPr lang="de-DE" sz="2000" b="1" dirty="0" err="1"/>
              <a:t>Bifurcatio</a:t>
            </a:r>
            <a:r>
              <a:rPr lang="de-DE" sz="2000" dirty="0"/>
              <a:t>: </a:t>
            </a:r>
            <a:r>
              <a:rPr lang="hu-HU" sz="2000" dirty="0"/>
              <a:t>a </a:t>
            </a:r>
            <a:r>
              <a:rPr lang="de-DE" sz="2000" dirty="0"/>
              <a:t>Th4 </a:t>
            </a:r>
            <a:r>
              <a:rPr lang="hu-HU" sz="2000" dirty="0"/>
              <a:t>magasságában </a:t>
            </a:r>
            <a:r>
              <a:rPr lang="de-DE" sz="2000" dirty="0"/>
              <a:t>(</a:t>
            </a:r>
            <a:r>
              <a:rPr lang="de-DE" sz="2000" dirty="0" err="1"/>
              <a:t>dor</a:t>
            </a:r>
            <a:r>
              <a:rPr lang="hu-HU" sz="2000" dirty="0" err="1"/>
              <a:t>zálisan</a:t>
            </a:r>
            <a:r>
              <a:rPr lang="hu-HU" sz="2000" dirty="0"/>
              <a:t> nézve</a:t>
            </a:r>
            <a:r>
              <a:rPr lang="de-DE" sz="2000" dirty="0"/>
              <a:t>); </a:t>
            </a:r>
            <a:r>
              <a:rPr lang="hu-HU" sz="2000" dirty="0"/>
              <a:t>a </a:t>
            </a:r>
            <a:r>
              <a:rPr lang="de-DE" sz="2000" dirty="0"/>
              <a:t>3. </a:t>
            </a:r>
            <a:r>
              <a:rPr lang="hu-HU" sz="2000" dirty="0"/>
              <a:t>bordaporc magasságában </a:t>
            </a:r>
            <a:r>
              <a:rPr lang="de-DE" sz="2000" dirty="0"/>
              <a:t>(</a:t>
            </a:r>
            <a:r>
              <a:rPr lang="hu-HU" sz="2000" dirty="0"/>
              <a:t>v</a:t>
            </a:r>
            <a:r>
              <a:rPr lang="de-DE" sz="2000" dirty="0" err="1"/>
              <a:t>entr</a:t>
            </a:r>
            <a:r>
              <a:rPr lang="hu-HU" sz="2000" dirty="0" err="1"/>
              <a:t>álisan</a:t>
            </a:r>
            <a:r>
              <a:rPr lang="hu-HU" sz="2000" dirty="0"/>
              <a:t> nézve</a:t>
            </a:r>
            <a:r>
              <a:rPr lang="de-DE" sz="2000" dirty="0"/>
              <a:t>)</a:t>
            </a:r>
            <a:r>
              <a:rPr lang="hu-HU" sz="2000" dirty="0"/>
              <a:t>.</a:t>
            </a:r>
          </a:p>
          <a:p>
            <a:r>
              <a:rPr lang="hu-HU" sz="2000" dirty="0"/>
              <a:t>Gyerekek</a:t>
            </a:r>
            <a:r>
              <a:rPr lang="de-DE" sz="2000" dirty="0"/>
              <a:t>: </a:t>
            </a:r>
            <a:r>
              <a:rPr lang="hu-HU" sz="2000" dirty="0"/>
              <a:t>a b</a:t>
            </a:r>
            <a:r>
              <a:rPr lang="de-DE" sz="2000" dirty="0" err="1"/>
              <a:t>ifurcatio</a:t>
            </a:r>
            <a:r>
              <a:rPr lang="de-DE" sz="2000" dirty="0"/>
              <a:t> </a:t>
            </a:r>
            <a:r>
              <a:rPr lang="hu-HU" sz="2000" dirty="0"/>
              <a:t>magasabban van</a:t>
            </a:r>
            <a:r>
              <a:rPr lang="de-DE" sz="2000" dirty="0"/>
              <a:t>.</a:t>
            </a:r>
            <a:endParaRPr lang="hu-HU" sz="2000" dirty="0"/>
          </a:p>
          <a:p>
            <a:r>
              <a:rPr lang="de-DE" sz="2000" dirty="0" err="1"/>
              <a:t>Intub</a:t>
            </a:r>
            <a:r>
              <a:rPr lang="hu-HU" sz="2000" dirty="0" err="1"/>
              <a:t>ációs</a:t>
            </a:r>
            <a:r>
              <a:rPr lang="hu-HU" sz="2000" dirty="0"/>
              <a:t> anesztézia</a:t>
            </a:r>
            <a:r>
              <a:rPr lang="de-DE" sz="2000" dirty="0"/>
              <a:t>: </a:t>
            </a:r>
            <a:r>
              <a:rPr lang="hu-HU" sz="2000" dirty="0"/>
              <a:t>az </a:t>
            </a:r>
            <a:r>
              <a:rPr lang="hu-HU" sz="2000" dirty="0" err="1"/>
              <a:t>intubációs</a:t>
            </a:r>
            <a:r>
              <a:rPr lang="hu-HU" sz="2000" dirty="0"/>
              <a:t> cső hossza: mint az orrhegy fülcimpa távolság</a:t>
            </a:r>
            <a:r>
              <a:rPr lang="de-DE" sz="2000" dirty="0"/>
              <a:t>.</a:t>
            </a:r>
            <a:endParaRPr lang="hu-HU" sz="2000" dirty="0"/>
          </a:p>
          <a:p>
            <a:r>
              <a:rPr lang="hu-HU" sz="2000" dirty="0"/>
              <a:t>a t</a:t>
            </a:r>
            <a:r>
              <a:rPr lang="de-DE" sz="2000" dirty="0" err="1"/>
              <a:t>rachea</a:t>
            </a:r>
            <a:r>
              <a:rPr lang="hu-HU" sz="2000" dirty="0"/>
              <a:t> előtt</a:t>
            </a:r>
            <a:r>
              <a:rPr lang="de-DE" sz="2000" dirty="0"/>
              <a:t>: </a:t>
            </a:r>
            <a:r>
              <a:rPr lang="hu-HU" sz="2000" dirty="0"/>
              <a:t>v</a:t>
            </a:r>
            <a:r>
              <a:rPr lang="de-DE" sz="2000" dirty="0"/>
              <a:t>v. </a:t>
            </a:r>
            <a:r>
              <a:rPr lang="de-DE" sz="2000" dirty="0" err="1"/>
              <a:t>brachiocephalicae</a:t>
            </a:r>
            <a:r>
              <a:rPr lang="de-DE" sz="2000" dirty="0"/>
              <a:t> </a:t>
            </a:r>
            <a:r>
              <a:rPr lang="hu-HU" sz="2000" dirty="0"/>
              <a:t>és a v</a:t>
            </a:r>
            <a:r>
              <a:rPr lang="de-DE" sz="2000" dirty="0"/>
              <a:t>. thyroidea </a:t>
            </a:r>
            <a:r>
              <a:rPr lang="de-DE" sz="2000" dirty="0" err="1"/>
              <a:t>ima</a:t>
            </a:r>
            <a:r>
              <a:rPr lang="de-DE" sz="2000" dirty="0"/>
              <a:t>.</a:t>
            </a:r>
            <a:endParaRPr lang="hu-HU" sz="2000" dirty="0"/>
          </a:p>
          <a:p>
            <a:r>
              <a:rPr lang="hu-HU" sz="2000" dirty="0"/>
              <a:t>a b</a:t>
            </a:r>
            <a:r>
              <a:rPr lang="de-DE" sz="2000" dirty="0" err="1"/>
              <a:t>ifurcatio</a:t>
            </a:r>
            <a:r>
              <a:rPr lang="hu-HU" sz="2000" dirty="0" err="1"/>
              <a:t>ra</a:t>
            </a:r>
            <a:r>
              <a:rPr lang="hu-HU" sz="2000" dirty="0"/>
              <a:t> fekszik fel az aortaív</a:t>
            </a:r>
            <a:r>
              <a:rPr lang="de-DE" sz="2000" dirty="0"/>
              <a:t>.</a:t>
            </a:r>
            <a:endParaRPr lang="hu-HU" sz="2000" dirty="0"/>
          </a:p>
          <a:p>
            <a:r>
              <a:rPr lang="hu-HU" sz="2000" b="1" dirty="0"/>
              <a:t>bal </a:t>
            </a:r>
            <a:r>
              <a:rPr lang="hu-HU" sz="2000" b="1" dirty="0" err="1"/>
              <a:t>főbronchus</a:t>
            </a:r>
            <a:r>
              <a:rPr lang="de-DE" sz="2000" dirty="0"/>
              <a:t>: 4-5 cm</a:t>
            </a:r>
            <a:r>
              <a:rPr lang="hu-HU" sz="2000" dirty="0"/>
              <a:t>-</a:t>
            </a:r>
            <a:r>
              <a:rPr lang="hu-HU" sz="2000" dirty="0" err="1"/>
              <a:t>rel</a:t>
            </a:r>
            <a:r>
              <a:rPr lang="hu-HU" sz="2000" dirty="0"/>
              <a:t> </a:t>
            </a:r>
            <a:r>
              <a:rPr lang="hu-HU" sz="2000" b="1" dirty="0" err="1"/>
              <a:t>hosszab</a:t>
            </a:r>
            <a:r>
              <a:rPr lang="hu-HU" sz="2000" dirty="0"/>
              <a:t> (mint a jobb) és a </a:t>
            </a:r>
            <a:r>
              <a:rPr lang="hu-HU" sz="2000" b="1" dirty="0"/>
              <a:t>nem olyan meredek</a:t>
            </a:r>
            <a:r>
              <a:rPr lang="hu-HU" sz="2000" dirty="0"/>
              <a:t>, mint a jobb </a:t>
            </a:r>
            <a:r>
              <a:rPr lang="de-DE" sz="2000" dirty="0"/>
              <a:t>(</a:t>
            </a:r>
            <a:r>
              <a:rPr lang="hu-HU" sz="2000" dirty="0"/>
              <a:t>ezért kerül gyakrabban idegentest a jobb </a:t>
            </a:r>
            <a:r>
              <a:rPr lang="hu-HU" sz="2000" dirty="0" err="1"/>
              <a:t>főhörgőbe</a:t>
            </a:r>
            <a:r>
              <a:rPr lang="de-DE" sz="2000" dirty="0"/>
              <a:t>).</a:t>
            </a:r>
            <a:endParaRPr lang="hu-HU" sz="2000" dirty="0"/>
          </a:p>
          <a:p>
            <a:r>
              <a:rPr lang="hu-HU" sz="2000" dirty="0"/>
              <a:t>Az aortaív nagy </a:t>
            </a:r>
            <a:r>
              <a:rPr lang="hu-HU" sz="2000" dirty="0" err="1"/>
              <a:t>erei</a:t>
            </a:r>
            <a:r>
              <a:rPr lang="hu-HU" sz="2000" dirty="0"/>
              <a:t> a t</a:t>
            </a:r>
            <a:r>
              <a:rPr lang="de-DE" sz="2000" dirty="0" err="1"/>
              <a:t>rache</a:t>
            </a:r>
            <a:r>
              <a:rPr lang="hu-HU" sz="2000" dirty="0"/>
              <a:t>ára fekszenek rá</a:t>
            </a:r>
            <a:r>
              <a:rPr lang="de-DE" sz="2000" dirty="0"/>
              <a:t>.</a:t>
            </a:r>
            <a:endParaRPr lang="hu-HU" sz="2000" dirty="0"/>
          </a:p>
          <a:p>
            <a:r>
              <a:rPr lang="hu-HU" sz="2000" dirty="0"/>
              <a:t>A legtöbb nyirokcsomót a b</a:t>
            </a:r>
            <a:r>
              <a:rPr lang="de-DE" sz="2000" dirty="0" err="1"/>
              <a:t>ifurcatio</a:t>
            </a:r>
            <a:r>
              <a:rPr lang="de-DE" sz="2000" dirty="0"/>
              <a:t> </a:t>
            </a:r>
            <a:r>
              <a:rPr lang="hu-HU" sz="2000" dirty="0"/>
              <a:t>környékén lehet találni</a:t>
            </a:r>
            <a:r>
              <a:rPr lang="de-DE" sz="2000" dirty="0"/>
              <a:t>. (</a:t>
            </a:r>
            <a:r>
              <a:rPr lang="hu-HU" sz="2000" dirty="0"/>
              <a:t>ezek megnagyobbodása tumoroknál (áttét) o</a:t>
            </a:r>
            <a:r>
              <a:rPr lang="de-DE" sz="2000" dirty="0" err="1"/>
              <a:t>esophagus</a:t>
            </a:r>
            <a:r>
              <a:rPr lang="hu-HU" sz="2000" dirty="0"/>
              <a:t>-nyelési nehézség</a:t>
            </a:r>
            <a:r>
              <a:rPr lang="de-DE" sz="2000" dirty="0"/>
              <a:t>).</a:t>
            </a:r>
            <a:endParaRPr lang="hu-HU" sz="2000" dirty="0"/>
          </a:p>
          <a:p>
            <a:r>
              <a:rPr lang="de-DE" sz="2000" dirty="0"/>
              <a:t> </a:t>
            </a:r>
            <a:endParaRPr lang="hu-HU" sz="2000" dirty="0"/>
          </a:p>
          <a:p>
            <a:endParaRPr lang="de-DE" dirty="0"/>
          </a:p>
        </p:txBody>
      </p:sp>
    </p:spTree>
    <p:extLst>
      <p:ext uri="{BB962C8B-B14F-4D97-AF65-F5344CB8AC3E}">
        <p14:creationId xmlns:p14="http://schemas.microsoft.com/office/powerpoint/2010/main" val="4256665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Oesophagus</a:t>
            </a:r>
            <a:endParaRPr lang="de-DE" dirty="0"/>
          </a:p>
        </p:txBody>
      </p:sp>
      <p:sp>
        <p:nvSpPr>
          <p:cNvPr id="5" name="Tartalom helye 4"/>
          <p:cNvSpPr>
            <a:spLocks noGrp="1"/>
          </p:cNvSpPr>
          <p:nvPr>
            <p:ph idx="1"/>
          </p:nvPr>
        </p:nvSpPr>
        <p:spPr/>
        <p:txBody>
          <a:bodyPr/>
          <a:lstStyle/>
          <a:p>
            <a:r>
              <a:rPr lang="hu-HU" sz="2000" dirty="0"/>
              <a:t>kb. 25 cm hosszú</a:t>
            </a:r>
          </a:p>
          <a:p>
            <a:r>
              <a:rPr lang="hu-HU" sz="2000" dirty="0"/>
              <a:t>kezdete</a:t>
            </a:r>
            <a:r>
              <a:rPr lang="de-DE" sz="2000" dirty="0"/>
              <a:t>: </a:t>
            </a:r>
            <a:r>
              <a:rPr lang="hu-HU" sz="2000" dirty="0"/>
              <a:t>gyűrűporc </a:t>
            </a:r>
            <a:r>
              <a:rPr lang="de-DE" sz="2000" dirty="0"/>
              <a:t>(</a:t>
            </a:r>
            <a:r>
              <a:rPr lang="hu-HU" sz="2000" dirty="0"/>
              <a:t>a </a:t>
            </a:r>
            <a:r>
              <a:rPr lang="de-DE" sz="2000" dirty="0"/>
              <a:t>C6</a:t>
            </a:r>
            <a:r>
              <a:rPr lang="hu-HU" sz="2000" dirty="0"/>
              <a:t> magasságában</a:t>
            </a:r>
            <a:r>
              <a:rPr lang="de-DE" sz="2000" dirty="0"/>
              <a:t>)</a:t>
            </a:r>
            <a:endParaRPr lang="hu-HU" sz="2000" dirty="0"/>
          </a:p>
          <a:p>
            <a:r>
              <a:rPr lang="hu-HU" sz="2000" dirty="0"/>
              <a:t>vége</a:t>
            </a:r>
            <a:r>
              <a:rPr lang="de-DE" sz="2000" dirty="0"/>
              <a:t>: Th10-11</a:t>
            </a:r>
            <a:r>
              <a:rPr lang="hu-HU" sz="2000" dirty="0"/>
              <a:t> magasságában</a:t>
            </a:r>
          </a:p>
          <a:p>
            <a:r>
              <a:rPr lang="hu-HU" sz="2000" dirty="0"/>
              <a:t>3 </a:t>
            </a:r>
            <a:r>
              <a:rPr lang="hu-HU" sz="2000" dirty="0" err="1"/>
              <a:t>oesophagus</a:t>
            </a:r>
            <a:r>
              <a:rPr lang="hu-HU" sz="2000" dirty="0"/>
              <a:t> szűkület</a:t>
            </a:r>
            <a:r>
              <a:rPr lang="de-DE" sz="2000" dirty="0"/>
              <a:t> (</a:t>
            </a:r>
            <a:r>
              <a:rPr lang="hu-HU" sz="2000" dirty="0"/>
              <a:t>a</a:t>
            </a:r>
            <a:r>
              <a:rPr lang="de-DE" sz="2000" dirty="0" err="1"/>
              <a:t>ngusti</a:t>
            </a:r>
            <a:r>
              <a:rPr lang="hu-HU" sz="2000" dirty="0"/>
              <a:t>a</a:t>
            </a:r>
            <a:r>
              <a:rPr lang="de-DE" sz="2000" dirty="0"/>
              <a:t>):</a:t>
            </a:r>
            <a:r>
              <a:rPr lang="hu-HU" sz="2000" dirty="0"/>
              <a:t> </a:t>
            </a:r>
            <a:r>
              <a:rPr lang="hu-HU" sz="2000" dirty="0" err="1"/>
              <a:t>max</a:t>
            </a:r>
            <a:r>
              <a:rPr lang="hu-HU" sz="2000" dirty="0"/>
              <a:t>. tágulás 2 cm</a:t>
            </a:r>
          </a:p>
          <a:p>
            <a:r>
              <a:rPr lang="de-DE" sz="2000" dirty="0"/>
              <a:t>1. </a:t>
            </a:r>
            <a:r>
              <a:rPr lang="hu-HU" sz="2000" dirty="0"/>
              <a:t>szűkület </a:t>
            </a:r>
            <a:r>
              <a:rPr lang="de-DE" sz="2000" dirty="0"/>
              <a:t>(</a:t>
            </a:r>
            <a:r>
              <a:rPr lang="hu-HU" sz="2000" dirty="0"/>
              <a:t>a</a:t>
            </a:r>
            <a:r>
              <a:rPr lang="de-DE" sz="2000" dirty="0"/>
              <a:t>. </a:t>
            </a:r>
            <a:r>
              <a:rPr lang="de-DE" sz="2000" dirty="0" err="1"/>
              <a:t>crycoidea</a:t>
            </a:r>
            <a:r>
              <a:rPr lang="de-DE" sz="2000" dirty="0"/>
              <a:t>): 15 cm</a:t>
            </a:r>
            <a:r>
              <a:rPr lang="hu-HU" sz="2000" dirty="0"/>
              <a:t>-re a fogsortól</a:t>
            </a:r>
            <a:r>
              <a:rPr lang="de-DE" sz="2000" dirty="0"/>
              <a:t>,</a:t>
            </a:r>
            <a:endParaRPr lang="hu-HU" sz="2000" dirty="0"/>
          </a:p>
          <a:p>
            <a:r>
              <a:rPr lang="de-DE" sz="2000" dirty="0"/>
              <a:t>2. </a:t>
            </a:r>
            <a:r>
              <a:rPr lang="hu-HU" sz="2000" dirty="0"/>
              <a:t>szűkület </a:t>
            </a:r>
            <a:r>
              <a:rPr lang="de-DE" sz="2000" dirty="0"/>
              <a:t>(</a:t>
            </a:r>
            <a:r>
              <a:rPr lang="hu-HU" sz="2000" dirty="0"/>
              <a:t>a</a:t>
            </a:r>
            <a:r>
              <a:rPr lang="de-DE" sz="2000" dirty="0"/>
              <a:t>. </a:t>
            </a:r>
            <a:r>
              <a:rPr lang="de-DE" sz="2000" dirty="0" err="1"/>
              <a:t>aortica</a:t>
            </a:r>
            <a:r>
              <a:rPr lang="de-DE" sz="2000" dirty="0"/>
              <a:t>): 25 cm</a:t>
            </a:r>
            <a:r>
              <a:rPr lang="hu-HU" sz="2000" dirty="0"/>
              <a:t>-re a fogsortól</a:t>
            </a:r>
            <a:r>
              <a:rPr lang="de-DE" sz="2000" dirty="0"/>
              <a:t>,</a:t>
            </a:r>
            <a:endParaRPr lang="hu-HU" sz="2000" dirty="0"/>
          </a:p>
          <a:p>
            <a:r>
              <a:rPr lang="de-DE" sz="2000" dirty="0"/>
              <a:t>3. </a:t>
            </a:r>
            <a:r>
              <a:rPr lang="hu-HU" sz="2000" dirty="0"/>
              <a:t>szűkület </a:t>
            </a:r>
            <a:r>
              <a:rPr lang="de-DE" sz="2000" dirty="0"/>
              <a:t>(</a:t>
            </a:r>
            <a:r>
              <a:rPr lang="hu-HU" sz="2000" dirty="0"/>
              <a:t>a</a:t>
            </a:r>
            <a:r>
              <a:rPr lang="de-DE" sz="2000" dirty="0"/>
              <a:t>. </a:t>
            </a:r>
            <a:r>
              <a:rPr lang="de-DE" sz="2000" dirty="0" err="1"/>
              <a:t>diaphragmatica</a:t>
            </a:r>
            <a:r>
              <a:rPr lang="de-DE" sz="2000" dirty="0"/>
              <a:t>): 40 cm</a:t>
            </a:r>
            <a:r>
              <a:rPr lang="hu-HU" sz="2000" dirty="0"/>
              <a:t> -re a fogsortól</a:t>
            </a:r>
            <a:r>
              <a:rPr lang="de-DE" sz="2000" dirty="0"/>
              <a:t>.</a:t>
            </a:r>
            <a:r>
              <a:rPr lang="hu-HU" sz="2000" dirty="0"/>
              <a:t> Itt 1-2 cm-t mozoghat (nem olyan feszes a nyelőcső beépítése a rekeszizomba, mint a VCI-é).</a:t>
            </a:r>
            <a:endParaRPr lang="de-DE" dirty="0"/>
          </a:p>
        </p:txBody>
      </p:sp>
    </p:spTree>
    <p:extLst>
      <p:ext uri="{BB962C8B-B14F-4D97-AF65-F5344CB8AC3E}">
        <p14:creationId xmlns:p14="http://schemas.microsoft.com/office/powerpoint/2010/main" val="4163154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Szamárhíd N</a:t>
            </a:r>
            <a:r>
              <a:rPr lang="hu-HU" baseline="30000" dirty="0"/>
              <a:t>o</a:t>
            </a:r>
            <a:r>
              <a:rPr lang="hu-HU" dirty="0"/>
              <a:t>1.</a:t>
            </a:r>
            <a:endParaRPr lang="de-DE" dirty="0"/>
          </a:p>
        </p:txBody>
      </p:sp>
      <p:sp>
        <p:nvSpPr>
          <p:cNvPr id="3" name="Tartalom helye 2"/>
          <p:cNvSpPr>
            <a:spLocks noGrp="1"/>
          </p:cNvSpPr>
          <p:nvPr>
            <p:ph idx="1"/>
          </p:nvPr>
        </p:nvSpPr>
        <p:spPr/>
        <p:txBody>
          <a:bodyPr/>
          <a:lstStyle/>
          <a:p>
            <a:r>
              <a:rPr lang="hu-HU" dirty="0"/>
              <a:t>a. carotis </a:t>
            </a:r>
            <a:r>
              <a:rPr lang="hu-HU" dirty="0" err="1"/>
              <a:t>comm</a:t>
            </a:r>
            <a:r>
              <a:rPr lang="hu-HU" dirty="0"/>
              <a:t> bifurkáció: C4</a:t>
            </a:r>
          </a:p>
          <a:p>
            <a:r>
              <a:rPr lang="hu-HU" dirty="0"/>
              <a:t>trachea bifurkáció: Th47</a:t>
            </a:r>
          </a:p>
          <a:p>
            <a:r>
              <a:rPr lang="hu-HU" dirty="0"/>
              <a:t>Aorta bifurkáció: L4</a:t>
            </a:r>
            <a:endParaRPr lang="de-DE" dirty="0"/>
          </a:p>
        </p:txBody>
      </p:sp>
    </p:spTree>
    <p:extLst>
      <p:ext uri="{BB962C8B-B14F-4D97-AF65-F5344CB8AC3E}">
        <p14:creationId xmlns:p14="http://schemas.microsoft.com/office/powerpoint/2010/main" val="292191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okumentumok\Attila\OKTATÁS\Egyetem\Előadások\ÁOK-GYOK-EÜInf\Mediastinum\Oes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48" y="211424"/>
            <a:ext cx="3052837" cy="62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oeso sphinc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261" y="211424"/>
            <a:ext cx="4735191" cy="62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365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634082"/>
          </a:xfrm>
        </p:spPr>
        <p:txBody>
          <a:bodyPr/>
          <a:lstStyle/>
          <a:p>
            <a:r>
              <a:rPr lang="hu-HU" dirty="0" err="1"/>
              <a:t>Oesophagus</a:t>
            </a:r>
            <a:endParaRPr lang="de-DE" dirty="0"/>
          </a:p>
        </p:txBody>
      </p:sp>
      <p:sp>
        <p:nvSpPr>
          <p:cNvPr id="3" name="Tartalom helye 2"/>
          <p:cNvSpPr>
            <a:spLocks noGrp="1"/>
          </p:cNvSpPr>
          <p:nvPr>
            <p:ph idx="1"/>
          </p:nvPr>
        </p:nvSpPr>
        <p:spPr>
          <a:xfrm>
            <a:off x="457200" y="1340768"/>
            <a:ext cx="8229600" cy="4785395"/>
          </a:xfrm>
        </p:spPr>
        <p:txBody>
          <a:bodyPr/>
          <a:lstStyle/>
          <a:p>
            <a:r>
              <a:rPr lang="hu-HU" sz="2000" dirty="0"/>
              <a:t>A harmadik szűkülete után van még egy rövidebb, </a:t>
            </a:r>
            <a:r>
              <a:rPr lang="de-DE" sz="2000" dirty="0"/>
              <a:t>3-4 cm </a:t>
            </a:r>
            <a:r>
              <a:rPr lang="hu-HU" sz="2000" dirty="0"/>
              <a:t>hosszú hasi szakasza </a:t>
            </a:r>
            <a:r>
              <a:rPr lang="de-DE" sz="2000" dirty="0"/>
              <a:t>(</a:t>
            </a:r>
            <a:r>
              <a:rPr lang="hu-HU" sz="2000" dirty="0"/>
              <a:t>p</a:t>
            </a:r>
            <a:r>
              <a:rPr lang="de-DE" sz="2000" dirty="0" err="1"/>
              <a:t>ars</a:t>
            </a:r>
            <a:r>
              <a:rPr lang="de-DE" sz="2000" dirty="0"/>
              <a:t> </a:t>
            </a:r>
            <a:r>
              <a:rPr lang="de-DE" sz="2000" dirty="0" err="1"/>
              <a:t>abdom</a:t>
            </a:r>
            <a:r>
              <a:rPr lang="de-DE" sz="2000" dirty="0"/>
              <a:t>.)</a:t>
            </a:r>
            <a:endParaRPr lang="hu-HU" sz="2000" dirty="0"/>
          </a:p>
          <a:p>
            <a:r>
              <a:rPr lang="de-DE" sz="2000" b="1" dirty="0" err="1"/>
              <a:t>Oesophagusdivertik</a:t>
            </a:r>
            <a:r>
              <a:rPr lang="hu-HU" sz="2000" b="1" dirty="0" err="1"/>
              <a:t>ulumok</a:t>
            </a:r>
            <a:r>
              <a:rPr lang="de-DE" sz="2000" dirty="0"/>
              <a:t>: </a:t>
            </a:r>
            <a:r>
              <a:rPr lang="hu-HU" sz="2000" dirty="0"/>
              <a:t>a leggyakrabban az </a:t>
            </a:r>
            <a:r>
              <a:rPr lang="de-DE" sz="2000" dirty="0"/>
              <a:t>1. </a:t>
            </a:r>
            <a:r>
              <a:rPr lang="hu-HU" sz="2000" dirty="0"/>
              <a:t>és a</a:t>
            </a:r>
            <a:r>
              <a:rPr lang="de-DE" sz="2000" dirty="0"/>
              <a:t> 2.</a:t>
            </a:r>
            <a:r>
              <a:rPr lang="hu-HU" sz="2000" dirty="0"/>
              <a:t> szűkületek magasságában.</a:t>
            </a:r>
          </a:p>
          <a:p>
            <a:r>
              <a:rPr lang="hu-HU" sz="2000" b="1" dirty="0"/>
              <a:t>a</a:t>
            </a:r>
            <a:r>
              <a:rPr lang="de-DE" sz="2000" b="1" dirty="0"/>
              <a:t> Th7/8</a:t>
            </a:r>
            <a:r>
              <a:rPr lang="hu-HU" sz="2000" b="1" dirty="0"/>
              <a:t> magasságáig</a:t>
            </a:r>
            <a:r>
              <a:rPr lang="de-DE" sz="2000" b="1" dirty="0"/>
              <a:t>:</a:t>
            </a:r>
            <a:r>
              <a:rPr lang="de-DE" sz="2000" dirty="0"/>
              <a:t> </a:t>
            </a:r>
            <a:r>
              <a:rPr lang="hu-HU" sz="2000" dirty="0"/>
              <a:t>az o</a:t>
            </a:r>
            <a:r>
              <a:rPr lang="de-DE" sz="2000" dirty="0" err="1"/>
              <a:t>esophagus</a:t>
            </a:r>
            <a:r>
              <a:rPr lang="de-DE" sz="2000" dirty="0"/>
              <a:t> </a:t>
            </a:r>
            <a:r>
              <a:rPr lang="hu-HU" sz="2000" dirty="0"/>
              <a:t>a csigolyatestek </a:t>
            </a:r>
            <a:r>
              <a:rPr lang="hu-HU" sz="2000" b="1" dirty="0"/>
              <a:t>előtt </a:t>
            </a:r>
            <a:r>
              <a:rPr lang="hu-HU" sz="2000" dirty="0"/>
              <a:t>van</a:t>
            </a:r>
            <a:r>
              <a:rPr lang="de-DE" sz="2000" dirty="0"/>
              <a:t>, </a:t>
            </a:r>
            <a:endParaRPr lang="hu-HU" sz="2000" dirty="0"/>
          </a:p>
          <a:p>
            <a:r>
              <a:rPr lang="hu-HU" sz="2000" b="1" dirty="0"/>
              <a:t>ettől </a:t>
            </a:r>
            <a:r>
              <a:rPr lang="hu-HU" sz="2000" b="1" dirty="0" err="1"/>
              <a:t>disztálisan</a:t>
            </a:r>
            <a:r>
              <a:rPr lang="de-DE" sz="2000" dirty="0"/>
              <a:t>: </a:t>
            </a:r>
            <a:r>
              <a:rPr lang="hu-HU" sz="2000" dirty="0"/>
              <a:t>az a</a:t>
            </a:r>
            <a:r>
              <a:rPr lang="de-DE" sz="2000" dirty="0" err="1"/>
              <a:t>orta</a:t>
            </a:r>
            <a:r>
              <a:rPr lang="de-DE" sz="2000" dirty="0"/>
              <a:t> </a:t>
            </a:r>
            <a:r>
              <a:rPr lang="hu-HU" sz="2000" dirty="0" err="1"/>
              <a:t>thoracica</a:t>
            </a:r>
            <a:r>
              <a:rPr lang="hu-HU" sz="2000" dirty="0"/>
              <a:t> eltolja</a:t>
            </a:r>
            <a:r>
              <a:rPr lang="de-DE" sz="2000" dirty="0"/>
              <a:t> </a:t>
            </a:r>
            <a:r>
              <a:rPr lang="hu-HU" sz="2000" b="1" dirty="0"/>
              <a:t>előre és jobbra</a:t>
            </a:r>
            <a:r>
              <a:rPr lang="de-DE" sz="2000" dirty="0"/>
              <a:t>.</a:t>
            </a:r>
            <a:r>
              <a:rPr lang="hu-HU" sz="2000" dirty="0"/>
              <a:t> Ezen a szakaszon érintkezik a bal pitvarral</a:t>
            </a:r>
            <a:r>
              <a:rPr lang="de-DE" sz="2000" dirty="0"/>
              <a:t> (</a:t>
            </a:r>
            <a:r>
              <a:rPr lang="de-DE" sz="2000" dirty="0" err="1"/>
              <a:t>trans</a:t>
            </a:r>
            <a:r>
              <a:rPr lang="hu-HU" sz="2000" dirty="0" err="1"/>
              <a:t>oe</a:t>
            </a:r>
            <a:r>
              <a:rPr lang="de-DE" sz="2000" dirty="0" err="1"/>
              <a:t>sophage</a:t>
            </a:r>
            <a:r>
              <a:rPr lang="hu-HU" sz="2000" dirty="0" err="1"/>
              <a:t>ális</a:t>
            </a:r>
            <a:r>
              <a:rPr lang="hu-HU" sz="2000" dirty="0"/>
              <a:t> szívultrahang</a:t>
            </a:r>
            <a:r>
              <a:rPr lang="de-DE" sz="2000" dirty="0"/>
              <a:t>)</a:t>
            </a:r>
            <a:endParaRPr lang="hu-HU" sz="2000" dirty="0"/>
          </a:p>
          <a:p>
            <a:r>
              <a:rPr lang="hu-HU" sz="2000" dirty="0"/>
              <a:t>érinti a jobb p</a:t>
            </a:r>
            <a:r>
              <a:rPr lang="de-DE" sz="2000" dirty="0" err="1"/>
              <a:t>leura</a:t>
            </a:r>
            <a:r>
              <a:rPr lang="de-DE" sz="2000" dirty="0"/>
              <a:t> </a:t>
            </a:r>
            <a:r>
              <a:rPr lang="de-DE" sz="2000" dirty="0" err="1"/>
              <a:t>mediastinalis</a:t>
            </a:r>
            <a:r>
              <a:rPr lang="hu-HU" sz="2000" dirty="0"/>
              <a:t>t</a:t>
            </a:r>
            <a:r>
              <a:rPr lang="de-DE" sz="2000" dirty="0"/>
              <a:t> (</a:t>
            </a:r>
            <a:r>
              <a:rPr lang="hu-HU" sz="2000" dirty="0"/>
              <a:t>a </a:t>
            </a:r>
            <a:r>
              <a:rPr lang="de-DE" sz="2000" dirty="0"/>
              <a:t>Th3 </a:t>
            </a:r>
            <a:r>
              <a:rPr lang="hu-HU" sz="2000" dirty="0"/>
              <a:t>és a </a:t>
            </a:r>
            <a:r>
              <a:rPr lang="de-DE" sz="2000" dirty="0"/>
              <a:t>Th10</a:t>
            </a:r>
            <a:r>
              <a:rPr lang="hu-HU" sz="2000" dirty="0"/>
              <a:t> között</a:t>
            </a:r>
            <a:r>
              <a:rPr lang="de-DE" sz="2000" dirty="0"/>
              <a:t>): </a:t>
            </a:r>
            <a:r>
              <a:rPr lang="hu-HU" sz="2000" b="1" dirty="0"/>
              <a:t>r</a:t>
            </a:r>
            <a:r>
              <a:rPr lang="de-DE" sz="2000" b="1" dirty="0" err="1"/>
              <a:t>ecessus</a:t>
            </a:r>
            <a:r>
              <a:rPr lang="de-DE" sz="2000" b="1" dirty="0"/>
              <a:t> </a:t>
            </a:r>
            <a:r>
              <a:rPr lang="de-DE" sz="2000" b="1" dirty="0" err="1"/>
              <a:t>retrooesophagealis</a:t>
            </a:r>
            <a:r>
              <a:rPr lang="de-DE" sz="2000" dirty="0"/>
              <a:t> (</a:t>
            </a:r>
            <a:r>
              <a:rPr lang="hu-HU" sz="2000" dirty="0"/>
              <a:t>egészen az a</a:t>
            </a:r>
            <a:r>
              <a:rPr lang="de-DE" sz="2000" dirty="0" err="1"/>
              <a:t>orta</a:t>
            </a:r>
            <a:r>
              <a:rPr lang="de-DE" sz="2000" dirty="0"/>
              <a:t> </a:t>
            </a:r>
            <a:r>
              <a:rPr lang="de-DE" sz="2000" dirty="0" err="1"/>
              <a:t>thoracic</a:t>
            </a:r>
            <a:r>
              <a:rPr lang="hu-HU" sz="2000" dirty="0" err="1"/>
              <a:t>áig</a:t>
            </a:r>
            <a:r>
              <a:rPr lang="hu-HU" sz="2000" dirty="0"/>
              <a:t> ér</a:t>
            </a:r>
            <a:r>
              <a:rPr lang="de-DE" sz="2000" dirty="0"/>
              <a:t>).</a:t>
            </a:r>
            <a:endParaRPr lang="hu-HU" sz="2000" dirty="0"/>
          </a:p>
          <a:p>
            <a:r>
              <a:rPr lang="hu-HU" sz="2000" dirty="0"/>
              <a:t>Az o</a:t>
            </a:r>
            <a:r>
              <a:rPr lang="de-DE" sz="2000" dirty="0" err="1"/>
              <a:t>esophagus</a:t>
            </a:r>
            <a:r>
              <a:rPr lang="hu-HU" sz="2000" dirty="0"/>
              <a:t> mögött és balra</a:t>
            </a:r>
            <a:r>
              <a:rPr lang="de-DE" sz="2000" dirty="0"/>
              <a:t>: </a:t>
            </a:r>
            <a:r>
              <a:rPr lang="hu-HU" sz="2000" b="1" dirty="0"/>
              <a:t>d</a:t>
            </a:r>
            <a:r>
              <a:rPr lang="de-DE" sz="2000" b="1" dirty="0" err="1"/>
              <a:t>uctus</a:t>
            </a:r>
            <a:r>
              <a:rPr lang="de-DE" sz="2000" b="1" dirty="0"/>
              <a:t> </a:t>
            </a:r>
            <a:r>
              <a:rPr lang="de-DE" sz="2000" b="1" dirty="0" err="1"/>
              <a:t>thoracicus</a:t>
            </a:r>
            <a:r>
              <a:rPr lang="de-DE" sz="2000" dirty="0"/>
              <a:t>; </a:t>
            </a:r>
            <a:r>
              <a:rPr lang="hu-HU" sz="2000" dirty="0"/>
              <a:t>jobbra</a:t>
            </a:r>
            <a:r>
              <a:rPr lang="de-DE" sz="2000" dirty="0"/>
              <a:t>: </a:t>
            </a:r>
            <a:r>
              <a:rPr lang="hu-HU" sz="2000" b="1" dirty="0"/>
              <a:t>v</a:t>
            </a:r>
            <a:r>
              <a:rPr lang="de-DE" sz="2000" b="1" dirty="0"/>
              <a:t>. azygos</a:t>
            </a:r>
            <a:r>
              <a:rPr lang="de-DE" sz="2000" dirty="0"/>
              <a:t>.</a:t>
            </a:r>
            <a:endParaRPr lang="hu-HU" sz="2000" dirty="0"/>
          </a:p>
          <a:p>
            <a:endParaRPr lang="de-DE" dirty="0"/>
          </a:p>
        </p:txBody>
      </p:sp>
    </p:spTree>
    <p:extLst>
      <p:ext uri="{BB962C8B-B14F-4D97-AF65-F5344CB8AC3E}">
        <p14:creationId xmlns:p14="http://schemas.microsoft.com/office/powerpoint/2010/main" val="1001816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0"/>
            <a:ext cx="5473425" cy="6876162"/>
          </a:xfrm>
          <a:prstGeom prst="rect">
            <a:avLst/>
          </a:prstGeom>
        </p:spPr>
      </p:pic>
    </p:spTree>
    <p:extLst>
      <p:ext uri="{BB962C8B-B14F-4D97-AF65-F5344CB8AC3E}">
        <p14:creationId xmlns:p14="http://schemas.microsoft.com/office/powerpoint/2010/main" val="2228047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632" y="0"/>
            <a:ext cx="2814368" cy="6858000"/>
          </a:xfrm>
          <a:prstGeom prst="rect">
            <a:avLst/>
          </a:prstGeom>
        </p:spPr>
      </p:pic>
      <p:sp>
        <p:nvSpPr>
          <p:cNvPr id="5" name="Szövegdoboz 4"/>
          <p:cNvSpPr txBox="1"/>
          <p:nvPr/>
        </p:nvSpPr>
        <p:spPr>
          <a:xfrm>
            <a:off x="323528" y="332656"/>
            <a:ext cx="5040560" cy="1754326"/>
          </a:xfrm>
          <a:prstGeom prst="rect">
            <a:avLst/>
          </a:prstGeom>
          <a:noFill/>
        </p:spPr>
        <p:txBody>
          <a:bodyPr wrap="square" rtlCol="0">
            <a:spAutoFit/>
          </a:bodyPr>
          <a:lstStyle/>
          <a:p>
            <a:r>
              <a:rPr lang="hu-HU" dirty="0"/>
              <a:t>Nyelőcső-</a:t>
            </a:r>
            <a:r>
              <a:rPr lang="hu-HU" dirty="0" err="1"/>
              <a:t>divertikulumok</a:t>
            </a:r>
            <a:r>
              <a:rPr lang="hu-HU" dirty="0"/>
              <a:t>:</a:t>
            </a:r>
          </a:p>
          <a:p>
            <a:endParaRPr lang="hu-HU" dirty="0"/>
          </a:p>
          <a:p>
            <a:r>
              <a:rPr lang="hu-HU" sz="1100" dirty="0">
                <a:sym typeface="Wingdings" panose="05000000000000000000" pitchFamily="2" charset="2"/>
              </a:rPr>
              <a:t></a:t>
            </a:r>
            <a:r>
              <a:rPr lang="hu-HU" dirty="0">
                <a:sym typeface="Wingdings" panose="05000000000000000000" pitchFamily="2" charset="2"/>
              </a:rPr>
              <a:t>: </a:t>
            </a:r>
            <a:r>
              <a:rPr lang="hu-HU" dirty="0" err="1">
                <a:sym typeface="Wingdings" panose="05000000000000000000" pitchFamily="2" charset="2"/>
              </a:rPr>
              <a:t>Zenker</a:t>
            </a:r>
            <a:r>
              <a:rPr lang="hu-HU" dirty="0">
                <a:sym typeface="Wingdings" panose="05000000000000000000" pitchFamily="2" charset="2"/>
              </a:rPr>
              <a:t> </a:t>
            </a:r>
            <a:r>
              <a:rPr lang="hu-HU" dirty="0" err="1">
                <a:sym typeface="Wingdings" panose="05000000000000000000" pitchFamily="2" charset="2"/>
              </a:rPr>
              <a:t>divertikulum</a:t>
            </a:r>
            <a:r>
              <a:rPr lang="hu-HU" dirty="0">
                <a:sym typeface="Wingdings" panose="05000000000000000000" pitchFamily="2" charset="2"/>
              </a:rPr>
              <a:t> (leggyakoribb; 70%); </a:t>
            </a:r>
            <a:r>
              <a:rPr lang="hu-HU" dirty="0" err="1">
                <a:sym typeface="Wingdings" panose="05000000000000000000" pitchFamily="2" charset="2"/>
              </a:rPr>
              <a:t>Laimer</a:t>
            </a:r>
            <a:r>
              <a:rPr lang="hu-HU" dirty="0">
                <a:sym typeface="Wingdings" panose="05000000000000000000" pitchFamily="2" charset="2"/>
              </a:rPr>
              <a:t> háromszög vagy </a:t>
            </a:r>
            <a:r>
              <a:rPr lang="hu-HU" dirty="0" err="1">
                <a:sym typeface="Wingdings" panose="05000000000000000000" pitchFamily="2" charset="2"/>
              </a:rPr>
              <a:t>Killian</a:t>
            </a:r>
            <a:r>
              <a:rPr lang="hu-HU" dirty="0">
                <a:sym typeface="Wingdings" panose="05000000000000000000" pitchFamily="2" charset="2"/>
              </a:rPr>
              <a:t> háromszög</a:t>
            </a:r>
          </a:p>
          <a:p>
            <a:pPr marL="171450" indent="-171450">
              <a:buFont typeface="Wingdings" panose="05000000000000000000" pitchFamily="2" charset="2"/>
              <a:buChar char="­"/>
            </a:pPr>
            <a:r>
              <a:rPr lang="hu-HU" sz="1200" dirty="0">
                <a:sym typeface="Wingdings" panose="05000000000000000000" pitchFamily="2" charset="2"/>
              </a:rPr>
              <a:t></a:t>
            </a:r>
            <a:r>
              <a:rPr lang="hu-HU" dirty="0">
                <a:sym typeface="Wingdings" panose="05000000000000000000" pitchFamily="2" charset="2"/>
              </a:rPr>
              <a:t>: </a:t>
            </a:r>
            <a:r>
              <a:rPr lang="hu-HU" dirty="0" err="1">
                <a:sym typeface="Wingdings" panose="05000000000000000000" pitchFamily="2" charset="2"/>
              </a:rPr>
              <a:t>trakciós</a:t>
            </a:r>
            <a:r>
              <a:rPr lang="hu-HU" dirty="0">
                <a:sym typeface="Wingdings" panose="05000000000000000000" pitchFamily="2" charset="2"/>
              </a:rPr>
              <a:t> </a:t>
            </a:r>
            <a:r>
              <a:rPr lang="hu-HU" dirty="0" err="1">
                <a:sym typeface="Wingdings" panose="05000000000000000000" pitchFamily="2" charset="2"/>
              </a:rPr>
              <a:t>divertikulum</a:t>
            </a:r>
            <a:endParaRPr lang="hu-HU" dirty="0">
              <a:sym typeface="Wingdings" panose="05000000000000000000" pitchFamily="2" charset="2"/>
            </a:endParaRPr>
          </a:p>
          <a:p>
            <a:r>
              <a:rPr lang="hu-HU" sz="1200" dirty="0">
                <a:sym typeface="Wingdings" panose="05000000000000000000" pitchFamily="2" charset="2"/>
              </a:rPr>
              <a:t>  </a:t>
            </a:r>
            <a:r>
              <a:rPr lang="hu-HU" dirty="0">
                <a:sym typeface="Wingdings" panose="05000000000000000000" pitchFamily="2" charset="2"/>
              </a:rPr>
              <a:t>: </a:t>
            </a:r>
            <a:r>
              <a:rPr lang="hu-HU" dirty="0" err="1">
                <a:sym typeface="Wingdings" panose="05000000000000000000" pitchFamily="2" charset="2"/>
              </a:rPr>
              <a:t>epiphrenikus</a:t>
            </a:r>
            <a:r>
              <a:rPr lang="hu-HU" dirty="0">
                <a:sym typeface="Wingdings" panose="05000000000000000000" pitchFamily="2" charset="2"/>
              </a:rPr>
              <a:t> </a:t>
            </a:r>
            <a:r>
              <a:rPr lang="hu-HU" dirty="0" err="1">
                <a:sym typeface="Wingdings" panose="05000000000000000000" pitchFamily="2" charset="2"/>
              </a:rPr>
              <a:t>divertikulum</a:t>
            </a:r>
            <a:endParaRPr lang="hu-HU" dirty="0">
              <a:sym typeface="Wingdings" panose="05000000000000000000" pitchFamily="2" charset="2"/>
            </a:endParaRPr>
          </a:p>
        </p:txBody>
      </p:sp>
    </p:spTree>
    <p:extLst>
      <p:ext uri="{BB962C8B-B14F-4D97-AF65-F5344CB8AC3E}">
        <p14:creationId xmlns:p14="http://schemas.microsoft.com/office/powerpoint/2010/main" val="2962305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3538"/>
            <a:ext cx="8208912" cy="6770924"/>
          </a:xfrm>
          <a:prstGeom prst="rect">
            <a:avLst/>
          </a:prstGeom>
        </p:spPr>
      </p:pic>
    </p:spTree>
    <p:extLst>
      <p:ext uri="{BB962C8B-B14F-4D97-AF65-F5344CB8AC3E}">
        <p14:creationId xmlns:p14="http://schemas.microsoft.com/office/powerpoint/2010/main" val="4177545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Ductus </a:t>
            </a:r>
            <a:r>
              <a:rPr lang="hu-HU" dirty="0" err="1"/>
              <a:t>thoracicus</a:t>
            </a:r>
            <a:endParaRPr lang="de-DE" dirty="0"/>
          </a:p>
        </p:txBody>
      </p:sp>
      <p:sp>
        <p:nvSpPr>
          <p:cNvPr id="3" name="Tartalom helye 2"/>
          <p:cNvSpPr>
            <a:spLocks noGrp="1"/>
          </p:cNvSpPr>
          <p:nvPr>
            <p:ph idx="1"/>
          </p:nvPr>
        </p:nvSpPr>
        <p:spPr/>
        <p:txBody>
          <a:bodyPr/>
          <a:lstStyle/>
          <a:p>
            <a:r>
              <a:rPr lang="hu-HU" sz="2000" dirty="0"/>
              <a:t>A h</a:t>
            </a:r>
            <a:r>
              <a:rPr lang="de-DE" sz="2000" dirty="0" err="1"/>
              <a:t>iatus</a:t>
            </a:r>
            <a:r>
              <a:rPr lang="de-DE" sz="2000" dirty="0"/>
              <a:t> aortae</a:t>
            </a:r>
            <a:r>
              <a:rPr lang="hu-HU" sz="2000" dirty="0"/>
              <a:t>-n lép keresztül </a:t>
            </a:r>
            <a:r>
              <a:rPr lang="de-DE" sz="2000" dirty="0"/>
              <a:t>(</a:t>
            </a:r>
            <a:r>
              <a:rPr lang="hu-HU" sz="2000" b="1" dirty="0"/>
              <a:t>c</a:t>
            </a:r>
            <a:r>
              <a:rPr lang="de-DE" sz="2000" b="1" dirty="0" err="1"/>
              <a:t>isterna</a:t>
            </a:r>
            <a:r>
              <a:rPr lang="de-DE" sz="2000" b="1" dirty="0"/>
              <a:t> </a:t>
            </a:r>
            <a:r>
              <a:rPr lang="de-DE" sz="2000" b="1" dirty="0" err="1"/>
              <a:t>chylii</a:t>
            </a:r>
            <a:r>
              <a:rPr lang="de-DE" sz="2000" dirty="0"/>
              <a:t>).</a:t>
            </a:r>
            <a:endParaRPr lang="hu-HU" sz="2000" dirty="0"/>
          </a:p>
          <a:p>
            <a:r>
              <a:rPr lang="hu-HU" sz="2000" dirty="0"/>
              <a:t>t</a:t>
            </a:r>
            <a:r>
              <a:rPr lang="de-DE" sz="2000" dirty="0" err="1"/>
              <a:t>horax</a:t>
            </a:r>
            <a:r>
              <a:rPr lang="de-DE" sz="2000" dirty="0"/>
              <a:t>: </a:t>
            </a:r>
            <a:r>
              <a:rPr lang="hu-HU" sz="2000" dirty="0"/>
              <a:t>a </a:t>
            </a:r>
            <a:r>
              <a:rPr lang="de-DE" sz="2000" b="1" dirty="0"/>
              <a:t>Th5</a:t>
            </a:r>
            <a:r>
              <a:rPr lang="hu-HU" sz="2000" b="1" dirty="0"/>
              <a:t>-</a:t>
            </a:r>
            <a:r>
              <a:rPr lang="hu-HU" sz="2000" b="1" dirty="0" err="1"/>
              <a:t>ig</a:t>
            </a:r>
            <a:r>
              <a:rPr lang="hu-HU" sz="2000" b="1" dirty="0"/>
              <a:t> </a:t>
            </a:r>
            <a:r>
              <a:rPr lang="hu-HU" sz="2000" dirty="0"/>
              <a:t>a gerincoszlop előtt, középen halad, ettől </a:t>
            </a:r>
            <a:r>
              <a:rPr lang="hu-HU" sz="2000" dirty="0" err="1"/>
              <a:t>kraniálisan</a:t>
            </a:r>
            <a:r>
              <a:rPr lang="de-DE" sz="2000" dirty="0"/>
              <a:t>: </a:t>
            </a:r>
            <a:r>
              <a:rPr lang="hu-HU" sz="2000" dirty="0"/>
              <a:t>lassan balra húzódik</a:t>
            </a:r>
            <a:r>
              <a:rPr lang="de-DE" sz="2000" dirty="0"/>
              <a:t>.</a:t>
            </a:r>
            <a:endParaRPr lang="hu-HU" sz="2000" dirty="0"/>
          </a:p>
          <a:p>
            <a:r>
              <a:rPr lang="hu-HU" sz="2000" dirty="0"/>
              <a:t>Az a</a:t>
            </a:r>
            <a:r>
              <a:rPr lang="de-DE" sz="2000" dirty="0"/>
              <a:t>. vertebralis </a:t>
            </a:r>
            <a:r>
              <a:rPr lang="hu-HU" sz="2000" b="1" dirty="0"/>
              <a:t>előtt</a:t>
            </a:r>
            <a:r>
              <a:rPr lang="hu-HU" sz="2000" dirty="0"/>
              <a:t> </a:t>
            </a:r>
            <a:r>
              <a:rPr lang="hu-HU" sz="2000" dirty="0" err="1"/>
              <a:t>szájadzik</a:t>
            </a:r>
            <a:r>
              <a:rPr lang="hu-HU" sz="2000" dirty="0"/>
              <a:t> (</a:t>
            </a:r>
            <a:r>
              <a:rPr lang="hu-HU" sz="2000" b="1" dirty="0"/>
              <a:t>hátulról</a:t>
            </a:r>
            <a:r>
              <a:rPr lang="hu-HU" sz="2000" dirty="0"/>
              <a:t>) a bal </a:t>
            </a:r>
            <a:r>
              <a:rPr lang="hu-HU" sz="2000" b="1" dirty="0" err="1"/>
              <a:t>angulus</a:t>
            </a:r>
            <a:r>
              <a:rPr lang="hu-HU" sz="2000" b="1" dirty="0"/>
              <a:t> </a:t>
            </a:r>
            <a:r>
              <a:rPr lang="hu-HU" sz="2000" b="1" dirty="0" err="1"/>
              <a:t>venosusba</a:t>
            </a:r>
            <a:r>
              <a:rPr lang="de-DE" sz="2000" dirty="0"/>
              <a:t>.</a:t>
            </a:r>
            <a:endParaRPr lang="hu-HU" sz="2000" dirty="0"/>
          </a:p>
          <a:p>
            <a:endParaRPr lang="de-DE" dirty="0"/>
          </a:p>
        </p:txBody>
      </p:sp>
    </p:spTree>
    <p:extLst>
      <p:ext uri="{BB962C8B-B14F-4D97-AF65-F5344CB8AC3E}">
        <p14:creationId xmlns:p14="http://schemas.microsoft.com/office/powerpoint/2010/main" val="3917709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thoracic_duct1316552488543"/>
          <p:cNvPicPr>
            <a:picLocks noChangeAspect="1" noChangeArrowheads="1"/>
          </p:cNvPicPr>
          <p:nvPr/>
        </p:nvPicPr>
        <p:blipFill>
          <a:blip r:embed="rId3" cstate="screen"/>
          <a:srcRect/>
          <a:stretch>
            <a:fillRect/>
          </a:stretch>
        </p:blipFill>
        <p:spPr bwMode="auto">
          <a:xfrm>
            <a:off x="2670175" y="0"/>
            <a:ext cx="6473825" cy="6858000"/>
          </a:xfrm>
          <a:prstGeom prst="rect">
            <a:avLst/>
          </a:prstGeom>
          <a:noFill/>
          <a:ln w="9525">
            <a:noFill/>
            <a:miter lim="800000"/>
            <a:headEnd/>
            <a:tailEnd/>
          </a:ln>
        </p:spPr>
      </p:pic>
      <p:sp>
        <p:nvSpPr>
          <p:cNvPr id="37890" name="Rectangle 6"/>
          <p:cNvSpPr>
            <a:spLocks noChangeArrowheads="1"/>
          </p:cNvSpPr>
          <p:nvPr/>
        </p:nvSpPr>
        <p:spPr bwMode="auto">
          <a:xfrm>
            <a:off x="250825" y="981075"/>
            <a:ext cx="2273300" cy="923330"/>
          </a:xfrm>
          <a:prstGeom prst="rect">
            <a:avLst/>
          </a:prstGeom>
          <a:noFill/>
          <a:ln w="9525">
            <a:noFill/>
            <a:miter lim="800000"/>
            <a:headEnd/>
            <a:tailEnd/>
          </a:ln>
        </p:spPr>
        <p:txBody>
          <a:bodyPr>
            <a:spAutoFit/>
          </a:bodyPr>
          <a:lstStyle/>
          <a:p>
            <a:r>
              <a:rPr lang="hu-HU" dirty="0"/>
              <a:t>Mellvezeték</a:t>
            </a:r>
          </a:p>
          <a:p>
            <a:r>
              <a:rPr lang="hu-HU" dirty="0"/>
              <a:t>(sárgán jelölve):</a:t>
            </a:r>
          </a:p>
          <a:p>
            <a:r>
              <a:rPr lang="hu-HU" dirty="0" err="1"/>
              <a:t>ductus</a:t>
            </a:r>
            <a:r>
              <a:rPr lang="hu-HU" dirty="0"/>
              <a:t> </a:t>
            </a:r>
            <a:r>
              <a:rPr lang="hu-HU" dirty="0" err="1"/>
              <a:t>thoracicus</a:t>
            </a:r>
            <a:endParaRPr lang="hu-HU" dirty="0"/>
          </a:p>
        </p:txBody>
      </p:sp>
      <p:sp>
        <p:nvSpPr>
          <p:cNvPr id="37891" name="Text Box 7"/>
          <p:cNvSpPr txBox="1">
            <a:spLocks noChangeArrowheads="1"/>
          </p:cNvSpPr>
          <p:nvPr/>
        </p:nvSpPr>
        <p:spPr bwMode="auto">
          <a:xfrm>
            <a:off x="7667625" y="3500438"/>
            <a:ext cx="1476375" cy="244475"/>
          </a:xfrm>
          <a:prstGeom prst="rect">
            <a:avLst/>
          </a:prstGeom>
          <a:noFill/>
          <a:ln w="9525">
            <a:noFill/>
            <a:miter lim="800000"/>
            <a:headEnd/>
            <a:tailEnd/>
          </a:ln>
        </p:spPr>
        <p:txBody>
          <a:bodyPr>
            <a:spAutoFit/>
          </a:bodyPr>
          <a:lstStyle/>
          <a:p>
            <a:pPr>
              <a:spcBef>
                <a:spcPct val="50000"/>
              </a:spcBef>
            </a:pPr>
            <a:r>
              <a:rPr lang="hu-HU" sz="1000" dirty="0" err="1">
                <a:solidFill>
                  <a:srgbClr val="FFFF00"/>
                </a:solidFill>
              </a:rPr>
              <a:t>Vena</a:t>
            </a:r>
            <a:r>
              <a:rPr lang="hu-HU" sz="1000" dirty="0">
                <a:solidFill>
                  <a:srgbClr val="FFFF00"/>
                </a:solidFill>
              </a:rPr>
              <a:t> </a:t>
            </a:r>
            <a:r>
              <a:rPr lang="hu-HU" sz="1000" dirty="0" err="1">
                <a:solidFill>
                  <a:srgbClr val="FFFF00"/>
                </a:solidFill>
              </a:rPr>
              <a:t>subclavia</a:t>
            </a:r>
            <a:r>
              <a:rPr lang="hu-HU" sz="1000" dirty="0">
                <a:solidFill>
                  <a:srgbClr val="FFFF00"/>
                </a:solidFill>
              </a:rPr>
              <a:t> sin.</a:t>
            </a:r>
          </a:p>
        </p:txBody>
      </p:sp>
      <p:sp>
        <p:nvSpPr>
          <p:cNvPr id="37892" name="Line 8"/>
          <p:cNvSpPr>
            <a:spLocks noChangeShapeType="1"/>
          </p:cNvSpPr>
          <p:nvPr/>
        </p:nvSpPr>
        <p:spPr bwMode="auto">
          <a:xfrm flipH="1" flipV="1">
            <a:off x="7812088" y="1628775"/>
            <a:ext cx="215900" cy="1800225"/>
          </a:xfrm>
          <a:prstGeom prst="line">
            <a:avLst/>
          </a:prstGeom>
          <a:noFill/>
          <a:ln w="9525">
            <a:solidFill>
              <a:schemeClr val="tx1"/>
            </a:solidFill>
            <a:round/>
            <a:headEnd/>
            <a:tailEnd type="triangle" w="med" len="med"/>
          </a:ln>
        </p:spPr>
        <p:txBody>
          <a:bodyPr/>
          <a:lstStyle/>
          <a:p>
            <a:endParaRPr lang="hu-HU"/>
          </a:p>
        </p:txBody>
      </p:sp>
      <p:sp>
        <p:nvSpPr>
          <p:cNvPr id="37893" name="Text Box 9"/>
          <p:cNvSpPr txBox="1">
            <a:spLocks noChangeArrowheads="1"/>
          </p:cNvSpPr>
          <p:nvPr/>
        </p:nvSpPr>
        <p:spPr bwMode="auto">
          <a:xfrm>
            <a:off x="7092950" y="3933825"/>
            <a:ext cx="1800225" cy="244475"/>
          </a:xfrm>
          <a:prstGeom prst="rect">
            <a:avLst/>
          </a:prstGeom>
          <a:noFill/>
          <a:ln w="9525">
            <a:noFill/>
            <a:miter lim="800000"/>
            <a:headEnd/>
            <a:tailEnd/>
          </a:ln>
        </p:spPr>
        <p:txBody>
          <a:bodyPr>
            <a:spAutoFit/>
          </a:bodyPr>
          <a:lstStyle/>
          <a:p>
            <a:pPr>
              <a:spcBef>
                <a:spcPct val="50000"/>
              </a:spcBef>
            </a:pPr>
            <a:r>
              <a:rPr lang="hu-HU" sz="1000">
                <a:solidFill>
                  <a:srgbClr val="FFFF00"/>
                </a:solidFill>
              </a:rPr>
              <a:t>Vena brachiocephalica  sin.</a:t>
            </a:r>
          </a:p>
        </p:txBody>
      </p:sp>
      <p:sp>
        <p:nvSpPr>
          <p:cNvPr id="37894" name="Line 10"/>
          <p:cNvSpPr>
            <a:spLocks noChangeShapeType="1"/>
          </p:cNvSpPr>
          <p:nvPr/>
        </p:nvSpPr>
        <p:spPr bwMode="auto">
          <a:xfrm flipH="1" flipV="1">
            <a:off x="6804025" y="2133600"/>
            <a:ext cx="504825" cy="1800225"/>
          </a:xfrm>
          <a:prstGeom prst="line">
            <a:avLst/>
          </a:prstGeom>
          <a:noFill/>
          <a:ln w="9525">
            <a:solidFill>
              <a:schemeClr val="tx1"/>
            </a:solidFill>
            <a:round/>
            <a:headEnd/>
            <a:tailEnd type="triangle" w="med" len="med"/>
          </a:ln>
        </p:spPr>
        <p:txBody>
          <a:bodyPr/>
          <a:lstStyle/>
          <a:p>
            <a:endParaRPr lang="hu-HU"/>
          </a:p>
        </p:txBody>
      </p:sp>
      <p:sp>
        <p:nvSpPr>
          <p:cNvPr id="8" name="Text Box 7"/>
          <p:cNvSpPr txBox="1">
            <a:spLocks noChangeArrowheads="1"/>
          </p:cNvSpPr>
          <p:nvPr/>
        </p:nvSpPr>
        <p:spPr bwMode="auto">
          <a:xfrm>
            <a:off x="2756693" y="2406649"/>
            <a:ext cx="1476375" cy="244475"/>
          </a:xfrm>
          <a:prstGeom prst="rect">
            <a:avLst/>
          </a:prstGeom>
          <a:noFill/>
          <a:ln w="9525">
            <a:noFill/>
            <a:miter lim="800000"/>
            <a:headEnd/>
            <a:tailEnd/>
          </a:ln>
        </p:spPr>
        <p:txBody>
          <a:bodyPr>
            <a:spAutoFit/>
          </a:bodyPr>
          <a:lstStyle/>
          <a:p>
            <a:pPr>
              <a:spcBef>
                <a:spcPct val="50000"/>
              </a:spcBef>
            </a:pPr>
            <a:r>
              <a:rPr lang="hu-HU" sz="1000" b="1" dirty="0" err="1">
                <a:solidFill>
                  <a:srgbClr val="FFFF00"/>
                </a:solidFill>
              </a:rPr>
              <a:t>Vena</a:t>
            </a:r>
            <a:r>
              <a:rPr lang="hu-HU" sz="1000" b="1" dirty="0">
                <a:solidFill>
                  <a:srgbClr val="FFFF00"/>
                </a:solidFill>
              </a:rPr>
              <a:t> </a:t>
            </a:r>
            <a:r>
              <a:rPr lang="hu-HU" sz="1000" b="1" dirty="0" err="1">
                <a:solidFill>
                  <a:srgbClr val="FFFF00"/>
                </a:solidFill>
              </a:rPr>
              <a:t>azygos</a:t>
            </a:r>
            <a:endParaRPr lang="hu-HU" sz="1000" b="1" dirty="0">
              <a:solidFill>
                <a:srgbClr val="FFFF00"/>
              </a:solidFill>
            </a:endParaRPr>
          </a:p>
        </p:txBody>
      </p:sp>
      <p:sp>
        <p:nvSpPr>
          <p:cNvPr id="9" name="Line 10"/>
          <p:cNvSpPr>
            <a:spLocks noChangeShapeType="1"/>
          </p:cNvSpPr>
          <p:nvPr/>
        </p:nvSpPr>
        <p:spPr bwMode="auto">
          <a:xfrm>
            <a:off x="3707903" y="2651123"/>
            <a:ext cx="1980109" cy="627063"/>
          </a:xfrm>
          <a:prstGeom prst="line">
            <a:avLst/>
          </a:prstGeom>
          <a:noFill/>
          <a:ln w="9525">
            <a:solidFill>
              <a:schemeClr val="tx1"/>
            </a:solidFill>
            <a:round/>
            <a:headEnd/>
            <a:tailEnd type="triangle" w="med" len="med"/>
          </a:ln>
        </p:spPr>
        <p:txBody>
          <a:bodyPr/>
          <a:lstStyle/>
          <a:p>
            <a:endParaRPr lang="hu-HU"/>
          </a:p>
        </p:txBody>
      </p:sp>
    </p:spTree>
    <p:extLst>
      <p:ext uri="{BB962C8B-B14F-4D97-AF65-F5344CB8AC3E}">
        <p14:creationId xmlns:p14="http://schemas.microsoft.com/office/powerpoint/2010/main" val="221867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descr="0_thoracic_duct_close"/>
          <p:cNvPicPr>
            <a:picLocks noChangeAspect="1" noChangeArrowheads="1"/>
          </p:cNvPicPr>
          <p:nvPr/>
        </p:nvPicPr>
        <p:blipFill>
          <a:blip r:embed="rId3" cstate="screen"/>
          <a:srcRect/>
          <a:stretch>
            <a:fillRect/>
          </a:stretch>
        </p:blipFill>
        <p:spPr bwMode="auto">
          <a:xfrm>
            <a:off x="323850" y="0"/>
            <a:ext cx="8424863" cy="6318250"/>
          </a:xfrm>
          <a:prstGeom prst="rect">
            <a:avLst/>
          </a:prstGeom>
          <a:noFill/>
          <a:ln w="9525">
            <a:noFill/>
            <a:miter lim="800000"/>
            <a:headEnd/>
            <a:tailEnd/>
          </a:ln>
        </p:spPr>
      </p:pic>
      <p:sp>
        <p:nvSpPr>
          <p:cNvPr id="39938" name="Text Box 7"/>
          <p:cNvSpPr txBox="1">
            <a:spLocks noChangeArrowheads="1"/>
          </p:cNvSpPr>
          <p:nvPr/>
        </p:nvSpPr>
        <p:spPr bwMode="auto">
          <a:xfrm>
            <a:off x="971550" y="6308725"/>
            <a:ext cx="6553200" cy="369332"/>
          </a:xfrm>
          <a:prstGeom prst="rect">
            <a:avLst/>
          </a:prstGeom>
          <a:noFill/>
          <a:ln w="9525">
            <a:noFill/>
            <a:miter lim="800000"/>
            <a:headEnd/>
            <a:tailEnd/>
          </a:ln>
        </p:spPr>
        <p:txBody>
          <a:bodyPr>
            <a:spAutoFit/>
          </a:bodyPr>
          <a:lstStyle/>
          <a:p>
            <a:pPr>
              <a:spcBef>
                <a:spcPct val="50000"/>
              </a:spcBef>
            </a:pPr>
            <a:r>
              <a:rPr lang="hu-HU" dirty="0"/>
              <a:t>Mellvezeték (a szonda felett)</a:t>
            </a:r>
          </a:p>
        </p:txBody>
      </p:sp>
    </p:spTree>
    <p:extLst>
      <p:ext uri="{BB962C8B-B14F-4D97-AF65-F5344CB8AC3E}">
        <p14:creationId xmlns:p14="http://schemas.microsoft.com/office/powerpoint/2010/main" val="2991592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dirty="0" err="1"/>
              <a:t>Thymus</a:t>
            </a:r>
            <a:endParaRPr lang="de-DE" dirty="0"/>
          </a:p>
        </p:txBody>
      </p:sp>
      <p:sp>
        <p:nvSpPr>
          <p:cNvPr id="5" name="Alcím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1638486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Thymus</a:t>
            </a:r>
            <a:endParaRPr lang="de-DE" dirty="0"/>
          </a:p>
        </p:txBody>
      </p:sp>
      <p:sp>
        <p:nvSpPr>
          <p:cNvPr id="5" name="Tartalom helye 4"/>
          <p:cNvSpPr>
            <a:spLocks noGrp="1"/>
          </p:cNvSpPr>
          <p:nvPr>
            <p:ph idx="1"/>
          </p:nvPr>
        </p:nvSpPr>
        <p:spPr/>
        <p:txBody>
          <a:bodyPr/>
          <a:lstStyle/>
          <a:p>
            <a:r>
              <a:rPr lang="de-DE" sz="2000" b="1" dirty="0"/>
              <a:t>Trigonum </a:t>
            </a:r>
            <a:r>
              <a:rPr lang="de-DE" sz="2000" b="1" dirty="0" err="1"/>
              <a:t>thymicum</a:t>
            </a:r>
            <a:endParaRPr lang="hu-HU" sz="2000" b="1" dirty="0"/>
          </a:p>
          <a:p>
            <a:r>
              <a:rPr lang="hu-HU" sz="2000" dirty="0" err="1"/>
              <a:t>kaudál</a:t>
            </a:r>
            <a:r>
              <a:rPr lang="hu-HU" sz="2000" dirty="0"/>
              <a:t> felé eléri a </a:t>
            </a:r>
            <a:r>
              <a:rPr lang="hu-HU" sz="2000" dirty="0" err="1"/>
              <a:t>pericardiumot</a:t>
            </a:r>
            <a:r>
              <a:rPr lang="de-DE" sz="2000" dirty="0"/>
              <a:t>;</a:t>
            </a:r>
            <a:endParaRPr lang="hu-HU" sz="2000" dirty="0"/>
          </a:p>
          <a:p>
            <a:r>
              <a:rPr lang="hu-HU" sz="2000" dirty="0"/>
              <a:t>a legtöbb esetben a t</a:t>
            </a:r>
            <a:r>
              <a:rPr lang="de-DE" sz="2000" dirty="0" err="1"/>
              <a:t>hymus</a:t>
            </a:r>
            <a:r>
              <a:rPr lang="de-DE" sz="2000" dirty="0"/>
              <a:t> </a:t>
            </a:r>
            <a:r>
              <a:rPr lang="hu-HU" sz="2000" dirty="0"/>
              <a:t>a v</a:t>
            </a:r>
            <a:r>
              <a:rPr lang="de-DE" sz="2000" dirty="0"/>
              <a:t>v. </a:t>
            </a:r>
            <a:r>
              <a:rPr lang="de-DE" sz="2000" dirty="0" err="1"/>
              <a:t>brachiocephalicae</a:t>
            </a:r>
            <a:r>
              <a:rPr lang="hu-HU" sz="2000" dirty="0"/>
              <a:t> előtt fekszik</a:t>
            </a:r>
            <a:r>
              <a:rPr lang="de-DE" sz="2000" dirty="0"/>
              <a:t>, (</a:t>
            </a:r>
            <a:r>
              <a:rPr lang="hu-HU" sz="2000" dirty="0"/>
              <a:t>ritkán </a:t>
            </a:r>
            <a:r>
              <a:rPr lang="hu-HU" sz="2000" dirty="0" err="1"/>
              <a:t>dorzálsian</a:t>
            </a:r>
            <a:r>
              <a:rPr lang="de-DE" sz="2000" dirty="0"/>
              <a:t>);</a:t>
            </a:r>
            <a:endParaRPr lang="hu-HU" sz="2000" dirty="0"/>
          </a:p>
          <a:p>
            <a:r>
              <a:rPr lang="hu-HU" sz="2000" dirty="0"/>
              <a:t>felnőtt</a:t>
            </a:r>
            <a:r>
              <a:rPr lang="de-DE" sz="2000" dirty="0"/>
              <a:t>: </a:t>
            </a:r>
            <a:r>
              <a:rPr lang="hu-HU" sz="2000" dirty="0"/>
              <a:t>c</a:t>
            </a:r>
            <a:r>
              <a:rPr lang="de-DE" sz="2000" dirty="0" err="1"/>
              <a:t>orpus</a:t>
            </a:r>
            <a:r>
              <a:rPr lang="de-DE" sz="2000" dirty="0"/>
              <a:t> adiposum retrosternale</a:t>
            </a:r>
            <a:endParaRPr lang="hu-HU" sz="2000" dirty="0"/>
          </a:p>
          <a:p>
            <a:pPr marL="0" indent="0">
              <a:buNone/>
            </a:pPr>
            <a:endParaRPr lang="hu-HU" sz="2000" dirty="0"/>
          </a:p>
          <a:p>
            <a:endParaRPr lang="de-DE" dirty="0"/>
          </a:p>
        </p:txBody>
      </p:sp>
    </p:spTree>
    <p:extLst>
      <p:ext uri="{BB962C8B-B14F-4D97-AF65-F5344CB8AC3E}">
        <p14:creationId xmlns:p14="http://schemas.microsoft.com/office/powerpoint/2010/main" val="4107568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65451"/>
            <a:ext cx="6696744" cy="6655533"/>
          </a:xfrm>
          <a:prstGeom prst="rect">
            <a:avLst/>
          </a:prstGeom>
        </p:spPr>
      </p:pic>
    </p:spTree>
    <p:extLst>
      <p:ext uri="{BB962C8B-B14F-4D97-AF65-F5344CB8AC3E}">
        <p14:creationId xmlns:p14="http://schemas.microsoft.com/office/powerpoint/2010/main" val="2608435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THY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351838"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5148064" y="6445909"/>
            <a:ext cx="38163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u-HU" altLang="hu-HU" sz="1600" b="1" dirty="0"/>
              <a:t>Magyar Attila-Sandra Schmidt 2008</a:t>
            </a:r>
            <a:endParaRPr lang="de-DE" altLang="hu-HU" sz="16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THY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351838"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148064" y="6445909"/>
            <a:ext cx="38163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u-HU" altLang="hu-HU" sz="1600" b="1" dirty="0"/>
              <a:t>Magyar Attila-Sandra Schmidt 2008</a:t>
            </a:r>
            <a:endParaRPr lang="de-DE" altLang="hu-HU" sz="16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THY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920037"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148064" y="6445909"/>
            <a:ext cx="38163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u-HU" altLang="hu-HU" sz="1600" b="1" dirty="0"/>
              <a:t>Magyar Attila-Sandra Schmidt 2008</a:t>
            </a:r>
            <a:endParaRPr lang="de-DE" altLang="hu-HU" sz="16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N. phrenicus</a:t>
            </a:r>
            <a:endParaRPr lang="de-DE" dirty="0"/>
          </a:p>
        </p:txBody>
      </p:sp>
      <p:sp>
        <p:nvSpPr>
          <p:cNvPr id="3" name="Tartalom helye 2"/>
          <p:cNvSpPr>
            <a:spLocks noGrp="1"/>
          </p:cNvSpPr>
          <p:nvPr>
            <p:ph idx="1"/>
          </p:nvPr>
        </p:nvSpPr>
        <p:spPr>
          <a:xfrm>
            <a:off x="457200" y="1428653"/>
            <a:ext cx="8229600" cy="4853136"/>
          </a:xfrm>
        </p:spPr>
        <p:txBody>
          <a:bodyPr/>
          <a:lstStyle/>
          <a:p>
            <a:r>
              <a:rPr lang="hu-HU" sz="2000" dirty="0"/>
              <a:t>a p</a:t>
            </a:r>
            <a:r>
              <a:rPr lang="de-DE" sz="2000" dirty="0" err="1"/>
              <a:t>lexus</a:t>
            </a:r>
            <a:r>
              <a:rPr lang="de-DE" sz="2000" dirty="0"/>
              <a:t> </a:t>
            </a:r>
            <a:r>
              <a:rPr lang="de-DE" sz="2000" dirty="0" err="1"/>
              <a:t>cervicalis</a:t>
            </a:r>
            <a:r>
              <a:rPr lang="hu-HU" sz="2000" dirty="0" err="1"/>
              <a:t>ból</a:t>
            </a:r>
            <a:r>
              <a:rPr lang="de-DE" sz="2000" dirty="0"/>
              <a:t>, (C3-C5)</a:t>
            </a:r>
            <a:endParaRPr lang="hu-HU" sz="2000" dirty="0"/>
          </a:p>
          <a:p>
            <a:r>
              <a:rPr lang="hu-HU" sz="2000" dirty="0"/>
              <a:t>a m</a:t>
            </a:r>
            <a:r>
              <a:rPr lang="de-DE" sz="2000" dirty="0"/>
              <a:t>. </a:t>
            </a:r>
            <a:r>
              <a:rPr lang="de-DE" sz="2000" dirty="0" err="1"/>
              <a:t>scalenus</a:t>
            </a:r>
            <a:r>
              <a:rPr lang="de-DE" sz="2000" dirty="0"/>
              <a:t> an</a:t>
            </a:r>
            <a:r>
              <a:rPr lang="hu-HU" sz="2000" dirty="0"/>
              <a:t>-</a:t>
            </a:r>
            <a:r>
              <a:rPr lang="hu-HU" sz="2000" dirty="0" err="1"/>
              <a:t>on</a:t>
            </a:r>
            <a:r>
              <a:rPr lang="hu-HU" sz="2000" dirty="0"/>
              <a:t> fekszik</a:t>
            </a:r>
            <a:r>
              <a:rPr lang="de-DE" sz="2000" dirty="0"/>
              <a:t> (</a:t>
            </a:r>
            <a:r>
              <a:rPr lang="hu-HU" sz="2000" dirty="0"/>
              <a:t>vezetőizom</a:t>
            </a:r>
            <a:r>
              <a:rPr lang="de-DE" sz="2000" dirty="0"/>
              <a:t>)</a:t>
            </a:r>
            <a:endParaRPr lang="hu-HU" sz="2000" dirty="0"/>
          </a:p>
          <a:p>
            <a:r>
              <a:rPr lang="hu-HU" sz="2000" b="1" dirty="0"/>
              <a:t>érző módon </a:t>
            </a:r>
            <a:r>
              <a:rPr lang="hu-HU" sz="2000" dirty="0"/>
              <a:t>ellátja</a:t>
            </a:r>
            <a:r>
              <a:rPr lang="de-DE" sz="2000" dirty="0"/>
              <a:t>: </a:t>
            </a:r>
            <a:r>
              <a:rPr lang="hu-HU" sz="2000" dirty="0"/>
              <a:t>p</a:t>
            </a:r>
            <a:r>
              <a:rPr lang="de-DE" sz="2000" dirty="0" err="1"/>
              <a:t>leura</a:t>
            </a:r>
            <a:r>
              <a:rPr lang="de-DE" sz="2000" dirty="0"/>
              <a:t> </a:t>
            </a:r>
            <a:r>
              <a:rPr lang="de-DE" sz="2000" dirty="0" err="1"/>
              <a:t>diaphragmatica</a:t>
            </a:r>
            <a:r>
              <a:rPr lang="de-DE" sz="2000" dirty="0"/>
              <a:t> </a:t>
            </a:r>
            <a:r>
              <a:rPr lang="hu-HU" sz="2000" dirty="0"/>
              <a:t>és</a:t>
            </a:r>
            <a:r>
              <a:rPr lang="de-DE" sz="2000" dirty="0"/>
              <a:t> </a:t>
            </a:r>
            <a:r>
              <a:rPr lang="de-DE" sz="2000" dirty="0" err="1"/>
              <a:t>mediastinalis</a:t>
            </a:r>
            <a:r>
              <a:rPr lang="de-DE" sz="2000" dirty="0"/>
              <a:t>, </a:t>
            </a:r>
            <a:r>
              <a:rPr lang="hu-HU" sz="2000" dirty="0"/>
              <a:t>a máj és a gyomorszáj </a:t>
            </a:r>
            <a:r>
              <a:rPr lang="hu-HU" sz="2000" dirty="0" err="1"/>
              <a:t>peritoneuma</a:t>
            </a:r>
            <a:r>
              <a:rPr lang="de-DE" sz="2000" dirty="0"/>
              <a:t>, </a:t>
            </a:r>
            <a:r>
              <a:rPr lang="hu-HU" sz="2000" dirty="0"/>
              <a:t>epehólyag </a:t>
            </a:r>
            <a:r>
              <a:rPr lang="de-DE" sz="2000" dirty="0"/>
              <a:t>(</a:t>
            </a:r>
            <a:r>
              <a:rPr lang="hu-HU" sz="2000" dirty="0"/>
              <a:t>p</a:t>
            </a:r>
            <a:r>
              <a:rPr lang="de-DE" sz="2000" dirty="0" err="1"/>
              <a:t>eritoneum</a:t>
            </a:r>
            <a:r>
              <a:rPr lang="de-DE" sz="2000" dirty="0"/>
              <a:t> </a:t>
            </a:r>
            <a:r>
              <a:rPr lang="de-DE" sz="2000" dirty="0" err="1"/>
              <a:t>viscerale</a:t>
            </a:r>
            <a:r>
              <a:rPr lang="de-DE" sz="2000" dirty="0"/>
              <a:t>), </a:t>
            </a:r>
            <a:r>
              <a:rPr lang="hu-HU" sz="2000" dirty="0"/>
              <a:t>p</a:t>
            </a:r>
            <a:r>
              <a:rPr lang="de-DE" sz="2000" dirty="0"/>
              <a:t>an</a:t>
            </a:r>
            <a:r>
              <a:rPr lang="hu-HU" sz="2000" dirty="0"/>
              <a:t>c</a:t>
            </a:r>
            <a:r>
              <a:rPr lang="de-DE" sz="2000" dirty="0" err="1"/>
              <a:t>reas</a:t>
            </a:r>
            <a:r>
              <a:rPr lang="de-DE" sz="2000" dirty="0"/>
              <a:t>, </a:t>
            </a:r>
            <a:r>
              <a:rPr lang="hu-HU" sz="2000" dirty="0"/>
              <a:t>mellékvesék</a:t>
            </a:r>
            <a:r>
              <a:rPr lang="de-DE" sz="2000" dirty="0"/>
              <a:t>;</a:t>
            </a:r>
            <a:endParaRPr lang="hu-HU" sz="2000" dirty="0"/>
          </a:p>
          <a:p>
            <a:r>
              <a:rPr lang="hu-HU" sz="2000" dirty="0"/>
              <a:t>epehólyag gyulladásnál a fájdalom a jobb vállba sugárzik ki</a:t>
            </a:r>
            <a:r>
              <a:rPr lang="de-DE" sz="2000" dirty="0"/>
              <a:t>.</a:t>
            </a:r>
            <a:endParaRPr lang="hu-HU" sz="2000" dirty="0"/>
          </a:p>
          <a:p>
            <a:r>
              <a:rPr lang="hu-HU" sz="2000" dirty="0"/>
              <a:t>A mellkasba lép</a:t>
            </a:r>
            <a:r>
              <a:rPr lang="de-DE" sz="2000" dirty="0"/>
              <a:t>: </a:t>
            </a:r>
            <a:r>
              <a:rPr lang="hu-HU" sz="2000" dirty="0"/>
              <a:t>az </a:t>
            </a:r>
            <a:r>
              <a:rPr lang="hu-HU" sz="2000" dirty="0" err="1"/>
              <a:t>a.és</a:t>
            </a:r>
            <a:r>
              <a:rPr lang="hu-HU" sz="2000" dirty="0"/>
              <a:t> a v</a:t>
            </a:r>
            <a:r>
              <a:rPr lang="de-DE" sz="2000" dirty="0"/>
              <a:t>. </a:t>
            </a:r>
            <a:r>
              <a:rPr lang="de-DE" sz="2000" dirty="0" err="1"/>
              <a:t>subclavia</a:t>
            </a:r>
            <a:r>
              <a:rPr lang="hu-HU" sz="2000" dirty="0"/>
              <a:t> között</a:t>
            </a:r>
            <a:r>
              <a:rPr lang="de-DE" sz="2000" dirty="0"/>
              <a:t>; (</a:t>
            </a:r>
            <a:r>
              <a:rPr lang="de-DE" sz="2000" b="1" dirty="0" err="1"/>
              <a:t>medi</a:t>
            </a:r>
            <a:r>
              <a:rPr lang="hu-HU" sz="2000" b="1" dirty="0" err="1"/>
              <a:t>álisan</a:t>
            </a:r>
            <a:r>
              <a:rPr lang="de-DE" sz="2000" dirty="0"/>
              <a:t> </a:t>
            </a:r>
            <a:r>
              <a:rPr lang="hu-HU" sz="2000" dirty="0"/>
              <a:t>az a</a:t>
            </a:r>
            <a:r>
              <a:rPr lang="de-DE" sz="2000" dirty="0"/>
              <a:t>. thoracica int.</a:t>
            </a:r>
            <a:r>
              <a:rPr lang="hu-HU" sz="2000" dirty="0"/>
              <a:t> kilépésétől</a:t>
            </a:r>
            <a:r>
              <a:rPr lang="de-DE" sz="2000" dirty="0"/>
              <a:t>); </a:t>
            </a:r>
            <a:r>
              <a:rPr lang="de-DE" sz="2000" dirty="0" err="1"/>
              <a:t>ventr</a:t>
            </a:r>
            <a:r>
              <a:rPr lang="hu-HU" sz="2000" dirty="0" err="1"/>
              <a:t>álisan</a:t>
            </a:r>
            <a:r>
              <a:rPr lang="hu-HU" sz="2000" dirty="0"/>
              <a:t> a </a:t>
            </a:r>
            <a:r>
              <a:rPr lang="hu-HU" sz="2000" dirty="0" err="1"/>
              <a:t>pleurakupolán</a:t>
            </a:r>
            <a:r>
              <a:rPr lang="hu-HU" sz="2000" dirty="0"/>
              <a:t> az a</a:t>
            </a:r>
            <a:r>
              <a:rPr lang="de-DE" sz="2000" dirty="0"/>
              <a:t>/</a:t>
            </a:r>
            <a:r>
              <a:rPr lang="hu-HU" sz="2000" dirty="0"/>
              <a:t>v</a:t>
            </a:r>
            <a:r>
              <a:rPr lang="de-DE" sz="2000" dirty="0"/>
              <a:t>. </a:t>
            </a:r>
            <a:r>
              <a:rPr lang="de-DE" sz="2000" dirty="0" err="1"/>
              <a:t>pericardiophrenica</a:t>
            </a:r>
            <a:r>
              <a:rPr lang="hu-HU" sz="2000" dirty="0"/>
              <a:t>-</a:t>
            </a:r>
            <a:r>
              <a:rPr lang="hu-HU" sz="2000" dirty="0" err="1"/>
              <a:t>val</a:t>
            </a:r>
            <a:r>
              <a:rPr lang="de-DE" sz="2000" dirty="0"/>
              <a:t>; </a:t>
            </a:r>
            <a:r>
              <a:rPr lang="hu-HU" sz="2000" b="1" dirty="0"/>
              <a:t>mindig a tüdőgyökér előtt húzódik</a:t>
            </a:r>
            <a:r>
              <a:rPr lang="de-DE" sz="2000" dirty="0"/>
              <a:t>.</a:t>
            </a:r>
            <a:r>
              <a:rPr lang="hu-HU" sz="2000" dirty="0"/>
              <a:t> A </a:t>
            </a:r>
            <a:r>
              <a:rPr lang="hu-HU" sz="2000" dirty="0" err="1"/>
              <a:t>vagus</a:t>
            </a:r>
            <a:r>
              <a:rPr lang="hu-HU" sz="2000" dirty="0"/>
              <a:t> a tüdőgyökér mögött!</a:t>
            </a:r>
            <a:r>
              <a:rPr lang="de-DE" sz="2000" dirty="0"/>
              <a:t> </a:t>
            </a:r>
            <a:endParaRPr lang="hu-HU" sz="2000" dirty="0"/>
          </a:p>
          <a:p>
            <a:r>
              <a:rPr lang="hu-HU" sz="2000" dirty="0"/>
              <a:t>Jobb n</a:t>
            </a:r>
            <a:r>
              <a:rPr lang="de-DE" sz="2000" dirty="0"/>
              <a:t>. phrenicus: </a:t>
            </a:r>
            <a:r>
              <a:rPr lang="hu-HU" sz="2000" dirty="0"/>
              <a:t>a </a:t>
            </a:r>
            <a:r>
              <a:rPr lang="de-DE" sz="2000" dirty="0"/>
              <a:t>VCS</a:t>
            </a:r>
            <a:r>
              <a:rPr lang="hu-HU" sz="2000" dirty="0"/>
              <a:t>-n és a jobb pitvaron fekszik</a:t>
            </a:r>
            <a:r>
              <a:rPr lang="de-DE" sz="2000" dirty="0"/>
              <a:t>; </a:t>
            </a:r>
            <a:r>
              <a:rPr lang="hu-HU" sz="2000" dirty="0"/>
              <a:t>n</a:t>
            </a:r>
            <a:r>
              <a:rPr lang="de-DE" sz="2000" dirty="0"/>
              <a:t>. </a:t>
            </a:r>
            <a:r>
              <a:rPr lang="de-DE" sz="2000" dirty="0" err="1"/>
              <a:t>phrenicoabdominalis</a:t>
            </a:r>
            <a:r>
              <a:rPr lang="de-DE" sz="2000" dirty="0"/>
              <a:t> (</a:t>
            </a:r>
            <a:r>
              <a:rPr lang="hu-HU" sz="2000" dirty="0"/>
              <a:t>jobb</a:t>
            </a:r>
            <a:r>
              <a:rPr lang="de-DE" sz="2000" dirty="0"/>
              <a:t>) </a:t>
            </a:r>
            <a:r>
              <a:rPr lang="hu-HU" sz="2000" dirty="0"/>
              <a:t>a </a:t>
            </a:r>
            <a:r>
              <a:rPr lang="de-DE" sz="2000" dirty="0"/>
              <a:t>VCI</a:t>
            </a:r>
            <a:r>
              <a:rPr lang="hu-HU" sz="2000" dirty="0"/>
              <a:t>-</a:t>
            </a:r>
            <a:r>
              <a:rPr lang="hu-HU" sz="2000" dirty="0" err="1"/>
              <a:t>vel</a:t>
            </a:r>
            <a:r>
              <a:rPr lang="hu-HU" sz="2000" dirty="0"/>
              <a:t> lép át a rekeszizmon</a:t>
            </a:r>
            <a:r>
              <a:rPr lang="de-DE" sz="2000" dirty="0"/>
              <a:t>. </a:t>
            </a:r>
            <a:r>
              <a:rPr lang="hu-HU" sz="2000" dirty="0"/>
              <a:t>A bal az o</a:t>
            </a:r>
            <a:r>
              <a:rPr lang="de-DE" sz="2000" dirty="0" err="1"/>
              <a:t>esophagus</a:t>
            </a:r>
            <a:r>
              <a:rPr lang="hu-HU" sz="2000" dirty="0" err="1"/>
              <a:t>sal</a:t>
            </a:r>
            <a:r>
              <a:rPr lang="de-DE" sz="2000" dirty="0"/>
              <a:t> </a:t>
            </a:r>
            <a:r>
              <a:rPr lang="hu-HU" sz="2000" dirty="0"/>
              <a:t>együtt </a:t>
            </a:r>
            <a:r>
              <a:rPr lang="de-DE" sz="2000" dirty="0"/>
              <a:t>(</a:t>
            </a:r>
            <a:r>
              <a:rPr lang="hu-HU" sz="2000" dirty="0"/>
              <a:t>a h</a:t>
            </a:r>
            <a:r>
              <a:rPr lang="de-DE" sz="2000" dirty="0" err="1"/>
              <a:t>iatus</a:t>
            </a:r>
            <a:r>
              <a:rPr lang="de-DE" sz="2000" dirty="0"/>
              <a:t> </a:t>
            </a:r>
            <a:r>
              <a:rPr lang="de-DE" sz="2000" dirty="0" err="1"/>
              <a:t>oesophagei</a:t>
            </a:r>
            <a:r>
              <a:rPr lang="hu-HU" sz="2000" dirty="0"/>
              <a:t>-n keresztül</a:t>
            </a:r>
            <a:r>
              <a:rPr lang="de-DE" sz="2000" dirty="0"/>
              <a:t>).</a:t>
            </a:r>
            <a:endParaRPr lang="hu-HU" sz="2000" dirty="0"/>
          </a:p>
          <a:p>
            <a:r>
              <a:rPr lang="hu-HU" sz="2000" dirty="0"/>
              <a:t>Bal n</a:t>
            </a:r>
            <a:r>
              <a:rPr lang="de-DE" sz="2000" dirty="0"/>
              <a:t>. phrenicus: </a:t>
            </a:r>
            <a:r>
              <a:rPr lang="hu-HU" sz="2000" dirty="0"/>
              <a:t>a bal kamrán fekszik</a:t>
            </a:r>
            <a:r>
              <a:rPr lang="de-DE" sz="2000" dirty="0"/>
              <a:t>; </a:t>
            </a:r>
            <a:r>
              <a:rPr lang="hu-HU" sz="2000" dirty="0"/>
              <a:t>hosszabb, mint a jobb</a:t>
            </a:r>
            <a:r>
              <a:rPr lang="de-DE" sz="2000" dirty="0"/>
              <a:t>.</a:t>
            </a:r>
            <a:endParaRPr lang="hu-HU" sz="2000" dirty="0"/>
          </a:p>
          <a:p>
            <a:endParaRPr lang="de-DE" dirty="0"/>
          </a:p>
        </p:txBody>
      </p:sp>
    </p:spTree>
    <p:extLst>
      <p:ext uri="{BB962C8B-B14F-4D97-AF65-F5344CB8AC3E}">
        <p14:creationId xmlns:p14="http://schemas.microsoft.com/office/powerpoint/2010/main" val="1141288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a:xfrm>
            <a:off x="1143000" y="1905496"/>
            <a:ext cx="6858000" cy="2387600"/>
          </a:xfrm>
        </p:spPr>
        <p:txBody>
          <a:bodyPr/>
          <a:lstStyle/>
          <a:p>
            <a:r>
              <a:rPr lang="hu-HU" dirty="0"/>
              <a:t>Szeletanatómia</a:t>
            </a:r>
            <a:br>
              <a:rPr lang="hu-HU" dirty="0"/>
            </a:br>
            <a:r>
              <a:rPr lang="hu-HU" dirty="0" err="1"/>
              <a:t>Thorax</a:t>
            </a:r>
            <a:endParaRPr lang="hu-HU" dirty="0"/>
          </a:p>
        </p:txBody>
      </p:sp>
    </p:spTree>
    <p:extLst>
      <p:ext uri="{BB962C8B-B14F-4D97-AF65-F5344CB8AC3E}">
        <p14:creationId xmlns:p14="http://schemas.microsoft.com/office/powerpoint/2010/main" val="2369174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197"/>
            <a:ext cx="9121902" cy="6235811"/>
          </a:xfrm>
          <a:prstGeom prst="rect">
            <a:avLst/>
          </a:prstGeom>
        </p:spPr>
      </p:pic>
      <p:sp>
        <p:nvSpPr>
          <p:cNvPr id="5" name="Szövegdoboz 4"/>
          <p:cNvSpPr txBox="1"/>
          <p:nvPr/>
        </p:nvSpPr>
        <p:spPr>
          <a:xfrm>
            <a:off x="1752640" y="6381328"/>
            <a:ext cx="5616624" cy="369332"/>
          </a:xfrm>
          <a:prstGeom prst="rect">
            <a:avLst/>
          </a:prstGeom>
          <a:noFill/>
        </p:spPr>
        <p:txBody>
          <a:bodyPr wrap="square" rtlCol="0">
            <a:spAutoFit/>
          </a:bodyPr>
          <a:lstStyle/>
          <a:p>
            <a:r>
              <a:rPr lang="hu-HU" dirty="0"/>
              <a:t>A szeleteket </a:t>
            </a:r>
            <a:r>
              <a:rPr lang="hu-HU" b="1" dirty="0" err="1"/>
              <a:t>mindíg</a:t>
            </a:r>
            <a:r>
              <a:rPr lang="hu-HU" b="1" dirty="0"/>
              <a:t> </a:t>
            </a:r>
            <a:r>
              <a:rPr lang="hu-HU" b="1" dirty="0" err="1"/>
              <a:t>kaudál</a:t>
            </a:r>
            <a:r>
              <a:rPr lang="hu-HU" b="1" dirty="0"/>
              <a:t> felől </a:t>
            </a:r>
            <a:r>
              <a:rPr lang="hu-HU" dirty="0"/>
              <a:t>kell nézni!</a:t>
            </a:r>
          </a:p>
        </p:txBody>
      </p:sp>
      <p:sp>
        <p:nvSpPr>
          <p:cNvPr id="6" name="Szövegdoboz 5"/>
          <p:cNvSpPr txBox="1"/>
          <p:nvPr/>
        </p:nvSpPr>
        <p:spPr>
          <a:xfrm>
            <a:off x="1" y="620688"/>
            <a:ext cx="1010776" cy="369332"/>
          </a:xfrm>
          <a:prstGeom prst="rect">
            <a:avLst/>
          </a:prstGeom>
          <a:noFill/>
        </p:spPr>
        <p:txBody>
          <a:bodyPr wrap="square" rtlCol="0">
            <a:spAutoFit/>
          </a:bodyPr>
          <a:lstStyle/>
          <a:p>
            <a:r>
              <a:rPr lang="hu-HU" b="1" dirty="0">
                <a:solidFill>
                  <a:srgbClr val="C00000"/>
                </a:solidFill>
              </a:rPr>
              <a:t>jobb</a:t>
            </a:r>
          </a:p>
        </p:txBody>
      </p:sp>
    </p:spTree>
    <p:extLst>
      <p:ext uri="{BB962C8B-B14F-4D97-AF65-F5344CB8AC3E}">
        <p14:creationId xmlns:p14="http://schemas.microsoft.com/office/powerpoint/2010/main" val="1220180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37"/>
            <a:ext cx="9144000" cy="6750526"/>
          </a:xfrm>
          <a:prstGeom prst="rect">
            <a:avLst/>
          </a:prstGeom>
        </p:spPr>
      </p:pic>
    </p:spTree>
    <p:extLst>
      <p:ext uri="{BB962C8B-B14F-4D97-AF65-F5344CB8AC3E}">
        <p14:creationId xmlns:p14="http://schemas.microsoft.com/office/powerpoint/2010/main" val="9404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Tüdők, </a:t>
            </a:r>
            <a:r>
              <a:rPr lang="hu-HU" dirty="0" err="1"/>
              <a:t>pleura</a:t>
            </a:r>
            <a:endParaRPr lang="de-DE" dirty="0"/>
          </a:p>
        </p:txBody>
      </p:sp>
      <p:sp>
        <p:nvSpPr>
          <p:cNvPr id="3" name="Tartalom helye 2"/>
          <p:cNvSpPr>
            <a:spLocks noGrp="1"/>
          </p:cNvSpPr>
          <p:nvPr>
            <p:ph idx="1"/>
          </p:nvPr>
        </p:nvSpPr>
        <p:spPr/>
        <p:txBody>
          <a:bodyPr/>
          <a:lstStyle/>
          <a:p>
            <a:r>
              <a:rPr lang="hu-HU" sz="2400" dirty="0" err="1"/>
              <a:t>Hilum</a:t>
            </a:r>
            <a:r>
              <a:rPr lang="hu-HU" sz="2400" dirty="0"/>
              <a:t> pulmonis: jobb: </a:t>
            </a:r>
            <a:r>
              <a:rPr lang="hu-HU" sz="2400" dirty="0" err="1"/>
              <a:t>eparteriális</a:t>
            </a:r>
            <a:r>
              <a:rPr lang="hu-HU" sz="2400" dirty="0"/>
              <a:t> </a:t>
            </a:r>
            <a:r>
              <a:rPr lang="hu-HU" sz="2400" dirty="0" err="1"/>
              <a:t>bronchus</a:t>
            </a:r>
            <a:r>
              <a:rPr lang="hu-HU" sz="2400" dirty="0"/>
              <a:t> („Szamárhíd. No2.:”Télen </a:t>
            </a:r>
            <a:r>
              <a:rPr lang="hu-HU" sz="2400" b="1" dirty="0">
                <a:solidFill>
                  <a:srgbClr val="FF0000"/>
                </a:solidFill>
              </a:rPr>
              <a:t>jobb</a:t>
            </a:r>
            <a:r>
              <a:rPr lang="hu-HU" sz="2400" dirty="0"/>
              <a:t>, ha </a:t>
            </a:r>
            <a:r>
              <a:rPr lang="hu-HU" sz="2400" b="1" dirty="0">
                <a:solidFill>
                  <a:srgbClr val="FF0000"/>
                </a:solidFill>
              </a:rPr>
              <a:t>hav</a:t>
            </a:r>
            <a:r>
              <a:rPr lang="hu-HU" sz="2400" dirty="0"/>
              <a:t>azik.”)</a:t>
            </a:r>
          </a:p>
          <a:p>
            <a:r>
              <a:rPr lang="hu-HU" sz="2400" dirty="0"/>
              <a:t>bal: </a:t>
            </a:r>
            <a:r>
              <a:rPr lang="hu-HU" sz="2400" dirty="0" err="1"/>
              <a:t>hyparteriális</a:t>
            </a:r>
            <a:r>
              <a:rPr lang="hu-HU" sz="2400" dirty="0"/>
              <a:t> </a:t>
            </a:r>
            <a:r>
              <a:rPr lang="hu-HU" sz="2400" dirty="0" err="1"/>
              <a:t>bronchus</a:t>
            </a:r>
            <a:endParaRPr lang="hu-HU" sz="2400" dirty="0"/>
          </a:p>
          <a:p>
            <a:r>
              <a:rPr lang="hu-HU" sz="2400" dirty="0" err="1"/>
              <a:t>vv.pulmonales</a:t>
            </a:r>
            <a:r>
              <a:rPr lang="hu-HU" sz="2400" dirty="0"/>
              <a:t>: </a:t>
            </a:r>
            <a:r>
              <a:rPr lang="hu-HU" sz="2400" dirty="0" err="1"/>
              <a:t>legventrálisabban</a:t>
            </a:r>
            <a:r>
              <a:rPr lang="hu-HU" sz="2400" dirty="0"/>
              <a:t> és -kaudálisabban</a:t>
            </a:r>
          </a:p>
          <a:p>
            <a:r>
              <a:rPr lang="hu-HU" sz="2400" dirty="0" err="1"/>
              <a:t>Bronchopulmonális</a:t>
            </a:r>
            <a:r>
              <a:rPr lang="hu-HU" sz="2400" dirty="0"/>
              <a:t> </a:t>
            </a:r>
            <a:r>
              <a:rPr lang="hu-HU" sz="2400" dirty="0" err="1"/>
              <a:t>nycsomók</a:t>
            </a:r>
            <a:r>
              <a:rPr lang="hu-HU" sz="2400" dirty="0"/>
              <a:t>: </a:t>
            </a:r>
            <a:r>
              <a:rPr lang="hu-HU" sz="2400" dirty="0" err="1"/>
              <a:t>antrhracosis</a:t>
            </a:r>
            <a:endParaRPr lang="hu-HU" sz="2400" dirty="0"/>
          </a:p>
          <a:p>
            <a:r>
              <a:rPr lang="hu-HU" sz="2400" dirty="0" err="1"/>
              <a:t>Tüdőbenyomatok</a:t>
            </a:r>
            <a:r>
              <a:rPr lang="hu-HU" sz="2400" dirty="0"/>
              <a:t> (</a:t>
            </a:r>
            <a:r>
              <a:rPr lang="hu-HU" sz="2400" dirty="0" err="1"/>
              <a:t>impressio</a:t>
            </a:r>
            <a:r>
              <a:rPr lang="hu-HU" sz="2400" dirty="0"/>
              <a:t>): </a:t>
            </a:r>
            <a:br>
              <a:rPr lang="hu-HU" sz="2400" dirty="0"/>
            </a:br>
            <a:r>
              <a:rPr lang="hu-HU" sz="2400" dirty="0"/>
              <a:t>-mindkettőn: szív; a. subclavia (</a:t>
            </a:r>
            <a:r>
              <a:rPr lang="hu-HU" sz="2400" dirty="0" err="1"/>
              <a:t>apex</a:t>
            </a:r>
            <a:r>
              <a:rPr lang="hu-HU" sz="2400" dirty="0"/>
              <a:t>); </a:t>
            </a:r>
            <a:br>
              <a:rPr lang="hu-HU" sz="2400" dirty="0"/>
            </a:br>
            <a:r>
              <a:rPr lang="hu-HU" sz="2400" dirty="0"/>
              <a:t>-jobb tüdő: mediálisan </a:t>
            </a:r>
            <a:r>
              <a:rPr lang="hu-HU" sz="2400" dirty="0" err="1"/>
              <a:t>v.cava</a:t>
            </a:r>
            <a:r>
              <a:rPr lang="hu-HU" sz="2400" dirty="0"/>
              <a:t> sup.; v. azygos; </a:t>
            </a:r>
            <a:r>
              <a:rPr lang="hu-HU" sz="2400" dirty="0" err="1"/>
              <a:t>oesoph</a:t>
            </a:r>
            <a:r>
              <a:rPr lang="hu-HU" sz="2400" dirty="0"/>
              <a:t>.; </a:t>
            </a:r>
            <a:br>
              <a:rPr lang="hu-HU" sz="2400" dirty="0"/>
            </a:br>
            <a:r>
              <a:rPr lang="hu-HU" sz="2400" dirty="0"/>
              <a:t>-bal tüdő: </a:t>
            </a:r>
            <a:r>
              <a:rPr lang="hu-HU" sz="2400" dirty="0" err="1"/>
              <a:t>arcus</a:t>
            </a:r>
            <a:r>
              <a:rPr lang="hu-HU" sz="2400" dirty="0"/>
              <a:t> aortae</a:t>
            </a:r>
            <a:endParaRPr lang="de-DE" sz="2400" dirty="0"/>
          </a:p>
        </p:txBody>
      </p:sp>
    </p:spTree>
    <p:extLst>
      <p:ext uri="{BB962C8B-B14F-4D97-AF65-F5344CB8AC3E}">
        <p14:creationId xmlns:p14="http://schemas.microsoft.com/office/powerpoint/2010/main" val="269501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2566" y="332656"/>
            <a:ext cx="3889346" cy="4968552"/>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5" y="332655"/>
            <a:ext cx="3559267" cy="4968553"/>
          </a:xfrm>
          <a:prstGeom prst="rect">
            <a:avLst/>
          </a:prstGeom>
        </p:spPr>
      </p:pic>
      <p:sp>
        <p:nvSpPr>
          <p:cNvPr id="4" name="Szövegdoboz 3"/>
          <p:cNvSpPr txBox="1"/>
          <p:nvPr/>
        </p:nvSpPr>
        <p:spPr>
          <a:xfrm>
            <a:off x="827584" y="5661248"/>
            <a:ext cx="7632848" cy="369332"/>
          </a:xfrm>
          <a:prstGeom prst="rect">
            <a:avLst/>
          </a:prstGeom>
          <a:noFill/>
        </p:spPr>
        <p:txBody>
          <a:bodyPr wrap="square" rtlCol="0">
            <a:spAutoFit/>
          </a:bodyPr>
          <a:lstStyle/>
          <a:p>
            <a:r>
              <a:rPr lang="hu-HU" dirty="0"/>
              <a:t>Jobb </a:t>
            </a:r>
            <a:r>
              <a:rPr lang="hu-HU" dirty="0" err="1"/>
              <a:t>főhörgőn</a:t>
            </a:r>
            <a:r>
              <a:rPr lang="hu-HU" dirty="0"/>
              <a:t> a v. azygos a balon az aortaív lovagol..</a:t>
            </a:r>
            <a:endParaRPr lang="de-DE" dirty="0"/>
          </a:p>
        </p:txBody>
      </p:sp>
    </p:spTree>
    <p:extLst>
      <p:ext uri="{BB962C8B-B14F-4D97-AF65-F5344CB8AC3E}">
        <p14:creationId xmlns:p14="http://schemas.microsoft.com/office/powerpoint/2010/main" val="1466085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8229600" cy="850106"/>
          </a:xfrm>
        </p:spPr>
        <p:txBody>
          <a:bodyPr/>
          <a:lstStyle/>
          <a:p>
            <a:r>
              <a:rPr lang="hu-HU" dirty="0"/>
              <a:t>Tüdő- és </a:t>
            </a:r>
            <a:r>
              <a:rPr lang="hu-HU" dirty="0" err="1"/>
              <a:t>pleurahatárok</a:t>
            </a:r>
            <a:endParaRPr lang="de-DE" dirty="0"/>
          </a:p>
        </p:txBody>
      </p:sp>
      <p:sp>
        <p:nvSpPr>
          <p:cNvPr id="3" name="Tartalom helye 2"/>
          <p:cNvSpPr>
            <a:spLocks noGrp="1"/>
          </p:cNvSpPr>
          <p:nvPr>
            <p:ph idx="1"/>
          </p:nvPr>
        </p:nvSpPr>
        <p:spPr>
          <a:xfrm>
            <a:off x="0" y="1268760"/>
            <a:ext cx="9144000" cy="5140573"/>
          </a:xfrm>
        </p:spPr>
        <p:txBody>
          <a:bodyPr/>
          <a:lstStyle/>
          <a:p>
            <a:r>
              <a:rPr lang="hu-HU" sz="2400" dirty="0"/>
              <a:t>tüdő: </a:t>
            </a:r>
            <a:r>
              <a:rPr lang="hu-HU" sz="2400" b="1" dirty="0"/>
              <a:t>ELÜLSŐ </a:t>
            </a:r>
            <a:r>
              <a:rPr lang="hu-HU" sz="2400" dirty="0"/>
              <a:t>az </a:t>
            </a:r>
            <a:r>
              <a:rPr lang="hu-HU" sz="2400" dirty="0" err="1"/>
              <a:t>apextől</a:t>
            </a:r>
            <a:r>
              <a:rPr lang="hu-HU" sz="2400" dirty="0"/>
              <a:t> a 2. bordáig: a határok konvergálnak közép felé; a 2.-4. bordák között párhuzamosan, szinte összeérnek; JOBB: tovább kaudálisan a 6. bordáig; BAL: íves kivágás: </a:t>
            </a:r>
            <a:r>
              <a:rPr lang="hu-HU" sz="2400" dirty="0" err="1"/>
              <a:t>incisura</a:t>
            </a:r>
            <a:r>
              <a:rPr lang="hu-HU" sz="2400" dirty="0"/>
              <a:t> </a:t>
            </a:r>
            <a:r>
              <a:rPr lang="hu-HU" sz="2400" dirty="0" err="1"/>
              <a:t>cardiaca</a:t>
            </a:r>
            <a:r>
              <a:rPr lang="hu-HU" sz="2400" dirty="0"/>
              <a:t>, aztán visszatér a 6. bordaporc </a:t>
            </a:r>
            <a:r>
              <a:rPr lang="hu-HU" sz="2400" dirty="0" err="1"/>
              <a:t>sternalis</a:t>
            </a:r>
            <a:r>
              <a:rPr lang="hu-HU" sz="2400" dirty="0"/>
              <a:t> határáig;</a:t>
            </a:r>
          </a:p>
          <a:p>
            <a:r>
              <a:rPr lang="hu-HU" sz="2400" b="1" dirty="0"/>
              <a:t>ALSÓ</a:t>
            </a:r>
            <a:r>
              <a:rPr lang="hu-HU" sz="2400" dirty="0"/>
              <a:t>: a 6. borda (</a:t>
            </a:r>
            <a:r>
              <a:rPr lang="hu-HU" sz="2400" dirty="0" err="1"/>
              <a:t>parasternalisan</a:t>
            </a:r>
            <a:r>
              <a:rPr lang="hu-HU" sz="2400" dirty="0"/>
              <a:t>) (BAL oldalon: 2-3 cm-</a:t>
            </a:r>
            <a:r>
              <a:rPr lang="hu-HU" sz="2400" dirty="0" err="1"/>
              <a:t>rel</a:t>
            </a:r>
            <a:r>
              <a:rPr lang="hu-HU" sz="2400" dirty="0"/>
              <a:t> laterálisan a </a:t>
            </a:r>
            <a:r>
              <a:rPr lang="hu-HU" sz="2400" dirty="0" err="1"/>
              <a:t>sternumtól</a:t>
            </a:r>
            <a:r>
              <a:rPr lang="hu-HU" sz="2400" dirty="0"/>
              <a:t>) a </a:t>
            </a:r>
            <a:r>
              <a:rPr lang="hu-HU" sz="2400" dirty="0" err="1"/>
              <a:t>mediklavicularis</a:t>
            </a:r>
            <a:r>
              <a:rPr lang="hu-HU" sz="2400" dirty="0"/>
              <a:t> vonalban: 6. borda; középső hónaljvonalban: 8. borda; </a:t>
            </a:r>
            <a:r>
              <a:rPr lang="hu-HU" sz="2400" dirty="0" err="1"/>
              <a:t>scapularis</a:t>
            </a:r>
            <a:r>
              <a:rPr lang="hu-HU" sz="2400" dirty="0"/>
              <a:t> vonalban: 10. borda</a:t>
            </a:r>
          </a:p>
          <a:p>
            <a:r>
              <a:rPr lang="hu-HU" sz="2400" dirty="0" err="1"/>
              <a:t>pleura</a:t>
            </a:r>
            <a:r>
              <a:rPr lang="hu-HU" sz="2400" dirty="0"/>
              <a:t> (alul): +1 bordával kaudálisabban</a:t>
            </a:r>
          </a:p>
          <a:p>
            <a:r>
              <a:rPr lang="hu-HU" sz="2400" dirty="0"/>
              <a:t>Általánosságban a jobboldali tüdő- és </a:t>
            </a:r>
            <a:r>
              <a:rPr lang="hu-HU" sz="2400" dirty="0" err="1"/>
              <a:t>pleurahatárok</a:t>
            </a:r>
            <a:r>
              <a:rPr lang="hu-HU" sz="2400" dirty="0"/>
              <a:t> kicsit mélyebben állnak, mint a </a:t>
            </a:r>
            <a:r>
              <a:rPr lang="hu-HU" sz="2400" dirty="0" err="1"/>
              <a:t>a</a:t>
            </a:r>
            <a:r>
              <a:rPr lang="hu-HU" sz="2400" dirty="0"/>
              <a:t> bal oldalon.</a:t>
            </a:r>
          </a:p>
          <a:p>
            <a:r>
              <a:rPr lang="hu-HU" sz="2400" dirty="0"/>
              <a:t>A tüdőhatárok a </a:t>
            </a:r>
            <a:r>
              <a:rPr lang="hu-HU" sz="2400" b="1" dirty="0"/>
              <a:t>légzéssel</a:t>
            </a:r>
            <a:r>
              <a:rPr lang="hu-HU" sz="2400" dirty="0"/>
              <a:t> kb. </a:t>
            </a:r>
            <a:r>
              <a:rPr lang="hu-HU" sz="2400" b="1" dirty="0"/>
              <a:t>2-3 harántujjnyival </a:t>
            </a:r>
            <a:r>
              <a:rPr lang="hu-HU" sz="2400" dirty="0"/>
              <a:t>mozdulnak el.</a:t>
            </a:r>
            <a:endParaRPr lang="de-DE" sz="2400" dirty="0"/>
          </a:p>
        </p:txBody>
      </p:sp>
    </p:spTree>
    <p:extLst>
      <p:ext uri="{BB962C8B-B14F-4D97-AF65-F5344CB8AC3E}">
        <p14:creationId xmlns:p14="http://schemas.microsoft.com/office/powerpoint/2010/main" val="3877595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499223" y="4537341"/>
            <a:ext cx="8208912" cy="923330"/>
          </a:xfrm>
          <a:prstGeom prst="rect">
            <a:avLst/>
          </a:prstGeom>
          <a:noFill/>
        </p:spPr>
        <p:txBody>
          <a:bodyPr wrap="square" rtlCol="0">
            <a:spAutoFit/>
          </a:bodyPr>
          <a:lstStyle/>
          <a:p>
            <a:r>
              <a:rPr lang="hu-HU" dirty="0"/>
              <a:t>A tüdők az alábbi képletekkel </a:t>
            </a:r>
            <a:r>
              <a:rPr lang="hu-HU" dirty="0" err="1"/>
              <a:t>érintkeznekj</a:t>
            </a:r>
            <a:r>
              <a:rPr lang="hu-HU" dirty="0"/>
              <a:t> a </a:t>
            </a:r>
            <a:r>
              <a:rPr lang="hu-HU" b="1" dirty="0"/>
              <a:t>rekeszizmon </a:t>
            </a:r>
            <a:r>
              <a:rPr lang="hu-HU" dirty="0"/>
              <a:t>keresztül:</a:t>
            </a:r>
          </a:p>
          <a:p>
            <a:r>
              <a:rPr lang="hu-HU" b="1" dirty="0"/>
              <a:t>JOBB tüdő</a:t>
            </a:r>
            <a:r>
              <a:rPr lang="hu-HU" dirty="0"/>
              <a:t>: a </a:t>
            </a:r>
            <a:r>
              <a:rPr lang="hu-HU" dirty="0" err="1"/>
              <a:t>lobus</a:t>
            </a:r>
            <a:r>
              <a:rPr lang="hu-HU" dirty="0"/>
              <a:t> hepatis dx-</a:t>
            </a:r>
            <a:r>
              <a:rPr lang="hu-HU" dirty="0" err="1"/>
              <a:t>rel</a:t>
            </a:r>
            <a:r>
              <a:rPr lang="hu-HU" dirty="0"/>
              <a:t>;</a:t>
            </a:r>
          </a:p>
          <a:p>
            <a:r>
              <a:rPr lang="hu-HU" b="1" dirty="0"/>
              <a:t>BAL tüdő</a:t>
            </a:r>
            <a:r>
              <a:rPr lang="hu-HU" dirty="0"/>
              <a:t>: a </a:t>
            </a:r>
            <a:r>
              <a:rPr lang="hu-HU" dirty="0" err="1"/>
              <a:t>lobus</a:t>
            </a:r>
            <a:r>
              <a:rPr lang="hu-HU" dirty="0"/>
              <a:t> hepatis sin-</a:t>
            </a:r>
            <a:r>
              <a:rPr lang="hu-HU" dirty="0" err="1"/>
              <a:t>rel</a:t>
            </a:r>
            <a:r>
              <a:rPr lang="hu-HU" dirty="0"/>
              <a:t>.; gyomorral; léppel</a:t>
            </a:r>
            <a:endParaRPr lang="de-DE" dirty="0"/>
          </a:p>
        </p:txBody>
      </p:sp>
      <p:graphicFrame>
        <p:nvGraphicFramePr>
          <p:cNvPr id="2" name="Táblázat 1"/>
          <p:cNvGraphicFramePr>
            <a:graphicFrameLocks noGrp="1"/>
          </p:cNvGraphicFramePr>
          <p:nvPr>
            <p:extLst>
              <p:ext uri="{D42A27DB-BD31-4B8C-83A1-F6EECF244321}">
                <p14:modId xmlns:p14="http://schemas.microsoft.com/office/powerpoint/2010/main" val="286966905"/>
              </p:ext>
            </p:extLst>
          </p:nvPr>
        </p:nvGraphicFramePr>
        <p:xfrm>
          <a:off x="179512" y="404664"/>
          <a:ext cx="8856984" cy="1569720"/>
        </p:xfrm>
        <a:graphic>
          <a:graphicData uri="http://schemas.openxmlformats.org/drawingml/2006/table">
            <a:tbl>
              <a:tblPr firstRow="1" bandRow="1">
                <a:tableStyleId>{5C22544A-7EE6-4342-B048-85BDC9FD1C3A}</a:tableStyleId>
              </a:tblPr>
              <a:tblGrid>
                <a:gridCol w="1476164">
                  <a:extLst>
                    <a:ext uri="{9D8B030D-6E8A-4147-A177-3AD203B41FA5}">
                      <a16:colId xmlns:a16="http://schemas.microsoft.com/office/drawing/2014/main" val="850058060"/>
                    </a:ext>
                  </a:extLst>
                </a:gridCol>
                <a:gridCol w="1476164">
                  <a:extLst>
                    <a:ext uri="{9D8B030D-6E8A-4147-A177-3AD203B41FA5}">
                      <a16:colId xmlns:a16="http://schemas.microsoft.com/office/drawing/2014/main" val="2353733744"/>
                    </a:ext>
                  </a:extLst>
                </a:gridCol>
                <a:gridCol w="1476164">
                  <a:extLst>
                    <a:ext uri="{9D8B030D-6E8A-4147-A177-3AD203B41FA5}">
                      <a16:colId xmlns:a16="http://schemas.microsoft.com/office/drawing/2014/main" val="3577048848"/>
                    </a:ext>
                  </a:extLst>
                </a:gridCol>
                <a:gridCol w="1476164">
                  <a:extLst>
                    <a:ext uri="{9D8B030D-6E8A-4147-A177-3AD203B41FA5}">
                      <a16:colId xmlns:a16="http://schemas.microsoft.com/office/drawing/2014/main" val="2403061802"/>
                    </a:ext>
                  </a:extLst>
                </a:gridCol>
                <a:gridCol w="1476164">
                  <a:extLst>
                    <a:ext uri="{9D8B030D-6E8A-4147-A177-3AD203B41FA5}">
                      <a16:colId xmlns:a16="http://schemas.microsoft.com/office/drawing/2014/main" val="1709925824"/>
                    </a:ext>
                  </a:extLst>
                </a:gridCol>
                <a:gridCol w="1476164">
                  <a:extLst>
                    <a:ext uri="{9D8B030D-6E8A-4147-A177-3AD203B41FA5}">
                      <a16:colId xmlns:a16="http://schemas.microsoft.com/office/drawing/2014/main" val="713266498"/>
                    </a:ext>
                  </a:extLst>
                </a:gridCol>
              </a:tblGrid>
              <a:tr h="370840">
                <a:tc gridSpan="6">
                  <a:txBody>
                    <a:bodyPr/>
                    <a:lstStyle/>
                    <a:p>
                      <a:pPr algn="ctr"/>
                      <a:r>
                        <a:rPr lang="hu-HU" dirty="0">
                          <a:solidFill>
                            <a:schemeClr val="tx1"/>
                          </a:solidFill>
                        </a:rPr>
                        <a:t>Tüdő- és </a:t>
                      </a:r>
                      <a:r>
                        <a:rPr lang="hu-HU" dirty="0" err="1">
                          <a:solidFill>
                            <a:schemeClr val="tx1"/>
                          </a:solidFill>
                        </a:rPr>
                        <a:t>pleurahatárok</a:t>
                      </a:r>
                      <a:endParaRPr lang="hu-HU" dirty="0">
                        <a:solidFill>
                          <a:schemeClr val="tx1"/>
                        </a:solidFill>
                      </a:endParaRPr>
                    </a:p>
                  </a:txBody>
                  <a:tcPr/>
                </a:tc>
                <a:tc hMerge="1">
                  <a:txBody>
                    <a:bodyPr/>
                    <a:lstStyle/>
                    <a:p>
                      <a:endParaRPr lang="hu-HU" dirty="0"/>
                    </a:p>
                  </a:txBody>
                  <a:tcPr/>
                </a:tc>
                <a:tc hMerge="1">
                  <a:txBody>
                    <a:bodyPr/>
                    <a:lstStyle/>
                    <a:p>
                      <a:endParaRPr lang="hu-HU" dirty="0"/>
                    </a:p>
                  </a:txBody>
                  <a:tcPr/>
                </a:tc>
                <a:tc hMerge="1">
                  <a:txBody>
                    <a:bodyPr/>
                    <a:lstStyle/>
                    <a:p>
                      <a:endParaRPr lang="hu-HU" dirty="0"/>
                    </a:p>
                  </a:txBody>
                  <a:tcPr/>
                </a:tc>
                <a:tc hMerge="1">
                  <a:txBody>
                    <a:bodyPr/>
                    <a:lstStyle/>
                    <a:p>
                      <a:endParaRPr lang="hu-HU" dirty="0"/>
                    </a:p>
                  </a:txBody>
                  <a:tcPr/>
                </a:tc>
                <a:tc hMerge="1">
                  <a:txBody>
                    <a:bodyPr/>
                    <a:lstStyle/>
                    <a:p>
                      <a:endParaRPr lang="hu-HU" dirty="0"/>
                    </a:p>
                  </a:txBody>
                  <a:tcPr/>
                </a:tc>
                <a:extLst>
                  <a:ext uri="{0D108BD9-81ED-4DB2-BD59-A6C34878D82A}">
                    <a16:rowId xmlns:a16="http://schemas.microsoft.com/office/drawing/2014/main" val="4105174454"/>
                  </a:ext>
                </a:extLst>
              </a:tr>
              <a:tr h="370840">
                <a:tc>
                  <a:txBody>
                    <a:bodyPr/>
                    <a:lstStyle/>
                    <a:p>
                      <a:endParaRPr lang="hu-HU" sz="1600" dirty="0"/>
                    </a:p>
                  </a:txBody>
                  <a:tcPr/>
                </a:tc>
                <a:tc>
                  <a:txBody>
                    <a:bodyPr/>
                    <a:lstStyle/>
                    <a:p>
                      <a:r>
                        <a:rPr lang="hu-HU" sz="1200" b="1" dirty="0"/>
                        <a:t>L. </a:t>
                      </a:r>
                      <a:r>
                        <a:rPr lang="hu-HU" sz="1200" b="1" dirty="0" err="1"/>
                        <a:t>sternalis</a:t>
                      </a:r>
                      <a:endParaRPr lang="hu-HU" sz="1200" b="1" dirty="0"/>
                    </a:p>
                  </a:txBody>
                  <a:tcPr/>
                </a:tc>
                <a:tc>
                  <a:txBody>
                    <a:bodyPr/>
                    <a:lstStyle/>
                    <a:p>
                      <a:r>
                        <a:rPr lang="hu-HU" sz="1200" b="1" dirty="0"/>
                        <a:t>L. </a:t>
                      </a:r>
                      <a:r>
                        <a:rPr lang="hu-HU" sz="1200" b="1" dirty="0" err="1"/>
                        <a:t>medioclavicularis</a:t>
                      </a:r>
                      <a:endParaRPr lang="hu-HU" sz="1200" b="1" dirty="0"/>
                    </a:p>
                  </a:txBody>
                  <a:tcPr>
                    <a:solidFill>
                      <a:srgbClr val="C00000">
                        <a:alpha val="46000"/>
                      </a:srgbClr>
                    </a:solidFill>
                  </a:tcPr>
                </a:tc>
                <a:tc>
                  <a:txBody>
                    <a:bodyPr/>
                    <a:lstStyle/>
                    <a:p>
                      <a:r>
                        <a:rPr lang="hu-HU" sz="1200" b="1" dirty="0"/>
                        <a:t>L. axillaris</a:t>
                      </a:r>
                      <a:r>
                        <a:rPr lang="hu-HU" sz="1200" b="1" baseline="0" dirty="0"/>
                        <a:t> </a:t>
                      </a:r>
                      <a:r>
                        <a:rPr lang="hu-HU" sz="1200" b="1" baseline="0" dirty="0" err="1"/>
                        <a:t>mediana</a:t>
                      </a:r>
                      <a:endParaRPr lang="hu-HU" sz="1200" b="1" dirty="0"/>
                    </a:p>
                  </a:txBody>
                  <a:tcPr>
                    <a:solidFill>
                      <a:srgbClr val="C00000">
                        <a:alpha val="46000"/>
                      </a:srgbClr>
                    </a:solidFill>
                  </a:tcPr>
                </a:tc>
                <a:tc>
                  <a:txBody>
                    <a:bodyPr/>
                    <a:lstStyle/>
                    <a:p>
                      <a:r>
                        <a:rPr lang="hu-HU" sz="1200" b="1" dirty="0"/>
                        <a:t>L. </a:t>
                      </a:r>
                      <a:r>
                        <a:rPr lang="hu-HU" sz="1200" b="1" dirty="0" err="1"/>
                        <a:t>scapularis</a:t>
                      </a:r>
                      <a:endParaRPr lang="hu-HU" sz="1200" b="1" dirty="0"/>
                    </a:p>
                  </a:txBody>
                  <a:tcPr>
                    <a:solidFill>
                      <a:srgbClr val="C00000">
                        <a:alpha val="46000"/>
                      </a:srgbClr>
                    </a:solidFill>
                  </a:tcPr>
                </a:tc>
                <a:tc>
                  <a:txBody>
                    <a:bodyPr/>
                    <a:lstStyle/>
                    <a:p>
                      <a:r>
                        <a:rPr lang="hu-HU" sz="1200" b="1" dirty="0"/>
                        <a:t>L. </a:t>
                      </a:r>
                      <a:r>
                        <a:rPr lang="hu-HU" sz="1200" b="1" dirty="0" err="1"/>
                        <a:t>paravertebralis</a:t>
                      </a:r>
                      <a:endParaRPr lang="hu-HU" sz="1200" b="1" dirty="0"/>
                    </a:p>
                  </a:txBody>
                  <a:tcPr/>
                </a:tc>
                <a:extLst>
                  <a:ext uri="{0D108BD9-81ED-4DB2-BD59-A6C34878D82A}">
                    <a16:rowId xmlns:a16="http://schemas.microsoft.com/office/drawing/2014/main" val="3500700391"/>
                  </a:ext>
                </a:extLst>
              </a:tr>
              <a:tr h="370840">
                <a:tc>
                  <a:txBody>
                    <a:bodyPr/>
                    <a:lstStyle/>
                    <a:p>
                      <a:r>
                        <a:rPr lang="hu-HU" sz="1600" dirty="0" err="1"/>
                        <a:t>pleurahatárok</a:t>
                      </a:r>
                      <a:endParaRPr lang="hu-HU" sz="1600" dirty="0"/>
                    </a:p>
                  </a:txBody>
                  <a:tcPr/>
                </a:tc>
                <a:tc>
                  <a:txBody>
                    <a:bodyPr/>
                    <a:lstStyle/>
                    <a:p>
                      <a:r>
                        <a:rPr lang="hu-HU" sz="1600" dirty="0"/>
                        <a:t>6. borda</a:t>
                      </a:r>
                    </a:p>
                  </a:txBody>
                  <a:tcPr/>
                </a:tc>
                <a:tc>
                  <a:txBody>
                    <a:bodyPr/>
                    <a:lstStyle/>
                    <a:p>
                      <a:r>
                        <a:rPr lang="hu-HU" sz="1600" dirty="0"/>
                        <a:t>7. borda</a:t>
                      </a:r>
                    </a:p>
                  </a:txBody>
                  <a:tcPr>
                    <a:solidFill>
                      <a:srgbClr val="C00000">
                        <a:alpha val="46000"/>
                      </a:srgbClr>
                    </a:solidFill>
                  </a:tcPr>
                </a:tc>
                <a:tc>
                  <a:txBody>
                    <a:bodyPr/>
                    <a:lstStyle/>
                    <a:p>
                      <a:r>
                        <a:rPr lang="hu-HU" sz="1600" dirty="0"/>
                        <a:t>9. borda</a:t>
                      </a:r>
                    </a:p>
                  </a:txBody>
                  <a:tcPr>
                    <a:solidFill>
                      <a:srgbClr val="C00000">
                        <a:alpha val="46000"/>
                      </a:srgbClr>
                    </a:solidFill>
                  </a:tcPr>
                </a:tc>
                <a:tc>
                  <a:txBody>
                    <a:bodyPr/>
                    <a:lstStyle/>
                    <a:p>
                      <a:r>
                        <a:rPr lang="hu-HU" sz="1600" dirty="0"/>
                        <a:t>11. borda</a:t>
                      </a:r>
                    </a:p>
                  </a:txBody>
                  <a:tcPr>
                    <a:solidFill>
                      <a:srgbClr val="C00000">
                        <a:alpha val="46000"/>
                      </a:srgbClr>
                    </a:solidFill>
                  </a:tcPr>
                </a:tc>
                <a:tc>
                  <a:txBody>
                    <a:bodyPr/>
                    <a:lstStyle/>
                    <a:p>
                      <a:r>
                        <a:rPr lang="hu-HU" sz="1600" dirty="0"/>
                        <a:t>12. borda</a:t>
                      </a:r>
                    </a:p>
                  </a:txBody>
                  <a:tcPr/>
                </a:tc>
                <a:extLst>
                  <a:ext uri="{0D108BD9-81ED-4DB2-BD59-A6C34878D82A}">
                    <a16:rowId xmlns:a16="http://schemas.microsoft.com/office/drawing/2014/main" val="874184624"/>
                  </a:ext>
                </a:extLst>
              </a:tr>
              <a:tr h="370840">
                <a:tc>
                  <a:txBody>
                    <a:bodyPr/>
                    <a:lstStyle/>
                    <a:p>
                      <a:r>
                        <a:rPr lang="hu-HU" sz="1600" dirty="0"/>
                        <a:t>tüdőhatárok</a:t>
                      </a:r>
                    </a:p>
                  </a:txBody>
                  <a:tcPr/>
                </a:tc>
                <a:tc>
                  <a:txBody>
                    <a:bodyPr/>
                    <a:lstStyle/>
                    <a:p>
                      <a:r>
                        <a:rPr lang="hu-HU" sz="1600" dirty="0"/>
                        <a:t>6. borda</a:t>
                      </a:r>
                    </a:p>
                  </a:txBody>
                  <a:tcPr/>
                </a:tc>
                <a:tc>
                  <a:txBody>
                    <a:bodyPr/>
                    <a:lstStyle/>
                    <a:p>
                      <a:r>
                        <a:rPr lang="hu-HU" sz="1600" dirty="0"/>
                        <a:t>6. borda</a:t>
                      </a:r>
                    </a:p>
                  </a:txBody>
                  <a:tcPr>
                    <a:solidFill>
                      <a:srgbClr val="C00000">
                        <a:alpha val="46000"/>
                      </a:srgbClr>
                    </a:solidFill>
                  </a:tcPr>
                </a:tc>
                <a:tc>
                  <a:txBody>
                    <a:bodyPr/>
                    <a:lstStyle/>
                    <a:p>
                      <a:r>
                        <a:rPr lang="hu-HU" sz="1600" dirty="0"/>
                        <a:t>8. borda</a:t>
                      </a:r>
                    </a:p>
                  </a:txBody>
                  <a:tcPr>
                    <a:solidFill>
                      <a:srgbClr val="C00000">
                        <a:alpha val="46000"/>
                      </a:srgbClr>
                    </a:solidFill>
                  </a:tcPr>
                </a:tc>
                <a:tc>
                  <a:txBody>
                    <a:bodyPr/>
                    <a:lstStyle/>
                    <a:p>
                      <a:r>
                        <a:rPr lang="hu-HU" sz="1600" dirty="0"/>
                        <a:t>10. borda</a:t>
                      </a:r>
                    </a:p>
                  </a:txBody>
                  <a:tcPr>
                    <a:solidFill>
                      <a:srgbClr val="C00000">
                        <a:alpha val="46000"/>
                      </a:srgbClr>
                    </a:solidFill>
                  </a:tcPr>
                </a:tc>
                <a:tc>
                  <a:txBody>
                    <a:bodyPr/>
                    <a:lstStyle/>
                    <a:p>
                      <a:r>
                        <a:rPr lang="hu-HU" sz="1600" dirty="0"/>
                        <a:t>11. borda</a:t>
                      </a:r>
                    </a:p>
                  </a:txBody>
                  <a:tcPr/>
                </a:tc>
                <a:extLst>
                  <a:ext uri="{0D108BD9-81ED-4DB2-BD59-A6C34878D82A}">
                    <a16:rowId xmlns:a16="http://schemas.microsoft.com/office/drawing/2014/main" val="2761838633"/>
                  </a:ext>
                </a:extLst>
              </a:tr>
            </a:tbl>
          </a:graphicData>
        </a:graphic>
      </p:graphicFrame>
      <p:pic>
        <p:nvPicPr>
          <p:cNvPr id="6" name="Picture 2" descr="http://img.geo.de/div/image/71279/esel-bruecke-gross.jpg"/>
          <p:cNvPicPr>
            <a:picLocks noChangeAspect="1" noChangeArrowheads="1"/>
          </p:cNvPicPr>
          <p:nvPr/>
        </p:nvPicPr>
        <p:blipFill>
          <a:blip r:embed="rId2" cstate="print"/>
          <a:srcRect/>
          <a:stretch>
            <a:fillRect/>
          </a:stretch>
        </p:blipFill>
        <p:spPr bwMode="auto">
          <a:xfrm>
            <a:off x="179512" y="2133521"/>
            <a:ext cx="2160240" cy="1439495"/>
          </a:xfrm>
          <a:prstGeom prst="rect">
            <a:avLst/>
          </a:prstGeom>
          <a:noFill/>
          <a:ln w="9525">
            <a:noFill/>
            <a:miter lim="800000"/>
            <a:headEnd/>
            <a:tailEnd/>
          </a:ln>
        </p:spPr>
      </p:pic>
      <p:sp>
        <p:nvSpPr>
          <p:cNvPr id="7" name="Szövegdoboz 6"/>
          <p:cNvSpPr txBox="1"/>
          <p:nvPr/>
        </p:nvSpPr>
        <p:spPr>
          <a:xfrm>
            <a:off x="2767475" y="2348880"/>
            <a:ext cx="5940660" cy="1477328"/>
          </a:xfrm>
          <a:prstGeom prst="rect">
            <a:avLst/>
          </a:prstGeom>
          <a:noFill/>
        </p:spPr>
        <p:txBody>
          <a:bodyPr wrap="square" rtlCol="0">
            <a:spAutoFit/>
          </a:bodyPr>
          <a:lstStyle/>
          <a:p>
            <a:r>
              <a:rPr lang="hu-HU" dirty="0"/>
              <a:t>szamárhíd No3.</a:t>
            </a:r>
          </a:p>
          <a:p>
            <a:r>
              <a:rPr lang="hu-HU" dirty="0"/>
              <a:t>A pirossal jelölt helyeken könnyű megtanulni a tüdő- és </a:t>
            </a:r>
            <a:r>
              <a:rPr lang="hu-HU" dirty="0" err="1"/>
              <a:t>pleurahatárokat</a:t>
            </a:r>
            <a:r>
              <a:rPr lang="hu-HU" dirty="0"/>
              <a:t>, mert a </a:t>
            </a:r>
            <a:r>
              <a:rPr lang="hu-HU" b="1" dirty="0"/>
              <a:t>tüdőhatárok páros számok </a:t>
            </a:r>
            <a:r>
              <a:rPr lang="hu-HU" dirty="0"/>
              <a:t>(6,8,10), míg a </a:t>
            </a:r>
            <a:r>
              <a:rPr lang="hu-HU" b="1" dirty="0" err="1"/>
              <a:t>pleurahatárok</a:t>
            </a:r>
            <a:r>
              <a:rPr lang="hu-HU" b="1" dirty="0"/>
              <a:t> páratlanok </a:t>
            </a:r>
            <a:r>
              <a:rPr lang="hu-HU" dirty="0"/>
              <a:t>(és eggyel nagyobbak: 7,9,11)</a:t>
            </a:r>
            <a:endParaRPr lang="de-DE" dirty="0"/>
          </a:p>
        </p:txBody>
      </p:sp>
    </p:spTree>
    <p:extLst>
      <p:ext uri="{BB962C8B-B14F-4D97-AF65-F5344CB8AC3E}">
        <p14:creationId xmlns:p14="http://schemas.microsoft.com/office/powerpoint/2010/main" val="1737289693"/>
      </p:ext>
    </p:extLst>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2486</Words>
  <Application>Microsoft Office PowerPoint</Application>
  <PresentationFormat>Diavetítés a képernyőre (4:3 oldalarány)</PresentationFormat>
  <Paragraphs>229</Paragraphs>
  <Slides>56</Slides>
  <Notes>2</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56</vt:i4>
      </vt:variant>
    </vt:vector>
  </HeadingPairs>
  <TitlesOfParts>
    <vt:vector size="60" baseType="lpstr">
      <vt:lpstr>Arial</vt:lpstr>
      <vt:lpstr>Times New Roman</vt:lpstr>
      <vt:lpstr>Wingdings</vt:lpstr>
      <vt:lpstr>Alapértelmezett terv</vt:lpstr>
      <vt:lpstr>  A mellkasi szervek topográfiája és a mellkas metszetanatómiája. Pleura- és pericardium-punkció topográfiája </vt:lpstr>
      <vt:lpstr>Mellkasi szervek</vt:lpstr>
      <vt:lpstr>Tüdők, pleura</vt:lpstr>
      <vt:lpstr>Szamárhíd No1.</vt:lpstr>
      <vt:lpstr>PowerPoint-bemutató</vt:lpstr>
      <vt:lpstr>Tüdők, pleura</vt:lpstr>
      <vt:lpstr>PowerPoint-bemutató</vt:lpstr>
      <vt:lpstr>Tüdő- és pleurahatárok</vt:lpstr>
      <vt:lpstr>PowerPoint-bemutató</vt:lpstr>
      <vt:lpstr>PowerPoint-bemutató</vt:lpstr>
      <vt:lpstr>PowerPoint-bemutató</vt:lpstr>
      <vt:lpstr>Cupula pleurae</vt:lpstr>
      <vt:lpstr>PowerPoint-bemutató</vt:lpstr>
      <vt:lpstr>PowerPoint-bemutató</vt:lpstr>
      <vt:lpstr>PowerPoint-bemutató</vt:lpstr>
      <vt:lpstr>Mediastinum</vt:lpstr>
      <vt:lpstr>PowerPoint-bemutató</vt:lpstr>
      <vt:lpstr>Szív</vt:lpstr>
      <vt:lpstr>PowerPoint-bemutató</vt:lpstr>
      <vt:lpstr>Szív</vt:lpstr>
      <vt:lpstr>Szívtompulatok</vt:lpstr>
      <vt:lpstr>PowerPoint-bemutató</vt:lpstr>
      <vt:lpstr>Szív</vt:lpstr>
      <vt:lpstr>PowerPoint-bemutató</vt:lpstr>
      <vt:lpstr>PowerPoint-bemutató</vt:lpstr>
      <vt:lpstr>PowerPoint-bemutató</vt:lpstr>
      <vt:lpstr>PowerPoint-bemutató</vt:lpstr>
      <vt:lpstr>Szív</vt:lpstr>
      <vt:lpstr>PowerPoint-bemutató</vt:lpstr>
      <vt:lpstr>Szív</vt:lpstr>
      <vt:lpstr>Erek</vt:lpstr>
      <vt:lpstr>PowerPoint-bemutató</vt:lpstr>
      <vt:lpstr>Erek</vt:lpstr>
      <vt:lpstr>PowerPoint-bemutató</vt:lpstr>
      <vt:lpstr>Erek</vt:lpstr>
      <vt:lpstr>Erek</vt:lpstr>
      <vt:lpstr>PowerPoint-bemutató</vt:lpstr>
      <vt:lpstr>Trachea</vt:lpstr>
      <vt:lpstr>Oesophagus</vt:lpstr>
      <vt:lpstr>PowerPoint-bemutató</vt:lpstr>
      <vt:lpstr>Oesophagus</vt:lpstr>
      <vt:lpstr>PowerPoint-bemutató</vt:lpstr>
      <vt:lpstr>PowerPoint-bemutató</vt:lpstr>
      <vt:lpstr>PowerPoint-bemutató</vt:lpstr>
      <vt:lpstr>Ductus thoracicus</vt:lpstr>
      <vt:lpstr>PowerPoint-bemutató</vt:lpstr>
      <vt:lpstr>PowerPoint-bemutató</vt:lpstr>
      <vt:lpstr>Thymus</vt:lpstr>
      <vt:lpstr>Thymus</vt:lpstr>
      <vt:lpstr>PowerPoint-bemutató</vt:lpstr>
      <vt:lpstr>PowerPoint-bemutató</vt:lpstr>
      <vt:lpstr>PowerPoint-bemutató</vt:lpstr>
      <vt:lpstr>N. phrenicus</vt:lpstr>
      <vt:lpstr>Szeletanatómia Thorax</vt:lpstr>
      <vt:lpstr>PowerPoint-bemutató</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Woche: 07.04. - 11.04.  9. St. *Topographische und radiologische Anatomie des Mediastinums. Bronchoskopie. Endoskopische Untersuchungen in der Brusthöhle.</dc:title>
  <dc:creator>magyar</dc:creator>
  <cp:lastModifiedBy>M</cp:lastModifiedBy>
  <cp:revision>62</cp:revision>
  <dcterms:created xsi:type="dcterms:W3CDTF">2008-04-08T12:28:44Z</dcterms:created>
  <dcterms:modified xsi:type="dcterms:W3CDTF">2020-03-04T08:00:38Z</dcterms:modified>
</cp:coreProperties>
</file>