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76" r:id="rId4"/>
    <p:sldId id="256" r:id="rId5"/>
    <p:sldId id="258" r:id="rId6"/>
    <p:sldId id="274" r:id="rId7"/>
    <p:sldId id="273" r:id="rId8"/>
    <p:sldId id="272" r:id="rId9"/>
    <p:sldId id="279" r:id="rId10"/>
    <p:sldId id="271" r:id="rId11"/>
    <p:sldId id="281" r:id="rId12"/>
    <p:sldId id="260" r:id="rId13"/>
    <p:sldId id="261" r:id="rId14"/>
    <p:sldId id="262" r:id="rId15"/>
    <p:sldId id="263" r:id="rId16"/>
    <p:sldId id="264" r:id="rId17"/>
    <p:sldId id="265" r:id="rId18"/>
    <p:sldId id="280" r:id="rId19"/>
    <p:sldId id="266" r:id="rId20"/>
    <p:sldId id="267" r:id="rId21"/>
    <p:sldId id="277" r:id="rId22"/>
    <p:sldId id="282" r:id="rId23"/>
    <p:sldId id="268" r:id="rId24"/>
    <p:sldId id="283" r:id="rId25"/>
    <p:sldId id="270" r:id="rId26"/>
    <p:sldId id="269" r:id="rId27"/>
    <p:sldId id="275" r:id="rId2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AD575"/>
    <a:srgbClr val="DBB267"/>
    <a:srgbClr val="DCE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858" y="108"/>
      </p:cViewPr>
      <p:guideLst>
        <p:guide orient="horz" pos="4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A49848B-8BAE-4CFA-8BB8-D4875B2D5E56}" type="datetimeFigureOut">
              <a:rPr lang="hu-HU"/>
              <a:pPr>
                <a:defRPr/>
              </a:pPr>
              <a:t>2020. 03. 09.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1BE7CA-385F-46A2-9265-FB0AC13947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2570C-4186-4981-95BA-4268DB6BE120}" type="slidenum">
              <a:rPr lang="hu-HU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E9EE-3773-44EC-96CF-C1A009CF98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8D0F-831B-4CDA-8D94-50E4467211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DF81B-F092-4EA9-8C1B-E2F0A809F1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FEDF-6459-45E9-95F3-386838956A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85D7-D0B0-4704-9B59-24B780210B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7DC1-7459-4F57-9077-A27E93ED63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8FF8E-8621-4A97-A866-03B9A10B09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975F-0FDF-401F-B12B-6074248D51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AAA5F-0993-4672-8C7C-321D0204F6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38CB-FF36-4A09-B596-1CB885461A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2481-FEE4-4759-B027-746C93A8F5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56106-7224-4CC9-ACBF-E54DA769DE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89982-8E1C-4FCD-8EB9-50A1A785F9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7B9F-37FB-401C-A7C0-5F37D19C32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AD575"/>
            </a:gs>
            <a:gs pos="100000">
              <a:srgbClr val="5D63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18F6D6D-FC79-4AEB-A5B8-FC0879BDDC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3928" y="1988840"/>
            <a:ext cx="5035550" cy="1103313"/>
          </a:xfrm>
        </p:spPr>
        <p:txBody>
          <a:bodyPr/>
          <a:lstStyle/>
          <a:p>
            <a:pPr eaLnBrk="1" hangingPunct="1"/>
            <a:r>
              <a:rPr lang="hu-HU" sz="4000" dirty="0" err="1">
                <a:solidFill>
                  <a:schemeClr val="tx1"/>
                </a:solidFill>
              </a:rPr>
              <a:t>Leber</a:t>
            </a:r>
            <a:r>
              <a:rPr lang="hu-HU" sz="4000" dirty="0">
                <a:solidFill>
                  <a:schemeClr val="tx1"/>
                </a:solidFill>
              </a:rPr>
              <a:t> und </a:t>
            </a:r>
            <a:r>
              <a:rPr lang="hu-HU" sz="4000" dirty="0" err="1">
                <a:solidFill>
                  <a:schemeClr val="tx1"/>
                </a:solidFill>
              </a:rPr>
              <a:t>Pancreas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8608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1800" dirty="0"/>
              <a:t>Dr. Arnold Szabó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 err="1"/>
              <a:t>szabo.arnold</a:t>
            </a:r>
            <a:r>
              <a:rPr lang="hu-HU" sz="1800" dirty="0"/>
              <a:t>@</a:t>
            </a:r>
            <a:r>
              <a:rPr lang="hu-HU" sz="1800" dirty="0" err="1"/>
              <a:t>med.semmelweis-univ.hu</a:t>
            </a:r>
            <a:endParaRPr lang="hu-HU" sz="1800" dirty="0"/>
          </a:p>
          <a:p>
            <a:pPr eaLnBrk="1" hangingPunct="1">
              <a:lnSpc>
                <a:spcPct val="80000"/>
              </a:lnSpc>
            </a:pPr>
            <a:endParaRPr lang="hu-HU" sz="1800" dirty="0"/>
          </a:p>
          <a:p>
            <a:pPr eaLnBrk="1" hangingPunct="1">
              <a:lnSpc>
                <a:spcPct val="80000"/>
              </a:lnSpc>
            </a:pPr>
            <a:r>
              <a:rPr lang="hu-HU" sz="1800" dirty="0"/>
              <a:t>Semmelweis </a:t>
            </a:r>
            <a:r>
              <a:rPr lang="hu-HU" sz="1800" dirty="0" err="1"/>
              <a:t>Universität</a:t>
            </a:r>
            <a:endParaRPr lang="hu-HU" sz="1800" dirty="0"/>
          </a:p>
          <a:p>
            <a:pPr eaLnBrk="1" hangingPunct="1">
              <a:lnSpc>
                <a:spcPct val="80000"/>
              </a:lnSpc>
            </a:pPr>
            <a:r>
              <a:rPr lang="hu-HU" sz="1800" dirty="0" err="1"/>
              <a:t>Anatomisches</a:t>
            </a:r>
            <a:r>
              <a:rPr lang="hu-HU" sz="1800" dirty="0"/>
              <a:t>, </a:t>
            </a:r>
            <a:r>
              <a:rPr lang="hu-HU" sz="1800" dirty="0" err="1"/>
              <a:t>Histologisches</a:t>
            </a:r>
            <a:r>
              <a:rPr lang="hu-HU" sz="1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u-HU" sz="1800" dirty="0"/>
              <a:t>und </a:t>
            </a:r>
            <a:r>
              <a:rPr lang="hu-HU" sz="1800" dirty="0" err="1"/>
              <a:t>Embryologisches</a:t>
            </a:r>
            <a:r>
              <a:rPr lang="hu-HU" sz="1800" dirty="0"/>
              <a:t> </a:t>
            </a:r>
            <a:r>
              <a:rPr lang="hu-HU" sz="1800" dirty="0" err="1"/>
              <a:t>Institut</a:t>
            </a:r>
            <a:endParaRPr lang="hu-HU" sz="1800" dirty="0"/>
          </a:p>
          <a:p>
            <a:pPr eaLnBrk="1" hangingPunct="1">
              <a:lnSpc>
                <a:spcPct val="80000"/>
              </a:lnSpc>
            </a:pPr>
            <a:endParaRPr lang="hu-HU" sz="1800" dirty="0"/>
          </a:p>
          <a:p>
            <a:pPr eaLnBrk="1" hangingPunct="1">
              <a:lnSpc>
                <a:spcPct val="80000"/>
              </a:lnSpc>
            </a:pPr>
            <a:r>
              <a:rPr lang="hu-HU" sz="1800" dirty="0" smtClean="0"/>
              <a:t>09.03.2020</a:t>
            </a:r>
            <a:endParaRPr lang="hu-HU" sz="1800" dirty="0"/>
          </a:p>
        </p:txBody>
      </p:sp>
      <p:pic>
        <p:nvPicPr>
          <p:cNvPr id="2052" name="Picture 5" descr="hep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33988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duoden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141663"/>
            <a:ext cx="33829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Rot="1" noChangeArrowheads="1"/>
          </p:cNvSpPr>
          <p:nvPr/>
        </p:nvSpPr>
        <p:spPr bwMode="auto">
          <a:xfrm>
            <a:off x="3016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>
                <a:solidFill>
                  <a:schemeClr val="tx2"/>
                </a:solidFill>
              </a:rPr>
              <a:t>Vena portae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27538" y="1268760"/>
            <a:ext cx="39243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 err="1">
                <a:solidFill>
                  <a:srgbClr val="000000"/>
                </a:solidFill>
              </a:rPr>
              <a:t>Aus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dem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zwischen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dem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Magen</a:t>
            </a:r>
            <a:r>
              <a:rPr lang="hu-HU" sz="2000" dirty="0">
                <a:solidFill>
                  <a:srgbClr val="000000"/>
                </a:solidFill>
              </a:rPr>
              <a:t> und </a:t>
            </a:r>
            <a:r>
              <a:rPr lang="hu-HU" sz="2000" dirty="0" err="1">
                <a:solidFill>
                  <a:srgbClr val="000000"/>
                </a:solidFill>
              </a:rPr>
              <a:t>dem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oberen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Drittel</a:t>
            </a:r>
            <a:r>
              <a:rPr lang="hu-HU" sz="2000" dirty="0">
                <a:solidFill>
                  <a:srgbClr val="000000"/>
                </a:solidFill>
              </a:rPr>
              <a:t> des </a:t>
            </a:r>
            <a:r>
              <a:rPr lang="hu-HU" sz="2000" dirty="0" err="1">
                <a:solidFill>
                  <a:srgbClr val="000000"/>
                </a:solidFill>
              </a:rPr>
              <a:t>Rektums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liegenden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Abschnitt</a:t>
            </a:r>
            <a:r>
              <a:rPr lang="hu-HU" sz="2000" dirty="0">
                <a:solidFill>
                  <a:srgbClr val="000000"/>
                </a:solidFill>
              </a:rPr>
              <a:t> des </a:t>
            </a:r>
            <a:r>
              <a:rPr lang="hu-HU" sz="2000" dirty="0" err="1">
                <a:solidFill>
                  <a:srgbClr val="000000"/>
                </a:solidFill>
              </a:rPr>
              <a:t>Darmtarktes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fließt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das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venöse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Blut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über</a:t>
            </a:r>
            <a:r>
              <a:rPr lang="hu-HU" sz="2000" dirty="0">
                <a:solidFill>
                  <a:srgbClr val="000000"/>
                </a:solidFill>
              </a:rPr>
              <a:t> die </a:t>
            </a:r>
            <a:r>
              <a:rPr lang="hu-HU" sz="2000" b="1" dirty="0" err="1">
                <a:solidFill>
                  <a:srgbClr val="0000FF"/>
                </a:solidFill>
              </a:rPr>
              <a:t>Vena</a:t>
            </a:r>
            <a:r>
              <a:rPr lang="hu-HU" sz="2000" b="1" dirty="0">
                <a:solidFill>
                  <a:srgbClr val="0000FF"/>
                </a:solidFill>
              </a:rPr>
              <a:t> </a:t>
            </a:r>
            <a:r>
              <a:rPr lang="hu-HU" sz="2000" b="1" dirty="0" err="1">
                <a:solidFill>
                  <a:srgbClr val="0000FF"/>
                </a:solidFill>
              </a:rPr>
              <a:t>portae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zur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FF"/>
                </a:solidFill>
              </a:rPr>
              <a:t>Leber</a:t>
            </a:r>
            <a:r>
              <a:rPr lang="hu-HU" sz="2000" dirty="0">
                <a:solidFill>
                  <a:srgbClr val="000000"/>
                </a:solidFill>
              </a:rPr>
              <a:t> ab. </a:t>
            </a:r>
          </a:p>
          <a:p>
            <a:pPr>
              <a:spcBef>
                <a:spcPct val="50000"/>
              </a:spcBef>
            </a:pPr>
            <a:endParaRPr lang="hu-HU" sz="1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2000" dirty="0" err="1">
                <a:solidFill>
                  <a:srgbClr val="000000"/>
                </a:solidFill>
              </a:rPr>
              <a:t>Nur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aus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dem</a:t>
            </a:r>
            <a:r>
              <a:rPr lang="hu-HU" sz="2000" dirty="0">
                <a:solidFill>
                  <a:srgbClr val="000000"/>
                </a:solidFill>
              </a:rPr>
              <a:t>  </a:t>
            </a:r>
            <a:r>
              <a:rPr lang="hu-HU" sz="2000" dirty="0" err="1">
                <a:solidFill>
                  <a:srgbClr val="000000"/>
                </a:solidFill>
              </a:rPr>
              <a:t>unteren</a:t>
            </a:r>
            <a:r>
              <a:rPr lang="hu-HU" sz="2000" dirty="0">
                <a:solidFill>
                  <a:srgbClr val="000000"/>
                </a:solidFill>
              </a:rPr>
              <a:t> 2/3 des </a:t>
            </a:r>
            <a:r>
              <a:rPr lang="hu-HU" sz="2000" dirty="0" err="1">
                <a:solidFill>
                  <a:srgbClr val="000000"/>
                </a:solidFill>
              </a:rPr>
              <a:t>Rektums</a:t>
            </a:r>
            <a:r>
              <a:rPr lang="hu-HU" sz="2000" dirty="0">
                <a:solidFill>
                  <a:srgbClr val="000000"/>
                </a:solidFill>
              </a:rPr>
              <a:t>  </a:t>
            </a:r>
            <a:r>
              <a:rPr lang="hu-HU" sz="2000" dirty="0" err="1">
                <a:solidFill>
                  <a:srgbClr val="000000"/>
                </a:solidFill>
              </a:rPr>
              <a:t>fließt</a:t>
            </a:r>
            <a:r>
              <a:rPr lang="hu-HU" sz="2000" dirty="0">
                <a:solidFill>
                  <a:srgbClr val="000000"/>
                </a:solidFill>
              </a:rPr>
              <a:t>  </a:t>
            </a:r>
            <a:r>
              <a:rPr lang="hu-HU" sz="2000" dirty="0" err="1">
                <a:solidFill>
                  <a:srgbClr val="000000"/>
                </a:solidFill>
              </a:rPr>
              <a:t>das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venöse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Blut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über</a:t>
            </a:r>
            <a:r>
              <a:rPr lang="hu-HU" sz="2000" dirty="0">
                <a:solidFill>
                  <a:srgbClr val="000000"/>
                </a:solidFill>
              </a:rPr>
              <a:t> die </a:t>
            </a:r>
            <a:r>
              <a:rPr lang="hu-HU" sz="2000" b="1" dirty="0" err="1">
                <a:solidFill>
                  <a:schemeClr val="accent2"/>
                </a:solidFill>
              </a:rPr>
              <a:t>Vena</a:t>
            </a:r>
            <a:r>
              <a:rPr lang="hu-HU" sz="2000" b="1" dirty="0">
                <a:solidFill>
                  <a:schemeClr val="accent2"/>
                </a:solidFill>
              </a:rPr>
              <a:t> </a:t>
            </a:r>
            <a:r>
              <a:rPr lang="hu-HU" sz="2000" b="1" dirty="0" err="1">
                <a:solidFill>
                  <a:schemeClr val="accent2"/>
                </a:solidFill>
              </a:rPr>
              <a:t>cava</a:t>
            </a:r>
            <a:r>
              <a:rPr lang="hu-HU" sz="2000" b="1" dirty="0">
                <a:solidFill>
                  <a:schemeClr val="accent2"/>
                </a:solidFill>
              </a:rPr>
              <a:t> </a:t>
            </a:r>
            <a:r>
              <a:rPr lang="hu-HU" sz="2000" b="1" dirty="0" err="1">
                <a:solidFill>
                  <a:schemeClr val="accent2"/>
                </a:solidFill>
              </a:rPr>
              <a:t>inferior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unmittelbar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zum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Herzen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hu-HU" sz="1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sz="2000" dirty="0">
                <a:solidFill>
                  <a:srgbClr val="000000"/>
                </a:solidFill>
              </a:rPr>
              <a:t>Die </a:t>
            </a:r>
            <a:r>
              <a:rPr lang="hu-HU" sz="2000" dirty="0" err="1">
                <a:solidFill>
                  <a:srgbClr val="000000"/>
                </a:solidFill>
              </a:rPr>
              <a:t>beiden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Venensystemen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sind</a:t>
            </a:r>
            <a:r>
              <a:rPr lang="hu-HU" sz="2000" dirty="0">
                <a:solidFill>
                  <a:srgbClr val="000000"/>
                </a:solidFill>
              </a:rPr>
              <a:t> an </a:t>
            </a:r>
            <a:r>
              <a:rPr lang="hu-HU" sz="2000" dirty="0" err="1">
                <a:solidFill>
                  <a:srgbClr val="000000"/>
                </a:solidFill>
              </a:rPr>
              <a:t>mehreren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Stellen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über</a:t>
            </a:r>
            <a:r>
              <a:rPr lang="hu-HU" sz="2000" dirty="0">
                <a:solidFill>
                  <a:srgbClr val="000000"/>
                </a:solidFill>
              </a:rPr>
              <a:t> die </a:t>
            </a:r>
            <a:r>
              <a:rPr lang="hu-HU" sz="2000" b="1" dirty="0" err="1">
                <a:solidFill>
                  <a:srgbClr val="0000FF"/>
                </a:solidFill>
              </a:rPr>
              <a:t>Portocavalen</a:t>
            </a:r>
            <a:r>
              <a:rPr lang="hu-HU" sz="2000" b="1" dirty="0">
                <a:solidFill>
                  <a:srgbClr val="0000FF"/>
                </a:solidFill>
              </a:rPr>
              <a:t> </a:t>
            </a:r>
            <a:r>
              <a:rPr lang="hu-HU" sz="2000" b="1" dirty="0" err="1">
                <a:solidFill>
                  <a:srgbClr val="0000FF"/>
                </a:solidFill>
              </a:rPr>
              <a:t>Anastomosen</a:t>
            </a:r>
            <a:r>
              <a:rPr lang="hu-HU" sz="2000" b="1" dirty="0">
                <a:solidFill>
                  <a:srgbClr val="0000FF"/>
                </a:solidFill>
              </a:rPr>
              <a:t> </a:t>
            </a:r>
            <a:r>
              <a:rPr lang="hu-HU" sz="2000" dirty="0" err="1"/>
              <a:t>verbunden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44" name="Picture 4" descr="vport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1238250"/>
            <a:ext cx="3625850" cy="5070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2951162"/>
          </a:xfrm>
        </p:spPr>
        <p:txBody>
          <a:bodyPr/>
          <a:lstStyle/>
          <a:p>
            <a:pPr eaLnBrk="1" hangingPunct="1"/>
            <a:r>
              <a:rPr lang="hu-HU" sz="2400" dirty="0" err="1"/>
              <a:t>Cardiavenen</a:t>
            </a:r>
            <a:r>
              <a:rPr lang="hu-HU" sz="2400" dirty="0"/>
              <a:t> (</a:t>
            </a:r>
            <a:r>
              <a:rPr lang="hu-HU" sz="2400" dirty="0" err="1"/>
              <a:t>Magen</a:t>
            </a:r>
            <a:r>
              <a:rPr lang="hu-HU" sz="2400" dirty="0"/>
              <a:t> – </a:t>
            </a:r>
            <a:r>
              <a:rPr lang="hu-HU" sz="2400" dirty="0" err="1"/>
              <a:t>Speiseröhre</a:t>
            </a:r>
            <a:r>
              <a:rPr lang="hu-HU" sz="2400" dirty="0"/>
              <a:t>)</a:t>
            </a:r>
          </a:p>
          <a:p>
            <a:pPr eaLnBrk="1" hangingPunct="1"/>
            <a:endParaRPr lang="hu-HU" sz="1800" dirty="0"/>
          </a:p>
          <a:p>
            <a:pPr eaLnBrk="1" hangingPunct="1"/>
            <a:r>
              <a:rPr lang="hu-HU" sz="2400" dirty="0" err="1"/>
              <a:t>Paraumbilicale</a:t>
            </a:r>
            <a:r>
              <a:rPr lang="hu-HU" sz="2400" dirty="0"/>
              <a:t> </a:t>
            </a:r>
            <a:r>
              <a:rPr lang="hu-HU" sz="2400" dirty="0" err="1"/>
              <a:t>Venen</a:t>
            </a:r>
            <a:r>
              <a:rPr lang="hu-HU" sz="2400" dirty="0"/>
              <a:t> (</a:t>
            </a:r>
            <a:r>
              <a:rPr lang="hu-HU" sz="2400" dirty="0" err="1"/>
              <a:t>Bauchwand</a:t>
            </a:r>
            <a:r>
              <a:rPr lang="hu-HU" sz="2400" dirty="0"/>
              <a:t>)</a:t>
            </a:r>
          </a:p>
          <a:p>
            <a:pPr eaLnBrk="1" hangingPunct="1"/>
            <a:endParaRPr lang="hu-HU" sz="1800" dirty="0"/>
          </a:p>
          <a:p>
            <a:pPr eaLnBrk="1" hangingPunct="1"/>
            <a:r>
              <a:rPr lang="hu-HU" sz="2400" dirty="0" err="1"/>
              <a:t>Venen</a:t>
            </a:r>
            <a:r>
              <a:rPr lang="hu-HU" sz="2400" dirty="0"/>
              <a:t> des </a:t>
            </a:r>
            <a:r>
              <a:rPr lang="hu-HU" sz="2400" dirty="0" err="1"/>
              <a:t>Rectums</a:t>
            </a:r>
            <a:endParaRPr lang="hu-HU" sz="2400" dirty="0"/>
          </a:p>
          <a:p>
            <a:pPr eaLnBrk="1" hangingPunct="1"/>
            <a:endParaRPr lang="hu-HU" sz="1800" dirty="0"/>
          </a:p>
          <a:p>
            <a:pPr eaLnBrk="1" hangingPunct="1"/>
            <a:r>
              <a:rPr lang="hu-HU" sz="2400" dirty="0" err="1"/>
              <a:t>Retroperitoneale</a:t>
            </a:r>
            <a:r>
              <a:rPr lang="hu-HU" sz="2400" dirty="0"/>
              <a:t> </a:t>
            </a:r>
            <a:r>
              <a:rPr lang="hu-HU" sz="2400" dirty="0" err="1"/>
              <a:t>Venen</a:t>
            </a:r>
            <a:endParaRPr lang="hu-HU" sz="2400" dirty="0"/>
          </a:p>
        </p:txBody>
      </p:sp>
      <p:sp>
        <p:nvSpPr>
          <p:cNvPr id="11267" name="Rectangle 4"/>
          <p:cNvSpPr>
            <a:spLocks noRot="1" noChangeArrowheads="1"/>
          </p:cNvSpPr>
          <p:nvPr/>
        </p:nvSpPr>
        <p:spPr bwMode="auto">
          <a:xfrm>
            <a:off x="3016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Portocavale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Anastomosen</a:t>
            </a:r>
            <a:endParaRPr lang="hu-HU" sz="2800" dirty="0">
              <a:solidFill>
                <a:schemeClr val="tx2"/>
              </a:solidFill>
            </a:endParaRPr>
          </a:p>
        </p:txBody>
      </p:sp>
      <p:pic>
        <p:nvPicPr>
          <p:cNvPr id="11268" name="Picture 5" descr="oesophagusvar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437063"/>
            <a:ext cx="1658937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Abdomen-Caput-Med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43706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od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437063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2337"/>
          </a:xfrm>
        </p:spPr>
        <p:txBody>
          <a:bodyPr/>
          <a:lstStyle/>
          <a:p>
            <a:pPr eaLnBrk="1" hangingPunct="1"/>
            <a:r>
              <a:rPr lang="hu-HU" sz="2800" dirty="0" err="1">
                <a:solidFill>
                  <a:schemeClr val="tx1"/>
                </a:solidFill>
              </a:rPr>
              <a:t>Blutversorgung</a:t>
            </a:r>
            <a:r>
              <a:rPr lang="hu-HU" sz="2800" dirty="0">
                <a:solidFill>
                  <a:schemeClr val="tx1"/>
                </a:solidFill>
              </a:rPr>
              <a:t> der </a:t>
            </a:r>
            <a:r>
              <a:rPr lang="hu-HU" sz="2800" dirty="0" err="1">
                <a:solidFill>
                  <a:schemeClr val="tx1"/>
                </a:solidFill>
              </a:rPr>
              <a:t>Leber</a:t>
            </a:r>
            <a:endParaRPr lang="hu-HU" sz="2800" dirty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23850" y="2636838"/>
            <a:ext cx="216058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 err="1"/>
              <a:t>Darmtrakt</a:t>
            </a:r>
            <a:endParaRPr lang="hu-HU" sz="2000" dirty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011863" y="1916113"/>
            <a:ext cx="1079500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err="1"/>
              <a:t>Leber</a:t>
            </a:r>
            <a:endParaRPr lang="hu-HU" sz="2400" dirty="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55650" y="1341438"/>
            <a:ext cx="1368425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Aorta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348038" y="3068638"/>
            <a:ext cx="2016125" cy="3968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Vena portae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419475" y="1341438"/>
            <a:ext cx="1366838" cy="1006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Arteria hepatica propria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804025" y="3357563"/>
            <a:ext cx="1655763" cy="7016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/>
              <a:t>Vena cava inferior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268538" y="1557338"/>
            <a:ext cx="935037" cy="1428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1331913" y="1844675"/>
            <a:ext cx="215900" cy="6477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>
            <a:off x="2555875" y="2852738"/>
            <a:ext cx="720725" cy="360362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4932363" y="1773238"/>
            <a:ext cx="935037" cy="28733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6877050" y="2492375"/>
            <a:ext cx="503238" cy="649288"/>
          </a:xfrm>
          <a:prstGeom prst="line">
            <a:avLst/>
          </a:prstGeom>
          <a:noFill/>
          <a:ln w="4445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 flipV="1">
            <a:off x="5508625" y="2565400"/>
            <a:ext cx="720725" cy="576263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179388" y="4365625"/>
            <a:ext cx="896461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/>
              <a:t>Die </a:t>
            </a:r>
            <a:r>
              <a:rPr lang="hu-HU" sz="2000" dirty="0" err="1"/>
              <a:t>Blutversorgung</a:t>
            </a:r>
            <a:r>
              <a:rPr lang="hu-HU" sz="2000" dirty="0"/>
              <a:t> der </a:t>
            </a:r>
            <a:r>
              <a:rPr lang="hu-HU" sz="2000" dirty="0" err="1"/>
              <a:t>Leber</a:t>
            </a:r>
            <a:r>
              <a:rPr lang="hu-HU" sz="2000" dirty="0"/>
              <a:t> </a:t>
            </a:r>
            <a:r>
              <a:rPr lang="hu-HU" sz="2000" dirty="0" err="1"/>
              <a:t>ist</a:t>
            </a:r>
            <a:r>
              <a:rPr lang="hu-HU" sz="2000" dirty="0"/>
              <a:t> </a:t>
            </a:r>
            <a:r>
              <a:rPr lang="hu-HU" sz="2000" dirty="0" err="1">
                <a:solidFill>
                  <a:srgbClr val="FF0000"/>
                </a:solidFill>
              </a:rPr>
              <a:t>doppelt</a:t>
            </a:r>
            <a:r>
              <a:rPr lang="hu-HU" sz="2000" dirty="0"/>
              <a:t>:</a:t>
            </a:r>
          </a:p>
          <a:p>
            <a:pPr>
              <a:spcBef>
                <a:spcPct val="50000"/>
              </a:spcBef>
            </a:pPr>
            <a:r>
              <a:rPr lang="hu-HU" sz="2000" dirty="0"/>
              <a:t>    - </a:t>
            </a:r>
            <a:r>
              <a:rPr lang="hu-HU" sz="2000" dirty="0" err="1">
                <a:solidFill>
                  <a:srgbClr val="FF0000"/>
                </a:solidFill>
              </a:rPr>
              <a:t>arteriöses</a:t>
            </a:r>
            <a:r>
              <a:rPr lang="hu-HU" sz="2000" dirty="0"/>
              <a:t>, </a:t>
            </a:r>
            <a:r>
              <a:rPr lang="hu-HU" sz="2000" dirty="0" err="1"/>
              <a:t>Sauerstoffreiches</a:t>
            </a:r>
            <a:r>
              <a:rPr lang="hu-HU" sz="2000" dirty="0"/>
              <a:t>, </a:t>
            </a:r>
            <a:r>
              <a:rPr lang="hu-HU" sz="2000" dirty="0" err="1"/>
              <a:t>aber</a:t>
            </a:r>
            <a:r>
              <a:rPr lang="hu-HU" sz="2000" dirty="0"/>
              <a:t> </a:t>
            </a:r>
            <a:r>
              <a:rPr lang="hu-HU" sz="2000" dirty="0" err="1"/>
              <a:t>Nährstoffarmes</a:t>
            </a:r>
            <a:r>
              <a:rPr lang="hu-HU" sz="2000" dirty="0"/>
              <a:t> </a:t>
            </a:r>
            <a:r>
              <a:rPr lang="hu-HU" sz="2000" dirty="0" err="1"/>
              <a:t>Blut</a:t>
            </a:r>
            <a:r>
              <a:rPr lang="hu-HU" sz="2000" dirty="0"/>
              <a:t> </a:t>
            </a:r>
            <a:r>
              <a:rPr lang="hu-HU" sz="2000" dirty="0" err="1"/>
              <a:t>aus</a:t>
            </a:r>
            <a:r>
              <a:rPr lang="hu-HU" sz="2000" dirty="0"/>
              <a:t> der Aorta</a:t>
            </a:r>
          </a:p>
          <a:p>
            <a:pPr>
              <a:spcBef>
                <a:spcPct val="50000"/>
              </a:spcBef>
            </a:pPr>
            <a:r>
              <a:rPr lang="hu-HU" sz="2000" dirty="0"/>
              <a:t>    - </a:t>
            </a:r>
            <a:r>
              <a:rPr lang="hu-HU" sz="2000" dirty="0" err="1">
                <a:solidFill>
                  <a:srgbClr val="0000FF"/>
                </a:solidFill>
              </a:rPr>
              <a:t>venöses</a:t>
            </a:r>
            <a:r>
              <a:rPr lang="hu-HU" sz="2000" dirty="0"/>
              <a:t>, </a:t>
            </a:r>
            <a:r>
              <a:rPr lang="hu-HU" sz="2000" dirty="0" err="1"/>
              <a:t>Sauerstoffarmes</a:t>
            </a:r>
            <a:r>
              <a:rPr lang="hu-HU" sz="2000" dirty="0"/>
              <a:t>, </a:t>
            </a:r>
            <a:r>
              <a:rPr lang="hu-HU" sz="2000" dirty="0" err="1"/>
              <a:t>aber</a:t>
            </a:r>
            <a:r>
              <a:rPr lang="hu-HU" sz="2000" dirty="0"/>
              <a:t> </a:t>
            </a:r>
            <a:r>
              <a:rPr lang="hu-HU" sz="2000" dirty="0" err="1"/>
              <a:t>Nährstoffreiches</a:t>
            </a:r>
            <a:r>
              <a:rPr lang="hu-HU" sz="2000" dirty="0"/>
              <a:t> </a:t>
            </a:r>
            <a:r>
              <a:rPr lang="hu-HU" sz="2000" dirty="0" err="1"/>
              <a:t>Blut</a:t>
            </a:r>
            <a:r>
              <a:rPr lang="hu-HU" sz="2000" dirty="0"/>
              <a:t>  </a:t>
            </a:r>
            <a:r>
              <a:rPr lang="hu-HU" sz="2000" dirty="0" err="1"/>
              <a:t>vom</a:t>
            </a:r>
            <a:r>
              <a:rPr lang="hu-HU" sz="2000" dirty="0"/>
              <a:t> </a:t>
            </a:r>
            <a:r>
              <a:rPr lang="hu-HU" sz="2000" dirty="0" err="1"/>
              <a:t>Darmtrakt</a:t>
            </a:r>
            <a:endParaRPr lang="hu-HU" sz="2000" dirty="0"/>
          </a:p>
          <a:p>
            <a:pPr>
              <a:spcBef>
                <a:spcPct val="50000"/>
              </a:spcBef>
            </a:pPr>
            <a:r>
              <a:rPr lang="hu-HU" sz="2000" dirty="0" err="1"/>
              <a:t>Das</a:t>
            </a:r>
            <a:r>
              <a:rPr lang="hu-HU" sz="2000" dirty="0"/>
              <a:t> </a:t>
            </a:r>
            <a:r>
              <a:rPr lang="hu-HU" sz="2000" dirty="0" err="1"/>
              <a:t>arteröse</a:t>
            </a:r>
            <a:r>
              <a:rPr lang="hu-HU" sz="2000" dirty="0"/>
              <a:t> und </a:t>
            </a:r>
            <a:r>
              <a:rPr lang="hu-HU" sz="2000" dirty="0" err="1"/>
              <a:t>das</a:t>
            </a:r>
            <a:r>
              <a:rPr lang="hu-HU" sz="2000" dirty="0"/>
              <a:t> </a:t>
            </a:r>
            <a:r>
              <a:rPr lang="hu-HU" sz="2000" dirty="0" err="1"/>
              <a:t>venöse</a:t>
            </a:r>
            <a:r>
              <a:rPr lang="hu-HU" sz="2000" dirty="0"/>
              <a:t> </a:t>
            </a:r>
            <a:r>
              <a:rPr lang="hu-HU" sz="2000" dirty="0" err="1"/>
              <a:t>Blut</a:t>
            </a:r>
            <a:r>
              <a:rPr lang="hu-HU" sz="2000" dirty="0"/>
              <a:t> </a:t>
            </a:r>
            <a:r>
              <a:rPr lang="hu-HU" sz="2000" dirty="0" err="1"/>
              <a:t>mischt</a:t>
            </a:r>
            <a:r>
              <a:rPr lang="hu-HU" sz="2000" dirty="0"/>
              <a:t> </a:t>
            </a:r>
            <a:r>
              <a:rPr lang="hu-HU" sz="2000" dirty="0" err="1"/>
              <a:t>sich</a:t>
            </a:r>
            <a:r>
              <a:rPr lang="hu-HU" sz="2000" dirty="0"/>
              <a:t> </a:t>
            </a:r>
            <a:r>
              <a:rPr lang="hu-HU" sz="2000" dirty="0" err="1"/>
              <a:t>in</a:t>
            </a:r>
            <a:r>
              <a:rPr lang="hu-HU" sz="2000" dirty="0"/>
              <a:t> der </a:t>
            </a:r>
            <a:r>
              <a:rPr lang="hu-HU" sz="2000" dirty="0" err="1"/>
              <a:t>Leber</a:t>
            </a:r>
            <a:r>
              <a:rPr lang="hu-HU" sz="2000" dirty="0"/>
              <a:t> und </a:t>
            </a:r>
            <a:r>
              <a:rPr lang="hu-HU" sz="2000" dirty="0" err="1"/>
              <a:t>nach</a:t>
            </a:r>
            <a:r>
              <a:rPr lang="hu-HU" sz="2000" dirty="0"/>
              <a:t> </a:t>
            </a:r>
            <a:r>
              <a:rPr lang="hu-HU" sz="2000" dirty="0" err="1"/>
              <a:t>Bearbetung</a:t>
            </a:r>
            <a:r>
              <a:rPr lang="hu-HU" sz="2000" dirty="0"/>
              <a:t> </a:t>
            </a:r>
            <a:r>
              <a:rPr lang="hu-HU" sz="2000" dirty="0" err="1"/>
              <a:t>fließt</a:t>
            </a:r>
            <a:r>
              <a:rPr lang="hu-HU" sz="2000" dirty="0"/>
              <a:t> </a:t>
            </a:r>
            <a:r>
              <a:rPr lang="hu-HU" sz="2000" dirty="0" err="1"/>
              <a:t>über</a:t>
            </a:r>
            <a:r>
              <a:rPr lang="hu-HU" sz="2000" dirty="0"/>
              <a:t> die </a:t>
            </a:r>
            <a:r>
              <a:rPr lang="hu-HU" sz="2000" dirty="0" err="1">
                <a:solidFill>
                  <a:srgbClr val="00B0F0"/>
                </a:solidFill>
              </a:rPr>
              <a:t>Vena</a:t>
            </a:r>
            <a:r>
              <a:rPr lang="hu-HU" sz="2000" dirty="0">
                <a:solidFill>
                  <a:srgbClr val="00B0F0"/>
                </a:solidFill>
              </a:rPr>
              <a:t> </a:t>
            </a:r>
            <a:r>
              <a:rPr lang="hu-HU" sz="2000" dirty="0" err="1">
                <a:solidFill>
                  <a:srgbClr val="00B0F0"/>
                </a:solidFill>
              </a:rPr>
              <a:t>cava</a:t>
            </a:r>
            <a:r>
              <a:rPr lang="hu-HU" sz="2000" dirty="0">
                <a:solidFill>
                  <a:srgbClr val="00B0F0"/>
                </a:solidFill>
              </a:rPr>
              <a:t> </a:t>
            </a:r>
            <a:r>
              <a:rPr lang="hu-HU" sz="2000" dirty="0" err="1">
                <a:solidFill>
                  <a:srgbClr val="00B0F0"/>
                </a:solidFill>
              </a:rPr>
              <a:t>inferior</a:t>
            </a:r>
            <a:r>
              <a:rPr lang="hu-HU" sz="2000" dirty="0"/>
              <a:t> </a:t>
            </a:r>
            <a:r>
              <a:rPr lang="hu-HU" sz="2000" dirty="0" err="1"/>
              <a:t>zum</a:t>
            </a:r>
            <a:r>
              <a:rPr lang="hu-HU" sz="2000" dirty="0"/>
              <a:t> </a:t>
            </a:r>
            <a:r>
              <a:rPr lang="hu-HU" sz="2000" dirty="0" err="1"/>
              <a:t>Herzen</a:t>
            </a:r>
            <a:r>
              <a:rPr lang="hu-H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850900"/>
          </a:xfrm>
        </p:spPr>
        <p:txBody>
          <a:bodyPr/>
          <a:lstStyle/>
          <a:p>
            <a:pPr eaLnBrk="1" hangingPunct="1"/>
            <a:r>
              <a:rPr lang="hu-HU" sz="2800" dirty="0" err="1"/>
              <a:t>Lobulus</a:t>
            </a:r>
            <a:r>
              <a:rPr lang="hu-HU" sz="2800" dirty="0"/>
              <a:t> </a:t>
            </a:r>
            <a:r>
              <a:rPr lang="hu-HU" sz="2800" dirty="0" err="1"/>
              <a:t>hepatis</a:t>
            </a:r>
            <a:r>
              <a:rPr lang="hu-HU" sz="2800" dirty="0"/>
              <a:t> / </a:t>
            </a:r>
            <a:r>
              <a:rPr lang="hu-HU" sz="2800" dirty="0" err="1"/>
              <a:t>Leberläppchen</a:t>
            </a:r>
            <a:endParaRPr lang="hu-HU" sz="2800" dirty="0"/>
          </a:p>
        </p:txBody>
      </p:sp>
      <p:pic>
        <p:nvPicPr>
          <p:cNvPr id="14339" name="Picture 4" descr="máj sém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96975"/>
            <a:ext cx="4987925" cy="5327650"/>
          </a:xfrm>
          <a:noFill/>
        </p:spPr>
      </p:pic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2700338" y="1844675"/>
            <a:ext cx="0" cy="792163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1835150" y="1412875"/>
            <a:ext cx="17272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Vena centralis</a:t>
            </a: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 flipH="1">
            <a:off x="3132138" y="4005263"/>
            <a:ext cx="1439862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 flipH="1">
            <a:off x="2987675" y="4581525"/>
            <a:ext cx="15843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 flipH="1">
            <a:off x="3132138" y="5229225"/>
            <a:ext cx="1439862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643438" y="3789363"/>
            <a:ext cx="2089150" cy="3667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Vena interlobularis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4643438" y="4365625"/>
            <a:ext cx="23050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Arteria interlobularis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4643438" y="5084763"/>
            <a:ext cx="2305050" cy="3667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 interlobularis</a:t>
            </a:r>
          </a:p>
        </p:txBody>
      </p:sp>
      <p:sp>
        <p:nvSpPr>
          <p:cNvPr id="14348" name="AutoShape 15"/>
          <p:cNvSpPr>
            <a:spLocks/>
          </p:cNvSpPr>
          <p:nvPr/>
        </p:nvSpPr>
        <p:spPr bwMode="auto">
          <a:xfrm>
            <a:off x="7019925" y="3716338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>
              <a:solidFill>
                <a:schemeClr val="folHlink"/>
              </a:solidFill>
            </a:endParaRPr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7451725" y="4221163"/>
            <a:ext cx="1152723" cy="78483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Portales</a:t>
            </a:r>
            <a:endParaRPr lang="hu-HU" dirty="0"/>
          </a:p>
          <a:p>
            <a:pPr algn="ctr">
              <a:spcBef>
                <a:spcPct val="50000"/>
              </a:spcBef>
            </a:pPr>
            <a:r>
              <a:rPr lang="hu-HU" dirty="0" err="1"/>
              <a:t>Trias</a:t>
            </a:r>
            <a:endParaRPr lang="hu-HU" dirty="0"/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 flipH="1">
            <a:off x="3348038" y="2276475"/>
            <a:ext cx="15843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 flipH="1" flipV="1">
            <a:off x="3492500" y="2492375"/>
            <a:ext cx="1366838" cy="73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4859338" y="2414588"/>
            <a:ext cx="2664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/>
              <a:t>Leberzellen</a:t>
            </a:r>
            <a:r>
              <a:rPr lang="hu-HU" dirty="0"/>
              <a:t> (</a:t>
            </a:r>
            <a:r>
              <a:rPr lang="hu-HU" dirty="0" err="1"/>
              <a:t>Hepatozyt</a:t>
            </a:r>
            <a:r>
              <a:rPr lang="hu-HU" dirty="0"/>
              <a:t>)</a:t>
            </a:r>
          </a:p>
        </p:txBody>
      </p:sp>
      <p:sp>
        <p:nvSpPr>
          <p:cNvPr id="14353" name="Text Box 21"/>
          <p:cNvSpPr txBox="1">
            <a:spLocks noChangeArrowheads="1"/>
          </p:cNvSpPr>
          <p:nvPr/>
        </p:nvSpPr>
        <p:spPr bwMode="auto">
          <a:xfrm>
            <a:off x="4932363" y="20542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/>
              <a:t>Lebersinus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6228059" y="6372036"/>
            <a:ext cx="2880445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/>
              <a:t>Schwein</a:t>
            </a:r>
            <a:r>
              <a:rPr lang="hu-HU" b="1" dirty="0"/>
              <a:t>, </a:t>
            </a:r>
            <a:r>
              <a:rPr lang="hu-HU" b="1" dirty="0" err="1"/>
              <a:t>Azan</a:t>
            </a:r>
            <a:r>
              <a:rPr lang="hu-HU" b="1" dirty="0"/>
              <a:t> </a:t>
            </a:r>
            <a:r>
              <a:rPr lang="hu-HU" b="1" dirty="0" err="1"/>
              <a:t>Färbung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5"/>
          <p:cNvSpPr>
            <a:spLocks noChangeShapeType="1"/>
          </p:cNvSpPr>
          <p:nvPr/>
        </p:nvSpPr>
        <p:spPr bwMode="auto">
          <a:xfrm flipH="1">
            <a:off x="4787900" y="2636838"/>
            <a:ext cx="863600" cy="504825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932363" y="2133600"/>
            <a:ext cx="1727200" cy="3667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Vena centralis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1908175" y="1268413"/>
            <a:ext cx="935038" cy="36195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389" name="Oval 9"/>
          <p:cNvSpPr>
            <a:spLocks noChangeArrowheads="1"/>
          </p:cNvSpPr>
          <p:nvPr/>
        </p:nvSpPr>
        <p:spPr bwMode="auto">
          <a:xfrm>
            <a:off x="2916238" y="1268413"/>
            <a:ext cx="935037" cy="936625"/>
          </a:xfrm>
          <a:prstGeom prst="ellipse">
            <a:avLst/>
          </a:prstGeom>
          <a:noFill/>
          <a:ln w="508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683568" y="836613"/>
            <a:ext cx="1152624" cy="78483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Portale</a:t>
            </a:r>
            <a:endParaRPr lang="hu-HU" dirty="0"/>
          </a:p>
          <a:p>
            <a:pPr algn="ctr">
              <a:spcBef>
                <a:spcPct val="50000"/>
              </a:spcBef>
            </a:pPr>
            <a:r>
              <a:rPr lang="hu-HU" dirty="0" err="1"/>
              <a:t>Trias</a:t>
            </a:r>
            <a:endParaRPr lang="hu-HU" dirty="0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6444083" y="6372036"/>
            <a:ext cx="259241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/>
              <a:t>Mensch</a:t>
            </a:r>
            <a:r>
              <a:rPr lang="hu-HU" b="1" dirty="0"/>
              <a:t>, HE </a:t>
            </a:r>
            <a:r>
              <a:rPr lang="hu-HU" b="1" dirty="0" err="1"/>
              <a:t>Färbung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/>
          <p:cNvSpPr>
            <a:spLocks noChangeShapeType="1"/>
          </p:cNvSpPr>
          <p:nvPr/>
        </p:nvSpPr>
        <p:spPr bwMode="auto">
          <a:xfrm flipH="1">
            <a:off x="5219700" y="2420938"/>
            <a:ext cx="1657350" cy="1368425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372225" y="1989138"/>
            <a:ext cx="2089150" cy="3667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Vena interlobularis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50825" y="1196975"/>
            <a:ext cx="23050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Arteria interlobularis</a:t>
            </a:r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2627313" y="1557338"/>
            <a:ext cx="649287" cy="3587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6084888" y="652463"/>
            <a:ext cx="2305050" cy="3667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 interlobularis</a:t>
            </a:r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 flipH="1">
            <a:off x="4859338" y="836613"/>
            <a:ext cx="1152525" cy="504825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6444207" y="6237288"/>
            <a:ext cx="2520405" cy="46166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err="1"/>
              <a:t>Portale</a:t>
            </a:r>
            <a:r>
              <a:rPr lang="hu-HU" sz="2400" dirty="0"/>
              <a:t> </a:t>
            </a:r>
            <a:r>
              <a:rPr lang="hu-HU" sz="2400" dirty="0" err="1"/>
              <a:t>Trias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/>
          <p:cNvSpPr>
            <a:spLocks noChangeShapeType="1"/>
          </p:cNvSpPr>
          <p:nvPr/>
        </p:nvSpPr>
        <p:spPr bwMode="auto">
          <a:xfrm flipV="1">
            <a:off x="3995738" y="1700213"/>
            <a:ext cx="1444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660232" y="3501008"/>
            <a:ext cx="1225327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Hepatozyt</a:t>
            </a:r>
            <a:endParaRPr lang="hu-HU" dirty="0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 flipV="1">
            <a:off x="7308850" y="2781300"/>
            <a:ext cx="144463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2771775" y="692150"/>
            <a:ext cx="12954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691680" y="1052513"/>
            <a:ext cx="1584151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Endothelzelle</a:t>
            </a:r>
            <a:endParaRPr lang="hu-HU" dirty="0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3203575" y="2492375"/>
            <a:ext cx="151288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Kupffer-Zelle</a:t>
            </a:r>
            <a:endParaRPr lang="hu-HU" dirty="0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 flipH="1">
            <a:off x="1583281" y="4941168"/>
            <a:ext cx="576364" cy="5035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1305570" y="4498289"/>
            <a:ext cx="194439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Gallenkanälchen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Intrahepatische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Gallenwege</a:t>
            </a:r>
            <a:endParaRPr lang="hu-HU" sz="2800" dirty="0">
              <a:solidFill>
                <a:schemeClr val="tx2"/>
              </a:solidFill>
            </a:endParaRPr>
          </a:p>
        </p:txBody>
      </p:sp>
      <p:pic>
        <p:nvPicPr>
          <p:cNvPr id="19459" name="Picture 10" descr="show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90725"/>
            <a:ext cx="3970337" cy="3598863"/>
          </a:xfrm>
          <a:noFill/>
        </p:spPr>
      </p:pic>
      <p:pic>
        <p:nvPicPr>
          <p:cNvPr id="19460" name="Picture 15" descr="em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989138"/>
            <a:ext cx="4200525" cy="3598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holoedoch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43288" y="1341438"/>
            <a:ext cx="2208212" cy="5111750"/>
          </a:xfrm>
          <a:noFill/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Gallenblase</a:t>
            </a:r>
            <a:r>
              <a:rPr lang="hu-HU" sz="2800" dirty="0">
                <a:solidFill>
                  <a:schemeClr val="tx2"/>
                </a:solidFill>
              </a:rPr>
              <a:t>/ </a:t>
            </a:r>
            <a:r>
              <a:rPr lang="hu-HU" sz="2800" dirty="0" err="1">
                <a:solidFill>
                  <a:schemeClr val="tx2"/>
                </a:solidFill>
              </a:rPr>
              <a:t>Vesica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fellea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 flipH="1">
            <a:off x="5435600" y="2060575"/>
            <a:ext cx="647700" cy="73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2771775" y="1916113"/>
            <a:ext cx="2232025" cy="217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4068763" y="4437063"/>
            <a:ext cx="86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 flipH="1">
            <a:off x="5364163" y="4794250"/>
            <a:ext cx="792162" cy="5064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2484438" y="4083050"/>
            <a:ext cx="1476375" cy="6413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choledochus</a:t>
            </a:r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6227763" y="1628775"/>
            <a:ext cx="1476375" cy="91598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hepaticus communis</a:t>
            </a:r>
          </a:p>
        </p:txBody>
      </p:sp>
      <p:sp>
        <p:nvSpPr>
          <p:cNvPr id="20490" name="Text Box 19"/>
          <p:cNvSpPr txBox="1">
            <a:spLocks noChangeArrowheads="1"/>
          </p:cNvSpPr>
          <p:nvPr/>
        </p:nvSpPr>
        <p:spPr bwMode="auto">
          <a:xfrm>
            <a:off x="5795963" y="3789363"/>
            <a:ext cx="1584325" cy="91598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pancreaticus major</a:t>
            </a:r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1187450" y="1557338"/>
            <a:ext cx="1476375" cy="6413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cysticus</a:t>
            </a:r>
          </a:p>
        </p:txBody>
      </p:sp>
      <p:sp>
        <p:nvSpPr>
          <p:cNvPr id="20492" name="Line 21"/>
          <p:cNvSpPr>
            <a:spLocks noChangeShapeType="1"/>
          </p:cNvSpPr>
          <p:nvPr/>
        </p:nvSpPr>
        <p:spPr bwMode="auto">
          <a:xfrm>
            <a:off x="3203575" y="5661025"/>
            <a:ext cx="86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0493" name="Text Box 22"/>
          <p:cNvSpPr txBox="1">
            <a:spLocks noChangeArrowheads="1"/>
          </p:cNvSpPr>
          <p:nvPr/>
        </p:nvSpPr>
        <p:spPr bwMode="auto">
          <a:xfrm>
            <a:off x="1619250" y="5445125"/>
            <a:ext cx="1476375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Duodenum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hu-HU" sz="2800" dirty="0" err="1"/>
              <a:t>Aufgaben</a:t>
            </a:r>
            <a:r>
              <a:rPr lang="hu-HU" sz="2800" dirty="0"/>
              <a:t> der </a:t>
            </a:r>
            <a:r>
              <a:rPr lang="hu-HU" sz="2800" dirty="0" err="1"/>
              <a:t>Leber</a:t>
            </a:r>
            <a:endParaRPr lang="hu-HU" sz="2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0200"/>
            <a:ext cx="8229600" cy="4797152"/>
          </a:xfrm>
        </p:spPr>
        <p:txBody>
          <a:bodyPr/>
          <a:lstStyle/>
          <a:p>
            <a:pPr eaLnBrk="1" hangingPunct="1"/>
            <a:r>
              <a:rPr lang="hu-HU" sz="2400" dirty="0" err="1"/>
              <a:t>Zentrales</a:t>
            </a:r>
            <a:r>
              <a:rPr lang="hu-HU" sz="2400" dirty="0"/>
              <a:t> </a:t>
            </a:r>
            <a:r>
              <a:rPr lang="hu-HU" sz="2400" dirty="0" err="1"/>
              <a:t>Organ</a:t>
            </a:r>
            <a:r>
              <a:rPr lang="hu-HU" sz="2400" dirty="0"/>
              <a:t> des </a:t>
            </a:r>
            <a:r>
              <a:rPr lang="hu-HU" sz="2400" dirty="0" err="1"/>
              <a:t>Kohlenhydrat-</a:t>
            </a:r>
            <a:r>
              <a:rPr lang="hu-HU" sz="2400" dirty="0"/>
              <a:t>, Protein- und  </a:t>
            </a:r>
          </a:p>
          <a:p>
            <a:pPr eaLnBrk="1" hangingPunct="1">
              <a:buNone/>
            </a:pPr>
            <a:r>
              <a:rPr lang="hu-HU" sz="2400" dirty="0"/>
              <a:t>     </a:t>
            </a:r>
            <a:r>
              <a:rPr lang="hu-HU" sz="2400" dirty="0" err="1"/>
              <a:t>Lipidstoffwechels</a:t>
            </a:r>
            <a:endParaRPr lang="hu-HU" sz="2400" dirty="0"/>
          </a:p>
          <a:p>
            <a:pPr eaLnBrk="1" hangingPunct="1">
              <a:buNone/>
            </a:pPr>
            <a:endParaRPr lang="hu-HU" sz="800" dirty="0"/>
          </a:p>
          <a:p>
            <a:pPr eaLnBrk="1" hangingPunct="1">
              <a:buFont typeface="Arial" pitchFamily="34" charset="0"/>
              <a:buChar char="•"/>
            </a:pPr>
            <a:r>
              <a:rPr lang="hu-HU" sz="2400" dirty="0" err="1"/>
              <a:t>Entgiftung</a:t>
            </a:r>
            <a:r>
              <a:rPr lang="hu-HU" sz="2400" dirty="0"/>
              <a:t> </a:t>
            </a:r>
            <a:r>
              <a:rPr lang="en-US" sz="2400" dirty="0"/>
              <a:t>(</a:t>
            </a:r>
            <a:r>
              <a:rPr lang="hu-HU" sz="2400" dirty="0"/>
              <a:t>A</a:t>
            </a:r>
            <a:r>
              <a:rPr lang="en-US" sz="2400" dirty="0"/>
              <a:t>l</a:t>
            </a:r>
            <a:r>
              <a:rPr lang="hu-HU" sz="2400" dirty="0"/>
              <a:t>k</a:t>
            </a:r>
            <a:r>
              <a:rPr lang="en-US" sz="2400" dirty="0" err="1"/>
              <a:t>ohol</a:t>
            </a:r>
            <a:r>
              <a:rPr lang="hu-HU" sz="2400" dirty="0"/>
              <a:t>e</a:t>
            </a:r>
            <a:r>
              <a:rPr lang="en-US" sz="2400" dirty="0"/>
              <a:t>, </a:t>
            </a:r>
            <a:r>
              <a:rPr lang="hu-HU" sz="2400" dirty="0"/>
              <a:t>Medikamente, </a:t>
            </a:r>
            <a:r>
              <a:rPr lang="hu-HU" sz="2400" dirty="0" err="1"/>
              <a:t>usw</a:t>
            </a:r>
            <a:r>
              <a:rPr lang="hu-HU" sz="2400" dirty="0"/>
              <a:t>.</a:t>
            </a:r>
            <a:r>
              <a:rPr lang="en-US" sz="2400" dirty="0"/>
              <a:t>)</a:t>
            </a:r>
            <a:endParaRPr lang="hu-HU" sz="2400" dirty="0"/>
          </a:p>
          <a:p>
            <a:pPr eaLnBrk="1" hangingPunct="1">
              <a:buNone/>
            </a:pPr>
            <a:endParaRPr lang="en-US" sz="800" dirty="0"/>
          </a:p>
          <a:p>
            <a:pPr eaLnBrk="1" hangingPunct="1"/>
            <a:r>
              <a:rPr lang="hu-HU" sz="2400" dirty="0" err="1"/>
              <a:t>Glykogenspeicherung</a:t>
            </a:r>
            <a:endParaRPr lang="hu-HU" sz="2400" dirty="0"/>
          </a:p>
          <a:p>
            <a:pPr eaLnBrk="1" hangingPunct="1">
              <a:buNone/>
            </a:pPr>
            <a:endParaRPr lang="en-US" sz="800" dirty="0"/>
          </a:p>
          <a:p>
            <a:pPr eaLnBrk="1" hangingPunct="1"/>
            <a:r>
              <a:rPr lang="hu-HU" sz="2400" dirty="0" err="1"/>
              <a:t>Synthese</a:t>
            </a:r>
            <a:r>
              <a:rPr lang="hu-HU" sz="2400" dirty="0"/>
              <a:t> der Proteinen des </a:t>
            </a:r>
            <a:r>
              <a:rPr lang="hu-HU" sz="2400" dirty="0" err="1"/>
              <a:t>Blutplasmas</a:t>
            </a:r>
            <a:r>
              <a:rPr lang="en-US" sz="2400" dirty="0"/>
              <a:t> (</a:t>
            </a:r>
            <a:r>
              <a:rPr lang="hu-HU" sz="2400" dirty="0"/>
              <a:t>Albumin,   </a:t>
            </a:r>
            <a:r>
              <a:rPr lang="hu-HU" sz="2400" dirty="0" err="1"/>
              <a:t>Gerinnungsfaktoren</a:t>
            </a:r>
            <a:r>
              <a:rPr lang="hu-HU" sz="2400" dirty="0"/>
              <a:t>, </a:t>
            </a:r>
            <a:r>
              <a:rPr lang="hu-HU" sz="2400" dirty="0" err="1"/>
              <a:t>Trägerproteine</a:t>
            </a:r>
            <a:r>
              <a:rPr lang="hu-HU" sz="2400" dirty="0"/>
              <a:t> </a:t>
            </a:r>
            <a:r>
              <a:rPr lang="hu-HU" sz="2400" dirty="0" err="1"/>
              <a:t>verschiedener</a:t>
            </a:r>
            <a:r>
              <a:rPr lang="hu-HU" sz="2400" dirty="0"/>
              <a:t> </a:t>
            </a:r>
            <a:r>
              <a:rPr lang="hu-HU" sz="2400" dirty="0" err="1"/>
              <a:t>Hormonen</a:t>
            </a:r>
            <a:r>
              <a:rPr lang="hu-HU" sz="2400" dirty="0"/>
              <a:t>, </a:t>
            </a:r>
            <a:r>
              <a:rPr lang="hu-HU" sz="2400" dirty="0" err="1"/>
              <a:t>Ionen</a:t>
            </a:r>
            <a:r>
              <a:rPr lang="hu-HU" sz="2400" dirty="0"/>
              <a:t> und </a:t>
            </a:r>
            <a:r>
              <a:rPr lang="hu-HU" sz="2400" dirty="0" err="1"/>
              <a:t>weiteren</a:t>
            </a:r>
            <a:r>
              <a:rPr lang="hu-HU" sz="2400" dirty="0"/>
              <a:t> </a:t>
            </a:r>
            <a:r>
              <a:rPr lang="hu-HU" sz="2400" dirty="0" err="1"/>
              <a:t>Molelekülen</a:t>
            </a:r>
            <a:r>
              <a:rPr lang="hu-HU" sz="2400" dirty="0"/>
              <a:t>, </a:t>
            </a:r>
            <a:r>
              <a:rPr lang="hu-HU" sz="2400" dirty="0" err="1"/>
              <a:t>usw</a:t>
            </a:r>
            <a:r>
              <a:rPr lang="hu-HU" sz="2400" dirty="0"/>
              <a:t>.</a:t>
            </a:r>
            <a:r>
              <a:rPr lang="en-US" sz="2400" dirty="0"/>
              <a:t>)</a:t>
            </a:r>
            <a:endParaRPr lang="hu-HU" sz="2400" dirty="0"/>
          </a:p>
          <a:p>
            <a:pPr eaLnBrk="1" hangingPunct="1">
              <a:buNone/>
            </a:pPr>
            <a:endParaRPr lang="en-US" sz="800" dirty="0"/>
          </a:p>
          <a:p>
            <a:pPr eaLnBrk="1" hangingPunct="1"/>
            <a:r>
              <a:rPr lang="hu-HU" sz="2400" dirty="0" err="1"/>
              <a:t>Synthese</a:t>
            </a:r>
            <a:r>
              <a:rPr lang="hu-HU" sz="2400" dirty="0"/>
              <a:t> der </a:t>
            </a:r>
            <a:r>
              <a:rPr lang="hu-HU" sz="2400" dirty="0" err="1"/>
              <a:t>Galle</a:t>
            </a:r>
            <a:r>
              <a:rPr lang="hu-HU" sz="2400" dirty="0"/>
              <a:t> </a:t>
            </a:r>
            <a:r>
              <a:rPr lang="en-US" sz="2400" dirty="0"/>
              <a:t>(</a:t>
            </a:r>
            <a:r>
              <a:rPr lang="hu-HU" sz="2400" dirty="0" err="1"/>
              <a:t>Entgiftung</a:t>
            </a:r>
            <a:r>
              <a:rPr lang="hu-HU" sz="2400" dirty="0"/>
              <a:t>, </a:t>
            </a:r>
            <a:r>
              <a:rPr lang="hu-HU" sz="2400" dirty="0" err="1"/>
              <a:t>Ausscheidung</a:t>
            </a:r>
            <a:r>
              <a:rPr lang="hu-HU" sz="2400" dirty="0"/>
              <a:t>, </a:t>
            </a:r>
            <a:r>
              <a:rPr lang="hu-HU" sz="2400" dirty="0" err="1"/>
              <a:t>Emulgation</a:t>
            </a:r>
            <a:r>
              <a:rPr lang="hu-HU" sz="2400" dirty="0"/>
              <a:t> von </a:t>
            </a:r>
            <a:r>
              <a:rPr lang="hu-HU" sz="2400" dirty="0" err="1"/>
              <a:t>Lipiden</a:t>
            </a:r>
            <a:r>
              <a:rPr lang="hu-HU" sz="2400" dirty="0"/>
              <a:t>)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>
                <a:solidFill>
                  <a:schemeClr val="tx2"/>
                </a:solidFill>
              </a:rPr>
              <a:t>Cirrhosis hepatis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779838" y="980753"/>
            <a:ext cx="1440234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Entzündung</a:t>
            </a:r>
            <a:endParaRPr lang="hu-HU" dirty="0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691680" y="2707953"/>
            <a:ext cx="1656159" cy="584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Verminderte</a:t>
            </a:r>
            <a:r>
              <a:rPr lang="hu-HU" sz="1600" dirty="0"/>
              <a:t> </a:t>
            </a:r>
            <a:r>
              <a:rPr lang="hu-HU" sz="1600" dirty="0" err="1"/>
              <a:t>Proteinsynthese</a:t>
            </a:r>
            <a:endParaRPr lang="hu-HU" sz="1600" dirty="0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7380288" y="5300663"/>
            <a:ext cx="1150937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fibrosis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7596336" y="3884538"/>
            <a:ext cx="1152377" cy="33855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Gelbsucht</a:t>
            </a:r>
            <a:endParaRPr lang="hu-HU" sz="1600" dirty="0"/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851275" y="1844353"/>
            <a:ext cx="1150938" cy="3667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Fibrose</a:t>
            </a:r>
            <a:endParaRPr lang="hu-HU" dirty="0"/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1331640" y="3780329"/>
            <a:ext cx="2160240" cy="5847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Ascites</a:t>
            </a:r>
            <a:r>
              <a:rPr lang="hu-HU" sz="1600" dirty="0"/>
              <a:t>, </a:t>
            </a:r>
            <a:r>
              <a:rPr lang="hu-HU" sz="1600" dirty="0" err="1"/>
              <a:t>Ödeme</a:t>
            </a:r>
            <a:r>
              <a:rPr lang="hu-HU" sz="1600" dirty="0"/>
              <a:t>, </a:t>
            </a:r>
            <a:r>
              <a:rPr lang="hu-HU" sz="1600" dirty="0" err="1"/>
              <a:t>Gerinnungsstörungen</a:t>
            </a:r>
            <a:endParaRPr lang="hu-HU" sz="1600" dirty="0"/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107504" y="3858116"/>
            <a:ext cx="1079500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Zirrhose</a:t>
            </a:r>
            <a:endParaRPr lang="hu-HU" sz="1600" dirty="0"/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3565525" y="2563490"/>
            <a:ext cx="1582738" cy="83099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Verminderte</a:t>
            </a:r>
            <a:r>
              <a:rPr lang="hu-HU" sz="1600" dirty="0"/>
              <a:t> </a:t>
            </a:r>
            <a:r>
              <a:rPr lang="hu-HU" sz="1600" dirty="0" err="1"/>
              <a:t>Entgiftung</a:t>
            </a:r>
            <a:r>
              <a:rPr lang="hu-HU" sz="1600" dirty="0"/>
              <a:t> (Ammoniak</a:t>
            </a:r>
            <a:r>
              <a:rPr lang="hu-HU" sz="1600" b="1" dirty="0"/>
              <a:t>↑</a:t>
            </a:r>
            <a:r>
              <a:rPr lang="hu-HU" sz="1600" dirty="0"/>
              <a:t>)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5364088" y="2563490"/>
            <a:ext cx="1655763" cy="83099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Erhöhter</a:t>
            </a:r>
            <a:r>
              <a:rPr lang="hu-HU" sz="1600" dirty="0"/>
              <a:t> </a:t>
            </a:r>
            <a:r>
              <a:rPr lang="hu-HU" sz="1600" dirty="0" err="1"/>
              <a:t>intrahepatische</a:t>
            </a:r>
            <a:r>
              <a:rPr lang="hu-HU" sz="1600" dirty="0"/>
              <a:t> </a:t>
            </a:r>
            <a:r>
              <a:rPr lang="hu-HU" sz="1600" dirty="0" err="1"/>
              <a:t>Druck</a:t>
            </a:r>
            <a:endParaRPr lang="hu-HU" sz="1600" dirty="0"/>
          </a:p>
        </p:txBody>
      </p:sp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0" y="2703190"/>
            <a:ext cx="1619672" cy="584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Morphologische</a:t>
            </a:r>
            <a:r>
              <a:rPr lang="hu-HU" sz="1600" dirty="0"/>
              <a:t> </a:t>
            </a:r>
            <a:r>
              <a:rPr lang="hu-HU" sz="1600" dirty="0" err="1"/>
              <a:t>Veränderung</a:t>
            </a:r>
            <a:endParaRPr lang="hu-HU" sz="1600" dirty="0"/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7092280" y="2703190"/>
            <a:ext cx="2051720" cy="584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 err="1"/>
              <a:t>Gestörte</a:t>
            </a:r>
            <a:r>
              <a:rPr lang="hu-HU" sz="1600" dirty="0"/>
              <a:t> </a:t>
            </a:r>
            <a:r>
              <a:rPr lang="hu-HU" sz="1600" dirty="0" err="1"/>
              <a:t>Gallenausscheidung</a:t>
            </a:r>
            <a:endParaRPr lang="hu-HU" sz="1600" dirty="0"/>
          </a:p>
        </p:txBody>
      </p:sp>
      <p:pic>
        <p:nvPicPr>
          <p:cNvPr id="21518" name="Picture 32" descr="eyes-icter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67513" y="5013325"/>
            <a:ext cx="2376487" cy="1501775"/>
          </a:xfrm>
          <a:noFill/>
        </p:spPr>
      </p:pic>
      <p:pic>
        <p:nvPicPr>
          <p:cNvPr id="21519" name="Picture 21" descr="oesophagusvari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4508500"/>
            <a:ext cx="1679575" cy="2184400"/>
          </a:xfrm>
          <a:noFill/>
        </p:spPr>
      </p:pic>
      <p:pic>
        <p:nvPicPr>
          <p:cNvPr id="21520" name="Picture 24" descr="ascitis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8175" y="4437063"/>
            <a:ext cx="1458913" cy="2187575"/>
          </a:xfrm>
          <a:noFill/>
        </p:spPr>
      </p:pic>
      <p:pic>
        <p:nvPicPr>
          <p:cNvPr id="21521" name="Picture 35" descr="Cirrosis _neoplasi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437063"/>
            <a:ext cx="1736725" cy="2173287"/>
          </a:xfrm>
          <a:noFill/>
        </p:spPr>
      </p:pic>
      <p:sp>
        <p:nvSpPr>
          <p:cNvPr id="21522" name="Text Box 38"/>
          <p:cNvSpPr txBox="1">
            <a:spLocks noChangeArrowheads="1"/>
          </p:cNvSpPr>
          <p:nvPr/>
        </p:nvSpPr>
        <p:spPr bwMode="auto">
          <a:xfrm>
            <a:off x="5364163" y="3880341"/>
            <a:ext cx="1512093" cy="33855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dirty="0" err="1"/>
              <a:t>Varizenbildung</a:t>
            </a:r>
            <a:endParaRPr lang="hu-HU" sz="1600" dirty="0"/>
          </a:p>
        </p:txBody>
      </p:sp>
      <p:sp>
        <p:nvSpPr>
          <p:cNvPr id="21523" name="Text Box 39"/>
          <p:cNvSpPr txBox="1">
            <a:spLocks noChangeArrowheads="1"/>
          </p:cNvSpPr>
          <p:nvPr/>
        </p:nvSpPr>
        <p:spPr bwMode="auto">
          <a:xfrm>
            <a:off x="3564880" y="3880341"/>
            <a:ext cx="1727200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dirty="0" err="1"/>
              <a:t>Encephalopathie</a:t>
            </a:r>
            <a:endParaRPr lang="hu-HU" sz="1600" dirty="0"/>
          </a:p>
        </p:txBody>
      </p:sp>
      <p:sp>
        <p:nvSpPr>
          <p:cNvPr id="21524" name="Line 40"/>
          <p:cNvSpPr>
            <a:spLocks noChangeShapeType="1"/>
          </p:cNvSpPr>
          <p:nvPr/>
        </p:nvSpPr>
        <p:spPr bwMode="auto">
          <a:xfrm>
            <a:off x="4356100" y="2276872"/>
            <a:ext cx="0" cy="288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5" name="Line 41"/>
          <p:cNvSpPr>
            <a:spLocks noChangeShapeType="1"/>
          </p:cNvSpPr>
          <p:nvPr/>
        </p:nvSpPr>
        <p:spPr bwMode="auto">
          <a:xfrm>
            <a:off x="755576" y="3428678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6" name="Line 42"/>
          <p:cNvSpPr>
            <a:spLocks noChangeShapeType="1"/>
          </p:cNvSpPr>
          <p:nvPr/>
        </p:nvSpPr>
        <p:spPr bwMode="auto">
          <a:xfrm>
            <a:off x="2484438" y="3355653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7" name="Line 43"/>
          <p:cNvSpPr>
            <a:spLocks noChangeShapeType="1"/>
          </p:cNvSpPr>
          <p:nvPr/>
        </p:nvSpPr>
        <p:spPr bwMode="auto">
          <a:xfrm>
            <a:off x="4356100" y="3428678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8" name="Line 44"/>
          <p:cNvSpPr>
            <a:spLocks noChangeShapeType="1"/>
          </p:cNvSpPr>
          <p:nvPr/>
        </p:nvSpPr>
        <p:spPr bwMode="auto">
          <a:xfrm>
            <a:off x="6156325" y="3500686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29" name="Line 45"/>
          <p:cNvSpPr>
            <a:spLocks noChangeShapeType="1"/>
          </p:cNvSpPr>
          <p:nvPr/>
        </p:nvSpPr>
        <p:spPr bwMode="auto">
          <a:xfrm>
            <a:off x="8172450" y="3429000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0" name="Line 46"/>
          <p:cNvSpPr>
            <a:spLocks noChangeShapeType="1"/>
          </p:cNvSpPr>
          <p:nvPr/>
        </p:nvSpPr>
        <p:spPr bwMode="auto">
          <a:xfrm>
            <a:off x="5148263" y="1915790"/>
            <a:ext cx="3024187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1" name="Line 47"/>
          <p:cNvSpPr>
            <a:spLocks noChangeShapeType="1"/>
          </p:cNvSpPr>
          <p:nvPr/>
        </p:nvSpPr>
        <p:spPr bwMode="auto">
          <a:xfrm>
            <a:off x="5076825" y="2060253"/>
            <a:ext cx="1223963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2" name="Line 48"/>
          <p:cNvSpPr>
            <a:spLocks noChangeShapeType="1"/>
          </p:cNvSpPr>
          <p:nvPr/>
        </p:nvSpPr>
        <p:spPr bwMode="auto">
          <a:xfrm flipH="1">
            <a:off x="755650" y="1915790"/>
            <a:ext cx="295275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3" name="Line 49"/>
          <p:cNvSpPr>
            <a:spLocks noChangeShapeType="1"/>
          </p:cNvSpPr>
          <p:nvPr/>
        </p:nvSpPr>
        <p:spPr bwMode="auto">
          <a:xfrm flipH="1">
            <a:off x="2484438" y="2131690"/>
            <a:ext cx="1295400" cy="504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34" name="Line 50"/>
          <p:cNvSpPr>
            <a:spLocks noChangeShapeType="1"/>
          </p:cNvSpPr>
          <p:nvPr/>
        </p:nvSpPr>
        <p:spPr bwMode="auto">
          <a:xfrm>
            <a:off x="4427538" y="1412553"/>
            <a:ext cx="0" cy="360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pancr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41438"/>
            <a:ext cx="4433888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hu-HU" sz="2800" dirty="0" err="1"/>
              <a:t>Topographie</a:t>
            </a:r>
            <a:r>
              <a:rPr lang="hu-HU" sz="2800" dirty="0"/>
              <a:t> der </a:t>
            </a:r>
            <a:r>
              <a:rPr lang="hu-HU" sz="2800" dirty="0" err="1"/>
              <a:t>Bauchspeicheldrüse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asharty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97088" y="979488"/>
            <a:ext cx="4948237" cy="5545137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6582"/>
            <a:ext cx="8229600" cy="7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Peritonealverhältnisse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 </a:t>
            </a:r>
            <a:r>
              <a:rPr kumimoji="0" 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Pancreas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Pancreas</a:t>
            </a:r>
            <a:r>
              <a:rPr lang="hu-HU" sz="2800" dirty="0">
                <a:solidFill>
                  <a:schemeClr val="tx2"/>
                </a:solidFill>
              </a:rPr>
              <a:t> / </a:t>
            </a:r>
            <a:r>
              <a:rPr lang="hu-HU" sz="2800" dirty="0" err="1">
                <a:solidFill>
                  <a:schemeClr val="tx2"/>
                </a:solidFill>
              </a:rPr>
              <a:t>Bauchspeicheldrüse</a:t>
            </a:r>
            <a:endParaRPr lang="hu-HU" sz="2800" dirty="0">
              <a:solidFill>
                <a:schemeClr val="tx2"/>
              </a:solidFill>
            </a:endParaRPr>
          </a:p>
        </p:txBody>
      </p:sp>
      <p:pic>
        <p:nvPicPr>
          <p:cNvPr id="23555" name="Picture 5" descr="pancrea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2738" y="1196975"/>
            <a:ext cx="5976937" cy="5278438"/>
          </a:xfrm>
          <a:noFill/>
        </p:spPr>
      </p:pic>
      <p:sp>
        <p:nvSpPr>
          <p:cNvPr id="23556" name="Line 7"/>
          <p:cNvSpPr>
            <a:spLocks noChangeShapeType="1"/>
          </p:cNvSpPr>
          <p:nvPr/>
        </p:nvSpPr>
        <p:spPr bwMode="auto">
          <a:xfrm flipV="1">
            <a:off x="1763713" y="3429000"/>
            <a:ext cx="9350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 flipH="1" flipV="1">
            <a:off x="5651500" y="3429000"/>
            <a:ext cx="1081088" cy="1079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58" name="Line 9"/>
          <p:cNvSpPr>
            <a:spLocks noChangeShapeType="1"/>
          </p:cNvSpPr>
          <p:nvPr/>
        </p:nvSpPr>
        <p:spPr bwMode="auto">
          <a:xfrm flipH="1">
            <a:off x="4932363" y="2205038"/>
            <a:ext cx="71437" cy="792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59" name="Line 10"/>
          <p:cNvSpPr>
            <a:spLocks noChangeShapeType="1"/>
          </p:cNvSpPr>
          <p:nvPr/>
        </p:nvSpPr>
        <p:spPr bwMode="auto">
          <a:xfrm flipV="1">
            <a:off x="2051050" y="4868863"/>
            <a:ext cx="208915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60" name="Line 11"/>
          <p:cNvSpPr>
            <a:spLocks noChangeShapeType="1"/>
          </p:cNvSpPr>
          <p:nvPr/>
        </p:nvSpPr>
        <p:spPr bwMode="auto">
          <a:xfrm flipH="1">
            <a:off x="6877050" y="1916113"/>
            <a:ext cx="142875" cy="576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61" name="Line 12"/>
          <p:cNvSpPr>
            <a:spLocks noChangeShapeType="1"/>
          </p:cNvSpPr>
          <p:nvPr/>
        </p:nvSpPr>
        <p:spPr bwMode="auto">
          <a:xfrm flipV="1">
            <a:off x="1692275" y="4040188"/>
            <a:ext cx="1798638" cy="4683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62" name="Line 13"/>
          <p:cNvSpPr>
            <a:spLocks noChangeShapeType="1"/>
          </p:cNvSpPr>
          <p:nvPr/>
        </p:nvSpPr>
        <p:spPr bwMode="auto">
          <a:xfrm flipH="1">
            <a:off x="3851275" y="4005263"/>
            <a:ext cx="2376488" cy="215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827088" y="5445125"/>
            <a:ext cx="1152525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Caput</a:t>
            </a: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4356100" y="1773238"/>
            <a:ext cx="1476375" cy="36671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Corpus</a:t>
            </a:r>
          </a:p>
        </p:txBody>
      </p: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6372225" y="1484313"/>
            <a:ext cx="1476375" cy="366712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Cauda</a:t>
            </a:r>
          </a:p>
        </p:txBody>
      </p:sp>
      <p:sp>
        <p:nvSpPr>
          <p:cNvPr id="23566" name="Text Box 19"/>
          <p:cNvSpPr txBox="1">
            <a:spLocks noChangeArrowheads="1"/>
          </p:cNvSpPr>
          <p:nvPr/>
        </p:nvSpPr>
        <p:spPr bwMode="auto">
          <a:xfrm>
            <a:off x="6372225" y="4581525"/>
            <a:ext cx="1727200" cy="91598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pancreaticus major</a:t>
            </a:r>
          </a:p>
        </p:txBody>
      </p:sp>
      <p:sp>
        <p:nvSpPr>
          <p:cNvPr id="23567" name="Text Box 20"/>
          <p:cNvSpPr txBox="1">
            <a:spLocks noChangeArrowheads="1"/>
          </p:cNvSpPr>
          <p:nvPr/>
        </p:nvSpPr>
        <p:spPr bwMode="auto">
          <a:xfrm>
            <a:off x="179388" y="4076700"/>
            <a:ext cx="1512887" cy="915988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Ductus</a:t>
            </a:r>
            <a:r>
              <a:rPr lang="hu-HU" b="1"/>
              <a:t> </a:t>
            </a:r>
            <a:r>
              <a:rPr lang="hu-HU"/>
              <a:t>pancreaticus minor</a:t>
            </a:r>
          </a:p>
        </p:txBody>
      </p:sp>
      <p:sp>
        <p:nvSpPr>
          <p:cNvPr id="23568" name="Text Box 21"/>
          <p:cNvSpPr txBox="1">
            <a:spLocks noChangeArrowheads="1"/>
          </p:cNvSpPr>
          <p:nvPr/>
        </p:nvSpPr>
        <p:spPr bwMode="auto">
          <a:xfrm>
            <a:off x="250825" y="3213100"/>
            <a:ext cx="1476375" cy="366713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Duodenum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8"/>
            <a:ext cx="8229600" cy="1371601"/>
          </a:xfrm>
        </p:spPr>
        <p:txBody>
          <a:bodyPr/>
          <a:lstStyle/>
          <a:p>
            <a:pPr eaLnBrk="1" hangingPunct="1"/>
            <a:r>
              <a:rPr lang="hu-HU" sz="2800" dirty="0" err="1">
                <a:solidFill>
                  <a:schemeClr val="tx1"/>
                </a:solidFill>
              </a:rPr>
              <a:t>Blutversorgung</a:t>
            </a:r>
            <a:r>
              <a:rPr lang="hu-HU" sz="2800" dirty="0">
                <a:solidFill>
                  <a:schemeClr val="tx1"/>
                </a:solidFill>
              </a:rPr>
              <a:t> der </a:t>
            </a:r>
            <a:r>
              <a:rPr lang="hu-HU" sz="2800" dirty="0" err="1">
                <a:solidFill>
                  <a:schemeClr val="tx1"/>
                </a:solidFill>
              </a:rPr>
              <a:t>Pancreas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9219" name="Picture 3" descr="truncusco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628775"/>
            <a:ext cx="4286250" cy="4797425"/>
          </a:xfrm>
          <a:noFill/>
        </p:spPr>
      </p:pic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4788024" y="1844824"/>
            <a:ext cx="4572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err="1">
                <a:solidFill>
                  <a:srgbClr val="FF0000"/>
                </a:solidFill>
              </a:rPr>
              <a:t>Truncus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coeliacus</a:t>
            </a:r>
            <a:endParaRPr lang="hu-HU" sz="2000" dirty="0">
              <a:solidFill>
                <a:srgbClr val="FF0000"/>
              </a:solidFill>
            </a:endParaRPr>
          </a:p>
          <a:p>
            <a:endParaRPr lang="hu-HU" sz="2000" dirty="0"/>
          </a:p>
          <a:p>
            <a:r>
              <a:rPr lang="hu-HU" sz="2000" dirty="0"/>
              <a:t>   </a:t>
            </a:r>
            <a:r>
              <a:rPr lang="hu-HU" dirty="0"/>
              <a:t>- A. </a:t>
            </a:r>
            <a:r>
              <a:rPr lang="hu-HU" dirty="0" err="1"/>
              <a:t>gastrica</a:t>
            </a:r>
            <a:r>
              <a:rPr lang="hu-HU" dirty="0"/>
              <a:t> </a:t>
            </a:r>
            <a:r>
              <a:rPr lang="hu-HU" dirty="0" err="1"/>
              <a:t>sinistra</a:t>
            </a:r>
            <a:r>
              <a:rPr lang="hu-HU" dirty="0"/>
              <a:t> (</a:t>
            </a:r>
            <a:r>
              <a:rPr lang="hu-HU" dirty="0" err="1"/>
              <a:t>Magen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   </a:t>
            </a:r>
            <a:r>
              <a:rPr lang="hu-HU" dirty="0">
                <a:solidFill>
                  <a:srgbClr val="FF0000"/>
                </a:solidFill>
              </a:rPr>
              <a:t>- A. </a:t>
            </a:r>
            <a:r>
              <a:rPr lang="hu-HU" dirty="0" err="1">
                <a:solidFill>
                  <a:srgbClr val="FF0000"/>
                </a:solidFill>
              </a:rPr>
              <a:t>lienalis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/>
              <a:t>Milz</a:t>
            </a:r>
            <a:r>
              <a:rPr lang="hu-HU" dirty="0"/>
              <a:t>, </a:t>
            </a:r>
            <a:r>
              <a:rPr lang="hu-HU" dirty="0" err="1"/>
              <a:t>Magen</a:t>
            </a:r>
            <a:r>
              <a:rPr lang="hu-HU" dirty="0"/>
              <a:t>, </a:t>
            </a:r>
            <a:r>
              <a:rPr lang="hu-HU" dirty="0" err="1"/>
              <a:t>Pancreas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   - </a:t>
            </a:r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hepatica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communis</a:t>
            </a:r>
            <a:r>
              <a:rPr lang="hu-HU" dirty="0"/>
              <a:t> </a:t>
            </a:r>
          </a:p>
          <a:p>
            <a:r>
              <a:rPr lang="hu-HU" dirty="0"/>
              <a:t>     (</a:t>
            </a:r>
            <a:r>
              <a:rPr lang="hu-HU" dirty="0" err="1"/>
              <a:t>Leber</a:t>
            </a:r>
            <a:r>
              <a:rPr lang="hu-HU" dirty="0"/>
              <a:t>, </a:t>
            </a:r>
            <a:r>
              <a:rPr lang="hu-HU" dirty="0" err="1"/>
              <a:t>Gallenblase</a:t>
            </a:r>
            <a:r>
              <a:rPr lang="hu-HU" dirty="0"/>
              <a:t>, </a:t>
            </a:r>
            <a:r>
              <a:rPr lang="hu-HU" dirty="0" err="1"/>
              <a:t>Magen</a:t>
            </a:r>
            <a:r>
              <a:rPr lang="hu-HU" dirty="0"/>
              <a:t>, </a:t>
            </a:r>
          </a:p>
          <a:p>
            <a:r>
              <a:rPr lang="hu-HU" dirty="0"/>
              <a:t>      </a:t>
            </a:r>
            <a:r>
              <a:rPr lang="hu-HU" dirty="0" err="1"/>
              <a:t>Duodenum</a:t>
            </a:r>
            <a:r>
              <a:rPr lang="hu-HU" dirty="0"/>
              <a:t>, </a:t>
            </a:r>
            <a:r>
              <a:rPr lang="hu-HU" dirty="0" err="1"/>
              <a:t>Pancreas</a:t>
            </a:r>
            <a:r>
              <a:rPr lang="hu-HU" dirty="0"/>
              <a:t>)</a:t>
            </a:r>
          </a:p>
          <a:p>
            <a:endParaRPr lang="hu-HU" sz="2000" dirty="0"/>
          </a:p>
          <a:p>
            <a:pPr marL="457200" indent="-457200"/>
            <a:r>
              <a:rPr lang="hu-HU" dirty="0" err="1"/>
              <a:t>Weitere</a:t>
            </a:r>
            <a:r>
              <a:rPr lang="hu-HU" dirty="0"/>
              <a:t> </a:t>
            </a:r>
            <a:r>
              <a:rPr lang="hu-HU" dirty="0" err="1"/>
              <a:t>Äste</a:t>
            </a:r>
            <a:r>
              <a:rPr lang="hu-HU" dirty="0"/>
              <a:t> </a:t>
            </a:r>
            <a:r>
              <a:rPr lang="hu-HU" dirty="0" err="1"/>
              <a:t>aus</a:t>
            </a:r>
            <a:r>
              <a:rPr lang="hu-HU" dirty="0"/>
              <a:t> der </a:t>
            </a:r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mesenterica</a:t>
            </a:r>
            <a:endParaRPr lang="hu-HU" dirty="0">
              <a:solidFill>
                <a:srgbClr val="FF0000"/>
              </a:solidFill>
            </a:endParaRPr>
          </a:p>
          <a:p>
            <a:pPr marL="457200" indent="-457200"/>
            <a:r>
              <a:rPr lang="hu-HU" dirty="0" err="1">
                <a:solidFill>
                  <a:srgbClr val="FF0000"/>
                </a:solidFill>
              </a:rPr>
              <a:t>superior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i="1" dirty="0">
                <a:solidFill>
                  <a:srgbClr val="FF0000"/>
                </a:solidFill>
              </a:rPr>
              <a:t>A. </a:t>
            </a:r>
            <a:r>
              <a:rPr lang="hu-HU" i="1" dirty="0" err="1">
                <a:solidFill>
                  <a:srgbClr val="FF0000"/>
                </a:solidFill>
              </a:rPr>
              <a:t>panreaticoduodenalis</a:t>
            </a:r>
            <a:r>
              <a:rPr lang="hu-HU" i="1" dirty="0">
                <a:solidFill>
                  <a:srgbClr val="FF0000"/>
                </a:solidFill>
              </a:rPr>
              <a:t> </a:t>
            </a:r>
          </a:p>
          <a:p>
            <a:pPr marL="457200" indent="-457200"/>
            <a:r>
              <a:rPr lang="hu-HU" i="1" dirty="0" err="1">
                <a:solidFill>
                  <a:srgbClr val="FF0000"/>
                </a:solidFill>
              </a:rPr>
              <a:t>inferior</a:t>
            </a:r>
            <a:r>
              <a:rPr lang="hu-HU" i="1" dirty="0">
                <a:solidFill>
                  <a:srgbClr val="FF0000"/>
                </a:solidFill>
              </a:rPr>
              <a:t> </a:t>
            </a:r>
            <a:r>
              <a:rPr lang="hu-HU" i="1" dirty="0" err="1">
                <a:solidFill>
                  <a:srgbClr val="FF0000"/>
                </a:solidFill>
              </a:rPr>
              <a:t>anterior</a:t>
            </a:r>
            <a:r>
              <a:rPr lang="hu-HU" i="1" dirty="0">
                <a:solidFill>
                  <a:srgbClr val="FF0000"/>
                </a:solidFill>
              </a:rPr>
              <a:t> et </a:t>
            </a:r>
            <a:r>
              <a:rPr lang="hu-HU" i="1" dirty="0" err="1">
                <a:solidFill>
                  <a:srgbClr val="FF0000"/>
                </a:solidFill>
              </a:rPr>
              <a:t>posterior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venöse</a:t>
            </a:r>
            <a:r>
              <a:rPr lang="hu-HU" dirty="0"/>
              <a:t> </a:t>
            </a:r>
            <a:r>
              <a:rPr lang="hu-HU" dirty="0" err="1"/>
              <a:t>Blut</a:t>
            </a:r>
            <a:r>
              <a:rPr lang="hu-HU" dirty="0"/>
              <a:t> </a:t>
            </a:r>
            <a:r>
              <a:rPr lang="hu-HU" dirty="0" err="1"/>
              <a:t>fließt</a:t>
            </a:r>
            <a:r>
              <a:rPr lang="hu-HU" dirty="0"/>
              <a:t> </a:t>
            </a:r>
            <a:r>
              <a:rPr lang="hu-HU" dirty="0" err="1"/>
              <a:t>über</a:t>
            </a:r>
            <a:r>
              <a:rPr lang="hu-HU" dirty="0"/>
              <a:t> die </a:t>
            </a:r>
            <a:r>
              <a:rPr lang="hu-HU" dirty="0">
                <a:solidFill>
                  <a:srgbClr val="0000FF"/>
                </a:solidFill>
              </a:rPr>
              <a:t>V. </a:t>
            </a:r>
            <a:r>
              <a:rPr lang="hu-HU" dirty="0" err="1">
                <a:solidFill>
                  <a:srgbClr val="0000FF"/>
                </a:solidFill>
              </a:rPr>
              <a:t>portae</a:t>
            </a:r>
            <a:endParaRPr lang="hu-HU" dirty="0">
              <a:solidFill>
                <a:srgbClr val="0000FF"/>
              </a:solidFill>
            </a:endParaRPr>
          </a:p>
          <a:p>
            <a:pPr marL="457200" indent="-457200"/>
            <a:r>
              <a:rPr lang="hu-HU" dirty="0"/>
              <a:t>ab.</a:t>
            </a:r>
          </a:p>
          <a:p>
            <a:pPr marL="457200" indent="-457200"/>
            <a:endParaRPr lang="hu-HU" sz="2000" dirty="0">
              <a:solidFill>
                <a:srgbClr val="FF0000"/>
              </a:solidFill>
            </a:endParaRPr>
          </a:p>
          <a:p>
            <a:pPr marL="457200" indent="-457200"/>
            <a:endParaRPr lang="hu-HU" sz="2000" b="1" dirty="0">
              <a:solidFill>
                <a:srgbClr val="FF0000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12982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Histologie</a:t>
            </a:r>
            <a:r>
              <a:rPr lang="hu-HU" sz="2800" dirty="0">
                <a:solidFill>
                  <a:schemeClr val="tx2"/>
                </a:solidFill>
              </a:rPr>
              <a:t> der </a:t>
            </a:r>
            <a:r>
              <a:rPr lang="hu-HU" sz="2800" dirty="0" err="1">
                <a:solidFill>
                  <a:schemeClr val="tx2"/>
                </a:solidFill>
              </a:rPr>
              <a:t>Pancreas</a:t>
            </a:r>
            <a:endParaRPr lang="hu-HU" sz="2800" dirty="0">
              <a:solidFill>
                <a:schemeClr val="tx2"/>
              </a:solidFill>
            </a:endParaRPr>
          </a:p>
        </p:txBody>
      </p:sp>
      <p:pic>
        <p:nvPicPr>
          <p:cNvPr id="25603" name="Picture 5" descr="pancrea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980728"/>
            <a:ext cx="6578600" cy="5026025"/>
          </a:xfrm>
          <a:noFill/>
        </p:spPr>
      </p:pic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1619250" y="3861048"/>
            <a:ext cx="3744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 flipV="1">
            <a:off x="3851275" y="3862040"/>
            <a:ext cx="0" cy="230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5606" name="Line 11"/>
          <p:cNvSpPr>
            <a:spLocks noChangeShapeType="1"/>
          </p:cNvSpPr>
          <p:nvPr/>
        </p:nvSpPr>
        <p:spPr bwMode="auto">
          <a:xfrm flipH="1" flipV="1">
            <a:off x="6011863" y="3862040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2771775" y="6021040"/>
            <a:ext cx="2016249" cy="78483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Langerhans-Insel</a:t>
            </a:r>
            <a:endParaRPr lang="hu-HU" dirty="0"/>
          </a:p>
          <a:p>
            <a:pPr algn="ctr">
              <a:spcBef>
                <a:spcPct val="50000"/>
              </a:spcBef>
            </a:pPr>
            <a:r>
              <a:rPr lang="hu-HU" dirty="0"/>
              <a:t>(</a:t>
            </a:r>
            <a:r>
              <a:rPr lang="hu-HU" dirty="0" err="1"/>
              <a:t>endokriner</a:t>
            </a:r>
            <a:r>
              <a:rPr lang="hu-HU" dirty="0"/>
              <a:t> </a:t>
            </a:r>
            <a:r>
              <a:rPr lang="hu-HU" dirty="0" err="1"/>
              <a:t>Teil</a:t>
            </a:r>
            <a:r>
              <a:rPr lang="hu-HU" dirty="0"/>
              <a:t>)</a:t>
            </a:r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5076825" y="6021040"/>
            <a:ext cx="3167583" cy="78483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Seröser</a:t>
            </a:r>
            <a:r>
              <a:rPr lang="hu-HU" dirty="0"/>
              <a:t> </a:t>
            </a:r>
            <a:r>
              <a:rPr lang="hu-HU" dirty="0" err="1"/>
              <a:t>Drüsenendstück</a:t>
            </a:r>
            <a:endParaRPr lang="hu-HU" dirty="0"/>
          </a:p>
          <a:p>
            <a:pPr algn="ctr">
              <a:spcBef>
                <a:spcPct val="50000"/>
              </a:spcBef>
            </a:pPr>
            <a:r>
              <a:rPr lang="hu-HU" dirty="0"/>
              <a:t>(</a:t>
            </a:r>
            <a:r>
              <a:rPr lang="hu-HU" dirty="0" err="1"/>
              <a:t>exokriner</a:t>
            </a:r>
            <a:r>
              <a:rPr lang="hu-HU" dirty="0"/>
              <a:t> </a:t>
            </a:r>
            <a:r>
              <a:rPr lang="hu-HU" dirty="0" err="1"/>
              <a:t>Teil</a:t>
            </a:r>
            <a:r>
              <a:rPr lang="hu-HU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sz="2400" dirty="0" err="1">
                <a:solidFill>
                  <a:srgbClr val="FF0000"/>
                </a:solidFill>
              </a:rPr>
              <a:t>Exokrine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Enzyme</a:t>
            </a:r>
            <a:r>
              <a:rPr lang="hu-HU" sz="2400" dirty="0">
                <a:solidFill>
                  <a:srgbClr val="FF0000"/>
                </a:solidFill>
              </a:rPr>
              <a:t>: </a:t>
            </a:r>
            <a:r>
              <a:rPr lang="hu-HU" sz="2400" dirty="0"/>
              <a:t> - </a:t>
            </a:r>
            <a:r>
              <a:rPr lang="hu-HU" sz="2400" dirty="0" err="1"/>
              <a:t>Trypsin</a:t>
            </a:r>
            <a:r>
              <a:rPr lang="hu-HU" sz="2400" dirty="0"/>
              <a:t>, </a:t>
            </a:r>
            <a:r>
              <a:rPr lang="hu-HU" sz="2400" dirty="0" err="1"/>
              <a:t>Chymotrypsin</a:t>
            </a:r>
            <a:r>
              <a:rPr lang="hu-HU" sz="2400" dirty="0"/>
              <a:t>, </a:t>
            </a:r>
            <a:r>
              <a:rPr lang="hu-HU" sz="2400" dirty="0" err="1"/>
              <a:t>Elastase</a:t>
            </a:r>
            <a:r>
              <a:rPr lang="hu-HU" sz="2400" dirty="0"/>
              <a:t>, </a:t>
            </a:r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  </a:t>
            </a:r>
            <a:r>
              <a:rPr lang="hu-HU" sz="2400" dirty="0" err="1"/>
              <a:t>Carbopeptidasen</a:t>
            </a:r>
            <a:endParaRPr lang="hu-HU" sz="2400" dirty="0"/>
          </a:p>
          <a:p>
            <a:pPr eaLnBrk="1" hangingPunct="1">
              <a:buFontTx/>
              <a:buNone/>
            </a:pPr>
            <a:r>
              <a:rPr lang="hu-HU" sz="2400" dirty="0"/>
              <a:t>              	          - </a:t>
            </a:r>
            <a:r>
              <a:rPr lang="hu-HU" sz="2400" dirty="0" err="1"/>
              <a:t>Lipasen</a:t>
            </a:r>
            <a:endParaRPr lang="hu-HU" sz="2400" dirty="0"/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- </a:t>
            </a:r>
            <a:r>
              <a:rPr lang="hu-HU" sz="2400" dirty="0" err="1"/>
              <a:t>Amylase</a:t>
            </a:r>
            <a:endParaRPr lang="hu-HU" sz="2400" dirty="0"/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- </a:t>
            </a:r>
            <a:r>
              <a:rPr lang="hu-HU" sz="2400" dirty="0" err="1"/>
              <a:t>Nukleasen</a:t>
            </a:r>
            <a:endParaRPr lang="hu-HU" sz="2400" dirty="0"/>
          </a:p>
          <a:p>
            <a:pPr eaLnBrk="1" hangingPunct="1">
              <a:buFontTx/>
              <a:buNone/>
            </a:pPr>
            <a:endParaRPr lang="hu-HU" sz="2400" dirty="0"/>
          </a:p>
          <a:p>
            <a:pPr eaLnBrk="1" hangingPunct="1">
              <a:buFontTx/>
              <a:buNone/>
            </a:pPr>
            <a:r>
              <a:rPr lang="hu-HU" sz="2400" dirty="0" err="1">
                <a:solidFill>
                  <a:srgbClr val="FF0000"/>
                </a:solidFill>
              </a:rPr>
              <a:t>Endokrine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Hormonen</a:t>
            </a:r>
            <a:r>
              <a:rPr lang="hu-HU" sz="2400" dirty="0">
                <a:solidFill>
                  <a:srgbClr val="FF0000"/>
                </a:solidFill>
              </a:rPr>
              <a:t>: </a:t>
            </a:r>
            <a:r>
              <a:rPr lang="hu-HU" sz="2400" dirty="0"/>
              <a:t>- </a:t>
            </a:r>
            <a:r>
              <a:rPr lang="hu-HU" sz="2400" dirty="0" err="1"/>
              <a:t>Insulin</a:t>
            </a:r>
            <a:r>
              <a:rPr lang="hu-HU" sz="2400" dirty="0"/>
              <a:t> (</a:t>
            </a:r>
            <a:r>
              <a:rPr lang="el-GR" sz="2400" dirty="0"/>
              <a:t>β</a:t>
            </a:r>
            <a:r>
              <a:rPr lang="hu-HU" sz="2400" dirty="0" err="1"/>
              <a:t>-Zellen</a:t>
            </a:r>
            <a:r>
              <a:rPr lang="hu-HU" sz="2400" dirty="0"/>
              <a:t>)</a:t>
            </a:r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    - </a:t>
            </a:r>
            <a:r>
              <a:rPr lang="hu-HU" sz="2400" dirty="0" err="1"/>
              <a:t>Glucagon</a:t>
            </a:r>
            <a:r>
              <a:rPr lang="hu-HU" sz="2400" dirty="0"/>
              <a:t> (</a:t>
            </a:r>
            <a:r>
              <a:rPr lang="el-GR" sz="2400" dirty="0"/>
              <a:t>α</a:t>
            </a:r>
            <a:r>
              <a:rPr lang="hu-HU" sz="2400" dirty="0" err="1"/>
              <a:t>-Zellen</a:t>
            </a:r>
            <a:r>
              <a:rPr lang="hu-HU" sz="2400" dirty="0"/>
              <a:t>)</a:t>
            </a:r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    - </a:t>
            </a:r>
            <a:r>
              <a:rPr lang="hu-HU" sz="2400" dirty="0" err="1"/>
              <a:t>Somatostatin</a:t>
            </a:r>
            <a:r>
              <a:rPr lang="hu-HU" sz="2400" dirty="0"/>
              <a:t> </a:t>
            </a:r>
          </a:p>
          <a:p>
            <a:pPr eaLnBrk="1" hangingPunct="1">
              <a:buFontTx/>
              <a:buNone/>
            </a:pPr>
            <a:r>
              <a:rPr lang="hu-HU" sz="2400" dirty="0"/>
              <a:t>                                    - </a:t>
            </a:r>
            <a:r>
              <a:rPr lang="hu-HU" sz="2400" dirty="0" err="1"/>
              <a:t>Pancreatisches</a:t>
            </a:r>
            <a:r>
              <a:rPr lang="hu-HU" sz="2400" dirty="0"/>
              <a:t> </a:t>
            </a:r>
            <a:r>
              <a:rPr lang="hu-HU" sz="2400" dirty="0" err="1"/>
              <a:t>Polypeptid</a:t>
            </a:r>
            <a:endParaRPr lang="hu-HU" sz="2400" dirty="0"/>
          </a:p>
          <a:p>
            <a:pPr eaLnBrk="1" hangingPunct="1">
              <a:buFontTx/>
              <a:buNone/>
            </a:pPr>
            <a:endParaRPr lang="hu-HU" dirty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" y="201613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Aufgaben</a:t>
            </a:r>
            <a:r>
              <a:rPr lang="hu-HU" sz="2800" dirty="0">
                <a:solidFill>
                  <a:schemeClr val="tx2"/>
                </a:solidFill>
              </a:rPr>
              <a:t> der </a:t>
            </a:r>
            <a:r>
              <a:rPr lang="hu-HU" sz="2800" dirty="0" err="1">
                <a:solidFill>
                  <a:schemeClr val="tx2"/>
                </a:solidFill>
              </a:rPr>
              <a:t>Pancreas</a:t>
            </a:r>
            <a:endParaRPr lang="hu-H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hu-HU" sz="2800" dirty="0" err="1"/>
              <a:t>Angewendete</a:t>
            </a:r>
            <a:r>
              <a:rPr lang="hu-HU" sz="2800" dirty="0"/>
              <a:t> </a:t>
            </a:r>
            <a:r>
              <a:rPr lang="hu-HU" sz="2800" dirty="0" err="1"/>
              <a:t>Literaur</a:t>
            </a:r>
            <a:endParaRPr lang="hu-HU" sz="2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000" dirty="0" err="1"/>
              <a:t>Sobotta</a:t>
            </a:r>
            <a:r>
              <a:rPr lang="hu-HU" sz="2000" dirty="0"/>
              <a:t> Atlas of Human </a:t>
            </a:r>
            <a:r>
              <a:rPr lang="hu-HU" sz="2000" dirty="0" err="1"/>
              <a:t>Anatomy</a:t>
            </a:r>
            <a:r>
              <a:rPr lang="hu-HU" sz="2000" dirty="0"/>
              <a:t> CD. </a:t>
            </a:r>
            <a:r>
              <a:rPr lang="hu-HU" sz="1800" i="1" dirty="0"/>
              <a:t>Urban &amp; Schwarzenberg 1998.</a:t>
            </a:r>
          </a:p>
          <a:p>
            <a:pPr eaLnBrk="1" hangingPunct="1">
              <a:buFontTx/>
              <a:buNone/>
            </a:pPr>
            <a:endParaRPr lang="hu-HU" sz="1800" i="1" dirty="0"/>
          </a:p>
          <a:p>
            <a:pPr eaLnBrk="1" hangingPunct="1">
              <a:buFontTx/>
              <a:buNone/>
            </a:pPr>
            <a:r>
              <a:rPr lang="hu-HU" sz="2000" dirty="0"/>
              <a:t>Kis F. – </a:t>
            </a:r>
            <a:r>
              <a:rPr lang="hu-HU" sz="2000" dirty="0" err="1"/>
              <a:t>Szentágothai</a:t>
            </a:r>
            <a:r>
              <a:rPr lang="hu-HU" sz="2000" dirty="0"/>
              <a:t> J.: Az ember anatómiájának atlasza II.</a:t>
            </a:r>
            <a:r>
              <a:rPr lang="hu-HU" sz="1800" dirty="0"/>
              <a:t> </a:t>
            </a:r>
            <a:r>
              <a:rPr lang="hu-HU" sz="1800" i="1" dirty="0"/>
              <a:t>Medicina 2001</a:t>
            </a:r>
          </a:p>
          <a:p>
            <a:pPr eaLnBrk="1" hangingPunct="1">
              <a:buFontTx/>
              <a:buNone/>
            </a:pPr>
            <a:endParaRPr lang="hu-HU" sz="1800" i="1" dirty="0"/>
          </a:p>
          <a:p>
            <a:pPr eaLnBrk="1" hangingPunct="1">
              <a:buFontTx/>
              <a:buNone/>
            </a:pPr>
            <a:r>
              <a:rPr lang="hu-HU" sz="2000" dirty="0" err="1"/>
              <a:t>Rohen</a:t>
            </a:r>
            <a:r>
              <a:rPr lang="hu-HU" sz="2000" dirty="0"/>
              <a:t> – </a:t>
            </a:r>
            <a:r>
              <a:rPr lang="hu-HU" sz="2000" dirty="0" err="1"/>
              <a:t>Yokochi</a:t>
            </a:r>
            <a:r>
              <a:rPr lang="hu-HU" sz="2000" dirty="0"/>
              <a:t> – </a:t>
            </a:r>
            <a:r>
              <a:rPr lang="hu-HU" sz="2000" dirty="0" err="1"/>
              <a:t>Lütjen-Drecoll</a:t>
            </a:r>
            <a:r>
              <a:rPr lang="hu-HU" sz="2000" dirty="0"/>
              <a:t>: </a:t>
            </a:r>
            <a:r>
              <a:rPr lang="hu-HU" sz="2000" dirty="0" err="1"/>
              <a:t>Color</a:t>
            </a:r>
            <a:r>
              <a:rPr lang="hu-HU" sz="2000" dirty="0"/>
              <a:t> Atlas of </a:t>
            </a:r>
            <a:r>
              <a:rPr lang="hu-HU" sz="2000" dirty="0" err="1"/>
              <a:t>Anatomy</a:t>
            </a:r>
            <a:r>
              <a:rPr lang="hu-HU" sz="2000" dirty="0"/>
              <a:t> </a:t>
            </a:r>
            <a:r>
              <a:rPr lang="hu-HU" sz="1800" i="1" dirty="0"/>
              <a:t>5th </a:t>
            </a:r>
            <a:r>
              <a:rPr lang="hu-HU" sz="1800" i="1" dirty="0" err="1"/>
              <a:t>edition</a:t>
            </a:r>
            <a:r>
              <a:rPr lang="hu-HU" sz="1800" i="1" dirty="0"/>
              <a:t>, </a:t>
            </a:r>
            <a:r>
              <a:rPr lang="hu-HU" sz="1800" i="1" dirty="0" err="1"/>
              <a:t>Lippincott</a:t>
            </a:r>
            <a:r>
              <a:rPr lang="hu-HU" sz="1800" i="1" dirty="0"/>
              <a:t> Williams &amp; Wilkins 2002</a:t>
            </a:r>
          </a:p>
          <a:p>
            <a:pPr eaLnBrk="1" hangingPunct="1">
              <a:buFontTx/>
              <a:buNone/>
            </a:pPr>
            <a:endParaRPr lang="hu-HU" sz="1800" i="1" dirty="0"/>
          </a:p>
          <a:p>
            <a:pPr eaLnBrk="1" hangingPunct="1">
              <a:buFontTx/>
              <a:buNone/>
            </a:pPr>
            <a:r>
              <a:rPr lang="hu-HU" sz="2000" dirty="0" err="1"/>
              <a:t>Röhlich</a:t>
            </a:r>
            <a:r>
              <a:rPr lang="hu-HU" sz="2000" dirty="0"/>
              <a:t> Pál: Szövettan</a:t>
            </a:r>
            <a:r>
              <a:rPr lang="hu-HU" sz="1800" dirty="0"/>
              <a:t> </a:t>
            </a:r>
            <a:r>
              <a:rPr lang="hu-HU" sz="1800" i="1" dirty="0"/>
              <a:t>Semmelweis Orvostudományi Egyetem Képzéskutató, Oktatástechnológiai és Dokumentációs Központ 1999</a:t>
            </a:r>
          </a:p>
          <a:p>
            <a:pPr eaLnBrk="1" hangingPunct="1">
              <a:buFontTx/>
              <a:buNone/>
            </a:pPr>
            <a:endParaRPr lang="hu-HU" sz="1800" i="1" dirty="0"/>
          </a:p>
          <a:p>
            <a:pPr eaLnBrk="1" hangingPunct="1">
              <a:buFontTx/>
              <a:buNone/>
            </a:pPr>
            <a:r>
              <a:rPr lang="hu-HU" sz="2000" dirty="0"/>
              <a:t>A</a:t>
            </a:r>
            <a:r>
              <a:rPr lang="hu-HU" sz="1800" dirty="0"/>
              <a:t> </a:t>
            </a:r>
            <a:r>
              <a:rPr lang="hu-HU" sz="2000" dirty="0"/>
              <a:t>máj szövettanáról bemutatott képek a Humánmorfológiai és Fejlődésbiológiai Intézet képanyagából származnak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sinsit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482725"/>
            <a:ext cx="3817937" cy="5114925"/>
          </a:xfrm>
          <a:noFill/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1692275" y="5516563"/>
            <a:ext cx="1800225" cy="2174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547813" y="4362450"/>
            <a:ext cx="1800225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2051050" y="2636838"/>
            <a:ext cx="1944688" cy="64770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5219700" y="2636838"/>
            <a:ext cx="1944688" cy="2159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4932363" y="4221163"/>
            <a:ext cx="1944687" cy="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5219700" y="3789363"/>
            <a:ext cx="360363" cy="43180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5508625" y="5445125"/>
            <a:ext cx="1584325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051050" y="5157788"/>
            <a:ext cx="2881313" cy="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3995738" y="4868863"/>
            <a:ext cx="431800" cy="288925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708400" y="5157788"/>
            <a:ext cx="719138" cy="358775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877050" y="400526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2"/>
                </a:solidFill>
              </a:rPr>
              <a:t>Jejunum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189038" y="49418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tx2"/>
                </a:solidFill>
              </a:rPr>
              <a:t>Ileum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164388" y="24209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Ventriculus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01625" y="5516563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Caecum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44500" y="4083050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Colon ascendens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55650" y="2349500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Colon transversum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948488" y="5157788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Colon sigmoideum</a:t>
            </a:r>
          </a:p>
        </p:txBody>
      </p:sp>
      <p:sp>
        <p:nvSpPr>
          <p:cNvPr id="5140" name="Rectangle 20"/>
          <p:cNvSpPr>
            <a:spLocks noRot="1" noChangeArrowheads="1"/>
          </p:cNvSpPr>
          <p:nvPr/>
        </p:nvSpPr>
        <p:spPr bwMode="auto">
          <a:xfrm>
            <a:off x="5175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Topographie</a:t>
            </a:r>
            <a:r>
              <a:rPr lang="hu-HU" sz="2800" dirty="0">
                <a:solidFill>
                  <a:schemeClr val="tx2"/>
                </a:solidFill>
              </a:rPr>
              <a:t> der </a:t>
            </a:r>
            <a:r>
              <a:rPr lang="hu-HU" sz="2800" dirty="0" err="1">
                <a:solidFill>
                  <a:schemeClr val="tx2"/>
                </a:solidFill>
              </a:rPr>
              <a:t>Leber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4787900" y="1844675"/>
            <a:ext cx="20161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6948488" y="162877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Hepar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epar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435522"/>
            <a:ext cx="6432550" cy="4554538"/>
          </a:xfrm>
          <a:noFill/>
        </p:spPr>
      </p:pic>
      <p:sp>
        <p:nvSpPr>
          <p:cNvPr id="3075" name="Line 12"/>
          <p:cNvSpPr>
            <a:spLocks noChangeShapeType="1"/>
          </p:cNvSpPr>
          <p:nvPr/>
        </p:nvSpPr>
        <p:spPr bwMode="auto">
          <a:xfrm flipV="1">
            <a:off x="1187450" y="4077122"/>
            <a:ext cx="2089150" cy="720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6" name="Line 15"/>
          <p:cNvSpPr>
            <a:spLocks noChangeShapeType="1"/>
          </p:cNvSpPr>
          <p:nvPr/>
        </p:nvSpPr>
        <p:spPr bwMode="auto">
          <a:xfrm flipH="1" flipV="1">
            <a:off x="6372225" y="4437485"/>
            <a:ext cx="647700" cy="792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7" name="Line 16"/>
          <p:cNvSpPr>
            <a:spLocks noChangeShapeType="1"/>
          </p:cNvSpPr>
          <p:nvPr/>
        </p:nvSpPr>
        <p:spPr bwMode="auto">
          <a:xfrm flipV="1">
            <a:off x="4859338" y="4437485"/>
            <a:ext cx="144462" cy="12239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8" name="Line 17"/>
          <p:cNvSpPr>
            <a:spLocks noChangeShapeType="1"/>
          </p:cNvSpPr>
          <p:nvPr/>
        </p:nvSpPr>
        <p:spPr bwMode="auto">
          <a:xfrm>
            <a:off x="2195736" y="1340767"/>
            <a:ext cx="1007839" cy="28842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79" name="Line 18"/>
          <p:cNvSpPr>
            <a:spLocks noChangeShapeType="1"/>
          </p:cNvSpPr>
          <p:nvPr/>
        </p:nvSpPr>
        <p:spPr bwMode="auto">
          <a:xfrm flipH="1">
            <a:off x="6659562" y="1700807"/>
            <a:ext cx="792757" cy="57608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80" name="Text Box 19"/>
          <p:cNvSpPr txBox="1">
            <a:spLocks noChangeArrowheads="1"/>
          </p:cNvSpPr>
          <p:nvPr/>
        </p:nvSpPr>
        <p:spPr bwMode="auto">
          <a:xfrm>
            <a:off x="179388" y="4869285"/>
            <a:ext cx="1944687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Lobus dexter</a:t>
            </a:r>
          </a:p>
        </p:txBody>
      </p:sp>
      <p:sp>
        <p:nvSpPr>
          <p:cNvPr id="3081" name="Line 21"/>
          <p:cNvSpPr>
            <a:spLocks noChangeShapeType="1"/>
          </p:cNvSpPr>
          <p:nvPr/>
        </p:nvSpPr>
        <p:spPr bwMode="auto">
          <a:xfrm flipV="1">
            <a:off x="2627313" y="5590010"/>
            <a:ext cx="576262" cy="576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3082" name="Text Box 24"/>
          <p:cNvSpPr txBox="1">
            <a:spLocks noChangeArrowheads="1"/>
          </p:cNvSpPr>
          <p:nvPr/>
        </p:nvSpPr>
        <p:spPr bwMode="auto">
          <a:xfrm>
            <a:off x="1619250" y="6237710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Vesica fellea</a:t>
            </a:r>
          </a:p>
        </p:txBody>
      </p:sp>
      <p:sp>
        <p:nvSpPr>
          <p:cNvPr id="3083" name="Text Box 25"/>
          <p:cNvSpPr txBox="1">
            <a:spLocks noChangeArrowheads="1"/>
          </p:cNvSpPr>
          <p:nvPr/>
        </p:nvSpPr>
        <p:spPr bwMode="auto">
          <a:xfrm>
            <a:off x="3924300" y="5732885"/>
            <a:ext cx="1944688" cy="10064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Ligamentum falciforme hepatis</a:t>
            </a:r>
          </a:p>
        </p:txBody>
      </p:sp>
      <p:sp>
        <p:nvSpPr>
          <p:cNvPr id="3084" name="Text Box 26"/>
          <p:cNvSpPr txBox="1">
            <a:spLocks noChangeArrowheads="1"/>
          </p:cNvSpPr>
          <p:nvPr/>
        </p:nvSpPr>
        <p:spPr bwMode="auto">
          <a:xfrm>
            <a:off x="6947793" y="694333"/>
            <a:ext cx="1944687" cy="10064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Ligamentum</a:t>
            </a:r>
            <a:r>
              <a:rPr lang="hu-HU" sz="2000" b="1" dirty="0"/>
              <a:t> </a:t>
            </a:r>
            <a:r>
              <a:rPr lang="hu-HU" sz="2000" b="1" dirty="0" err="1"/>
              <a:t>coronarium</a:t>
            </a:r>
            <a:r>
              <a:rPr lang="hu-HU" sz="2000" b="1" dirty="0"/>
              <a:t> </a:t>
            </a:r>
            <a:r>
              <a:rPr lang="hu-HU" sz="2000" b="1" dirty="0" err="1"/>
              <a:t>sinistrum</a:t>
            </a:r>
            <a:endParaRPr lang="hu-HU" sz="2000" b="1" dirty="0"/>
          </a:p>
        </p:txBody>
      </p:sp>
      <p:sp>
        <p:nvSpPr>
          <p:cNvPr id="3085" name="Text Box 27"/>
          <p:cNvSpPr txBox="1">
            <a:spLocks noChangeArrowheads="1"/>
          </p:cNvSpPr>
          <p:nvPr/>
        </p:nvSpPr>
        <p:spPr bwMode="auto">
          <a:xfrm>
            <a:off x="6156325" y="5301085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Lobus</a:t>
            </a:r>
            <a:r>
              <a:rPr lang="hu-HU" sz="2000" b="1" dirty="0"/>
              <a:t> </a:t>
            </a:r>
            <a:r>
              <a:rPr lang="hu-HU" sz="2000" b="1" dirty="0" err="1"/>
              <a:t>sinister</a:t>
            </a:r>
            <a:endParaRPr lang="hu-HU" sz="2000" b="1" dirty="0"/>
          </a:p>
        </p:txBody>
      </p:sp>
      <p:sp>
        <p:nvSpPr>
          <p:cNvPr id="3086" name="Text Box 28"/>
          <p:cNvSpPr txBox="1">
            <a:spLocks noChangeArrowheads="1"/>
          </p:cNvSpPr>
          <p:nvPr/>
        </p:nvSpPr>
        <p:spPr bwMode="auto">
          <a:xfrm>
            <a:off x="179512" y="766341"/>
            <a:ext cx="1944688" cy="10064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Ligamentum</a:t>
            </a:r>
            <a:r>
              <a:rPr lang="hu-HU" sz="2000" b="1" dirty="0"/>
              <a:t> </a:t>
            </a:r>
            <a:r>
              <a:rPr lang="hu-HU" sz="2000" b="1" dirty="0" err="1"/>
              <a:t>coronarium</a:t>
            </a:r>
            <a:r>
              <a:rPr lang="hu-HU" sz="2000" b="1" dirty="0"/>
              <a:t> </a:t>
            </a:r>
            <a:r>
              <a:rPr lang="hu-HU" sz="2000" b="1" dirty="0" err="1"/>
              <a:t>dextrum</a:t>
            </a:r>
            <a:endParaRPr lang="hu-HU" sz="2000" b="1" dirty="0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 flipV="1">
            <a:off x="7524328" y="2420886"/>
            <a:ext cx="576064" cy="86409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235824" y="3284984"/>
            <a:ext cx="1728664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Zwerchfell</a:t>
            </a:r>
            <a:endParaRPr lang="hu-HU" sz="2000" b="1" dirty="0"/>
          </a:p>
        </p:txBody>
      </p:sp>
      <p:sp>
        <p:nvSpPr>
          <p:cNvPr id="17" name="Rectangle 20"/>
          <p:cNvSpPr>
            <a:spLocks noRot="1" noChangeArrowheads="1"/>
          </p:cNvSpPr>
          <p:nvPr/>
        </p:nvSpPr>
        <p:spPr bwMode="auto">
          <a:xfrm>
            <a:off x="5175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Facies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diaphragmatica</a:t>
            </a:r>
            <a:endParaRPr lang="hu-H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epar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242839"/>
            <a:ext cx="6573837" cy="5013325"/>
          </a:xfrm>
          <a:noFill/>
        </p:spPr>
      </p:pic>
      <p:sp>
        <p:nvSpPr>
          <p:cNvPr id="4099" name="Line 7"/>
          <p:cNvSpPr>
            <a:spLocks noChangeShapeType="1"/>
          </p:cNvSpPr>
          <p:nvPr/>
        </p:nvSpPr>
        <p:spPr bwMode="auto">
          <a:xfrm flipH="1">
            <a:off x="5651500" y="1431751"/>
            <a:ext cx="1152525" cy="7905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 flipV="1">
            <a:off x="3203575" y="5248101"/>
            <a:ext cx="576263" cy="792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H="1">
            <a:off x="4284662" y="1700808"/>
            <a:ext cx="215329" cy="73900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2" name="Line 10"/>
          <p:cNvSpPr>
            <a:spLocks noChangeShapeType="1"/>
          </p:cNvSpPr>
          <p:nvPr/>
        </p:nvSpPr>
        <p:spPr bwMode="auto">
          <a:xfrm flipH="1" flipV="1">
            <a:off x="6732588" y="5535439"/>
            <a:ext cx="1008062" cy="576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>
            <a:off x="971600" y="2060848"/>
            <a:ext cx="936575" cy="95522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 flipH="1" flipV="1">
            <a:off x="5219700" y="5679901"/>
            <a:ext cx="144463" cy="647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635375" y="3429000"/>
            <a:ext cx="1728788" cy="1008063"/>
          </a:xfrm>
          <a:prstGeom prst="ellipse">
            <a:avLst/>
          </a:prstGeom>
          <a:noFill/>
          <a:ln w="4445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2771775" y="4384501"/>
            <a:ext cx="1296988" cy="647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07" name="Line 16"/>
          <p:cNvSpPr>
            <a:spLocks noChangeShapeType="1"/>
          </p:cNvSpPr>
          <p:nvPr/>
        </p:nvSpPr>
        <p:spPr bwMode="auto">
          <a:xfrm>
            <a:off x="2699791" y="1556791"/>
            <a:ext cx="719683" cy="1602159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2555875" y="3951114"/>
            <a:ext cx="1655763" cy="14446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 flipV="1">
            <a:off x="4787900" y="4240039"/>
            <a:ext cx="1512888" cy="287337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5292725" y="3663776"/>
            <a:ext cx="1079500" cy="287338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11" name="Text Box 22"/>
          <p:cNvSpPr txBox="1">
            <a:spLocks noChangeArrowheads="1"/>
          </p:cNvSpPr>
          <p:nvPr/>
        </p:nvSpPr>
        <p:spPr bwMode="auto">
          <a:xfrm>
            <a:off x="6877050" y="6184726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Lobus dexter</a:t>
            </a:r>
          </a:p>
        </p:txBody>
      </p:sp>
      <p:sp>
        <p:nvSpPr>
          <p:cNvPr id="4112" name="Text Box 23"/>
          <p:cNvSpPr txBox="1">
            <a:spLocks noChangeArrowheads="1"/>
          </p:cNvSpPr>
          <p:nvPr/>
        </p:nvSpPr>
        <p:spPr bwMode="auto">
          <a:xfrm>
            <a:off x="0" y="1628800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Lobus</a:t>
            </a:r>
            <a:r>
              <a:rPr lang="hu-HU" sz="2000" b="1" dirty="0"/>
              <a:t> </a:t>
            </a:r>
            <a:r>
              <a:rPr lang="hu-HU" sz="2000" b="1" dirty="0" err="1"/>
              <a:t>sinister</a:t>
            </a:r>
            <a:endParaRPr lang="hu-HU" sz="2000" b="1" dirty="0"/>
          </a:p>
        </p:txBody>
      </p:sp>
      <p:sp>
        <p:nvSpPr>
          <p:cNvPr id="4113" name="Text Box 24"/>
          <p:cNvSpPr txBox="1">
            <a:spLocks noChangeArrowheads="1"/>
          </p:cNvSpPr>
          <p:nvPr/>
        </p:nvSpPr>
        <p:spPr bwMode="auto">
          <a:xfrm>
            <a:off x="2051050" y="6111701"/>
            <a:ext cx="1944688" cy="7016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Ligamentum teres hepatis</a:t>
            </a:r>
          </a:p>
        </p:txBody>
      </p:sp>
      <p:sp>
        <p:nvSpPr>
          <p:cNvPr id="4114" name="Text Box 25"/>
          <p:cNvSpPr txBox="1">
            <a:spLocks noChangeArrowheads="1"/>
          </p:cNvSpPr>
          <p:nvPr/>
        </p:nvSpPr>
        <p:spPr bwMode="auto">
          <a:xfrm>
            <a:off x="4572000" y="6400626"/>
            <a:ext cx="1944688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Vesica fellea</a:t>
            </a:r>
          </a:p>
        </p:txBody>
      </p:sp>
      <p:sp>
        <p:nvSpPr>
          <p:cNvPr id="4115" name="Text Box 26"/>
          <p:cNvSpPr txBox="1">
            <a:spLocks noChangeArrowheads="1"/>
          </p:cNvSpPr>
          <p:nvPr/>
        </p:nvSpPr>
        <p:spPr bwMode="auto">
          <a:xfrm>
            <a:off x="1619250" y="783109"/>
            <a:ext cx="1944688" cy="7016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Ligamentum</a:t>
            </a:r>
            <a:r>
              <a:rPr lang="hu-HU" sz="2000" b="1" dirty="0"/>
              <a:t> </a:t>
            </a:r>
            <a:r>
              <a:rPr lang="hu-HU" sz="2000" b="1" dirty="0" err="1"/>
              <a:t>venosum</a:t>
            </a:r>
            <a:endParaRPr lang="hu-HU" sz="2000" b="1" dirty="0"/>
          </a:p>
        </p:txBody>
      </p:sp>
      <p:sp>
        <p:nvSpPr>
          <p:cNvPr id="4116" name="Text Box 27"/>
          <p:cNvSpPr txBox="1">
            <a:spLocks noChangeArrowheads="1"/>
          </p:cNvSpPr>
          <p:nvPr/>
        </p:nvSpPr>
        <p:spPr bwMode="auto">
          <a:xfrm>
            <a:off x="3851275" y="855117"/>
            <a:ext cx="1944688" cy="7016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err="1"/>
              <a:t>Vena</a:t>
            </a:r>
            <a:r>
              <a:rPr lang="hu-HU" sz="2000" b="1" dirty="0"/>
              <a:t> </a:t>
            </a:r>
            <a:r>
              <a:rPr lang="hu-HU" sz="2000" b="1" dirty="0" err="1"/>
              <a:t>cava</a:t>
            </a:r>
            <a:r>
              <a:rPr lang="hu-HU" sz="2000" b="1" dirty="0"/>
              <a:t> </a:t>
            </a:r>
            <a:r>
              <a:rPr lang="hu-HU" sz="2000" b="1" dirty="0" err="1"/>
              <a:t>inferior</a:t>
            </a:r>
            <a:endParaRPr lang="hu-HU" sz="2000" b="1" dirty="0"/>
          </a:p>
        </p:txBody>
      </p:sp>
      <p:sp>
        <p:nvSpPr>
          <p:cNvPr id="4117" name="Text Box 28"/>
          <p:cNvSpPr txBox="1">
            <a:spLocks noChangeArrowheads="1"/>
          </p:cNvSpPr>
          <p:nvPr/>
        </p:nvSpPr>
        <p:spPr bwMode="auto">
          <a:xfrm>
            <a:off x="6084888" y="999951"/>
            <a:ext cx="1944687" cy="3968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Area nuda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443663" y="3465339"/>
            <a:ext cx="230505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PORTA HEPATIS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23850" y="3879676"/>
            <a:ext cx="2305050" cy="3968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Vena portae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395288" y="4887739"/>
            <a:ext cx="2305050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Arteria hepatica propria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6372225" y="4384501"/>
            <a:ext cx="2305050" cy="396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Ductus hepaticus</a:t>
            </a:r>
          </a:p>
        </p:txBody>
      </p:sp>
      <p:sp>
        <p:nvSpPr>
          <p:cNvPr id="4122" name="Line 35"/>
          <p:cNvSpPr>
            <a:spLocks noChangeShapeType="1"/>
          </p:cNvSpPr>
          <p:nvPr/>
        </p:nvSpPr>
        <p:spPr bwMode="auto">
          <a:xfrm flipH="1">
            <a:off x="6011863" y="2511251"/>
            <a:ext cx="936625" cy="3603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123" name="Text Box 37"/>
          <p:cNvSpPr txBox="1">
            <a:spLocks noChangeArrowheads="1"/>
          </p:cNvSpPr>
          <p:nvPr/>
        </p:nvSpPr>
        <p:spPr bwMode="auto">
          <a:xfrm>
            <a:off x="7019925" y="1719089"/>
            <a:ext cx="1944688" cy="10064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/>
              <a:t>Ligamentum coronarium dextrum</a:t>
            </a:r>
          </a:p>
        </p:txBody>
      </p:sp>
      <p:sp>
        <p:nvSpPr>
          <p:cNvPr id="28" name="Rectangle 20"/>
          <p:cNvSpPr>
            <a:spLocks noRot="1" noChangeArrowheads="1"/>
          </p:cNvSpPr>
          <p:nvPr/>
        </p:nvSpPr>
        <p:spPr bwMode="auto">
          <a:xfrm>
            <a:off x="517525" y="0"/>
            <a:ext cx="80867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dirty="0" err="1">
                <a:solidFill>
                  <a:schemeClr val="tx2"/>
                </a:solidFill>
              </a:rPr>
              <a:t>Facies</a:t>
            </a:r>
            <a:r>
              <a:rPr lang="hu-HU" sz="2800" dirty="0">
                <a:solidFill>
                  <a:schemeClr val="tx2"/>
                </a:solidFill>
              </a:rPr>
              <a:t> </a:t>
            </a:r>
            <a:r>
              <a:rPr lang="hu-HU" sz="2800" dirty="0" err="1">
                <a:solidFill>
                  <a:schemeClr val="tx2"/>
                </a:solidFill>
              </a:rPr>
              <a:t>visceralis</a:t>
            </a:r>
            <a:endParaRPr lang="hu-H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1" grpId="0" animBg="1"/>
      <p:bldP spid="9234" grpId="0" animBg="1"/>
      <p:bldP spid="9235" grpId="0" animBg="1"/>
      <p:bldP spid="9237" grpId="0" animBg="1"/>
      <p:bldP spid="9245" grpId="0" animBg="1"/>
      <p:bldP spid="9246" grpId="0" animBg="1"/>
      <p:bldP spid="9247" grpId="0" animBg="1"/>
      <p:bldP spid="9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ip.jpg"/>
          <p:cNvPicPr>
            <a:picLocks noChangeAspect="1"/>
          </p:cNvPicPr>
          <p:nvPr/>
        </p:nvPicPr>
        <p:blipFill>
          <a:blip r:embed="rId2" cstate="print"/>
          <a:srcRect l="4207" r="3241" b="7547"/>
          <a:stretch>
            <a:fillRect/>
          </a:stretch>
        </p:blipFill>
        <p:spPr>
          <a:xfrm>
            <a:off x="755576" y="1738610"/>
            <a:ext cx="3168352" cy="3528392"/>
          </a:xfrm>
          <a:prstGeom prst="rect">
            <a:avLst/>
          </a:prstGeom>
          <a:solidFill>
            <a:srgbClr val="FF0000">
              <a:alpha val="6000"/>
            </a:srgbClr>
          </a:solidFill>
        </p:spPr>
      </p:pic>
      <p:pic>
        <p:nvPicPr>
          <p:cNvPr id="17" name="Kép 16" descr="RP.jpg"/>
          <p:cNvPicPr>
            <a:picLocks noChangeAspect="1"/>
          </p:cNvPicPr>
          <p:nvPr/>
        </p:nvPicPr>
        <p:blipFill>
          <a:blip r:embed="rId3" cstate="print"/>
          <a:srcRect l="3805" t="5357" r="2330"/>
          <a:stretch>
            <a:fillRect/>
          </a:stretch>
        </p:blipFill>
        <p:spPr>
          <a:xfrm>
            <a:off x="5189632" y="1738610"/>
            <a:ext cx="3198792" cy="3528392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086725" cy="896938"/>
          </a:xfrm>
        </p:spPr>
        <p:txBody>
          <a:bodyPr/>
          <a:lstStyle/>
          <a:p>
            <a:pPr eaLnBrk="1" hangingPunct="1"/>
            <a:r>
              <a:rPr lang="hu-HU" sz="2800" dirty="0">
                <a:solidFill>
                  <a:schemeClr val="tx1"/>
                </a:solidFill>
              </a:rPr>
              <a:t>Allgemeine </a:t>
            </a:r>
            <a:r>
              <a:rPr lang="hu-HU" sz="2800" dirty="0" err="1">
                <a:solidFill>
                  <a:schemeClr val="tx1"/>
                </a:solidFill>
              </a:rPr>
              <a:t>Peritonealverhältnisse</a:t>
            </a:r>
            <a:endParaRPr lang="hu-HU" sz="28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9750" y="5373216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rgbClr val="000000"/>
                </a:solidFill>
              </a:rPr>
              <a:t>Intraperitoneal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48263" y="5373216"/>
            <a:ext cx="28082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 err="1">
                <a:solidFill>
                  <a:srgbClr val="000000"/>
                </a:solidFill>
              </a:rPr>
              <a:t>Extraperitoneal</a:t>
            </a:r>
            <a:endParaRPr lang="hu-HU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retroperitoneal</a:t>
            </a:r>
            <a:endParaRPr lang="hu-HU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infraperitoneal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 flipH="1">
            <a:off x="3491880" y="1738610"/>
            <a:ext cx="576064" cy="50405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1691680" y="1738610"/>
            <a:ext cx="433263" cy="82607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7092280" y="1556792"/>
            <a:ext cx="360040" cy="3272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6948264" y="946522"/>
            <a:ext cx="151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>
                <a:solidFill>
                  <a:srgbClr val="000000"/>
                </a:solidFill>
              </a:rPr>
              <a:t>Peritoneum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parietale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683568" y="1090538"/>
            <a:ext cx="1717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>
                <a:solidFill>
                  <a:srgbClr val="000000"/>
                </a:solidFill>
              </a:rPr>
              <a:t>Peritoneum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viscerale</a:t>
            </a:r>
            <a:endParaRPr lang="hu-HU" b="1" dirty="0">
              <a:solidFill>
                <a:srgbClr val="000000"/>
              </a:solidFill>
            </a:endParaRP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3347864" y="1090538"/>
            <a:ext cx="158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/>
              <a:t>Peritoneum</a:t>
            </a:r>
            <a:r>
              <a:rPr lang="hu-HU" b="1" dirty="0"/>
              <a:t> </a:t>
            </a:r>
            <a:r>
              <a:rPr lang="hu-HU" b="1" dirty="0" err="1"/>
              <a:t>parietale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asharty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97088" y="979488"/>
            <a:ext cx="4948237" cy="5545137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16582"/>
            <a:ext cx="8229600" cy="7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Peritonealverhältnisse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 </a:t>
            </a:r>
            <a:r>
              <a:rPr kumimoji="0" lang="hu-HU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Leber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031875"/>
          </a:xfrm>
        </p:spPr>
        <p:txBody>
          <a:bodyPr/>
          <a:lstStyle/>
          <a:p>
            <a:pPr eaLnBrk="1" hangingPunct="1"/>
            <a:r>
              <a:rPr lang="hu-HU" sz="2800" dirty="0" err="1">
                <a:solidFill>
                  <a:schemeClr val="tx1"/>
                </a:solidFill>
              </a:rPr>
              <a:t>Peritonealverhältnisse</a:t>
            </a:r>
            <a:r>
              <a:rPr lang="hu-HU" sz="2800" dirty="0">
                <a:solidFill>
                  <a:schemeClr val="tx1"/>
                </a:solidFill>
              </a:rPr>
              <a:t> der </a:t>
            </a:r>
            <a:r>
              <a:rPr lang="hu-HU" sz="2800" dirty="0" err="1">
                <a:solidFill>
                  <a:schemeClr val="tx1"/>
                </a:solidFill>
              </a:rPr>
              <a:t>Leber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147" name="Picture 3" descr="bur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341438"/>
            <a:ext cx="5738812" cy="4470400"/>
          </a:xfrm>
          <a:noFill/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900113" y="3573463"/>
            <a:ext cx="1438275" cy="863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3419475" y="1916113"/>
            <a:ext cx="3600450" cy="9350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356100" y="2924175"/>
            <a:ext cx="2592388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5508625" y="5300663"/>
            <a:ext cx="1439863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hu-HU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4508500"/>
            <a:ext cx="1368425" cy="779463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Bursa</a:t>
            </a:r>
          </a:p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omentalis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877050" y="1268413"/>
            <a:ext cx="1655763" cy="915987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Ligamentum hepato-duodenale</a:t>
            </a:r>
            <a:endParaRPr lang="hu-HU" sz="1600" b="1">
              <a:latin typeface="Tahoma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77050" y="2420938"/>
            <a:ext cx="1655763" cy="915987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Ligamentum hepato-gastricum</a:t>
            </a:r>
          </a:p>
        </p:txBody>
      </p:sp>
      <p:sp>
        <p:nvSpPr>
          <p:cNvPr id="6155" name="AutoShape 11"/>
          <p:cNvSpPr>
            <a:spLocks/>
          </p:cNvSpPr>
          <p:nvPr/>
        </p:nvSpPr>
        <p:spPr bwMode="auto">
          <a:xfrm>
            <a:off x="8604250" y="1268413"/>
            <a:ext cx="71438" cy="2087562"/>
          </a:xfrm>
          <a:prstGeom prst="rightBrace">
            <a:avLst>
              <a:gd name="adj1" fmla="val 2435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675688" y="692150"/>
            <a:ext cx="288925" cy="3662363"/>
          </a:xfrm>
          <a:prstGeom prst="rect">
            <a:avLst/>
          </a:prstGeom>
          <a:noFill/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Omentum minus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019925" y="5013325"/>
            <a:ext cx="1366838" cy="779463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Omentum</a:t>
            </a:r>
          </a:p>
          <a:p>
            <a:pPr algn="ctr">
              <a:spcBef>
                <a:spcPct val="50000"/>
              </a:spcBef>
            </a:pPr>
            <a:r>
              <a:rPr lang="hu-HU" b="1">
                <a:latin typeface="Tahoma" charset="0"/>
              </a:rPr>
              <a:t>majus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8"/>
            <a:ext cx="8229600" cy="1371601"/>
          </a:xfrm>
        </p:spPr>
        <p:txBody>
          <a:bodyPr/>
          <a:lstStyle/>
          <a:p>
            <a:pPr eaLnBrk="1" hangingPunct="1"/>
            <a:r>
              <a:rPr lang="hu-HU" sz="2800" dirty="0" err="1">
                <a:solidFill>
                  <a:schemeClr val="tx1"/>
                </a:solidFill>
              </a:rPr>
              <a:t>Blutversorgung</a:t>
            </a:r>
            <a:r>
              <a:rPr lang="hu-HU" sz="2800" dirty="0">
                <a:solidFill>
                  <a:schemeClr val="tx1"/>
                </a:solidFill>
              </a:rPr>
              <a:t> der </a:t>
            </a:r>
            <a:r>
              <a:rPr lang="hu-HU" sz="2800" dirty="0" err="1">
                <a:solidFill>
                  <a:schemeClr val="tx1"/>
                </a:solidFill>
              </a:rPr>
              <a:t>Leber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9219" name="Picture 3" descr="truncusco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628775"/>
            <a:ext cx="4286250" cy="4797425"/>
          </a:xfrm>
          <a:noFill/>
        </p:spPr>
      </p:pic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4788024" y="2420888"/>
            <a:ext cx="4572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err="1">
                <a:solidFill>
                  <a:srgbClr val="FF0000"/>
                </a:solidFill>
              </a:rPr>
              <a:t>Truncus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 err="1">
                <a:solidFill>
                  <a:srgbClr val="FF0000"/>
                </a:solidFill>
              </a:rPr>
              <a:t>coeliacus</a:t>
            </a:r>
            <a:endParaRPr lang="hu-HU" sz="2000" dirty="0">
              <a:solidFill>
                <a:srgbClr val="FF0000"/>
              </a:solidFill>
            </a:endParaRPr>
          </a:p>
          <a:p>
            <a:endParaRPr lang="hu-HU" sz="2000" dirty="0"/>
          </a:p>
          <a:p>
            <a:r>
              <a:rPr lang="hu-HU" sz="2000" dirty="0"/>
              <a:t>   </a:t>
            </a:r>
            <a:r>
              <a:rPr lang="hu-HU" dirty="0"/>
              <a:t>- A. </a:t>
            </a:r>
            <a:r>
              <a:rPr lang="hu-HU" dirty="0" err="1"/>
              <a:t>gastrica</a:t>
            </a:r>
            <a:r>
              <a:rPr lang="hu-HU" dirty="0"/>
              <a:t> </a:t>
            </a:r>
            <a:r>
              <a:rPr lang="hu-HU" dirty="0" err="1"/>
              <a:t>sinistra</a:t>
            </a:r>
            <a:r>
              <a:rPr lang="hu-HU" dirty="0"/>
              <a:t> (</a:t>
            </a:r>
            <a:r>
              <a:rPr lang="hu-HU" dirty="0" err="1"/>
              <a:t>Magen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   - A. </a:t>
            </a:r>
            <a:r>
              <a:rPr lang="hu-HU" dirty="0" err="1"/>
              <a:t>lienalis</a:t>
            </a:r>
            <a:r>
              <a:rPr lang="hu-HU" dirty="0"/>
              <a:t> (</a:t>
            </a:r>
            <a:r>
              <a:rPr lang="hu-HU" dirty="0" err="1"/>
              <a:t>Milz</a:t>
            </a:r>
            <a:r>
              <a:rPr lang="hu-HU" dirty="0"/>
              <a:t>, </a:t>
            </a:r>
            <a:r>
              <a:rPr lang="hu-HU" dirty="0" err="1"/>
              <a:t>Magen</a:t>
            </a:r>
            <a:r>
              <a:rPr lang="hu-HU" dirty="0"/>
              <a:t>, </a:t>
            </a:r>
            <a:r>
              <a:rPr lang="hu-HU" dirty="0" err="1"/>
              <a:t>Pancreas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   - </a:t>
            </a:r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hepatica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communis</a:t>
            </a:r>
            <a:r>
              <a:rPr lang="hu-HU" dirty="0"/>
              <a:t> </a:t>
            </a:r>
          </a:p>
          <a:p>
            <a:r>
              <a:rPr lang="hu-HU" dirty="0"/>
              <a:t>     (</a:t>
            </a:r>
            <a:r>
              <a:rPr lang="hu-HU" dirty="0" err="1"/>
              <a:t>Leber</a:t>
            </a:r>
            <a:r>
              <a:rPr lang="hu-HU" dirty="0"/>
              <a:t>, </a:t>
            </a:r>
            <a:r>
              <a:rPr lang="hu-HU" dirty="0" err="1"/>
              <a:t>Gallenblase</a:t>
            </a:r>
            <a:r>
              <a:rPr lang="hu-HU" dirty="0"/>
              <a:t>, </a:t>
            </a:r>
            <a:r>
              <a:rPr lang="hu-HU" dirty="0" err="1"/>
              <a:t>Magen</a:t>
            </a:r>
            <a:r>
              <a:rPr lang="hu-HU" dirty="0"/>
              <a:t>, </a:t>
            </a:r>
          </a:p>
          <a:p>
            <a:r>
              <a:rPr lang="hu-HU" dirty="0"/>
              <a:t>      </a:t>
            </a:r>
            <a:r>
              <a:rPr lang="hu-HU" dirty="0" err="1"/>
              <a:t>Duodenum</a:t>
            </a:r>
            <a:r>
              <a:rPr lang="hu-HU" dirty="0"/>
              <a:t>, </a:t>
            </a:r>
            <a:r>
              <a:rPr lang="hu-HU" dirty="0" err="1"/>
              <a:t>pancreas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679</Words>
  <Application>Microsoft Office PowerPoint</Application>
  <PresentationFormat>Diavetítés a képernyőre (4:3 oldalarány)</PresentationFormat>
  <Paragraphs>200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Alapértelmezett terv</vt:lpstr>
      <vt:lpstr>Leber und Pancreas</vt:lpstr>
      <vt:lpstr>Aufgaben der Leber</vt:lpstr>
      <vt:lpstr>PowerPoint-bemutató</vt:lpstr>
      <vt:lpstr>PowerPoint-bemutató</vt:lpstr>
      <vt:lpstr>PowerPoint-bemutató</vt:lpstr>
      <vt:lpstr>Allgemeine Peritonealverhältnisse</vt:lpstr>
      <vt:lpstr>PowerPoint-bemutató</vt:lpstr>
      <vt:lpstr>Peritonealverhältnisse der Leber</vt:lpstr>
      <vt:lpstr>Blutversorgung der Leber</vt:lpstr>
      <vt:lpstr>PowerPoint-bemutató</vt:lpstr>
      <vt:lpstr>PowerPoint-bemutató</vt:lpstr>
      <vt:lpstr>Blutversorgung der Leber</vt:lpstr>
      <vt:lpstr>Lobulus hepatis / Leberläppchen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Topographie der Bauchspeicheldrüse</vt:lpstr>
      <vt:lpstr>PowerPoint-bemutató</vt:lpstr>
      <vt:lpstr>PowerPoint-bemutató</vt:lpstr>
      <vt:lpstr>Blutversorgung der Pancreas</vt:lpstr>
      <vt:lpstr>PowerPoint-bemutató</vt:lpstr>
      <vt:lpstr>PowerPoint-bemutató</vt:lpstr>
      <vt:lpstr>Angewendete Literaur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máj és a hasnyálmirigy anatómiája</dc:title>
  <dc:creator>ARNOLD</dc:creator>
  <cp:lastModifiedBy>Arnold Szabó</cp:lastModifiedBy>
  <cp:revision>48</cp:revision>
  <dcterms:created xsi:type="dcterms:W3CDTF">2006-03-12T14:43:31Z</dcterms:created>
  <dcterms:modified xsi:type="dcterms:W3CDTF">2020-03-09T11:49:21Z</dcterms:modified>
</cp:coreProperties>
</file>