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78" r:id="rId2"/>
    <p:sldId id="461" r:id="rId3"/>
    <p:sldId id="528" r:id="rId4"/>
    <p:sldId id="529" r:id="rId5"/>
    <p:sldId id="530" r:id="rId6"/>
    <p:sldId id="536" r:id="rId7"/>
    <p:sldId id="465" r:id="rId8"/>
    <p:sldId id="532" r:id="rId9"/>
    <p:sldId id="533" r:id="rId10"/>
    <p:sldId id="534" r:id="rId11"/>
    <p:sldId id="467" r:id="rId12"/>
    <p:sldId id="468" r:id="rId13"/>
    <p:sldId id="469" r:id="rId14"/>
    <p:sldId id="471" r:id="rId15"/>
    <p:sldId id="472" r:id="rId16"/>
    <p:sldId id="535" r:id="rId17"/>
    <p:sldId id="449" r:id="rId18"/>
    <p:sldId id="450" r:id="rId19"/>
    <p:sldId id="537" r:id="rId20"/>
    <p:sldId id="451" r:id="rId21"/>
    <p:sldId id="452" r:id="rId22"/>
    <p:sldId id="453" r:id="rId23"/>
    <p:sldId id="454" r:id="rId24"/>
    <p:sldId id="455" r:id="rId25"/>
    <p:sldId id="456" r:id="rId26"/>
    <p:sldId id="457" r:id="rId27"/>
    <p:sldId id="538" r:id="rId28"/>
    <p:sldId id="539" r:id="rId29"/>
    <p:sldId id="540" r:id="rId30"/>
    <p:sldId id="494" r:id="rId31"/>
    <p:sldId id="495" r:id="rId32"/>
    <p:sldId id="496" r:id="rId33"/>
    <p:sldId id="497" r:id="rId34"/>
    <p:sldId id="541" r:id="rId35"/>
    <p:sldId id="547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05" r:id="rId44"/>
    <p:sldId id="506" r:id="rId45"/>
    <p:sldId id="507" r:id="rId46"/>
    <p:sldId id="508" r:id="rId47"/>
    <p:sldId id="510" r:id="rId48"/>
    <p:sldId id="509" r:id="rId49"/>
    <p:sldId id="511" r:id="rId50"/>
    <p:sldId id="512" r:id="rId51"/>
    <p:sldId id="543" r:id="rId52"/>
    <p:sldId id="544" r:id="rId53"/>
    <p:sldId id="514" r:id="rId54"/>
    <p:sldId id="516" r:id="rId55"/>
    <p:sldId id="545" r:id="rId56"/>
    <p:sldId id="517" r:id="rId57"/>
    <p:sldId id="518" r:id="rId58"/>
    <p:sldId id="519" r:id="rId59"/>
    <p:sldId id="521" r:id="rId60"/>
    <p:sldId id="522" r:id="rId61"/>
    <p:sldId id="524" r:id="rId62"/>
    <p:sldId id="525" r:id="rId63"/>
    <p:sldId id="526" r:id="rId64"/>
    <p:sldId id="527" r:id="rId65"/>
    <p:sldId id="546" r:id="rId66"/>
    <p:sldId id="412" r:id="rId67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00"/>
    <a:srgbClr val="FEE4C2"/>
    <a:srgbClr val="FFFFA7"/>
    <a:srgbClr val="FF9900"/>
    <a:srgbClr val="FFFF00"/>
    <a:srgbClr val="990000"/>
    <a:srgbClr val="CCFF66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8586E2C1-B16F-4687-96F0-174F353F4D5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0962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73A842-9DB3-4B5B-B94E-82A7B412F7D4}" type="slidenum">
              <a:rPr lang="hu-HU"/>
              <a:pPr/>
              <a:t>33</a:t>
            </a:fld>
            <a:endParaRPr lang="hu-HU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483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5C0CA-37DE-4239-8791-0947B93708DD}" type="slidenum">
              <a:rPr lang="hu-HU"/>
              <a:pPr/>
              <a:t>46</a:t>
            </a:fld>
            <a:endParaRPr lang="hu-HU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5818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AD391C-7A83-4BAA-8868-423A5D5D88A8}" type="slidenum">
              <a:rPr lang="hu-HU"/>
              <a:pPr/>
              <a:t>47</a:t>
            </a:fld>
            <a:endParaRPr lang="hu-H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9908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39278E-84F9-4637-8622-7813F6F80B6C}" type="slidenum">
              <a:rPr lang="hu-HU"/>
              <a:pPr/>
              <a:t>48</a:t>
            </a:fld>
            <a:endParaRPr lang="hu-H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975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5F9F7E-6A3C-4DA0-98F7-79908BBC16F4}" type="slidenum">
              <a:rPr lang="hu-HU"/>
              <a:pPr/>
              <a:t>49</a:t>
            </a:fld>
            <a:endParaRPr lang="hu-HU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3427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12ED2-EAEA-45FC-84E8-ED4C56E26445}" type="slidenum">
              <a:rPr lang="hu-HU"/>
              <a:pPr/>
              <a:t>50</a:t>
            </a:fld>
            <a:endParaRPr lang="hu-H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6229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17989-E54C-4BFE-A62F-9372EC6F0B95}" type="slidenum">
              <a:rPr lang="hu-HU"/>
              <a:pPr/>
              <a:t>55</a:t>
            </a:fld>
            <a:endParaRPr lang="hu-HU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1805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211AED-E727-4DF7-8D60-82590EDAC231}" type="slidenum">
              <a:rPr lang="hu-HU"/>
              <a:pPr/>
              <a:t>56</a:t>
            </a:fld>
            <a:endParaRPr lang="hu-HU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130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E0428-E340-422B-A799-D048DB98F047}" type="slidenum">
              <a:rPr lang="hu-HU"/>
              <a:pPr/>
              <a:t>57</a:t>
            </a:fld>
            <a:endParaRPr lang="hu-HU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3810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CDCD9D-933A-4697-AED3-7A6697890FCC}" type="slidenum">
              <a:rPr lang="hu-HU"/>
              <a:pPr/>
              <a:t>58</a:t>
            </a:fld>
            <a:endParaRPr lang="hu-HU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844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5D7E2-16FD-4CB8-A3DB-7279DA822DFA}" type="slidenum">
              <a:rPr lang="hu-HU"/>
              <a:pPr/>
              <a:t>59</a:t>
            </a:fld>
            <a:endParaRPr lang="hu-HU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8498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3B464-DD03-48BD-A3F2-F1D513477CBF}" type="slidenum">
              <a:rPr lang="hu-HU"/>
              <a:pPr/>
              <a:t>36</a:t>
            </a:fld>
            <a:endParaRPr lang="hu-HU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4467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35274B-69EC-47DC-80B2-8086814DBBFC}" type="slidenum">
              <a:rPr lang="hu-HU"/>
              <a:pPr/>
              <a:t>60</a:t>
            </a:fld>
            <a:endParaRPr lang="hu-HU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0959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1C030-C85F-49EC-BD21-3A2F9DAD4F19}" type="slidenum">
              <a:rPr lang="hu-HU"/>
              <a:pPr/>
              <a:t>61</a:t>
            </a:fld>
            <a:endParaRPr lang="hu-HU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0025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9B667-C8CF-44A5-AABE-ED8A08872E92}" type="slidenum">
              <a:rPr lang="hu-HU"/>
              <a:pPr/>
              <a:t>64</a:t>
            </a:fld>
            <a:endParaRPr lang="hu-HU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3870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4B34B0-942E-493D-B85F-95ADD6F2A285}" type="slidenum">
              <a:rPr lang="hu-HU"/>
              <a:pPr/>
              <a:t>37</a:t>
            </a:fld>
            <a:endParaRPr lang="hu-H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0896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E60F42-788E-4393-A9C6-DC32A9A381B3}" type="slidenum">
              <a:rPr lang="hu-HU" altLang="hu-HU"/>
              <a:pPr>
                <a:spcBef>
                  <a:spcPct val="0"/>
                </a:spcBef>
              </a:pPr>
              <a:t>38</a:t>
            </a:fld>
            <a:endParaRPr lang="hu-HU" altLang="hu-HU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F669BDB-AF64-407E-965E-75E204531716}" type="slidenum">
              <a:rPr lang="hu-HU" altLang="hu-HU" b="0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hu-HU" altLang="hu-HU" b="0">
              <a:latin typeface="Times New Roman" panose="02020603050405020304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11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89356-8203-46DC-B70F-831CFCD81FFC}" type="slidenum">
              <a:rPr lang="hu-HU"/>
              <a:pPr/>
              <a:t>40</a:t>
            </a:fld>
            <a:endParaRPr lang="hu-HU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5875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61253-FAFC-4299-84B2-481C78AF6381}" type="slidenum">
              <a:rPr lang="hu-HU"/>
              <a:pPr/>
              <a:t>41</a:t>
            </a:fld>
            <a:endParaRPr lang="hu-H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8368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93ABE6-8603-498E-B050-FB4D58577D99}" type="slidenum">
              <a:rPr lang="hu-HU"/>
              <a:pPr/>
              <a:t>43</a:t>
            </a:fld>
            <a:endParaRPr lang="hu-HU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832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29FB5E-0BBE-4AD3-BAF0-C9F46724B5B0}" type="slidenum">
              <a:rPr lang="hu-HU"/>
              <a:pPr/>
              <a:t>44</a:t>
            </a:fld>
            <a:endParaRPr lang="hu-HU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16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43BF6-490E-4EE2-BA89-9B3AD107A555}" type="slidenum">
              <a:rPr lang="hu-HU"/>
              <a:pPr/>
              <a:t>45</a:t>
            </a:fld>
            <a:endParaRPr lang="hu-H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065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EC2CD-1445-4B42-8858-5EEB8F7817B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781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85D17-F19C-46F5-A2DF-32ADF58CD9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48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FA246-442C-473B-A2D6-03D7463C281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832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C70812D7-513C-4F4C-A4E6-D4C1454E4FA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71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BA42EBC6-48C6-4F88-A3C1-A575FD09674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51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E1732A8C-CDFF-4C56-A2A3-92E44DD9A8E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291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2AA6B30C-A4A6-4EEF-AA31-C8219077776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065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53E57-6453-4EE6-9852-11F24A4DE04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064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462B-856F-448F-9273-19486A74C0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950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75580E7-9340-4EE4-95C6-09D84156762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40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06C063AE-E763-4822-BC08-B5049E6909F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41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dirty="0" smtClean="0"/>
              <a:t>Mintaszöveg szerkesztése</a:t>
            </a:r>
          </a:p>
          <a:p>
            <a:pPr lvl="1"/>
            <a:r>
              <a:rPr lang="hu-HU" altLang="hu-HU" dirty="0" smtClean="0"/>
              <a:t>Második szint</a:t>
            </a:r>
          </a:p>
          <a:p>
            <a:pPr lvl="2"/>
            <a:r>
              <a:rPr lang="hu-HU" altLang="hu-HU" dirty="0" smtClean="0"/>
              <a:t>Harmadik szint</a:t>
            </a:r>
          </a:p>
          <a:p>
            <a:pPr lvl="3"/>
            <a:r>
              <a:rPr lang="hu-HU" altLang="hu-HU" dirty="0" smtClean="0"/>
              <a:t>Negyedik szint</a:t>
            </a:r>
          </a:p>
          <a:p>
            <a:pPr lvl="4"/>
            <a:r>
              <a:rPr lang="hu-HU" altLang="hu-HU" dirty="0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 b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800" b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 b="0" smtClean="0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9F5F5F94-6B35-4904-8DFB-9803ECAE17E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 Narrow" panose="020B0606020202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Arial Narrow" panose="020B0606020202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Arial Narrow" panose="020B0606020202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Arial Narrow" panose="020B0606020202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Arial Narrow" panose="020B0606020202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C:\oktat&#225;s\bevezet&#233;s\abklopfen.bmp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11" Type="http://schemas.openxmlformats.org/officeDocument/2006/relationships/image" Target="../media/image83.emf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96253"/>
            <a:ext cx="9144000" cy="3402597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hu-H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szív anatómiája 2.</a:t>
            </a:r>
            <a:br>
              <a:rPr lang="hu-H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36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</a:t>
            </a:r>
            <a:r>
              <a:rPr lang="hu-H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szív erei és idegei; ingerületvezetés. </a:t>
            </a:r>
            <a:r>
              <a:rPr lang="hu-HU" sz="3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Situs</a:t>
            </a:r>
            <a:r>
              <a:rPr lang="hu-H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hu-H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hu-HU" sz="3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cordis</a:t>
            </a:r>
            <a:r>
              <a:rPr lang="hu-H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testfali vetület</a:t>
            </a:r>
            <a:endParaRPr lang="hu-HU" sz="36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3713" y="3498850"/>
            <a:ext cx="83058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Semmelweis Egyetem, </a:t>
            </a:r>
          </a:p>
          <a:p>
            <a:pPr algn="ctr" eaLnBrk="1" hangingPunct="1">
              <a:defRPr/>
            </a:pPr>
            <a:r>
              <a:rPr lang="hu-H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Általános Orvostudományi </a:t>
            </a: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Kar</a:t>
            </a:r>
          </a:p>
          <a:p>
            <a:pPr algn="ctr" eaLnBrk="1" hangingPunct="1"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Makroszkópos anatómia </a:t>
            </a:r>
            <a:r>
              <a:rPr lang="hu-H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II</a:t>
            </a: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Anatómiai, Szövet- és Fejlődéstani Intézet</a:t>
            </a:r>
          </a:p>
          <a:p>
            <a:pPr algn="ctr" eaLnBrk="1" hangingPunct="1">
              <a:defRPr/>
            </a:pPr>
            <a:endParaRPr lang="en-GB" sz="2800" dirty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hu-H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Dr. Kocsis Katalin</a:t>
            </a:r>
          </a:p>
          <a:p>
            <a:pPr algn="ctr" eaLnBrk="1" hangingPunct="1"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2020.02.11.</a:t>
            </a:r>
            <a:endParaRPr lang="hu-HU" sz="2800" dirty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455006"/>
            <a:ext cx="6596743" cy="296317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3418179"/>
            <a:ext cx="6408170" cy="3359239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970929" y="61103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800" b="1" dirty="0" err="1" smtClean="0">
                <a:latin typeface="Arial Narrow" panose="020B0606020202030204" pitchFamily="34" charset="0"/>
              </a:rPr>
              <a:t>Arteriae</a:t>
            </a:r>
            <a:r>
              <a:rPr lang="hu-HU" altLang="hu-HU" sz="2800" b="1" dirty="0" smtClean="0">
                <a:latin typeface="Arial Narrow" panose="020B0606020202030204" pitchFamily="34" charset="0"/>
              </a:rPr>
              <a:t> </a:t>
            </a:r>
            <a:r>
              <a:rPr lang="hu-HU" altLang="hu-HU" sz="2800" b="1" dirty="0" err="1" smtClean="0">
                <a:latin typeface="Arial Narrow" panose="020B0606020202030204" pitchFamily="34" charset="0"/>
              </a:rPr>
              <a:t>coronariae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18357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338138" y="2497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vérellátása II.</a:t>
            </a:r>
            <a:b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</a:br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saját vénái</a:t>
            </a:r>
          </a:p>
        </p:txBody>
      </p:sp>
    </p:spTree>
    <p:extLst>
      <p:ext uri="{BB962C8B-B14F-4D97-AF65-F5344CB8AC3E}">
        <p14:creationId xmlns:p14="http://schemas.microsoft.com/office/powerpoint/2010/main" val="1840331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3288"/>
          </a:xfrm>
        </p:spPr>
        <p:txBody>
          <a:bodyPr/>
          <a:lstStyle/>
          <a:p>
            <a:r>
              <a:rPr lang="hu-HU" altLang="hu-HU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vénás elvezetése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903913" y="1844675"/>
            <a:ext cx="324008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1800" b="1" i="1">
                <a:latin typeface="Arial Narrow" panose="020B0606020202030204" pitchFamily="34" charset="0"/>
              </a:rPr>
              <a:t>Sinus coronarius: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1800">
                <a:latin typeface="Arial Narrow" panose="020B0606020202030204" pitchFamily="34" charset="0"/>
              </a:rPr>
              <a:t>Balról jobbra, a szív hátulsó felszinén, a sulcus coronariusban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hu-HU" altLang="hu-HU" sz="1800">
                <a:latin typeface="Arial Narrow" panose="020B0606020202030204" pitchFamily="34" charset="0"/>
              </a:rPr>
              <a:t>A jobb pitvarba nyílik </a:t>
            </a:r>
            <a:r>
              <a:rPr lang="hu-HU" altLang="hu-HU" sz="1800" b="1">
                <a:latin typeface="Arial Narrow" panose="020B0606020202030204" pitchFamily="34" charset="0"/>
              </a:rPr>
              <a:t>v. cava inf.</a:t>
            </a:r>
            <a:r>
              <a:rPr lang="hu-HU" altLang="hu-HU" sz="1800">
                <a:latin typeface="Arial Narrow" panose="020B0606020202030204" pitchFamily="34" charset="0"/>
              </a:rPr>
              <a:t> benyílásától balra, a </a:t>
            </a:r>
            <a:r>
              <a:rPr lang="hu-HU" altLang="hu-HU" sz="1800" b="1">
                <a:latin typeface="Arial Narrow" panose="020B0606020202030204" pitchFamily="34" charset="0"/>
              </a:rPr>
              <a:t>jobb oldali</a:t>
            </a:r>
            <a:r>
              <a:rPr lang="hu-HU" altLang="hu-HU" sz="1800">
                <a:latin typeface="Arial Narrow" panose="020B0606020202030204" pitchFamily="34" charset="0"/>
              </a:rPr>
              <a:t> </a:t>
            </a:r>
            <a:r>
              <a:rPr lang="hu-HU" altLang="hu-HU" sz="1800" b="1">
                <a:latin typeface="Arial Narrow" panose="020B0606020202030204" pitchFamily="34" charset="0"/>
              </a:rPr>
              <a:t>atrioventricularis szájadék mögött</a:t>
            </a:r>
          </a:p>
        </p:txBody>
      </p:sp>
      <p:grpSp>
        <p:nvGrpSpPr>
          <p:cNvPr id="71686" name="Group 6"/>
          <p:cNvGrpSpPr>
            <a:grpSpLocks/>
          </p:cNvGrpSpPr>
          <p:nvPr/>
        </p:nvGrpSpPr>
        <p:grpSpPr bwMode="auto">
          <a:xfrm>
            <a:off x="0" y="850900"/>
            <a:ext cx="5875338" cy="6007100"/>
            <a:chOff x="0" y="837"/>
            <a:chExt cx="3434" cy="3483"/>
          </a:xfrm>
        </p:grpSpPr>
        <p:pic>
          <p:nvPicPr>
            <p:cNvPr id="71687" name="Picture 7" descr="vé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7"/>
              <a:ext cx="3434" cy="3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88" name="Text Box 8"/>
            <p:cNvSpPr txBox="1">
              <a:spLocks noChangeArrowheads="1"/>
            </p:cNvSpPr>
            <p:nvPr/>
          </p:nvSpPr>
          <p:spPr bwMode="auto">
            <a:xfrm>
              <a:off x="1653" y="1967"/>
              <a:ext cx="124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800" b="1">
                  <a:latin typeface="Arial Narrow" panose="020B0606020202030204" pitchFamily="34" charset="0"/>
                </a:rPr>
                <a:t>v. obliqua atrii sinistri</a:t>
              </a:r>
            </a:p>
          </p:txBody>
        </p:sp>
        <p:sp>
          <p:nvSpPr>
            <p:cNvPr id="71689" name="Line 9"/>
            <p:cNvSpPr>
              <a:spLocks noChangeShapeType="1"/>
            </p:cNvSpPr>
            <p:nvPr/>
          </p:nvSpPr>
          <p:spPr bwMode="auto">
            <a:xfrm flipV="1">
              <a:off x="1853" y="2179"/>
              <a:ext cx="100" cy="384"/>
            </a:xfrm>
            <a:prstGeom prst="line">
              <a:avLst/>
            </a:prstGeom>
            <a:noFill/>
            <a:ln w="38100">
              <a:solidFill>
                <a:srgbClr val="33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800"/>
            </a:p>
          </p:txBody>
        </p:sp>
        <p:sp>
          <p:nvSpPr>
            <p:cNvPr id="71690" name="Text Box 10"/>
            <p:cNvSpPr txBox="1">
              <a:spLocks noChangeArrowheads="1"/>
            </p:cNvSpPr>
            <p:nvPr/>
          </p:nvSpPr>
          <p:spPr bwMode="auto">
            <a:xfrm>
              <a:off x="0" y="2092"/>
              <a:ext cx="633" cy="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hu-HU" altLang="hu-HU" sz="1800" b="1">
                  <a:latin typeface="Arial Narrow" panose="020B0606020202030204" pitchFamily="34" charset="0"/>
                </a:rPr>
                <a:t>v. cordis magna</a:t>
              </a:r>
            </a:p>
          </p:txBody>
        </p:sp>
        <p:sp>
          <p:nvSpPr>
            <p:cNvPr id="71691" name="Text Box 11"/>
            <p:cNvSpPr txBox="1">
              <a:spLocks noChangeArrowheads="1"/>
            </p:cNvSpPr>
            <p:nvPr/>
          </p:nvSpPr>
          <p:spPr bwMode="auto">
            <a:xfrm>
              <a:off x="1911" y="4089"/>
              <a:ext cx="1033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hu-HU" altLang="hu-HU" sz="1800" b="1">
                  <a:latin typeface="Arial Narrow" panose="020B0606020202030204" pitchFamily="34" charset="0"/>
                </a:rPr>
                <a:t>v. cordis media</a:t>
              </a:r>
            </a:p>
          </p:txBody>
        </p:sp>
        <p:sp>
          <p:nvSpPr>
            <p:cNvPr id="71692" name="Text Box 12"/>
            <p:cNvSpPr txBox="1">
              <a:spLocks noChangeArrowheads="1"/>
            </p:cNvSpPr>
            <p:nvPr/>
          </p:nvSpPr>
          <p:spPr bwMode="auto">
            <a:xfrm>
              <a:off x="2713" y="3622"/>
              <a:ext cx="707" cy="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latin typeface="Arial Narrow" panose="020B0606020202030204" pitchFamily="34" charset="0"/>
                </a:rPr>
                <a:t>v. cordis parva</a:t>
              </a:r>
            </a:p>
          </p:txBody>
        </p:sp>
        <p:sp>
          <p:nvSpPr>
            <p:cNvPr id="71693" name="Text Box 13"/>
            <p:cNvSpPr txBox="1">
              <a:spLocks noChangeArrowheads="1"/>
            </p:cNvSpPr>
            <p:nvPr/>
          </p:nvSpPr>
          <p:spPr bwMode="auto">
            <a:xfrm>
              <a:off x="2672" y="3096"/>
              <a:ext cx="757" cy="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 dirty="0">
                  <a:latin typeface="Arial Narrow" panose="020B0606020202030204" pitchFamily="34" charset="0"/>
                </a:rPr>
                <a:t>sinus </a:t>
              </a:r>
              <a:r>
                <a:rPr lang="hu-HU" altLang="hu-HU" sz="1800" b="1" dirty="0" err="1">
                  <a:latin typeface="Arial Narrow" panose="020B0606020202030204" pitchFamily="34" charset="0"/>
                </a:rPr>
                <a:t>coronarius</a:t>
              </a:r>
              <a:endParaRPr lang="hu-HU" altLang="hu-HU" sz="18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61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8275"/>
            <a:ext cx="8229600" cy="903288"/>
          </a:xfrm>
        </p:spPr>
        <p:txBody>
          <a:bodyPr/>
          <a:lstStyle/>
          <a:p>
            <a:r>
              <a:rPr lang="hu-HU" altLang="hu-HU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vénás elvezetése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545138" y="1193800"/>
            <a:ext cx="357981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>
                <a:latin typeface="Arial Narrow" panose="020B0606020202030204" pitchFamily="34" charset="0"/>
              </a:rPr>
              <a:t>v. cordis magna:</a:t>
            </a:r>
            <a:r>
              <a:rPr lang="hu-HU" altLang="hu-HU" sz="1800">
                <a:latin typeface="Arial Narrow" panose="020B0606020202030204" pitchFamily="34" charset="0"/>
              </a:rPr>
              <a:t> v. interventr. ant.</a:t>
            </a:r>
          </a:p>
          <a:p>
            <a:endParaRPr lang="hu-HU" altLang="hu-HU" sz="1800">
              <a:latin typeface="Arial Narrow" panose="020B0606020202030204" pitchFamily="34" charset="0"/>
            </a:endParaRPr>
          </a:p>
          <a:p>
            <a:r>
              <a:rPr lang="hu-HU" altLang="hu-HU" sz="1800" b="1">
                <a:latin typeface="Arial Narrow" panose="020B0606020202030204" pitchFamily="34" charset="0"/>
              </a:rPr>
              <a:t>v. cordis media</a:t>
            </a:r>
            <a:r>
              <a:rPr lang="hu-HU" altLang="hu-HU" sz="1800">
                <a:latin typeface="Arial Narrow" panose="020B0606020202030204" pitchFamily="34" charset="0"/>
              </a:rPr>
              <a:t>: v. interventr. post.</a:t>
            </a:r>
          </a:p>
          <a:p>
            <a:endParaRPr lang="hu-HU" altLang="hu-HU" sz="1800">
              <a:latin typeface="Arial Narrow" panose="020B0606020202030204" pitchFamily="34" charset="0"/>
            </a:endParaRPr>
          </a:p>
          <a:p>
            <a:r>
              <a:rPr lang="hu-HU" altLang="hu-HU" sz="1800" b="1">
                <a:latin typeface="Arial Narrow" panose="020B0606020202030204" pitchFamily="34" charset="0"/>
              </a:rPr>
              <a:t>v. cordis parva:</a:t>
            </a:r>
            <a:r>
              <a:rPr lang="hu-HU" altLang="hu-HU" sz="1800">
                <a:latin typeface="Arial Narrow" panose="020B0606020202030204" pitchFamily="34" charset="0"/>
              </a:rPr>
              <a:t> a sulcus coronariusban</a:t>
            </a:r>
          </a:p>
          <a:p>
            <a:r>
              <a:rPr lang="hu-HU" altLang="hu-HU" sz="1800">
                <a:latin typeface="Arial Narrow" panose="020B0606020202030204" pitchFamily="34" charset="0"/>
              </a:rPr>
              <a:t>ált. a sinus coronariusba, de közvetlenül a jobb pitvarba is</a:t>
            </a:r>
          </a:p>
          <a:p>
            <a:endParaRPr lang="hu-HU" altLang="hu-HU" sz="1800">
              <a:latin typeface="Arial Narrow" panose="020B0606020202030204" pitchFamily="34" charset="0"/>
            </a:endParaRPr>
          </a:p>
          <a:p>
            <a:r>
              <a:rPr lang="hu-HU" altLang="hu-HU" sz="1800" b="1">
                <a:latin typeface="Arial Narrow" panose="020B0606020202030204" pitchFamily="34" charset="0"/>
              </a:rPr>
              <a:t>vv. posteriores ventriculi sinistri:</a:t>
            </a:r>
          </a:p>
          <a:p>
            <a:r>
              <a:rPr lang="hu-HU" altLang="hu-HU" sz="1800">
                <a:latin typeface="Arial Narrow" panose="020B0606020202030204" pitchFamily="34" charset="0"/>
              </a:rPr>
              <a:t>a bal kamra hátsó falán</a:t>
            </a:r>
          </a:p>
          <a:p>
            <a:endParaRPr lang="hu-HU" altLang="hu-HU" sz="1800">
              <a:latin typeface="Arial Narrow" panose="020B0606020202030204" pitchFamily="34" charset="0"/>
            </a:endParaRPr>
          </a:p>
          <a:p>
            <a:r>
              <a:rPr lang="hu-HU" altLang="hu-HU" sz="1800" b="1">
                <a:latin typeface="Arial Narrow" panose="020B0606020202030204" pitchFamily="34" charset="0"/>
              </a:rPr>
              <a:t>vv. cordis anteriores:</a:t>
            </a:r>
          </a:p>
          <a:p>
            <a:r>
              <a:rPr lang="hu-HU" altLang="hu-HU" sz="1800">
                <a:latin typeface="Arial Narrow" panose="020B0606020202030204" pitchFamily="34" charset="0"/>
              </a:rPr>
              <a:t>a jobb pitvar elülső felszínén</a:t>
            </a:r>
          </a:p>
          <a:p>
            <a:endParaRPr lang="hu-HU" altLang="hu-HU" sz="1800">
              <a:latin typeface="Arial Narrow" panose="020B0606020202030204" pitchFamily="34" charset="0"/>
            </a:endParaRPr>
          </a:p>
          <a:p>
            <a:r>
              <a:rPr lang="hu-HU" altLang="hu-HU" sz="1800" b="1">
                <a:latin typeface="Arial Narrow" panose="020B0606020202030204" pitchFamily="34" charset="0"/>
              </a:rPr>
              <a:t>vv. minimae cordis :</a:t>
            </a:r>
          </a:p>
          <a:p>
            <a:r>
              <a:rPr lang="hu-HU" altLang="hu-HU" sz="1800">
                <a:latin typeface="Arial Narrow" panose="020B0606020202030204" pitchFamily="34" charset="0"/>
              </a:rPr>
              <a:t>közvetlenül a jobb ill. bal pitvarba</a:t>
            </a:r>
          </a:p>
          <a:p>
            <a:endParaRPr lang="hu-HU" altLang="hu-HU" sz="1800">
              <a:latin typeface="Arial Narrow" panose="020B0606020202030204" pitchFamily="34" charset="0"/>
            </a:endParaRPr>
          </a:p>
          <a:p>
            <a:r>
              <a:rPr lang="hu-HU" altLang="hu-HU" sz="1800" b="1">
                <a:latin typeface="Arial Narrow" panose="020B0606020202030204" pitchFamily="34" charset="0"/>
              </a:rPr>
              <a:t>v. obliqua atrii sinistri:</a:t>
            </a:r>
          </a:p>
          <a:p>
            <a:r>
              <a:rPr lang="hu-HU" altLang="hu-HU" sz="1800">
                <a:latin typeface="Arial Narrow" panose="020B0606020202030204" pitchFamily="34" charset="0"/>
              </a:rPr>
              <a:t>a</a:t>
            </a:r>
            <a:r>
              <a:rPr lang="hu-HU" altLang="hu-HU" sz="1800" b="1">
                <a:latin typeface="Arial Narrow" panose="020B0606020202030204" pitchFamily="34" charset="0"/>
              </a:rPr>
              <a:t> </a:t>
            </a:r>
            <a:r>
              <a:rPr lang="hu-HU" altLang="hu-HU" sz="1800">
                <a:latin typeface="Arial Narrow" panose="020B0606020202030204" pitchFamily="34" charset="0"/>
              </a:rPr>
              <a:t>bal pitvar hátulsó felszínén</a:t>
            </a:r>
          </a:p>
        </p:txBody>
      </p:sp>
      <p:grpSp>
        <p:nvGrpSpPr>
          <p:cNvPr id="72715" name="Group 11"/>
          <p:cNvGrpSpPr>
            <a:grpSpLocks/>
          </p:cNvGrpSpPr>
          <p:nvPr/>
        </p:nvGrpSpPr>
        <p:grpSpPr bwMode="auto">
          <a:xfrm>
            <a:off x="9525" y="1271588"/>
            <a:ext cx="5451475" cy="5529262"/>
            <a:chOff x="0" y="837"/>
            <a:chExt cx="3434" cy="3483"/>
          </a:xfrm>
        </p:grpSpPr>
        <p:pic>
          <p:nvPicPr>
            <p:cNvPr id="72707" name="Picture 3" descr="vé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37"/>
              <a:ext cx="3434" cy="3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2709" name="Text Box 5"/>
            <p:cNvSpPr txBox="1">
              <a:spLocks noChangeArrowheads="1"/>
            </p:cNvSpPr>
            <p:nvPr/>
          </p:nvSpPr>
          <p:spPr bwMode="auto">
            <a:xfrm>
              <a:off x="1653" y="1967"/>
              <a:ext cx="1339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800" b="1">
                  <a:latin typeface="Arial Narrow" panose="020B0606020202030204" pitchFamily="34" charset="0"/>
                </a:rPr>
                <a:t>v. obliqua atrii sinistri</a:t>
              </a:r>
            </a:p>
          </p:txBody>
        </p:sp>
        <p:sp>
          <p:nvSpPr>
            <p:cNvPr id="72710" name="Line 6"/>
            <p:cNvSpPr>
              <a:spLocks noChangeShapeType="1"/>
            </p:cNvSpPr>
            <p:nvPr/>
          </p:nvSpPr>
          <p:spPr bwMode="auto">
            <a:xfrm flipV="1">
              <a:off x="1853" y="2179"/>
              <a:ext cx="100" cy="384"/>
            </a:xfrm>
            <a:prstGeom prst="line">
              <a:avLst/>
            </a:prstGeom>
            <a:noFill/>
            <a:ln w="38100">
              <a:solidFill>
                <a:srgbClr val="3366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800"/>
            </a:p>
          </p:txBody>
        </p:sp>
        <p:sp>
          <p:nvSpPr>
            <p:cNvPr id="72711" name="Text Box 7"/>
            <p:cNvSpPr txBox="1">
              <a:spLocks noChangeArrowheads="1"/>
            </p:cNvSpPr>
            <p:nvPr/>
          </p:nvSpPr>
          <p:spPr bwMode="auto">
            <a:xfrm>
              <a:off x="0" y="2092"/>
              <a:ext cx="633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hu-HU" altLang="hu-HU" sz="1800" b="1">
                  <a:latin typeface="Arial Narrow" panose="020B0606020202030204" pitchFamily="34" charset="0"/>
                </a:rPr>
                <a:t>v. cordis magna</a:t>
              </a:r>
            </a:p>
          </p:txBody>
        </p:sp>
        <p:sp>
          <p:nvSpPr>
            <p:cNvPr id="72712" name="Text Box 8"/>
            <p:cNvSpPr txBox="1">
              <a:spLocks noChangeArrowheads="1"/>
            </p:cNvSpPr>
            <p:nvPr/>
          </p:nvSpPr>
          <p:spPr bwMode="auto">
            <a:xfrm>
              <a:off x="1911" y="4089"/>
              <a:ext cx="1033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hu-HU" altLang="hu-HU" sz="1800" b="1">
                  <a:latin typeface="Arial Narrow" panose="020B0606020202030204" pitchFamily="34" charset="0"/>
                </a:rPr>
                <a:t>v. cordis media</a:t>
              </a:r>
            </a:p>
          </p:txBody>
        </p:sp>
        <p:sp>
          <p:nvSpPr>
            <p:cNvPr id="72713" name="Text Box 9"/>
            <p:cNvSpPr txBox="1">
              <a:spLocks noChangeArrowheads="1"/>
            </p:cNvSpPr>
            <p:nvPr/>
          </p:nvSpPr>
          <p:spPr bwMode="auto">
            <a:xfrm>
              <a:off x="2713" y="3622"/>
              <a:ext cx="707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latin typeface="Arial Narrow" panose="020B0606020202030204" pitchFamily="34" charset="0"/>
                </a:rPr>
                <a:t>v. cordis parva</a:t>
              </a:r>
            </a:p>
          </p:txBody>
        </p:sp>
        <p:sp>
          <p:nvSpPr>
            <p:cNvPr id="72714" name="Text Box 10"/>
            <p:cNvSpPr txBox="1">
              <a:spLocks noChangeArrowheads="1"/>
            </p:cNvSpPr>
            <p:nvPr/>
          </p:nvSpPr>
          <p:spPr bwMode="auto">
            <a:xfrm>
              <a:off x="2672" y="3096"/>
              <a:ext cx="757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altLang="hu-HU" sz="1800" b="1">
                  <a:latin typeface="Arial Narrow" panose="020B0606020202030204" pitchFamily="34" charset="0"/>
                </a:rPr>
                <a:t>sinus coronarius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7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0"/>
            <a:ext cx="6291262" cy="587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0" y="0"/>
          <a:ext cx="2765425" cy="587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Image" r:id="rId4" imgW="4634921" imgH="9841270" progId="Photoshop.Image.7">
                  <p:embed/>
                </p:oleObj>
              </mc:Choice>
              <mc:Fallback>
                <p:oleObj name="Image" r:id="rId4" imgW="4634921" imgH="984127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765425" cy="587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568325" y="6099175"/>
            <a:ext cx="822960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Vena obliqua atrii sinistri (Marshall) fejlődése</a:t>
            </a:r>
          </a:p>
        </p:txBody>
      </p:sp>
    </p:spTree>
    <p:extLst>
      <p:ext uri="{BB962C8B-B14F-4D97-AF65-F5344CB8AC3E}">
        <p14:creationId xmlns:p14="http://schemas.microsoft.com/office/powerpoint/2010/main" val="46819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earth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2587625"/>
            <a:ext cx="4346575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508000" y="185738"/>
            <a:ext cx="8229600" cy="573087"/>
          </a:xfrm>
          <a:noFill/>
          <a:ln/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saját vénái</a:t>
            </a:r>
          </a:p>
        </p:txBody>
      </p:sp>
      <p:pic>
        <p:nvPicPr>
          <p:cNvPr id="134148" name="Picture 4" descr="hearth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5043488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78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0" y="385922"/>
            <a:ext cx="5243804" cy="306901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0" y="3507818"/>
            <a:ext cx="5243804" cy="3215939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439748" y="530587"/>
            <a:ext cx="3275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2400" b="1" dirty="0" smtClean="0">
                <a:latin typeface="Arial Narrow" panose="020B0606020202030204" pitchFamily="34" charset="0"/>
              </a:rPr>
              <a:t>A szív vérellátása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72764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2606675"/>
            <a:ext cx="8229600" cy="1143000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ingervezető rendszere</a:t>
            </a:r>
          </a:p>
        </p:txBody>
      </p:sp>
    </p:spTree>
    <p:extLst>
      <p:ext uri="{BB962C8B-B14F-4D97-AF65-F5344CB8AC3E}">
        <p14:creationId xmlns:p14="http://schemas.microsoft.com/office/powerpoint/2010/main" val="929425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zi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7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5675313" y="3724275"/>
            <a:ext cx="3190875" cy="2820988"/>
          </a:xfrm>
        </p:spPr>
        <p:txBody>
          <a:bodyPr/>
          <a:lstStyle/>
          <a:p>
            <a:pPr algn="l"/>
            <a: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ingervezető rendszere</a:t>
            </a:r>
          </a:p>
        </p:txBody>
      </p:sp>
    </p:spTree>
    <p:extLst>
      <p:ext uri="{BB962C8B-B14F-4D97-AF65-F5344CB8AC3E}">
        <p14:creationId xmlns:p14="http://schemas.microsoft.com/office/powerpoint/2010/main" val="196430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1" y="828157"/>
            <a:ext cx="3942124" cy="3301319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082351" y="17754"/>
            <a:ext cx="7261323" cy="81040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hu-HU" altLang="hu-HU" sz="40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szív ingervezető rendszere</a:t>
            </a:r>
            <a:endParaRPr lang="hu-HU" altLang="hu-HU" sz="4000" b="1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62" y="3041780"/>
            <a:ext cx="4012912" cy="35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63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338138" y="24971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vérellátása I.</a:t>
            </a:r>
            <a:b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</a:br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saját artériái</a:t>
            </a:r>
          </a:p>
        </p:txBody>
      </p:sp>
    </p:spTree>
    <p:extLst>
      <p:ext uri="{BB962C8B-B14F-4D97-AF65-F5344CB8AC3E}">
        <p14:creationId xmlns:p14="http://schemas.microsoft.com/office/powerpoint/2010/main" val="84714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hu-HU" altLang="hu-HU" sz="3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ingerképző és ingerület vezető rendszere</a:t>
            </a:r>
          </a:p>
        </p:txBody>
      </p:sp>
      <p:pic>
        <p:nvPicPr>
          <p:cNvPr id="82947" name="Picture 3" descr="sinoatrialnod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01725"/>
            <a:ext cx="6249988" cy="5756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6578600" y="1474788"/>
            <a:ext cx="2565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Ingerület képzésére és vezetésére specializálódott izomszövet</a:t>
            </a:r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7823200" y="2709863"/>
            <a:ext cx="0" cy="358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6604000" y="3233738"/>
            <a:ext cx="254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A négy üreg koordinált kontrakciója</a:t>
            </a:r>
          </a:p>
        </p:txBody>
      </p:sp>
    </p:spTree>
    <p:extLst>
      <p:ext uri="{BB962C8B-B14F-4D97-AF65-F5344CB8AC3E}">
        <p14:creationId xmlns:p14="http://schemas.microsoft.com/office/powerpoint/2010/main" val="41513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5475"/>
          </a:xfrm>
        </p:spPr>
        <p:txBody>
          <a:bodyPr/>
          <a:lstStyle/>
          <a:p>
            <a:r>
              <a:rPr lang="hu-HU" altLang="hu-HU" sz="36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ingerképző és ingerület vezető rendszere</a:t>
            </a:r>
          </a:p>
        </p:txBody>
      </p:sp>
      <p:pic>
        <p:nvPicPr>
          <p:cNvPr id="83971" name="Picture 3" descr="sinoatrialnod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6618288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7194550" y="871538"/>
            <a:ext cx="19494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 i="1">
                <a:latin typeface="Arial Narrow" panose="020B0606020202030204" pitchFamily="34" charset="0"/>
              </a:rPr>
              <a:t>Sinoatrialis csomó, sinus (SA) csomó:</a:t>
            </a:r>
          </a:p>
          <a:p>
            <a:r>
              <a:rPr lang="hu-HU" altLang="hu-HU" sz="2000" b="1" i="1">
                <a:latin typeface="Arial Narrow" panose="020B0606020202030204" pitchFamily="34" charset="0"/>
              </a:rPr>
              <a:t>A jobb pitvar falában </a:t>
            </a:r>
            <a:r>
              <a:rPr lang="hu-HU" altLang="hu-HU" sz="2000" b="1">
                <a:latin typeface="Arial Narrow" panose="020B0606020202030204" pitchFamily="34" charset="0"/>
              </a:rPr>
              <a:t>(</a:t>
            </a:r>
            <a:r>
              <a:rPr lang="hu-HU" altLang="hu-HU" sz="2000" b="1" i="1">
                <a:latin typeface="Arial Narrow" panose="020B0606020202030204" pitchFamily="34" charset="0"/>
              </a:rPr>
              <a:t>pacemaker</a:t>
            </a:r>
            <a:r>
              <a:rPr lang="hu-HU" altLang="hu-HU" sz="2000" b="1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7908925" y="2851150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7156450" y="3673475"/>
            <a:ext cx="19875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a crista terminalis felső végén, a v. cava sup.  pitvari beömlése és a jobb fülcse találkozásánál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>
            <a:off x="7964488" y="5694363"/>
            <a:ext cx="0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6710363" y="6202363"/>
            <a:ext cx="2433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000" b="1">
                <a:latin typeface="Arial Narrow" panose="020B0606020202030204" pitchFamily="34" charset="0"/>
              </a:rPr>
              <a:t>70 összehúzódás/ min</a:t>
            </a:r>
            <a:r>
              <a:rPr lang="hu-HU" altLang="hu-HU" b="1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4333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693738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ingerület vezető rendszere</a:t>
            </a:r>
          </a:p>
        </p:txBody>
      </p:sp>
      <p:pic>
        <p:nvPicPr>
          <p:cNvPr id="84995" name="Picture 3" descr="sinoatrialnod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6915" y="2904156"/>
            <a:ext cx="4292082" cy="3953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324600" y="668338"/>
            <a:ext cx="28194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Atrioventricularis (AV) csomó: </a:t>
            </a:r>
          </a:p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A</a:t>
            </a:r>
            <a:r>
              <a:rPr lang="hu-HU" altLang="hu-HU" sz="2000" b="1" i="1">
                <a:latin typeface="Arial Narrow" panose="020B0606020202030204" pitchFamily="34" charset="0"/>
              </a:rPr>
              <a:t> </a:t>
            </a:r>
            <a:r>
              <a:rPr lang="hu-HU" altLang="hu-HU" sz="2000" b="1">
                <a:latin typeface="Arial Narrow" panose="020B0606020202030204" pitchFamily="34" charset="0"/>
              </a:rPr>
              <a:t>septum interatriale-ban a sinus coronarius nyílásának kamra felé néző  oldalán</a:t>
            </a:r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7661275" y="2736850"/>
            <a:ext cx="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6262688" y="3003550"/>
            <a:ext cx="288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>
                <a:latin typeface="Arial Narrow" panose="020B0606020202030204" pitchFamily="34" charset="0"/>
              </a:rPr>
              <a:t>40 összehúzódás/min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6178550" y="3473450"/>
            <a:ext cx="29654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Atrioventricularis köteg:</a:t>
            </a:r>
          </a:p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a.) His köteg:</a:t>
            </a:r>
            <a:r>
              <a:rPr lang="hu-HU" altLang="hu-HU" sz="2000" b="1">
                <a:latin typeface="Arial Narrow" panose="020B0606020202030204" pitchFamily="34" charset="0"/>
              </a:rPr>
              <a:t> anulus fibrosus (trigonum fibrosum dextrum)</a:t>
            </a:r>
          </a:p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b.) Tawara szárak</a:t>
            </a:r>
            <a:r>
              <a:rPr lang="hu-HU" altLang="hu-HU" sz="2000" b="1">
                <a:latin typeface="Arial Narrow" panose="020B0606020202030204" pitchFamily="34" charset="0"/>
              </a:rPr>
              <a:t>: a septum interventricularis alsó izmos részében</a:t>
            </a:r>
          </a:p>
          <a:p>
            <a:pPr>
              <a:spcBef>
                <a:spcPct val="50000"/>
              </a:spcBef>
            </a:pPr>
            <a:r>
              <a:rPr lang="hu-HU" altLang="hu-HU" sz="2000" b="1" i="1">
                <a:latin typeface="Arial Narrow" panose="020B0606020202030204" pitchFamily="34" charset="0"/>
              </a:rPr>
              <a:t>c.) Purkinje rostok</a:t>
            </a:r>
            <a:r>
              <a:rPr lang="hu-HU" altLang="hu-HU" sz="2000" b="1">
                <a:latin typeface="Arial Narrow" panose="020B0606020202030204" pitchFamily="34" charset="0"/>
              </a:rPr>
              <a:t> (a papillaris izmokhoz)</a:t>
            </a:r>
          </a:p>
        </p:txBody>
      </p:sp>
      <p:pic>
        <p:nvPicPr>
          <p:cNvPr id="8" name="Picture 2" descr="https://encrypted-tbn0.gstatic.com/images?q=tbn:ANd9GcS1xfme8e6oGb8y9wgrkOZUcY_NnoTu8Sh6Il5InK7onVt-Rww0yA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9" y="666750"/>
            <a:ext cx="3866692" cy="209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3431185" y="1262581"/>
            <a:ext cx="1535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(Koch háromszög)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197431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3175" cy="1081088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ingervezető rendszere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5332413"/>
            <a:ext cx="7772400" cy="11541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altLang="hu-HU" sz="2000" b="1">
                <a:latin typeface="Arial Narrow" panose="020B0606020202030204" pitchFamily="34" charset="0"/>
              </a:rPr>
              <a:t>Nodus sinuatrialis (sinus csomó vagy Keith-Flack-csomó)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sz="2000" b="1">
              <a:latin typeface="Arial Narrow" panose="020B0606020202030204" pitchFamily="34" charset="0"/>
            </a:endParaRPr>
          </a:p>
          <a:p>
            <a:pPr>
              <a:lnSpc>
                <a:spcPct val="80000"/>
              </a:lnSpc>
            </a:pPr>
            <a:r>
              <a:rPr lang="hu-HU" altLang="hu-HU" sz="2000" b="1">
                <a:latin typeface="Arial Narrow" panose="020B0606020202030204" pitchFamily="34" charset="0"/>
              </a:rPr>
              <a:t>Nodus és fasciculus atrioventricularis (pitvar-kamrai csomó, Aschoff-Tawara-csomó és a belőle eredő His-köteg).</a:t>
            </a:r>
          </a:p>
        </p:txBody>
      </p:sp>
      <p:pic>
        <p:nvPicPr>
          <p:cNvPr id="21508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013"/>
            <a:ext cx="9144000" cy="392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hearth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64" y="2086438"/>
            <a:ext cx="5253135" cy="47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9575"/>
            <a:ext cx="3770313" cy="923925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Az EKG alapjai</a:t>
            </a:r>
          </a:p>
        </p:txBody>
      </p:sp>
      <p:pic>
        <p:nvPicPr>
          <p:cNvPr id="4" name="Picture 2" descr="File:ECG Principle fa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747407" cy="42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85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58825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Az ingervezető rendszer vérellátása</a:t>
            </a:r>
          </a:p>
        </p:txBody>
      </p:sp>
      <p:pic>
        <p:nvPicPr>
          <p:cNvPr id="142340" name="Picture 4" descr="hearth20"/>
          <p:cNvPicPr>
            <a:picLocks noChangeAspect="1" noChangeArrowheads="1"/>
          </p:cNvPicPr>
          <p:nvPr/>
        </p:nvPicPr>
        <p:blipFill>
          <a:blip r:embed="rId2"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744538"/>
            <a:ext cx="7156450" cy="61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1006475" y="1749425"/>
            <a:ext cx="1312863" cy="582613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1841500" y="3883025"/>
            <a:ext cx="1312863" cy="582613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451350" y="3498850"/>
            <a:ext cx="1312863" cy="582613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6386513" y="1352550"/>
            <a:ext cx="1312862" cy="582613"/>
          </a:xfrm>
          <a:prstGeom prst="ellips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40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A szív beidegzése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2360645" y="1417638"/>
            <a:ext cx="4730620" cy="4924425"/>
          </a:xfrm>
        </p:spPr>
        <p:txBody>
          <a:bodyPr/>
          <a:lstStyle/>
          <a:p>
            <a:pPr>
              <a:buFontTx/>
              <a:buNone/>
            </a:pPr>
            <a:r>
              <a:rPr lang="hu-HU" altLang="hu-HU" b="1" dirty="0">
                <a:latin typeface="Arial Narrow" panose="020B0606020202030204" pitchFamily="34" charset="0"/>
              </a:rPr>
              <a:t>A </a:t>
            </a:r>
            <a:r>
              <a:rPr lang="hu-HU" altLang="hu-HU" b="1" dirty="0" err="1">
                <a:latin typeface="Arial Narrow" panose="020B0606020202030204" pitchFamily="34" charset="0"/>
              </a:rPr>
              <a:t>vegatatív</a:t>
            </a:r>
            <a:r>
              <a:rPr lang="hu-HU" altLang="hu-HU" b="1" dirty="0">
                <a:latin typeface="Arial Narrow" panose="020B0606020202030204" pitchFamily="34" charset="0"/>
              </a:rPr>
              <a:t> idegrendszer rostjai:</a:t>
            </a:r>
          </a:p>
          <a:p>
            <a:r>
              <a:rPr lang="hu-HU" altLang="hu-HU" b="1" dirty="0" err="1"/>
              <a:t>Truncus</a:t>
            </a:r>
            <a:r>
              <a:rPr lang="hu-HU" altLang="hu-HU" b="1" dirty="0"/>
              <a:t> </a:t>
            </a:r>
            <a:r>
              <a:rPr lang="hu-HU" altLang="hu-HU" b="1" dirty="0" err="1"/>
              <a:t>sympathicus</a:t>
            </a:r>
            <a:endParaRPr lang="hu-HU" altLang="hu-HU" b="1" dirty="0"/>
          </a:p>
          <a:p>
            <a:r>
              <a:rPr lang="hu-HU" altLang="hu-HU" b="1" dirty="0" smtClean="0">
                <a:latin typeface="Arial Narrow" panose="020B0606020202030204" pitchFamily="34" charset="0"/>
              </a:rPr>
              <a:t>N</a:t>
            </a:r>
            <a:r>
              <a:rPr lang="hu-HU" altLang="hu-HU" b="1" dirty="0">
                <a:latin typeface="Arial Narrow" panose="020B0606020202030204" pitchFamily="34" charset="0"/>
              </a:rPr>
              <a:t>. </a:t>
            </a:r>
            <a:r>
              <a:rPr lang="hu-HU" altLang="hu-HU" b="1" dirty="0" err="1">
                <a:latin typeface="Arial Narrow" panose="020B0606020202030204" pitchFamily="34" charset="0"/>
              </a:rPr>
              <a:t>vagus</a:t>
            </a:r>
            <a:r>
              <a:rPr lang="hu-HU" altLang="hu-HU" b="1" dirty="0">
                <a:latin typeface="Arial Narrow" panose="020B0606020202030204" pitchFamily="34" charset="0"/>
              </a:rPr>
              <a:t> (X)</a:t>
            </a:r>
          </a:p>
          <a:p>
            <a:endParaRPr lang="hu-HU" altLang="hu-HU" b="1" dirty="0"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r>
              <a:rPr lang="hu-HU" altLang="hu-HU" b="1" i="1" u="sng" dirty="0">
                <a:latin typeface="Arial Narrow" panose="020B0606020202030204" pitchFamily="34" charset="0"/>
              </a:rPr>
              <a:t>Szimpatikus </a:t>
            </a:r>
            <a:r>
              <a:rPr lang="hu-HU" altLang="hu-HU" b="1" i="1" u="sng" dirty="0" err="1">
                <a:latin typeface="Arial Narrow" panose="020B0606020202030204" pitchFamily="34" charset="0"/>
              </a:rPr>
              <a:t>stimulus</a:t>
            </a:r>
            <a:r>
              <a:rPr lang="hu-HU" altLang="hu-HU" b="1" dirty="0">
                <a:latin typeface="Arial Narrow" panose="020B0606020202030204" pitchFamily="34" charset="0"/>
              </a:rPr>
              <a:t>: </a:t>
            </a:r>
            <a:endParaRPr lang="hu-HU" altLang="hu-HU" b="1" dirty="0" smtClean="0">
              <a:latin typeface="Arial Narrow" panose="020B0606020202030204" pitchFamily="34" charset="0"/>
            </a:endParaRPr>
          </a:p>
          <a:p>
            <a:r>
              <a:rPr lang="hu-HU" altLang="hu-HU" b="1" dirty="0" smtClean="0">
                <a:latin typeface="Arial Narrow" panose="020B0606020202030204" pitchFamily="34" charset="0"/>
              </a:rPr>
              <a:t>erőteljes </a:t>
            </a:r>
          </a:p>
          <a:p>
            <a:r>
              <a:rPr lang="hu-HU" altLang="hu-HU" b="1" dirty="0" smtClean="0">
                <a:latin typeface="Arial Narrow" panose="020B0606020202030204" pitchFamily="34" charset="0"/>
              </a:rPr>
              <a:t>fokozott szívdobogás</a:t>
            </a:r>
          </a:p>
          <a:p>
            <a:r>
              <a:rPr lang="hu-HU" altLang="hu-HU" b="1" dirty="0" smtClean="0">
                <a:latin typeface="Arial Narrow" panose="020B0606020202030204" pitchFamily="34" charset="0"/>
              </a:rPr>
              <a:t>a </a:t>
            </a:r>
            <a:r>
              <a:rPr lang="hu-HU" altLang="hu-HU" b="1" dirty="0">
                <a:latin typeface="Arial Narrow" panose="020B0606020202030204" pitchFamily="34" charset="0"/>
              </a:rPr>
              <a:t>koszorúerek </a:t>
            </a:r>
            <a:r>
              <a:rPr lang="hu-HU" altLang="hu-HU" b="1" dirty="0" smtClean="0">
                <a:latin typeface="Arial Narrow" panose="020B0606020202030204" pitchFamily="34" charset="0"/>
              </a:rPr>
              <a:t>dilatációja</a:t>
            </a:r>
          </a:p>
          <a:p>
            <a:pPr>
              <a:buFontTx/>
              <a:buNone/>
            </a:pPr>
            <a:endParaRPr lang="hu-HU" altLang="hu-HU" b="1" dirty="0"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r>
              <a:rPr lang="hu-HU" altLang="hu-HU" b="1" i="1" u="sng" dirty="0">
                <a:latin typeface="Arial Narrow" panose="020B0606020202030204" pitchFamily="34" charset="0"/>
              </a:rPr>
              <a:t>Paraszimpatikus </a:t>
            </a:r>
            <a:r>
              <a:rPr lang="hu-HU" altLang="hu-HU" b="1" i="1" u="sng" dirty="0" err="1">
                <a:latin typeface="Arial Narrow" panose="020B0606020202030204" pitchFamily="34" charset="0"/>
              </a:rPr>
              <a:t>stimulus</a:t>
            </a:r>
            <a:r>
              <a:rPr lang="hu-HU" altLang="hu-HU" b="1" i="1" u="sng" dirty="0">
                <a:latin typeface="Arial Narrow" panose="020B0606020202030204" pitchFamily="34" charset="0"/>
              </a:rPr>
              <a:t>:</a:t>
            </a:r>
            <a:r>
              <a:rPr lang="hu-HU" altLang="hu-HU" b="1" dirty="0">
                <a:latin typeface="Arial Narrow" panose="020B0606020202030204" pitchFamily="34" charset="0"/>
              </a:rPr>
              <a:t>  </a:t>
            </a:r>
            <a:endParaRPr lang="hu-HU" altLang="hu-HU" b="1" dirty="0" smtClean="0">
              <a:latin typeface="Arial Narrow" panose="020B0606020202030204" pitchFamily="34" charset="0"/>
            </a:endParaRPr>
          </a:p>
          <a:p>
            <a:r>
              <a:rPr lang="hu-HU" altLang="hu-HU" b="1" dirty="0" smtClean="0">
                <a:latin typeface="Arial Narrow" panose="020B0606020202030204" pitchFamily="34" charset="0"/>
              </a:rPr>
              <a:t>lassuló szívműködés</a:t>
            </a:r>
          </a:p>
          <a:p>
            <a:r>
              <a:rPr lang="hu-HU" altLang="hu-HU" b="1" dirty="0" smtClean="0">
                <a:latin typeface="Arial Narrow" panose="020B0606020202030204" pitchFamily="34" charset="0"/>
              </a:rPr>
              <a:t>csökkent szívdobogás</a:t>
            </a:r>
          </a:p>
          <a:p>
            <a:r>
              <a:rPr lang="hu-HU" altLang="hu-HU" b="1" dirty="0" smtClean="0">
                <a:latin typeface="Arial Narrow" panose="020B0606020202030204" pitchFamily="34" charset="0"/>
              </a:rPr>
              <a:t>a </a:t>
            </a:r>
            <a:r>
              <a:rPr lang="hu-HU" altLang="hu-HU" b="1" dirty="0">
                <a:latin typeface="Arial Narrow" panose="020B0606020202030204" pitchFamily="34" charset="0"/>
              </a:rPr>
              <a:t>koszorúerek összehúzódása</a:t>
            </a:r>
          </a:p>
          <a:p>
            <a:endParaRPr lang="hu-HU" altLang="hu-H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7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8539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altLang="hu-HU" sz="40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szív beidegzése</a:t>
            </a:r>
            <a:endParaRPr lang="hu-HU" altLang="hu-HU" sz="4000" b="1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0" t="28979" r="35850" b="5170"/>
          <a:stretch/>
        </p:blipFill>
        <p:spPr>
          <a:xfrm>
            <a:off x="1203648" y="610707"/>
            <a:ext cx="7137919" cy="62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33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6"/>
          <a:stretch/>
        </p:blipFill>
        <p:spPr>
          <a:xfrm>
            <a:off x="-1" y="432914"/>
            <a:ext cx="5357433" cy="642508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5047861" y="1446246"/>
            <a:ext cx="38348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sympathicus</a:t>
            </a:r>
            <a:r>
              <a:rPr lang="hu-HU" sz="1400" dirty="0" smtClean="0"/>
              <a:t> - </a:t>
            </a:r>
            <a:r>
              <a:rPr lang="hu-HU" sz="1400" dirty="0" err="1" smtClean="0"/>
              <a:t>truncus</a:t>
            </a:r>
            <a:r>
              <a:rPr lang="hu-HU" sz="1400" dirty="0" smtClean="0"/>
              <a:t> </a:t>
            </a:r>
            <a:r>
              <a:rPr lang="hu-HU" sz="1400" dirty="0" err="1" smtClean="0"/>
              <a:t>sympathicus</a:t>
            </a:r>
            <a:r>
              <a:rPr lang="hu-HU" sz="1400" dirty="0" smtClean="0"/>
              <a:t>:</a:t>
            </a:r>
          </a:p>
          <a:p>
            <a:r>
              <a:rPr lang="hu-HU" sz="1400" dirty="0" err="1" smtClean="0"/>
              <a:t>rami</a:t>
            </a:r>
            <a:r>
              <a:rPr lang="hu-HU" sz="1400" dirty="0" smtClean="0"/>
              <a:t> </a:t>
            </a:r>
            <a:r>
              <a:rPr lang="hu-HU" sz="1400" dirty="0" err="1" smtClean="0"/>
              <a:t>cardiaci</a:t>
            </a:r>
            <a:r>
              <a:rPr lang="hu-HU" sz="1400" dirty="0" smtClean="0"/>
              <a:t> </a:t>
            </a:r>
            <a:r>
              <a:rPr lang="hu-HU" sz="1400" dirty="0" err="1" smtClean="0"/>
              <a:t>sup</a:t>
            </a:r>
            <a:r>
              <a:rPr lang="hu-HU" sz="1400" dirty="0" smtClean="0"/>
              <a:t>., </a:t>
            </a:r>
            <a:r>
              <a:rPr lang="hu-HU" sz="1400" dirty="0" err="1" smtClean="0"/>
              <a:t>med</a:t>
            </a:r>
            <a:r>
              <a:rPr lang="hu-HU" sz="1400" dirty="0" smtClean="0"/>
              <a:t>. et </a:t>
            </a:r>
            <a:r>
              <a:rPr lang="hu-HU" sz="1400" dirty="0" err="1" smtClean="0"/>
              <a:t>inf</a:t>
            </a:r>
            <a:r>
              <a:rPr lang="hu-HU" sz="1400" dirty="0" smtClean="0"/>
              <a:t>. </a:t>
            </a:r>
            <a:r>
              <a:rPr lang="hu-HU" sz="1400" dirty="0" err="1" smtClean="0"/>
              <a:t>cervicalis</a:t>
            </a:r>
            <a:r>
              <a:rPr lang="hu-HU" sz="1400" dirty="0" smtClean="0"/>
              <a:t> (</a:t>
            </a:r>
            <a:r>
              <a:rPr lang="hu-HU" sz="1400" dirty="0" err="1" smtClean="0"/>
              <a:t>sympathicus</a:t>
            </a:r>
            <a:r>
              <a:rPr lang="hu-HU" sz="1400" dirty="0" smtClean="0"/>
              <a:t>)</a:t>
            </a:r>
          </a:p>
          <a:p>
            <a:r>
              <a:rPr lang="hu-HU" sz="1400" dirty="0" err="1" smtClean="0"/>
              <a:t>rami</a:t>
            </a:r>
            <a:r>
              <a:rPr lang="hu-HU" sz="1400" dirty="0" smtClean="0"/>
              <a:t> </a:t>
            </a:r>
            <a:r>
              <a:rPr lang="hu-HU" sz="1400" dirty="0" err="1" smtClean="0"/>
              <a:t>cardiaci</a:t>
            </a:r>
            <a:r>
              <a:rPr lang="hu-HU" sz="1400" dirty="0" smtClean="0"/>
              <a:t> </a:t>
            </a:r>
            <a:r>
              <a:rPr lang="hu-HU" sz="1400" dirty="0" err="1" smtClean="0"/>
              <a:t>thoracales</a:t>
            </a:r>
            <a:r>
              <a:rPr lang="hu-HU" sz="1400" dirty="0" smtClean="0"/>
              <a:t> </a:t>
            </a:r>
            <a:r>
              <a:rPr lang="hu-HU" sz="1400" dirty="0"/>
              <a:t>(</a:t>
            </a:r>
            <a:r>
              <a:rPr lang="hu-HU" sz="1400" dirty="0" err="1" smtClean="0"/>
              <a:t>sympathicus</a:t>
            </a:r>
            <a:r>
              <a:rPr lang="hu-HU" sz="1400" dirty="0" smtClean="0"/>
              <a:t>) </a:t>
            </a:r>
          </a:p>
          <a:p>
            <a:endParaRPr lang="hu-HU" sz="1400" dirty="0"/>
          </a:p>
          <a:p>
            <a:r>
              <a:rPr lang="hu-HU" sz="1400" dirty="0" err="1" smtClean="0"/>
              <a:t>parasympathicus</a:t>
            </a:r>
            <a:r>
              <a:rPr lang="hu-HU" sz="1400" dirty="0" smtClean="0"/>
              <a:t> - n. </a:t>
            </a:r>
            <a:r>
              <a:rPr lang="hu-HU" sz="1400" dirty="0" err="1" smtClean="0"/>
              <a:t>vagus</a:t>
            </a:r>
            <a:r>
              <a:rPr lang="hu-HU" sz="1400" dirty="0" smtClean="0"/>
              <a:t>: </a:t>
            </a:r>
          </a:p>
          <a:p>
            <a:r>
              <a:rPr lang="hu-HU" sz="1400" dirty="0" err="1"/>
              <a:t>rami</a:t>
            </a:r>
            <a:r>
              <a:rPr lang="hu-HU" sz="1400" dirty="0"/>
              <a:t> </a:t>
            </a:r>
            <a:r>
              <a:rPr lang="hu-HU" sz="1400" dirty="0" err="1"/>
              <a:t>cardiaci</a:t>
            </a:r>
            <a:r>
              <a:rPr lang="hu-HU" sz="1400" dirty="0"/>
              <a:t> </a:t>
            </a:r>
            <a:r>
              <a:rPr lang="hu-HU" sz="1400" dirty="0" err="1"/>
              <a:t>sup</a:t>
            </a:r>
            <a:r>
              <a:rPr lang="hu-HU" sz="1400" dirty="0" smtClean="0"/>
              <a:t>. </a:t>
            </a:r>
            <a:r>
              <a:rPr lang="hu-HU" sz="1400" dirty="0"/>
              <a:t>et </a:t>
            </a:r>
            <a:r>
              <a:rPr lang="hu-HU" sz="1400" dirty="0" err="1"/>
              <a:t>inf</a:t>
            </a:r>
            <a:r>
              <a:rPr lang="hu-HU" sz="1400" dirty="0"/>
              <a:t>. </a:t>
            </a:r>
            <a:r>
              <a:rPr lang="hu-HU" sz="1400" dirty="0" err="1" smtClean="0"/>
              <a:t>cervicalis</a:t>
            </a:r>
            <a:r>
              <a:rPr lang="hu-HU" sz="1400" dirty="0" smtClean="0"/>
              <a:t>, </a:t>
            </a:r>
            <a:r>
              <a:rPr lang="hu-HU" sz="1400" dirty="0" err="1" smtClean="0"/>
              <a:t>thoracales</a:t>
            </a:r>
            <a:r>
              <a:rPr lang="hu-HU" sz="1400" dirty="0"/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intramuralis</a:t>
            </a:r>
            <a:r>
              <a:rPr lang="hu-HU" sz="1400" dirty="0" smtClean="0"/>
              <a:t> </a:t>
            </a:r>
            <a:r>
              <a:rPr lang="hu-HU" sz="1400" dirty="0" err="1" smtClean="0"/>
              <a:t>ganglionok</a:t>
            </a:r>
            <a:r>
              <a:rPr lang="hu-HU" sz="1400" dirty="0" smtClean="0"/>
              <a:t>)</a:t>
            </a:r>
          </a:p>
          <a:p>
            <a:endParaRPr lang="hu-HU" sz="1400" dirty="0"/>
          </a:p>
          <a:p>
            <a:r>
              <a:rPr lang="hu-HU" sz="1400" dirty="0" smtClean="0"/>
              <a:t>érzőrostok:</a:t>
            </a:r>
          </a:p>
          <a:p>
            <a:r>
              <a:rPr lang="hu-HU" sz="1400" dirty="0" smtClean="0"/>
              <a:t>csatlakoznak a </a:t>
            </a:r>
            <a:r>
              <a:rPr lang="hu-HU" sz="1400" dirty="0" err="1" smtClean="0"/>
              <a:t>sympathicus</a:t>
            </a:r>
            <a:r>
              <a:rPr lang="hu-HU" sz="1400" dirty="0" smtClean="0"/>
              <a:t> rostokhoz (</a:t>
            </a:r>
            <a:r>
              <a:rPr lang="hu-HU" sz="1400" dirty="0" err="1" smtClean="0"/>
              <a:t>ggl</a:t>
            </a:r>
            <a:r>
              <a:rPr lang="hu-HU" sz="1400" dirty="0" smtClean="0"/>
              <a:t>. </a:t>
            </a:r>
            <a:r>
              <a:rPr lang="hu-HU" sz="1400" dirty="0" err="1" smtClean="0"/>
              <a:t>spinale</a:t>
            </a:r>
            <a:r>
              <a:rPr lang="hu-HU" sz="1400" dirty="0" smtClean="0"/>
              <a:t>) vagy a n. </a:t>
            </a:r>
            <a:r>
              <a:rPr lang="hu-HU" sz="1400" dirty="0" err="1" smtClean="0"/>
              <a:t>vagushoz</a:t>
            </a:r>
            <a:r>
              <a:rPr lang="hu-HU" sz="1400" dirty="0" smtClean="0"/>
              <a:t> (</a:t>
            </a:r>
            <a:r>
              <a:rPr lang="hu-HU" sz="1400" dirty="0" err="1" smtClean="0"/>
              <a:t>ggl</a:t>
            </a:r>
            <a:r>
              <a:rPr lang="hu-HU" sz="1400" dirty="0" smtClean="0"/>
              <a:t>. </a:t>
            </a:r>
            <a:r>
              <a:rPr lang="hu-HU" sz="1400" dirty="0" err="1" smtClean="0"/>
              <a:t>inf</a:t>
            </a:r>
            <a:r>
              <a:rPr lang="hu-HU" sz="1400" dirty="0" smtClean="0"/>
              <a:t>.)</a:t>
            </a:r>
            <a:endParaRPr lang="hu-HU" sz="1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38539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altLang="hu-HU" sz="40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szív beidegzése</a:t>
            </a:r>
            <a:endParaRPr lang="hu-HU" altLang="hu-HU" sz="4000" b="1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7932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-media-cache-ak0.pinimg.com/originals/e8/f5/a6/e8f5a66c37cc00d6383f5d388f940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464"/>
            <a:ext cx="3827849" cy="41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493" y="3794519"/>
            <a:ext cx="4044820" cy="3063481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0497" y="571500"/>
            <a:ext cx="3881533" cy="370586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38539" y="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altLang="hu-HU" sz="40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szív beidegzése</a:t>
            </a:r>
            <a:endParaRPr lang="hu-HU" altLang="hu-HU" sz="4000" b="1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398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10"/>
          <p:cNvPicPr>
            <a:picLocks noChangeAspect="1" noChangeArrowheads="1"/>
          </p:cNvPicPr>
          <p:nvPr/>
        </p:nvPicPr>
        <p:blipFill rotWithShape="1"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7548" y="390526"/>
            <a:ext cx="3316452" cy="197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83" y="1198087"/>
            <a:ext cx="5086294" cy="3654344"/>
          </a:xfrm>
          <a:prstGeom prst="rect">
            <a:avLst/>
          </a:prstGeom>
        </p:spPr>
      </p:pic>
      <p:grpSp>
        <p:nvGrpSpPr>
          <p:cNvPr id="17" name="Csoportba foglalás 16"/>
          <p:cNvGrpSpPr>
            <a:grpSpLocks noChangeAspect="1"/>
          </p:cNvGrpSpPr>
          <p:nvPr/>
        </p:nvGrpSpPr>
        <p:grpSpPr>
          <a:xfrm>
            <a:off x="5079118" y="3188731"/>
            <a:ext cx="3586476" cy="3327400"/>
            <a:chOff x="4660900" y="1654175"/>
            <a:chExt cx="4483100" cy="4159250"/>
          </a:xfrm>
        </p:grpSpPr>
        <p:pic>
          <p:nvPicPr>
            <p:cNvPr id="18" name="Picture 2" descr="anulus fibrosus valvu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900" y="1654175"/>
              <a:ext cx="4483100" cy="415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5626100" y="1765300"/>
              <a:ext cx="4048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 b="1" dirty="0"/>
                <a:t>A</a:t>
              </a: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5578475" y="2274888"/>
              <a:ext cx="3698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 b="1" dirty="0"/>
                <a:t>L</a:t>
              </a:r>
            </a:p>
          </p:txBody>
        </p:sp>
        <p:sp>
          <p:nvSpPr>
            <p:cNvPr id="21" name="Text Box 10"/>
            <p:cNvSpPr txBox="1">
              <a:spLocks noChangeArrowheads="1"/>
            </p:cNvSpPr>
            <p:nvPr/>
          </p:nvSpPr>
          <p:spPr bwMode="auto">
            <a:xfrm>
              <a:off x="6005513" y="2968625"/>
              <a:ext cx="3698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 b="1"/>
                <a:t>L</a:t>
              </a:r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6062663" y="2030413"/>
              <a:ext cx="40481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 b="1"/>
                <a:t>R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6467475" y="2876550"/>
              <a:ext cx="4048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 b="1"/>
                <a:t>R</a:t>
              </a: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6502400" y="3363913"/>
              <a:ext cx="3873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400" b="1"/>
                <a:t>P</a:t>
              </a:r>
            </a:p>
          </p:txBody>
        </p:sp>
      </p:grpSp>
      <p:sp>
        <p:nvSpPr>
          <p:cNvPr id="2" name="Téglalap 1"/>
          <p:cNvSpPr/>
          <p:nvPr/>
        </p:nvSpPr>
        <p:spPr>
          <a:xfrm>
            <a:off x="2970929" y="61103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800" b="1" dirty="0" err="1" smtClean="0">
                <a:latin typeface="Arial Narrow" panose="020B0606020202030204" pitchFamily="34" charset="0"/>
              </a:rPr>
              <a:t>Arteriae</a:t>
            </a:r>
            <a:r>
              <a:rPr lang="hu-HU" altLang="hu-HU" sz="2800" b="1" dirty="0" smtClean="0">
                <a:latin typeface="Arial Narrow" panose="020B0606020202030204" pitchFamily="34" charset="0"/>
              </a:rPr>
              <a:t> </a:t>
            </a:r>
            <a:r>
              <a:rPr lang="hu-HU" altLang="hu-HU" sz="2800" b="1" dirty="0" err="1" smtClean="0">
                <a:latin typeface="Arial Narrow" panose="020B0606020202030204" pitchFamily="34" charset="0"/>
              </a:rPr>
              <a:t>coronariae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9143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4392613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smtClean="0">
                <a:solidFill>
                  <a:schemeClr val="tx1"/>
                </a:solidFill>
              </a:rPr>
              <a:t>Szív anatómiája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5774" y="2286130"/>
            <a:ext cx="2401013" cy="60636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hu-HU" sz="2800" b="1" dirty="0" smtClean="0"/>
              <a:t>Szív helyzete</a:t>
            </a:r>
          </a:p>
        </p:txBody>
      </p:sp>
    </p:spTree>
    <p:extLst>
      <p:ext uri="{BB962C8B-B14F-4D97-AF65-F5344CB8AC3E}">
        <p14:creationId xmlns:p14="http://schemas.microsoft.com/office/powerpoint/2010/main" val="232029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41813" y="64310"/>
            <a:ext cx="4279900" cy="881063"/>
          </a:xfrm>
          <a:noFill/>
        </p:spPr>
        <p:txBody>
          <a:bodyPr/>
          <a:lstStyle/>
          <a:p>
            <a:pPr algn="l" eaLnBrk="1" hangingPunct="1"/>
            <a:r>
              <a:rPr lang="hu-HU" altLang="hu-HU" sz="2800" b="1" dirty="0" smtClean="0">
                <a:solidFill>
                  <a:schemeClr val="tx1"/>
                </a:solidFill>
              </a:rPr>
              <a:t>Szív helyzete </a:t>
            </a:r>
            <a:endParaRPr lang="en-US" altLang="hu-HU" sz="2800" b="1" dirty="0" smtClean="0">
              <a:solidFill>
                <a:schemeClr val="tx1"/>
              </a:solidFill>
            </a:endParaRPr>
          </a:p>
        </p:txBody>
      </p:sp>
      <p:pic>
        <p:nvPicPr>
          <p:cNvPr id="5123" name="Picture 3" descr="situsé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03713" cy="3540125"/>
          </a:xfrm>
          <a:noFill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566590" y="938068"/>
            <a:ext cx="3313112" cy="191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dirty="0"/>
              <a:t>Mellkas üregében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dirty="0" err="1"/>
              <a:t>-mediastinum</a:t>
            </a:r>
            <a:r>
              <a:rPr lang="hu-HU" altLang="hu-HU" sz="1600" dirty="0"/>
              <a:t> </a:t>
            </a:r>
            <a:r>
              <a:rPr lang="hu-HU" altLang="hu-HU" sz="1600" dirty="0" err="1"/>
              <a:t>cardiacum</a:t>
            </a:r>
            <a:endParaRPr lang="hu-HU" altLang="hu-HU" sz="1600" dirty="0"/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dirty="0" err="1"/>
              <a:t>-diaphragma</a:t>
            </a:r>
            <a:r>
              <a:rPr lang="hu-HU" altLang="hu-HU" sz="1600" dirty="0"/>
              <a:t> felett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dirty="0" err="1"/>
              <a:t>-pleura</a:t>
            </a:r>
            <a:r>
              <a:rPr lang="hu-HU" altLang="hu-HU" sz="1600" dirty="0"/>
              <a:t> </a:t>
            </a:r>
            <a:r>
              <a:rPr lang="hu-HU" altLang="hu-HU" sz="1600" dirty="0" err="1"/>
              <a:t>mediastinalisok</a:t>
            </a:r>
            <a:r>
              <a:rPr lang="hu-HU" altLang="hu-HU" sz="1600" dirty="0"/>
              <a:t> </a:t>
            </a:r>
            <a:r>
              <a:rPr lang="hu-HU" altLang="hu-HU" sz="1600" dirty="0" smtClean="0"/>
              <a:t>között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endParaRPr lang="hu-HU" altLang="hu-HU" sz="1600" dirty="0"/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hu-HU" altLang="hu-HU" sz="1600" dirty="0" err="1" smtClean="0"/>
              <a:t>-tengelye</a:t>
            </a:r>
            <a:r>
              <a:rPr lang="hu-HU" altLang="hu-HU" sz="1600" dirty="0" smtClean="0"/>
              <a:t>: szívcsúcs - jobb </a:t>
            </a:r>
            <a:r>
              <a:rPr lang="hu-HU" altLang="hu-HU" sz="1600" dirty="0" err="1" smtClean="0"/>
              <a:t>spina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scapulae</a:t>
            </a:r>
            <a:r>
              <a:rPr lang="hu-HU" altLang="hu-HU" sz="1600" dirty="0" smtClean="0"/>
              <a:t> közepe</a:t>
            </a:r>
            <a:endParaRPr lang="hu-HU" altLang="hu-HU" sz="1600" dirty="0"/>
          </a:p>
        </p:txBody>
      </p:sp>
      <p:pic>
        <p:nvPicPr>
          <p:cNvPr id="5125" name="Picture 6" descr="rtgszí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506788"/>
            <a:ext cx="322580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6" name="Group 12"/>
          <p:cNvGrpSpPr>
            <a:grpSpLocks/>
          </p:cNvGrpSpPr>
          <p:nvPr/>
        </p:nvGrpSpPr>
        <p:grpSpPr bwMode="auto">
          <a:xfrm>
            <a:off x="4967288" y="4214813"/>
            <a:ext cx="4176712" cy="2643187"/>
            <a:chOff x="1565" y="2536"/>
            <a:chExt cx="2631" cy="1665"/>
          </a:xfrm>
        </p:grpSpPr>
        <p:grpSp>
          <p:nvGrpSpPr>
            <p:cNvPr id="5127" name="Group 7"/>
            <p:cNvGrpSpPr>
              <a:grpSpLocks/>
            </p:cNvGrpSpPr>
            <p:nvPr/>
          </p:nvGrpSpPr>
          <p:grpSpPr bwMode="auto">
            <a:xfrm>
              <a:off x="1565" y="2536"/>
              <a:ext cx="2631" cy="1665"/>
              <a:chOff x="1565" y="2536"/>
              <a:chExt cx="2631" cy="1665"/>
            </a:xfrm>
          </p:grpSpPr>
          <p:pic>
            <p:nvPicPr>
              <p:cNvPr id="5129" name="Picture 8" descr="szívhelyze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2536"/>
                <a:ext cx="2631" cy="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0" name="Text Box 9"/>
              <p:cNvSpPr txBox="1">
                <a:spLocks noChangeArrowheads="1"/>
              </p:cNvSpPr>
              <p:nvPr/>
            </p:nvSpPr>
            <p:spPr bwMode="auto">
              <a:xfrm>
                <a:off x="1617" y="2700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800"/>
                  <a:t>R</a:t>
                </a:r>
              </a:p>
            </p:txBody>
          </p:sp>
          <p:sp>
            <p:nvSpPr>
              <p:cNvPr id="5131" name="Text Box 10"/>
              <p:cNvSpPr txBox="1">
                <a:spLocks noChangeArrowheads="1"/>
              </p:cNvSpPr>
              <p:nvPr/>
            </p:nvSpPr>
            <p:spPr bwMode="auto">
              <a:xfrm>
                <a:off x="3867" y="2704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800"/>
                  <a:t>L</a:t>
                </a:r>
              </a:p>
            </p:txBody>
          </p:sp>
        </p:grpSp>
        <p:sp>
          <p:nvSpPr>
            <p:cNvPr id="5128" name="Oval 11"/>
            <p:cNvSpPr>
              <a:spLocks noChangeArrowheads="1"/>
            </p:cNvSpPr>
            <p:nvPr/>
          </p:nvSpPr>
          <p:spPr bwMode="auto">
            <a:xfrm>
              <a:off x="2517" y="2885"/>
              <a:ext cx="681" cy="545"/>
            </a:xfrm>
            <a:prstGeom prst="ellipse">
              <a:avLst/>
            </a:prstGeom>
            <a:noFill/>
            <a:ln w="38100" cap="rnd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400"/>
            </a:p>
          </p:txBody>
        </p:sp>
      </p:grpSp>
    </p:spTree>
    <p:extLst>
      <p:ext uri="{BB962C8B-B14F-4D97-AF65-F5344CB8AC3E}">
        <p14:creationId xmlns:p14="http://schemas.microsoft.com/office/powerpoint/2010/main" val="117700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11125" y="990600"/>
            <a:ext cx="8921750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1030288"/>
            <a:ext cx="4714875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>
              <a:solidFill>
                <a:srgbClr val="FFFF00"/>
              </a:solidFill>
            </a:endParaRPr>
          </a:p>
        </p:txBody>
      </p:sp>
      <p:sp>
        <p:nvSpPr>
          <p:cNvPr id="9221" name="AutoShape 7"/>
          <p:cNvSpPr>
            <a:spLocks/>
          </p:cNvSpPr>
          <p:nvPr/>
        </p:nvSpPr>
        <p:spPr bwMode="auto">
          <a:xfrm>
            <a:off x="7150100" y="2224088"/>
            <a:ext cx="3749675" cy="609600"/>
          </a:xfrm>
          <a:prstGeom prst="callout1">
            <a:avLst>
              <a:gd name="adj1" fmla="val 18750"/>
              <a:gd name="adj2" fmla="val -2032"/>
              <a:gd name="adj3" fmla="val 109898"/>
              <a:gd name="adj4" fmla="val -60583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Aortic arch</a:t>
            </a:r>
          </a:p>
        </p:txBody>
      </p:sp>
      <p:sp>
        <p:nvSpPr>
          <p:cNvPr id="9222" name="AutoShape 8"/>
          <p:cNvSpPr>
            <a:spLocks/>
          </p:cNvSpPr>
          <p:nvPr/>
        </p:nvSpPr>
        <p:spPr bwMode="auto">
          <a:xfrm>
            <a:off x="-708025" y="2647950"/>
            <a:ext cx="2749550" cy="609600"/>
          </a:xfrm>
          <a:prstGeom prst="callout1">
            <a:avLst>
              <a:gd name="adj1" fmla="val 18750"/>
              <a:gd name="adj2" fmla="val 102773"/>
              <a:gd name="adj3" fmla="val 112759"/>
              <a:gd name="adj4" fmla="val 15889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Superior v. cava</a:t>
            </a:r>
          </a:p>
        </p:txBody>
      </p:sp>
      <p:sp>
        <p:nvSpPr>
          <p:cNvPr id="9223" name="AutoShape 9"/>
          <p:cNvSpPr>
            <a:spLocks/>
          </p:cNvSpPr>
          <p:nvPr/>
        </p:nvSpPr>
        <p:spPr bwMode="auto">
          <a:xfrm>
            <a:off x="-708025" y="3659188"/>
            <a:ext cx="2749550" cy="609600"/>
          </a:xfrm>
          <a:prstGeom prst="callout1">
            <a:avLst>
              <a:gd name="adj1" fmla="val 18750"/>
              <a:gd name="adj2" fmla="val 102773"/>
              <a:gd name="adj3" fmla="val 139843"/>
              <a:gd name="adj4" fmla="val 15069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Right atrium</a:t>
            </a:r>
          </a:p>
        </p:txBody>
      </p:sp>
      <p:sp>
        <p:nvSpPr>
          <p:cNvPr id="9224" name="AutoShape 10"/>
          <p:cNvSpPr>
            <a:spLocks/>
          </p:cNvSpPr>
          <p:nvPr/>
        </p:nvSpPr>
        <p:spPr bwMode="auto">
          <a:xfrm>
            <a:off x="-708025" y="4862513"/>
            <a:ext cx="2749550" cy="609600"/>
          </a:xfrm>
          <a:prstGeom prst="callout1">
            <a:avLst>
              <a:gd name="adj1" fmla="val 18750"/>
              <a:gd name="adj2" fmla="val 102773"/>
              <a:gd name="adj3" fmla="val -83856"/>
              <a:gd name="adj4" fmla="val 175579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 dirty="0"/>
              <a:t>Right </a:t>
            </a:r>
            <a:r>
              <a:rPr lang="hu-HU" altLang="hu-HU" sz="1800" b="0" dirty="0" err="1"/>
              <a:t>auricle</a:t>
            </a:r>
            <a:endParaRPr lang="hu-HU" altLang="hu-HU" sz="1800" b="0" dirty="0"/>
          </a:p>
        </p:txBody>
      </p:sp>
      <p:sp>
        <p:nvSpPr>
          <p:cNvPr id="9225" name="AutoShape 11"/>
          <p:cNvSpPr>
            <a:spLocks/>
          </p:cNvSpPr>
          <p:nvPr/>
        </p:nvSpPr>
        <p:spPr bwMode="auto">
          <a:xfrm>
            <a:off x="7150100" y="2955925"/>
            <a:ext cx="3749675" cy="609600"/>
          </a:xfrm>
          <a:prstGeom prst="callout1">
            <a:avLst>
              <a:gd name="adj1" fmla="val 18750"/>
              <a:gd name="adj2" fmla="val -2032"/>
              <a:gd name="adj3" fmla="val 87241"/>
              <a:gd name="adj4" fmla="val -63208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Pulmonary trunk</a:t>
            </a:r>
          </a:p>
        </p:txBody>
      </p:sp>
      <p:sp>
        <p:nvSpPr>
          <p:cNvPr id="9226" name="AutoShape 12"/>
          <p:cNvSpPr>
            <a:spLocks/>
          </p:cNvSpPr>
          <p:nvPr/>
        </p:nvSpPr>
        <p:spPr bwMode="auto">
          <a:xfrm>
            <a:off x="7150100" y="3789363"/>
            <a:ext cx="3749675" cy="609600"/>
          </a:xfrm>
          <a:prstGeom prst="callout1">
            <a:avLst>
              <a:gd name="adj1" fmla="val 18750"/>
              <a:gd name="adj2" fmla="val -2032"/>
              <a:gd name="adj3" fmla="val 11199"/>
              <a:gd name="adj4" fmla="val -49236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Left auricle</a:t>
            </a:r>
          </a:p>
        </p:txBody>
      </p:sp>
      <p:sp>
        <p:nvSpPr>
          <p:cNvPr id="9227" name="AutoShape 13"/>
          <p:cNvSpPr>
            <a:spLocks/>
          </p:cNvSpPr>
          <p:nvPr/>
        </p:nvSpPr>
        <p:spPr bwMode="auto">
          <a:xfrm>
            <a:off x="7150100" y="4794250"/>
            <a:ext cx="3749675" cy="609600"/>
          </a:xfrm>
          <a:prstGeom prst="callout1">
            <a:avLst>
              <a:gd name="adj1" fmla="val 18750"/>
              <a:gd name="adj2" fmla="val -2032"/>
              <a:gd name="adj3" fmla="val 23699"/>
              <a:gd name="adj4" fmla="val -3319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Left ventricle</a:t>
            </a:r>
          </a:p>
        </p:txBody>
      </p:sp>
      <p:sp>
        <p:nvSpPr>
          <p:cNvPr id="9228" name="AutoShape 14"/>
          <p:cNvSpPr>
            <a:spLocks/>
          </p:cNvSpPr>
          <p:nvPr/>
        </p:nvSpPr>
        <p:spPr bwMode="auto">
          <a:xfrm>
            <a:off x="-708025" y="5862638"/>
            <a:ext cx="2749550" cy="609600"/>
          </a:xfrm>
          <a:prstGeom prst="callout1">
            <a:avLst>
              <a:gd name="adj1" fmla="val 18750"/>
              <a:gd name="adj2" fmla="val 102773"/>
              <a:gd name="adj3" fmla="val -101824"/>
              <a:gd name="adj4" fmla="val 202829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Right ventricle</a:t>
            </a:r>
          </a:p>
        </p:txBody>
      </p:sp>
      <p:sp>
        <p:nvSpPr>
          <p:cNvPr id="9229" name="AutoShape 15"/>
          <p:cNvSpPr>
            <a:spLocks/>
          </p:cNvSpPr>
          <p:nvPr/>
        </p:nvSpPr>
        <p:spPr bwMode="auto">
          <a:xfrm>
            <a:off x="7150100" y="5564188"/>
            <a:ext cx="1835150" cy="609600"/>
          </a:xfrm>
          <a:prstGeom prst="callout1">
            <a:avLst>
              <a:gd name="adj1" fmla="val 18750"/>
              <a:gd name="adj2" fmla="val -4153"/>
              <a:gd name="adj3" fmla="val -74741"/>
              <a:gd name="adj4" fmla="val -79153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Anterior inter-ventricular sulcus</a:t>
            </a:r>
          </a:p>
        </p:txBody>
      </p:sp>
      <p:sp>
        <p:nvSpPr>
          <p:cNvPr id="9230" name="Text Box 17"/>
          <p:cNvSpPr txBox="1">
            <a:spLocks noChangeArrowheads="1"/>
          </p:cNvSpPr>
          <p:nvPr/>
        </p:nvSpPr>
        <p:spPr bwMode="auto">
          <a:xfrm>
            <a:off x="7712075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>
                <a:solidFill>
                  <a:srgbClr val="990000"/>
                </a:solidFill>
              </a:rPr>
              <a:t>Left</a:t>
            </a:r>
          </a:p>
        </p:txBody>
      </p:sp>
      <p:sp>
        <p:nvSpPr>
          <p:cNvPr id="9231" name="Rectangle 18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 HELYZETE</a:t>
            </a:r>
          </a:p>
        </p:txBody>
      </p:sp>
    </p:spTree>
    <p:extLst>
      <p:ext uri="{BB962C8B-B14F-4D97-AF65-F5344CB8AC3E}">
        <p14:creationId xmlns:p14="http://schemas.microsoft.com/office/powerpoint/2010/main" val="12372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MEDIC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288" y="0"/>
            <a:ext cx="5614987" cy="6858000"/>
          </a:xfrm>
          <a:prstGeom prst="rect">
            <a:avLst/>
          </a:prstGeom>
          <a:noFill/>
        </p:spPr>
      </p:pic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6045200" y="355600"/>
            <a:ext cx="2806700" cy="6261100"/>
            <a:chOff x="3752" y="224"/>
            <a:chExt cx="1768" cy="3944"/>
          </a:xfrm>
        </p:grpSpPr>
        <p:sp>
          <p:nvSpPr>
            <p:cNvPr id="26628" name="Line 4"/>
            <p:cNvSpPr>
              <a:spLocks noChangeShapeType="1"/>
            </p:cNvSpPr>
            <p:nvPr/>
          </p:nvSpPr>
          <p:spPr bwMode="auto">
            <a:xfrm>
              <a:off x="3752" y="224"/>
              <a:ext cx="0" cy="3944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26629" name="Text Box 5"/>
            <p:cNvSpPr txBox="1">
              <a:spLocks noChangeArrowheads="1"/>
            </p:cNvSpPr>
            <p:nvPr/>
          </p:nvSpPr>
          <p:spPr bwMode="auto">
            <a:xfrm>
              <a:off x="4270" y="520"/>
              <a:ext cx="1250" cy="75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hu-HU" b="1" dirty="0" err="1">
                  <a:solidFill>
                    <a:srgbClr val="CC0099"/>
                  </a:solidFill>
                </a:rPr>
                <a:t>medio-clavicularis</a:t>
              </a:r>
              <a:r>
                <a:rPr lang="hu-HU" b="1" dirty="0">
                  <a:solidFill>
                    <a:srgbClr val="CC0099"/>
                  </a:solidFill>
                </a:rPr>
                <a:t> vonal</a:t>
              </a:r>
            </a:p>
          </p:txBody>
        </p:sp>
      </p:grpSp>
      <p:grpSp>
        <p:nvGrpSpPr>
          <p:cNvPr id="26633" name="Group 9"/>
          <p:cNvGrpSpPr>
            <a:grpSpLocks/>
          </p:cNvGrpSpPr>
          <p:nvPr/>
        </p:nvGrpSpPr>
        <p:grpSpPr bwMode="auto">
          <a:xfrm>
            <a:off x="6337300" y="355600"/>
            <a:ext cx="2463800" cy="6261100"/>
            <a:chOff x="3936" y="224"/>
            <a:chExt cx="1552" cy="3944"/>
          </a:xfrm>
        </p:grpSpPr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>
              <a:off x="3936" y="224"/>
              <a:ext cx="0" cy="394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4270" y="1496"/>
              <a:ext cx="1218" cy="5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hu-HU" b="1" dirty="0" err="1">
                  <a:solidFill>
                    <a:srgbClr val="CC3300"/>
                  </a:solidFill>
                </a:rPr>
                <a:t>mamillaris</a:t>
              </a:r>
              <a:r>
                <a:rPr lang="hu-HU" b="1" dirty="0">
                  <a:solidFill>
                    <a:srgbClr val="CC3300"/>
                  </a:solidFill>
                </a:rPr>
                <a:t> vonal</a:t>
              </a:r>
            </a:p>
          </p:txBody>
        </p:sp>
      </p:grp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28600" y="1054100"/>
            <a:ext cx="2082800" cy="8223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A szív vetületi topográfiája</a:t>
            </a:r>
          </a:p>
        </p:txBody>
      </p:sp>
    </p:spTree>
    <p:extLst>
      <p:ext uri="{BB962C8B-B14F-4D97-AF65-F5344CB8AC3E}">
        <p14:creationId xmlns:p14="http://schemas.microsoft.com/office/powerpoint/2010/main" val="3577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3" y="0"/>
            <a:ext cx="7004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31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0"/>
            <a:ext cx="9144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Szív, </a:t>
            </a:r>
            <a:r>
              <a:rPr lang="hu-HU" sz="1400" dirty="0" err="1"/>
              <a:t>sceletotopia</a:t>
            </a:r>
            <a:endParaRPr lang="hu-HU" sz="1400" dirty="0"/>
          </a:p>
          <a:p>
            <a:r>
              <a:rPr lang="hu-HU" sz="1400" dirty="0"/>
              <a:t> </a:t>
            </a:r>
          </a:p>
          <a:p>
            <a:r>
              <a:rPr lang="hu-HU" sz="1400" dirty="0" smtClean="0"/>
              <a:t>körvonal: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szívcsúcs: bal 5. bordaköz, 9 cm a középvonaltól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 smtClean="0"/>
              <a:t>superior</a:t>
            </a:r>
            <a:r>
              <a:rPr lang="hu-HU" sz="1400" dirty="0" smtClean="0"/>
              <a:t> </a:t>
            </a:r>
            <a:r>
              <a:rPr lang="hu-HU" sz="1400" dirty="0" err="1"/>
              <a:t>vena</a:t>
            </a:r>
            <a:r>
              <a:rPr lang="hu-HU" sz="1400" dirty="0"/>
              <a:t> </a:t>
            </a:r>
            <a:r>
              <a:rPr lang="hu-HU" sz="1400" dirty="0" err="1"/>
              <a:t>cava</a:t>
            </a:r>
            <a:r>
              <a:rPr lang="hu-HU" sz="1400" dirty="0"/>
              <a:t> </a:t>
            </a:r>
            <a:r>
              <a:rPr lang="hu-HU" sz="1400" dirty="0" smtClean="0"/>
              <a:t>belépés: jobb 3. bordaporc </a:t>
            </a:r>
            <a:r>
              <a:rPr lang="hu-HU" sz="1400" dirty="0" err="1" smtClean="0"/>
              <a:t>sternalis</a:t>
            </a:r>
            <a:r>
              <a:rPr lang="hu-HU" sz="1400" dirty="0" smtClean="0"/>
              <a:t> vége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 smtClean="0"/>
              <a:t>sulcus</a:t>
            </a:r>
            <a:r>
              <a:rPr lang="hu-HU" sz="1400" dirty="0" smtClean="0"/>
              <a:t> </a:t>
            </a:r>
            <a:r>
              <a:rPr lang="hu-HU" sz="1400" dirty="0" err="1" smtClean="0"/>
              <a:t>coronarius</a:t>
            </a:r>
            <a:r>
              <a:rPr lang="hu-HU" sz="1400" dirty="0" smtClean="0"/>
              <a:t> jobb széle: 6. borda porc, 2 cm-re a </a:t>
            </a:r>
            <a:r>
              <a:rPr lang="hu-HU" sz="1400" dirty="0" err="1" smtClean="0"/>
              <a:t>sternalis</a:t>
            </a:r>
            <a:r>
              <a:rPr lang="hu-HU" sz="1400" dirty="0" smtClean="0"/>
              <a:t> végétől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 smtClean="0"/>
              <a:t>sulcus</a:t>
            </a:r>
            <a:r>
              <a:rPr lang="hu-HU" sz="1400" dirty="0" smtClean="0"/>
              <a:t> </a:t>
            </a:r>
            <a:r>
              <a:rPr lang="hu-HU" sz="1400" dirty="0" err="1" smtClean="0"/>
              <a:t>coronarius</a:t>
            </a:r>
            <a:r>
              <a:rPr lang="hu-HU" sz="1400" dirty="0" smtClean="0"/>
              <a:t> bal széle: 3. bordaporc</a:t>
            </a:r>
            <a:r>
              <a:rPr lang="hu-HU" sz="1400" dirty="0"/>
              <a:t>, </a:t>
            </a:r>
            <a:r>
              <a:rPr lang="hu-HU" sz="1400" dirty="0" smtClean="0"/>
              <a:t>3 </a:t>
            </a:r>
            <a:r>
              <a:rPr lang="hu-HU" sz="1400" dirty="0"/>
              <a:t>cm-re a </a:t>
            </a:r>
            <a:r>
              <a:rPr lang="hu-HU" sz="1400" dirty="0" err="1"/>
              <a:t>sternalis</a:t>
            </a:r>
            <a:r>
              <a:rPr lang="hu-HU" sz="1400" dirty="0"/>
              <a:t> </a:t>
            </a:r>
            <a:r>
              <a:rPr lang="hu-HU" sz="1400" dirty="0" smtClean="0"/>
              <a:t>végétől</a:t>
            </a:r>
            <a:endParaRPr lang="hu-HU" sz="1400" dirty="0"/>
          </a:p>
          <a:p>
            <a:r>
              <a:rPr lang="hu-HU" sz="1400" dirty="0"/>
              <a:t> </a:t>
            </a:r>
          </a:p>
          <a:p>
            <a:r>
              <a:rPr lang="hu-HU" sz="1400" dirty="0" err="1"/>
              <a:t>ostium</a:t>
            </a:r>
            <a:r>
              <a:rPr lang="hu-HU" sz="1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/>
              <a:t>ostium</a:t>
            </a:r>
            <a:r>
              <a:rPr lang="hu-HU" sz="1400" dirty="0"/>
              <a:t> </a:t>
            </a:r>
            <a:r>
              <a:rPr lang="hu-HU" sz="1400" dirty="0" err="1" smtClean="0"/>
              <a:t>trunci</a:t>
            </a:r>
            <a:r>
              <a:rPr lang="hu-HU" sz="1400" dirty="0" smtClean="0"/>
              <a:t> </a:t>
            </a:r>
            <a:r>
              <a:rPr lang="hu-HU" sz="1400" dirty="0" err="1"/>
              <a:t>pulmonalis</a:t>
            </a:r>
            <a:r>
              <a:rPr lang="hu-HU" sz="1400" dirty="0"/>
              <a:t>: </a:t>
            </a:r>
            <a:r>
              <a:rPr lang="hu-HU" sz="1400" dirty="0" smtClean="0"/>
              <a:t>bal 3. bordaporc </a:t>
            </a:r>
            <a:r>
              <a:rPr lang="hu-HU" sz="1400" dirty="0" err="1" smtClean="0"/>
              <a:t>sternalis</a:t>
            </a:r>
            <a:r>
              <a:rPr lang="hu-HU" sz="1400" dirty="0" smtClean="0"/>
              <a:t> vég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 smtClean="0"/>
              <a:t>ostium</a:t>
            </a:r>
            <a:r>
              <a:rPr lang="hu-HU" sz="1400" dirty="0" smtClean="0"/>
              <a:t> </a:t>
            </a:r>
            <a:r>
              <a:rPr lang="hu-HU" sz="1400" dirty="0" err="1" smtClean="0"/>
              <a:t>aortae</a:t>
            </a:r>
            <a:r>
              <a:rPr lang="hu-HU" sz="1400" dirty="0" smtClean="0"/>
              <a:t>: az előző mögött és jobbra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 smtClean="0"/>
              <a:t>valva</a:t>
            </a:r>
            <a:r>
              <a:rPr lang="hu-HU" sz="1400" dirty="0" smtClean="0"/>
              <a:t> </a:t>
            </a:r>
            <a:r>
              <a:rPr lang="hu-HU" sz="1400" dirty="0" err="1" smtClean="0"/>
              <a:t>tricuspidalis</a:t>
            </a:r>
            <a:r>
              <a:rPr lang="hu-HU" sz="1400" dirty="0" smtClean="0"/>
              <a:t>: az 5. bordák </a:t>
            </a:r>
            <a:r>
              <a:rPr lang="hu-HU" sz="1400" dirty="0" err="1" smtClean="0"/>
              <a:t>sternalis</a:t>
            </a:r>
            <a:r>
              <a:rPr lang="hu-HU" sz="1400" dirty="0" smtClean="0"/>
              <a:t> végei között a középvonalban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 smtClean="0"/>
              <a:t>valva</a:t>
            </a:r>
            <a:r>
              <a:rPr lang="hu-HU" sz="1400" dirty="0" smtClean="0"/>
              <a:t> </a:t>
            </a:r>
            <a:r>
              <a:rPr lang="hu-HU" sz="1400" dirty="0" err="1" smtClean="0"/>
              <a:t>bicuspidalis</a:t>
            </a:r>
            <a:r>
              <a:rPr lang="hu-HU" sz="1400" dirty="0" smtClean="0"/>
              <a:t>: bal 4. bordaporc </a:t>
            </a:r>
            <a:r>
              <a:rPr lang="hu-HU" sz="1400" dirty="0" err="1" smtClean="0"/>
              <a:t>sternalis</a:t>
            </a:r>
            <a:r>
              <a:rPr lang="hu-HU" sz="1400" dirty="0" smtClean="0"/>
              <a:t> vége</a:t>
            </a:r>
            <a:endParaRPr lang="hu-HU" sz="1400" dirty="0"/>
          </a:p>
          <a:p>
            <a:r>
              <a:rPr lang="hu-HU" sz="1400" dirty="0"/>
              <a:t> </a:t>
            </a:r>
          </a:p>
          <a:p>
            <a:r>
              <a:rPr lang="hu-HU" sz="1400" dirty="0" err="1" smtClean="0"/>
              <a:t>auscultatio</a:t>
            </a:r>
            <a:r>
              <a:rPr lang="hu-HU" sz="1400" dirty="0" smtClean="0"/>
              <a:t>: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 smtClean="0"/>
              <a:t>valva</a:t>
            </a:r>
            <a:r>
              <a:rPr lang="hu-HU" sz="1400" dirty="0" smtClean="0"/>
              <a:t> </a:t>
            </a:r>
            <a:r>
              <a:rPr lang="hu-HU" sz="1400" dirty="0" err="1" smtClean="0"/>
              <a:t>trunci</a:t>
            </a:r>
            <a:r>
              <a:rPr lang="hu-HU" sz="1400" dirty="0" smtClean="0"/>
              <a:t> </a:t>
            </a:r>
            <a:r>
              <a:rPr lang="hu-HU" sz="1400" dirty="0" err="1"/>
              <a:t>pulmonalis</a:t>
            </a:r>
            <a:r>
              <a:rPr lang="hu-HU" sz="1400" dirty="0"/>
              <a:t>: </a:t>
            </a:r>
            <a:r>
              <a:rPr lang="hu-HU" sz="1400" dirty="0" smtClean="0"/>
              <a:t>bal 2. bordaköz </a:t>
            </a:r>
            <a:r>
              <a:rPr lang="hu-HU" sz="1400" dirty="0" err="1" smtClean="0"/>
              <a:t>sternum</a:t>
            </a:r>
            <a:r>
              <a:rPr lang="hu-HU" sz="1400" dirty="0" smtClean="0"/>
              <a:t> mellett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 smtClean="0"/>
              <a:t>valva</a:t>
            </a:r>
            <a:r>
              <a:rPr lang="hu-HU" sz="1400" dirty="0" smtClean="0"/>
              <a:t> </a:t>
            </a:r>
            <a:r>
              <a:rPr lang="hu-HU" sz="1400" dirty="0" err="1" smtClean="0"/>
              <a:t>aortae</a:t>
            </a:r>
            <a:r>
              <a:rPr lang="hu-HU" sz="1400" dirty="0" smtClean="0"/>
              <a:t>: jobb </a:t>
            </a:r>
            <a:r>
              <a:rPr lang="hu-HU" sz="1400" dirty="0"/>
              <a:t>2. bordaköz </a:t>
            </a:r>
            <a:r>
              <a:rPr lang="hu-HU" sz="1400" dirty="0" err="1"/>
              <a:t>sternum</a:t>
            </a:r>
            <a:r>
              <a:rPr lang="hu-HU" sz="1400" dirty="0"/>
              <a:t> mellett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/>
              <a:t>valva</a:t>
            </a:r>
            <a:r>
              <a:rPr lang="hu-HU" sz="1400" dirty="0"/>
              <a:t> </a:t>
            </a:r>
            <a:r>
              <a:rPr lang="hu-HU" sz="1400" dirty="0" err="1"/>
              <a:t>tricuspidalis</a:t>
            </a:r>
            <a:r>
              <a:rPr lang="hu-HU" sz="1400" dirty="0" smtClean="0"/>
              <a:t>: jobbra a </a:t>
            </a:r>
            <a:r>
              <a:rPr lang="hu-HU" sz="1400" dirty="0" err="1" smtClean="0"/>
              <a:t>sternum</a:t>
            </a:r>
            <a:r>
              <a:rPr lang="hu-HU" sz="1400" dirty="0" smtClean="0"/>
              <a:t> alsó széle mellett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err="1"/>
              <a:t>valva</a:t>
            </a:r>
            <a:r>
              <a:rPr lang="hu-HU" sz="1400" dirty="0"/>
              <a:t> </a:t>
            </a:r>
            <a:r>
              <a:rPr lang="hu-HU" sz="1400" dirty="0" err="1" smtClean="0"/>
              <a:t>bicuspidalis</a:t>
            </a:r>
            <a:r>
              <a:rPr lang="hu-HU" sz="1400" dirty="0" smtClean="0"/>
              <a:t>: a szívcsúcstól a </a:t>
            </a:r>
            <a:r>
              <a:rPr lang="hu-HU" sz="1400" dirty="0"/>
              <a:t>bal 4. bordaporc </a:t>
            </a:r>
            <a:r>
              <a:rPr lang="hu-HU" sz="1400" dirty="0" err="1"/>
              <a:t>sternalis</a:t>
            </a:r>
            <a:r>
              <a:rPr lang="hu-HU" sz="1400" dirty="0"/>
              <a:t> </a:t>
            </a:r>
            <a:r>
              <a:rPr lang="hu-HU" sz="1400" dirty="0" smtClean="0"/>
              <a:t>végéhez húzott vonalban</a:t>
            </a:r>
            <a:endParaRPr lang="hu-HU" sz="1400" dirty="0"/>
          </a:p>
          <a:p>
            <a:r>
              <a:rPr lang="hu-HU" sz="1400" dirty="0"/>
              <a:t> </a:t>
            </a:r>
          </a:p>
          <a:p>
            <a:r>
              <a:rPr lang="hu-HU" sz="1400" dirty="0" smtClean="0"/>
              <a:t>abszolút </a:t>
            </a:r>
            <a:r>
              <a:rPr lang="hu-HU" sz="1400" dirty="0" err="1" smtClean="0"/>
              <a:t>szívtompulat</a:t>
            </a:r>
            <a:r>
              <a:rPr lang="hu-HU" sz="1400" dirty="0" smtClean="0"/>
              <a:t>: a </a:t>
            </a:r>
            <a:r>
              <a:rPr lang="hu-HU" sz="1400" dirty="0" err="1" smtClean="0"/>
              <a:t>sternum</a:t>
            </a:r>
            <a:r>
              <a:rPr lang="hu-HU" sz="1400" dirty="0" smtClean="0"/>
              <a:t> mellett balra, a 4. és 6. bordák között, csecsemőtenyérnyi területen </a:t>
            </a:r>
            <a:endParaRPr lang="hu-HU" sz="1400" dirty="0"/>
          </a:p>
          <a:p>
            <a:r>
              <a:rPr lang="hu-HU" sz="1400" dirty="0"/>
              <a:t> </a:t>
            </a:r>
          </a:p>
          <a:p>
            <a:r>
              <a:rPr lang="hu-HU" sz="1400" dirty="0" smtClean="0"/>
              <a:t>relatív </a:t>
            </a:r>
            <a:r>
              <a:rPr lang="hu-HU" sz="1400" dirty="0" err="1" smtClean="0"/>
              <a:t>szívtompulat</a:t>
            </a:r>
            <a:r>
              <a:rPr lang="hu-HU" sz="1400" dirty="0" smtClean="0"/>
              <a:t> (kopogtatás): 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felső határ: bal 3. bordaköz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bal határ: </a:t>
            </a:r>
            <a:r>
              <a:rPr lang="hu-HU" sz="1400" dirty="0" err="1" smtClean="0"/>
              <a:t>medioclavicularis</a:t>
            </a:r>
            <a:r>
              <a:rPr lang="hu-HU" sz="1400" dirty="0" smtClean="0"/>
              <a:t> vonaltól </a:t>
            </a:r>
            <a:r>
              <a:rPr lang="hu-HU" sz="1400" dirty="0" err="1" smtClean="0"/>
              <a:t>medial</a:t>
            </a:r>
            <a:r>
              <a:rPr lang="hu-HU" sz="1400" dirty="0" smtClean="0"/>
              <a:t> felé 1 cm-rel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jobb határ: a </a:t>
            </a:r>
            <a:r>
              <a:rPr lang="hu-HU" sz="1400" dirty="0" err="1" smtClean="0"/>
              <a:t>sternumot</a:t>
            </a:r>
            <a:r>
              <a:rPr lang="hu-HU" sz="1400" dirty="0" smtClean="0"/>
              <a:t> nem haladja meg</a:t>
            </a:r>
            <a:endParaRPr lang="hu-HU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alsó határ: 5. borda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6948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MEDIA3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4563" y="984250"/>
            <a:ext cx="2719387" cy="3713163"/>
          </a:xfrm>
          <a:prstGeom prst="rect">
            <a:avLst/>
          </a:prstGeom>
          <a:noFill/>
        </p:spPr>
      </p:pic>
      <p:grpSp>
        <p:nvGrpSpPr>
          <p:cNvPr id="32787" name="Group 19"/>
          <p:cNvGrpSpPr>
            <a:grpSpLocks/>
          </p:cNvGrpSpPr>
          <p:nvPr/>
        </p:nvGrpSpPr>
        <p:grpSpPr bwMode="auto">
          <a:xfrm>
            <a:off x="520700" y="3759200"/>
            <a:ext cx="3441700" cy="2501900"/>
            <a:chOff x="328" y="2368"/>
            <a:chExt cx="2168" cy="1576"/>
          </a:xfrm>
        </p:grpSpPr>
        <p:sp>
          <p:nvSpPr>
            <p:cNvPr id="32774" name="Text Box 6"/>
            <p:cNvSpPr txBox="1">
              <a:spLocks noChangeArrowheads="1"/>
            </p:cNvSpPr>
            <p:nvPr/>
          </p:nvSpPr>
          <p:spPr bwMode="auto">
            <a:xfrm>
              <a:off x="328" y="3512"/>
              <a:ext cx="1752" cy="4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600" b="1">
                  <a:latin typeface="Arial" charset="0"/>
                </a:rPr>
                <a:t>A sulcus coronarius jobb vetületi végpontja</a:t>
              </a:r>
              <a:endParaRPr lang="hu-HU" sz="1600">
                <a:latin typeface="Arial" charset="0"/>
              </a:endParaRPr>
            </a:p>
          </p:txBody>
        </p:sp>
        <p:sp>
          <p:nvSpPr>
            <p:cNvPr id="32777" name="Line 9"/>
            <p:cNvSpPr>
              <a:spLocks noChangeShapeType="1"/>
            </p:cNvSpPr>
            <p:nvPr/>
          </p:nvSpPr>
          <p:spPr bwMode="auto">
            <a:xfrm flipV="1">
              <a:off x="1264" y="2368"/>
              <a:ext cx="1232" cy="1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32790" name="Group 22"/>
          <p:cNvGrpSpPr>
            <a:grpSpLocks/>
          </p:cNvGrpSpPr>
          <p:nvPr/>
        </p:nvGrpSpPr>
        <p:grpSpPr bwMode="auto">
          <a:xfrm>
            <a:off x="393700" y="1155700"/>
            <a:ext cx="3594100" cy="1435100"/>
            <a:chOff x="248" y="728"/>
            <a:chExt cx="2264" cy="904"/>
          </a:xfrm>
        </p:grpSpPr>
        <p:sp>
          <p:nvSpPr>
            <p:cNvPr id="32776" name="Text Box 8"/>
            <p:cNvSpPr txBox="1">
              <a:spLocks noChangeArrowheads="1"/>
            </p:cNvSpPr>
            <p:nvPr/>
          </p:nvSpPr>
          <p:spPr bwMode="auto">
            <a:xfrm>
              <a:off x="248" y="728"/>
              <a:ext cx="1792" cy="49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600" b="1">
                  <a:latin typeface="Arial" charset="0"/>
                </a:rPr>
                <a:t>A vena cava superior beömlési helye a jobb pitvarba</a:t>
              </a:r>
              <a:endParaRPr lang="hu-HU" sz="1600">
                <a:latin typeface="Arial" charset="0"/>
              </a:endParaRPr>
            </a:p>
          </p:txBody>
        </p:sp>
        <p:sp>
          <p:nvSpPr>
            <p:cNvPr id="32778" name="Line 10"/>
            <p:cNvSpPr>
              <a:spLocks noChangeShapeType="1"/>
            </p:cNvSpPr>
            <p:nvPr/>
          </p:nvSpPr>
          <p:spPr bwMode="auto">
            <a:xfrm>
              <a:off x="2032" y="1232"/>
              <a:ext cx="480" cy="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32789" name="Group 21"/>
          <p:cNvGrpSpPr>
            <a:grpSpLocks/>
          </p:cNvGrpSpPr>
          <p:nvPr/>
        </p:nvGrpSpPr>
        <p:grpSpPr bwMode="auto">
          <a:xfrm>
            <a:off x="5626100" y="4216400"/>
            <a:ext cx="3035300" cy="1803400"/>
            <a:chOff x="3544" y="2656"/>
            <a:chExt cx="1912" cy="1136"/>
          </a:xfrm>
        </p:grpSpPr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3544" y="3528"/>
              <a:ext cx="1912" cy="26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600" b="1">
                  <a:latin typeface="Arial" charset="0"/>
                </a:rPr>
                <a:t>A szívcsúcslökés helye</a:t>
              </a:r>
              <a:endParaRPr lang="hu-HU" sz="1600">
                <a:latin typeface="Arial" charset="0"/>
              </a:endParaRPr>
            </a:p>
          </p:txBody>
        </p:sp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 flipH="1" flipV="1">
              <a:off x="3568" y="2656"/>
              <a:ext cx="944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32788" name="Group 20"/>
          <p:cNvGrpSpPr>
            <a:grpSpLocks/>
          </p:cNvGrpSpPr>
          <p:nvPr/>
        </p:nvGrpSpPr>
        <p:grpSpPr bwMode="auto">
          <a:xfrm>
            <a:off x="5359400" y="1257300"/>
            <a:ext cx="3200400" cy="1460500"/>
            <a:chOff x="3376" y="792"/>
            <a:chExt cx="2016" cy="920"/>
          </a:xfrm>
        </p:grpSpPr>
        <p:sp>
          <p:nvSpPr>
            <p:cNvPr id="32773" name="Text Box 5"/>
            <p:cNvSpPr txBox="1">
              <a:spLocks noChangeArrowheads="1"/>
            </p:cNvSpPr>
            <p:nvPr/>
          </p:nvSpPr>
          <p:spPr bwMode="auto">
            <a:xfrm>
              <a:off x="3640" y="792"/>
              <a:ext cx="1752" cy="43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600" b="1">
                  <a:latin typeface="Arial" charset="0"/>
                </a:rPr>
                <a:t>A sulcus coronarius bal vetületi végpontja</a:t>
              </a:r>
              <a:endParaRPr lang="hu-HU" sz="1600">
                <a:latin typeface="Arial" charset="0"/>
              </a:endParaRPr>
            </a:p>
          </p:txBody>
        </p:sp>
        <p:sp>
          <p:nvSpPr>
            <p:cNvPr id="32780" name="Line 12"/>
            <p:cNvSpPr>
              <a:spLocks noChangeShapeType="1"/>
            </p:cNvSpPr>
            <p:nvPr/>
          </p:nvSpPr>
          <p:spPr bwMode="auto">
            <a:xfrm flipH="1">
              <a:off x="3376" y="1240"/>
              <a:ext cx="1056" cy="4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1270000" y="2971800"/>
            <a:ext cx="1866900" cy="457200"/>
          </a:xfrm>
          <a:prstGeom prst="rect">
            <a:avLst/>
          </a:prstGeom>
          <a:solidFill>
            <a:schemeClr val="hlink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jobb pitvar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5067300" y="685800"/>
            <a:ext cx="1866900" cy="457200"/>
          </a:xfrm>
          <a:prstGeom prst="rect">
            <a:avLst/>
          </a:prstGeom>
          <a:solidFill>
            <a:srgbClr val="CCCCFF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bal pitvar</a:t>
            </a: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3416300" y="4533900"/>
            <a:ext cx="1866900" cy="457200"/>
          </a:xfrm>
          <a:prstGeom prst="rect">
            <a:avLst/>
          </a:prstGeom>
          <a:solidFill>
            <a:srgbClr val="969696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jobb kamra</a:t>
            </a: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6070600" y="3213100"/>
            <a:ext cx="1866900" cy="457200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>
                <a:solidFill>
                  <a:schemeClr val="bg1"/>
                </a:solidFill>
              </a:rPr>
              <a:t>bal kamra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457200" y="431800"/>
            <a:ext cx="372110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A szív vetületi topográfiája</a:t>
            </a:r>
          </a:p>
        </p:txBody>
      </p:sp>
    </p:spTree>
    <p:extLst>
      <p:ext uri="{BB962C8B-B14F-4D97-AF65-F5344CB8AC3E}">
        <p14:creationId xmlns:p14="http://schemas.microsoft.com/office/powerpoint/2010/main" val="426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2975" y="1073150"/>
            <a:ext cx="2651125" cy="3619500"/>
          </a:xfrm>
          <a:prstGeom prst="rect">
            <a:avLst/>
          </a:prstGeom>
          <a:noFill/>
        </p:spPr>
      </p:pic>
      <p:grpSp>
        <p:nvGrpSpPr>
          <p:cNvPr id="43029" name="Group 21"/>
          <p:cNvGrpSpPr>
            <a:grpSpLocks/>
          </p:cNvGrpSpPr>
          <p:nvPr/>
        </p:nvGrpSpPr>
        <p:grpSpPr bwMode="auto">
          <a:xfrm>
            <a:off x="520700" y="3759200"/>
            <a:ext cx="3441700" cy="2400300"/>
            <a:chOff x="328" y="2368"/>
            <a:chExt cx="2168" cy="1512"/>
          </a:xfrm>
        </p:grpSpPr>
        <p:sp>
          <p:nvSpPr>
            <p:cNvPr id="43016" name="Text Box 8"/>
            <p:cNvSpPr txBox="1">
              <a:spLocks noChangeArrowheads="1"/>
            </p:cNvSpPr>
            <p:nvPr/>
          </p:nvSpPr>
          <p:spPr bwMode="auto">
            <a:xfrm>
              <a:off x="328" y="3512"/>
              <a:ext cx="1752" cy="36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400" b="1">
                  <a:latin typeface="Arial" charset="0"/>
                </a:rPr>
                <a:t>a jobb 6. bordaporc sternalis szélétől 2 cm-rel jobbra</a:t>
              </a:r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 flipV="1">
              <a:off x="1264" y="2368"/>
              <a:ext cx="1232" cy="1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43028" name="Group 20"/>
          <p:cNvGrpSpPr>
            <a:grpSpLocks/>
          </p:cNvGrpSpPr>
          <p:nvPr/>
        </p:nvGrpSpPr>
        <p:grpSpPr bwMode="auto">
          <a:xfrm>
            <a:off x="393700" y="1257300"/>
            <a:ext cx="3594100" cy="1333500"/>
            <a:chOff x="248" y="792"/>
            <a:chExt cx="2264" cy="840"/>
          </a:xfrm>
        </p:grpSpPr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248" y="792"/>
              <a:ext cx="179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400" b="1">
                  <a:latin typeface="Arial" charset="0"/>
                </a:rPr>
                <a:t>a sternum jobb széle a 3. bordaporc magasságában</a:t>
              </a:r>
            </a:p>
          </p:txBody>
        </p:sp>
        <p:sp>
          <p:nvSpPr>
            <p:cNvPr id="43020" name="Line 12"/>
            <p:cNvSpPr>
              <a:spLocks noChangeShapeType="1"/>
            </p:cNvSpPr>
            <p:nvPr/>
          </p:nvSpPr>
          <p:spPr bwMode="auto">
            <a:xfrm>
              <a:off x="2032" y="1232"/>
              <a:ext cx="480" cy="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43031" name="Group 23"/>
          <p:cNvGrpSpPr>
            <a:grpSpLocks/>
          </p:cNvGrpSpPr>
          <p:nvPr/>
        </p:nvGrpSpPr>
        <p:grpSpPr bwMode="auto">
          <a:xfrm>
            <a:off x="5626100" y="4216400"/>
            <a:ext cx="3035300" cy="1917700"/>
            <a:chOff x="3544" y="2656"/>
            <a:chExt cx="1912" cy="1208"/>
          </a:xfrm>
        </p:grpSpPr>
        <p:sp>
          <p:nvSpPr>
            <p:cNvPr id="43017" name="Text Box 9"/>
            <p:cNvSpPr txBox="1">
              <a:spLocks noChangeArrowheads="1"/>
            </p:cNvSpPr>
            <p:nvPr/>
          </p:nvSpPr>
          <p:spPr bwMode="auto">
            <a:xfrm>
              <a:off x="3544" y="3528"/>
              <a:ext cx="1912" cy="33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400" b="1">
                  <a:latin typeface="Arial" charset="0"/>
                </a:rPr>
                <a:t>a középvonaltól 9 cm-rel balra a bal 5. bordaközben</a:t>
              </a:r>
            </a:p>
          </p:txBody>
        </p:sp>
        <p:sp>
          <p:nvSpPr>
            <p:cNvPr id="43021" name="Line 13"/>
            <p:cNvSpPr>
              <a:spLocks noChangeShapeType="1"/>
            </p:cNvSpPr>
            <p:nvPr/>
          </p:nvSpPr>
          <p:spPr bwMode="auto">
            <a:xfrm flipH="1" flipV="1">
              <a:off x="3568" y="2656"/>
              <a:ext cx="944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43030" name="Group 22"/>
          <p:cNvGrpSpPr>
            <a:grpSpLocks/>
          </p:cNvGrpSpPr>
          <p:nvPr/>
        </p:nvGrpSpPr>
        <p:grpSpPr bwMode="auto">
          <a:xfrm>
            <a:off x="5308600" y="1346200"/>
            <a:ext cx="3251200" cy="1397000"/>
            <a:chOff x="3344" y="848"/>
            <a:chExt cx="2048" cy="880"/>
          </a:xfrm>
        </p:grpSpPr>
        <p:sp>
          <p:nvSpPr>
            <p:cNvPr id="43015" name="Text Box 7"/>
            <p:cNvSpPr txBox="1">
              <a:spLocks noChangeArrowheads="1"/>
            </p:cNvSpPr>
            <p:nvPr/>
          </p:nvSpPr>
          <p:spPr bwMode="auto">
            <a:xfrm>
              <a:off x="3640" y="848"/>
              <a:ext cx="1752" cy="38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hu-HU" sz="1400" b="1">
                  <a:latin typeface="Arial" charset="0"/>
                </a:rPr>
                <a:t>a bal 3. bordaporc sternalis végétől 3 cm-rel balra</a:t>
              </a:r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 flipH="1">
              <a:off x="3344" y="1240"/>
              <a:ext cx="1088" cy="4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1270000" y="2971800"/>
            <a:ext cx="1866900" cy="457200"/>
          </a:xfrm>
          <a:prstGeom prst="rect">
            <a:avLst/>
          </a:prstGeom>
          <a:solidFill>
            <a:srgbClr val="FF99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jobb pitvar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5067300" y="685800"/>
            <a:ext cx="1866900" cy="457200"/>
          </a:xfrm>
          <a:prstGeom prst="rect">
            <a:avLst/>
          </a:prstGeom>
          <a:solidFill>
            <a:srgbClr val="FF99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bal pitvar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3416300" y="4533900"/>
            <a:ext cx="1866900" cy="4572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jobb kamra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6070600" y="3213100"/>
            <a:ext cx="1866900" cy="457200"/>
          </a:xfrm>
          <a:prstGeom prst="rect">
            <a:avLst/>
          </a:prstGeom>
          <a:solidFill>
            <a:srgbClr val="FF3399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bal kamra</a:t>
            </a: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457200" y="431800"/>
            <a:ext cx="372110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A szív vetületi topográfiája</a:t>
            </a:r>
          </a:p>
        </p:txBody>
      </p:sp>
    </p:spTree>
    <p:extLst>
      <p:ext uri="{BB962C8B-B14F-4D97-AF65-F5344CB8AC3E}">
        <p14:creationId xmlns:p14="http://schemas.microsoft.com/office/powerpoint/2010/main" val="247943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zivhatárpont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113"/>
            <a:ext cx="559435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17"/>
          <p:cNvGrpSpPr>
            <a:grpSpLocks/>
          </p:cNvGrpSpPr>
          <p:nvPr/>
        </p:nvGrpSpPr>
        <p:grpSpPr bwMode="auto">
          <a:xfrm>
            <a:off x="355600" y="3797300"/>
            <a:ext cx="3860800" cy="2832100"/>
            <a:chOff x="224" y="2392"/>
            <a:chExt cx="2432" cy="1784"/>
          </a:xfrm>
        </p:grpSpPr>
        <p:sp>
          <p:nvSpPr>
            <p:cNvPr id="7181" name="Text Box 9"/>
            <p:cNvSpPr txBox="1">
              <a:spLocks noChangeArrowheads="1"/>
            </p:cNvSpPr>
            <p:nvPr/>
          </p:nvSpPr>
          <p:spPr bwMode="auto">
            <a:xfrm>
              <a:off x="224" y="3512"/>
              <a:ext cx="1838" cy="66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u="sng"/>
                <a:t>A sulcus coronarius jobb vetületi végpontja</a:t>
              </a:r>
              <a:r>
                <a:rPr lang="hu-HU" altLang="hu-HU" sz="1600" b="0"/>
                <a:t>, a jobb 6. bordaporc sternalis szélétől 2 cm-rel jobbra</a:t>
              </a:r>
            </a:p>
          </p:txBody>
        </p:sp>
        <p:sp>
          <p:nvSpPr>
            <p:cNvPr id="7182" name="Line 12"/>
            <p:cNvSpPr>
              <a:spLocks noChangeShapeType="1"/>
            </p:cNvSpPr>
            <p:nvPr/>
          </p:nvSpPr>
          <p:spPr bwMode="auto">
            <a:xfrm flipV="1">
              <a:off x="1264" y="2392"/>
              <a:ext cx="1392" cy="112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7172" name="Group 16"/>
          <p:cNvGrpSpPr>
            <a:grpSpLocks/>
          </p:cNvGrpSpPr>
          <p:nvPr/>
        </p:nvGrpSpPr>
        <p:grpSpPr bwMode="auto">
          <a:xfrm>
            <a:off x="190500" y="393700"/>
            <a:ext cx="4114800" cy="2146300"/>
            <a:chOff x="120" y="248"/>
            <a:chExt cx="2592" cy="1352"/>
          </a:xfrm>
        </p:grpSpPr>
        <p:sp>
          <p:nvSpPr>
            <p:cNvPr id="7179" name="Text Box 11"/>
            <p:cNvSpPr txBox="1">
              <a:spLocks noChangeArrowheads="1"/>
            </p:cNvSpPr>
            <p:nvPr/>
          </p:nvSpPr>
          <p:spPr bwMode="auto">
            <a:xfrm>
              <a:off x="120" y="248"/>
              <a:ext cx="1880" cy="70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u="sng"/>
                <a:t>A vena cava superior beömlési helye a jobb pitvarba</a:t>
              </a:r>
              <a:r>
                <a:rPr lang="hu-HU" altLang="hu-HU" sz="1600" b="0"/>
                <a:t>, a sternum jobb széle a 3. bordaporc magasságában</a:t>
              </a:r>
            </a:p>
          </p:txBody>
        </p:sp>
        <p:sp>
          <p:nvSpPr>
            <p:cNvPr id="7180" name="Line 13"/>
            <p:cNvSpPr>
              <a:spLocks noChangeShapeType="1"/>
            </p:cNvSpPr>
            <p:nvPr/>
          </p:nvSpPr>
          <p:spPr bwMode="auto">
            <a:xfrm>
              <a:off x="1048" y="952"/>
              <a:ext cx="1664" cy="648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7173" name="Group 19"/>
          <p:cNvGrpSpPr>
            <a:grpSpLocks/>
          </p:cNvGrpSpPr>
          <p:nvPr/>
        </p:nvGrpSpPr>
        <p:grpSpPr bwMode="auto">
          <a:xfrm>
            <a:off x="5651500" y="4114800"/>
            <a:ext cx="3184525" cy="2513013"/>
            <a:chOff x="3560" y="2592"/>
            <a:chExt cx="2006" cy="1583"/>
          </a:xfrm>
        </p:grpSpPr>
        <p:sp>
          <p:nvSpPr>
            <p:cNvPr id="7177" name="Text Box 10"/>
            <p:cNvSpPr txBox="1">
              <a:spLocks noChangeArrowheads="1"/>
            </p:cNvSpPr>
            <p:nvPr/>
          </p:nvSpPr>
          <p:spPr bwMode="auto">
            <a:xfrm>
              <a:off x="3560" y="3640"/>
              <a:ext cx="2006" cy="53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u="sng"/>
                <a:t>A szívcsúcslökés helye</a:t>
              </a:r>
              <a:r>
                <a:rPr lang="hu-HU" altLang="hu-HU" sz="1600" b="0"/>
                <a:t>, a középvonaltól 9 cm-rel balra a bal 5. bordaközben</a:t>
              </a:r>
            </a:p>
          </p:txBody>
        </p:sp>
        <p:sp>
          <p:nvSpPr>
            <p:cNvPr id="7178" name="Line 14"/>
            <p:cNvSpPr>
              <a:spLocks noChangeShapeType="1"/>
            </p:cNvSpPr>
            <p:nvPr/>
          </p:nvSpPr>
          <p:spPr bwMode="auto">
            <a:xfrm flipH="1" flipV="1">
              <a:off x="3632" y="2592"/>
              <a:ext cx="1016" cy="1040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7174" name="Group 18"/>
          <p:cNvGrpSpPr>
            <a:grpSpLocks/>
          </p:cNvGrpSpPr>
          <p:nvPr/>
        </p:nvGrpSpPr>
        <p:grpSpPr bwMode="auto">
          <a:xfrm>
            <a:off x="5283200" y="1257300"/>
            <a:ext cx="3705225" cy="1384300"/>
            <a:chOff x="3328" y="792"/>
            <a:chExt cx="2334" cy="872"/>
          </a:xfrm>
        </p:grpSpPr>
        <p:sp>
          <p:nvSpPr>
            <p:cNvPr id="7175" name="Text Box 8"/>
            <p:cNvSpPr txBox="1">
              <a:spLocks noChangeArrowheads="1"/>
            </p:cNvSpPr>
            <p:nvPr/>
          </p:nvSpPr>
          <p:spPr bwMode="auto">
            <a:xfrm>
              <a:off x="3824" y="792"/>
              <a:ext cx="1838" cy="68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600" u="sng"/>
                <a:t>A sulcus coronarius bal vetületi végpontja</a:t>
              </a:r>
              <a:r>
                <a:rPr lang="hu-HU" altLang="hu-HU" sz="1600" b="0"/>
                <a:t>, a bal 3. bordaporc sternalis végétől 3 cm-rel balra</a:t>
              </a:r>
            </a:p>
          </p:txBody>
        </p:sp>
        <p:sp>
          <p:nvSpPr>
            <p:cNvPr id="7176" name="Line 15"/>
            <p:cNvSpPr>
              <a:spLocks noChangeShapeType="1"/>
            </p:cNvSpPr>
            <p:nvPr/>
          </p:nvSpPr>
          <p:spPr bwMode="auto">
            <a:xfrm flipH="1">
              <a:off x="3328" y="1168"/>
              <a:ext cx="472" cy="496"/>
            </a:xfrm>
            <a:prstGeom prst="line">
              <a:avLst/>
            </a:prstGeom>
            <a:noFill/>
            <a:ln w="38100">
              <a:solidFill>
                <a:srgbClr val="CC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03750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11125" y="990600"/>
            <a:ext cx="8921750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028700"/>
            <a:ext cx="424338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 HELYZETE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>
              <a:solidFill>
                <a:srgbClr val="FFFF00"/>
              </a:solidFill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>
              <a:solidFill>
                <a:srgbClr val="FFFF00"/>
              </a:solidFill>
            </a:endParaRPr>
          </a:p>
        </p:txBody>
      </p:sp>
      <p:sp>
        <p:nvSpPr>
          <p:cNvPr id="6151" name="AutoShape 7"/>
          <p:cNvSpPr>
            <a:spLocks/>
          </p:cNvSpPr>
          <p:nvPr/>
        </p:nvSpPr>
        <p:spPr bwMode="auto">
          <a:xfrm>
            <a:off x="7059613" y="4838700"/>
            <a:ext cx="1782762" cy="1247775"/>
          </a:xfrm>
          <a:prstGeom prst="callout1">
            <a:avLst>
              <a:gd name="adj1" fmla="val 9162"/>
              <a:gd name="adj2" fmla="val -4273"/>
              <a:gd name="adj3" fmla="val -45167"/>
              <a:gd name="adj4" fmla="val -7203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u="sng"/>
              <a:t>A szívcsúcslökés helye</a:t>
            </a:r>
            <a:r>
              <a:rPr lang="hu-HU" altLang="hu-HU" sz="1400" b="0"/>
              <a:t>, a középvonaltól 9 cm-rel balra a bal 5. bordaközben</a:t>
            </a:r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>
            <a:off x="4605338" y="3109913"/>
            <a:ext cx="690562" cy="862012"/>
          </a:xfrm>
          <a:custGeom>
            <a:avLst/>
            <a:gdLst>
              <a:gd name="T0" fmla="*/ 0 w 435"/>
              <a:gd name="T1" fmla="*/ 1277717684 h 543"/>
              <a:gd name="T2" fmla="*/ 0 w 435"/>
              <a:gd name="T3" fmla="*/ 1118947138 h 543"/>
              <a:gd name="T4" fmla="*/ 68043376 w 435"/>
              <a:gd name="T5" fmla="*/ 816530151 h 543"/>
              <a:gd name="T6" fmla="*/ 219252641 w 435"/>
              <a:gd name="T7" fmla="*/ 498990648 h 543"/>
              <a:gd name="T8" fmla="*/ 400703760 w 435"/>
              <a:gd name="T9" fmla="*/ 325099174 h 543"/>
              <a:gd name="T10" fmla="*/ 695562621 w 435"/>
              <a:gd name="T11" fmla="*/ 113406172 h 543"/>
              <a:gd name="T12" fmla="*/ 945057116 w 435"/>
              <a:gd name="T13" fmla="*/ 0 h 543"/>
              <a:gd name="T14" fmla="*/ 1035782675 w 435"/>
              <a:gd name="T15" fmla="*/ 0 h 543"/>
              <a:gd name="T16" fmla="*/ 1073585785 w 435"/>
              <a:gd name="T17" fmla="*/ 52922457 h 543"/>
              <a:gd name="T18" fmla="*/ 1096266381 w 435"/>
              <a:gd name="T19" fmla="*/ 151209287 h 543"/>
              <a:gd name="T20" fmla="*/ 1050903602 w 435"/>
              <a:gd name="T21" fmla="*/ 332660432 h 543"/>
              <a:gd name="T22" fmla="*/ 975298969 w 435"/>
              <a:gd name="T23" fmla="*/ 612396820 h 543"/>
              <a:gd name="T24" fmla="*/ 703122291 w 435"/>
              <a:gd name="T25" fmla="*/ 952618510 h 543"/>
              <a:gd name="T26" fmla="*/ 468748723 w 435"/>
              <a:gd name="T27" fmla="*/ 1202113040 h 543"/>
              <a:gd name="T28" fmla="*/ 264615421 w 435"/>
              <a:gd name="T29" fmla="*/ 1345762657 h 543"/>
              <a:gd name="T30" fmla="*/ 120967412 w 435"/>
              <a:gd name="T31" fmla="*/ 1368443256 h 543"/>
              <a:gd name="T32" fmla="*/ 0 w 435"/>
              <a:gd name="T33" fmla="*/ 1277717684 h 5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35"/>
              <a:gd name="T52" fmla="*/ 0 h 543"/>
              <a:gd name="T53" fmla="*/ 435 w 435"/>
              <a:gd name="T54" fmla="*/ 543 h 5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35" h="543">
                <a:moveTo>
                  <a:pt x="0" y="507"/>
                </a:moveTo>
                <a:lnTo>
                  <a:pt x="0" y="444"/>
                </a:lnTo>
                <a:lnTo>
                  <a:pt x="27" y="324"/>
                </a:lnTo>
                <a:lnTo>
                  <a:pt x="87" y="198"/>
                </a:lnTo>
                <a:lnTo>
                  <a:pt x="159" y="129"/>
                </a:lnTo>
                <a:lnTo>
                  <a:pt x="276" y="45"/>
                </a:lnTo>
                <a:lnTo>
                  <a:pt x="375" y="0"/>
                </a:lnTo>
                <a:lnTo>
                  <a:pt x="411" y="0"/>
                </a:lnTo>
                <a:lnTo>
                  <a:pt x="426" y="21"/>
                </a:lnTo>
                <a:lnTo>
                  <a:pt x="435" y="60"/>
                </a:lnTo>
                <a:lnTo>
                  <a:pt x="417" y="132"/>
                </a:lnTo>
                <a:lnTo>
                  <a:pt x="387" y="243"/>
                </a:lnTo>
                <a:lnTo>
                  <a:pt x="279" y="378"/>
                </a:lnTo>
                <a:lnTo>
                  <a:pt x="186" y="477"/>
                </a:lnTo>
                <a:lnTo>
                  <a:pt x="105" y="534"/>
                </a:lnTo>
                <a:lnTo>
                  <a:pt x="48" y="543"/>
                </a:lnTo>
                <a:lnTo>
                  <a:pt x="0" y="507"/>
                </a:lnTo>
                <a:close/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153" name="AutoShape 9"/>
          <p:cNvSpPr>
            <a:spLocks/>
          </p:cNvSpPr>
          <p:nvPr/>
        </p:nvSpPr>
        <p:spPr bwMode="auto">
          <a:xfrm>
            <a:off x="6999288" y="2578100"/>
            <a:ext cx="1725612" cy="1247775"/>
          </a:xfrm>
          <a:prstGeom prst="callout1">
            <a:avLst>
              <a:gd name="adj1" fmla="val 9162"/>
              <a:gd name="adj2" fmla="val -4417"/>
              <a:gd name="adj3" fmla="val 46690"/>
              <a:gd name="adj4" fmla="val -9862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u="sng"/>
              <a:t>A sulcus coronarius bal vetületi végpontja</a:t>
            </a:r>
            <a:r>
              <a:rPr lang="hu-HU" altLang="hu-HU" sz="1400" b="0"/>
              <a:t>, a bal 3. bordaporc sternalis végétől 3 cm-rel balra</a:t>
            </a:r>
          </a:p>
        </p:txBody>
      </p:sp>
      <p:sp>
        <p:nvSpPr>
          <p:cNvPr id="6154" name="AutoShape 10"/>
          <p:cNvSpPr>
            <a:spLocks/>
          </p:cNvSpPr>
          <p:nvPr/>
        </p:nvSpPr>
        <p:spPr bwMode="auto">
          <a:xfrm>
            <a:off x="269875" y="4716463"/>
            <a:ext cx="1585913" cy="1247775"/>
          </a:xfrm>
          <a:prstGeom prst="callout1">
            <a:avLst>
              <a:gd name="adj1" fmla="val 9162"/>
              <a:gd name="adj2" fmla="val 104806"/>
              <a:gd name="adj3" fmla="val -64630"/>
              <a:gd name="adj4" fmla="val 27307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u="sng"/>
              <a:t>A sulcus coronarius jobb vetületi végpontja</a:t>
            </a:r>
            <a:r>
              <a:rPr lang="hu-HU" altLang="hu-HU" sz="1400" b="0"/>
              <a:t>, a jobb 6. bordaporc sternalis szélétől 2 cm-rel jobbra</a:t>
            </a:r>
          </a:p>
        </p:txBody>
      </p:sp>
      <p:sp>
        <p:nvSpPr>
          <p:cNvPr id="6155" name="AutoShape 11"/>
          <p:cNvSpPr>
            <a:spLocks/>
          </p:cNvSpPr>
          <p:nvPr/>
        </p:nvSpPr>
        <p:spPr bwMode="auto">
          <a:xfrm>
            <a:off x="269875" y="2501900"/>
            <a:ext cx="1828800" cy="1247775"/>
          </a:xfrm>
          <a:prstGeom prst="callout1">
            <a:avLst>
              <a:gd name="adj1" fmla="val 9162"/>
              <a:gd name="adj2" fmla="val 104167"/>
              <a:gd name="adj3" fmla="val 45931"/>
              <a:gd name="adj4" fmla="val 23038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u="sng"/>
              <a:t>A vena cava superior beömlési helye a jobb pitvarba</a:t>
            </a:r>
            <a:r>
              <a:rPr lang="hu-HU" altLang="hu-HU" sz="1400" b="0"/>
              <a:t>, a sternum jobb széle a 3. bordaporc magasságában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0"/>
              <a:t>	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1714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>
                <a:solidFill>
                  <a:srgbClr val="990000"/>
                </a:solidFill>
              </a:rPr>
              <a:t>Right</a:t>
            </a: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7712075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>
                <a:solidFill>
                  <a:srgbClr val="990000"/>
                </a:solidFill>
              </a:rPr>
              <a:t>Left</a:t>
            </a:r>
          </a:p>
        </p:txBody>
      </p:sp>
      <p:sp>
        <p:nvSpPr>
          <p:cNvPr id="6158" name="Text Box 8"/>
          <p:cNvSpPr txBox="1">
            <a:spLocks noChangeArrowheads="1"/>
          </p:cNvSpPr>
          <p:nvPr/>
        </p:nvSpPr>
        <p:spPr bwMode="auto">
          <a:xfrm>
            <a:off x="28575" y="911225"/>
            <a:ext cx="32035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u="sng"/>
              <a:t>szív tengelye</a:t>
            </a:r>
            <a:r>
              <a:rPr lang="hu-HU" altLang="hu-HU" sz="1600" b="0"/>
              <a:t>: a szívcsúcs és a jobb spina scapulae közötti egyenes</a:t>
            </a:r>
          </a:p>
        </p:txBody>
      </p:sp>
    </p:spTree>
    <p:extLst>
      <p:ext uri="{BB962C8B-B14F-4D97-AF65-F5344CB8AC3E}">
        <p14:creationId xmlns:p14="http://schemas.microsoft.com/office/powerpoint/2010/main" val="11668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435" y="2985796"/>
            <a:ext cx="4396565" cy="387220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35" y="265922"/>
            <a:ext cx="4803905" cy="4238211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2970929" y="61103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800" b="1" dirty="0" err="1" smtClean="0">
                <a:latin typeface="Arial Narrow" panose="020B0606020202030204" pitchFamily="34" charset="0"/>
              </a:rPr>
              <a:t>Arteriae</a:t>
            </a:r>
            <a:r>
              <a:rPr lang="hu-HU" altLang="hu-HU" sz="2800" b="1" dirty="0" smtClean="0">
                <a:latin typeface="Arial Narrow" panose="020B0606020202030204" pitchFamily="34" charset="0"/>
              </a:rPr>
              <a:t> </a:t>
            </a:r>
            <a:r>
              <a:rPr lang="hu-HU" altLang="hu-HU" sz="2800" b="1" dirty="0" err="1" smtClean="0">
                <a:latin typeface="Arial Narrow" panose="020B0606020202030204" pitchFamily="34" charset="0"/>
              </a:rPr>
              <a:t>coronariae</a:t>
            </a:r>
            <a:endParaRPr lang="hu-HU" sz="2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182644" y="723230"/>
            <a:ext cx="389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A. coronaria </a:t>
            </a:r>
            <a:r>
              <a:rPr lang="hu-HU" sz="1200" b="1" dirty="0" err="1" smtClean="0"/>
              <a:t>sinistra</a:t>
            </a:r>
            <a:endParaRPr lang="hu-HU" sz="1200" b="1" dirty="0" smtClean="0"/>
          </a:p>
          <a:p>
            <a:endParaRPr lang="hu-HU" sz="1200" dirty="0" smtClean="0"/>
          </a:p>
          <a:p>
            <a:r>
              <a:rPr lang="hu-HU" sz="1200" dirty="0" err="1" smtClean="0"/>
              <a:t>ramus</a:t>
            </a:r>
            <a:r>
              <a:rPr lang="hu-HU" sz="1200" dirty="0"/>
              <a:t> </a:t>
            </a:r>
            <a:r>
              <a:rPr lang="hu-HU" sz="1200" dirty="0" err="1" smtClean="0"/>
              <a:t>interventricularis</a:t>
            </a:r>
            <a:r>
              <a:rPr lang="hu-HU" sz="1200" dirty="0" smtClean="0"/>
              <a:t> </a:t>
            </a:r>
            <a:r>
              <a:rPr lang="hu-HU" sz="1200" dirty="0" err="1" smtClean="0"/>
              <a:t>anterioror</a:t>
            </a:r>
            <a:endParaRPr lang="hu-H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rami</a:t>
            </a:r>
            <a:r>
              <a:rPr lang="hu-HU" sz="1200" dirty="0" smtClean="0"/>
              <a:t> </a:t>
            </a:r>
            <a:r>
              <a:rPr lang="hu-HU" sz="1200" dirty="0" err="1" smtClean="0"/>
              <a:t>diagonales</a:t>
            </a:r>
            <a:r>
              <a:rPr lang="hu-HU" sz="1200" dirty="0" smtClean="0"/>
              <a:t> (</a:t>
            </a:r>
            <a:r>
              <a:rPr lang="hu-HU" sz="1200" dirty="0" err="1" smtClean="0"/>
              <a:t>D1</a:t>
            </a:r>
            <a:r>
              <a:rPr lang="hu-HU" sz="1200" dirty="0" smtClean="0"/>
              <a:t>, D2)</a:t>
            </a:r>
            <a:endParaRPr lang="hu-H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/>
              <a:t>rami</a:t>
            </a:r>
            <a:r>
              <a:rPr lang="hu-HU" sz="1200" dirty="0"/>
              <a:t> </a:t>
            </a:r>
            <a:r>
              <a:rPr lang="hu-HU" sz="1200" dirty="0" err="1"/>
              <a:t>septi</a:t>
            </a:r>
            <a:r>
              <a:rPr lang="hu-HU" sz="1200" dirty="0"/>
              <a:t> </a:t>
            </a:r>
            <a:r>
              <a:rPr lang="hu-HU" sz="1200" dirty="0" err="1"/>
              <a:t>interventriculares</a:t>
            </a:r>
            <a:endParaRPr lang="hu-HU" sz="1200" dirty="0"/>
          </a:p>
          <a:p>
            <a:endParaRPr lang="hu-HU" sz="1200" dirty="0" smtClean="0"/>
          </a:p>
          <a:p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circumflexus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/>
              <a:t>rami</a:t>
            </a:r>
            <a:r>
              <a:rPr lang="hu-HU" sz="1200" dirty="0"/>
              <a:t> </a:t>
            </a:r>
            <a:r>
              <a:rPr lang="hu-HU" sz="1200" dirty="0" err="1"/>
              <a:t>atrii</a:t>
            </a:r>
            <a:r>
              <a:rPr lang="hu-HU" sz="1200" dirty="0"/>
              <a:t> </a:t>
            </a:r>
            <a:r>
              <a:rPr lang="hu-HU" sz="1200" dirty="0" err="1" smtClean="0"/>
              <a:t>sinistri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/>
              <a:t>ramus</a:t>
            </a:r>
            <a:r>
              <a:rPr lang="hu-HU" sz="1200" dirty="0"/>
              <a:t> </a:t>
            </a:r>
            <a:r>
              <a:rPr lang="hu-HU" sz="1200" dirty="0" err="1" smtClean="0"/>
              <a:t>marginalis</a:t>
            </a:r>
            <a:r>
              <a:rPr lang="hu-HU" sz="1200" dirty="0" smtClean="0"/>
              <a:t> </a:t>
            </a:r>
            <a:r>
              <a:rPr lang="hu-HU" sz="1200" dirty="0" err="1" smtClean="0"/>
              <a:t>sinister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ventricularis</a:t>
            </a:r>
            <a:r>
              <a:rPr lang="hu-HU" sz="1200" dirty="0" smtClean="0"/>
              <a:t> </a:t>
            </a:r>
            <a:r>
              <a:rPr lang="hu-HU" sz="1200" dirty="0" err="1" smtClean="0"/>
              <a:t>posterior</a:t>
            </a:r>
            <a:endParaRPr lang="hu-HU" sz="1200" dirty="0" smtClean="0"/>
          </a:p>
          <a:p>
            <a:endParaRPr lang="hu-HU" sz="1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54842" y="4896236"/>
            <a:ext cx="3891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A. coronaria </a:t>
            </a:r>
            <a:r>
              <a:rPr lang="hu-HU" sz="1200" dirty="0" err="1" smtClean="0"/>
              <a:t>dextra</a:t>
            </a:r>
            <a:endParaRPr lang="hu-HU" sz="1200" b="1" dirty="0" smtClean="0"/>
          </a:p>
          <a:p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nodi</a:t>
            </a:r>
            <a:r>
              <a:rPr lang="hu-HU" sz="1200" dirty="0" smtClean="0"/>
              <a:t> </a:t>
            </a:r>
            <a:r>
              <a:rPr lang="hu-HU" sz="1200" dirty="0" err="1" smtClean="0"/>
              <a:t>sinoatrialis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rami</a:t>
            </a:r>
            <a:r>
              <a:rPr lang="hu-HU" sz="1200" dirty="0" smtClean="0"/>
              <a:t> </a:t>
            </a:r>
            <a:r>
              <a:rPr lang="hu-HU" sz="1200" dirty="0" err="1" smtClean="0"/>
              <a:t>atrii</a:t>
            </a:r>
            <a:r>
              <a:rPr lang="hu-HU" sz="1200" dirty="0" smtClean="0"/>
              <a:t> </a:t>
            </a:r>
            <a:r>
              <a:rPr lang="hu-HU" sz="1200" dirty="0" err="1" smtClean="0"/>
              <a:t>dextri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nodi</a:t>
            </a:r>
            <a:r>
              <a:rPr lang="hu-HU" sz="1200" dirty="0" smtClean="0"/>
              <a:t> </a:t>
            </a:r>
            <a:r>
              <a:rPr lang="hu-HU" sz="1200" dirty="0" err="1" smtClean="0"/>
              <a:t>atrioventricularis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marginalis</a:t>
            </a:r>
            <a:r>
              <a:rPr lang="hu-HU" sz="1200" dirty="0" smtClean="0"/>
              <a:t> </a:t>
            </a:r>
            <a:r>
              <a:rPr lang="hu-HU" sz="1200" dirty="0" err="1" smtClean="0"/>
              <a:t>dexter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/>
              <a:t> </a:t>
            </a:r>
            <a:r>
              <a:rPr lang="hu-HU" sz="1200" dirty="0" err="1" smtClean="0"/>
              <a:t>interventricularis</a:t>
            </a:r>
            <a:r>
              <a:rPr lang="hu-HU" sz="1200" dirty="0" smtClean="0"/>
              <a:t> </a:t>
            </a:r>
            <a:r>
              <a:rPr lang="hu-HU" sz="1200" dirty="0" err="1" smtClean="0"/>
              <a:t>posterior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rami</a:t>
            </a:r>
            <a:r>
              <a:rPr lang="hu-HU" sz="1200" dirty="0" smtClean="0"/>
              <a:t> </a:t>
            </a:r>
            <a:r>
              <a:rPr lang="hu-HU" sz="1200" dirty="0" err="1" smtClean="0"/>
              <a:t>septi</a:t>
            </a:r>
            <a:r>
              <a:rPr lang="hu-HU" sz="1200" dirty="0" smtClean="0"/>
              <a:t> </a:t>
            </a:r>
            <a:r>
              <a:rPr lang="hu-HU" sz="1200" dirty="0" err="1" smtClean="0"/>
              <a:t>interventriculares</a:t>
            </a:r>
            <a:endParaRPr lang="hu-HU" sz="1200" dirty="0" smtClean="0"/>
          </a:p>
        </p:txBody>
      </p:sp>
    </p:spTree>
    <p:extLst>
      <p:ext uri="{BB962C8B-B14F-4D97-AF65-F5344CB8AC3E}">
        <p14:creationId xmlns:p14="http://schemas.microsoft.com/office/powerpoint/2010/main" val="31393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Cor3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0" y="247650"/>
            <a:ext cx="5775325" cy="6610350"/>
          </a:xfrm>
          <a:prstGeom prst="rect">
            <a:avLst/>
          </a:prstGeom>
          <a:noFill/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00200" y="5854700"/>
            <a:ext cx="20447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jobb kamra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6133266" y="4522857"/>
            <a:ext cx="10414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bal kamra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587500" y="3911600"/>
            <a:ext cx="101600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jobb pitvar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118127" y="3061600"/>
            <a:ext cx="12319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bal pitvar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5487399" y="2256541"/>
            <a:ext cx="20447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 err="1"/>
              <a:t>truncus</a:t>
            </a:r>
            <a:r>
              <a:rPr lang="hu-HU" sz="2000" dirty="0"/>
              <a:t> </a:t>
            </a:r>
            <a:r>
              <a:rPr lang="hu-HU" sz="2000" dirty="0" err="1"/>
              <a:t>pulmonalis</a:t>
            </a:r>
            <a:endParaRPr lang="hu-HU" sz="2000" dirty="0"/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5359351" y="1211827"/>
            <a:ext cx="9906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 err="1"/>
              <a:t>arcus</a:t>
            </a:r>
            <a:r>
              <a:rPr lang="hu-HU" sz="2000" dirty="0"/>
              <a:t> </a:t>
            </a:r>
            <a:r>
              <a:rPr lang="hu-HU" sz="2000" dirty="0" err="1"/>
              <a:t>aortae</a:t>
            </a:r>
            <a:endParaRPr lang="hu-HU" sz="2000" dirty="0"/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2208427" y="1922463"/>
            <a:ext cx="1358900" cy="822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dirty="0" err="1"/>
              <a:t>vena</a:t>
            </a:r>
            <a:r>
              <a:rPr lang="hu-HU" dirty="0"/>
              <a:t> </a:t>
            </a:r>
            <a:r>
              <a:rPr lang="hu-HU" dirty="0" err="1"/>
              <a:t>cava</a:t>
            </a:r>
            <a:r>
              <a:rPr lang="hu-HU" dirty="0"/>
              <a:t> </a:t>
            </a:r>
            <a:r>
              <a:rPr lang="hu-HU" dirty="0" err="1"/>
              <a:t>sup</a:t>
            </a:r>
            <a:r>
              <a:rPr lang="hu-HU" dirty="0"/>
              <a:t>.</a:t>
            </a:r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V="1">
            <a:off x="3327400" y="5816600"/>
            <a:ext cx="482600" cy="254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2400300" y="4343400"/>
            <a:ext cx="723900" cy="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3022600" y="2082800"/>
            <a:ext cx="66040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H="1">
            <a:off x="4886227" y="1625600"/>
            <a:ext cx="546100" cy="381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4975127" y="2628900"/>
            <a:ext cx="558800" cy="50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0193" name="Line 17"/>
          <p:cNvSpPr>
            <a:spLocks noChangeShapeType="1"/>
          </p:cNvSpPr>
          <p:nvPr/>
        </p:nvSpPr>
        <p:spPr bwMode="auto">
          <a:xfrm flipH="1" flipV="1">
            <a:off x="5813327" y="4800600"/>
            <a:ext cx="4318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H="1">
            <a:off x="5178327" y="3441700"/>
            <a:ext cx="9398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76200" y="88900"/>
            <a:ext cx="37465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A szív röntgenanatómiája</a:t>
            </a:r>
          </a:p>
        </p:txBody>
      </p:sp>
    </p:spTree>
    <p:extLst>
      <p:ext uri="{BB962C8B-B14F-4D97-AF65-F5344CB8AC3E}">
        <p14:creationId xmlns:p14="http://schemas.microsoft.com/office/powerpoint/2010/main" val="4276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sill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0025" y="0"/>
            <a:ext cx="6303963" cy="6858000"/>
          </a:xfrm>
          <a:prstGeom prst="rect">
            <a:avLst/>
          </a:prstGeom>
          <a:noFill/>
        </p:spPr>
      </p:pic>
      <p:grpSp>
        <p:nvGrpSpPr>
          <p:cNvPr id="69656" name="Group 24"/>
          <p:cNvGrpSpPr>
            <a:grpSpLocks/>
          </p:cNvGrpSpPr>
          <p:nvPr/>
        </p:nvGrpSpPr>
        <p:grpSpPr bwMode="auto">
          <a:xfrm>
            <a:off x="5410200" y="2082800"/>
            <a:ext cx="3556000" cy="708025"/>
            <a:chOff x="3408" y="1312"/>
            <a:chExt cx="2240" cy="446"/>
          </a:xfrm>
        </p:grpSpPr>
        <p:sp>
          <p:nvSpPr>
            <p:cNvPr id="69639" name="Text Box 7"/>
            <p:cNvSpPr txBox="1">
              <a:spLocks noChangeArrowheads="1"/>
            </p:cNvSpPr>
            <p:nvPr/>
          </p:nvSpPr>
          <p:spPr bwMode="auto">
            <a:xfrm>
              <a:off x="4960" y="1312"/>
              <a:ext cx="688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/>
                <a:t>tr. pulm.</a:t>
              </a:r>
            </a:p>
          </p:txBody>
        </p:sp>
        <p:sp>
          <p:nvSpPr>
            <p:cNvPr id="69646" name="Line 14"/>
            <p:cNvSpPr>
              <a:spLocks noChangeShapeType="1"/>
            </p:cNvSpPr>
            <p:nvPr/>
          </p:nvSpPr>
          <p:spPr bwMode="auto">
            <a:xfrm flipH="1">
              <a:off x="3408" y="1576"/>
              <a:ext cx="1688" cy="15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 sz="2000"/>
            </a:p>
          </p:txBody>
        </p:sp>
      </p:grpSp>
      <p:grpSp>
        <p:nvGrpSpPr>
          <p:cNvPr id="69651" name="Group 19"/>
          <p:cNvGrpSpPr>
            <a:grpSpLocks/>
          </p:cNvGrpSpPr>
          <p:nvPr/>
        </p:nvGrpSpPr>
        <p:grpSpPr bwMode="auto">
          <a:xfrm>
            <a:off x="177800" y="5372100"/>
            <a:ext cx="3797300" cy="873125"/>
            <a:chOff x="112" y="3384"/>
            <a:chExt cx="2392" cy="550"/>
          </a:xfrm>
        </p:grpSpPr>
        <p:sp>
          <p:nvSpPr>
            <p:cNvPr id="69635" name="Text Box 3"/>
            <p:cNvSpPr txBox="1">
              <a:spLocks noChangeArrowheads="1"/>
            </p:cNvSpPr>
            <p:nvPr/>
          </p:nvSpPr>
          <p:spPr bwMode="auto">
            <a:xfrm>
              <a:off x="112" y="3488"/>
              <a:ext cx="784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/>
                <a:t>jobb kamra</a:t>
              </a:r>
            </a:p>
          </p:txBody>
        </p:sp>
        <p:sp>
          <p:nvSpPr>
            <p:cNvPr id="69642" name="Line 10"/>
            <p:cNvSpPr>
              <a:spLocks noChangeShapeType="1"/>
            </p:cNvSpPr>
            <p:nvPr/>
          </p:nvSpPr>
          <p:spPr bwMode="auto">
            <a:xfrm flipV="1">
              <a:off x="736" y="3384"/>
              <a:ext cx="1768" cy="39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 sz="2000"/>
            </a:p>
          </p:txBody>
        </p:sp>
      </p:grpSp>
      <p:grpSp>
        <p:nvGrpSpPr>
          <p:cNvPr id="69650" name="Group 18"/>
          <p:cNvGrpSpPr>
            <a:grpSpLocks/>
          </p:cNvGrpSpPr>
          <p:nvPr/>
        </p:nvGrpSpPr>
        <p:grpSpPr bwMode="auto">
          <a:xfrm>
            <a:off x="292100" y="4038600"/>
            <a:ext cx="3429000" cy="708025"/>
            <a:chOff x="184" y="2544"/>
            <a:chExt cx="2160" cy="446"/>
          </a:xfrm>
        </p:grpSpPr>
        <p:sp>
          <p:nvSpPr>
            <p:cNvPr id="69637" name="Text Box 5"/>
            <p:cNvSpPr txBox="1">
              <a:spLocks noChangeArrowheads="1"/>
            </p:cNvSpPr>
            <p:nvPr/>
          </p:nvSpPr>
          <p:spPr bwMode="auto">
            <a:xfrm>
              <a:off x="184" y="2544"/>
              <a:ext cx="640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/>
                <a:t>jobb pitvar</a:t>
              </a:r>
            </a:p>
          </p:txBody>
        </p:sp>
        <p:sp>
          <p:nvSpPr>
            <p:cNvPr id="69643" name="Line 11"/>
            <p:cNvSpPr>
              <a:spLocks noChangeShapeType="1"/>
            </p:cNvSpPr>
            <p:nvPr/>
          </p:nvSpPr>
          <p:spPr bwMode="auto">
            <a:xfrm flipV="1">
              <a:off x="752" y="2664"/>
              <a:ext cx="1592" cy="1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 sz="2000"/>
            </a:p>
          </p:txBody>
        </p:sp>
      </p:grpSp>
      <p:grpSp>
        <p:nvGrpSpPr>
          <p:cNvPr id="69649" name="Group 17"/>
          <p:cNvGrpSpPr>
            <a:grpSpLocks/>
          </p:cNvGrpSpPr>
          <p:nvPr/>
        </p:nvGrpSpPr>
        <p:grpSpPr bwMode="auto">
          <a:xfrm>
            <a:off x="0" y="1828800"/>
            <a:ext cx="4089400" cy="708025"/>
            <a:chOff x="104" y="1152"/>
            <a:chExt cx="2472" cy="446"/>
          </a:xfrm>
        </p:grpSpPr>
        <p:sp>
          <p:nvSpPr>
            <p:cNvPr id="69641" name="Text Box 9"/>
            <p:cNvSpPr txBox="1">
              <a:spLocks noChangeArrowheads="1"/>
            </p:cNvSpPr>
            <p:nvPr/>
          </p:nvSpPr>
          <p:spPr bwMode="auto">
            <a:xfrm>
              <a:off x="104" y="1152"/>
              <a:ext cx="816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/>
                <a:t>vena cava sup.</a:t>
              </a:r>
            </a:p>
          </p:txBody>
        </p:sp>
        <p:sp>
          <p:nvSpPr>
            <p:cNvPr id="69644" name="Line 12"/>
            <p:cNvSpPr>
              <a:spLocks noChangeShapeType="1"/>
            </p:cNvSpPr>
            <p:nvPr/>
          </p:nvSpPr>
          <p:spPr bwMode="auto">
            <a:xfrm>
              <a:off x="808" y="1424"/>
              <a:ext cx="1768" cy="10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 sz="2000"/>
            </a:p>
          </p:txBody>
        </p:sp>
      </p:grp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5194300" y="1092200"/>
            <a:ext cx="3721100" cy="876300"/>
            <a:chOff x="3272" y="688"/>
            <a:chExt cx="2344" cy="552"/>
          </a:xfrm>
        </p:grpSpPr>
        <p:sp>
          <p:nvSpPr>
            <p:cNvPr id="69640" name="Text Box 8"/>
            <p:cNvSpPr txBox="1">
              <a:spLocks noChangeArrowheads="1"/>
            </p:cNvSpPr>
            <p:nvPr/>
          </p:nvSpPr>
          <p:spPr bwMode="auto">
            <a:xfrm>
              <a:off x="4992" y="688"/>
              <a:ext cx="624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/>
                <a:t>arcus aortae</a:t>
              </a:r>
            </a:p>
          </p:txBody>
        </p:sp>
        <p:sp>
          <p:nvSpPr>
            <p:cNvPr id="69645" name="Line 13"/>
            <p:cNvSpPr>
              <a:spLocks noChangeShapeType="1"/>
            </p:cNvSpPr>
            <p:nvPr/>
          </p:nvSpPr>
          <p:spPr bwMode="auto">
            <a:xfrm flipH="1">
              <a:off x="3272" y="976"/>
              <a:ext cx="1760" cy="26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 sz="2000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6642100" y="5207000"/>
            <a:ext cx="2298700" cy="708025"/>
            <a:chOff x="4184" y="3280"/>
            <a:chExt cx="1448" cy="446"/>
          </a:xfrm>
        </p:grpSpPr>
        <p:sp>
          <p:nvSpPr>
            <p:cNvPr id="69636" name="Text Box 4"/>
            <p:cNvSpPr txBox="1">
              <a:spLocks noChangeArrowheads="1"/>
            </p:cNvSpPr>
            <p:nvPr/>
          </p:nvSpPr>
          <p:spPr bwMode="auto">
            <a:xfrm>
              <a:off x="4976" y="3280"/>
              <a:ext cx="656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/>
                <a:t>bal kamra</a:t>
              </a:r>
            </a:p>
          </p:txBody>
        </p:sp>
        <p:sp>
          <p:nvSpPr>
            <p:cNvPr id="69647" name="Line 15"/>
            <p:cNvSpPr>
              <a:spLocks noChangeShapeType="1"/>
            </p:cNvSpPr>
            <p:nvPr/>
          </p:nvSpPr>
          <p:spPr bwMode="auto">
            <a:xfrm flipH="1" flipV="1">
              <a:off x="4184" y="3352"/>
              <a:ext cx="904" cy="184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 sz="2000"/>
            </a:p>
          </p:txBody>
        </p:sp>
      </p:grpSp>
      <p:grpSp>
        <p:nvGrpSpPr>
          <p:cNvPr id="69654" name="Group 22"/>
          <p:cNvGrpSpPr>
            <a:grpSpLocks/>
          </p:cNvGrpSpPr>
          <p:nvPr/>
        </p:nvGrpSpPr>
        <p:grpSpPr bwMode="auto">
          <a:xfrm>
            <a:off x="5880100" y="3124200"/>
            <a:ext cx="3136900" cy="708025"/>
            <a:chOff x="3704" y="1968"/>
            <a:chExt cx="1976" cy="446"/>
          </a:xfrm>
        </p:grpSpPr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4904" y="1968"/>
              <a:ext cx="776" cy="44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/>
                <a:t>bal pitvar</a:t>
              </a:r>
            </a:p>
          </p:txBody>
        </p:sp>
        <p:sp>
          <p:nvSpPr>
            <p:cNvPr id="69648" name="Line 16"/>
            <p:cNvSpPr>
              <a:spLocks noChangeShapeType="1"/>
            </p:cNvSpPr>
            <p:nvPr/>
          </p:nvSpPr>
          <p:spPr bwMode="auto">
            <a:xfrm flipH="1">
              <a:off x="3704" y="2216"/>
              <a:ext cx="1336" cy="4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 sz="2000"/>
            </a:p>
          </p:txBody>
        </p:sp>
      </p:grp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39700" y="127000"/>
            <a:ext cx="3746500" cy="40011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b="1" dirty="0"/>
              <a:t>A szív röntgenanatómiája</a:t>
            </a:r>
          </a:p>
        </p:txBody>
      </p:sp>
    </p:spTree>
    <p:extLst>
      <p:ext uri="{BB962C8B-B14F-4D97-AF65-F5344CB8AC3E}">
        <p14:creationId xmlns:p14="http://schemas.microsoft.com/office/powerpoint/2010/main" val="26323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Tartalom helye 3" descr="F2.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3000" y="1733550"/>
            <a:ext cx="5586413" cy="4267200"/>
          </a:xfrm>
        </p:spPr>
      </p:pic>
      <p:sp>
        <p:nvSpPr>
          <p:cNvPr id="11" name="Ív 10"/>
          <p:cNvSpPr/>
          <p:nvPr/>
        </p:nvSpPr>
        <p:spPr>
          <a:xfrm>
            <a:off x="3275410" y="2781301"/>
            <a:ext cx="613172" cy="1026319"/>
          </a:xfrm>
          <a:prstGeom prst="arc">
            <a:avLst>
              <a:gd name="adj1" fmla="val 11008634"/>
              <a:gd name="adj2" fmla="val 20223162"/>
            </a:avLst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 sz="1500" dirty="0">
              <a:solidFill>
                <a:srgbClr val="FF0000"/>
              </a:solidFill>
            </a:endParaRPr>
          </a:p>
        </p:txBody>
      </p:sp>
      <p:sp>
        <p:nvSpPr>
          <p:cNvPr id="12" name="Ív 11"/>
          <p:cNvSpPr/>
          <p:nvPr/>
        </p:nvSpPr>
        <p:spPr>
          <a:xfrm rot="21146425">
            <a:off x="3688556" y="3124200"/>
            <a:ext cx="323850" cy="539354"/>
          </a:xfrm>
          <a:prstGeom prst="arc">
            <a:avLst>
              <a:gd name="adj1" fmla="val 17103792"/>
              <a:gd name="adj2" fmla="val 1295916"/>
            </a:avLst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 sz="1500" dirty="0">
              <a:solidFill>
                <a:srgbClr val="00B050"/>
              </a:solidFill>
            </a:endParaRPr>
          </a:p>
        </p:txBody>
      </p:sp>
      <p:sp>
        <p:nvSpPr>
          <p:cNvPr id="13" name="Ív 12"/>
          <p:cNvSpPr/>
          <p:nvPr/>
        </p:nvSpPr>
        <p:spPr>
          <a:xfrm rot="21225075">
            <a:off x="3796903" y="3451624"/>
            <a:ext cx="442913" cy="667940"/>
          </a:xfrm>
          <a:prstGeom prst="arc">
            <a:avLst>
              <a:gd name="adj1" fmla="val 16200000"/>
              <a:gd name="adj2" fmla="val 1656464"/>
            </a:avLst>
          </a:prstGeom>
          <a:ln w="254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 sz="1500" dirty="0">
              <a:solidFill>
                <a:srgbClr val="00B050"/>
              </a:solidFill>
            </a:endParaRPr>
          </a:p>
        </p:txBody>
      </p:sp>
      <p:sp>
        <p:nvSpPr>
          <p:cNvPr id="14" name="Ív 13"/>
          <p:cNvSpPr/>
          <p:nvPr/>
        </p:nvSpPr>
        <p:spPr>
          <a:xfrm rot="1520906">
            <a:off x="2709864" y="3788570"/>
            <a:ext cx="2245519" cy="2274094"/>
          </a:xfrm>
          <a:prstGeom prst="arc">
            <a:avLst>
              <a:gd name="adj1" fmla="val 16080689"/>
              <a:gd name="adj2" fmla="val 815715"/>
            </a:avLst>
          </a:prstGeom>
          <a:ln w="254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5" name="Ív 14"/>
          <p:cNvSpPr/>
          <p:nvPr/>
        </p:nvSpPr>
        <p:spPr>
          <a:xfrm rot="15854311">
            <a:off x="2550320" y="4379120"/>
            <a:ext cx="1326356" cy="554831"/>
          </a:xfrm>
          <a:prstGeom prst="arc">
            <a:avLst>
              <a:gd name="adj1" fmla="val 11567488"/>
              <a:gd name="adj2" fmla="val 21243876"/>
            </a:avLst>
          </a:prstGeom>
          <a:ln w="254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6" name="Ív 15"/>
          <p:cNvSpPr/>
          <p:nvPr/>
        </p:nvSpPr>
        <p:spPr>
          <a:xfrm rot="15854311">
            <a:off x="2739629" y="3569495"/>
            <a:ext cx="1325166" cy="553640"/>
          </a:xfrm>
          <a:prstGeom prst="arc">
            <a:avLst>
              <a:gd name="adj1" fmla="val 14837957"/>
              <a:gd name="adj2" fmla="val 21243876"/>
            </a:avLst>
          </a:prstGeom>
          <a:ln w="254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39700" y="127000"/>
            <a:ext cx="37465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b="1" dirty="0"/>
              <a:t>A szív röntgenanatómiája</a:t>
            </a:r>
          </a:p>
        </p:txBody>
      </p:sp>
    </p:spTree>
    <p:extLst>
      <p:ext uri="{BB962C8B-B14F-4D97-AF65-F5344CB8AC3E}">
        <p14:creationId xmlns:p14="http://schemas.microsoft.com/office/powerpoint/2010/main" val="109844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or3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2250" y="247650"/>
            <a:ext cx="5775325" cy="6610350"/>
          </a:xfrm>
          <a:prstGeom prst="rect">
            <a:avLst/>
          </a:prstGeom>
          <a:noFill/>
        </p:spPr>
      </p:pic>
      <p:sp>
        <p:nvSpPr>
          <p:cNvPr id="72707" name="Line 3"/>
          <p:cNvSpPr>
            <a:spLocks noChangeShapeType="1"/>
          </p:cNvSpPr>
          <p:nvPr/>
        </p:nvSpPr>
        <p:spPr bwMode="auto">
          <a:xfrm flipV="1">
            <a:off x="2374900" y="5397500"/>
            <a:ext cx="838200" cy="863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1943100" y="1714500"/>
            <a:ext cx="1701800" cy="1778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 flipH="1">
            <a:off x="4902200" y="2044700"/>
            <a:ext cx="2298700" cy="1104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72710" name="Line 6"/>
          <p:cNvSpPr>
            <a:spLocks noChangeShapeType="1"/>
          </p:cNvSpPr>
          <p:nvPr/>
        </p:nvSpPr>
        <p:spPr bwMode="auto">
          <a:xfrm flipH="1" flipV="1">
            <a:off x="5803900" y="5892800"/>
            <a:ext cx="355600" cy="469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215900" y="990600"/>
            <a:ext cx="20447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jobb „szívöböl”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7048500" y="1460500"/>
            <a:ext cx="1840976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2000" dirty="0"/>
              <a:t>bal „szívöböl”</a:t>
            </a: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508000" y="5829300"/>
            <a:ext cx="19939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jobb szív-rekesz szöglet</a:t>
            </a:r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6051550" y="6288640"/>
            <a:ext cx="31115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bal szív-rekesz szöglet</a:t>
            </a: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139700" y="127000"/>
            <a:ext cx="37465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b="1" dirty="0"/>
              <a:t>A szív röntgenanatómiája</a:t>
            </a:r>
          </a:p>
        </p:txBody>
      </p:sp>
    </p:spTree>
    <p:extLst>
      <p:ext uri="{BB962C8B-B14F-4D97-AF65-F5344CB8AC3E}">
        <p14:creationId xmlns:p14="http://schemas.microsoft.com/office/powerpoint/2010/main" val="37380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Cor1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400" y="1862138"/>
            <a:ext cx="6286500" cy="3097212"/>
          </a:xfrm>
          <a:prstGeom prst="rect">
            <a:avLst/>
          </a:prstGeom>
          <a:noFill/>
        </p:spPr>
      </p:pic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882650" y="5602288"/>
            <a:ext cx="3259138" cy="493712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2700" tIns="12700" rIns="12700" bIns="12700"/>
          <a:lstStyle/>
          <a:p>
            <a:r>
              <a:rPr lang="hu-HU" sz="2000"/>
              <a:t>postero-anterior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5000625" y="5594350"/>
            <a:ext cx="2849563" cy="473075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12700" tIns="12700" rIns="12700" bIns="12700"/>
          <a:lstStyle/>
          <a:p>
            <a:r>
              <a:rPr lang="hu-HU" sz="2000"/>
              <a:t>antero-posterior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660400" y="4622800"/>
            <a:ext cx="16383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jobb kamra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797300" y="4114800"/>
            <a:ext cx="15367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bal kamra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698500" y="3073400"/>
            <a:ext cx="10160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jobb pitvar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695700" y="3340100"/>
            <a:ext cx="16891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bal pitvar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3200400" y="2603500"/>
            <a:ext cx="28321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truncus pulmonalis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3683000" y="1955800"/>
            <a:ext cx="17907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arcus aortae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7226300" y="2387600"/>
            <a:ext cx="14224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vena cava sup.</a:t>
            </a:r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H="1">
            <a:off x="2463800" y="2197100"/>
            <a:ext cx="12700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>
            <a:off x="5372100" y="2222500"/>
            <a:ext cx="11557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>
            <a:off x="1473200" y="3479800"/>
            <a:ext cx="647700" cy="76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 flipV="1">
            <a:off x="2197100" y="4152900"/>
            <a:ext cx="431800" cy="698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 flipH="1" flipV="1">
            <a:off x="3238500" y="4178300"/>
            <a:ext cx="66040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 flipV="1">
            <a:off x="5207000" y="4140200"/>
            <a:ext cx="7493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68" name="Line 20"/>
          <p:cNvSpPr>
            <a:spLocks noChangeShapeType="1"/>
          </p:cNvSpPr>
          <p:nvPr/>
        </p:nvSpPr>
        <p:spPr bwMode="auto">
          <a:xfrm flipH="1">
            <a:off x="2705100" y="2844800"/>
            <a:ext cx="673100" cy="101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>
            <a:off x="5803900" y="2882900"/>
            <a:ext cx="393700" cy="2159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 flipH="1" flipV="1">
            <a:off x="6883400" y="2171700"/>
            <a:ext cx="609600" cy="4191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 flipH="1" flipV="1">
            <a:off x="3149600" y="3429000"/>
            <a:ext cx="711200" cy="1270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72" name="Line 24"/>
          <p:cNvSpPr>
            <a:spLocks noChangeShapeType="1"/>
          </p:cNvSpPr>
          <p:nvPr/>
        </p:nvSpPr>
        <p:spPr bwMode="auto">
          <a:xfrm flipV="1">
            <a:off x="5156200" y="3479800"/>
            <a:ext cx="977900" cy="101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2603500" y="723900"/>
            <a:ext cx="37465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b="1"/>
              <a:t>A szív röntgenanatómiája</a:t>
            </a:r>
          </a:p>
        </p:txBody>
      </p:sp>
    </p:spTree>
    <p:extLst>
      <p:ext uri="{BB962C8B-B14F-4D97-AF65-F5344CB8AC3E}">
        <p14:creationId xmlns:p14="http://schemas.microsoft.com/office/powerpoint/2010/main" val="171117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Cor1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1855788"/>
            <a:ext cx="7743825" cy="3121025"/>
          </a:xfrm>
          <a:prstGeom prst="rect">
            <a:avLst/>
          </a:prstGeom>
          <a:noFill/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584200" y="5491163"/>
            <a:ext cx="2814638" cy="45243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12700" tIns="12700" rIns="12700" bIns="12700"/>
          <a:lstStyle/>
          <a:p>
            <a:r>
              <a:rPr lang="hu-HU" sz="2000"/>
              <a:t>I. ferde (vívóállás) [jobb oldal elöl]</a:t>
            </a: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3048000" y="4983163"/>
            <a:ext cx="2909888" cy="7842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12700" tIns="12700" rIns="12700" bIns="12700"/>
          <a:lstStyle/>
          <a:p>
            <a:r>
              <a:rPr lang="hu-HU" sz="2000"/>
              <a:t>II. ferde (boxoló-állás) [</a:t>
            </a:r>
            <a:r>
              <a:rPr lang="hu-HU" sz="2000" i="1"/>
              <a:t>bal oldal elöl</a:t>
            </a:r>
            <a:r>
              <a:rPr lang="hu-HU" sz="2000"/>
              <a:t>]</a:t>
            </a: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5738813" y="5422900"/>
            <a:ext cx="2708275" cy="7667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lIns="12700" tIns="12700" rIns="12700" bIns="12700"/>
          <a:lstStyle/>
          <a:p>
            <a:r>
              <a:rPr lang="hu-HU" sz="2000"/>
              <a:t>oldalirányú felvétel [</a:t>
            </a:r>
            <a:r>
              <a:rPr lang="hu-HU" sz="2000" i="1"/>
              <a:t>bal oldal elöl</a:t>
            </a:r>
            <a:r>
              <a:rPr lang="hu-HU" sz="2000"/>
              <a:t>]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321300" y="1892300"/>
            <a:ext cx="15367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bal kamra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3721100" y="762000"/>
            <a:ext cx="17907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arcus aortae (aorta-ablak)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1117600" y="774700"/>
            <a:ext cx="14224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vena cava sup.</a:t>
            </a: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H="1">
            <a:off x="1765300" y="1612900"/>
            <a:ext cx="12700" cy="584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6096000" y="2298700"/>
            <a:ext cx="723900" cy="19177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4559300" y="1498600"/>
            <a:ext cx="0" cy="825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6350000" y="952500"/>
            <a:ext cx="22225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Holzknecht-tér</a:t>
            </a:r>
          </a:p>
        </p:txBody>
      </p:sp>
      <p:sp>
        <p:nvSpPr>
          <p:cNvPr id="52240" name="Line 16"/>
          <p:cNvSpPr>
            <a:spLocks noChangeShapeType="1"/>
          </p:cNvSpPr>
          <p:nvPr/>
        </p:nvSpPr>
        <p:spPr bwMode="auto">
          <a:xfrm>
            <a:off x="7581900" y="1384300"/>
            <a:ext cx="25400" cy="16637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2679700" y="215900"/>
            <a:ext cx="37465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b="1"/>
              <a:t>A szív röntgenanatómiája</a:t>
            </a:r>
          </a:p>
        </p:txBody>
      </p:sp>
    </p:spTree>
    <p:extLst>
      <p:ext uri="{BB962C8B-B14F-4D97-AF65-F5344CB8AC3E}">
        <p14:creationId xmlns:p14="http://schemas.microsoft.com/office/powerpoint/2010/main" val="29352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098800" y="330200"/>
            <a:ext cx="3122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hu-HU" b="1"/>
              <a:t>Percussio (kopogtatás)</a:t>
            </a:r>
          </a:p>
        </p:txBody>
      </p:sp>
      <p:pic>
        <p:nvPicPr>
          <p:cNvPr id="63491" name="Picture 3" descr="C:\oktatás\bevezetés\abklopfen.bmp"/>
          <p:cNvPicPr>
            <a:picLocks noChangeAspect="1" noChangeArrowheads="1"/>
          </p:cNvPicPr>
          <p:nvPr/>
        </p:nvPicPr>
        <p:blipFill rotWithShape="1">
          <a:blip r:embed="rId3" r:link="rId4" cstate="print"/>
          <a:srcRect t="50304"/>
          <a:stretch/>
        </p:blipFill>
        <p:spPr bwMode="auto">
          <a:xfrm>
            <a:off x="2266278" y="2072558"/>
            <a:ext cx="3695700" cy="27091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96178" y="2707789"/>
            <a:ext cx="2070100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kopogtatáskor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221413" y="3581400"/>
            <a:ext cx="2478087" cy="120032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„hallgatjuk” a hanghullámok terjedését</a:t>
            </a:r>
          </a:p>
        </p:txBody>
      </p:sp>
    </p:spTree>
    <p:extLst>
      <p:ext uri="{BB962C8B-B14F-4D97-AF65-F5344CB8AC3E}">
        <p14:creationId xmlns:p14="http://schemas.microsoft.com/office/powerpoint/2010/main" val="296272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ompul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175" y="355600"/>
            <a:ext cx="4964113" cy="6235700"/>
          </a:xfrm>
          <a:prstGeom prst="rect">
            <a:avLst/>
          </a:prstGeom>
          <a:noFill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89000" y="1041400"/>
            <a:ext cx="1651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 dirty="0" err="1"/>
              <a:t>Pulmo</a:t>
            </a:r>
            <a:endParaRPr lang="hu-HU" b="1" dirty="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57200" y="4483100"/>
            <a:ext cx="1562100" cy="457200"/>
          </a:xfrm>
          <a:prstGeom prst="rect">
            <a:avLst/>
          </a:prstGeom>
          <a:solidFill>
            <a:srgbClr val="5F5F5F"/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>
                <a:solidFill>
                  <a:schemeClr val="bg1"/>
                </a:solidFill>
              </a:rPr>
              <a:t>Hepar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7061200" y="5588000"/>
            <a:ext cx="1739900" cy="495300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Pleura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228600" y="1574800"/>
            <a:ext cx="2438400" cy="15525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Tüdőhang (hosszan hangzik – hypersonor, hangos, mély)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65100" y="5041900"/>
            <a:ext cx="2095500" cy="11874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A hang rövid, magas és halk (tompult)</a:t>
            </a:r>
          </a:p>
        </p:txBody>
      </p:sp>
    </p:spTree>
    <p:extLst>
      <p:ext uri="{BB962C8B-B14F-4D97-AF65-F5344CB8AC3E}">
        <p14:creationId xmlns:p14="http://schemas.microsoft.com/office/powerpoint/2010/main" val="95119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leura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9975" y="350838"/>
            <a:ext cx="6880225" cy="5097462"/>
          </a:xfrm>
          <a:prstGeom prst="rect">
            <a:avLst/>
          </a:prstGeom>
          <a:noFill/>
        </p:spPr>
      </p:pic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3505200" y="3670300"/>
            <a:ext cx="0" cy="226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6337300" y="3619500"/>
            <a:ext cx="0" cy="226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4051300" y="46228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5626100" y="45847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hu-HU" sz="2000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822700" y="3568700"/>
            <a:ext cx="19939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/>
              <a:t>tompulat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171950" y="5310651"/>
            <a:ext cx="12954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abszolút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3304318" y="5818482"/>
            <a:ext cx="14097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relatív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528609" y="5806660"/>
            <a:ext cx="14097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relatív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3780869" y="6345207"/>
            <a:ext cx="2806700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 err="1"/>
              <a:t>szívtompulat</a:t>
            </a:r>
            <a:endParaRPr lang="hu-HU" sz="2000" dirty="0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06426" y="5002529"/>
            <a:ext cx="23495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tüdőhang (hangos)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6775450" y="5110596"/>
            <a:ext cx="2349500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/>
              <a:t>tüdőhang (hangos)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2006599" y="3657600"/>
            <a:ext cx="1181101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2000" dirty="0"/>
              <a:t>hangos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6410300" y="3270190"/>
            <a:ext cx="1276399" cy="4001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2000" dirty="0"/>
              <a:t>hangos</a:t>
            </a:r>
          </a:p>
        </p:txBody>
      </p:sp>
    </p:spTree>
    <p:extLst>
      <p:ext uri="{BB962C8B-B14F-4D97-AF65-F5344CB8AC3E}">
        <p14:creationId xmlns:p14="http://schemas.microsoft.com/office/powerpoint/2010/main" val="403836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COR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42863"/>
            <a:ext cx="5238750" cy="6772275"/>
          </a:xfrm>
          <a:prstGeom prst="rect">
            <a:avLst/>
          </a:prstGeom>
          <a:noFill/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0" y="1854200"/>
            <a:ext cx="2120900" cy="830997"/>
          </a:xfrm>
          <a:prstGeom prst="rect">
            <a:avLst/>
          </a:prstGeom>
          <a:solidFill>
            <a:srgbClr val="969696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abszolút </a:t>
            </a:r>
            <a:r>
              <a:rPr lang="hu-HU" dirty="0" err="1"/>
              <a:t>szívtompulat</a:t>
            </a:r>
            <a:endParaRPr lang="hu-HU" dirty="0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841864" y="2578100"/>
            <a:ext cx="2073536" cy="830997"/>
          </a:xfrm>
          <a:prstGeom prst="rect">
            <a:avLst/>
          </a:prstGeom>
          <a:solidFill>
            <a:srgbClr val="DDDDDD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relatív </a:t>
            </a:r>
            <a:r>
              <a:rPr lang="hu-HU" dirty="0" err="1"/>
              <a:t>szívtompulat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67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30" y="2980241"/>
            <a:ext cx="5079470" cy="387775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313"/>
            <a:ext cx="4721290" cy="323901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4986702" y="765110"/>
            <a:ext cx="38918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smtClean="0"/>
              <a:t>A. coronaria </a:t>
            </a:r>
            <a:r>
              <a:rPr lang="hu-HU" sz="1200" b="1" dirty="0" err="1" smtClean="0"/>
              <a:t>sinistra</a:t>
            </a:r>
            <a:endParaRPr lang="hu-HU" sz="1200" b="1" dirty="0" smtClean="0"/>
          </a:p>
          <a:p>
            <a:endParaRPr lang="hu-HU" sz="1200" dirty="0" smtClean="0"/>
          </a:p>
          <a:p>
            <a:r>
              <a:rPr lang="hu-HU" sz="1200" dirty="0" err="1" smtClean="0"/>
              <a:t>ramus</a:t>
            </a:r>
            <a:r>
              <a:rPr lang="hu-HU" sz="1200" dirty="0"/>
              <a:t> </a:t>
            </a:r>
            <a:r>
              <a:rPr lang="hu-HU" sz="1200" dirty="0" err="1" smtClean="0"/>
              <a:t>interventricularis</a:t>
            </a:r>
            <a:r>
              <a:rPr lang="hu-HU" sz="1200" dirty="0" smtClean="0"/>
              <a:t> </a:t>
            </a:r>
            <a:r>
              <a:rPr lang="hu-HU" sz="1200" dirty="0" err="1" smtClean="0"/>
              <a:t>anterioror</a:t>
            </a:r>
            <a:endParaRPr lang="hu-H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rami</a:t>
            </a:r>
            <a:r>
              <a:rPr lang="hu-HU" sz="1200" dirty="0" smtClean="0"/>
              <a:t> </a:t>
            </a:r>
            <a:r>
              <a:rPr lang="hu-HU" sz="1200" dirty="0" err="1" smtClean="0"/>
              <a:t>diagonales</a:t>
            </a:r>
            <a:r>
              <a:rPr lang="hu-HU" sz="1200" dirty="0" smtClean="0"/>
              <a:t> (</a:t>
            </a:r>
            <a:r>
              <a:rPr lang="hu-HU" sz="1200" dirty="0" err="1" smtClean="0"/>
              <a:t>D1</a:t>
            </a:r>
            <a:r>
              <a:rPr lang="hu-HU" sz="1200" dirty="0" smtClean="0"/>
              <a:t>, D2)</a:t>
            </a:r>
            <a:endParaRPr lang="hu-H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/>
              <a:t>rami</a:t>
            </a:r>
            <a:r>
              <a:rPr lang="hu-HU" sz="1200" dirty="0"/>
              <a:t> </a:t>
            </a:r>
            <a:r>
              <a:rPr lang="hu-HU" sz="1200" dirty="0" err="1"/>
              <a:t>septi</a:t>
            </a:r>
            <a:r>
              <a:rPr lang="hu-HU" sz="1200" dirty="0"/>
              <a:t> </a:t>
            </a:r>
            <a:r>
              <a:rPr lang="hu-HU" sz="1200" dirty="0" err="1"/>
              <a:t>interventriculares</a:t>
            </a:r>
            <a:endParaRPr lang="hu-HU" sz="1200" dirty="0"/>
          </a:p>
          <a:p>
            <a:endParaRPr lang="hu-HU" sz="1200" dirty="0" smtClean="0"/>
          </a:p>
          <a:p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circumflexus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/>
              <a:t>rami</a:t>
            </a:r>
            <a:r>
              <a:rPr lang="hu-HU" sz="1200" dirty="0"/>
              <a:t> </a:t>
            </a:r>
            <a:r>
              <a:rPr lang="hu-HU" sz="1200" dirty="0" err="1"/>
              <a:t>atrii</a:t>
            </a:r>
            <a:r>
              <a:rPr lang="hu-HU" sz="1200" dirty="0"/>
              <a:t> </a:t>
            </a:r>
            <a:r>
              <a:rPr lang="hu-HU" sz="1200" dirty="0" err="1" smtClean="0"/>
              <a:t>sinistri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/>
              <a:t>ramus</a:t>
            </a:r>
            <a:r>
              <a:rPr lang="hu-HU" sz="1200" dirty="0"/>
              <a:t> </a:t>
            </a:r>
            <a:r>
              <a:rPr lang="hu-HU" sz="1200" dirty="0" err="1" smtClean="0"/>
              <a:t>marginalis</a:t>
            </a:r>
            <a:r>
              <a:rPr lang="hu-HU" sz="1200" dirty="0" smtClean="0"/>
              <a:t> </a:t>
            </a:r>
            <a:r>
              <a:rPr lang="hu-HU" sz="1200" dirty="0" err="1" smtClean="0"/>
              <a:t>sinister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ventricularis</a:t>
            </a:r>
            <a:r>
              <a:rPr lang="hu-HU" sz="1200" dirty="0" smtClean="0"/>
              <a:t> </a:t>
            </a:r>
            <a:r>
              <a:rPr lang="hu-HU" sz="1200" dirty="0" err="1" smtClean="0"/>
              <a:t>posterior</a:t>
            </a:r>
            <a:endParaRPr lang="hu-HU" sz="1200" dirty="0" smtClean="0"/>
          </a:p>
          <a:p>
            <a:endParaRPr lang="hu-HU" sz="12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414702" y="4558424"/>
            <a:ext cx="3891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A. coronaria </a:t>
            </a:r>
            <a:r>
              <a:rPr lang="hu-HU" sz="1200" dirty="0" err="1" smtClean="0"/>
              <a:t>dextra</a:t>
            </a:r>
            <a:endParaRPr lang="hu-HU" sz="1200" b="1" dirty="0" smtClean="0"/>
          </a:p>
          <a:p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nodi</a:t>
            </a:r>
            <a:r>
              <a:rPr lang="hu-HU" sz="1200" dirty="0" smtClean="0"/>
              <a:t> </a:t>
            </a:r>
            <a:r>
              <a:rPr lang="hu-HU" sz="1200" dirty="0" err="1" smtClean="0"/>
              <a:t>sinoatrialis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rami</a:t>
            </a:r>
            <a:r>
              <a:rPr lang="hu-HU" sz="1200" dirty="0" smtClean="0"/>
              <a:t> </a:t>
            </a:r>
            <a:r>
              <a:rPr lang="hu-HU" sz="1200" dirty="0" err="1" smtClean="0"/>
              <a:t>atrii</a:t>
            </a:r>
            <a:r>
              <a:rPr lang="hu-HU" sz="1200" dirty="0" smtClean="0"/>
              <a:t> </a:t>
            </a:r>
            <a:r>
              <a:rPr lang="hu-HU" sz="1200" dirty="0" err="1" smtClean="0"/>
              <a:t>dextri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nodi</a:t>
            </a:r>
            <a:r>
              <a:rPr lang="hu-HU" sz="1200" dirty="0" smtClean="0"/>
              <a:t> </a:t>
            </a:r>
            <a:r>
              <a:rPr lang="hu-HU" sz="1200" dirty="0" err="1" smtClean="0"/>
              <a:t>atrioventricularis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 smtClean="0"/>
              <a:t> </a:t>
            </a:r>
            <a:r>
              <a:rPr lang="hu-HU" sz="1200" dirty="0" err="1" smtClean="0"/>
              <a:t>marginalis</a:t>
            </a:r>
            <a:r>
              <a:rPr lang="hu-HU" sz="1200" dirty="0" smtClean="0"/>
              <a:t> </a:t>
            </a:r>
            <a:r>
              <a:rPr lang="hu-HU" sz="1200" dirty="0" err="1" smtClean="0"/>
              <a:t>dexter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ramus</a:t>
            </a:r>
            <a:r>
              <a:rPr lang="hu-HU" sz="1200" dirty="0"/>
              <a:t> </a:t>
            </a:r>
            <a:r>
              <a:rPr lang="hu-HU" sz="1200" dirty="0" err="1" smtClean="0"/>
              <a:t>interventricularis</a:t>
            </a:r>
            <a:r>
              <a:rPr lang="hu-HU" sz="1200" dirty="0" smtClean="0"/>
              <a:t> </a:t>
            </a:r>
            <a:r>
              <a:rPr lang="hu-HU" sz="1200" dirty="0" err="1" smtClean="0"/>
              <a:t>posterior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err="1" smtClean="0"/>
              <a:t>rami</a:t>
            </a:r>
            <a:r>
              <a:rPr lang="hu-HU" sz="1200" dirty="0" smtClean="0"/>
              <a:t> </a:t>
            </a:r>
            <a:r>
              <a:rPr lang="hu-HU" sz="1200" dirty="0" err="1" smtClean="0"/>
              <a:t>septi</a:t>
            </a:r>
            <a:r>
              <a:rPr lang="hu-HU" sz="1200" dirty="0" smtClean="0"/>
              <a:t> </a:t>
            </a:r>
            <a:r>
              <a:rPr lang="hu-HU" sz="1200" dirty="0" err="1" smtClean="0"/>
              <a:t>interventriculares</a:t>
            </a:r>
            <a:endParaRPr lang="hu-HU" sz="1200" dirty="0" smtClean="0"/>
          </a:p>
        </p:txBody>
      </p:sp>
      <p:sp>
        <p:nvSpPr>
          <p:cNvPr id="7" name="Téglalap 6"/>
          <p:cNvSpPr/>
          <p:nvPr/>
        </p:nvSpPr>
        <p:spPr>
          <a:xfrm>
            <a:off x="2970929" y="61103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800" b="1" dirty="0" err="1" smtClean="0">
                <a:latin typeface="Arial Narrow" panose="020B0606020202030204" pitchFamily="34" charset="0"/>
              </a:rPr>
              <a:t>Arteriae</a:t>
            </a:r>
            <a:r>
              <a:rPr lang="hu-HU" altLang="hu-HU" sz="2800" b="1" dirty="0" smtClean="0">
                <a:latin typeface="Arial Narrow" panose="020B0606020202030204" pitchFamily="34" charset="0"/>
              </a:rPr>
              <a:t> </a:t>
            </a:r>
            <a:r>
              <a:rPr lang="hu-HU" altLang="hu-HU" sz="2800" b="1" dirty="0" err="1" smtClean="0">
                <a:latin typeface="Arial Narrow" panose="020B0606020202030204" pitchFamily="34" charset="0"/>
              </a:rPr>
              <a:t>coronariae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950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edias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688" y="119063"/>
            <a:ext cx="6016625" cy="6619875"/>
          </a:xfrm>
          <a:prstGeom prst="rect">
            <a:avLst/>
          </a:prstGeom>
          <a:noFill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89703" y="2768600"/>
            <a:ext cx="192409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abszolút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110114" y="2396266"/>
            <a:ext cx="16891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dirty="0"/>
              <a:t>relatív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876300" y="3530600"/>
            <a:ext cx="812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máj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 rot="-5400000">
            <a:off x="7420592" y="2267771"/>
            <a:ext cx="2521473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/>
              <a:t>szívtompulat</a:t>
            </a:r>
          </a:p>
        </p:txBody>
      </p:sp>
      <p:sp>
        <p:nvSpPr>
          <p:cNvPr id="30727" name="Line 7"/>
          <p:cNvSpPr>
            <a:spLocks noChangeShapeType="1"/>
          </p:cNvSpPr>
          <p:nvPr/>
        </p:nvSpPr>
        <p:spPr bwMode="auto">
          <a:xfrm>
            <a:off x="1574800" y="3784600"/>
            <a:ext cx="2984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H="1" flipV="1">
            <a:off x="4775200" y="2603500"/>
            <a:ext cx="2238786" cy="213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hu-HU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 flipH="1">
            <a:off x="4737100" y="2997199"/>
            <a:ext cx="2152603" cy="3810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hu-HU"/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292100" y="469900"/>
            <a:ext cx="2476500" cy="457200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A szívtompulat</a:t>
            </a:r>
          </a:p>
        </p:txBody>
      </p:sp>
    </p:spTree>
    <p:extLst>
      <p:ext uri="{BB962C8B-B14F-4D97-AF65-F5344CB8AC3E}">
        <p14:creationId xmlns:p14="http://schemas.microsoft.com/office/powerpoint/2010/main" val="7912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s://medlineplus.gov/ency/images/ency/fullsize/90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0"/>
          <a:stretch/>
        </p:blipFill>
        <p:spPr bwMode="auto">
          <a:xfrm>
            <a:off x="326902" y="572922"/>
            <a:ext cx="5534464" cy="630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3094134" y="388256"/>
            <a:ext cx="3054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 smtClean="0"/>
              <a:t>Auscultatio</a:t>
            </a:r>
            <a:endParaRPr lang="hu-HU" alt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126303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05" y="807706"/>
            <a:ext cx="6051697" cy="6050294"/>
          </a:xfrm>
          <a:prstGeom prst="rect">
            <a:avLst/>
          </a:prstGeom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776893" y="192314"/>
            <a:ext cx="3054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 smtClean="0"/>
              <a:t>Auscultatio</a:t>
            </a:r>
            <a:endParaRPr lang="hu-HU" alt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3618366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11125" y="990600"/>
            <a:ext cx="8921750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028700"/>
            <a:ext cx="424338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SZÍVBILLENTYŰ HANGOK HALLGATÓZÁSI HELYEI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70663" name="Freeform 7"/>
          <p:cNvSpPr>
            <a:spLocks/>
          </p:cNvSpPr>
          <p:nvPr/>
        </p:nvSpPr>
        <p:spPr bwMode="auto">
          <a:xfrm>
            <a:off x="4605338" y="3109913"/>
            <a:ext cx="690562" cy="862012"/>
          </a:xfrm>
          <a:custGeom>
            <a:avLst/>
            <a:gdLst>
              <a:gd name="T0" fmla="*/ 0 w 435"/>
              <a:gd name="T1" fmla="*/ 1277717684 h 543"/>
              <a:gd name="T2" fmla="*/ 0 w 435"/>
              <a:gd name="T3" fmla="*/ 1118947138 h 543"/>
              <a:gd name="T4" fmla="*/ 68043376 w 435"/>
              <a:gd name="T5" fmla="*/ 816530151 h 543"/>
              <a:gd name="T6" fmla="*/ 219252641 w 435"/>
              <a:gd name="T7" fmla="*/ 498990648 h 543"/>
              <a:gd name="T8" fmla="*/ 400703760 w 435"/>
              <a:gd name="T9" fmla="*/ 325099174 h 543"/>
              <a:gd name="T10" fmla="*/ 695562621 w 435"/>
              <a:gd name="T11" fmla="*/ 113406172 h 543"/>
              <a:gd name="T12" fmla="*/ 945057116 w 435"/>
              <a:gd name="T13" fmla="*/ 0 h 543"/>
              <a:gd name="T14" fmla="*/ 1035782675 w 435"/>
              <a:gd name="T15" fmla="*/ 0 h 543"/>
              <a:gd name="T16" fmla="*/ 1073585785 w 435"/>
              <a:gd name="T17" fmla="*/ 52922457 h 543"/>
              <a:gd name="T18" fmla="*/ 1096266381 w 435"/>
              <a:gd name="T19" fmla="*/ 151209287 h 543"/>
              <a:gd name="T20" fmla="*/ 1050903602 w 435"/>
              <a:gd name="T21" fmla="*/ 332660432 h 543"/>
              <a:gd name="T22" fmla="*/ 975298969 w 435"/>
              <a:gd name="T23" fmla="*/ 612396820 h 543"/>
              <a:gd name="T24" fmla="*/ 703122291 w 435"/>
              <a:gd name="T25" fmla="*/ 952618510 h 543"/>
              <a:gd name="T26" fmla="*/ 468748723 w 435"/>
              <a:gd name="T27" fmla="*/ 1202113040 h 543"/>
              <a:gd name="T28" fmla="*/ 264615421 w 435"/>
              <a:gd name="T29" fmla="*/ 1345762657 h 543"/>
              <a:gd name="T30" fmla="*/ 120967412 w 435"/>
              <a:gd name="T31" fmla="*/ 1368443256 h 543"/>
              <a:gd name="T32" fmla="*/ 0 w 435"/>
              <a:gd name="T33" fmla="*/ 1277717684 h 5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35"/>
              <a:gd name="T52" fmla="*/ 0 h 543"/>
              <a:gd name="T53" fmla="*/ 435 w 435"/>
              <a:gd name="T54" fmla="*/ 543 h 5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35" h="543">
                <a:moveTo>
                  <a:pt x="0" y="507"/>
                </a:moveTo>
                <a:lnTo>
                  <a:pt x="0" y="444"/>
                </a:lnTo>
                <a:lnTo>
                  <a:pt x="27" y="324"/>
                </a:lnTo>
                <a:lnTo>
                  <a:pt x="87" y="198"/>
                </a:lnTo>
                <a:lnTo>
                  <a:pt x="159" y="129"/>
                </a:lnTo>
                <a:lnTo>
                  <a:pt x="276" y="45"/>
                </a:lnTo>
                <a:lnTo>
                  <a:pt x="375" y="0"/>
                </a:lnTo>
                <a:lnTo>
                  <a:pt x="411" y="0"/>
                </a:lnTo>
                <a:lnTo>
                  <a:pt x="426" y="21"/>
                </a:lnTo>
                <a:lnTo>
                  <a:pt x="435" y="60"/>
                </a:lnTo>
                <a:lnTo>
                  <a:pt x="417" y="132"/>
                </a:lnTo>
                <a:lnTo>
                  <a:pt x="387" y="243"/>
                </a:lnTo>
                <a:lnTo>
                  <a:pt x="279" y="378"/>
                </a:lnTo>
                <a:lnTo>
                  <a:pt x="186" y="477"/>
                </a:lnTo>
                <a:lnTo>
                  <a:pt x="105" y="534"/>
                </a:lnTo>
                <a:lnTo>
                  <a:pt x="48" y="543"/>
                </a:lnTo>
                <a:lnTo>
                  <a:pt x="0" y="507"/>
                </a:lnTo>
                <a:close/>
              </a:path>
            </a:pathLst>
          </a:cu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0664" name="AutoShape 8"/>
          <p:cNvSpPr>
            <a:spLocks/>
          </p:cNvSpPr>
          <p:nvPr/>
        </p:nvSpPr>
        <p:spPr bwMode="auto">
          <a:xfrm>
            <a:off x="7011988" y="4878388"/>
            <a:ext cx="2132012" cy="609600"/>
          </a:xfrm>
          <a:prstGeom prst="callout1">
            <a:avLst>
              <a:gd name="adj1" fmla="val 18750"/>
              <a:gd name="adj2" fmla="val -3574"/>
              <a:gd name="adj3" fmla="val -107719"/>
              <a:gd name="adj4" fmla="val -61350"/>
            </a:avLst>
          </a:prstGeom>
          <a:noFill/>
          <a:ln w="1587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Valva mitralis</a:t>
            </a:r>
          </a:p>
        </p:txBody>
      </p:sp>
      <p:sp>
        <p:nvSpPr>
          <p:cNvPr id="70665" name="Oval 9"/>
          <p:cNvSpPr>
            <a:spLocks noChangeArrowheads="1"/>
          </p:cNvSpPr>
          <p:nvPr/>
        </p:nvSpPr>
        <p:spPr bwMode="auto">
          <a:xfrm>
            <a:off x="4206875" y="3876675"/>
            <a:ext cx="360363" cy="360363"/>
          </a:xfrm>
          <a:prstGeom prst="ellipse">
            <a:avLst/>
          </a:prstGeom>
          <a:solidFill>
            <a:srgbClr val="3366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0666" name="AutoShape 10"/>
          <p:cNvSpPr>
            <a:spLocks/>
          </p:cNvSpPr>
          <p:nvPr/>
        </p:nvSpPr>
        <p:spPr bwMode="auto">
          <a:xfrm>
            <a:off x="7138988" y="1839913"/>
            <a:ext cx="2132012" cy="609600"/>
          </a:xfrm>
          <a:prstGeom prst="callout1">
            <a:avLst>
              <a:gd name="adj1" fmla="val 18750"/>
              <a:gd name="adj2" fmla="val -3574"/>
              <a:gd name="adj3" fmla="val 180368"/>
              <a:gd name="adj4" fmla="val -90769"/>
            </a:avLst>
          </a:prstGeom>
          <a:noFill/>
          <a:ln w="1587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Valva trunci pulmonalis</a:t>
            </a:r>
          </a:p>
        </p:txBody>
      </p:sp>
      <p:sp>
        <p:nvSpPr>
          <p:cNvPr id="70667" name="AutoShape 11"/>
          <p:cNvSpPr>
            <a:spLocks/>
          </p:cNvSpPr>
          <p:nvPr/>
        </p:nvSpPr>
        <p:spPr bwMode="auto">
          <a:xfrm>
            <a:off x="-149225" y="2009775"/>
            <a:ext cx="2132013" cy="609600"/>
          </a:xfrm>
          <a:prstGeom prst="callout1">
            <a:avLst>
              <a:gd name="adj1" fmla="val 18750"/>
              <a:gd name="adj2" fmla="val 103574"/>
              <a:gd name="adj3" fmla="val 160148"/>
              <a:gd name="adj4" fmla="val 206392"/>
            </a:avLst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Valva aortae</a:t>
            </a:r>
          </a:p>
        </p:txBody>
      </p:sp>
      <p:sp>
        <p:nvSpPr>
          <p:cNvPr id="70668" name="Oval 12"/>
          <p:cNvSpPr>
            <a:spLocks noChangeArrowheads="1"/>
          </p:cNvSpPr>
          <p:nvPr/>
        </p:nvSpPr>
        <p:spPr bwMode="auto">
          <a:xfrm>
            <a:off x="4156075" y="2789238"/>
            <a:ext cx="360363" cy="36036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0669" name="Oval 13"/>
          <p:cNvSpPr>
            <a:spLocks noChangeArrowheads="1"/>
          </p:cNvSpPr>
          <p:nvPr/>
        </p:nvSpPr>
        <p:spPr bwMode="auto">
          <a:xfrm>
            <a:off x="4953000" y="2801938"/>
            <a:ext cx="360363" cy="360362"/>
          </a:xfrm>
          <a:prstGeom prst="ellipse">
            <a:avLst/>
          </a:prstGeom>
          <a:solidFill>
            <a:srgbClr val="339966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0670" name="AutoShape 14"/>
          <p:cNvSpPr>
            <a:spLocks/>
          </p:cNvSpPr>
          <p:nvPr/>
        </p:nvSpPr>
        <p:spPr bwMode="auto">
          <a:xfrm>
            <a:off x="-195263" y="3825875"/>
            <a:ext cx="2132013" cy="609600"/>
          </a:xfrm>
          <a:prstGeom prst="callout1">
            <a:avLst>
              <a:gd name="adj1" fmla="val 18750"/>
              <a:gd name="adj2" fmla="val 103574"/>
              <a:gd name="adj3" fmla="val 40743"/>
              <a:gd name="adj4" fmla="val 211432"/>
            </a:avLst>
          </a:prstGeom>
          <a:noFill/>
          <a:ln w="158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Valva tricuspidalis</a:t>
            </a:r>
          </a:p>
        </p:txBody>
      </p:sp>
      <p:sp>
        <p:nvSpPr>
          <p:cNvPr id="70671" name="Oval 15"/>
          <p:cNvSpPr>
            <a:spLocks noChangeArrowheads="1"/>
          </p:cNvSpPr>
          <p:nvPr/>
        </p:nvSpPr>
        <p:spPr bwMode="auto">
          <a:xfrm>
            <a:off x="5461000" y="4038600"/>
            <a:ext cx="360363" cy="360363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70672" name="Text Box 16"/>
          <p:cNvSpPr txBox="1">
            <a:spLocks noChangeArrowheads="1"/>
          </p:cNvSpPr>
          <p:nvPr/>
        </p:nvSpPr>
        <p:spPr bwMode="auto">
          <a:xfrm>
            <a:off x="1714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Right</a:t>
            </a:r>
          </a:p>
        </p:txBody>
      </p: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7712075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Left</a:t>
            </a:r>
          </a:p>
        </p:txBody>
      </p:sp>
    </p:spTree>
    <p:extLst>
      <p:ext uri="{BB962C8B-B14F-4D97-AF65-F5344CB8AC3E}">
        <p14:creationId xmlns:p14="http://schemas.microsoft.com/office/powerpoint/2010/main" val="234200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4392613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smtClean="0">
                <a:solidFill>
                  <a:schemeClr val="tx1"/>
                </a:solidFill>
              </a:rPr>
              <a:t>Szív anatómiája 2.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8775" y="1987550"/>
            <a:ext cx="3091478" cy="643683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44615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ericardium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2825" y="1319213"/>
            <a:ext cx="4911725" cy="5414962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638550" y="1019175"/>
            <a:ext cx="197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>
                <a:solidFill>
                  <a:srgbClr val="CC3300"/>
                </a:solidFill>
              </a:rPr>
              <a:t>artériás vég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724650" y="2855913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accent2"/>
                </a:solidFill>
              </a:rPr>
              <a:t>vénás vég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6334125" y="1033463"/>
            <a:ext cx="2360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sinus transversus pericardii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354763" y="4610100"/>
            <a:ext cx="2587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/>
              <a:t>pericardium serosum (áthajlás)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17563" y="1593850"/>
            <a:ext cx="2587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/>
              <a:t>pericardium serosum (áthajlás)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1673225" y="517526"/>
            <a:ext cx="5903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 dirty="0"/>
              <a:t>Primitív szívcső a </a:t>
            </a:r>
            <a:r>
              <a:rPr lang="hu-HU" b="1" dirty="0" err="1"/>
              <a:t>saccus</a:t>
            </a:r>
            <a:r>
              <a:rPr lang="hu-HU" b="1" dirty="0"/>
              <a:t> </a:t>
            </a:r>
            <a:r>
              <a:rPr lang="hu-HU" b="1" dirty="0" err="1"/>
              <a:t>pericardiiben</a:t>
            </a:r>
            <a:r>
              <a:rPr lang="hu-HU" b="1" dirty="0"/>
              <a:t> </a:t>
            </a:r>
          </a:p>
        </p:txBody>
      </p:sp>
      <p:sp>
        <p:nvSpPr>
          <p:cNvPr id="12301" name="Freeform 13"/>
          <p:cNvSpPr>
            <a:spLocks/>
          </p:cNvSpPr>
          <p:nvPr/>
        </p:nvSpPr>
        <p:spPr bwMode="auto">
          <a:xfrm>
            <a:off x="4699000" y="2238375"/>
            <a:ext cx="1358900" cy="681038"/>
          </a:xfrm>
          <a:custGeom>
            <a:avLst/>
            <a:gdLst/>
            <a:ahLst/>
            <a:cxnLst>
              <a:cxn ang="0">
                <a:pos x="514" y="18"/>
              </a:cxn>
              <a:cxn ang="0">
                <a:pos x="304" y="0"/>
              </a:cxn>
              <a:cxn ang="0">
                <a:pos x="184" y="18"/>
              </a:cxn>
              <a:cxn ang="0">
                <a:pos x="106" y="96"/>
              </a:cxn>
              <a:cxn ang="0">
                <a:pos x="46" y="246"/>
              </a:cxn>
              <a:cxn ang="0">
                <a:pos x="4" y="366"/>
              </a:cxn>
              <a:cxn ang="0">
                <a:pos x="22" y="420"/>
              </a:cxn>
              <a:cxn ang="0">
                <a:pos x="100" y="420"/>
              </a:cxn>
              <a:cxn ang="0">
                <a:pos x="238" y="384"/>
              </a:cxn>
              <a:cxn ang="0">
                <a:pos x="472" y="354"/>
              </a:cxn>
              <a:cxn ang="0">
                <a:pos x="604" y="354"/>
              </a:cxn>
              <a:cxn ang="0">
                <a:pos x="718" y="372"/>
              </a:cxn>
              <a:cxn ang="0">
                <a:pos x="808" y="330"/>
              </a:cxn>
              <a:cxn ang="0">
                <a:pos x="838" y="288"/>
              </a:cxn>
              <a:cxn ang="0">
                <a:pos x="838" y="180"/>
              </a:cxn>
              <a:cxn ang="0">
                <a:pos x="730" y="90"/>
              </a:cxn>
              <a:cxn ang="0">
                <a:pos x="634" y="60"/>
              </a:cxn>
              <a:cxn ang="0">
                <a:pos x="514" y="18"/>
              </a:cxn>
            </a:cxnLst>
            <a:rect l="0" t="0" r="r" b="b"/>
            <a:pathLst>
              <a:path w="856" h="429">
                <a:moveTo>
                  <a:pt x="514" y="18"/>
                </a:moveTo>
                <a:cubicBezTo>
                  <a:pt x="459" y="8"/>
                  <a:pt x="359" y="0"/>
                  <a:pt x="304" y="0"/>
                </a:cubicBezTo>
                <a:cubicBezTo>
                  <a:pt x="249" y="0"/>
                  <a:pt x="217" y="2"/>
                  <a:pt x="184" y="18"/>
                </a:cubicBezTo>
                <a:cubicBezTo>
                  <a:pt x="151" y="34"/>
                  <a:pt x="129" y="58"/>
                  <a:pt x="106" y="96"/>
                </a:cubicBezTo>
                <a:cubicBezTo>
                  <a:pt x="83" y="134"/>
                  <a:pt x="63" y="201"/>
                  <a:pt x="46" y="246"/>
                </a:cubicBezTo>
                <a:cubicBezTo>
                  <a:pt x="29" y="291"/>
                  <a:pt x="8" y="337"/>
                  <a:pt x="4" y="366"/>
                </a:cubicBezTo>
                <a:cubicBezTo>
                  <a:pt x="0" y="395"/>
                  <a:pt x="6" y="411"/>
                  <a:pt x="22" y="420"/>
                </a:cubicBezTo>
                <a:cubicBezTo>
                  <a:pt x="38" y="429"/>
                  <a:pt x="64" y="426"/>
                  <a:pt x="100" y="420"/>
                </a:cubicBezTo>
                <a:cubicBezTo>
                  <a:pt x="136" y="414"/>
                  <a:pt x="176" y="395"/>
                  <a:pt x="238" y="384"/>
                </a:cubicBezTo>
                <a:cubicBezTo>
                  <a:pt x="300" y="373"/>
                  <a:pt x="411" y="359"/>
                  <a:pt x="472" y="354"/>
                </a:cubicBezTo>
                <a:cubicBezTo>
                  <a:pt x="533" y="349"/>
                  <a:pt x="563" y="351"/>
                  <a:pt x="604" y="354"/>
                </a:cubicBezTo>
                <a:cubicBezTo>
                  <a:pt x="645" y="357"/>
                  <a:pt x="684" y="376"/>
                  <a:pt x="718" y="372"/>
                </a:cubicBezTo>
                <a:cubicBezTo>
                  <a:pt x="752" y="368"/>
                  <a:pt x="788" y="344"/>
                  <a:pt x="808" y="330"/>
                </a:cubicBezTo>
                <a:cubicBezTo>
                  <a:pt x="828" y="316"/>
                  <a:pt x="833" y="313"/>
                  <a:pt x="838" y="288"/>
                </a:cubicBezTo>
                <a:cubicBezTo>
                  <a:pt x="843" y="263"/>
                  <a:pt x="856" y="213"/>
                  <a:pt x="838" y="180"/>
                </a:cubicBezTo>
                <a:cubicBezTo>
                  <a:pt x="820" y="147"/>
                  <a:pt x="764" y="110"/>
                  <a:pt x="730" y="90"/>
                </a:cubicBezTo>
                <a:cubicBezTo>
                  <a:pt x="696" y="70"/>
                  <a:pt x="671" y="72"/>
                  <a:pt x="634" y="60"/>
                </a:cubicBezTo>
                <a:cubicBezTo>
                  <a:pt x="597" y="48"/>
                  <a:pt x="569" y="28"/>
                  <a:pt x="514" y="18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303" name="Freeform 15"/>
          <p:cNvSpPr>
            <a:spLocks/>
          </p:cNvSpPr>
          <p:nvPr/>
        </p:nvSpPr>
        <p:spPr bwMode="auto">
          <a:xfrm>
            <a:off x="2436813" y="1831975"/>
            <a:ext cx="3835400" cy="4773613"/>
          </a:xfrm>
          <a:custGeom>
            <a:avLst/>
            <a:gdLst/>
            <a:ahLst/>
            <a:cxnLst>
              <a:cxn ang="0">
                <a:pos x="769" y="350"/>
              </a:cxn>
              <a:cxn ang="0">
                <a:pos x="569" y="742"/>
              </a:cxn>
              <a:cxn ang="0">
                <a:pos x="361" y="1062"/>
              </a:cxn>
              <a:cxn ang="0">
                <a:pos x="149" y="1482"/>
              </a:cxn>
              <a:cxn ang="0">
                <a:pos x="25" y="1858"/>
              </a:cxn>
              <a:cxn ang="0">
                <a:pos x="9" y="2290"/>
              </a:cxn>
              <a:cxn ang="0">
                <a:pos x="213" y="2726"/>
              </a:cxn>
              <a:cxn ang="0">
                <a:pos x="633" y="2986"/>
              </a:cxn>
              <a:cxn ang="0">
                <a:pos x="1121" y="2886"/>
              </a:cxn>
              <a:cxn ang="0">
                <a:pos x="1437" y="2590"/>
              </a:cxn>
              <a:cxn ang="0">
                <a:pos x="1629" y="2506"/>
              </a:cxn>
              <a:cxn ang="0">
                <a:pos x="2069" y="2450"/>
              </a:cxn>
              <a:cxn ang="0">
                <a:pos x="2289" y="2258"/>
              </a:cxn>
              <a:cxn ang="0">
                <a:pos x="2337" y="1734"/>
              </a:cxn>
              <a:cxn ang="0">
                <a:pos x="2373" y="1418"/>
              </a:cxn>
              <a:cxn ang="0">
                <a:pos x="2405" y="1294"/>
              </a:cxn>
              <a:cxn ang="0">
                <a:pos x="2297" y="1506"/>
              </a:cxn>
              <a:cxn ang="0">
                <a:pos x="2261" y="1958"/>
              </a:cxn>
              <a:cxn ang="0">
                <a:pos x="2201" y="2302"/>
              </a:cxn>
              <a:cxn ang="0">
                <a:pos x="1885" y="2422"/>
              </a:cxn>
              <a:cxn ang="0">
                <a:pos x="1521" y="2454"/>
              </a:cxn>
              <a:cxn ang="0">
                <a:pos x="1229" y="2698"/>
              </a:cxn>
              <a:cxn ang="0">
                <a:pos x="957" y="2874"/>
              </a:cxn>
              <a:cxn ang="0">
                <a:pos x="601" y="2882"/>
              </a:cxn>
              <a:cxn ang="0">
                <a:pos x="341" y="2726"/>
              </a:cxn>
              <a:cxn ang="0">
                <a:pos x="117" y="2386"/>
              </a:cxn>
              <a:cxn ang="0">
                <a:pos x="89" y="1982"/>
              </a:cxn>
              <a:cxn ang="0">
                <a:pos x="201" y="1578"/>
              </a:cxn>
              <a:cxn ang="0">
                <a:pos x="385" y="1174"/>
              </a:cxn>
              <a:cxn ang="0">
                <a:pos x="601" y="814"/>
              </a:cxn>
              <a:cxn ang="0">
                <a:pos x="757" y="546"/>
              </a:cxn>
              <a:cxn ang="0">
                <a:pos x="885" y="190"/>
              </a:cxn>
              <a:cxn ang="0">
                <a:pos x="881" y="30"/>
              </a:cxn>
              <a:cxn ang="0">
                <a:pos x="845" y="18"/>
              </a:cxn>
              <a:cxn ang="0">
                <a:pos x="833" y="138"/>
              </a:cxn>
            </a:cxnLst>
            <a:rect l="0" t="0" r="r" b="b"/>
            <a:pathLst>
              <a:path w="2416" h="3007">
                <a:moveTo>
                  <a:pt x="817" y="186"/>
                </a:moveTo>
                <a:cubicBezTo>
                  <a:pt x="806" y="221"/>
                  <a:pt x="790" y="290"/>
                  <a:pt x="769" y="350"/>
                </a:cubicBezTo>
                <a:cubicBezTo>
                  <a:pt x="748" y="410"/>
                  <a:pt x="722" y="481"/>
                  <a:pt x="689" y="546"/>
                </a:cubicBezTo>
                <a:cubicBezTo>
                  <a:pt x="656" y="611"/>
                  <a:pt x="606" y="686"/>
                  <a:pt x="569" y="742"/>
                </a:cubicBezTo>
                <a:cubicBezTo>
                  <a:pt x="532" y="798"/>
                  <a:pt x="500" y="829"/>
                  <a:pt x="465" y="882"/>
                </a:cubicBezTo>
                <a:cubicBezTo>
                  <a:pt x="430" y="935"/>
                  <a:pt x="396" y="1001"/>
                  <a:pt x="361" y="1062"/>
                </a:cubicBezTo>
                <a:cubicBezTo>
                  <a:pt x="326" y="1123"/>
                  <a:pt x="288" y="1180"/>
                  <a:pt x="253" y="1250"/>
                </a:cubicBezTo>
                <a:cubicBezTo>
                  <a:pt x="218" y="1320"/>
                  <a:pt x="176" y="1414"/>
                  <a:pt x="149" y="1482"/>
                </a:cubicBezTo>
                <a:cubicBezTo>
                  <a:pt x="122" y="1550"/>
                  <a:pt x="110" y="1595"/>
                  <a:pt x="89" y="1658"/>
                </a:cubicBezTo>
                <a:cubicBezTo>
                  <a:pt x="68" y="1721"/>
                  <a:pt x="38" y="1789"/>
                  <a:pt x="25" y="1858"/>
                </a:cubicBezTo>
                <a:cubicBezTo>
                  <a:pt x="12" y="1927"/>
                  <a:pt x="12" y="2002"/>
                  <a:pt x="9" y="2074"/>
                </a:cubicBezTo>
                <a:cubicBezTo>
                  <a:pt x="6" y="2146"/>
                  <a:pt x="0" y="2217"/>
                  <a:pt x="9" y="2290"/>
                </a:cubicBezTo>
                <a:cubicBezTo>
                  <a:pt x="18" y="2363"/>
                  <a:pt x="31" y="2441"/>
                  <a:pt x="65" y="2514"/>
                </a:cubicBezTo>
                <a:cubicBezTo>
                  <a:pt x="99" y="2587"/>
                  <a:pt x="158" y="2665"/>
                  <a:pt x="213" y="2726"/>
                </a:cubicBezTo>
                <a:cubicBezTo>
                  <a:pt x="268" y="2787"/>
                  <a:pt x="323" y="2835"/>
                  <a:pt x="393" y="2878"/>
                </a:cubicBezTo>
                <a:cubicBezTo>
                  <a:pt x="463" y="2921"/>
                  <a:pt x="553" y="2967"/>
                  <a:pt x="633" y="2986"/>
                </a:cubicBezTo>
                <a:cubicBezTo>
                  <a:pt x="713" y="3005"/>
                  <a:pt x="796" y="3007"/>
                  <a:pt x="877" y="2990"/>
                </a:cubicBezTo>
                <a:cubicBezTo>
                  <a:pt x="958" y="2973"/>
                  <a:pt x="1046" y="2934"/>
                  <a:pt x="1121" y="2886"/>
                </a:cubicBezTo>
                <a:cubicBezTo>
                  <a:pt x="1196" y="2838"/>
                  <a:pt x="1276" y="2751"/>
                  <a:pt x="1329" y="2702"/>
                </a:cubicBezTo>
                <a:cubicBezTo>
                  <a:pt x="1382" y="2653"/>
                  <a:pt x="1406" y="2617"/>
                  <a:pt x="1437" y="2590"/>
                </a:cubicBezTo>
                <a:cubicBezTo>
                  <a:pt x="1468" y="2563"/>
                  <a:pt x="1485" y="2552"/>
                  <a:pt x="1517" y="2538"/>
                </a:cubicBezTo>
                <a:cubicBezTo>
                  <a:pt x="1549" y="2524"/>
                  <a:pt x="1566" y="2515"/>
                  <a:pt x="1629" y="2506"/>
                </a:cubicBezTo>
                <a:cubicBezTo>
                  <a:pt x="1692" y="2497"/>
                  <a:pt x="1820" y="2495"/>
                  <a:pt x="1893" y="2486"/>
                </a:cubicBezTo>
                <a:cubicBezTo>
                  <a:pt x="1966" y="2477"/>
                  <a:pt x="2013" y="2469"/>
                  <a:pt x="2069" y="2450"/>
                </a:cubicBezTo>
                <a:cubicBezTo>
                  <a:pt x="2125" y="2431"/>
                  <a:pt x="2192" y="2406"/>
                  <a:pt x="2229" y="2374"/>
                </a:cubicBezTo>
                <a:cubicBezTo>
                  <a:pt x="2266" y="2342"/>
                  <a:pt x="2274" y="2325"/>
                  <a:pt x="2289" y="2258"/>
                </a:cubicBezTo>
                <a:cubicBezTo>
                  <a:pt x="2304" y="2191"/>
                  <a:pt x="2313" y="2061"/>
                  <a:pt x="2321" y="1974"/>
                </a:cubicBezTo>
                <a:cubicBezTo>
                  <a:pt x="2329" y="1887"/>
                  <a:pt x="2332" y="1805"/>
                  <a:pt x="2337" y="1734"/>
                </a:cubicBezTo>
                <a:cubicBezTo>
                  <a:pt x="2342" y="1663"/>
                  <a:pt x="2343" y="1603"/>
                  <a:pt x="2349" y="1550"/>
                </a:cubicBezTo>
                <a:cubicBezTo>
                  <a:pt x="2355" y="1497"/>
                  <a:pt x="2364" y="1457"/>
                  <a:pt x="2373" y="1418"/>
                </a:cubicBezTo>
                <a:cubicBezTo>
                  <a:pt x="2382" y="1379"/>
                  <a:pt x="2396" y="1339"/>
                  <a:pt x="2401" y="1318"/>
                </a:cubicBezTo>
                <a:cubicBezTo>
                  <a:pt x="2406" y="1297"/>
                  <a:pt x="2416" y="1286"/>
                  <a:pt x="2405" y="1294"/>
                </a:cubicBezTo>
                <a:cubicBezTo>
                  <a:pt x="2394" y="1302"/>
                  <a:pt x="2355" y="1331"/>
                  <a:pt x="2337" y="1366"/>
                </a:cubicBezTo>
                <a:cubicBezTo>
                  <a:pt x="2319" y="1401"/>
                  <a:pt x="2308" y="1440"/>
                  <a:pt x="2297" y="1506"/>
                </a:cubicBezTo>
                <a:cubicBezTo>
                  <a:pt x="2286" y="1572"/>
                  <a:pt x="2279" y="1687"/>
                  <a:pt x="2273" y="1762"/>
                </a:cubicBezTo>
                <a:cubicBezTo>
                  <a:pt x="2267" y="1837"/>
                  <a:pt x="2266" y="1890"/>
                  <a:pt x="2261" y="1958"/>
                </a:cubicBezTo>
                <a:cubicBezTo>
                  <a:pt x="2256" y="2026"/>
                  <a:pt x="2251" y="2113"/>
                  <a:pt x="2241" y="2170"/>
                </a:cubicBezTo>
                <a:cubicBezTo>
                  <a:pt x="2231" y="2227"/>
                  <a:pt x="2226" y="2267"/>
                  <a:pt x="2201" y="2302"/>
                </a:cubicBezTo>
                <a:cubicBezTo>
                  <a:pt x="2176" y="2337"/>
                  <a:pt x="2146" y="2358"/>
                  <a:pt x="2093" y="2378"/>
                </a:cubicBezTo>
                <a:cubicBezTo>
                  <a:pt x="2040" y="2398"/>
                  <a:pt x="1954" y="2414"/>
                  <a:pt x="1885" y="2422"/>
                </a:cubicBezTo>
                <a:cubicBezTo>
                  <a:pt x="1816" y="2430"/>
                  <a:pt x="1738" y="2421"/>
                  <a:pt x="1677" y="2426"/>
                </a:cubicBezTo>
                <a:cubicBezTo>
                  <a:pt x="1616" y="2431"/>
                  <a:pt x="1571" y="2433"/>
                  <a:pt x="1521" y="2454"/>
                </a:cubicBezTo>
                <a:cubicBezTo>
                  <a:pt x="1471" y="2475"/>
                  <a:pt x="1426" y="2513"/>
                  <a:pt x="1377" y="2554"/>
                </a:cubicBezTo>
                <a:cubicBezTo>
                  <a:pt x="1328" y="2595"/>
                  <a:pt x="1277" y="2653"/>
                  <a:pt x="1229" y="2698"/>
                </a:cubicBezTo>
                <a:cubicBezTo>
                  <a:pt x="1181" y="2743"/>
                  <a:pt x="1134" y="2793"/>
                  <a:pt x="1089" y="2822"/>
                </a:cubicBezTo>
                <a:cubicBezTo>
                  <a:pt x="1044" y="2851"/>
                  <a:pt x="1007" y="2859"/>
                  <a:pt x="957" y="2874"/>
                </a:cubicBezTo>
                <a:cubicBezTo>
                  <a:pt x="907" y="2889"/>
                  <a:pt x="848" y="2909"/>
                  <a:pt x="789" y="2910"/>
                </a:cubicBezTo>
                <a:cubicBezTo>
                  <a:pt x="730" y="2911"/>
                  <a:pt x="655" y="2896"/>
                  <a:pt x="601" y="2882"/>
                </a:cubicBezTo>
                <a:cubicBezTo>
                  <a:pt x="547" y="2868"/>
                  <a:pt x="504" y="2852"/>
                  <a:pt x="461" y="2826"/>
                </a:cubicBezTo>
                <a:cubicBezTo>
                  <a:pt x="418" y="2800"/>
                  <a:pt x="380" y="2766"/>
                  <a:pt x="341" y="2726"/>
                </a:cubicBezTo>
                <a:cubicBezTo>
                  <a:pt x="302" y="2686"/>
                  <a:pt x="262" y="2643"/>
                  <a:pt x="225" y="2586"/>
                </a:cubicBezTo>
                <a:cubicBezTo>
                  <a:pt x="188" y="2529"/>
                  <a:pt x="140" y="2456"/>
                  <a:pt x="117" y="2386"/>
                </a:cubicBezTo>
                <a:cubicBezTo>
                  <a:pt x="94" y="2316"/>
                  <a:pt x="90" y="2233"/>
                  <a:pt x="85" y="2166"/>
                </a:cubicBezTo>
                <a:cubicBezTo>
                  <a:pt x="80" y="2099"/>
                  <a:pt x="82" y="2048"/>
                  <a:pt x="89" y="1982"/>
                </a:cubicBezTo>
                <a:cubicBezTo>
                  <a:pt x="96" y="1916"/>
                  <a:pt x="110" y="1837"/>
                  <a:pt x="129" y="1770"/>
                </a:cubicBezTo>
                <a:cubicBezTo>
                  <a:pt x="148" y="1703"/>
                  <a:pt x="174" y="1646"/>
                  <a:pt x="201" y="1578"/>
                </a:cubicBezTo>
                <a:cubicBezTo>
                  <a:pt x="228" y="1510"/>
                  <a:pt x="262" y="1429"/>
                  <a:pt x="293" y="1362"/>
                </a:cubicBezTo>
                <a:cubicBezTo>
                  <a:pt x="324" y="1295"/>
                  <a:pt x="352" y="1236"/>
                  <a:pt x="385" y="1174"/>
                </a:cubicBezTo>
                <a:cubicBezTo>
                  <a:pt x="418" y="1112"/>
                  <a:pt x="457" y="1050"/>
                  <a:pt x="493" y="990"/>
                </a:cubicBezTo>
                <a:cubicBezTo>
                  <a:pt x="529" y="930"/>
                  <a:pt x="570" y="862"/>
                  <a:pt x="601" y="814"/>
                </a:cubicBezTo>
                <a:cubicBezTo>
                  <a:pt x="632" y="766"/>
                  <a:pt x="655" y="747"/>
                  <a:pt x="681" y="702"/>
                </a:cubicBezTo>
                <a:cubicBezTo>
                  <a:pt x="707" y="657"/>
                  <a:pt x="732" y="599"/>
                  <a:pt x="757" y="546"/>
                </a:cubicBezTo>
                <a:cubicBezTo>
                  <a:pt x="782" y="493"/>
                  <a:pt x="808" y="441"/>
                  <a:pt x="829" y="382"/>
                </a:cubicBezTo>
                <a:cubicBezTo>
                  <a:pt x="850" y="323"/>
                  <a:pt x="875" y="239"/>
                  <a:pt x="885" y="190"/>
                </a:cubicBezTo>
                <a:cubicBezTo>
                  <a:pt x="895" y="141"/>
                  <a:pt x="890" y="113"/>
                  <a:pt x="889" y="86"/>
                </a:cubicBezTo>
                <a:cubicBezTo>
                  <a:pt x="888" y="59"/>
                  <a:pt x="885" y="44"/>
                  <a:pt x="881" y="30"/>
                </a:cubicBezTo>
                <a:cubicBezTo>
                  <a:pt x="877" y="16"/>
                  <a:pt x="871" y="4"/>
                  <a:pt x="865" y="2"/>
                </a:cubicBezTo>
                <a:cubicBezTo>
                  <a:pt x="859" y="0"/>
                  <a:pt x="851" y="9"/>
                  <a:pt x="845" y="18"/>
                </a:cubicBezTo>
                <a:cubicBezTo>
                  <a:pt x="839" y="27"/>
                  <a:pt x="831" y="38"/>
                  <a:pt x="829" y="58"/>
                </a:cubicBezTo>
                <a:cubicBezTo>
                  <a:pt x="827" y="78"/>
                  <a:pt x="834" y="115"/>
                  <a:pt x="833" y="138"/>
                </a:cubicBezTo>
                <a:cubicBezTo>
                  <a:pt x="832" y="161"/>
                  <a:pt x="828" y="151"/>
                  <a:pt x="817" y="186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12308" name="Group 20"/>
          <p:cNvGrpSpPr>
            <a:grpSpLocks/>
          </p:cNvGrpSpPr>
          <p:nvPr/>
        </p:nvGrpSpPr>
        <p:grpSpPr bwMode="auto">
          <a:xfrm>
            <a:off x="2276475" y="1670050"/>
            <a:ext cx="4149725" cy="5054600"/>
            <a:chOff x="1434" y="1052"/>
            <a:chExt cx="2614" cy="3184"/>
          </a:xfrm>
        </p:grpSpPr>
        <p:sp>
          <p:nvSpPr>
            <p:cNvPr id="12304" name="Freeform 16"/>
            <p:cNvSpPr>
              <a:spLocks/>
            </p:cNvSpPr>
            <p:nvPr/>
          </p:nvSpPr>
          <p:spPr bwMode="auto">
            <a:xfrm>
              <a:off x="1434" y="1072"/>
              <a:ext cx="2614" cy="3164"/>
            </a:xfrm>
            <a:custGeom>
              <a:avLst/>
              <a:gdLst/>
              <a:ahLst/>
              <a:cxnLst>
                <a:cxn ang="0">
                  <a:pos x="990" y="0"/>
                </a:cxn>
                <a:cxn ang="0">
                  <a:pos x="878" y="56"/>
                </a:cxn>
                <a:cxn ang="0">
                  <a:pos x="834" y="160"/>
                </a:cxn>
                <a:cxn ang="0">
                  <a:pos x="826" y="284"/>
                </a:cxn>
                <a:cxn ang="0">
                  <a:pos x="778" y="432"/>
                </a:cxn>
                <a:cxn ang="0">
                  <a:pos x="670" y="656"/>
                </a:cxn>
                <a:cxn ang="0">
                  <a:pos x="522" y="860"/>
                </a:cxn>
                <a:cxn ang="0">
                  <a:pos x="406" y="1024"/>
                </a:cxn>
                <a:cxn ang="0">
                  <a:pos x="294" y="1236"/>
                </a:cxn>
                <a:cxn ang="0">
                  <a:pos x="158" y="1520"/>
                </a:cxn>
                <a:cxn ang="0">
                  <a:pos x="66" y="1792"/>
                </a:cxn>
                <a:cxn ang="0">
                  <a:pos x="10" y="2052"/>
                </a:cxn>
                <a:cxn ang="0">
                  <a:pos x="6" y="2276"/>
                </a:cxn>
                <a:cxn ang="0">
                  <a:pos x="42" y="2548"/>
                </a:cxn>
                <a:cxn ang="0">
                  <a:pos x="170" y="2792"/>
                </a:cxn>
                <a:cxn ang="0">
                  <a:pos x="374" y="2988"/>
                </a:cxn>
                <a:cxn ang="0">
                  <a:pos x="654" y="3132"/>
                </a:cxn>
                <a:cxn ang="0">
                  <a:pos x="906" y="3160"/>
                </a:cxn>
                <a:cxn ang="0">
                  <a:pos x="1154" y="3108"/>
                </a:cxn>
                <a:cxn ang="0">
                  <a:pos x="1342" y="2984"/>
                </a:cxn>
                <a:cxn ang="0">
                  <a:pos x="1486" y="2852"/>
                </a:cxn>
                <a:cxn ang="0">
                  <a:pos x="1594" y="2744"/>
                </a:cxn>
                <a:cxn ang="0">
                  <a:pos x="1686" y="2692"/>
                </a:cxn>
                <a:cxn ang="0">
                  <a:pos x="1886" y="2672"/>
                </a:cxn>
                <a:cxn ang="0">
                  <a:pos x="2102" y="2652"/>
                </a:cxn>
                <a:cxn ang="0">
                  <a:pos x="2322" y="2580"/>
                </a:cxn>
                <a:cxn ang="0">
                  <a:pos x="2430" y="2492"/>
                </a:cxn>
                <a:cxn ang="0">
                  <a:pos x="2490" y="2348"/>
                </a:cxn>
                <a:cxn ang="0">
                  <a:pos x="2510" y="2124"/>
                </a:cxn>
                <a:cxn ang="0">
                  <a:pos x="2522" y="1920"/>
                </a:cxn>
                <a:cxn ang="0">
                  <a:pos x="2538" y="1696"/>
                </a:cxn>
                <a:cxn ang="0">
                  <a:pos x="2554" y="1540"/>
                </a:cxn>
                <a:cxn ang="0">
                  <a:pos x="2590" y="1412"/>
                </a:cxn>
                <a:cxn ang="0">
                  <a:pos x="2614" y="1388"/>
                </a:cxn>
              </a:cxnLst>
              <a:rect l="0" t="0" r="r" b="b"/>
              <a:pathLst>
                <a:path w="2614" h="3164">
                  <a:moveTo>
                    <a:pt x="990" y="0"/>
                  </a:moveTo>
                  <a:cubicBezTo>
                    <a:pt x="947" y="14"/>
                    <a:pt x="904" y="29"/>
                    <a:pt x="878" y="56"/>
                  </a:cubicBezTo>
                  <a:cubicBezTo>
                    <a:pt x="852" y="83"/>
                    <a:pt x="843" y="122"/>
                    <a:pt x="834" y="160"/>
                  </a:cubicBezTo>
                  <a:cubicBezTo>
                    <a:pt x="825" y="198"/>
                    <a:pt x="835" y="239"/>
                    <a:pt x="826" y="284"/>
                  </a:cubicBezTo>
                  <a:cubicBezTo>
                    <a:pt x="817" y="329"/>
                    <a:pt x="804" y="370"/>
                    <a:pt x="778" y="432"/>
                  </a:cubicBezTo>
                  <a:cubicBezTo>
                    <a:pt x="752" y="494"/>
                    <a:pt x="713" y="585"/>
                    <a:pt x="670" y="656"/>
                  </a:cubicBezTo>
                  <a:cubicBezTo>
                    <a:pt x="627" y="727"/>
                    <a:pt x="566" y="799"/>
                    <a:pt x="522" y="860"/>
                  </a:cubicBezTo>
                  <a:cubicBezTo>
                    <a:pt x="478" y="921"/>
                    <a:pt x="444" y="961"/>
                    <a:pt x="406" y="1024"/>
                  </a:cubicBezTo>
                  <a:cubicBezTo>
                    <a:pt x="368" y="1087"/>
                    <a:pt x="335" y="1153"/>
                    <a:pt x="294" y="1236"/>
                  </a:cubicBezTo>
                  <a:cubicBezTo>
                    <a:pt x="253" y="1319"/>
                    <a:pt x="196" y="1427"/>
                    <a:pt x="158" y="1520"/>
                  </a:cubicBezTo>
                  <a:cubicBezTo>
                    <a:pt x="120" y="1613"/>
                    <a:pt x="91" y="1703"/>
                    <a:pt x="66" y="1792"/>
                  </a:cubicBezTo>
                  <a:cubicBezTo>
                    <a:pt x="41" y="1881"/>
                    <a:pt x="20" y="1971"/>
                    <a:pt x="10" y="2052"/>
                  </a:cubicBezTo>
                  <a:cubicBezTo>
                    <a:pt x="0" y="2133"/>
                    <a:pt x="1" y="2193"/>
                    <a:pt x="6" y="2276"/>
                  </a:cubicBezTo>
                  <a:cubicBezTo>
                    <a:pt x="11" y="2359"/>
                    <a:pt x="15" y="2462"/>
                    <a:pt x="42" y="2548"/>
                  </a:cubicBezTo>
                  <a:cubicBezTo>
                    <a:pt x="69" y="2634"/>
                    <a:pt x="115" y="2719"/>
                    <a:pt x="170" y="2792"/>
                  </a:cubicBezTo>
                  <a:cubicBezTo>
                    <a:pt x="225" y="2865"/>
                    <a:pt x="293" y="2931"/>
                    <a:pt x="374" y="2988"/>
                  </a:cubicBezTo>
                  <a:cubicBezTo>
                    <a:pt x="455" y="3045"/>
                    <a:pt x="565" y="3103"/>
                    <a:pt x="654" y="3132"/>
                  </a:cubicBezTo>
                  <a:cubicBezTo>
                    <a:pt x="743" y="3161"/>
                    <a:pt x="823" y="3164"/>
                    <a:pt x="906" y="3160"/>
                  </a:cubicBezTo>
                  <a:cubicBezTo>
                    <a:pt x="989" y="3156"/>
                    <a:pt x="1081" y="3137"/>
                    <a:pt x="1154" y="3108"/>
                  </a:cubicBezTo>
                  <a:cubicBezTo>
                    <a:pt x="1227" y="3079"/>
                    <a:pt x="1287" y="3027"/>
                    <a:pt x="1342" y="2984"/>
                  </a:cubicBezTo>
                  <a:cubicBezTo>
                    <a:pt x="1397" y="2941"/>
                    <a:pt x="1444" y="2892"/>
                    <a:pt x="1486" y="2852"/>
                  </a:cubicBezTo>
                  <a:cubicBezTo>
                    <a:pt x="1528" y="2812"/>
                    <a:pt x="1561" y="2771"/>
                    <a:pt x="1594" y="2744"/>
                  </a:cubicBezTo>
                  <a:cubicBezTo>
                    <a:pt x="1627" y="2717"/>
                    <a:pt x="1638" y="2704"/>
                    <a:pt x="1686" y="2692"/>
                  </a:cubicBezTo>
                  <a:cubicBezTo>
                    <a:pt x="1734" y="2680"/>
                    <a:pt x="1817" y="2679"/>
                    <a:pt x="1886" y="2672"/>
                  </a:cubicBezTo>
                  <a:cubicBezTo>
                    <a:pt x="1955" y="2665"/>
                    <a:pt x="2029" y="2667"/>
                    <a:pt x="2102" y="2652"/>
                  </a:cubicBezTo>
                  <a:cubicBezTo>
                    <a:pt x="2175" y="2637"/>
                    <a:pt x="2267" y="2607"/>
                    <a:pt x="2322" y="2580"/>
                  </a:cubicBezTo>
                  <a:cubicBezTo>
                    <a:pt x="2377" y="2553"/>
                    <a:pt x="2402" y="2531"/>
                    <a:pt x="2430" y="2492"/>
                  </a:cubicBezTo>
                  <a:cubicBezTo>
                    <a:pt x="2458" y="2453"/>
                    <a:pt x="2477" y="2409"/>
                    <a:pt x="2490" y="2348"/>
                  </a:cubicBezTo>
                  <a:cubicBezTo>
                    <a:pt x="2503" y="2287"/>
                    <a:pt x="2505" y="2195"/>
                    <a:pt x="2510" y="2124"/>
                  </a:cubicBezTo>
                  <a:cubicBezTo>
                    <a:pt x="2515" y="2053"/>
                    <a:pt x="2517" y="1991"/>
                    <a:pt x="2522" y="1920"/>
                  </a:cubicBezTo>
                  <a:cubicBezTo>
                    <a:pt x="2527" y="1849"/>
                    <a:pt x="2533" y="1759"/>
                    <a:pt x="2538" y="1696"/>
                  </a:cubicBezTo>
                  <a:cubicBezTo>
                    <a:pt x="2543" y="1633"/>
                    <a:pt x="2545" y="1587"/>
                    <a:pt x="2554" y="1540"/>
                  </a:cubicBezTo>
                  <a:cubicBezTo>
                    <a:pt x="2563" y="1493"/>
                    <a:pt x="2580" y="1437"/>
                    <a:pt x="2590" y="1412"/>
                  </a:cubicBezTo>
                  <a:cubicBezTo>
                    <a:pt x="2600" y="1387"/>
                    <a:pt x="2609" y="1393"/>
                    <a:pt x="2614" y="1388"/>
                  </a:cubicBezTo>
                </a:path>
              </a:pathLst>
            </a:custGeom>
            <a:noFill/>
            <a:ln w="76200" cap="flat" cmpd="sng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2307" name="Freeform 19"/>
            <p:cNvSpPr>
              <a:spLocks/>
            </p:cNvSpPr>
            <p:nvPr/>
          </p:nvSpPr>
          <p:spPr bwMode="auto">
            <a:xfrm>
              <a:off x="2372" y="1052"/>
              <a:ext cx="88" cy="36"/>
            </a:xfrm>
            <a:custGeom>
              <a:avLst/>
              <a:gdLst/>
              <a:ahLst/>
              <a:cxnLst>
                <a:cxn ang="0">
                  <a:pos x="88" y="0"/>
                </a:cxn>
                <a:cxn ang="0">
                  <a:pos x="0" y="36"/>
                </a:cxn>
              </a:cxnLst>
              <a:rect l="0" t="0" r="r" b="b"/>
              <a:pathLst>
                <a:path w="88" h="36">
                  <a:moveTo>
                    <a:pt x="88" y="0"/>
                  </a:moveTo>
                  <a:cubicBezTo>
                    <a:pt x="51" y="15"/>
                    <a:pt x="15" y="30"/>
                    <a:pt x="0" y="36"/>
                  </a:cubicBezTo>
                </a:path>
              </a:pathLst>
            </a:custGeom>
            <a:noFill/>
            <a:ln w="76200" cap="flat" cmpd="sng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12309" name="Freeform 21"/>
          <p:cNvSpPr>
            <a:spLocks/>
          </p:cNvSpPr>
          <p:nvPr/>
        </p:nvSpPr>
        <p:spPr bwMode="auto">
          <a:xfrm rot="-322603">
            <a:off x="4894263" y="2073275"/>
            <a:ext cx="1265237" cy="557213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38" y="3"/>
              </a:cxn>
              <a:cxn ang="0">
                <a:pos x="336" y="39"/>
              </a:cxn>
              <a:cxn ang="0">
                <a:pos x="528" y="117"/>
              </a:cxn>
              <a:cxn ang="0">
                <a:pos x="636" y="201"/>
              </a:cxn>
              <a:cxn ang="0">
                <a:pos x="690" y="339"/>
              </a:cxn>
            </a:cxnLst>
            <a:rect l="0" t="0" r="r" b="b"/>
            <a:pathLst>
              <a:path w="690" h="339">
                <a:moveTo>
                  <a:pt x="0" y="21"/>
                </a:moveTo>
                <a:cubicBezTo>
                  <a:pt x="41" y="10"/>
                  <a:pt x="82" y="0"/>
                  <a:pt x="138" y="3"/>
                </a:cubicBezTo>
                <a:cubicBezTo>
                  <a:pt x="194" y="6"/>
                  <a:pt x="271" y="20"/>
                  <a:pt x="336" y="39"/>
                </a:cubicBezTo>
                <a:cubicBezTo>
                  <a:pt x="401" y="58"/>
                  <a:pt x="478" y="90"/>
                  <a:pt x="528" y="117"/>
                </a:cubicBezTo>
                <a:cubicBezTo>
                  <a:pt x="578" y="144"/>
                  <a:pt x="609" y="164"/>
                  <a:pt x="636" y="201"/>
                </a:cubicBezTo>
                <a:cubicBezTo>
                  <a:pt x="663" y="238"/>
                  <a:pt x="681" y="316"/>
                  <a:pt x="690" y="339"/>
                </a:cubicBezTo>
              </a:path>
            </a:pathLst>
          </a:custGeom>
          <a:noFill/>
          <a:ln w="76200" cap="flat" cmpd="sng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331788" y="2822575"/>
            <a:ext cx="19732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pericardium fibrosum</a:t>
            </a: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V="1">
            <a:off x="2932113" y="1882775"/>
            <a:ext cx="869950" cy="87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6256338" y="3914775"/>
            <a:ext cx="565150" cy="10017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>
            <a:off x="5311775" y="1670050"/>
            <a:ext cx="1042988" cy="923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hu-HU"/>
          </a:p>
        </p:txBody>
      </p:sp>
      <p:sp>
        <p:nvSpPr>
          <p:cNvPr id="12311" name="Line 23"/>
          <p:cNvSpPr>
            <a:spLocks noChangeShapeType="1"/>
          </p:cNvSpPr>
          <p:nvPr/>
        </p:nvSpPr>
        <p:spPr bwMode="auto">
          <a:xfrm>
            <a:off x="1422400" y="3594100"/>
            <a:ext cx="952500" cy="889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31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ericardium fibros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5813" y="776288"/>
            <a:ext cx="5030787" cy="5305425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187700" y="5803900"/>
            <a:ext cx="2451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pericardium fibrosum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V="1">
            <a:off x="4406900" y="4635500"/>
            <a:ext cx="203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836863" y="266700"/>
            <a:ext cx="3330575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/>
              <a:t>A </a:t>
            </a:r>
            <a:r>
              <a:rPr lang="hu-HU" b="1" dirty="0" err="1"/>
              <a:t>pericardium</a:t>
            </a:r>
            <a:r>
              <a:rPr lang="hu-HU" b="1" dirty="0"/>
              <a:t> </a:t>
            </a:r>
            <a:r>
              <a:rPr lang="hu-HU" b="1" dirty="0" smtClean="0"/>
              <a:t>rétegei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1711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szív elölrő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8063" y="193675"/>
            <a:ext cx="4586287" cy="6470650"/>
          </a:xfrm>
          <a:prstGeom prst="rect">
            <a:avLst/>
          </a:prstGeom>
          <a:noFill/>
        </p:spPr>
      </p:pic>
      <p:sp>
        <p:nvSpPr>
          <p:cNvPr id="83972" name="Line 4"/>
          <p:cNvSpPr>
            <a:spLocks noChangeShapeType="1"/>
          </p:cNvSpPr>
          <p:nvPr/>
        </p:nvSpPr>
        <p:spPr bwMode="auto">
          <a:xfrm flipV="1">
            <a:off x="2552700" y="5930900"/>
            <a:ext cx="11938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241300" y="5108575"/>
            <a:ext cx="2908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 dirty="0" err="1"/>
              <a:t>pericardium</a:t>
            </a:r>
            <a:r>
              <a:rPr lang="hu-HU" i="1" dirty="0"/>
              <a:t> </a:t>
            </a:r>
            <a:r>
              <a:rPr lang="hu-HU" i="1" dirty="0" err="1"/>
              <a:t>serosum</a:t>
            </a:r>
            <a:r>
              <a:rPr lang="hu-HU" i="1" dirty="0"/>
              <a:t>, </a:t>
            </a:r>
            <a:r>
              <a:rPr lang="hu-HU" i="1" dirty="0" err="1"/>
              <a:t>lamina</a:t>
            </a:r>
            <a:r>
              <a:rPr lang="hu-HU" i="1" dirty="0"/>
              <a:t> </a:t>
            </a:r>
            <a:r>
              <a:rPr lang="hu-HU" i="1" dirty="0" err="1"/>
              <a:t>visceralis</a:t>
            </a:r>
            <a:endParaRPr lang="hu-HU" i="1" dirty="0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679450" y="6280972"/>
            <a:ext cx="20320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 dirty="0"/>
              <a:t>(</a:t>
            </a:r>
            <a:r>
              <a:rPr lang="hu-HU" i="1" dirty="0" err="1"/>
              <a:t>epicardium</a:t>
            </a:r>
            <a:r>
              <a:rPr lang="hu-HU" i="1" dirty="0"/>
              <a:t>)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165100" y="850900"/>
            <a:ext cx="2908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/>
              <a:t>pericardium serosum, lamina parietalis</a:t>
            </a:r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2374900" y="1663700"/>
            <a:ext cx="10541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5854700" y="584200"/>
            <a:ext cx="2908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/>
              <a:t>pericardium serosum, lamina parietalis</a:t>
            </a:r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 flipH="1">
            <a:off x="5041900" y="1079500"/>
            <a:ext cx="1028700" cy="1206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263525" y="279400"/>
            <a:ext cx="3449638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/>
              <a:t>A </a:t>
            </a:r>
            <a:r>
              <a:rPr lang="hu-HU" b="1" dirty="0" err="1"/>
              <a:t>pericardium</a:t>
            </a:r>
            <a:r>
              <a:rPr lang="hu-HU" b="1" dirty="0"/>
              <a:t> </a:t>
            </a:r>
            <a:r>
              <a:rPr lang="hu-HU" b="1" dirty="0" smtClean="0"/>
              <a:t>rétegei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94994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zív hátulró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6950" y="14288"/>
            <a:ext cx="4533900" cy="6842125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55002" y="2326734"/>
            <a:ext cx="21595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sinus </a:t>
            </a:r>
            <a:r>
              <a:rPr lang="hu-HU" dirty="0" err="1"/>
              <a:t>transversus</a:t>
            </a:r>
            <a:r>
              <a:rPr lang="hu-HU" dirty="0"/>
              <a:t> </a:t>
            </a:r>
            <a:r>
              <a:rPr lang="hu-HU" dirty="0" err="1"/>
              <a:t>pericardii</a:t>
            </a:r>
            <a:endParaRPr lang="hu-HU" dirty="0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7048500" y="3146335"/>
            <a:ext cx="21458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sinus </a:t>
            </a:r>
            <a:r>
              <a:rPr lang="hu-HU" dirty="0" err="1"/>
              <a:t>obliquus</a:t>
            </a:r>
            <a:r>
              <a:rPr lang="hu-HU" dirty="0"/>
              <a:t> </a:t>
            </a:r>
            <a:r>
              <a:rPr lang="hu-HU" dirty="0" err="1"/>
              <a:t>pericardii</a:t>
            </a:r>
            <a:endParaRPr lang="hu-HU" dirty="0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V="1">
            <a:off x="2514600" y="2832100"/>
            <a:ext cx="1295400" cy="34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H="1">
            <a:off x="5092700" y="3746500"/>
            <a:ext cx="1930400" cy="508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242888" y="381000"/>
            <a:ext cx="333758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/>
              <a:t>A </a:t>
            </a:r>
            <a:r>
              <a:rPr lang="hu-HU" b="1" dirty="0" err="1"/>
              <a:t>pericardium</a:t>
            </a:r>
            <a:r>
              <a:rPr lang="hu-HU" b="1" dirty="0"/>
              <a:t> </a:t>
            </a:r>
            <a:r>
              <a:rPr lang="hu-HU" b="1" dirty="0" smtClean="0"/>
              <a:t>rétegei</a:t>
            </a:r>
            <a:endParaRPr lang="hu-HU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388633" y="98777"/>
            <a:ext cx="2324165" cy="51305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  <a:p>
            <a:pPr marL="609600" indent="-609600">
              <a:buFontTx/>
              <a:buNone/>
              <a:defRPr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81765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ericardium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55763"/>
            <a:ext cx="2711450" cy="5099050"/>
          </a:xfrm>
          <a:prstGeom prst="rect">
            <a:avLst/>
          </a:prstGeom>
          <a:noFill/>
        </p:spPr>
      </p:pic>
      <p:pic>
        <p:nvPicPr>
          <p:cNvPr id="8196" name="Picture 4" descr="pericardium_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8612" y="2001838"/>
            <a:ext cx="3184525" cy="4548187"/>
          </a:xfrm>
          <a:prstGeom prst="rect">
            <a:avLst/>
          </a:prstGeom>
          <a:noFill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00012" y="1528763"/>
            <a:ext cx="2786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>
                <a:solidFill>
                  <a:srgbClr val="CC3300"/>
                </a:solidFill>
              </a:rPr>
              <a:t>artériás vég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71500" y="6400800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accent2"/>
                </a:solidFill>
              </a:rPr>
              <a:t>vénás vég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-58219" y="846525"/>
            <a:ext cx="66558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sz="2000" b="1" dirty="0"/>
              <a:t>Primitív szívcső a </a:t>
            </a:r>
            <a:r>
              <a:rPr lang="hu-HU" sz="2000" b="1" dirty="0" err="1"/>
              <a:t>saccus</a:t>
            </a:r>
            <a:r>
              <a:rPr lang="hu-HU" sz="2000" b="1" dirty="0"/>
              <a:t> </a:t>
            </a:r>
            <a:r>
              <a:rPr lang="hu-HU" sz="2000" b="1" dirty="0" err="1" smtClean="0"/>
              <a:t>pericardiiben</a:t>
            </a:r>
            <a:endParaRPr lang="hu-HU" sz="2000" b="1" dirty="0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15112" y="3567113"/>
            <a:ext cx="1949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sinus </a:t>
            </a:r>
            <a:r>
              <a:rPr lang="hu-HU" dirty="0" err="1"/>
              <a:t>transversus</a:t>
            </a:r>
            <a:r>
              <a:rPr lang="hu-HU" dirty="0"/>
              <a:t> </a:t>
            </a:r>
            <a:r>
              <a:rPr lang="hu-HU" dirty="0" err="1"/>
              <a:t>pericardii</a:t>
            </a:r>
            <a:endParaRPr lang="hu-HU" dirty="0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6711156" y="2870995"/>
            <a:ext cx="189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 dirty="0">
                <a:solidFill>
                  <a:srgbClr val="CC3300"/>
                </a:solidFill>
              </a:rPr>
              <a:t>artériás vég</a:t>
            </a: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5726112" y="6154738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>
                <a:solidFill>
                  <a:schemeClr val="accent2"/>
                </a:solidFill>
              </a:rPr>
              <a:t>vénás vég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978025" y="2397125"/>
            <a:ext cx="2178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/>
              <a:t>mesocardium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36887" y="1231900"/>
            <a:ext cx="21780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i="1" dirty="0" err="1"/>
              <a:t>pericardium</a:t>
            </a:r>
            <a:r>
              <a:rPr lang="hu-HU" i="1" dirty="0"/>
              <a:t> </a:t>
            </a:r>
            <a:r>
              <a:rPr lang="hu-HU" i="1" dirty="0" err="1"/>
              <a:t>viscerale</a:t>
            </a:r>
            <a:r>
              <a:rPr lang="hu-HU" i="1" dirty="0"/>
              <a:t> (</a:t>
            </a:r>
            <a:r>
              <a:rPr lang="hu-HU" i="1" dirty="0" err="1"/>
              <a:t>epicardium</a:t>
            </a:r>
            <a:r>
              <a:rPr lang="hu-HU" i="1" dirty="0"/>
              <a:t>)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052762" y="5621338"/>
            <a:ext cx="2128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/>
              <a:t>pericardium parietale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2441575" y="4327525"/>
            <a:ext cx="19732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pericardium fibrosum</a:t>
            </a: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2662237" y="3225800"/>
            <a:ext cx="1785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cavum pericardii</a:t>
            </a:r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 flipH="1">
            <a:off x="1995487" y="2787650"/>
            <a:ext cx="901700" cy="736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6" name="Freeform 24"/>
          <p:cNvSpPr>
            <a:spLocks/>
          </p:cNvSpPr>
          <p:nvPr/>
        </p:nvSpPr>
        <p:spPr bwMode="auto">
          <a:xfrm>
            <a:off x="4575175" y="2747963"/>
            <a:ext cx="1336675" cy="3078162"/>
          </a:xfrm>
          <a:custGeom>
            <a:avLst/>
            <a:gdLst/>
            <a:ahLst/>
            <a:cxnLst>
              <a:cxn ang="0">
                <a:pos x="817" y="31"/>
              </a:cxn>
              <a:cxn ang="0">
                <a:pos x="733" y="11"/>
              </a:cxn>
              <a:cxn ang="0">
                <a:pos x="629" y="3"/>
              </a:cxn>
              <a:cxn ang="0">
                <a:pos x="513" y="31"/>
              </a:cxn>
              <a:cxn ang="0">
                <a:pos x="429" y="71"/>
              </a:cxn>
              <a:cxn ang="0">
                <a:pos x="345" y="131"/>
              </a:cxn>
              <a:cxn ang="0">
                <a:pos x="253" y="227"/>
              </a:cxn>
              <a:cxn ang="0">
                <a:pos x="165" y="331"/>
              </a:cxn>
              <a:cxn ang="0">
                <a:pos x="105" y="419"/>
              </a:cxn>
              <a:cxn ang="0">
                <a:pos x="57" y="531"/>
              </a:cxn>
              <a:cxn ang="0">
                <a:pos x="17" y="707"/>
              </a:cxn>
              <a:cxn ang="0">
                <a:pos x="5" y="831"/>
              </a:cxn>
              <a:cxn ang="0">
                <a:pos x="1" y="963"/>
              </a:cxn>
              <a:cxn ang="0">
                <a:pos x="9" y="1075"/>
              </a:cxn>
              <a:cxn ang="0">
                <a:pos x="21" y="1187"/>
              </a:cxn>
              <a:cxn ang="0">
                <a:pos x="65" y="1339"/>
              </a:cxn>
              <a:cxn ang="0">
                <a:pos x="157" y="1515"/>
              </a:cxn>
              <a:cxn ang="0">
                <a:pos x="269" y="1639"/>
              </a:cxn>
              <a:cxn ang="0">
                <a:pos x="401" y="1743"/>
              </a:cxn>
              <a:cxn ang="0">
                <a:pos x="525" y="1823"/>
              </a:cxn>
              <a:cxn ang="0">
                <a:pos x="637" y="1859"/>
              </a:cxn>
              <a:cxn ang="0">
                <a:pos x="745" y="1883"/>
              </a:cxn>
              <a:cxn ang="0">
                <a:pos x="781" y="1871"/>
              </a:cxn>
              <a:cxn ang="0">
                <a:pos x="789" y="1847"/>
              </a:cxn>
              <a:cxn ang="0">
                <a:pos x="765" y="1799"/>
              </a:cxn>
              <a:cxn ang="0">
                <a:pos x="685" y="1727"/>
              </a:cxn>
              <a:cxn ang="0">
                <a:pos x="537" y="1567"/>
              </a:cxn>
              <a:cxn ang="0">
                <a:pos x="457" y="1391"/>
              </a:cxn>
              <a:cxn ang="0">
                <a:pos x="421" y="1275"/>
              </a:cxn>
              <a:cxn ang="0">
                <a:pos x="393" y="1155"/>
              </a:cxn>
              <a:cxn ang="0">
                <a:pos x="373" y="1035"/>
              </a:cxn>
              <a:cxn ang="0">
                <a:pos x="369" y="899"/>
              </a:cxn>
              <a:cxn ang="0">
                <a:pos x="385" y="763"/>
              </a:cxn>
              <a:cxn ang="0">
                <a:pos x="425" y="627"/>
              </a:cxn>
              <a:cxn ang="0">
                <a:pos x="481" y="531"/>
              </a:cxn>
              <a:cxn ang="0">
                <a:pos x="577" y="383"/>
              </a:cxn>
              <a:cxn ang="0">
                <a:pos x="653" y="311"/>
              </a:cxn>
              <a:cxn ang="0">
                <a:pos x="741" y="211"/>
              </a:cxn>
              <a:cxn ang="0">
                <a:pos x="793" y="163"/>
              </a:cxn>
              <a:cxn ang="0">
                <a:pos x="825" y="111"/>
              </a:cxn>
              <a:cxn ang="0">
                <a:pos x="841" y="67"/>
              </a:cxn>
              <a:cxn ang="0">
                <a:pos x="817" y="31"/>
              </a:cxn>
            </a:cxnLst>
            <a:rect l="0" t="0" r="r" b="b"/>
            <a:pathLst>
              <a:path w="842" h="1885">
                <a:moveTo>
                  <a:pt x="817" y="31"/>
                </a:moveTo>
                <a:cubicBezTo>
                  <a:pt x="799" y="22"/>
                  <a:pt x="764" y="16"/>
                  <a:pt x="733" y="11"/>
                </a:cubicBezTo>
                <a:cubicBezTo>
                  <a:pt x="702" y="6"/>
                  <a:pt x="666" y="0"/>
                  <a:pt x="629" y="3"/>
                </a:cubicBezTo>
                <a:cubicBezTo>
                  <a:pt x="592" y="6"/>
                  <a:pt x="546" y="20"/>
                  <a:pt x="513" y="31"/>
                </a:cubicBezTo>
                <a:cubicBezTo>
                  <a:pt x="480" y="42"/>
                  <a:pt x="457" y="54"/>
                  <a:pt x="429" y="71"/>
                </a:cubicBezTo>
                <a:cubicBezTo>
                  <a:pt x="401" y="88"/>
                  <a:pt x="374" y="105"/>
                  <a:pt x="345" y="131"/>
                </a:cubicBezTo>
                <a:cubicBezTo>
                  <a:pt x="316" y="157"/>
                  <a:pt x="283" y="194"/>
                  <a:pt x="253" y="227"/>
                </a:cubicBezTo>
                <a:cubicBezTo>
                  <a:pt x="223" y="260"/>
                  <a:pt x="190" y="299"/>
                  <a:pt x="165" y="331"/>
                </a:cubicBezTo>
                <a:cubicBezTo>
                  <a:pt x="140" y="363"/>
                  <a:pt x="123" y="386"/>
                  <a:pt x="105" y="419"/>
                </a:cubicBezTo>
                <a:cubicBezTo>
                  <a:pt x="87" y="452"/>
                  <a:pt x="72" y="483"/>
                  <a:pt x="57" y="531"/>
                </a:cubicBezTo>
                <a:cubicBezTo>
                  <a:pt x="42" y="579"/>
                  <a:pt x="26" y="657"/>
                  <a:pt x="17" y="707"/>
                </a:cubicBezTo>
                <a:cubicBezTo>
                  <a:pt x="8" y="757"/>
                  <a:pt x="8" y="788"/>
                  <a:pt x="5" y="831"/>
                </a:cubicBezTo>
                <a:cubicBezTo>
                  <a:pt x="2" y="874"/>
                  <a:pt x="0" y="922"/>
                  <a:pt x="1" y="963"/>
                </a:cubicBezTo>
                <a:cubicBezTo>
                  <a:pt x="2" y="1004"/>
                  <a:pt x="6" y="1038"/>
                  <a:pt x="9" y="1075"/>
                </a:cubicBezTo>
                <a:cubicBezTo>
                  <a:pt x="12" y="1112"/>
                  <a:pt x="12" y="1143"/>
                  <a:pt x="21" y="1187"/>
                </a:cubicBezTo>
                <a:cubicBezTo>
                  <a:pt x="30" y="1231"/>
                  <a:pt x="42" y="1284"/>
                  <a:pt x="65" y="1339"/>
                </a:cubicBezTo>
                <a:cubicBezTo>
                  <a:pt x="88" y="1394"/>
                  <a:pt x="123" y="1465"/>
                  <a:pt x="157" y="1515"/>
                </a:cubicBezTo>
                <a:cubicBezTo>
                  <a:pt x="191" y="1565"/>
                  <a:pt x="228" y="1601"/>
                  <a:pt x="269" y="1639"/>
                </a:cubicBezTo>
                <a:cubicBezTo>
                  <a:pt x="310" y="1677"/>
                  <a:pt x="358" y="1712"/>
                  <a:pt x="401" y="1743"/>
                </a:cubicBezTo>
                <a:cubicBezTo>
                  <a:pt x="444" y="1774"/>
                  <a:pt x="486" y="1804"/>
                  <a:pt x="525" y="1823"/>
                </a:cubicBezTo>
                <a:cubicBezTo>
                  <a:pt x="564" y="1842"/>
                  <a:pt x="600" y="1849"/>
                  <a:pt x="637" y="1859"/>
                </a:cubicBezTo>
                <a:cubicBezTo>
                  <a:pt x="674" y="1869"/>
                  <a:pt x="721" y="1881"/>
                  <a:pt x="745" y="1883"/>
                </a:cubicBezTo>
                <a:cubicBezTo>
                  <a:pt x="769" y="1885"/>
                  <a:pt x="774" y="1877"/>
                  <a:pt x="781" y="1871"/>
                </a:cubicBezTo>
                <a:cubicBezTo>
                  <a:pt x="788" y="1865"/>
                  <a:pt x="792" y="1859"/>
                  <a:pt x="789" y="1847"/>
                </a:cubicBezTo>
                <a:cubicBezTo>
                  <a:pt x="786" y="1835"/>
                  <a:pt x="782" y="1819"/>
                  <a:pt x="765" y="1799"/>
                </a:cubicBezTo>
                <a:cubicBezTo>
                  <a:pt x="748" y="1779"/>
                  <a:pt x="723" y="1766"/>
                  <a:pt x="685" y="1727"/>
                </a:cubicBezTo>
                <a:cubicBezTo>
                  <a:pt x="647" y="1688"/>
                  <a:pt x="575" y="1623"/>
                  <a:pt x="537" y="1567"/>
                </a:cubicBezTo>
                <a:cubicBezTo>
                  <a:pt x="499" y="1511"/>
                  <a:pt x="476" y="1440"/>
                  <a:pt x="457" y="1391"/>
                </a:cubicBezTo>
                <a:cubicBezTo>
                  <a:pt x="438" y="1342"/>
                  <a:pt x="432" y="1314"/>
                  <a:pt x="421" y="1275"/>
                </a:cubicBezTo>
                <a:cubicBezTo>
                  <a:pt x="410" y="1236"/>
                  <a:pt x="401" y="1195"/>
                  <a:pt x="393" y="1155"/>
                </a:cubicBezTo>
                <a:cubicBezTo>
                  <a:pt x="385" y="1115"/>
                  <a:pt x="377" y="1078"/>
                  <a:pt x="373" y="1035"/>
                </a:cubicBezTo>
                <a:cubicBezTo>
                  <a:pt x="369" y="992"/>
                  <a:pt x="367" y="944"/>
                  <a:pt x="369" y="899"/>
                </a:cubicBezTo>
                <a:cubicBezTo>
                  <a:pt x="371" y="854"/>
                  <a:pt x="376" y="808"/>
                  <a:pt x="385" y="763"/>
                </a:cubicBezTo>
                <a:cubicBezTo>
                  <a:pt x="394" y="718"/>
                  <a:pt x="409" y="666"/>
                  <a:pt x="425" y="627"/>
                </a:cubicBezTo>
                <a:cubicBezTo>
                  <a:pt x="441" y="588"/>
                  <a:pt x="456" y="572"/>
                  <a:pt x="481" y="531"/>
                </a:cubicBezTo>
                <a:cubicBezTo>
                  <a:pt x="506" y="490"/>
                  <a:pt x="548" y="420"/>
                  <a:pt x="577" y="383"/>
                </a:cubicBezTo>
                <a:cubicBezTo>
                  <a:pt x="606" y="346"/>
                  <a:pt x="626" y="340"/>
                  <a:pt x="653" y="311"/>
                </a:cubicBezTo>
                <a:cubicBezTo>
                  <a:pt x="680" y="282"/>
                  <a:pt x="718" y="236"/>
                  <a:pt x="741" y="211"/>
                </a:cubicBezTo>
                <a:cubicBezTo>
                  <a:pt x="764" y="186"/>
                  <a:pt x="779" y="180"/>
                  <a:pt x="793" y="163"/>
                </a:cubicBezTo>
                <a:cubicBezTo>
                  <a:pt x="807" y="146"/>
                  <a:pt x="817" y="127"/>
                  <a:pt x="825" y="111"/>
                </a:cubicBezTo>
                <a:cubicBezTo>
                  <a:pt x="833" y="95"/>
                  <a:pt x="842" y="80"/>
                  <a:pt x="841" y="67"/>
                </a:cubicBezTo>
                <a:cubicBezTo>
                  <a:pt x="840" y="54"/>
                  <a:pt x="835" y="40"/>
                  <a:pt x="817" y="31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7" name="Freeform 25"/>
          <p:cNvSpPr>
            <a:spLocks/>
          </p:cNvSpPr>
          <p:nvPr/>
        </p:nvSpPr>
        <p:spPr bwMode="auto">
          <a:xfrm>
            <a:off x="5772150" y="3132138"/>
            <a:ext cx="749300" cy="2300287"/>
          </a:xfrm>
          <a:custGeom>
            <a:avLst/>
            <a:gdLst/>
            <a:ahLst/>
            <a:cxnLst>
              <a:cxn ang="0">
                <a:pos x="367" y="14"/>
              </a:cxn>
              <a:cxn ang="0">
                <a:pos x="295" y="82"/>
              </a:cxn>
              <a:cxn ang="0">
                <a:pos x="235" y="174"/>
              </a:cxn>
              <a:cxn ang="0">
                <a:pos x="163" y="290"/>
              </a:cxn>
              <a:cxn ang="0">
                <a:pos x="111" y="394"/>
              </a:cxn>
              <a:cxn ang="0">
                <a:pos x="51" y="502"/>
              </a:cxn>
              <a:cxn ang="0">
                <a:pos x="23" y="570"/>
              </a:cxn>
              <a:cxn ang="0">
                <a:pos x="7" y="602"/>
              </a:cxn>
              <a:cxn ang="0">
                <a:pos x="3" y="650"/>
              </a:cxn>
              <a:cxn ang="0">
                <a:pos x="27" y="674"/>
              </a:cxn>
              <a:cxn ang="0">
                <a:pos x="83" y="702"/>
              </a:cxn>
              <a:cxn ang="0">
                <a:pos x="115" y="742"/>
              </a:cxn>
              <a:cxn ang="0">
                <a:pos x="199" y="818"/>
              </a:cxn>
              <a:cxn ang="0">
                <a:pos x="259" y="950"/>
              </a:cxn>
              <a:cxn ang="0">
                <a:pos x="287" y="1082"/>
              </a:cxn>
              <a:cxn ang="0">
                <a:pos x="315" y="1214"/>
              </a:cxn>
              <a:cxn ang="0">
                <a:pos x="339" y="1326"/>
              </a:cxn>
              <a:cxn ang="0">
                <a:pos x="379" y="1398"/>
              </a:cxn>
              <a:cxn ang="0">
                <a:pos x="431" y="1390"/>
              </a:cxn>
              <a:cxn ang="0">
                <a:pos x="459" y="1346"/>
              </a:cxn>
              <a:cxn ang="0">
                <a:pos x="467" y="1234"/>
              </a:cxn>
              <a:cxn ang="0">
                <a:pos x="431" y="1094"/>
              </a:cxn>
              <a:cxn ang="0">
                <a:pos x="355" y="882"/>
              </a:cxn>
              <a:cxn ang="0">
                <a:pos x="331" y="694"/>
              </a:cxn>
              <a:cxn ang="0">
                <a:pos x="347" y="562"/>
              </a:cxn>
              <a:cxn ang="0">
                <a:pos x="371" y="398"/>
              </a:cxn>
              <a:cxn ang="0">
                <a:pos x="403" y="274"/>
              </a:cxn>
              <a:cxn ang="0">
                <a:pos x="427" y="174"/>
              </a:cxn>
              <a:cxn ang="0">
                <a:pos x="443" y="94"/>
              </a:cxn>
              <a:cxn ang="0">
                <a:pos x="447" y="50"/>
              </a:cxn>
              <a:cxn ang="0">
                <a:pos x="431" y="18"/>
              </a:cxn>
              <a:cxn ang="0">
                <a:pos x="391" y="2"/>
              </a:cxn>
              <a:cxn ang="0">
                <a:pos x="347" y="30"/>
              </a:cxn>
              <a:cxn ang="0">
                <a:pos x="299" y="90"/>
              </a:cxn>
              <a:cxn ang="0">
                <a:pos x="259" y="142"/>
              </a:cxn>
              <a:cxn ang="0">
                <a:pos x="195" y="246"/>
              </a:cxn>
              <a:cxn ang="0">
                <a:pos x="151" y="310"/>
              </a:cxn>
            </a:cxnLst>
            <a:rect l="0" t="0" r="r" b="b"/>
            <a:pathLst>
              <a:path w="472" h="1409">
                <a:moveTo>
                  <a:pt x="367" y="14"/>
                </a:moveTo>
                <a:cubicBezTo>
                  <a:pt x="342" y="34"/>
                  <a:pt x="317" y="55"/>
                  <a:pt x="295" y="82"/>
                </a:cubicBezTo>
                <a:cubicBezTo>
                  <a:pt x="273" y="109"/>
                  <a:pt x="257" y="139"/>
                  <a:pt x="235" y="174"/>
                </a:cubicBezTo>
                <a:cubicBezTo>
                  <a:pt x="213" y="209"/>
                  <a:pt x="184" y="253"/>
                  <a:pt x="163" y="290"/>
                </a:cubicBezTo>
                <a:cubicBezTo>
                  <a:pt x="142" y="327"/>
                  <a:pt x="130" y="359"/>
                  <a:pt x="111" y="394"/>
                </a:cubicBezTo>
                <a:cubicBezTo>
                  <a:pt x="92" y="429"/>
                  <a:pt x="66" y="473"/>
                  <a:pt x="51" y="502"/>
                </a:cubicBezTo>
                <a:cubicBezTo>
                  <a:pt x="36" y="531"/>
                  <a:pt x="30" y="553"/>
                  <a:pt x="23" y="570"/>
                </a:cubicBezTo>
                <a:cubicBezTo>
                  <a:pt x="16" y="587"/>
                  <a:pt x="10" y="589"/>
                  <a:pt x="7" y="602"/>
                </a:cubicBezTo>
                <a:cubicBezTo>
                  <a:pt x="4" y="615"/>
                  <a:pt x="0" y="638"/>
                  <a:pt x="3" y="650"/>
                </a:cubicBezTo>
                <a:cubicBezTo>
                  <a:pt x="6" y="662"/>
                  <a:pt x="14" y="665"/>
                  <a:pt x="27" y="674"/>
                </a:cubicBezTo>
                <a:cubicBezTo>
                  <a:pt x="40" y="683"/>
                  <a:pt x="68" y="691"/>
                  <a:pt x="83" y="702"/>
                </a:cubicBezTo>
                <a:cubicBezTo>
                  <a:pt x="98" y="713"/>
                  <a:pt x="96" y="723"/>
                  <a:pt x="115" y="742"/>
                </a:cubicBezTo>
                <a:cubicBezTo>
                  <a:pt x="134" y="761"/>
                  <a:pt x="175" y="783"/>
                  <a:pt x="199" y="818"/>
                </a:cubicBezTo>
                <a:cubicBezTo>
                  <a:pt x="223" y="853"/>
                  <a:pt x="244" y="906"/>
                  <a:pt x="259" y="950"/>
                </a:cubicBezTo>
                <a:cubicBezTo>
                  <a:pt x="274" y="994"/>
                  <a:pt x="278" y="1038"/>
                  <a:pt x="287" y="1082"/>
                </a:cubicBezTo>
                <a:cubicBezTo>
                  <a:pt x="296" y="1126"/>
                  <a:pt x="306" y="1173"/>
                  <a:pt x="315" y="1214"/>
                </a:cubicBezTo>
                <a:cubicBezTo>
                  <a:pt x="324" y="1255"/>
                  <a:pt x="328" y="1295"/>
                  <a:pt x="339" y="1326"/>
                </a:cubicBezTo>
                <a:cubicBezTo>
                  <a:pt x="350" y="1357"/>
                  <a:pt x="364" y="1387"/>
                  <a:pt x="379" y="1398"/>
                </a:cubicBezTo>
                <a:cubicBezTo>
                  <a:pt x="394" y="1409"/>
                  <a:pt x="418" y="1399"/>
                  <a:pt x="431" y="1390"/>
                </a:cubicBezTo>
                <a:cubicBezTo>
                  <a:pt x="444" y="1381"/>
                  <a:pt x="453" y="1372"/>
                  <a:pt x="459" y="1346"/>
                </a:cubicBezTo>
                <a:cubicBezTo>
                  <a:pt x="465" y="1320"/>
                  <a:pt x="472" y="1276"/>
                  <a:pt x="467" y="1234"/>
                </a:cubicBezTo>
                <a:cubicBezTo>
                  <a:pt x="462" y="1192"/>
                  <a:pt x="450" y="1153"/>
                  <a:pt x="431" y="1094"/>
                </a:cubicBezTo>
                <a:cubicBezTo>
                  <a:pt x="412" y="1035"/>
                  <a:pt x="372" y="949"/>
                  <a:pt x="355" y="882"/>
                </a:cubicBezTo>
                <a:cubicBezTo>
                  <a:pt x="338" y="815"/>
                  <a:pt x="332" y="747"/>
                  <a:pt x="331" y="694"/>
                </a:cubicBezTo>
                <a:cubicBezTo>
                  <a:pt x="330" y="641"/>
                  <a:pt x="340" y="611"/>
                  <a:pt x="347" y="562"/>
                </a:cubicBezTo>
                <a:cubicBezTo>
                  <a:pt x="354" y="513"/>
                  <a:pt x="362" y="446"/>
                  <a:pt x="371" y="398"/>
                </a:cubicBezTo>
                <a:cubicBezTo>
                  <a:pt x="380" y="350"/>
                  <a:pt x="394" y="311"/>
                  <a:pt x="403" y="274"/>
                </a:cubicBezTo>
                <a:cubicBezTo>
                  <a:pt x="412" y="237"/>
                  <a:pt x="420" y="204"/>
                  <a:pt x="427" y="174"/>
                </a:cubicBezTo>
                <a:cubicBezTo>
                  <a:pt x="434" y="144"/>
                  <a:pt x="440" y="115"/>
                  <a:pt x="443" y="94"/>
                </a:cubicBezTo>
                <a:cubicBezTo>
                  <a:pt x="446" y="73"/>
                  <a:pt x="449" y="63"/>
                  <a:pt x="447" y="50"/>
                </a:cubicBezTo>
                <a:cubicBezTo>
                  <a:pt x="445" y="37"/>
                  <a:pt x="440" y="26"/>
                  <a:pt x="431" y="18"/>
                </a:cubicBezTo>
                <a:cubicBezTo>
                  <a:pt x="422" y="10"/>
                  <a:pt x="405" y="0"/>
                  <a:pt x="391" y="2"/>
                </a:cubicBezTo>
                <a:cubicBezTo>
                  <a:pt x="377" y="4"/>
                  <a:pt x="362" y="15"/>
                  <a:pt x="347" y="30"/>
                </a:cubicBezTo>
                <a:cubicBezTo>
                  <a:pt x="332" y="45"/>
                  <a:pt x="314" y="71"/>
                  <a:pt x="299" y="90"/>
                </a:cubicBezTo>
                <a:cubicBezTo>
                  <a:pt x="284" y="109"/>
                  <a:pt x="276" y="116"/>
                  <a:pt x="259" y="142"/>
                </a:cubicBezTo>
                <a:cubicBezTo>
                  <a:pt x="242" y="168"/>
                  <a:pt x="213" y="218"/>
                  <a:pt x="195" y="246"/>
                </a:cubicBezTo>
                <a:cubicBezTo>
                  <a:pt x="177" y="274"/>
                  <a:pt x="164" y="292"/>
                  <a:pt x="151" y="310"/>
                </a:cubicBezTo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8" name="Freeform 26"/>
          <p:cNvSpPr>
            <a:spLocks/>
          </p:cNvSpPr>
          <p:nvPr/>
        </p:nvSpPr>
        <p:spPr bwMode="auto">
          <a:xfrm>
            <a:off x="4495800" y="2689225"/>
            <a:ext cx="1482725" cy="3186113"/>
          </a:xfrm>
          <a:custGeom>
            <a:avLst/>
            <a:gdLst/>
            <a:ahLst/>
            <a:cxnLst>
              <a:cxn ang="0">
                <a:pos x="934" y="59"/>
              </a:cxn>
              <a:cxn ang="0">
                <a:pos x="874" y="23"/>
              </a:cxn>
              <a:cxn ang="0">
                <a:pos x="778" y="2"/>
              </a:cxn>
              <a:cxn ang="0">
                <a:pos x="667" y="11"/>
              </a:cxn>
              <a:cxn ang="0">
                <a:pos x="571" y="26"/>
              </a:cxn>
              <a:cxn ang="0">
                <a:pos x="460" y="74"/>
              </a:cxn>
              <a:cxn ang="0">
                <a:pos x="343" y="155"/>
              </a:cxn>
              <a:cxn ang="0">
                <a:pos x="250" y="254"/>
              </a:cxn>
              <a:cxn ang="0">
                <a:pos x="151" y="374"/>
              </a:cxn>
              <a:cxn ang="0">
                <a:pos x="82" y="500"/>
              </a:cxn>
              <a:cxn ang="0">
                <a:pos x="43" y="617"/>
              </a:cxn>
              <a:cxn ang="0">
                <a:pos x="16" y="746"/>
              </a:cxn>
              <a:cxn ang="0">
                <a:pos x="4" y="878"/>
              </a:cxn>
              <a:cxn ang="0">
                <a:pos x="1" y="1058"/>
              </a:cxn>
              <a:cxn ang="0">
                <a:pos x="10" y="1202"/>
              </a:cxn>
              <a:cxn ang="0">
                <a:pos x="34" y="1334"/>
              </a:cxn>
              <a:cxn ang="0">
                <a:pos x="85" y="1487"/>
              </a:cxn>
              <a:cxn ang="0">
                <a:pos x="169" y="1619"/>
              </a:cxn>
              <a:cxn ang="0">
                <a:pos x="328" y="1790"/>
              </a:cxn>
              <a:cxn ang="0">
                <a:pos x="544" y="1937"/>
              </a:cxn>
              <a:cxn ang="0">
                <a:pos x="670" y="1985"/>
              </a:cxn>
              <a:cxn ang="0">
                <a:pos x="775" y="2003"/>
              </a:cxn>
              <a:cxn ang="0">
                <a:pos x="838" y="2003"/>
              </a:cxn>
              <a:cxn ang="0">
                <a:pos x="871" y="1979"/>
              </a:cxn>
            </a:cxnLst>
            <a:rect l="0" t="0" r="r" b="b"/>
            <a:pathLst>
              <a:path w="934" h="2007">
                <a:moveTo>
                  <a:pt x="934" y="59"/>
                </a:moveTo>
                <a:cubicBezTo>
                  <a:pt x="917" y="46"/>
                  <a:pt x="900" y="33"/>
                  <a:pt x="874" y="23"/>
                </a:cubicBezTo>
                <a:cubicBezTo>
                  <a:pt x="848" y="13"/>
                  <a:pt x="812" y="4"/>
                  <a:pt x="778" y="2"/>
                </a:cubicBezTo>
                <a:cubicBezTo>
                  <a:pt x="744" y="0"/>
                  <a:pt x="701" y="7"/>
                  <a:pt x="667" y="11"/>
                </a:cubicBezTo>
                <a:cubicBezTo>
                  <a:pt x="633" y="15"/>
                  <a:pt x="605" y="16"/>
                  <a:pt x="571" y="26"/>
                </a:cubicBezTo>
                <a:cubicBezTo>
                  <a:pt x="537" y="36"/>
                  <a:pt x="498" y="53"/>
                  <a:pt x="460" y="74"/>
                </a:cubicBezTo>
                <a:cubicBezTo>
                  <a:pt x="422" y="95"/>
                  <a:pt x="378" y="125"/>
                  <a:pt x="343" y="155"/>
                </a:cubicBezTo>
                <a:cubicBezTo>
                  <a:pt x="308" y="185"/>
                  <a:pt x="282" y="218"/>
                  <a:pt x="250" y="254"/>
                </a:cubicBezTo>
                <a:cubicBezTo>
                  <a:pt x="218" y="290"/>
                  <a:pt x="179" y="333"/>
                  <a:pt x="151" y="374"/>
                </a:cubicBezTo>
                <a:cubicBezTo>
                  <a:pt x="123" y="415"/>
                  <a:pt x="100" y="459"/>
                  <a:pt x="82" y="500"/>
                </a:cubicBezTo>
                <a:cubicBezTo>
                  <a:pt x="64" y="541"/>
                  <a:pt x="54" y="576"/>
                  <a:pt x="43" y="617"/>
                </a:cubicBezTo>
                <a:cubicBezTo>
                  <a:pt x="32" y="658"/>
                  <a:pt x="22" y="703"/>
                  <a:pt x="16" y="746"/>
                </a:cubicBezTo>
                <a:cubicBezTo>
                  <a:pt x="10" y="789"/>
                  <a:pt x="7" y="826"/>
                  <a:pt x="4" y="878"/>
                </a:cubicBezTo>
                <a:cubicBezTo>
                  <a:pt x="1" y="930"/>
                  <a:pt x="0" y="1004"/>
                  <a:pt x="1" y="1058"/>
                </a:cubicBezTo>
                <a:cubicBezTo>
                  <a:pt x="2" y="1112"/>
                  <a:pt x="5" y="1156"/>
                  <a:pt x="10" y="1202"/>
                </a:cubicBezTo>
                <a:cubicBezTo>
                  <a:pt x="15" y="1248"/>
                  <a:pt x="22" y="1287"/>
                  <a:pt x="34" y="1334"/>
                </a:cubicBezTo>
                <a:cubicBezTo>
                  <a:pt x="46" y="1381"/>
                  <a:pt x="63" y="1440"/>
                  <a:pt x="85" y="1487"/>
                </a:cubicBezTo>
                <a:cubicBezTo>
                  <a:pt x="107" y="1534"/>
                  <a:pt x="129" y="1568"/>
                  <a:pt x="169" y="1619"/>
                </a:cubicBezTo>
                <a:cubicBezTo>
                  <a:pt x="209" y="1670"/>
                  <a:pt x="266" y="1737"/>
                  <a:pt x="328" y="1790"/>
                </a:cubicBezTo>
                <a:cubicBezTo>
                  <a:pt x="390" y="1843"/>
                  <a:pt x="487" y="1904"/>
                  <a:pt x="544" y="1937"/>
                </a:cubicBezTo>
                <a:cubicBezTo>
                  <a:pt x="601" y="1970"/>
                  <a:pt x="632" y="1974"/>
                  <a:pt x="670" y="1985"/>
                </a:cubicBezTo>
                <a:cubicBezTo>
                  <a:pt x="708" y="1996"/>
                  <a:pt x="747" y="2000"/>
                  <a:pt x="775" y="2003"/>
                </a:cubicBezTo>
                <a:cubicBezTo>
                  <a:pt x="803" y="2006"/>
                  <a:pt x="822" y="2007"/>
                  <a:pt x="838" y="2003"/>
                </a:cubicBezTo>
                <a:cubicBezTo>
                  <a:pt x="854" y="1999"/>
                  <a:pt x="865" y="1984"/>
                  <a:pt x="871" y="1979"/>
                </a:cubicBezTo>
              </a:path>
            </a:pathLst>
          </a:custGeom>
          <a:noFill/>
          <a:ln w="57150" cap="flat" cmpd="sng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9" name="Freeform 27"/>
          <p:cNvSpPr>
            <a:spLocks/>
          </p:cNvSpPr>
          <p:nvPr/>
        </p:nvSpPr>
        <p:spPr bwMode="auto">
          <a:xfrm>
            <a:off x="6370637" y="3087688"/>
            <a:ext cx="227013" cy="2343150"/>
          </a:xfrm>
          <a:custGeom>
            <a:avLst/>
            <a:gdLst/>
            <a:ahLst/>
            <a:cxnLst>
              <a:cxn ang="0">
                <a:pos x="5" y="6"/>
              </a:cxn>
              <a:cxn ang="0">
                <a:pos x="74" y="9"/>
              </a:cxn>
              <a:cxn ang="0">
                <a:pos x="116" y="63"/>
              </a:cxn>
              <a:cxn ang="0">
                <a:pos x="119" y="168"/>
              </a:cxn>
              <a:cxn ang="0">
                <a:pos x="86" y="294"/>
              </a:cxn>
              <a:cxn ang="0">
                <a:pos x="56" y="414"/>
              </a:cxn>
              <a:cxn ang="0">
                <a:pos x="26" y="540"/>
              </a:cxn>
              <a:cxn ang="0">
                <a:pos x="11" y="663"/>
              </a:cxn>
              <a:cxn ang="0">
                <a:pos x="2" y="783"/>
              </a:cxn>
              <a:cxn ang="0">
                <a:pos x="26" y="915"/>
              </a:cxn>
              <a:cxn ang="0">
                <a:pos x="59" y="1035"/>
              </a:cxn>
              <a:cxn ang="0">
                <a:pos x="98" y="1128"/>
              </a:cxn>
              <a:cxn ang="0">
                <a:pos x="131" y="1245"/>
              </a:cxn>
              <a:cxn ang="0">
                <a:pos x="143" y="1341"/>
              </a:cxn>
              <a:cxn ang="0">
                <a:pos x="131" y="1422"/>
              </a:cxn>
              <a:cxn ang="0">
                <a:pos x="113" y="1458"/>
              </a:cxn>
              <a:cxn ang="0">
                <a:pos x="83" y="1476"/>
              </a:cxn>
            </a:cxnLst>
            <a:rect l="0" t="0" r="r" b="b"/>
            <a:pathLst>
              <a:path w="143" h="1476">
                <a:moveTo>
                  <a:pt x="5" y="6"/>
                </a:moveTo>
                <a:cubicBezTo>
                  <a:pt x="30" y="3"/>
                  <a:pt x="56" y="0"/>
                  <a:pt x="74" y="9"/>
                </a:cubicBezTo>
                <a:cubicBezTo>
                  <a:pt x="92" y="18"/>
                  <a:pt x="109" y="37"/>
                  <a:pt x="116" y="63"/>
                </a:cubicBezTo>
                <a:cubicBezTo>
                  <a:pt x="123" y="89"/>
                  <a:pt x="124" y="130"/>
                  <a:pt x="119" y="168"/>
                </a:cubicBezTo>
                <a:cubicBezTo>
                  <a:pt x="114" y="206"/>
                  <a:pt x="97" y="253"/>
                  <a:pt x="86" y="294"/>
                </a:cubicBezTo>
                <a:cubicBezTo>
                  <a:pt x="75" y="335"/>
                  <a:pt x="66" y="373"/>
                  <a:pt x="56" y="414"/>
                </a:cubicBezTo>
                <a:cubicBezTo>
                  <a:pt x="46" y="455"/>
                  <a:pt x="33" y="499"/>
                  <a:pt x="26" y="540"/>
                </a:cubicBezTo>
                <a:cubicBezTo>
                  <a:pt x="19" y="581"/>
                  <a:pt x="15" y="623"/>
                  <a:pt x="11" y="663"/>
                </a:cubicBezTo>
                <a:cubicBezTo>
                  <a:pt x="7" y="703"/>
                  <a:pt x="0" y="741"/>
                  <a:pt x="2" y="783"/>
                </a:cubicBezTo>
                <a:cubicBezTo>
                  <a:pt x="4" y="825"/>
                  <a:pt x="16" y="873"/>
                  <a:pt x="26" y="915"/>
                </a:cubicBezTo>
                <a:cubicBezTo>
                  <a:pt x="36" y="957"/>
                  <a:pt x="47" y="1000"/>
                  <a:pt x="59" y="1035"/>
                </a:cubicBezTo>
                <a:cubicBezTo>
                  <a:pt x="71" y="1070"/>
                  <a:pt x="86" y="1093"/>
                  <a:pt x="98" y="1128"/>
                </a:cubicBezTo>
                <a:cubicBezTo>
                  <a:pt x="110" y="1163"/>
                  <a:pt x="124" y="1210"/>
                  <a:pt x="131" y="1245"/>
                </a:cubicBezTo>
                <a:cubicBezTo>
                  <a:pt x="138" y="1280"/>
                  <a:pt x="143" y="1312"/>
                  <a:pt x="143" y="1341"/>
                </a:cubicBezTo>
                <a:cubicBezTo>
                  <a:pt x="143" y="1370"/>
                  <a:pt x="136" y="1403"/>
                  <a:pt x="131" y="1422"/>
                </a:cubicBezTo>
                <a:cubicBezTo>
                  <a:pt x="126" y="1441"/>
                  <a:pt x="121" y="1449"/>
                  <a:pt x="113" y="1458"/>
                </a:cubicBezTo>
                <a:cubicBezTo>
                  <a:pt x="105" y="1467"/>
                  <a:pt x="94" y="1471"/>
                  <a:pt x="83" y="1476"/>
                </a:cubicBezTo>
              </a:path>
            </a:pathLst>
          </a:custGeom>
          <a:noFill/>
          <a:ln w="57150" cap="flat" cmpd="sng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V="1">
            <a:off x="4878387" y="5518150"/>
            <a:ext cx="279400" cy="25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 flipV="1">
            <a:off x="4065587" y="4718050"/>
            <a:ext cx="444500" cy="8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>
            <a:off x="4052887" y="3638550"/>
            <a:ext cx="889000" cy="29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 flipH="1" flipV="1">
            <a:off x="6034087" y="4044950"/>
            <a:ext cx="723900" cy="10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4598987" y="2371725"/>
            <a:ext cx="876300" cy="1063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4909975" y="2147096"/>
            <a:ext cx="178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dirty="0"/>
              <a:t>áthajlás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5397500" y="2563813"/>
            <a:ext cx="509587" cy="3127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hu-HU"/>
          </a:p>
        </p:txBody>
      </p:sp>
      <p:pic>
        <p:nvPicPr>
          <p:cNvPr id="27" name="Picture 2" descr="http://lyns.hu/media/com_hikashop/upload/Q900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31749" r="13723" b="14501"/>
          <a:stretch/>
        </p:blipFill>
        <p:spPr bwMode="auto">
          <a:xfrm>
            <a:off x="5397500" y="58214"/>
            <a:ext cx="3729846" cy="218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2554222" y="115335"/>
            <a:ext cx="2324165" cy="51305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  <a:p>
            <a:pPr marL="609600" indent="-609600">
              <a:buFontTx/>
              <a:buNone/>
              <a:defRPr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8869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6100"/>
          </a:xfrm>
        </p:spPr>
        <p:txBody>
          <a:bodyPr/>
          <a:lstStyle/>
          <a:p>
            <a:r>
              <a:rPr lang="hu-HU" altLang="hu-HU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Myocardialis infarktus (szívinfarktus)</a:t>
            </a:r>
          </a:p>
        </p:txBody>
      </p:sp>
      <p:pic>
        <p:nvPicPr>
          <p:cNvPr id="40966" name="Picture 6" descr="Heart_attack_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04" y="1375840"/>
            <a:ext cx="3755118" cy="258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0" y="4843463"/>
            <a:ext cx="91440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1800" b="1"/>
              <a:t>szívinfarktus: az a. coronaria elsődleges ill. másodlagos ágainak elzáródása, és az ellátott terület elhalása</a:t>
            </a:r>
          </a:p>
          <a:p>
            <a:r>
              <a:rPr lang="hu-HU" altLang="hu-HU" sz="1800" b="1"/>
              <a:t>angina pectoris: átmeneti szűkület és hypoxia miatti fájdalom</a:t>
            </a:r>
          </a:p>
          <a:p>
            <a:endParaRPr lang="hu-HU" altLang="hu-HU" sz="1800" b="1"/>
          </a:p>
          <a:p>
            <a:r>
              <a:rPr lang="hu-HU" altLang="hu-HU" sz="1800" b="1"/>
              <a:t>az elsődleges és a másodlagos ágak az epicardium alatt futnak, a harmadlagos ágak merőlegesen haladnak a myocardiumba, és ott ágaznak szét</a:t>
            </a:r>
          </a:p>
          <a:p>
            <a:r>
              <a:rPr lang="hu-HU" altLang="hu-HU" sz="1800" b="1"/>
              <a:t>kevés az anasztomózis, nincs kollaterális keringés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65" y="1356543"/>
            <a:ext cx="3273105" cy="255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ericardium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75" y="2513013"/>
            <a:ext cx="2998788" cy="3044825"/>
          </a:xfrm>
          <a:prstGeom prst="rect">
            <a:avLst/>
          </a:prstGeom>
          <a:noFill/>
        </p:spPr>
      </p:pic>
      <p:pic>
        <p:nvPicPr>
          <p:cNvPr id="9219" name="Picture 3" descr="pericardium_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0588" y="2305050"/>
            <a:ext cx="3492500" cy="3419475"/>
          </a:xfrm>
          <a:prstGeom prst="rect">
            <a:avLst/>
          </a:prstGeo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841625" y="1334801"/>
            <a:ext cx="23606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dirty="0"/>
              <a:t>sinus </a:t>
            </a:r>
            <a:r>
              <a:rPr lang="hu-HU" dirty="0" err="1"/>
              <a:t>transversus</a:t>
            </a:r>
            <a:r>
              <a:rPr lang="hu-HU" dirty="0"/>
              <a:t> </a:t>
            </a:r>
            <a:r>
              <a:rPr lang="hu-HU" dirty="0" err="1"/>
              <a:t>pericardii</a:t>
            </a:r>
            <a:endParaRPr lang="hu-HU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81625" y="5680075"/>
            <a:ext cx="2360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dirty="0"/>
              <a:t>sinus </a:t>
            </a:r>
            <a:r>
              <a:rPr lang="hu-HU" dirty="0" err="1"/>
              <a:t>obliquus</a:t>
            </a:r>
            <a:r>
              <a:rPr lang="hu-HU" dirty="0"/>
              <a:t> </a:t>
            </a:r>
            <a:r>
              <a:rPr lang="hu-HU" dirty="0" err="1"/>
              <a:t>pericardii</a:t>
            </a:r>
            <a:endParaRPr lang="hu-HU" dirty="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010400" y="1439863"/>
            <a:ext cx="1408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>
                <a:solidFill>
                  <a:srgbClr val="FF3300"/>
                </a:solidFill>
              </a:rPr>
              <a:t>aorta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433763" y="4922896"/>
            <a:ext cx="19383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 err="1">
                <a:solidFill>
                  <a:schemeClr val="accent2"/>
                </a:solidFill>
              </a:rPr>
              <a:t>venae</a:t>
            </a:r>
            <a:r>
              <a:rPr lang="hu-HU" dirty="0">
                <a:solidFill>
                  <a:schemeClr val="accent2"/>
                </a:solidFill>
              </a:rPr>
              <a:t> </a:t>
            </a:r>
            <a:r>
              <a:rPr lang="hu-HU" dirty="0" err="1">
                <a:solidFill>
                  <a:schemeClr val="accent2"/>
                </a:solidFill>
              </a:rPr>
              <a:t>pulmonales</a:t>
            </a:r>
            <a:endParaRPr lang="hu-HU" dirty="0">
              <a:solidFill>
                <a:schemeClr val="accent2"/>
              </a:solidFill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472113" y="1281113"/>
            <a:ext cx="19446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>
                <a:solidFill>
                  <a:srgbClr val="FF3300"/>
                </a:solidFill>
              </a:rPr>
              <a:t>arteria pulmonalis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7735888" y="2166938"/>
            <a:ext cx="1030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>
                <a:solidFill>
                  <a:schemeClr val="accent2"/>
                </a:solidFill>
              </a:rPr>
              <a:t>VCS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532688" y="5243513"/>
            <a:ext cx="871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>
                <a:solidFill>
                  <a:schemeClr val="accent2"/>
                </a:solidFill>
              </a:rPr>
              <a:t>VCI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277938" y="5753100"/>
            <a:ext cx="1785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cavum pericardii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11973" y="2547938"/>
            <a:ext cx="16946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CC3300"/>
                </a:solidFill>
              </a:rPr>
              <a:t>artériás</a:t>
            </a:r>
            <a:r>
              <a:rPr lang="hu-HU" b="1" dirty="0"/>
              <a:t> </a:t>
            </a:r>
            <a:r>
              <a:rPr lang="hu-HU" b="1" dirty="0">
                <a:solidFill>
                  <a:srgbClr val="CC3300"/>
                </a:solidFill>
              </a:rPr>
              <a:t>vég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3810000" y="2754313"/>
            <a:ext cx="13192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accent2"/>
                </a:solidFill>
              </a:rPr>
              <a:t>vénás vég</a:t>
            </a: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V="1">
            <a:off x="6553200" y="3860800"/>
            <a:ext cx="4953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>
            <a:off x="4635500" y="2260600"/>
            <a:ext cx="1219200" cy="850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 flipV="1">
            <a:off x="4089400" y="3721100"/>
            <a:ext cx="1917700" cy="1320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1792288" y="200025"/>
            <a:ext cx="5675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 dirty="0"/>
              <a:t>Primitív szívcső a </a:t>
            </a:r>
            <a:r>
              <a:rPr lang="hu-HU" b="1" dirty="0" err="1"/>
              <a:t>saccus</a:t>
            </a:r>
            <a:r>
              <a:rPr lang="hu-HU" b="1" dirty="0"/>
              <a:t> </a:t>
            </a:r>
            <a:r>
              <a:rPr lang="hu-HU" b="1" dirty="0" err="1" smtClean="0"/>
              <a:t>pericardiiben</a:t>
            </a:r>
            <a:endParaRPr lang="hu-HU" b="1" dirty="0"/>
          </a:p>
        </p:txBody>
      </p:sp>
      <p:sp>
        <p:nvSpPr>
          <p:cNvPr id="9240" name="Freeform 24"/>
          <p:cNvSpPr>
            <a:spLocks/>
          </p:cNvSpPr>
          <p:nvPr/>
        </p:nvSpPr>
        <p:spPr bwMode="auto">
          <a:xfrm>
            <a:off x="1450975" y="3541713"/>
            <a:ext cx="2084388" cy="1781175"/>
          </a:xfrm>
          <a:custGeom>
            <a:avLst/>
            <a:gdLst/>
            <a:ahLst/>
            <a:cxnLst>
              <a:cxn ang="0">
                <a:pos x="313" y="34"/>
              </a:cxn>
              <a:cxn ang="0">
                <a:pos x="277" y="4"/>
              </a:cxn>
              <a:cxn ang="0">
                <a:pos x="274" y="97"/>
              </a:cxn>
              <a:cxn ang="0">
                <a:pos x="187" y="232"/>
              </a:cxn>
              <a:cxn ang="0">
                <a:pos x="85" y="403"/>
              </a:cxn>
              <a:cxn ang="0">
                <a:pos x="13" y="607"/>
              </a:cxn>
              <a:cxn ang="0">
                <a:pos x="4" y="772"/>
              </a:cxn>
              <a:cxn ang="0">
                <a:pos x="61" y="943"/>
              </a:cxn>
              <a:cxn ang="0">
                <a:pos x="214" y="1063"/>
              </a:cxn>
              <a:cxn ang="0">
                <a:pos x="463" y="1120"/>
              </a:cxn>
              <a:cxn ang="0">
                <a:pos x="766" y="1069"/>
              </a:cxn>
              <a:cxn ang="0">
                <a:pos x="1006" y="958"/>
              </a:cxn>
              <a:cxn ang="0">
                <a:pos x="1162" y="829"/>
              </a:cxn>
              <a:cxn ang="0">
                <a:pos x="1231" y="655"/>
              </a:cxn>
              <a:cxn ang="0">
                <a:pos x="1216" y="424"/>
              </a:cxn>
              <a:cxn ang="0">
                <a:pos x="1228" y="256"/>
              </a:cxn>
              <a:cxn ang="0">
                <a:pos x="1306" y="136"/>
              </a:cxn>
              <a:cxn ang="0">
                <a:pos x="1291" y="82"/>
              </a:cxn>
              <a:cxn ang="0">
                <a:pos x="1237" y="82"/>
              </a:cxn>
              <a:cxn ang="0">
                <a:pos x="1186" y="163"/>
              </a:cxn>
              <a:cxn ang="0">
                <a:pos x="1162" y="355"/>
              </a:cxn>
              <a:cxn ang="0">
                <a:pos x="1156" y="577"/>
              </a:cxn>
              <a:cxn ang="0">
                <a:pos x="1042" y="802"/>
              </a:cxn>
              <a:cxn ang="0">
                <a:pos x="871" y="952"/>
              </a:cxn>
              <a:cxn ang="0">
                <a:pos x="625" y="1039"/>
              </a:cxn>
              <a:cxn ang="0">
                <a:pos x="421" y="1036"/>
              </a:cxn>
              <a:cxn ang="0">
                <a:pos x="217" y="967"/>
              </a:cxn>
              <a:cxn ang="0">
                <a:pos x="115" y="802"/>
              </a:cxn>
              <a:cxn ang="0">
                <a:pos x="112" y="610"/>
              </a:cxn>
              <a:cxn ang="0">
                <a:pos x="205" y="373"/>
              </a:cxn>
              <a:cxn ang="0">
                <a:pos x="313" y="205"/>
              </a:cxn>
              <a:cxn ang="0">
                <a:pos x="334" y="97"/>
              </a:cxn>
            </a:cxnLst>
            <a:rect l="0" t="0" r="r" b="b"/>
            <a:pathLst>
              <a:path w="1313" h="1122">
                <a:moveTo>
                  <a:pt x="325" y="76"/>
                </a:moveTo>
                <a:cubicBezTo>
                  <a:pt x="322" y="66"/>
                  <a:pt x="318" y="44"/>
                  <a:pt x="313" y="34"/>
                </a:cubicBezTo>
                <a:cubicBezTo>
                  <a:pt x="308" y="24"/>
                  <a:pt x="301" y="18"/>
                  <a:pt x="295" y="13"/>
                </a:cubicBezTo>
                <a:cubicBezTo>
                  <a:pt x="289" y="8"/>
                  <a:pt x="280" y="0"/>
                  <a:pt x="277" y="4"/>
                </a:cubicBezTo>
                <a:cubicBezTo>
                  <a:pt x="274" y="8"/>
                  <a:pt x="280" y="22"/>
                  <a:pt x="280" y="37"/>
                </a:cubicBezTo>
                <a:cubicBezTo>
                  <a:pt x="280" y="52"/>
                  <a:pt x="280" y="77"/>
                  <a:pt x="274" y="97"/>
                </a:cubicBezTo>
                <a:cubicBezTo>
                  <a:pt x="268" y="117"/>
                  <a:pt x="255" y="138"/>
                  <a:pt x="241" y="160"/>
                </a:cubicBezTo>
                <a:cubicBezTo>
                  <a:pt x="227" y="182"/>
                  <a:pt x="205" y="207"/>
                  <a:pt x="187" y="232"/>
                </a:cubicBezTo>
                <a:cubicBezTo>
                  <a:pt x="169" y="257"/>
                  <a:pt x="150" y="281"/>
                  <a:pt x="133" y="310"/>
                </a:cubicBezTo>
                <a:cubicBezTo>
                  <a:pt x="116" y="339"/>
                  <a:pt x="101" y="370"/>
                  <a:pt x="85" y="403"/>
                </a:cubicBezTo>
                <a:cubicBezTo>
                  <a:pt x="69" y="436"/>
                  <a:pt x="49" y="474"/>
                  <a:pt x="37" y="508"/>
                </a:cubicBezTo>
                <a:cubicBezTo>
                  <a:pt x="25" y="542"/>
                  <a:pt x="19" y="576"/>
                  <a:pt x="13" y="607"/>
                </a:cubicBezTo>
                <a:cubicBezTo>
                  <a:pt x="7" y="638"/>
                  <a:pt x="2" y="667"/>
                  <a:pt x="1" y="694"/>
                </a:cubicBezTo>
                <a:cubicBezTo>
                  <a:pt x="0" y="721"/>
                  <a:pt x="1" y="745"/>
                  <a:pt x="4" y="772"/>
                </a:cubicBezTo>
                <a:cubicBezTo>
                  <a:pt x="7" y="799"/>
                  <a:pt x="10" y="828"/>
                  <a:pt x="19" y="856"/>
                </a:cubicBezTo>
                <a:cubicBezTo>
                  <a:pt x="28" y="884"/>
                  <a:pt x="41" y="917"/>
                  <a:pt x="61" y="943"/>
                </a:cubicBezTo>
                <a:cubicBezTo>
                  <a:pt x="81" y="969"/>
                  <a:pt x="114" y="992"/>
                  <a:pt x="139" y="1012"/>
                </a:cubicBezTo>
                <a:cubicBezTo>
                  <a:pt x="164" y="1032"/>
                  <a:pt x="184" y="1049"/>
                  <a:pt x="214" y="1063"/>
                </a:cubicBezTo>
                <a:cubicBezTo>
                  <a:pt x="244" y="1077"/>
                  <a:pt x="275" y="1087"/>
                  <a:pt x="316" y="1096"/>
                </a:cubicBezTo>
                <a:cubicBezTo>
                  <a:pt x="357" y="1105"/>
                  <a:pt x="418" y="1118"/>
                  <a:pt x="463" y="1120"/>
                </a:cubicBezTo>
                <a:cubicBezTo>
                  <a:pt x="508" y="1122"/>
                  <a:pt x="536" y="1116"/>
                  <a:pt x="586" y="1108"/>
                </a:cubicBezTo>
                <a:cubicBezTo>
                  <a:pt x="636" y="1100"/>
                  <a:pt x="715" y="1083"/>
                  <a:pt x="766" y="1069"/>
                </a:cubicBezTo>
                <a:cubicBezTo>
                  <a:pt x="817" y="1055"/>
                  <a:pt x="852" y="1039"/>
                  <a:pt x="892" y="1021"/>
                </a:cubicBezTo>
                <a:cubicBezTo>
                  <a:pt x="932" y="1003"/>
                  <a:pt x="971" y="980"/>
                  <a:pt x="1006" y="958"/>
                </a:cubicBezTo>
                <a:cubicBezTo>
                  <a:pt x="1041" y="936"/>
                  <a:pt x="1079" y="907"/>
                  <a:pt x="1105" y="886"/>
                </a:cubicBezTo>
                <a:cubicBezTo>
                  <a:pt x="1131" y="865"/>
                  <a:pt x="1145" y="853"/>
                  <a:pt x="1162" y="829"/>
                </a:cubicBezTo>
                <a:cubicBezTo>
                  <a:pt x="1179" y="805"/>
                  <a:pt x="1199" y="768"/>
                  <a:pt x="1210" y="739"/>
                </a:cubicBezTo>
                <a:cubicBezTo>
                  <a:pt x="1221" y="710"/>
                  <a:pt x="1228" y="685"/>
                  <a:pt x="1231" y="655"/>
                </a:cubicBezTo>
                <a:cubicBezTo>
                  <a:pt x="1234" y="625"/>
                  <a:pt x="1233" y="594"/>
                  <a:pt x="1231" y="556"/>
                </a:cubicBezTo>
                <a:cubicBezTo>
                  <a:pt x="1229" y="518"/>
                  <a:pt x="1220" y="463"/>
                  <a:pt x="1216" y="424"/>
                </a:cubicBezTo>
                <a:cubicBezTo>
                  <a:pt x="1212" y="385"/>
                  <a:pt x="1205" y="347"/>
                  <a:pt x="1207" y="319"/>
                </a:cubicBezTo>
                <a:cubicBezTo>
                  <a:pt x="1209" y="291"/>
                  <a:pt x="1219" y="277"/>
                  <a:pt x="1228" y="256"/>
                </a:cubicBezTo>
                <a:cubicBezTo>
                  <a:pt x="1237" y="235"/>
                  <a:pt x="1248" y="216"/>
                  <a:pt x="1261" y="196"/>
                </a:cubicBezTo>
                <a:cubicBezTo>
                  <a:pt x="1274" y="176"/>
                  <a:pt x="1299" y="152"/>
                  <a:pt x="1306" y="136"/>
                </a:cubicBezTo>
                <a:cubicBezTo>
                  <a:pt x="1313" y="120"/>
                  <a:pt x="1306" y="106"/>
                  <a:pt x="1303" y="97"/>
                </a:cubicBezTo>
                <a:cubicBezTo>
                  <a:pt x="1300" y="88"/>
                  <a:pt x="1296" y="86"/>
                  <a:pt x="1291" y="82"/>
                </a:cubicBezTo>
                <a:cubicBezTo>
                  <a:pt x="1286" y="78"/>
                  <a:pt x="1282" y="73"/>
                  <a:pt x="1273" y="73"/>
                </a:cubicBezTo>
                <a:cubicBezTo>
                  <a:pt x="1264" y="73"/>
                  <a:pt x="1248" y="75"/>
                  <a:pt x="1237" y="82"/>
                </a:cubicBezTo>
                <a:cubicBezTo>
                  <a:pt x="1226" y="89"/>
                  <a:pt x="1215" y="99"/>
                  <a:pt x="1207" y="112"/>
                </a:cubicBezTo>
                <a:cubicBezTo>
                  <a:pt x="1199" y="125"/>
                  <a:pt x="1192" y="141"/>
                  <a:pt x="1186" y="163"/>
                </a:cubicBezTo>
                <a:cubicBezTo>
                  <a:pt x="1180" y="185"/>
                  <a:pt x="1172" y="212"/>
                  <a:pt x="1168" y="244"/>
                </a:cubicBezTo>
                <a:cubicBezTo>
                  <a:pt x="1164" y="276"/>
                  <a:pt x="1164" y="317"/>
                  <a:pt x="1162" y="355"/>
                </a:cubicBezTo>
                <a:cubicBezTo>
                  <a:pt x="1160" y="393"/>
                  <a:pt x="1160" y="435"/>
                  <a:pt x="1159" y="472"/>
                </a:cubicBezTo>
                <a:cubicBezTo>
                  <a:pt x="1158" y="509"/>
                  <a:pt x="1162" y="542"/>
                  <a:pt x="1156" y="577"/>
                </a:cubicBezTo>
                <a:cubicBezTo>
                  <a:pt x="1150" y="612"/>
                  <a:pt x="1145" y="645"/>
                  <a:pt x="1126" y="682"/>
                </a:cubicBezTo>
                <a:cubicBezTo>
                  <a:pt x="1107" y="719"/>
                  <a:pt x="1067" y="769"/>
                  <a:pt x="1042" y="802"/>
                </a:cubicBezTo>
                <a:cubicBezTo>
                  <a:pt x="1017" y="835"/>
                  <a:pt x="1002" y="855"/>
                  <a:pt x="973" y="880"/>
                </a:cubicBezTo>
                <a:cubicBezTo>
                  <a:pt x="944" y="905"/>
                  <a:pt x="908" y="932"/>
                  <a:pt x="871" y="952"/>
                </a:cubicBezTo>
                <a:cubicBezTo>
                  <a:pt x="834" y="972"/>
                  <a:pt x="792" y="986"/>
                  <a:pt x="751" y="1000"/>
                </a:cubicBezTo>
                <a:cubicBezTo>
                  <a:pt x="710" y="1014"/>
                  <a:pt x="663" y="1033"/>
                  <a:pt x="625" y="1039"/>
                </a:cubicBezTo>
                <a:cubicBezTo>
                  <a:pt x="587" y="1045"/>
                  <a:pt x="554" y="1039"/>
                  <a:pt x="520" y="1039"/>
                </a:cubicBezTo>
                <a:cubicBezTo>
                  <a:pt x="486" y="1039"/>
                  <a:pt x="457" y="1041"/>
                  <a:pt x="421" y="1036"/>
                </a:cubicBezTo>
                <a:cubicBezTo>
                  <a:pt x="385" y="1031"/>
                  <a:pt x="335" y="1021"/>
                  <a:pt x="301" y="1009"/>
                </a:cubicBezTo>
                <a:cubicBezTo>
                  <a:pt x="267" y="997"/>
                  <a:pt x="242" y="987"/>
                  <a:pt x="217" y="967"/>
                </a:cubicBezTo>
                <a:cubicBezTo>
                  <a:pt x="192" y="947"/>
                  <a:pt x="171" y="919"/>
                  <a:pt x="154" y="892"/>
                </a:cubicBezTo>
                <a:cubicBezTo>
                  <a:pt x="137" y="865"/>
                  <a:pt x="123" y="830"/>
                  <a:pt x="115" y="802"/>
                </a:cubicBezTo>
                <a:cubicBezTo>
                  <a:pt x="107" y="774"/>
                  <a:pt x="104" y="756"/>
                  <a:pt x="103" y="724"/>
                </a:cubicBezTo>
                <a:cubicBezTo>
                  <a:pt x="102" y="692"/>
                  <a:pt x="103" y="650"/>
                  <a:pt x="112" y="610"/>
                </a:cubicBezTo>
                <a:cubicBezTo>
                  <a:pt x="121" y="570"/>
                  <a:pt x="142" y="520"/>
                  <a:pt x="157" y="481"/>
                </a:cubicBezTo>
                <a:cubicBezTo>
                  <a:pt x="172" y="442"/>
                  <a:pt x="189" y="401"/>
                  <a:pt x="205" y="373"/>
                </a:cubicBezTo>
                <a:cubicBezTo>
                  <a:pt x="221" y="345"/>
                  <a:pt x="235" y="338"/>
                  <a:pt x="253" y="310"/>
                </a:cubicBezTo>
                <a:cubicBezTo>
                  <a:pt x="271" y="282"/>
                  <a:pt x="300" y="233"/>
                  <a:pt x="313" y="205"/>
                </a:cubicBezTo>
                <a:cubicBezTo>
                  <a:pt x="326" y="177"/>
                  <a:pt x="328" y="160"/>
                  <a:pt x="331" y="142"/>
                </a:cubicBezTo>
                <a:cubicBezTo>
                  <a:pt x="334" y="124"/>
                  <a:pt x="336" y="110"/>
                  <a:pt x="334" y="97"/>
                </a:cubicBezTo>
                <a:cubicBezTo>
                  <a:pt x="332" y="84"/>
                  <a:pt x="328" y="86"/>
                  <a:pt x="325" y="76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41" name="Freeform 25"/>
          <p:cNvSpPr>
            <a:spLocks/>
          </p:cNvSpPr>
          <p:nvPr/>
        </p:nvSpPr>
        <p:spPr bwMode="auto">
          <a:xfrm>
            <a:off x="2117725" y="3109913"/>
            <a:ext cx="1055688" cy="1112837"/>
          </a:xfrm>
          <a:custGeom>
            <a:avLst/>
            <a:gdLst/>
            <a:ahLst/>
            <a:cxnLst>
              <a:cxn ang="0">
                <a:pos x="259" y="126"/>
              </a:cxn>
              <a:cxn ang="0">
                <a:pos x="187" y="123"/>
              </a:cxn>
              <a:cxn ang="0">
                <a:pos x="115" y="99"/>
              </a:cxn>
              <a:cxn ang="0">
                <a:pos x="79" y="72"/>
              </a:cxn>
              <a:cxn ang="0">
                <a:pos x="43" y="57"/>
              </a:cxn>
              <a:cxn ang="0">
                <a:pos x="25" y="57"/>
              </a:cxn>
              <a:cxn ang="0">
                <a:pos x="7" y="72"/>
              </a:cxn>
              <a:cxn ang="0">
                <a:pos x="7" y="90"/>
              </a:cxn>
              <a:cxn ang="0">
                <a:pos x="52" y="141"/>
              </a:cxn>
              <a:cxn ang="0">
                <a:pos x="118" y="204"/>
              </a:cxn>
              <a:cxn ang="0">
                <a:pos x="151" y="267"/>
              </a:cxn>
              <a:cxn ang="0">
                <a:pos x="193" y="351"/>
              </a:cxn>
              <a:cxn ang="0">
                <a:pos x="214" y="441"/>
              </a:cxn>
              <a:cxn ang="0">
                <a:pos x="208" y="555"/>
              </a:cxn>
              <a:cxn ang="0">
                <a:pos x="208" y="627"/>
              </a:cxn>
              <a:cxn ang="0">
                <a:pos x="223" y="690"/>
              </a:cxn>
              <a:cxn ang="0">
                <a:pos x="274" y="693"/>
              </a:cxn>
              <a:cxn ang="0">
                <a:pos x="328" y="663"/>
              </a:cxn>
              <a:cxn ang="0">
                <a:pos x="376" y="567"/>
              </a:cxn>
              <a:cxn ang="0">
                <a:pos x="394" y="420"/>
              </a:cxn>
              <a:cxn ang="0">
                <a:pos x="430" y="276"/>
              </a:cxn>
              <a:cxn ang="0">
                <a:pos x="478" y="204"/>
              </a:cxn>
              <a:cxn ang="0">
                <a:pos x="565" y="126"/>
              </a:cxn>
              <a:cxn ang="0">
                <a:pos x="649" y="81"/>
              </a:cxn>
              <a:cxn ang="0">
                <a:pos x="661" y="42"/>
              </a:cxn>
              <a:cxn ang="0">
                <a:pos x="652" y="12"/>
              </a:cxn>
              <a:cxn ang="0">
                <a:pos x="619" y="6"/>
              </a:cxn>
              <a:cxn ang="0">
                <a:pos x="559" y="48"/>
              </a:cxn>
              <a:cxn ang="0">
                <a:pos x="460" y="96"/>
              </a:cxn>
              <a:cxn ang="0">
                <a:pos x="379" y="120"/>
              </a:cxn>
              <a:cxn ang="0">
                <a:pos x="313" y="123"/>
              </a:cxn>
              <a:cxn ang="0">
                <a:pos x="259" y="126"/>
              </a:cxn>
            </a:cxnLst>
            <a:rect l="0" t="0" r="r" b="b"/>
            <a:pathLst>
              <a:path w="665" h="701">
                <a:moveTo>
                  <a:pt x="259" y="126"/>
                </a:moveTo>
                <a:cubicBezTo>
                  <a:pt x="238" y="126"/>
                  <a:pt x="211" y="127"/>
                  <a:pt x="187" y="123"/>
                </a:cubicBezTo>
                <a:cubicBezTo>
                  <a:pt x="163" y="119"/>
                  <a:pt x="133" y="107"/>
                  <a:pt x="115" y="99"/>
                </a:cubicBezTo>
                <a:cubicBezTo>
                  <a:pt x="97" y="91"/>
                  <a:pt x="91" y="79"/>
                  <a:pt x="79" y="72"/>
                </a:cubicBezTo>
                <a:cubicBezTo>
                  <a:pt x="67" y="65"/>
                  <a:pt x="52" y="59"/>
                  <a:pt x="43" y="57"/>
                </a:cubicBezTo>
                <a:cubicBezTo>
                  <a:pt x="34" y="55"/>
                  <a:pt x="31" y="55"/>
                  <a:pt x="25" y="57"/>
                </a:cubicBezTo>
                <a:cubicBezTo>
                  <a:pt x="19" y="59"/>
                  <a:pt x="10" y="67"/>
                  <a:pt x="7" y="72"/>
                </a:cubicBezTo>
                <a:cubicBezTo>
                  <a:pt x="4" y="77"/>
                  <a:pt x="0" y="79"/>
                  <a:pt x="7" y="90"/>
                </a:cubicBezTo>
                <a:cubicBezTo>
                  <a:pt x="14" y="101"/>
                  <a:pt x="34" y="122"/>
                  <a:pt x="52" y="141"/>
                </a:cubicBezTo>
                <a:cubicBezTo>
                  <a:pt x="70" y="160"/>
                  <a:pt x="102" y="183"/>
                  <a:pt x="118" y="204"/>
                </a:cubicBezTo>
                <a:cubicBezTo>
                  <a:pt x="134" y="225"/>
                  <a:pt x="139" y="243"/>
                  <a:pt x="151" y="267"/>
                </a:cubicBezTo>
                <a:cubicBezTo>
                  <a:pt x="163" y="291"/>
                  <a:pt x="183" y="322"/>
                  <a:pt x="193" y="351"/>
                </a:cubicBezTo>
                <a:cubicBezTo>
                  <a:pt x="203" y="380"/>
                  <a:pt x="212" y="407"/>
                  <a:pt x="214" y="441"/>
                </a:cubicBezTo>
                <a:cubicBezTo>
                  <a:pt x="216" y="475"/>
                  <a:pt x="209" y="524"/>
                  <a:pt x="208" y="555"/>
                </a:cubicBezTo>
                <a:cubicBezTo>
                  <a:pt x="207" y="586"/>
                  <a:pt x="206" y="605"/>
                  <a:pt x="208" y="627"/>
                </a:cubicBezTo>
                <a:cubicBezTo>
                  <a:pt x="210" y="649"/>
                  <a:pt x="212" y="679"/>
                  <a:pt x="223" y="690"/>
                </a:cubicBezTo>
                <a:cubicBezTo>
                  <a:pt x="234" y="701"/>
                  <a:pt x="257" y="697"/>
                  <a:pt x="274" y="693"/>
                </a:cubicBezTo>
                <a:cubicBezTo>
                  <a:pt x="291" y="689"/>
                  <a:pt x="311" y="684"/>
                  <a:pt x="328" y="663"/>
                </a:cubicBezTo>
                <a:cubicBezTo>
                  <a:pt x="345" y="642"/>
                  <a:pt x="365" y="607"/>
                  <a:pt x="376" y="567"/>
                </a:cubicBezTo>
                <a:cubicBezTo>
                  <a:pt x="387" y="527"/>
                  <a:pt x="385" y="468"/>
                  <a:pt x="394" y="420"/>
                </a:cubicBezTo>
                <a:cubicBezTo>
                  <a:pt x="403" y="372"/>
                  <a:pt x="416" y="312"/>
                  <a:pt x="430" y="276"/>
                </a:cubicBezTo>
                <a:cubicBezTo>
                  <a:pt x="444" y="240"/>
                  <a:pt x="456" y="229"/>
                  <a:pt x="478" y="204"/>
                </a:cubicBezTo>
                <a:cubicBezTo>
                  <a:pt x="500" y="179"/>
                  <a:pt x="537" y="146"/>
                  <a:pt x="565" y="126"/>
                </a:cubicBezTo>
                <a:cubicBezTo>
                  <a:pt x="593" y="106"/>
                  <a:pt x="633" y="95"/>
                  <a:pt x="649" y="81"/>
                </a:cubicBezTo>
                <a:cubicBezTo>
                  <a:pt x="665" y="67"/>
                  <a:pt x="661" y="53"/>
                  <a:pt x="661" y="42"/>
                </a:cubicBezTo>
                <a:cubicBezTo>
                  <a:pt x="661" y="31"/>
                  <a:pt x="659" y="18"/>
                  <a:pt x="652" y="12"/>
                </a:cubicBezTo>
                <a:cubicBezTo>
                  <a:pt x="645" y="6"/>
                  <a:pt x="634" y="0"/>
                  <a:pt x="619" y="6"/>
                </a:cubicBezTo>
                <a:cubicBezTo>
                  <a:pt x="604" y="12"/>
                  <a:pt x="585" y="33"/>
                  <a:pt x="559" y="48"/>
                </a:cubicBezTo>
                <a:cubicBezTo>
                  <a:pt x="533" y="63"/>
                  <a:pt x="490" y="84"/>
                  <a:pt x="460" y="96"/>
                </a:cubicBezTo>
                <a:cubicBezTo>
                  <a:pt x="430" y="108"/>
                  <a:pt x="403" y="116"/>
                  <a:pt x="379" y="120"/>
                </a:cubicBezTo>
                <a:cubicBezTo>
                  <a:pt x="355" y="124"/>
                  <a:pt x="332" y="122"/>
                  <a:pt x="313" y="123"/>
                </a:cubicBezTo>
                <a:cubicBezTo>
                  <a:pt x="294" y="124"/>
                  <a:pt x="280" y="126"/>
                  <a:pt x="259" y="126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grpSp>
        <p:nvGrpSpPr>
          <p:cNvPr id="9246" name="Group 30"/>
          <p:cNvGrpSpPr>
            <a:grpSpLocks/>
          </p:cNvGrpSpPr>
          <p:nvPr/>
        </p:nvGrpSpPr>
        <p:grpSpPr bwMode="auto">
          <a:xfrm>
            <a:off x="2066925" y="3052763"/>
            <a:ext cx="1095375" cy="185737"/>
            <a:chOff x="1302" y="1929"/>
            <a:chExt cx="690" cy="117"/>
          </a:xfrm>
        </p:grpSpPr>
        <p:sp>
          <p:nvSpPr>
            <p:cNvPr id="9244" name="Freeform 28"/>
            <p:cNvSpPr>
              <a:spLocks/>
            </p:cNvSpPr>
            <p:nvPr/>
          </p:nvSpPr>
          <p:spPr bwMode="auto">
            <a:xfrm>
              <a:off x="1320" y="1929"/>
              <a:ext cx="672" cy="117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39" y="51"/>
                </a:cxn>
                <a:cxn ang="0">
                  <a:pos x="90" y="57"/>
                </a:cxn>
                <a:cxn ang="0">
                  <a:pos x="153" y="93"/>
                </a:cxn>
                <a:cxn ang="0">
                  <a:pos x="207" y="111"/>
                </a:cxn>
                <a:cxn ang="0">
                  <a:pos x="285" y="117"/>
                </a:cxn>
                <a:cxn ang="0">
                  <a:pos x="387" y="108"/>
                </a:cxn>
                <a:cxn ang="0">
                  <a:pos x="483" y="84"/>
                </a:cxn>
                <a:cxn ang="0">
                  <a:pos x="549" y="48"/>
                </a:cxn>
                <a:cxn ang="0">
                  <a:pos x="594" y="12"/>
                </a:cxn>
                <a:cxn ang="0">
                  <a:pos x="651" y="3"/>
                </a:cxn>
                <a:cxn ang="0">
                  <a:pos x="672" y="0"/>
                </a:cxn>
              </a:cxnLst>
              <a:rect l="0" t="0" r="r" b="b"/>
              <a:pathLst>
                <a:path w="672" h="117">
                  <a:moveTo>
                    <a:pt x="0" y="54"/>
                  </a:moveTo>
                  <a:cubicBezTo>
                    <a:pt x="12" y="52"/>
                    <a:pt x="24" y="51"/>
                    <a:pt x="39" y="51"/>
                  </a:cubicBezTo>
                  <a:cubicBezTo>
                    <a:pt x="54" y="51"/>
                    <a:pt x="71" y="50"/>
                    <a:pt x="90" y="57"/>
                  </a:cubicBezTo>
                  <a:cubicBezTo>
                    <a:pt x="109" y="64"/>
                    <a:pt x="134" y="84"/>
                    <a:pt x="153" y="93"/>
                  </a:cubicBezTo>
                  <a:cubicBezTo>
                    <a:pt x="172" y="102"/>
                    <a:pt x="185" y="107"/>
                    <a:pt x="207" y="111"/>
                  </a:cubicBezTo>
                  <a:cubicBezTo>
                    <a:pt x="229" y="115"/>
                    <a:pt x="255" y="117"/>
                    <a:pt x="285" y="117"/>
                  </a:cubicBezTo>
                  <a:cubicBezTo>
                    <a:pt x="315" y="117"/>
                    <a:pt x="354" y="113"/>
                    <a:pt x="387" y="108"/>
                  </a:cubicBezTo>
                  <a:cubicBezTo>
                    <a:pt x="420" y="103"/>
                    <a:pt x="456" y="94"/>
                    <a:pt x="483" y="84"/>
                  </a:cubicBezTo>
                  <a:cubicBezTo>
                    <a:pt x="510" y="74"/>
                    <a:pt x="531" y="60"/>
                    <a:pt x="549" y="48"/>
                  </a:cubicBezTo>
                  <a:cubicBezTo>
                    <a:pt x="567" y="36"/>
                    <a:pt x="577" y="19"/>
                    <a:pt x="594" y="12"/>
                  </a:cubicBezTo>
                  <a:cubicBezTo>
                    <a:pt x="611" y="5"/>
                    <a:pt x="638" y="5"/>
                    <a:pt x="651" y="3"/>
                  </a:cubicBezTo>
                  <a:cubicBezTo>
                    <a:pt x="664" y="1"/>
                    <a:pt x="668" y="0"/>
                    <a:pt x="672" y="0"/>
                  </a:cubicBezTo>
                </a:path>
              </a:pathLst>
            </a:custGeom>
            <a:noFill/>
            <a:ln w="76200" cap="flat" cmpd="sng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9245" name="Freeform 29"/>
            <p:cNvSpPr>
              <a:spLocks/>
            </p:cNvSpPr>
            <p:nvPr/>
          </p:nvSpPr>
          <p:spPr bwMode="auto">
            <a:xfrm>
              <a:off x="1302" y="1983"/>
              <a:ext cx="24" cy="27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27"/>
                </a:cxn>
              </a:cxnLst>
              <a:rect l="0" t="0" r="r" b="b"/>
              <a:pathLst>
                <a:path w="24" h="27">
                  <a:moveTo>
                    <a:pt x="24" y="0"/>
                  </a:moveTo>
                  <a:cubicBezTo>
                    <a:pt x="14" y="11"/>
                    <a:pt x="4" y="22"/>
                    <a:pt x="0" y="27"/>
                  </a:cubicBezTo>
                </a:path>
              </a:pathLst>
            </a:custGeom>
            <a:noFill/>
            <a:ln w="76200" cap="flat" cmpd="sng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grpSp>
        <p:nvGrpSpPr>
          <p:cNvPr id="9248" name="Group 32"/>
          <p:cNvGrpSpPr>
            <a:grpSpLocks/>
          </p:cNvGrpSpPr>
          <p:nvPr/>
        </p:nvGrpSpPr>
        <p:grpSpPr bwMode="auto">
          <a:xfrm>
            <a:off x="1374775" y="3386138"/>
            <a:ext cx="2241550" cy="1995487"/>
            <a:chOff x="866" y="2133"/>
            <a:chExt cx="1412" cy="1257"/>
          </a:xfrm>
        </p:grpSpPr>
        <p:sp>
          <p:nvSpPr>
            <p:cNvPr id="9242" name="Freeform 26"/>
            <p:cNvSpPr>
              <a:spLocks/>
            </p:cNvSpPr>
            <p:nvPr/>
          </p:nvSpPr>
          <p:spPr bwMode="auto">
            <a:xfrm>
              <a:off x="866" y="2133"/>
              <a:ext cx="1412" cy="1257"/>
            </a:xfrm>
            <a:custGeom>
              <a:avLst/>
              <a:gdLst/>
              <a:ahLst/>
              <a:cxnLst>
                <a:cxn ang="0">
                  <a:pos x="274" y="0"/>
                </a:cxn>
                <a:cxn ang="0">
                  <a:pos x="268" y="57"/>
                </a:cxn>
                <a:cxn ang="0">
                  <a:pos x="289" y="138"/>
                </a:cxn>
                <a:cxn ang="0">
                  <a:pos x="262" y="216"/>
                </a:cxn>
                <a:cxn ang="0">
                  <a:pos x="196" y="309"/>
                </a:cxn>
                <a:cxn ang="0">
                  <a:pos x="136" y="390"/>
                </a:cxn>
                <a:cxn ang="0">
                  <a:pos x="82" y="489"/>
                </a:cxn>
                <a:cxn ang="0">
                  <a:pos x="40" y="588"/>
                </a:cxn>
                <a:cxn ang="0">
                  <a:pos x="16" y="687"/>
                </a:cxn>
                <a:cxn ang="0">
                  <a:pos x="1" y="819"/>
                </a:cxn>
                <a:cxn ang="0">
                  <a:pos x="19" y="969"/>
                </a:cxn>
                <a:cxn ang="0">
                  <a:pos x="97" y="1086"/>
                </a:cxn>
                <a:cxn ang="0">
                  <a:pos x="229" y="1185"/>
                </a:cxn>
                <a:cxn ang="0">
                  <a:pos x="388" y="1245"/>
                </a:cxn>
                <a:cxn ang="0">
                  <a:pos x="580" y="1254"/>
                </a:cxn>
                <a:cxn ang="0">
                  <a:pos x="742" y="1227"/>
                </a:cxn>
                <a:cxn ang="0">
                  <a:pos x="898" y="1176"/>
                </a:cxn>
                <a:cxn ang="0">
                  <a:pos x="1039" y="1116"/>
                </a:cxn>
                <a:cxn ang="0">
                  <a:pos x="1138" y="1053"/>
                </a:cxn>
                <a:cxn ang="0">
                  <a:pos x="1219" y="978"/>
                </a:cxn>
                <a:cxn ang="0">
                  <a:pos x="1282" y="900"/>
                </a:cxn>
                <a:cxn ang="0">
                  <a:pos x="1321" y="765"/>
                </a:cxn>
                <a:cxn ang="0">
                  <a:pos x="1327" y="630"/>
                </a:cxn>
                <a:cxn ang="0">
                  <a:pos x="1306" y="516"/>
                </a:cxn>
                <a:cxn ang="0">
                  <a:pos x="1306" y="411"/>
                </a:cxn>
                <a:cxn ang="0">
                  <a:pos x="1327" y="348"/>
                </a:cxn>
                <a:cxn ang="0">
                  <a:pos x="1369" y="282"/>
                </a:cxn>
                <a:cxn ang="0">
                  <a:pos x="1399" y="225"/>
                </a:cxn>
                <a:cxn ang="0">
                  <a:pos x="1411" y="204"/>
                </a:cxn>
                <a:cxn ang="0">
                  <a:pos x="1405" y="177"/>
                </a:cxn>
              </a:cxnLst>
              <a:rect l="0" t="0" r="r" b="b"/>
              <a:pathLst>
                <a:path w="1412" h="1257">
                  <a:moveTo>
                    <a:pt x="274" y="0"/>
                  </a:moveTo>
                  <a:cubicBezTo>
                    <a:pt x="270" y="17"/>
                    <a:pt x="266" y="34"/>
                    <a:pt x="268" y="57"/>
                  </a:cubicBezTo>
                  <a:cubicBezTo>
                    <a:pt x="270" y="80"/>
                    <a:pt x="290" y="112"/>
                    <a:pt x="289" y="138"/>
                  </a:cubicBezTo>
                  <a:cubicBezTo>
                    <a:pt x="288" y="164"/>
                    <a:pt x="277" y="188"/>
                    <a:pt x="262" y="216"/>
                  </a:cubicBezTo>
                  <a:cubicBezTo>
                    <a:pt x="247" y="244"/>
                    <a:pt x="217" y="280"/>
                    <a:pt x="196" y="309"/>
                  </a:cubicBezTo>
                  <a:cubicBezTo>
                    <a:pt x="175" y="338"/>
                    <a:pt x="155" y="360"/>
                    <a:pt x="136" y="390"/>
                  </a:cubicBezTo>
                  <a:cubicBezTo>
                    <a:pt x="117" y="420"/>
                    <a:pt x="98" y="456"/>
                    <a:pt x="82" y="489"/>
                  </a:cubicBezTo>
                  <a:cubicBezTo>
                    <a:pt x="66" y="522"/>
                    <a:pt x="51" y="555"/>
                    <a:pt x="40" y="588"/>
                  </a:cubicBezTo>
                  <a:cubicBezTo>
                    <a:pt x="29" y="621"/>
                    <a:pt x="22" y="649"/>
                    <a:pt x="16" y="687"/>
                  </a:cubicBezTo>
                  <a:cubicBezTo>
                    <a:pt x="10" y="725"/>
                    <a:pt x="0" y="772"/>
                    <a:pt x="1" y="819"/>
                  </a:cubicBezTo>
                  <a:cubicBezTo>
                    <a:pt x="2" y="866"/>
                    <a:pt x="3" y="925"/>
                    <a:pt x="19" y="969"/>
                  </a:cubicBezTo>
                  <a:cubicBezTo>
                    <a:pt x="35" y="1013"/>
                    <a:pt x="62" y="1050"/>
                    <a:pt x="97" y="1086"/>
                  </a:cubicBezTo>
                  <a:cubicBezTo>
                    <a:pt x="132" y="1122"/>
                    <a:pt x="180" y="1158"/>
                    <a:pt x="229" y="1185"/>
                  </a:cubicBezTo>
                  <a:cubicBezTo>
                    <a:pt x="278" y="1212"/>
                    <a:pt x="330" y="1234"/>
                    <a:pt x="388" y="1245"/>
                  </a:cubicBezTo>
                  <a:cubicBezTo>
                    <a:pt x="446" y="1256"/>
                    <a:pt x="521" y="1257"/>
                    <a:pt x="580" y="1254"/>
                  </a:cubicBezTo>
                  <a:cubicBezTo>
                    <a:pt x="639" y="1251"/>
                    <a:pt x="689" y="1240"/>
                    <a:pt x="742" y="1227"/>
                  </a:cubicBezTo>
                  <a:cubicBezTo>
                    <a:pt x="795" y="1214"/>
                    <a:pt x="849" y="1194"/>
                    <a:pt x="898" y="1176"/>
                  </a:cubicBezTo>
                  <a:cubicBezTo>
                    <a:pt x="947" y="1158"/>
                    <a:pt x="999" y="1136"/>
                    <a:pt x="1039" y="1116"/>
                  </a:cubicBezTo>
                  <a:cubicBezTo>
                    <a:pt x="1079" y="1096"/>
                    <a:pt x="1108" y="1076"/>
                    <a:pt x="1138" y="1053"/>
                  </a:cubicBezTo>
                  <a:cubicBezTo>
                    <a:pt x="1168" y="1030"/>
                    <a:pt x="1195" y="1004"/>
                    <a:pt x="1219" y="978"/>
                  </a:cubicBezTo>
                  <a:cubicBezTo>
                    <a:pt x="1243" y="952"/>
                    <a:pt x="1265" y="936"/>
                    <a:pt x="1282" y="900"/>
                  </a:cubicBezTo>
                  <a:cubicBezTo>
                    <a:pt x="1299" y="864"/>
                    <a:pt x="1314" y="810"/>
                    <a:pt x="1321" y="765"/>
                  </a:cubicBezTo>
                  <a:cubicBezTo>
                    <a:pt x="1328" y="720"/>
                    <a:pt x="1329" y="671"/>
                    <a:pt x="1327" y="630"/>
                  </a:cubicBezTo>
                  <a:cubicBezTo>
                    <a:pt x="1325" y="589"/>
                    <a:pt x="1309" y="552"/>
                    <a:pt x="1306" y="516"/>
                  </a:cubicBezTo>
                  <a:cubicBezTo>
                    <a:pt x="1303" y="480"/>
                    <a:pt x="1303" y="439"/>
                    <a:pt x="1306" y="411"/>
                  </a:cubicBezTo>
                  <a:cubicBezTo>
                    <a:pt x="1309" y="383"/>
                    <a:pt x="1316" y="370"/>
                    <a:pt x="1327" y="348"/>
                  </a:cubicBezTo>
                  <a:cubicBezTo>
                    <a:pt x="1338" y="326"/>
                    <a:pt x="1357" y="302"/>
                    <a:pt x="1369" y="282"/>
                  </a:cubicBezTo>
                  <a:cubicBezTo>
                    <a:pt x="1381" y="262"/>
                    <a:pt x="1392" y="238"/>
                    <a:pt x="1399" y="225"/>
                  </a:cubicBezTo>
                  <a:cubicBezTo>
                    <a:pt x="1406" y="212"/>
                    <a:pt x="1410" y="212"/>
                    <a:pt x="1411" y="204"/>
                  </a:cubicBezTo>
                  <a:cubicBezTo>
                    <a:pt x="1412" y="196"/>
                    <a:pt x="1408" y="186"/>
                    <a:pt x="1405" y="177"/>
                  </a:cubicBezTo>
                </a:path>
              </a:pathLst>
            </a:custGeom>
            <a:noFill/>
            <a:ln w="76200" cap="flat" cmpd="sng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9247" name="Freeform 31"/>
            <p:cNvSpPr>
              <a:spLocks/>
            </p:cNvSpPr>
            <p:nvPr/>
          </p:nvSpPr>
          <p:spPr bwMode="auto">
            <a:xfrm>
              <a:off x="2244" y="2283"/>
              <a:ext cx="27" cy="63"/>
            </a:xfrm>
            <a:custGeom>
              <a:avLst/>
              <a:gdLst/>
              <a:ahLst/>
              <a:cxnLst>
                <a:cxn ang="0">
                  <a:pos x="27" y="63"/>
                </a:cxn>
                <a:cxn ang="0">
                  <a:pos x="0" y="0"/>
                </a:cxn>
              </a:cxnLst>
              <a:rect l="0" t="0" r="r" b="b"/>
              <a:pathLst>
                <a:path w="27" h="63">
                  <a:moveTo>
                    <a:pt x="27" y="63"/>
                  </a:moveTo>
                  <a:cubicBezTo>
                    <a:pt x="15" y="37"/>
                    <a:pt x="4" y="11"/>
                    <a:pt x="0" y="0"/>
                  </a:cubicBezTo>
                </a:path>
              </a:pathLst>
            </a:custGeom>
            <a:noFill/>
            <a:ln w="76200" cap="flat" cmpd="sng">
              <a:solidFill>
                <a:srgbClr val="CC00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2552700" y="2235200"/>
            <a:ext cx="723900" cy="1358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36" name="Line 20"/>
          <p:cNvSpPr>
            <a:spLocks noChangeShapeType="1"/>
          </p:cNvSpPr>
          <p:nvPr/>
        </p:nvSpPr>
        <p:spPr bwMode="auto">
          <a:xfrm flipH="1" flipV="1">
            <a:off x="1638300" y="5003800"/>
            <a:ext cx="4953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49" name="Freeform 33"/>
          <p:cNvSpPr>
            <a:spLocks/>
          </p:cNvSpPr>
          <p:nvPr/>
        </p:nvSpPr>
        <p:spPr bwMode="auto">
          <a:xfrm>
            <a:off x="5861050" y="2619375"/>
            <a:ext cx="1484313" cy="487363"/>
          </a:xfrm>
          <a:custGeom>
            <a:avLst/>
            <a:gdLst/>
            <a:ahLst/>
            <a:cxnLst>
              <a:cxn ang="0">
                <a:pos x="502" y="57"/>
              </a:cxn>
              <a:cxn ang="0">
                <a:pos x="403" y="42"/>
              </a:cxn>
              <a:cxn ang="0">
                <a:pos x="283" y="48"/>
              </a:cxn>
              <a:cxn ang="0">
                <a:pos x="205" y="57"/>
              </a:cxn>
              <a:cxn ang="0">
                <a:pos x="115" y="81"/>
              </a:cxn>
              <a:cxn ang="0">
                <a:pos x="31" y="126"/>
              </a:cxn>
              <a:cxn ang="0">
                <a:pos x="10" y="165"/>
              </a:cxn>
              <a:cxn ang="0">
                <a:pos x="1" y="189"/>
              </a:cxn>
              <a:cxn ang="0">
                <a:pos x="19" y="240"/>
              </a:cxn>
              <a:cxn ang="0">
                <a:pos x="70" y="261"/>
              </a:cxn>
              <a:cxn ang="0">
                <a:pos x="172" y="300"/>
              </a:cxn>
              <a:cxn ang="0">
                <a:pos x="271" y="303"/>
              </a:cxn>
              <a:cxn ang="0">
                <a:pos x="385" y="285"/>
              </a:cxn>
              <a:cxn ang="0">
                <a:pos x="451" y="273"/>
              </a:cxn>
              <a:cxn ang="0">
                <a:pos x="493" y="252"/>
              </a:cxn>
              <a:cxn ang="0">
                <a:pos x="523" y="234"/>
              </a:cxn>
              <a:cxn ang="0">
                <a:pos x="568" y="246"/>
              </a:cxn>
              <a:cxn ang="0">
                <a:pos x="667" y="261"/>
              </a:cxn>
              <a:cxn ang="0">
                <a:pos x="772" y="249"/>
              </a:cxn>
              <a:cxn ang="0">
                <a:pos x="841" y="225"/>
              </a:cxn>
              <a:cxn ang="0">
                <a:pos x="916" y="171"/>
              </a:cxn>
              <a:cxn ang="0">
                <a:pos x="931" y="99"/>
              </a:cxn>
              <a:cxn ang="0">
                <a:pos x="922" y="42"/>
              </a:cxn>
              <a:cxn ang="0">
                <a:pos x="850" y="15"/>
              </a:cxn>
              <a:cxn ang="0">
                <a:pos x="769" y="0"/>
              </a:cxn>
              <a:cxn ang="0">
                <a:pos x="673" y="12"/>
              </a:cxn>
              <a:cxn ang="0">
                <a:pos x="607" y="24"/>
              </a:cxn>
              <a:cxn ang="0">
                <a:pos x="547" y="48"/>
              </a:cxn>
              <a:cxn ang="0">
                <a:pos x="502" y="57"/>
              </a:cxn>
            </a:cxnLst>
            <a:rect l="0" t="0" r="r" b="b"/>
            <a:pathLst>
              <a:path w="935" h="307">
                <a:moveTo>
                  <a:pt x="502" y="57"/>
                </a:moveTo>
                <a:cubicBezTo>
                  <a:pt x="478" y="56"/>
                  <a:pt x="439" y="43"/>
                  <a:pt x="403" y="42"/>
                </a:cubicBezTo>
                <a:cubicBezTo>
                  <a:pt x="367" y="41"/>
                  <a:pt x="316" y="46"/>
                  <a:pt x="283" y="48"/>
                </a:cubicBezTo>
                <a:cubicBezTo>
                  <a:pt x="250" y="50"/>
                  <a:pt x="233" y="52"/>
                  <a:pt x="205" y="57"/>
                </a:cubicBezTo>
                <a:cubicBezTo>
                  <a:pt x="177" y="62"/>
                  <a:pt x="144" y="70"/>
                  <a:pt x="115" y="81"/>
                </a:cubicBezTo>
                <a:cubicBezTo>
                  <a:pt x="86" y="92"/>
                  <a:pt x="48" y="112"/>
                  <a:pt x="31" y="126"/>
                </a:cubicBezTo>
                <a:cubicBezTo>
                  <a:pt x="14" y="140"/>
                  <a:pt x="15" y="155"/>
                  <a:pt x="10" y="165"/>
                </a:cubicBezTo>
                <a:cubicBezTo>
                  <a:pt x="5" y="175"/>
                  <a:pt x="0" y="177"/>
                  <a:pt x="1" y="189"/>
                </a:cubicBezTo>
                <a:cubicBezTo>
                  <a:pt x="2" y="201"/>
                  <a:pt x="8" y="228"/>
                  <a:pt x="19" y="240"/>
                </a:cubicBezTo>
                <a:cubicBezTo>
                  <a:pt x="30" y="252"/>
                  <a:pt x="44" y="251"/>
                  <a:pt x="70" y="261"/>
                </a:cubicBezTo>
                <a:cubicBezTo>
                  <a:pt x="96" y="271"/>
                  <a:pt x="139" y="293"/>
                  <a:pt x="172" y="300"/>
                </a:cubicBezTo>
                <a:cubicBezTo>
                  <a:pt x="205" y="307"/>
                  <a:pt x="236" y="305"/>
                  <a:pt x="271" y="303"/>
                </a:cubicBezTo>
                <a:cubicBezTo>
                  <a:pt x="306" y="301"/>
                  <a:pt x="355" y="290"/>
                  <a:pt x="385" y="285"/>
                </a:cubicBezTo>
                <a:cubicBezTo>
                  <a:pt x="415" y="280"/>
                  <a:pt x="433" y="278"/>
                  <a:pt x="451" y="273"/>
                </a:cubicBezTo>
                <a:cubicBezTo>
                  <a:pt x="469" y="268"/>
                  <a:pt x="481" y="258"/>
                  <a:pt x="493" y="252"/>
                </a:cubicBezTo>
                <a:cubicBezTo>
                  <a:pt x="505" y="246"/>
                  <a:pt x="511" y="235"/>
                  <a:pt x="523" y="234"/>
                </a:cubicBezTo>
                <a:cubicBezTo>
                  <a:pt x="535" y="233"/>
                  <a:pt x="544" y="242"/>
                  <a:pt x="568" y="246"/>
                </a:cubicBezTo>
                <a:cubicBezTo>
                  <a:pt x="592" y="250"/>
                  <a:pt x="633" y="260"/>
                  <a:pt x="667" y="261"/>
                </a:cubicBezTo>
                <a:cubicBezTo>
                  <a:pt x="701" y="262"/>
                  <a:pt x="743" y="255"/>
                  <a:pt x="772" y="249"/>
                </a:cubicBezTo>
                <a:cubicBezTo>
                  <a:pt x="801" y="243"/>
                  <a:pt x="817" y="238"/>
                  <a:pt x="841" y="225"/>
                </a:cubicBezTo>
                <a:cubicBezTo>
                  <a:pt x="865" y="212"/>
                  <a:pt x="901" y="192"/>
                  <a:pt x="916" y="171"/>
                </a:cubicBezTo>
                <a:cubicBezTo>
                  <a:pt x="931" y="150"/>
                  <a:pt x="930" y="120"/>
                  <a:pt x="931" y="99"/>
                </a:cubicBezTo>
                <a:cubicBezTo>
                  <a:pt x="932" y="78"/>
                  <a:pt x="935" y="56"/>
                  <a:pt x="922" y="42"/>
                </a:cubicBezTo>
                <a:cubicBezTo>
                  <a:pt x="909" y="28"/>
                  <a:pt x="876" y="22"/>
                  <a:pt x="850" y="15"/>
                </a:cubicBezTo>
                <a:cubicBezTo>
                  <a:pt x="824" y="8"/>
                  <a:pt x="798" y="0"/>
                  <a:pt x="769" y="0"/>
                </a:cubicBezTo>
                <a:cubicBezTo>
                  <a:pt x="740" y="0"/>
                  <a:pt x="700" y="8"/>
                  <a:pt x="673" y="12"/>
                </a:cubicBezTo>
                <a:cubicBezTo>
                  <a:pt x="646" y="16"/>
                  <a:pt x="628" y="18"/>
                  <a:pt x="607" y="24"/>
                </a:cubicBezTo>
                <a:cubicBezTo>
                  <a:pt x="586" y="30"/>
                  <a:pt x="564" y="42"/>
                  <a:pt x="547" y="48"/>
                </a:cubicBezTo>
                <a:cubicBezTo>
                  <a:pt x="530" y="54"/>
                  <a:pt x="526" y="58"/>
                  <a:pt x="502" y="57"/>
                </a:cubicBezTo>
                <a:close/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6985000" y="1841500"/>
            <a:ext cx="660400" cy="1028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6286500" y="2032000"/>
            <a:ext cx="50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50" name="Freeform 34"/>
          <p:cNvSpPr>
            <a:spLocks/>
          </p:cNvSpPr>
          <p:nvPr/>
        </p:nvSpPr>
        <p:spPr bwMode="auto">
          <a:xfrm>
            <a:off x="6073775" y="2613025"/>
            <a:ext cx="1890713" cy="1962150"/>
          </a:xfrm>
          <a:custGeom>
            <a:avLst/>
            <a:gdLst/>
            <a:ahLst/>
            <a:cxnLst>
              <a:cxn ang="0">
                <a:pos x="386" y="385"/>
              </a:cxn>
              <a:cxn ang="0">
                <a:pos x="188" y="358"/>
              </a:cxn>
              <a:cxn ang="0">
                <a:pos x="53" y="382"/>
              </a:cxn>
              <a:cxn ang="0">
                <a:pos x="5" y="505"/>
              </a:cxn>
              <a:cxn ang="0">
                <a:pos x="41" y="598"/>
              </a:cxn>
              <a:cxn ang="0">
                <a:pos x="35" y="721"/>
              </a:cxn>
              <a:cxn ang="0">
                <a:pos x="80" y="880"/>
              </a:cxn>
              <a:cxn ang="0">
                <a:pos x="200" y="913"/>
              </a:cxn>
              <a:cxn ang="0">
                <a:pos x="257" y="859"/>
              </a:cxn>
              <a:cxn ang="0">
                <a:pos x="266" y="760"/>
              </a:cxn>
              <a:cxn ang="0">
                <a:pos x="224" y="667"/>
              </a:cxn>
              <a:cxn ang="0">
                <a:pos x="176" y="622"/>
              </a:cxn>
              <a:cxn ang="0">
                <a:pos x="215" y="571"/>
              </a:cxn>
              <a:cxn ang="0">
                <a:pos x="272" y="475"/>
              </a:cxn>
              <a:cxn ang="0">
                <a:pos x="365" y="457"/>
              </a:cxn>
              <a:cxn ang="0">
                <a:pos x="686" y="466"/>
              </a:cxn>
              <a:cxn ang="0">
                <a:pos x="779" y="496"/>
              </a:cxn>
              <a:cxn ang="0">
                <a:pos x="758" y="595"/>
              </a:cxn>
              <a:cxn ang="0">
                <a:pos x="773" y="769"/>
              </a:cxn>
              <a:cxn ang="0">
                <a:pos x="833" y="916"/>
              </a:cxn>
              <a:cxn ang="0">
                <a:pos x="770" y="1000"/>
              </a:cxn>
              <a:cxn ang="0">
                <a:pos x="668" y="1102"/>
              </a:cxn>
              <a:cxn ang="0">
                <a:pos x="722" y="1228"/>
              </a:cxn>
              <a:cxn ang="0">
                <a:pos x="914" y="1195"/>
              </a:cxn>
              <a:cxn ang="0">
                <a:pos x="1019" y="1099"/>
              </a:cxn>
              <a:cxn ang="0">
                <a:pos x="1019" y="1009"/>
              </a:cxn>
              <a:cxn ang="0">
                <a:pos x="947" y="979"/>
              </a:cxn>
              <a:cxn ang="0">
                <a:pos x="920" y="862"/>
              </a:cxn>
              <a:cxn ang="0">
                <a:pos x="992" y="763"/>
              </a:cxn>
              <a:cxn ang="0">
                <a:pos x="992" y="646"/>
              </a:cxn>
              <a:cxn ang="0">
                <a:pos x="1037" y="661"/>
              </a:cxn>
              <a:cxn ang="0">
                <a:pos x="1148" y="628"/>
              </a:cxn>
              <a:cxn ang="0">
                <a:pos x="1142" y="496"/>
              </a:cxn>
              <a:cxn ang="0">
                <a:pos x="1061" y="400"/>
              </a:cxn>
              <a:cxn ang="0">
                <a:pos x="998" y="376"/>
              </a:cxn>
              <a:cxn ang="0">
                <a:pos x="1058" y="289"/>
              </a:cxn>
              <a:cxn ang="0">
                <a:pos x="1181" y="196"/>
              </a:cxn>
              <a:cxn ang="0">
                <a:pos x="1136" y="67"/>
              </a:cxn>
              <a:cxn ang="0">
                <a:pos x="1019" y="13"/>
              </a:cxn>
              <a:cxn ang="0">
                <a:pos x="887" y="7"/>
              </a:cxn>
              <a:cxn ang="0">
                <a:pos x="839" y="85"/>
              </a:cxn>
              <a:cxn ang="0">
                <a:pos x="899" y="214"/>
              </a:cxn>
              <a:cxn ang="0">
                <a:pos x="878" y="328"/>
              </a:cxn>
              <a:cxn ang="0">
                <a:pos x="788" y="388"/>
              </a:cxn>
              <a:cxn ang="0">
                <a:pos x="596" y="391"/>
              </a:cxn>
            </a:cxnLst>
            <a:rect l="0" t="0" r="r" b="b"/>
            <a:pathLst>
              <a:path w="1191" h="1236">
                <a:moveTo>
                  <a:pt x="518" y="385"/>
                </a:moveTo>
                <a:cubicBezTo>
                  <a:pt x="474" y="386"/>
                  <a:pt x="431" y="388"/>
                  <a:pt x="386" y="385"/>
                </a:cubicBezTo>
                <a:cubicBezTo>
                  <a:pt x="341" y="382"/>
                  <a:pt x="281" y="372"/>
                  <a:pt x="248" y="367"/>
                </a:cubicBezTo>
                <a:cubicBezTo>
                  <a:pt x="215" y="362"/>
                  <a:pt x="211" y="359"/>
                  <a:pt x="188" y="358"/>
                </a:cubicBezTo>
                <a:cubicBezTo>
                  <a:pt x="165" y="357"/>
                  <a:pt x="132" y="357"/>
                  <a:pt x="110" y="361"/>
                </a:cubicBezTo>
                <a:cubicBezTo>
                  <a:pt x="88" y="365"/>
                  <a:pt x="70" y="368"/>
                  <a:pt x="53" y="382"/>
                </a:cubicBezTo>
                <a:cubicBezTo>
                  <a:pt x="36" y="396"/>
                  <a:pt x="16" y="425"/>
                  <a:pt x="8" y="445"/>
                </a:cubicBezTo>
                <a:cubicBezTo>
                  <a:pt x="0" y="465"/>
                  <a:pt x="4" y="486"/>
                  <a:pt x="5" y="505"/>
                </a:cubicBezTo>
                <a:cubicBezTo>
                  <a:pt x="6" y="524"/>
                  <a:pt x="8" y="544"/>
                  <a:pt x="14" y="559"/>
                </a:cubicBezTo>
                <a:cubicBezTo>
                  <a:pt x="20" y="574"/>
                  <a:pt x="37" y="585"/>
                  <a:pt x="41" y="598"/>
                </a:cubicBezTo>
                <a:cubicBezTo>
                  <a:pt x="45" y="611"/>
                  <a:pt x="39" y="620"/>
                  <a:pt x="38" y="640"/>
                </a:cubicBezTo>
                <a:cubicBezTo>
                  <a:pt x="37" y="660"/>
                  <a:pt x="33" y="693"/>
                  <a:pt x="35" y="721"/>
                </a:cubicBezTo>
                <a:cubicBezTo>
                  <a:pt x="37" y="749"/>
                  <a:pt x="46" y="785"/>
                  <a:pt x="53" y="811"/>
                </a:cubicBezTo>
                <a:cubicBezTo>
                  <a:pt x="60" y="837"/>
                  <a:pt x="66" y="862"/>
                  <a:pt x="80" y="880"/>
                </a:cubicBezTo>
                <a:cubicBezTo>
                  <a:pt x="94" y="898"/>
                  <a:pt x="117" y="910"/>
                  <a:pt x="137" y="916"/>
                </a:cubicBezTo>
                <a:cubicBezTo>
                  <a:pt x="157" y="922"/>
                  <a:pt x="184" y="917"/>
                  <a:pt x="200" y="913"/>
                </a:cubicBezTo>
                <a:cubicBezTo>
                  <a:pt x="216" y="909"/>
                  <a:pt x="226" y="898"/>
                  <a:pt x="236" y="889"/>
                </a:cubicBezTo>
                <a:cubicBezTo>
                  <a:pt x="246" y="880"/>
                  <a:pt x="252" y="870"/>
                  <a:pt x="257" y="859"/>
                </a:cubicBezTo>
                <a:cubicBezTo>
                  <a:pt x="262" y="848"/>
                  <a:pt x="268" y="836"/>
                  <a:pt x="269" y="820"/>
                </a:cubicBezTo>
                <a:cubicBezTo>
                  <a:pt x="270" y="804"/>
                  <a:pt x="268" y="777"/>
                  <a:pt x="266" y="760"/>
                </a:cubicBezTo>
                <a:cubicBezTo>
                  <a:pt x="264" y="743"/>
                  <a:pt x="261" y="730"/>
                  <a:pt x="254" y="715"/>
                </a:cubicBezTo>
                <a:cubicBezTo>
                  <a:pt x="247" y="700"/>
                  <a:pt x="233" y="680"/>
                  <a:pt x="224" y="667"/>
                </a:cubicBezTo>
                <a:cubicBezTo>
                  <a:pt x="215" y="654"/>
                  <a:pt x="205" y="644"/>
                  <a:pt x="197" y="637"/>
                </a:cubicBezTo>
                <a:cubicBezTo>
                  <a:pt x="189" y="630"/>
                  <a:pt x="178" y="630"/>
                  <a:pt x="176" y="622"/>
                </a:cubicBezTo>
                <a:cubicBezTo>
                  <a:pt x="174" y="614"/>
                  <a:pt x="179" y="597"/>
                  <a:pt x="185" y="589"/>
                </a:cubicBezTo>
                <a:cubicBezTo>
                  <a:pt x="191" y="581"/>
                  <a:pt x="206" y="579"/>
                  <a:pt x="215" y="571"/>
                </a:cubicBezTo>
                <a:cubicBezTo>
                  <a:pt x="224" y="563"/>
                  <a:pt x="233" y="554"/>
                  <a:pt x="242" y="538"/>
                </a:cubicBezTo>
                <a:cubicBezTo>
                  <a:pt x="251" y="522"/>
                  <a:pt x="263" y="491"/>
                  <a:pt x="272" y="475"/>
                </a:cubicBezTo>
                <a:cubicBezTo>
                  <a:pt x="281" y="459"/>
                  <a:pt x="281" y="445"/>
                  <a:pt x="296" y="442"/>
                </a:cubicBezTo>
                <a:cubicBezTo>
                  <a:pt x="311" y="439"/>
                  <a:pt x="323" y="454"/>
                  <a:pt x="365" y="457"/>
                </a:cubicBezTo>
                <a:cubicBezTo>
                  <a:pt x="407" y="460"/>
                  <a:pt x="495" y="459"/>
                  <a:pt x="548" y="460"/>
                </a:cubicBezTo>
                <a:cubicBezTo>
                  <a:pt x="601" y="461"/>
                  <a:pt x="652" y="464"/>
                  <a:pt x="686" y="466"/>
                </a:cubicBezTo>
                <a:cubicBezTo>
                  <a:pt x="720" y="468"/>
                  <a:pt x="737" y="467"/>
                  <a:pt x="752" y="472"/>
                </a:cubicBezTo>
                <a:cubicBezTo>
                  <a:pt x="767" y="477"/>
                  <a:pt x="775" y="485"/>
                  <a:pt x="779" y="496"/>
                </a:cubicBezTo>
                <a:cubicBezTo>
                  <a:pt x="783" y="507"/>
                  <a:pt x="782" y="525"/>
                  <a:pt x="779" y="541"/>
                </a:cubicBezTo>
                <a:cubicBezTo>
                  <a:pt x="776" y="557"/>
                  <a:pt x="762" y="574"/>
                  <a:pt x="758" y="595"/>
                </a:cubicBezTo>
                <a:cubicBezTo>
                  <a:pt x="754" y="616"/>
                  <a:pt x="752" y="638"/>
                  <a:pt x="755" y="667"/>
                </a:cubicBezTo>
                <a:cubicBezTo>
                  <a:pt x="758" y="696"/>
                  <a:pt x="762" y="740"/>
                  <a:pt x="773" y="769"/>
                </a:cubicBezTo>
                <a:cubicBezTo>
                  <a:pt x="784" y="798"/>
                  <a:pt x="811" y="814"/>
                  <a:pt x="821" y="838"/>
                </a:cubicBezTo>
                <a:cubicBezTo>
                  <a:pt x="831" y="862"/>
                  <a:pt x="831" y="892"/>
                  <a:pt x="833" y="916"/>
                </a:cubicBezTo>
                <a:cubicBezTo>
                  <a:pt x="835" y="940"/>
                  <a:pt x="843" y="971"/>
                  <a:pt x="833" y="985"/>
                </a:cubicBezTo>
                <a:cubicBezTo>
                  <a:pt x="823" y="999"/>
                  <a:pt x="789" y="991"/>
                  <a:pt x="770" y="1000"/>
                </a:cubicBezTo>
                <a:cubicBezTo>
                  <a:pt x="751" y="1009"/>
                  <a:pt x="733" y="1025"/>
                  <a:pt x="716" y="1042"/>
                </a:cubicBezTo>
                <a:cubicBezTo>
                  <a:pt x="699" y="1059"/>
                  <a:pt x="677" y="1078"/>
                  <a:pt x="668" y="1102"/>
                </a:cubicBezTo>
                <a:cubicBezTo>
                  <a:pt x="659" y="1126"/>
                  <a:pt x="653" y="1165"/>
                  <a:pt x="662" y="1186"/>
                </a:cubicBezTo>
                <a:cubicBezTo>
                  <a:pt x="671" y="1207"/>
                  <a:pt x="697" y="1221"/>
                  <a:pt x="722" y="1228"/>
                </a:cubicBezTo>
                <a:cubicBezTo>
                  <a:pt x="747" y="1235"/>
                  <a:pt x="780" y="1236"/>
                  <a:pt x="812" y="1231"/>
                </a:cubicBezTo>
                <a:cubicBezTo>
                  <a:pt x="844" y="1226"/>
                  <a:pt x="885" y="1209"/>
                  <a:pt x="914" y="1195"/>
                </a:cubicBezTo>
                <a:cubicBezTo>
                  <a:pt x="943" y="1181"/>
                  <a:pt x="969" y="1163"/>
                  <a:pt x="986" y="1147"/>
                </a:cubicBezTo>
                <a:cubicBezTo>
                  <a:pt x="1003" y="1131"/>
                  <a:pt x="1010" y="1117"/>
                  <a:pt x="1019" y="1099"/>
                </a:cubicBezTo>
                <a:cubicBezTo>
                  <a:pt x="1028" y="1081"/>
                  <a:pt x="1037" y="1054"/>
                  <a:pt x="1037" y="1039"/>
                </a:cubicBezTo>
                <a:cubicBezTo>
                  <a:pt x="1037" y="1024"/>
                  <a:pt x="1028" y="1019"/>
                  <a:pt x="1019" y="1009"/>
                </a:cubicBezTo>
                <a:cubicBezTo>
                  <a:pt x="1010" y="999"/>
                  <a:pt x="992" y="984"/>
                  <a:pt x="980" y="979"/>
                </a:cubicBezTo>
                <a:cubicBezTo>
                  <a:pt x="968" y="974"/>
                  <a:pt x="958" y="980"/>
                  <a:pt x="947" y="979"/>
                </a:cubicBezTo>
                <a:cubicBezTo>
                  <a:pt x="936" y="978"/>
                  <a:pt x="918" y="995"/>
                  <a:pt x="914" y="976"/>
                </a:cubicBezTo>
                <a:cubicBezTo>
                  <a:pt x="910" y="957"/>
                  <a:pt x="911" y="886"/>
                  <a:pt x="920" y="862"/>
                </a:cubicBezTo>
                <a:cubicBezTo>
                  <a:pt x="929" y="838"/>
                  <a:pt x="956" y="848"/>
                  <a:pt x="968" y="832"/>
                </a:cubicBezTo>
                <a:cubicBezTo>
                  <a:pt x="980" y="816"/>
                  <a:pt x="988" y="786"/>
                  <a:pt x="992" y="763"/>
                </a:cubicBezTo>
                <a:cubicBezTo>
                  <a:pt x="996" y="740"/>
                  <a:pt x="992" y="710"/>
                  <a:pt x="992" y="691"/>
                </a:cubicBezTo>
                <a:cubicBezTo>
                  <a:pt x="992" y="672"/>
                  <a:pt x="993" y="656"/>
                  <a:pt x="992" y="646"/>
                </a:cubicBezTo>
                <a:cubicBezTo>
                  <a:pt x="991" y="636"/>
                  <a:pt x="979" y="626"/>
                  <a:pt x="986" y="628"/>
                </a:cubicBezTo>
                <a:cubicBezTo>
                  <a:pt x="993" y="630"/>
                  <a:pt x="1017" y="657"/>
                  <a:pt x="1037" y="661"/>
                </a:cubicBezTo>
                <a:cubicBezTo>
                  <a:pt x="1057" y="665"/>
                  <a:pt x="1088" y="660"/>
                  <a:pt x="1106" y="655"/>
                </a:cubicBezTo>
                <a:cubicBezTo>
                  <a:pt x="1124" y="650"/>
                  <a:pt x="1140" y="642"/>
                  <a:pt x="1148" y="628"/>
                </a:cubicBezTo>
                <a:cubicBezTo>
                  <a:pt x="1156" y="614"/>
                  <a:pt x="1155" y="590"/>
                  <a:pt x="1154" y="568"/>
                </a:cubicBezTo>
                <a:cubicBezTo>
                  <a:pt x="1153" y="546"/>
                  <a:pt x="1151" y="517"/>
                  <a:pt x="1142" y="496"/>
                </a:cubicBezTo>
                <a:cubicBezTo>
                  <a:pt x="1133" y="475"/>
                  <a:pt x="1110" y="458"/>
                  <a:pt x="1097" y="442"/>
                </a:cubicBezTo>
                <a:cubicBezTo>
                  <a:pt x="1084" y="426"/>
                  <a:pt x="1072" y="409"/>
                  <a:pt x="1061" y="400"/>
                </a:cubicBezTo>
                <a:cubicBezTo>
                  <a:pt x="1050" y="391"/>
                  <a:pt x="1041" y="392"/>
                  <a:pt x="1031" y="388"/>
                </a:cubicBezTo>
                <a:cubicBezTo>
                  <a:pt x="1021" y="384"/>
                  <a:pt x="1001" y="387"/>
                  <a:pt x="998" y="376"/>
                </a:cubicBezTo>
                <a:cubicBezTo>
                  <a:pt x="995" y="365"/>
                  <a:pt x="1003" y="334"/>
                  <a:pt x="1013" y="319"/>
                </a:cubicBezTo>
                <a:cubicBezTo>
                  <a:pt x="1023" y="304"/>
                  <a:pt x="1036" y="300"/>
                  <a:pt x="1058" y="289"/>
                </a:cubicBezTo>
                <a:cubicBezTo>
                  <a:pt x="1080" y="278"/>
                  <a:pt x="1122" y="265"/>
                  <a:pt x="1142" y="250"/>
                </a:cubicBezTo>
                <a:cubicBezTo>
                  <a:pt x="1162" y="235"/>
                  <a:pt x="1174" y="212"/>
                  <a:pt x="1181" y="196"/>
                </a:cubicBezTo>
                <a:cubicBezTo>
                  <a:pt x="1188" y="180"/>
                  <a:pt x="1191" y="172"/>
                  <a:pt x="1184" y="151"/>
                </a:cubicBezTo>
                <a:cubicBezTo>
                  <a:pt x="1177" y="130"/>
                  <a:pt x="1156" y="86"/>
                  <a:pt x="1136" y="67"/>
                </a:cubicBezTo>
                <a:cubicBezTo>
                  <a:pt x="1116" y="48"/>
                  <a:pt x="1080" y="46"/>
                  <a:pt x="1061" y="37"/>
                </a:cubicBezTo>
                <a:cubicBezTo>
                  <a:pt x="1042" y="28"/>
                  <a:pt x="1040" y="19"/>
                  <a:pt x="1019" y="13"/>
                </a:cubicBezTo>
                <a:cubicBezTo>
                  <a:pt x="998" y="7"/>
                  <a:pt x="957" y="2"/>
                  <a:pt x="935" y="1"/>
                </a:cubicBezTo>
                <a:cubicBezTo>
                  <a:pt x="913" y="0"/>
                  <a:pt x="902" y="3"/>
                  <a:pt x="887" y="7"/>
                </a:cubicBezTo>
                <a:cubicBezTo>
                  <a:pt x="872" y="11"/>
                  <a:pt x="850" y="12"/>
                  <a:pt x="842" y="25"/>
                </a:cubicBezTo>
                <a:cubicBezTo>
                  <a:pt x="834" y="38"/>
                  <a:pt x="836" y="61"/>
                  <a:pt x="839" y="85"/>
                </a:cubicBezTo>
                <a:cubicBezTo>
                  <a:pt x="842" y="109"/>
                  <a:pt x="850" y="148"/>
                  <a:pt x="860" y="169"/>
                </a:cubicBezTo>
                <a:cubicBezTo>
                  <a:pt x="870" y="190"/>
                  <a:pt x="890" y="199"/>
                  <a:pt x="899" y="214"/>
                </a:cubicBezTo>
                <a:cubicBezTo>
                  <a:pt x="908" y="229"/>
                  <a:pt x="914" y="240"/>
                  <a:pt x="911" y="259"/>
                </a:cubicBezTo>
                <a:cubicBezTo>
                  <a:pt x="908" y="278"/>
                  <a:pt x="889" y="311"/>
                  <a:pt x="878" y="328"/>
                </a:cubicBezTo>
                <a:cubicBezTo>
                  <a:pt x="867" y="345"/>
                  <a:pt x="860" y="354"/>
                  <a:pt x="845" y="364"/>
                </a:cubicBezTo>
                <a:cubicBezTo>
                  <a:pt x="830" y="374"/>
                  <a:pt x="812" y="384"/>
                  <a:pt x="788" y="388"/>
                </a:cubicBezTo>
                <a:cubicBezTo>
                  <a:pt x="764" y="392"/>
                  <a:pt x="733" y="390"/>
                  <a:pt x="701" y="391"/>
                </a:cubicBezTo>
                <a:cubicBezTo>
                  <a:pt x="669" y="392"/>
                  <a:pt x="630" y="392"/>
                  <a:pt x="596" y="391"/>
                </a:cubicBezTo>
                <a:cubicBezTo>
                  <a:pt x="562" y="390"/>
                  <a:pt x="513" y="388"/>
                  <a:pt x="497" y="388"/>
                </a:cubicBezTo>
              </a:path>
            </a:pathLst>
          </a:custGeom>
          <a:noFill/>
          <a:ln w="381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7670800" y="2565400"/>
            <a:ext cx="3175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flipH="1" flipV="1">
            <a:off x="7391400" y="4356100"/>
            <a:ext cx="571500" cy="93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2973388" y="5832475"/>
            <a:ext cx="19732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b="1"/>
              <a:t>pericardium fibrosum</a:t>
            </a:r>
          </a:p>
        </p:txBody>
      </p:sp>
      <p:sp>
        <p:nvSpPr>
          <p:cNvPr id="9252" name="Line 36"/>
          <p:cNvSpPr>
            <a:spLocks noChangeShapeType="1"/>
          </p:cNvSpPr>
          <p:nvPr/>
        </p:nvSpPr>
        <p:spPr bwMode="auto">
          <a:xfrm flipH="1" flipV="1">
            <a:off x="2984500" y="5168900"/>
            <a:ext cx="469900" cy="78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5975317" y="96221"/>
            <a:ext cx="2324165" cy="51305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  <a:p>
            <a:pPr marL="609600" indent="-609600">
              <a:buFontTx/>
              <a:buNone/>
              <a:defRPr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41413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T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7163" y="1619250"/>
            <a:ext cx="5435600" cy="5081588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970337" y="574675"/>
            <a:ext cx="181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dirty="0" err="1"/>
              <a:t>arcus</a:t>
            </a:r>
            <a:r>
              <a:rPr lang="hu-HU" dirty="0"/>
              <a:t> </a:t>
            </a:r>
            <a:r>
              <a:rPr lang="hu-HU" dirty="0" err="1"/>
              <a:t>aortae</a:t>
            </a:r>
            <a:endParaRPr lang="hu-HU" dirty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65225" y="1490663"/>
            <a:ext cx="193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/>
              <a:t>vena cava superior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229225" y="1390650"/>
            <a:ext cx="19875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dirty="0" err="1"/>
              <a:t>arteria</a:t>
            </a:r>
            <a:r>
              <a:rPr lang="hu-HU" dirty="0"/>
              <a:t> </a:t>
            </a:r>
            <a:r>
              <a:rPr lang="hu-HU" dirty="0" err="1"/>
              <a:t>pulmonalis</a:t>
            </a:r>
            <a:endParaRPr lang="hu-HU" dirty="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98033" y="3163888"/>
            <a:ext cx="24197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sinus </a:t>
            </a:r>
            <a:r>
              <a:rPr lang="hu-HU" dirty="0" err="1"/>
              <a:t>transversus</a:t>
            </a:r>
            <a:r>
              <a:rPr lang="hu-HU" dirty="0"/>
              <a:t> </a:t>
            </a:r>
            <a:r>
              <a:rPr lang="hu-HU" dirty="0" err="1"/>
              <a:t>pericardii</a:t>
            </a:r>
            <a:endParaRPr lang="hu-HU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641600" y="1943100"/>
            <a:ext cx="812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4394200" y="1320800"/>
            <a:ext cx="482600" cy="148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5080000" y="2197100"/>
            <a:ext cx="495300" cy="1155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V="1">
            <a:off x="2705100" y="3733800"/>
            <a:ext cx="83820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30994" y="119857"/>
            <a:ext cx="558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b="1" dirty="0"/>
              <a:t>Sinus </a:t>
            </a:r>
            <a:r>
              <a:rPr lang="hu-HU" b="1" dirty="0" err="1"/>
              <a:t>transversus</a:t>
            </a:r>
            <a:r>
              <a:rPr lang="hu-HU" b="1" dirty="0"/>
              <a:t> </a:t>
            </a:r>
            <a:r>
              <a:rPr lang="hu-HU" b="1" dirty="0" err="1"/>
              <a:t>pericardii</a:t>
            </a:r>
            <a:endParaRPr lang="hu-HU" b="1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975317" y="96221"/>
            <a:ext cx="2324165" cy="51305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  <a:p>
            <a:pPr marL="609600" indent="-609600">
              <a:buFontTx/>
              <a:buNone/>
              <a:defRPr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4841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9415" r="14391" b="22041"/>
          <a:stretch>
            <a:fillRect/>
          </a:stretch>
        </p:blipFill>
        <p:spPr>
          <a:xfrm>
            <a:off x="4175125" y="1125539"/>
            <a:ext cx="4968875" cy="5291137"/>
          </a:xfrm>
          <a:prstGeom prst="rect">
            <a:avLst/>
          </a:prstGeom>
        </p:spPr>
      </p:pic>
      <p:pic>
        <p:nvPicPr>
          <p:cNvPr id="4" name="Bild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850"/>
            <a:ext cx="4468019" cy="448185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194699" y="378381"/>
            <a:ext cx="4596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kern="0" dirty="0" err="1" smtClean="0"/>
              <a:t>Pericardium</a:t>
            </a:r>
            <a:r>
              <a:rPr lang="hu-HU" kern="0" dirty="0" smtClean="0"/>
              <a:t>, áthajlási vonalak</a:t>
            </a:r>
            <a:endParaRPr lang="hu-HU" kern="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408923" y="134257"/>
            <a:ext cx="2324165" cy="51305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  <a:p>
            <a:pPr marL="609600" indent="-609600">
              <a:buFontTx/>
              <a:buNone/>
              <a:defRPr/>
            </a:pPr>
            <a:endParaRPr lang="hu-HU" sz="2800" b="1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783387" y="1499850"/>
            <a:ext cx="23606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 dirty="0"/>
              <a:t>sinus </a:t>
            </a:r>
            <a:r>
              <a:rPr lang="hu-HU" sz="2000" dirty="0" err="1"/>
              <a:t>transversus</a:t>
            </a:r>
            <a:r>
              <a:rPr lang="hu-HU" sz="2000" dirty="0"/>
              <a:t> </a:t>
            </a:r>
            <a:r>
              <a:rPr lang="hu-HU" sz="2000" dirty="0" err="1"/>
              <a:t>pericardii</a:t>
            </a:r>
            <a:endParaRPr lang="hu-HU" sz="20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47124" y="6240504"/>
            <a:ext cx="39968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hu-HU" dirty="0"/>
              <a:t>sinus </a:t>
            </a:r>
            <a:r>
              <a:rPr lang="hu-HU" dirty="0" err="1"/>
              <a:t>obliquus</a:t>
            </a:r>
            <a:r>
              <a:rPr lang="hu-HU" dirty="0"/>
              <a:t> </a:t>
            </a:r>
            <a:r>
              <a:rPr lang="hu-HU" dirty="0" err="1"/>
              <a:t>pericardii</a:t>
            </a:r>
            <a:endParaRPr lang="hu-HU" dirty="0"/>
          </a:p>
        </p:txBody>
      </p:sp>
      <p:sp>
        <p:nvSpPr>
          <p:cNvPr id="9" name="Line 18"/>
          <p:cNvSpPr>
            <a:spLocks noChangeShapeType="1"/>
          </p:cNvSpPr>
          <p:nvPr/>
        </p:nvSpPr>
        <p:spPr bwMode="auto">
          <a:xfrm flipH="1" flipV="1">
            <a:off x="6551628" y="3799001"/>
            <a:ext cx="926395" cy="24038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hu-HU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6659561" y="1857081"/>
            <a:ext cx="599077" cy="8022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193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ericardium1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400" y="0"/>
            <a:ext cx="4848225" cy="6858000"/>
          </a:xfrm>
          <a:prstGeom prst="rect">
            <a:avLst/>
          </a:prstGeom>
          <a:noFill/>
        </p:spPr>
      </p:pic>
      <p:grpSp>
        <p:nvGrpSpPr>
          <p:cNvPr id="86019" name="Group 3"/>
          <p:cNvGrpSpPr>
            <a:grpSpLocks/>
          </p:cNvGrpSpPr>
          <p:nvPr/>
        </p:nvGrpSpPr>
        <p:grpSpPr bwMode="auto">
          <a:xfrm>
            <a:off x="3209925" y="1406525"/>
            <a:ext cx="3143250" cy="4403725"/>
            <a:chOff x="2022" y="886"/>
            <a:chExt cx="1980" cy="2774"/>
          </a:xfrm>
        </p:grpSpPr>
        <p:sp>
          <p:nvSpPr>
            <p:cNvPr id="86020" name="Freeform 4"/>
            <p:cNvSpPr>
              <a:spLocks/>
            </p:cNvSpPr>
            <p:nvPr/>
          </p:nvSpPr>
          <p:spPr bwMode="auto">
            <a:xfrm>
              <a:off x="2172" y="1508"/>
              <a:ext cx="1411" cy="2152"/>
            </a:xfrm>
            <a:custGeom>
              <a:avLst/>
              <a:gdLst/>
              <a:ahLst/>
              <a:cxnLst>
                <a:cxn ang="0">
                  <a:pos x="0" y="1000"/>
                </a:cxn>
                <a:cxn ang="0">
                  <a:pos x="66" y="1018"/>
                </a:cxn>
                <a:cxn ang="0">
                  <a:pos x="144" y="946"/>
                </a:cxn>
                <a:cxn ang="0">
                  <a:pos x="174" y="790"/>
                </a:cxn>
                <a:cxn ang="0">
                  <a:pos x="174" y="658"/>
                </a:cxn>
                <a:cxn ang="0">
                  <a:pos x="138" y="514"/>
                </a:cxn>
                <a:cxn ang="0">
                  <a:pos x="150" y="412"/>
                </a:cxn>
                <a:cxn ang="0">
                  <a:pos x="246" y="244"/>
                </a:cxn>
                <a:cxn ang="0">
                  <a:pos x="342" y="106"/>
                </a:cxn>
                <a:cxn ang="0">
                  <a:pos x="468" y="64"/>
                </a:cxn>
                <a:cxn ang="0">
                  <a:pos x="684" y="52"/>
                </a:cxn>
                <a:cxn ang="0">
                  <a:pos x="792" y="4"/>
                </a:cxn>
                <a:cxn ang="0">
                  <a:pos x="954" y="28"/>
                </a:cxn>
                <a:cxn ang="0">
                  <a:pos x="1188" y="130"/>
                </a:cxn>
                <a:cxn ang="0">
                  <a:pos x="1308" y="310"/>
                </a:cxn>
                <a:cxn ang="0">
                  <a:pos x="1308" y="604"/>
                </a:cxn>
                <a:cxn ang="0">
                  <a:pos x="1284" y="814"/>
                </a:cxn>
                <a:cxn ang="0">
                  <a:pos x="1350" y="1150"/>
                </a:cxn>
                <a:cxn ang="0">
                  <a:pos x="1410" y="1330"/>
                </a:cxn>
                <a:cxn ang="0">
                  <a:pos x="1356" y="1480"/>
                </a:cxn>
                <a:cxn ang="0">
                  <a:pos x="1188" y="1630"/>
                </a:cxn>
                <a:cxn ang="0">
                  <a:pos x="1044" y="1738"/>
                </a:cxn>
                <a:cxn ang="0">
                  <a:pos x="948" y="1882"/>
                </a:cxn>
                <a:cxn ang="0">
                  <a:pos x="912" y="2044"/>
                </a:cxn>
                <a:cxn ang="0">
                  <a:pos x="936" y="2122"/>
                </a:cxn>
                <a:cxn ang="0">
                  <a:pos x="1062" y="2152"/>
                </a:cxn>
              </a:cxnLst>
              <a:rect l="0" t="0" r="r" b="b"/>
              <a:pathLst>
                <a:path w="1411" h="2152">
                  <a:moveTo>
                    <a:pt x="0" y="1000"/>
                  </a:moveTo>
                  <a:cubicBezTo>
                    <a:pt x="21" y="1013"/>
                    <a:pt x="42" y="1027"/>
                    <a:pt x="66" y="1018"/>
                  </a:cubicBezTo>
                  <a:cubicBezTo>
                    <a:pt x="90" y="1009"/>
                    <a:pt x="126" y="984"/>
                    <a:pt x="144" y="946"/>
                  </a:cubicBezTo>
                  <a:cubicBezTo>
                    <a:pt x="162" y="908"/>
                    <a:pt x="169" y="838"/>
                    <a:pt x="174" y="790"/>
                  </a:cubicBezTo>
                  <a:cubicBezTo>
                    <a:pt x="179" y="742"/>
                    <a:pt x="180" y="704"/>
                    <a:pt x="174" y="658"/>
                  </a:cubicBezTo>
                  <a:cubicBezTo>
                    <a:pt x="168" y="612"/>
                    <a:pt x="142" y="555"/>
                    <a:pt x="138" y="514"/>
                  </a:cubicBezTo>
                  <a:cubicBezTo>
                    <a:pt x="134" y="473"/>
                    <a:pt x="132" y="457"/>
                    <a:pt x="150" y="412"/>
                  </a:cubicBezTo>
                  <a:cubicBezTo>
                    <a:pt x="168" y="367"/>
                    <a:pt x="214" y="295"/>
                    <a:pt x="246" y="244"/>
                  </a:cubicBezTo>
                  <a:cubicBezTo>
                    <a:pt x="278" y="193"/>
                    <a:pt x="305" y="136"/>
                    <a:pt x="342" y="106"/>
                  </a:cubicBezTo>
                  <a:cubicBezTo>
                    <a:pt x="379" y="76"/>
                    <a:pt x="411" y="73"/>
                    <a:pt x="468" y="64"/>
                  </a:cubicBezTo>
                  <a:cubicBezTo>
                    <a:pt x="525" y="55"/>
                    <a:pt x="630" y="62"/>
                    <a:pt x="684" y="52"/>
                  </a:cubicBezTo>
                  <a:cubicBezTo>
                    <a:pt x="738" y="42"/>
                    <a:pt x="747" y="8"/>
                    <a:pt x="792" y="4"/>
                  </a:cubicBezTo>
                  <a:cubicBezTo>
                    <a:pt x="837" y="0"/>
                    <a:pt x="888" y="7"/>
                    <a:pt x="954" y="28"/>
                  </a:cubicBezTo>
                  <a:cubicBezTo>
                    <a:pt x="1020" y="49"/>
                    <a:pt x="1129" y="83"/>
                    <a:pt x="1188" y="130"/>
                  </a:cubicBezTo>
                  <a:cubicBezTo>
                    <a:pt x="1247" y="177"/>
                    <a:pt x="1288" y="231"/>
                    <a:pt x="1308" y="310"/>
                  </a:cubicBezTo>
                  <a:cubicBezTo>
                    <a:pt x="1328" y="389"/>
                    <a:pt x="1312" y="520"/>
                    <a:pt x="1308" y="604"/>
                  </a:cubicBezTo>
                  <a:cubicBezTo>
                    <a:pt x="1304" y="688"/>
                    <a:pt x="1277" y="723"/>
                    <a:pt x="1284" y="814"/>
                  </a:cubicBezTo>
                  <a:cubicBezTo>
                    <a:pt x="1291" y="905"/>
                    <a:pt x="1329" y="1064"/>
                    <a:pt x="1350" y="1150"/>
                  </a:cubicBezTo>
                  <a:cubicBezTo>
                    <a:pt x="1371" y="1236"/>
                    <a:pt x="1409" y="1275"/>
                    <a:pt x="1410" y="1330"/>
                  </a:cubicBezTo>
                  <a:cubicBezTo>
                    <a:pt x="1411" y="1385"/>
                    <a:pt x="1393" y="1430"/>
                    <a:pt x="1356" y="1480"/>
                  </a:cubicBezTo>
                  <a:cubicBezTo>
                    <a:pt x="1319" y="1530"/>
                    <a:pt x="1240" y="1587"/>
                    <a:pt x="1188" y="1630"/>
                  </a:cubicBezTo>
                  <a:cubicBezTo>
                    <a:pt x="1136" y="1673"/>
                    <a:pt x="1084" y="1696"/>
                    <a:pt x="1044" y="1738"/>
                  </a:cubicBezTo>
                  <a:cubicBezTo>
                    <a:pt x="1004" y="1780"/>
                    <a:pt x="970" y="1831"/>
                    <a:pt x="948" y="1882"/>
                  </a:cubicBezTo>
                  <a:cubicBezTo>
                    <a:pt x="926" y="1933"/>
                    <a:pt x="914" y="2004"/>
                    <a:pt x="912" y="2044"/>
                  </a:cubicBezTo>
                  <a:cubicBezTo>
                    <a:pt x="910" y="2084"/>
                    <a:pt x="911" y="2104"/>
                    <a:pt x="936" y="2122"/>
                  </a:cubicBezTo>
                  <a:cubicBezTo>
                    <a:pt x="961" y="2140"/>
                    <a:pt x="1041" y="2147"/>
                    <a:pt x="1062" y="2152"/>
                  </a:cubicBezTo>
                </a:path>
              </a:pathLst>
            </a:custGeom>
            <a:noFill/>
            <a:ln w="762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86021" name="Freeform 5"/>
            <p:cNvSpPr>
              <a:spLocks/>
            </p:cNvSpPr>
            <p:nvPr/>
          </p:nvSpPr>
          <p:spPr bwMode="auto">
            <a:xfrm>
              <a:off x="2022" y="1902"/>
              <a:ext cx="60" cy="192"/>
            </a:xfrm>
            <a:custGeom>
              <a:avLst/>
              <a:gdLst/>
              <a:ahLst/>
              <a:cxnLst>
                <a:cxn ang="0">
                  <a:pos x="0" y="192"/>
                </a:cxn>
                <a:cxn ang="0">
                  <a:pos x="24" y="78"/>
                </a:cxn>
                <a:cxn ang="0">
                  <a:pos x="60" y="0"/>
                </a:cxn>
              </a:cxnLst>
              <a:rect l="0" t="0" r="r" b="b"/>
              <a:pathLst>
                <a:path w="60" h="192">
                  <a:moveTo>
                    <a:pt x="0" y="192"/>
                  </a:moveTo>
                  <a:cubicBezTo>
                    <a:pt x="7" y="151"/>
                    <a:pt x="14" y="110"/>
                    <a:pt x="24" y="78"/>
                  </a:cubicBezTo>
                  <a:cubicBezTo>
                    <a:pt x="34" y="46"/>
                    <a:pt x="47" y="23"/>
                    <a:pt x="60" y="0"/>
                  </a:cubicBezTo>
                </a:path>
              </a:pathLst>
            </a:custGeom>
            <a:noFill/>
            <a:ln w="762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86022" name="Freeform 6"/>
            <p:cNvSpPr>
              <a:spLocks/>
            </p:cNvSpPr>
            <p:nvPr/>
          </p:nvSpPr>
          <p:spPr bwMode="auto">
            <a:xfrm>
              <a:off x="2388" y="886"/>
              <a:ext cx="1614" cy="2414"/>
            </a:xfrm>
            <a:custGeom>
              <a:avLst/>
              <a:gdLst/>
              <a:ahLst/>
              <a:cxnLst>
                <a:cxn ang="0">
                  <a:pos x="0" y="656"/>
                </a:cxn>
                <a:cxn ang="0">
                  <a:pos x="222" y="584"/>
                </a:cxn>
                <a:cxn ang="0">
                  <a:pos x="408" y="524"/>
                </a:cxn>
                <a:cxn ang="0">
                  <a:pos x="630" y="500"/>
                </a:cxn>
                <a:cxn ang="0">
                  <a:pos x="852" y="536"/>
                </a:cxn>
                <a:cxn ang="0">
                  <a:pos x="984" y="596"/>
                </a:cxn>
                <a:cxn ang="0">
                  <a:pos x="1074" y="632"/>
                </a:cxn>
                <a:cxn ang="0">
                  <a:pos x="1128" y="596"/>
                </a:cxn>
                <a:cxn ang="0">
                  <a:pos x="1146" y="512"/>
                </a:cxn>
                <a:cxn ang="0">
                  <a:pos x="1140" y="458"/>
                </a:cxn>
                <a:cxn ang="0">
                  <a:pos x="1062" y="416"/>
                </a:cxn>
                <a:cxn ang="0">
                  <a:pos x="972" y="320"/>
                </a:cxn>
                <a:cxn ang="0">
                  <a:pos x="930" y="212"/>
                </a:cxn>
                <a:cxn ang="0">
                  <a:pos x="918" y="128"/>
                </a:cxn>
                <a:cxn ang="0">
                  <a:pos x="966" y="38"/>
                </a:cxn>
                <a:cxn ang="0">
                  <a:pos x="1116" y="2"/>
                </a:cxn>
                <a:cxn ang="0">
                  <a:pos x="1290" y="26"/>
                </a:cxn>
                <a:cxn ang="0">
                  <a:pos x="1464" y="110"/>
                </a:cxn>
                <a:cxn ang="0">
                  <a:pos x="1590" y="248"/>
                </a:cxn>
                <a:cxn ang="0">
                  <a:pos x="1602" y="416"/>
                </a:cxn>
                <a:cxn ang="0">
                  <a:pos x="1518" y="488"/>
                </a:cxn>
                <a:cxn ang="0">
                  <a:pos x="1350" y="506"/>
                </a:cxn>
                <a:cxn ang="0">
                  <a:pos x="1290" y="488"/>
                </a:cxn>
                <a:cxn ang="0">
                  <a:pos x="1254" y="494"/>
                </a:cxn>
                <a:cxn ang="0">
                  <a:pos x="1254" y="614"/>
                </a:cxn>
                <a:cxn ang="0">
                  <a:pos x="1260" y="728"/>
                </a:cxn>
                <a:cxn ang="0">
                  <a:pos x="1368" y="848"/>
                </a:cxn>
                <a:cxn ang="0">
                  <a:pos x="1380" y="896"/>
                </a:cxn>
                <a:cxn ang="0">
                  <a:pos x="1362" y="980"/>
                </a:cxn>
                <a:cxn ang="0">
                  <a:pos x="1290" y="1004"/>
                </a:cxn>
                <a:cxn ang="0">
                  <a:pos x="1242" y="1004"/>
                </a:cxn>
                <a:cxn ang="0">
                  <a:pos x="1212" y="1028"/>
                </a:cxn>
                <a:cxn ang="0">
                  <a:pos x="1218" y="1214"/>
                </a:cxn>
                <a:cxn ang="0">
                  <a:pos x="1260" y="1310"/>
                </a:cxn>
                <a:cxn ang="0">
                  <a:pos x="1344" y="1514"/>
                </a:cxn>
                <a:cxn ang="0">
                  <a:pos x="1344" y="1664"/>
                </a:cxn>
                <a:cxn ang="0">
                  <a:pos x="1308" y="1850"/>
                </a:cxn>
                <a:cxn ang="0">
                  <a:pos x="1338" y="2030"/>
                </a:cxn>
                <a:cxn ang="0">
                  <a:pos x="1428" y="2258"/>
                </a:cxn>
                <a:cxn ang="0">
                  <a:pos x="1488" y="2348"/>
                </a:cxn>
                <a:cxn ang="0">
                  <a:pos x="1488" y="2414"/>
                </a:cxn>
              </a:cxnLst>
              <a:rect l="0" t="0" r="r" b="b"/>
              <a:pathLst>
                <a:path w="1614" h="2414">
                  <a:moveTo>
                    <a:pt x="0" y="656"/>
                  </a:moveTo>
                  <a:cubicBezTo>
                    <a:pt x="77" y="631"/>
                    <a:pt x="154" y="606"/>
                    <a:pt x="222" y="584"/>
                  </a:cubicBezTo>
                  <a:cubicBezTo>
                    <a:pt x="290" y="562"/>
                    <a:pt x="340" y="538"/>
                    <a:pt x="408" y="524"/>
                  </a:cubicBezTo>
                  <a:cubicBezTo>
                    <a:pt x="476" y="510"/>
                    <a:pt x="556" y="498"/>
                    <a:pt x="630" y="500"/>
                  </a:cubicBezTo>
                  <a:cubicBezTo>
                    <a:pt x="704" y="502"/>
                    <a:pt x="793" y="520"/>
                    <a:pt x="852" y="536"/>
                  </a:cubicBezTo>
                  <a:cubicBezTo>
                    <a:pt x="911" y="552"/>
                    <a:pt x="947" y="580"/>
                    <a:pt x="984" y="596"/>
                  </a:cubicBezTo>
                  <a:cubicBezTo>
                    <a:pt x="1021" y="612"/>
                    <a:pt x="1050" y="632"/>
                    <a:pt x="1074" y="632"/>
                  </a:cubicBezTo>
                  <a:cubicBezTo>
                    <a:pt x="1098" y="632"/>
                    <a:pt x="1116" y="616"/>
                    <a:pt x="1128" y="596"/>
                  </a:cubicBezTo>
                  <a:cubicBezTo>
                    <a:pt x="1140" y="576"/>
                    <a:pt x="1144" y="535"/>
                    <a:pt x="1146" y="512"/>
                  </a:cubicBezTo>
                  <a:cubicBezTo>
                    <a:pt x="1148" y="489"/>
                    <a:pt x="1154" y="474"/>
                    <a:pt x="1140" y="458"/>
                  </a:cubicBezTo>
                  <a:cubicBezTo>
                    <a:pt x="1126" y="442"/>
                    <a:pt x="1090" y="439"/>
                    <a:pt x="1062" y="416"/>
                  </a:cubicBezTo>
                  <a:cubicBezTo>
                    <a:pt x="1034" y="393"/>
                    <a:pt x="994" y="354"/>
                    <a:pt x="972" y="320"/>
                  </a:cubicBezTo>
                  <a:cubicBezTo>
                    <a:pt x="950" y="286"/>
                    <a:pt x="939" y="244"/>
                    <a:pt x="930" y="212"/>
                  </a:cubicBezTo>
                  <a:cubicBezTo>
                    <a:pt x="921" y="180"/>
                    <a:pt x="912" y="157"/>
                    <a:pt x="918" y="128"/>
                  </a:cubicBezTo>
                  <a:cubicBezTo>
                    <a:pt x="924" y="99"/>
                    <a:pt x="933" y="59"/>
                    <a:pt x="966" y="38"/>
                  </a:cubicBezTo>
                  <a:cubicBezTo>
                    <a:pt x="999" y="17"/>
                    <a:pt x="1062" y="4"/>
                    <a:pt x="1116" y="2"/>
                  </a:cubicBezTo>
                  <a:cubicBezTo>
                    <a:pt x="1170" y="0"/>
                    <a:pt x="1232" y="8"/>
                    <a:pt x="1290" y="26"/>
                  </a:cubicBezTo>
                  <a:cubicBezTo>
                    <a:pt x="1348" y="44"/>
                    <a:pt x="1414" y="73"/>
                    <a:pt x="1464" y="110"/>
                  </a:cubicBezTo>
                  <a:cubicBezTo>
                    <a:pt x="1514" y="147"/>
                    <a:pt x="1567" y="197"/>
                    <a:pt x="1590" y="248"/>
                  </a:cubicBezTo>
                  <a:cubicBezTo>
                    <a:pt x="1613" y="299"/>
                    <a:pt x="1614" y="376"/>
                    <a:pt x="1602" y="416"/>
                  </a:cubicBezTo>
                  <a:cubicBezTo>
                    <a:pt x="1590" y="456"/>
                    <a:pt x="1560" y="473"/>
                    <a:pt x="1518" y="488"/>
                  </a:cubicBezTo>
                  <a:cubicBezTo>
                    <a:pt x="1476" y="503"/>
                    <a:pt x="1388" y="506"/>
                    <a:pt x="1350" y="506"/>
                  </a:cubicBezTo>
                  <a:cubicBezTo>
                    <a:pt x="1312" y="506"/>
                    <a:pt x="1306" y="490"/>
                    <a:pt x="1290" y="488"/>
                  </a:cubicBezTo>
                  <a:cubicBezTo>
                    <a:pt x="1274" y="486"/>
                    <a:pt x="1260" y="473"/>
                    <a:pt x="1254" y="494"/>
                  </a:cubicBezTo>
                  <a:cubicBezTo>
                    <a:pt x="1248" y="515"/>
                    <a:pt x="1253" y="575"/>
                    <a:pt x="1254" y="614"/>
                  </a:cubicBezTo>
                  <a:cubicBezTo>
                    <a:pt x="1255" y="653"/>
                    <a:pt x="1241" y="689"/>
                    <a:pt x="1260" y="728"/>
                  </a:cubicBezTo>
                  <a:cubicBezTo>
                    <a:pt x="1279" y="767"/>
                    <a:pt x="1348" y="820"/>
                    <a:pt x="1368" y="848"/>
                  </a:cubicBezTo>
                  <a:cubicBezTo>
                    <a:pt x="1388" y="876"/>
                    <a:pt x="1381" y="874"/>
                    <a:pt x="1380" y="896"/>
                  </a:cubicBezTo>
                  <a:cubicBezTo>
                    <a:pt x="1379" y="918"/>
                    <a:pt x="1377" y="962"/>
                    <a:pt x="1362" y="980"/>
                  </a:cubicBezTo>
                  <a:cubicBezTo>
                    <a:pt x="1347" y="998"/>
                    <a:pt x="1310" y="1000"/>
                    <a:pt x="1290" y="1004"/>
                  </a:cubicBezTo>
                  <a:cubicBezTo>
                    <a:pt x="1270" y="1008"/>
                    <a:pt x="1255" y="1000"/>
                    <a:pt x="1242" y="1004"/>
                  </a:cubicBezTo>
                  <a:cubicBezTo>
                    <a:pt x="1229" y="1008"/>
                    <a:pt x="1216" y="993"/>
                    <a:pt x="1212" y="1028"/>
                  </a:cubicBezTo>
                  <a:cubicBezTo>
                    <a:pt x="1208" y="1063"/>
                    <a:pt x="1210" y="1167"/>
                    <a:pt x="1218" y="1214"/>
                  </a:cubicBezTo>
                  <a:cubicBezTo>
                    <a:pt x="1226" y="1261"/>
                    <a:pt x="1239" y="1260"/>
                    <a:pt x="1260" y="1310"/>
                  </a:cubicBezTo>
                  <a:cubicBezTo>
                    <a:pt x="1281" y="1360"/>
                    <a:pt x="1330" y="1455"/>
                    <a:pt x="1344" y="1514"/>
                  </a:cubicBezTo>
                  <a:cubicBezTo>
                    <a:pt x="1358" y="1573"/>
                    <a:pt x="1350" y="1608"/>
                    <a:pt x="1344" y="1664"/>
                  </a:cubicBezTo>
                  <a:cubicBezTo>
                    <a:pt x="1338" y="1720"/>
                    <a:pt x="1309" y="1789"/>
                    <a:pt x="1308" y="1850"/>
                  </a:cubicBezTo>
                  <a:cubicBezTo>
                    <a:pt x="1307" y="1911"/>
                    <a:pt x="1318" y="1962"/>
                    <a:pt x="1338" y="2030"/>
                  </a:cubicBezTo>
                  <a:cubicBezTo>
                    <a:pt x="1358" y="2098"/>
                    <a:pt x="1403" y="2205"/>
                    <a:pt x="1428" y="2258"/>
                  </a:cubicBezTo>
                  <a:cubicBezTo>
                    <a:pt x="1453" y="2311"/>
                    <a:pt x="1478" y="2322"/>
                    <a:pt x="1488" y="2348"/>
                  </a:cubicBezTo>
                  <a:cubicBezTo>
                    <a:pt x="1498" y="2374"/>
                    <a:pt x="1489" y="2403"/>
                    <a:pt x="1488" y="2414"/>
                  </a:cubicBezTo>
                </a:path>
              </a:pathLst>
            </a:custGeom>
            <a:noFill/>
            <a:ln w="76200" cap="flat" cmpd="sng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</p:grpSp>
      <p:sp>
        <p:nvSpPr>
          <p:cNvPr id="86023" name="Freeform 7"/>
          <p:cNvSpPr>
            <a:spLocks/>
          </p:cNvSpPr>
          <p:nvPr/>
        </p:nvSpPr>
        <p:spPr bwMode="auto">
          <a:xfrm>
            <a:off x="3617913" y="52388"/>
            <a:ext cx="1763712" cy="2120900"/>
          </a:xfrm>
          <a:custGeom>
            <a:avLst/>
            <a:gdLst/>
            <a:ahLst/>
            <a:cxnLst>
              <a:cxn ang="0">
                <a:pos x="493" y="75"/>
              </a:cxn>
              <a:cxn ang="0">
                <a:pos x="415" y="147"/>
              </a:cxn>
              <a:cxn ang="0">
                <a:pos x="301" y="291"/>
              </a:cxn>
              <a:cxn ang="0">
                <a:pos x="265" y="417"/>
              </a:cxn>
              <a:cxn ang="0">
                <a:pos x="271" y="627"/>
              </a:cxn>
              <a:cxn ang="0">
                <a:pos x="343" y="729"/>
              </a:cxn>
              <a:cxn ang="0">
                <a:pos x="397" y="825"/>
              </a:cxn>
              <a:cxn ang="0">
                <a:pos x="373" y="879"/>
              </a:cxn>
              <a:cxn ang="0">
                <a:pos x="289" y="897"/>
              </a:cxn>
              <a:cxn ang="0">
                <a:pos x="133" y="939"/>
              </a:cxn>
              <a:cxn ang="0">
                <a:pos x="19" y="1047"/>
              </a:cxn>
              <a:cxn ang="0">
                <a:pos x="19" y="1167"/>
              </a:cxn>
              <a:cxn ang="0">
                <a:pos x="115" y="1287"/>
              </a:cxn>
              <a:cxn ang="0">
                <a:pos x="301" y="1329"/>
              </a:cxn>
              <a:cxn ang="0">
                <a:pos x="439" y="1329"/>
              </a:cxn>
              <a:cxn ang="0">
                <a:pos x="631" y="1293"/>
              </a:cxn>
              <a:cxn ang="0">
                <a:pos x="751" y="1203"/>
              </a:cxn>
              <a:cxn ang="0">
                <a:pos x="745" y="1041"/>
              </a:cxn>
              <a:cxn ang="0">
                <a:pos x="667" y="969"/>
              </a:cxn>
              <a:cxn ang="0">
                <a:pos x="577" y="927"/>
              </a:cxn>
              <a:cxn ang="0">
                <a:pos x="571" y="831"/>
              </a:cxn>
              <a:cxn ang="0">
                <a:pos x="631" y="789"/>
              </a:cxn>
              <a:cxn ang="0">
                <a:pos x="805" y="759"/>
              </a:cxn>
              <a:cxn ang="0">
                <a:pos x="967" y="651"/>
              </a:cxn>
              <a:cxn ang="0">
                <a:pos x="1063" y="507"/>
              </a:cxn>
              <a:cxn ang="0">
                <a:pos x="1111" y="297"/>
              </a:cxn>
              <a:cxn ang="0">
                <a:pos x="1063" y="147"/>
              </a:cxn>
              <a:cxn ang="0">
                <a:pos x="937" y="39"/>
              </a:cxn>
              <a:cxn ang="0">
                <a:pos x="769" y="3"/>
              </a:cxn>
              <a:cxn ang="0">
                <a:pos x="607" y="21"/>
              </a:cxn>
              <a:cxn ang="0">
                <a:pos x="493" y="75"/>
              </a:cxn>
            </a:cxnLst>
            <a:rect l="0" t="0" r="r" b="b"/>
            <a:pathLst>
              <a:path w="1111" h="1336">
                <a:moveTo>
                  <a:pt x="493" y="75"/>
                </a:moveTo>
                <a:cubicBezTo>
                  <a:pt x="461" y="96"/>
                  <a:pt x="447" y="111"/>
                  <a:pt x="415" y="147"/>
                </a:cubicBezTo>
                <a:cubicBezTo>
                  <a:pt x="383" y="183"/>
                  <a:pt x="326" y="246"/>
                  <a:pt x="301" y="291"/>
                </a:cubicBezTo>
                <a:cubicBezTo>
                  <a:pt x="276" y="336"/>
                  <a:pt x="270" y="361"/>
                  <a:pt x="265" y="417"/>
                </a:cubicBezTo>
                <a:cubicBezTo>
                  <a:pt x="260" y="473"/>
                  <a:pt x="258" y="575"/>
                  <a:pt x="271" y="627"/>
                </a:cubicBezTo>
                <a:cubicBezTo>
                  <a:pt x="284" y="679"/>
                  <a:pt x="322" y="696"/>
                  <a:pt x="343" y="729"/>
                </a:cubicBezTo>
                <a:cubicBezTo>
                  <a:pt x="364" y="762"/>
                  <a:pt x="392" y="800"/>
                  <a:pt x="397" y="825"/>
                </a:cubicBezTo>
                <a:cubicBezTo>
                  <a:pt x="402" y="850"/>
                  <a:pt x="391" y="867"/>
                  <a:pt x="373" y="879"/>
                </a:cubicBezTo>
                <a:cubicBezTo>
                  <a:pt x="355" y="891"/>
                  <a:pt x="329" y="887"/>
                  <a:pt x="289" y="897"/>
                </a:cubicBezTo>
                <a:cubicBezTo>
                  <a:pt x="249" y="907"/>
                  <a:pt x="178" y="914"/>
                  <a:pt x="133" y="939"/>
                </a:cubicBezTo>
                <a:cubicBezTo>
                  <a:pt x="88" y="964"/>
                  <a:pt x="38" y="1009"/>
                  <a:pt x="19" y="1047"/>
                </a:cubicBezTo>
                <a:cubicBezTo>
                  <a:pt x="0" y="1085"/>
                  <a:pt x="3" y="1127"/>
                  <a:pt x="19" y="1167"/>
                </a:cubicBezTo>
                <a:cubicBezTo>
                  <a:pt x="35" y="1207"/>
                  <a:pt x="68" y="1260"/>
                  <a:pt x="115" y="1287"/>
                </a:cubicBezTo>
                <a:cubicBezTo>
                  <a:pt x="162" y="1314"/>
                  <a:pt x="247" y="1322"/>
                  <a:pt x="301" y="1329"/>
                </a:cubicBezTo>
                <a:cubicBezTo>
                  <a:pt x="355" y="1336"/>
                  <a:pt x="384" y="1335"/>
                  <a:pt x="439" y="1329"/>
                </a:cubicBezTo>
                <a:cubicBezTo>
                  <a:pt x="494" y="1323"/>
                  <a:pt x="579" y="1314"/>
                  <a:pt x="631" y="1293"/>
                </a:cubicBezTo>
                <a:cubicBezTo>
                  <a:pt x="683" y="1272"/>
                  <a:pt x="732" y="1245"/>
                  <a:pt x="751" y="1203"/>
                </a:cubicBezTo>
                <a:cubicBezTo>
                  <a:pt x="770" y="1161"/>
                  <a:pt x="759" y="1080"/>
                  <a:pt x="745" y="1041"/>
                </a:cubicBezTo>
                <a:cubicBezTo>
                  <a:pt x="731" y="1002"/>
                  <a:pt x="695" y="988"/>
                  <a:pt x="667" y="969"/>
                </a:cubicBezTo>
                <a:cubicBezTo>
                  <a:pt x="639" y="950"/>
                  <a:pt x="593" y="950"/>
                  <a:pt x="577" y="927"/>
                </a:cubicBezTo>
                <a:cubicBezTo>
                  <a:pt x="561" y="904"/>
                  <a:pt x="562" y="854"/>
                  <a:pt x="571" y="831"/>
                </a:cubicBezTo>
                <a:cubicBezTo>
                  <a:pt x="580" y="808"/>
                  <a:pt x="592" y="801"/>
                  <a:pt x="631" y="789"/>
                </a:cubicBezTo>
                <a:cubicBezTo>
                  <a:pt x="670" y="777"/>
                  <a:pt x="749" y="782"/>
                  <a:pt x="805" y="759"/>
                </a:cubicBezTo>
                <a:cubicBezTo>
                  <a:pt x="861" y="736"/>
                  <a:pt x="924" y="693"/>
                  <a:pt x="967" y="651"/>
                </a:cubicBezTo>
                <a:cubicBezTo>
                  <a:pt x="1010" y="609"/>
                  <a:pt x="1039" y="566"/>
                  <a:pt x="1063" y="507"/>
                </a:cubicBezTo>
                <a:cubicBezTo>
                  <a:pt x="1087" y="448"/>
                  <a:pt x="1111" y="357"/>
                  <a:pt x="1111" y="297"/>
                </a:cubicBezTo>
                <a:cubicBezTo>
                  <a:pt x="1111" y="237"/>
                  <a:pt x="1092" y="190"/>
                  <a:pt x="1063" y="147"/>
                </a:cubicBezTo>
                <a:cubicBezTo>
                  <a:pt x="1034" y="104"/>
                  <a:pt x="986" y="63"/>
                  <a:pt x="937" y="39"/>
                </a:cubicBezTo>
                <a:cubicBezTo>
                  <a:pt x="888" y="15"/>
                  <a:pt x="824" y="6"/>
                  <a:pt x="769" y="3"/>
                </a:cubicBezTo>
                <a:cubicBezTo>
                  <a:pt x="714" y="0"/>
                  <a:pt x="652" y="10"/>
                  <a:pt x="607" y="21"/>
                </a:cubicBezTo>
                <a:cubicBezTo>
                  <a:pt x="562" y="32"/>
                  <a:pt x="525" y="54"/>
                  <a:pt x="493" y="75"/>
                </a:cubicBezTo>
                <a:close/>
              </a:path>
            </a:pathLst>
          </a:custGeom>
          <a:noFill/>
          <a:ln w="76200" cap="flat" cmpd="sng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hu-HU"/>
          </a:p>
        </p:txBody>
      </p:sp>
      <p:sp>
        <p:nvSpPr>
          <p:cNvPr id="86024" name="Text Box 8"/>
          <p:cNvSpPr txBox="1">
            <a:spLocks noChangeArrowheads="1"/>
          </p:cNvSpPr>
          <p:nvPr/>
        </p:nvSpPr>
        <p:spPr bwMode="auto">
          <a:xfrm>
            <a:off x="241300" y="381000"/>
            <a:ext cx="2527300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b="1"/>
              <a:t>Áthajlási vonalak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2857500" y="482600"/>
            <a:ext cx="1435100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>
                <a:solidFill>
                  <a:srgbClr val="FF3300"/>
                </a:solidFill>
              </a:rPr>
              <a:t>aorta</a:t>
            </a:r>
          </a:p>
        </p:txBody>
      </p:sp>
      <p:sp>
        <p:nvSpPr>
          <p:cNvPr id="86026" name="Text Box 10"/>
          <p:cNvSpPr txBox="1">
            <a:spLocks noChangeArrowheads="1"/>
          </p:cNvSpPr>
          <p:nvPr/>
        </p:nvSpPr>
        <p:spPr bwMode="auto">
          <a:xfrm>
            <a:off x="469900" y="1435100"/>
            <a:ext cx="2781300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>
                <a:solidFill>
                  <a:srgbClr val="FF3300"/>
                </a:solidFill>
              </a:rPr>
              <a:t>truncus pulmonalis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676275" y="1944688"/>
            <a:ext cx="26876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>
                <a:solidFill>
                  <a:schemeClr val="tx2"/>
                </a:solidFill>
              </a:rPr>
              <a:t>sinus transversus pericardii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93688" y="2850684"/>
            <a:ext cx="2489200" cy="707886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 err="1">
                <a:solidFill>
                  <a:schemeClr val="accent2"/>
                </a:solidFill>
              </a:rPr>
              <a:t>venae</a:t>
            </a:r>
            <a:r>
              <a:rPr lang="hu-HU" sz="2000" dirty="0">
                <a:solidFill>
                  <a:schemeClr val="accent2"/>
                </a:solidFill>
              </a:rPr>
              <a:t> </a:t>
            </a:r>
            <a:r>
              <a:rPr lang="hu-HU" sz="2000" dirty="0" err="1">
                <a:solidFill>
                  <a:schemeClr val="accent2"/>
                </a:solidFill>
              </a:rPr>
              <a:t>pulmonales</a:t>
            </a:r>
            <a:r>
              <a:rPr lang="hu-HU" sz="2000" dirty="0">
                <a:solidFill>
                  <a:schemeClr val="accent2"/>
                </a:solidFill>
              </a:rPr>
              <a:t> </a:t>
            </a:r>
            <a:r>
              <a:rPr lang="hu-HU" sz="2000" dirty="0" err="1">
                <a:solidFill>
                  <a:schemeClr val="accent2"/>
                </a:solidFill>
              </a:rPr>
              <a:t>sinistrae</a:t>
            </a:r>
            <a:endParaRPr lang="hu-HU" sz="2000" dirty="0">
              <a:solidFill>
                <a:schemeClr val="accent2"/>
              </a:solidFill>
            </a:endParaRP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6489700" y="5270500"/>
            <a:ext cx="1193800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>
                <a:solidFill>
                  <a:schemeClr val="accent2"/>
                </a:solidFill>
              </a:rPr>
              <a:t>VCI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836540" y="4102100"/>
            <a:ext cx="2603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i="1" dirty="0" err="1"/>
              <a:t>pericardium</a:t>
            </a:r>
            <a:r>
              <a:rPr lang="hu-HU" i="1" dirty="0"/>
              <a:t> </a:t>
            </a:r>
            <a:r>
              <a:rPr lang="hu-HU" i="1" dirty="0" err="1"/>
              <a:t>viscerale</a:t>
            </a:r>
            <a:endParaRPr lang="hu-HU" i="1" dirty="0"/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6931941" y="2663993"/>
            <a:ext cx="2159000" cy="10156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dirty="0" err="1">
                <a:solidFill>
                  <a:schemeClr val="accent2"/>
                </a:solidFill>
              </a:rPr>
              <a:t>venae</a:t>
            </a:r>
            <a:r>
              <a:rPr lang="hu-HU" sz="2000" dirty="0">
                <a:solidFill>
                  <a:schemeClr val="accent2"/>
                </a:solidFill>
              </a:rPr>
              <a:t> </a:t>
            </a:r>
            <a:r>
              <a:rPr lang="hu-HU" sz="2000" dirty="0" err="1">
                <a:solidFill>
                  <a:schemeClr val="accent2"/>
                </a:solidFill>
              </a:rPr>
              <a:t>pulmonales</a:t>
            </a:r>
            <a:r>
              <a:rPr lang="hu-HU" sz="2000" dirty="0">
                <a:solidFill>
                  <a:schemeClr val="accent2"/>
                </a:solidFill>
              </a:rPr>
              <a:t> </a:t>
            </a:r>
            <a:r>
              <a:rPr lang="hu-HU" sz="2000" dirty="0" err="1">
                <a:solidFill>
                  <a:schemeClr val="accent2"/>
                </a:solidFill>
              </a:rPr>
              <a:t>dextrae</a:t>
            </a:r>
            <a:endParaRPr lang="hu-HU" sz="2000" dirty="0">
              <a:solidFill>
                <a:schemeClr val="accent2"/>
              </a:solidFill>
            </a:endParaRP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6527800" y="1638300"/>
            <a:ext cx="939800" cy="40011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>
                <a:solidFill>
                  <a:schemeClr val="accent2"/>
                </a:solidFill>
              </a:rPr>
              <a:t>VCS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408923" y="134257"/>
            <a:ext cx="2324165" cy="51305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  <a:p>
            <a:pPr marL="609600" indent="-609600">
              <a:buFontTx/>
              <a:buNone/>
              <a:defRPr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7028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-1" y="0"/>
            <a:ext cx="9144001" cy="6858000"/>
            <a:chOff x="-1" y="0"/>
            <a:chExt cx="9144001" cy="6858000"/>
          </a:xfrm>
        </p:grpSpPr>
        <p:pic>
          <p:nvPicPr>
            <p:cNvPr id="19458" name="Picture 2" descr="szívburok hátulsó fal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87513" y="0"/>
              <a:ext cx="5768975" cy="6858000"/>
            </a:xfrm>
            <a:prstGeom prst="rect">
              <a:avLst/>
            </a:prstGeom>
            <a:noFill/>
          </p:spPr>
        </p:pic>
        <p:sp>
          <p:nvSpPr>
            <p:cNvPr id="19468" name="Freeform 12"/>
            <p:cNvSpPr>
              <a:spLocks/>
            </p:cNvSpPr>
            <p:nvPr/>
          </p:nvSpPr>
          <p:spPr bwMode="auto">
            <a:xfrm>
              <a:off x="2857501" y="3381375"/>
              <a:ext cx="3252788" cy="2765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204"/>
                </a:cxn>
                <a:cxn ang="0">
                  <a:pos x="42" y="306"/>
                </a:cxn>
                <a:cxn ang="0">
                  <a:pos x="96" y="444"/>
                </a:cxn>
                <a:cxn ang="0">
                  <a:pos x="126" y="552"/>
                </a:cxn>
                <a:cxn ang="0">
                  <a:pos x="150" y="660"/>
                </a:cxn>
                <a:cxn ang="0">
                  <a:pos x="150" y="768"/>
                </a:cxn>
                <a:cxn ang="0">
                  <a:pos x="132" y="834"/>
                </a:cxn>
                <a:cxn ang="0">
                  <a:pos x="84" y="930"/>
                </a:cxn>
                <a:cxn ang="0">
                  <a:pos x="54" y="1026"/>
                </a:cxn>
                <a:cxn ang="0">
                  <a:pos x="36" y="1110"/>
                </a:cxn>
                <a:cxn ang="0">
                  <a:pos x="78" y="1230"/>
                </a:cxn>
                <a:cxn ang="0">
                  <a:pos x="138" y="1344"/>
                </a:cxn>
                <a:cxn ang="0">
                  <a:pos x="264" y="1464"/>
                </a:cxn>
                <a:cxn ang="0">
                  <a:pos x="414" y="1536"/>
                </a:cxn>
                <a:cxn ang="0">
                  <a:pos x="462" y="1566"/>
                </a:cxn>
                <a:cxn ang="0">
                  <a:pos x="528" y="1578"/>
                </a:cxn>
                <a:cxn ang="0">
                  <a:pos x="582" y="1578"/>
                </a:cxn>
                <a:cxn ang="0">
                  <a:pos x="636" y="1578"/>
                </a:cxn>
                <a:cxn ang="0">
                  <a:pos x="732" y="1626"/>
                </a:cxn>
                <a:cxn ang="0">
                  <a:pos x="942" y="1704"/>
                </a:cxn>
                <a:cxn ang="0">
                  <a:pos x="1134" y="1740"/>
                </a:cxn>
                <a:cxn ang="0">
                  <a:pos x="1290" y="1716"/>
                </a:cxn>
                <a:cxn ang="0">
                  <a:pos x="1530" y="1656"/>
                </a:cxn>
                <a:cxn ang="0">
                  <a:pos x="1680" y="1572"/>
                </a:cxn>
                <a:cxn ang="0">
                  <a:pos x="1746" y="1476"/>
                </a:cxn>
                <a:cxn ang="0">
                  <a:pos x="1758" y="1422"/>
                </a:cxn>
                <a:cxn ang="0">
                  <a:pos x="1800" y="1356"/>
                </a:cxn>
                <a:cxn ang="0">
                  <a:pos x="1896" y="1314"/>
                </a:cxn>
                <a:cxn ang="0">
                  <a:pos x="1944" y="1236"/>
                </a:cxn>
                <a:cxn ang="0">
                  <a:pos x="1980" y="1092"/>
                </a:cxn>
                <a:cxn ang="0">
                  <a:pos x="1992" y="1014"/>
                </a:cxn>
                <a:cxn ang="0">
                  <a:pos x="2022" y="924"/>
                </a:cxn>
                <a:cxn ang="0">
                  <a:pos x="2046" y="804"/>
                </a:cxn>
                <a:cxn ang="0">
                  <a:pos x="2004" y="624"/>
                </a:cxn>
                <a:cxn ang="0">
                  <a:pos x="1962" y="498"/>
                </a:cxn>
                <a:cxn ang="0">
                  <a:pos x="1920" y="444"/>
                </a:cxn>
              </a:cxnLst>
              <a:rect l="0" t="0" r="r" b="b"/>
              <a:pathLst>
                <a:path w="2049" h="1742">
                  <a:moveTo>
                    <a:pt x="0" y="0"/>
                  </a:moveTo>
                  <a:cubicBezTo>
                    <a:pt x="8" y="76"/>
                    <a:pt x="17" y="153"/>
                    <a:pt x="24" y="204"/>
                  </a:cubicBezTo>
                  <a:cubicBezTo>
                    <a:pt x="31" y="255"/>
                    <a:pt x="30" y="266"/>
                    <a:pt x="42" y="306"/>
                  </a:cubicBezTo>
                  <a:cubicBezTo>
                    <a:pt x="54" y="346"/>
                    <a:pt x="82" y="403"/>
                    <a:pt x="96" y="444"/>
                  </a:cubicBezTo>
                  <a:cubicBezTo>
                    <a:pt x="110" y="485"/>
                    <a:pt x="117" y="516"/>
                    <a:pt x="126" y="552"/>
                  </a:cubicBezTo>
                  <a:cubicBezTo>
                    <a:pt x="135" y="588"/>
                    <a:pt x="146" y="624"/>
                    <a:pt x="150" y="660"/>
                  </a:cubicBezTo>
                  <a:cubicBezTo>
                    <a:pt x="154" y="696"/>
                    <a:pt x="153" y="739"/>
                    <a:pt x="150" y="768"/>
                  </a:cubicBezTo>
                  <a:cubicBezTo>
                    <a:pt x="147" y="797"/>
                    <a:pt x="143" y="807"/>
                    <a:pt x="132" y="834"/>
                  </a:cubicBezTo>
                  <a:cubicBezTo>
                    <a:pt x="121" y="861"/>
                    <a:pt x="97" y="898"/>
                    <a:pt x="84" y="930"/>
                  </a:cubicBezTo>
                  <a:cubicBezTo>
                    <a:pt x="71" y="962"/>
                    <a:pt x="62" y="996"/>
                    <a:pt x="54" y="1026"/>
                  </a:cubicBezTo>
                  <a:cubicBezTo>
                    <a:pt x="46" y="1056"/>
                    <a:pt x="32" y="1076"/>
                    <a:pt x="36" y="1110"/>
                  </a:cubicBezTo>
                  <a:cubicBezTo>
                    <a:pt x="40" y="1144"/>
                    <a:pt x="61" y="1191"/>
                    <a:pt x="78" y="1230"/>
                  </a:cubicBezTo>
                  <a:cubicBezTo>
                    <a:pt x="95" y="1269"/>
                    <a:pt x="107" y="1305"/>
                    <a:pt x="138" y="1344"/>
                  </a:cubicBezTo>
                  <a:cubicBezTo>
                    <a:pt x="169" y="1383"/>
                    <a:pt x="218" y="1432"/>
                    <a:pt x="264" y="1464"/>
                  </a:cubicBezTo>
                  <a:cubicBezTo>
                    <a:pt x="310" y="1496"/>
                    <a:pt x="381" y="1519"/>
                    <a:pt x="414" y="1536"/>
                  </a:cubicBezTo>
                  <a:cubicBezTo>
                    <a:pt x="447" y="1553"/>
                    <a:pt x="443" y="1559"/>
                    <a:pt x="462" y="1566"/>
                  </a:cubicBezTo>
                  <a:cubicBezTo>
                    <a:pt x="481" y="1573"/>
                    <a:pt x="508" y="1576"/>
                    <a:pt x="528" y="1578"/>
                  </a:cubicBezTo>
                  <a:cubicBezTo>
                    <a:pt x="548" y="1580"/>
                    <a:pt x="564" y="1578"/>
                    <a:pt x="582" y="1578"/>
                  </a:cubicBezTo>
                  <a:cubicBezTo>
                    <a:pt x="600" y="1578"/>
                    <a:pt x="611" y="1570"/>
                    <a:pt x="636" y="1578"/>
                  </a:cubicBezTo>
                  <a:cubicBezTo>
                    <a:pt x="661" y="1586"/>
                    <a:pt x="681" y="1605"/>
                    <a:pt x="732" y="1626"/>
                  </a:cubicBezTo>
                  <a:cubicBezTo>
                    <a:pt x="783" y="1647"/>
                    <a:pt x="875" y="1685"/>
                    <a:pt x="942" y="1704"/>
                  </a:cubicBezTo>
                  <a:cubicBezTo>
                    <a:pt x="1009" y="1723"/>
                    <a:pt x="1076" y="1738"/>
                    <a:pt x="1134" y="1740"/>
                  </a:cubicBezTo>
                  <a:cubicBezTo>
                    <a:pt x="1192" y="1742"/>
                    <a:pt x="1224" y="1730"/>
                    <a:pt x="1290" y="1716"/>
                  </a:cubicBezTo>
                  <a:cubicBezTo>
                    <a:pt x="1356" y="1702"/>
                    <a:pt x="1465" y="1680"/>
                    <a:pt x="1530" y="1656"/>
                  </a:cubicBezTo>
                  <a:cubicBezTo>
                    <a:pt x="1595" y="1632"/>
                    <a:pt x="1644" y="1602"/>
                    <a:pt x="1680" y="1572"/>
                  </a:cubicBezTo>
                  <a:cubicBezTo>
                    <a:pt x="1716" y="1542"/>
                    <a:pt x="1733" y="1501"/>
                    <a:pt x="1746" y="1476"/>
                  </a:cubicBezTo>
                  <a:cubicBezTo>
                    <a:pt x="1759" y="1451"/>
                    <a:pt x="1749" y="1442"/>
                    <a:pt x="1758" y="1422"/>
                  </a:cubicBezTo>
                  <a:cubicBezTo>
                    <a:pt x="1767" y="1402"/>
                    <a:pt x="1777" y="1374"/>
                    <a:pt x="1800" y="1356"/>
                  </a:cubicBezTo>
                  <a:cubicBezTo>
                    <a:pt x="1823" y="1338"/>
                    <a:pt x="1872" y="1334"/>
                    <a:pt x="1896" y="1314"/>
                  </a:cubicBezTo>
                  <a:cubicBezTo>
                    <a:pt x="1920" y="1294"/>
                    <a:pt x="1930" y="1273"/>
                    <a:pt x="1944" y="1236"/>
                  </a:cubicBezTo>
                  <a:cubicBezTo>
                    <a:pt x="1958" y="1199"/>
                    <a:pt x="1972" y="1129"/>
                    <a:pt x="1980" y="1092"/>
                  </a:cubicBezTo>
                  <a:cubicBezTo>
                    <a:pt x="1988" y="1055"/>
                    <a:pt x="1985" y="1042"/>
                    <a:pt x="1992" y="1014"/>
                  </a:cubicBezTo>
                  <a:cubicBezTo>
                    <a:pt x="1999" y="986"/>
                    <a:pt x="2013" y="959"/>
                    <a:pt x="2022" y="924"/>
                  </a:cubicBezTo>
                  <a:cubicBezTo>
                    <a:pt x="2031" y="889"/>
                    <a:pt x="2049" y="854"/>
                    <a:pt x="2046" y="804"/>
                  </a:cubicBezTo>
                  <a:cubicBezTo>
                    <a:pt x="2043" y="754"/>
                    <a:pt x="2018" y="675"/>
                    <a:pt x="2004" y="624"/>
                  </a:cubicBezTo>
                  <a:cubicBezTo>
                    <a:pt x="1990" y="573"/>
                    <a:pt x="1976" y="528"/>
                    <a:pt x="1962" y="498"/>
                  </a:cubicBezTo>
                  <a:cubicBezTo>
                    <a:pt x="1948" y="468"/>
                    <a:pt x="1930" y="461"/>
                    <a:pt x="1920" y="444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9470" name="Freeform 14"/>
            <p:cNvSpPr>
              <a:spLocks/>
            </p:cNvSpPr>
            <p:nvPr/>
          </p:nvSpPr>
          <p:spPr bwMode="auto">
            <a:xfrm>
              <a:off x="2814638" y="1331913"/>
              <a:ext cx="3119438" cy="2782887"/>
            </a:xfrm>
            <a:custGeom>
              <a:avLst/>
              <a:gdLst/>
              <a:ahLst/>
              <a:cxnLst>
                <a:cxn ang="0">
                  <a:pos x="1965" y="1753"/>
                </a:cxn>
                <a:cxn ang="0">
                  <a:pos x="1917" y="1663"/>
                </a:cxn>
                <a:cxn ang="0">
                  <a:pos x="1935" y="1549"/>
                </a:cxn>
                <a:cxn ang="0">
                  <a:pos x="1959" y="1351"/>
                </a:cxn>
                <a:cxn ang="0">
                  <a:pos x="1923" y="1219"/>
                </a:cxn>
                <a:cxn ang="0">
                  <a:pos x="1857" y="1123"/>
                </a:cxn>
                <a:cxn ang="0">
                  <a:pos x="1797" y="1081"/>
                </a:cxn>
                <a:cxn ang="0">
                  <a:pos x="1725" y="1033"/>
                </a:cxn>
                <a:cxn ang="0">
                  <a:pos x="1671" y="979"/>
                </a:cxn>
                <a:cxn ang="0">
                  <a:pos x="1629" y="913"/>
                </a:cxn>
                <a:cxn ang="0">
                  <a:pos x="1629" y="829"/>
                </a:cxn>
                <a:cxn ang="0">
                  <a:pos x="1635" y="733"/>
                </a:cxn>
                <a:cxn ang="0">
                  <a:pos x="1635" y="619"/>
                </a:cxn>
                <a:cxn ang="0">
                  <a:pos x="1587" y="529"/>
                </a:cxn>
                <a:cxn ang="0">
                  <a:pos x="1443" y="451"/>
                </a:cxn>
                <a:cxn ang="0">
                  <a:pos x="1371" y="415"/>
                </a:cxn>
                <a:cxn ang="0">
                  <a:pos x="1203" y="355"/>
                </a:cxn>
                <a:cxn ang="0">
                  <a:pos x="1113" y="307"/>
                </a:cxn>
                <a:cxn ang="0">
                  <a:pos x="1035" y="217"/>
                </a:cxn>
                <a:cxn ang="0">
                  <a:pos x="951" y="139"/>
                </a:cxn>
                <a:cxn ang="0">
                  <a:pos x="891" y="91"/>
                </a:cxn>
                <a:cxn ang="0">
                  <a:pos x="777" y="19"/>
                </a:cxn>
                <a:cxn ang="0">
                  <a:pos x="729" y="7"/>
                </a:cxn>
                <a:cxn ang="0">
                  <a:pos x="645" y="13"/>
                </a:cxn>
                <a:cxn ang="0">
                  <a:pos x="555" y="85"/>
                </a:cxn>
                <a:cxn ang="0">
                  <a:pos x="537" y="157"/>
                </a:cxn>
                <a:cxn ang="0">
                  <a:pos x="519" y="241"/>
                </a:cxn>
                <a:cxn ang="0">
                  <a:pos x="501" y="319"/>
                </a:cxn>
                <a:cxn ang="0">
                  <a:pos x="441" y="379"/>
                </a:cxn>
                <a:cxn ang="0">
                  <a:pos x="363" y="421"/>
                </a:cxn>
                <a:cxn ang="0">
                  <a:pos x="213" y="493"/>
                </a:cxn>
                <a:cxn ang="0">
                  <a:pos x="123" y="535"/>
                </a:cxn>
                <a:cxn ang="0">
                  <a:pos x="45" y="637"/>
                </a:cxn>
                <a:cxn ang="0">
                  <a:pos x="33" y="757"/>
                </a:cxn>
                <a:cxn ang="0">
                  <a:pos x="39" y="883"/>
                </a:cxn>
                <a:cxn ang="0">
                  <a:pos x="15" y="1015"/>
                </a:cxn>
                <a:cxn ang="0">
                  <a:pos x="3" y="1129"/>
                </a:cxn>
                <a:cxn ang="0">
                  <a:pos x="3" y="1225"/>
                </a:cxn>
                <a:cxn ang="0">
                  <a:pos x="21" y="1309"/>
                </a:cxn>
              </a:cxnLst>
              <a:rect l="0" t="0" r="r" b="b"/>
              <a:pathLst>
                <a:path w="1965" h="1753">
                  <a:moveTo>
                    <a:pt x="1965" y="1753"/>
                  </a:moveTo>
                  <a:cubicBezTo>
                    <a:pt x="1943" y="1725"/>
                    <a:pt x="1922" y="1697"/>
                    <a:pt x="1917" y="1663"/>
                  </a:cubicBezTo>
                  <a:cubicBezTo>
                    <a:pt x="1912" y="1629"/>
                    <a:pt x="1928" y="1601"/>
                    <a:pt x="1935" y="1549"/>
                  </a:cubicBezTo>
                  <a:cubicBezTo>
                    <a:pt x="1942" y="1497"/>
                    <a:pt x="1961" y="1406"/>
                    <a:pt x="1959" y="1351"/>
                  </a:cubicBezTo>
                  <a:cubicBezTo>
                    <a:pt x="1957" y="1296"/>
                    <a:pt x="1940" y="1257"/>
                    <a:pt x="1923" y="1219"/>
                  </a:cubicBezTo>
                  <a:cubicBezTo>
                    <a:pt x="1906" y="1181"/>
                    <a:pt x="1878" y="1146"/>
                    <a:pt x="1857" y="1123"/>
                  </a:cubicBezTo>
                  <a:cubicBezTo>
                    <a:pt x="1836" y="1100"/>
                    <a:pt x="1819" y="1096"/>
                    <a:pt x="1797" y="1081"/>
                  </a:cubicBezTo>
                  <a:cubicBezTo>
                    <a:pt x="1775" y="1066"/>
                    <a:pt x="1746" y="1050"/>
                    <a:pt x="1725" y="1033"/>
                  </a:cubicBezTo>
                  <a:cubicBezTo>
                    <a:pt x="1704" y="1016"/>
                    <a:pt x="1687" y="999"/>
                    <a:pt x="1671" y="979"/>
                  </a:cubicBezTo>
                  <a:cubicBezTo>
                    <a:pt x="1655" y="959"/>
                    <a:pt x="1636" y="938"/>
                    <a:pt x="1629" y="913"/>
                  </a:cubicBezTo>
                  <a:cubicBezTo>
                    <a:pt x="1622" y="888"/>
                    <a:pt x="1628" y="859"/>
                    <a:pt x="1629" y="829"/>
                  </a:cubicBezTo>
                  <a:cubicBezTo>
                    <a:pt x="1630" y="799"/>
                    <a:pt x="1634" y="768"/>
                    <a:pt x="1635" y="733"/>
                  </a:cubicBezTo>
                  <a:cubicBezTo>
                    <a:pt x="1636" y="698"/>
                    <a:pt x="1643" y="653"/>
                    <a:pt x="1635" y="619"/>
                  </a:cubicBezTo>
                  <a:cubicBezTo>
                    <a:pt x="1627" y="585"/>
                    <a:pt x="1619" y="557"/>
                    <a:pt x="1587" y="529"/>
                  </a:cubicBezTo>
                  <a:cubicBezTo>
                    <a:pt x="1555" y="501"/>
                    <a:pt x="1479" y="470"/>
                    <a:pt x="1443" y="451"/>
                  </a:cubicBezTo>
                  <a:cubicBezTo>
                    <a:pt x="1407" y="432"/>
                    <a:pt x="1411" y="431"/>
                    <a:pt x="1371" y="415"/>
                  </a:cubicBezTo>
                  <a:cubicBezTo>
                    <a:pt x="1331" y="399"/>
                    <a:pt x="1246" y="373"/>
                    <a:pt x="1203" y="355"/>
                  </a:cubicBezTo>
                  <a:cubicBezTo>
                    <a:pt x="1160" y="337"/>
                    <a:pt x="1141" y="330"/>
                    <a:pt x="1113" y="307"/>
                  </a:cubicBezTo>
                  <a:cubicBezTo>
                    <a:pt x="1085" y="284"/>
                    <a:pt x="1062" y="245"/>
                    <a:pt x="1035" y="217"/>
                  </a:cubicBezTo>
                  <a:cubicBezTo>
                    <a:pt x="1008" y="189"/>
                    <a:pt x="975" y="160"/>
                    <a:pt x="951" y="139"/>
                  </a:cubicBezTo>
                  <a:cubicBezTo>
                    <a:pt x="927" y="118"/>
                    <a:pt x="920" y="111"/>
                    <a:pt x="891" y="91"/>
                  </a:cubicBezTo>
                  <a:cubicBezTo>
                    <a:pt x="862" y="71"/>
                    <a:pt x="804" y="33"/>
                    <a:pt x="777" y="19"/>
                  </a:cubicBezTo>
                  <a:cubicBezTo>
                    <a:pt x="750" y="5"/>
                    <a:pt x="751" y="8"/>
                    <a:pt x="729" y="7"/>
                  </a:cubicBezTo>
                  <a:cubicBezTo>
                    <a:pt x="707" y="6"/>
                    <a:pt x="674" y="0"/>
                    <a:pt x="645" y="13"/>
                  </a:cubicBezTo>
                  <a:cubicBezTo>
                    <a:pt x="616" y="26"/>
                    <a:pt x="573" y="61"/>
                    <a:pt x="555" y="85"/>
                  </a:cubicBezTo>
                  <a:cubicBezTo>
                    <a:pt x="537" y="109"/>
                    <a:pt x="543" y="131"/>
                    <a:pt x="537" y="157"/>
                  </a:cubicBezTo>
                  <a:cubicBezTo>
                    <a:pt x="531" y="183"/>
                    <a:pt x="525" y="214"/>
                    <a:pt x="519" y="241"/>
                  </a:cubicBezTo>
                  <a:cubicBezTo>
                    <a:pt x="513" y="268"/>
                    <a:pt x="514" y="296"/>
                    <a:pt x="501" y="319"/>
                  </a:cubicBezTo>
                  <a:cubicBezTo>
                    <a:pt x="488" y="342"/>
                    <a:pt x="464" y="362"/>
                    <a:pt x="441" y="379"/>
                  </a:cubicBezTo>
                  <a:cubicBezTo>
                    <a:pt x="418" y="396"/>
                    <a:pt x="401" y="402"/>
                    <a:pt x="363" y="421"/>
                  </a:cubicBezTo>
                  <a:cubicBezTo>
                    <a:pt x="325" y="440"/>
                    <a:pt x="253" y="474"/>
                    <a:pt x="213" y="493"/>
                  </a:cubicBezTo>
                  <a:cubicBezTo>
                    <a:pt x="173" y="512"/>
                    <a:pt x="151" y="511"/>
                    <a:pt x="123" y="535"/>
                  </a:cubicBezTo>
                  <a:cubicBezTo>
                    <a:pt x="95" y="559"/>
                    <a:pt x="60" y="600"/>
                    <a:pt x="45" y="637"/>
                  </a:cubicBezTo>
                  <a:cubicBezTo>
                    <a:pt x="30" y="674"/>
                    <a:pt x="34" y="716"/>
                    <a:pt x="33" y="757"/>
                  </a:cubicBezTo>
                  <a:cubicBezTo>
                    <a:pt x="32" y="798"/>
                    <a:pt x="42" y="840"/>
                    <a:pt x="39" y="883"/>
                  </a:cubicBezTo>
                  <a:cubicBezTo>
                    <a:pt x="36" y="926"/>
                    <a:pt x="21" y="974"/>
                    <a:pt x="15" y="1015"/>
                  </a:cubicBezTo>
                  <a:cubicBezTo>
                    <a:pt x="9" y="1056"/>
                    <a:pt x="5" y="1094"/>
                    <a:pt x="3" y="1129"/>
                  </a:cubicBezTo>
                  <a:cubicBezTo>
                    <a:pt x="1" y="1164"/>
                    <a:pt x="0" y="1195"/>
                    <a:pt x="3" y="1225"/>
                  </a:cubicBezTo>
                  <a:cubicBezTo>
                    <a:pt x="6" y="1255"/>
                    <a:pt x="13" y="1282"/>
                    <a:pt x="21" y="1309"/>
                  </a:cubicBezTo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53975" y="1817690"/>
              <a:ext cx="2036762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hu-HU" sz="2000" dirty="0">
                  <a:solidFill>
                    <a:srgbClr val="0033CC"/>
                  </a:solidFill>
                </a:rPr>
                <a:t>sinus </a:t>
              </a:r>
              <a:r>
                <a:rPr lang="hu-HU" sz="2000" dirty="0" err="1">
                  <a:solidFill>
                    <a:srgbClr val="0033CC"/>
                  </a:solidFill>
                </a:rPr>
                <a:t>transversus</a:t>
              </a:r>
              <a:r>
                <a:rPr lang="hu-HU" sz="2000" dirty="0">
                  <a:solidFill>
                    <a:srgbClr val="0033CC"/>
                  </a:solidFill>
                </a:rPr>
                <a:t> </a:t>
              </a:r>
              <a:r>
                <a:rPr lang="hu-HU" sz="2000" dirty="0" err="1">
                  <a:solidFill>
                    <a:srgbClr val="0033CC"/>
                  </a:solidFill>
                </a:rPr>
                <a:t>pericardii</a:t>
              </a:r>
              <a:endParaRPr lang="hu-HU" sz="2000" dirty="0">
                <a:solidFill>
                  <a:srgbClr val="0033CC"/>
                </a:solidFill>
              </a:endParaRPr>
            </a:p>
          </p:txBody>
        </p:sp>
        <p:grpSp>
          <p:nvGrpSpPr>
            <p:cNvPr id="19476" name="Group 20"/>
            <p:cNvGrpSpPr>
              <a:grpSpLocks/>
            </p:cNvGrpSpPr>
            <p:nvPr/>
          </p:nvGrpSpPr>
          <p:grpSpPr bwMode="auto">
            <a:xfrm>
              <a:off x="1625600" y="2425703"/>
              <a:ext cx="3665538" cy="533400"/>
              <a:chOff x="1024" y="1528"/>
              <a:chExt cx="2309" cy="336"/>
            </a:xfrm>
          </p:grpSpPr>
          <p:sp>
            <p:nvSpPr>
              <p:cNvPr id="19460" name="Freeform 4"/>
              <p:cNvSpPr>
                <a:spLocks/>
              </p:cNvSpPr>
              <p:nvPr/>
            </p:nvSpPr>
            <p:spPr bwMode="auto">
              <a:xfrm>
                <a:off x="2436" y="1644"/>
                <a:ext cx="897" cy="2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3" y="57"/>
                  </a:cxn>
                  <a:cxn ang="0">
                    <a:pos x="72" y="111"/>
                  </a:cxn>
                  <a:cxn ang="0">
                    <a:pos x="108" y="141"/>
                  </a:cxn>
                  <a:cxn ang="0">
                    <a:pos x="141" y="168"/>
                  </a:cxn>
                  <a:cxn ang="0">
                    <a:pos x="198" y="192"/>
                  </a:cxn>
                  <a:cxn ang="0">
                    <a:pos x="255" y="213"/>
                  </a:cxn>
                  <a:cxn ang="0">
                    <a:pos x="357" y="219"/>
                  </a:cxn>
                  <a:cxn ang="0">
                    <a:pos x="447" y="207"/>
                  </a:cxn>
                  <a:cxn ang="0">
                    <a:pos x="555" y="180"/>
                  </a:cxn>
                  <a:cxn ang="0">
                    <a:pos x="897" y="69"/>
                  </a:cxn>
                </a:cxnLst>
                <a:rect l="0" t="0" r="r" b="b"/>
                <a:pathLst>
                  <a:path w="897" h="220">
                    <a:moveTo>
                      <a:pt x="0" y="0"/>
                    </a:moveTo>
                    <a:cubicBezTo>
                      <a:pt x="10" y="19"/>
                      <a:pt x="21" y="39"/>
                      <a:pt x="33" y="57"/>
                    </a:cubicBezTo>
                    <a:cubicBezTo>
                      <a:pt x="45" y="75"/>
                      <a:pt x="60" y="97"/>
                      <a:pt x="72" y="111"/>
                    </a:cubicBezTo>
                    <a:cubicBezTo>
                      <a:pt x="84" y="125"/>
                      <a:pt x="96" y="132"/>
                      <a:pt x="108" y="141"/>
                    </a:cubicBezTo>
                    <a:cubicBezTo>
                      <a:pt x="120" y="150"/>
                      <a:pt x="126" y="160"/>
                      <a:pt x="141" y="168"/>
                    </a:cubicBezTo>
                    <a:cubicBezTo>
                      <a:pt x="156" y="176"/>
                      <a:pt x="179" y="184"/>
                      <a:pt x="198" y="192"/>
                    </a:cubicBezTo>
                    <a:cubicBezTo>
                      <a:pt x="217" y="200"/>
                      <a:pt x="229" y="209"/>
                      <a:pt x="255" y="213"/>
                    </a:cubicBezTo>
                    <a:cubicBezTo>
                      <a:pt x="281" y="217"/>
                      <a:pt x="325" y="220"/>
                      <a:pt x="357" y="219"/>
                    </a:cubicBezTo>
                    <a:cubicBezTo>
                      <a:pt x="389" y="218"/>
                      <a:pt x="414" y="214"/>
                      <a:pt x="447" y="207"/>
                    </a:cubicBezTo>
                    <a:cubicBezTo>
                      <a:pt x="480" y="200"/>
                      <a:pt x="480" y="203"/>
                      <a:pt x="555" y="180"/>
                    </a:cubicBezTo>
                    <a:cubicBezTo>
                      <a:pt x="630" y="157"/>
                      <a:pt x="839" y="88"/>
                      <a:pt x="897" y="69"/>
                    </a:cubicBezTo>
                  </a:path>
                </a:pathLst>
              </a:custGeom>
              <a:noFill/>
              <a:ln w="38100" cap="flat" cmpd="sng">
                <a:solidFill>
                  <a:srgbClr val="0033CC"/>
                </a:solidFill>
                <a:prstDash val="sysDot"/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9474" name="Line 18"/>
              <p:cNvSpPr>
                <a:spLocks noChangeShapeType="1"/>
              </p:cNvSpPr>
              <p:nvPr/>
            </p:nvSpPr>
            <p:spPr bwMode="auto">
              <a:xfrm>
                <a:off x="1024" y="1528"/>
                <a:ext cx="1392" cy="96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</p:grpSp>
        <p:sp>
          <p:nvSpPr>
            <p:cNvPr id="19473" name="Text Box 17"/>
            <p:cNvSpPr txBox="1">
              <a:spLocks noChangeArrowheads="1"/>
            </p:cNvSpPr>
            <p:nvPr/>
          </p:nvSpPr>
          <p:spPr bwMode="auto">
            <a:xfrm>
              <a:off x="7546975" y="3328988"/>
              <a:ext cx="136683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 dirty="0">
                  <a:solidFill>
                    <a:srgbClr val="FF0066"/>
                  </a:solidFill>
                </a:rPr>
                <a:t>sinus </a:t>
              </a:r>
              <a:r>
                <a:rPr lang="hu-HU" sz="2000" dirty="0" err="1">
                  <a:solidFill>
                    <a:srgbClr val="FF0066"/>
                  </a:solidFill>
                </a:rPr>
                <a:t>obliquus</a:t>
              </a:r>
              <a:r>
                <a:rPr lang="hu-HU" sz="2000" dirty="0">
                  <a:solidFill>
                    <a:srgbClr val="FF0066"/>
                  </a:solidFill>
                </a:rPr>
                <a:t> </a:t>
              </a:r>
              <a:r>
                <a:rPr lang="hu-HU" sz="2000" dirty="0" err="1">
                  <a:solidFill>
                    <a:srgbClr val="FF0066"/>
                  </a:solidFill>
                </a:rPr>
                <a:t>pericardii</a:t>
              </a:r>
              <a:endParaRPr lang="hu-HU" sz="2000" dirty="0">
                <a:solidFill>
                  <a:srgbClr val="FF0066"/>
                </a:solidFill>
              </a:endParaRPr>
            </a:p>
          </p:txBody>
        </p:sp>
        <p:sp>
          <p:nvSpPr>
            <p:cNvPr id="19461" name="Freeform 5"/>
            <p:cNvSpPr>
              <a:spLocks/>
            </p:cNvSpPr>
            <p:nvPr/>
          </p:nvSpPr>
          <p:spPr bwMode="auto">
            <a:xfrm>
              <a:off x="4010025" y="3362326"/>
              <a:ext cx="581025" cy="528638"/>
            </a:xfrm>
            <a:custGeom>
              <a:avLst/>
              <a:gdLst/>
              <a:ahLst/>
              <a:cxnLst>
                <a:cxn ang="0">
                  <a:pos x="366" y="333"/>
                </a:cxn>
                <a:cxn ang="0">
                  <a:pos x="279" y="291"/>
                </a:cxn>
                <a:cxn ang="0">
                  <a:pos x="225" y="246"/>
                </a:cxn>
                <a:cxn ang="0">
                  <a:pos x="159" y="198"/>
                </a:cxn>
                <a:cxn ang="0">
                  <a:pos x="102" y="135"/>
                </a:cxn>
                <a:cxn ang="0">
                  <a:pos x="60" y="90"/>
                </a:cxn>
                <a:cxn ang="0">
                  <a:pos x="0" y="0"/>
                </a:cxn>
              </a:cxnLst>
              <a:rect l="0" t="0" r="r" b="b"/>
              <a:pathLst>
                <a:path w="366" h="333">
                  <a:moveTo>
                    <a:pt x="366" y="333"/>
                  </a:moveTo>
                  <a:cubicBezTo>
                    <a:pt x="334" y="319"/>
                    <a:pt x="302" y="305"/>
                    <a:pt x="279" y="291"/>
                  </a:cubicBezTo>
                  <a:cubicBezTo>
                    <a:pt x="256" y="277"/>
                    <a:pt x="245" y="261"/>
                    <a:pt x="225" y="246"/>
                  </a:cubicBezTo>
                  <a:cubicBezTo>
                    <a:pt x="205" y="231"/>
                    <a:pt x="180" y="217"/>
                    <a:pt x="159" y="198"/>
                  </a:cubicBezTo>
                  <a:cubicBezTo>
                    <a:pt x="138" y="179"/>
                    <a:pt x="118" y="153"/>
                    <a:pt x="102" y="135"/>
                  </a:cubicBezTo>
                  <a:cubicBezTo>
                    <a:pt x="86" y="117"/>
                    <a:pt x="77" y="112"/>
                    <a:pt x="60" y="90"/>
                  </a:cubicBezTo>
                  <a:cubicBezTo>
                    <a:pt x="43" y="68"/>
                    <a:pt x="10" y="15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rgbClr val="FF0066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>
              <a:off x="4648200" y="3924301"/>
              <a:ext cx="2933700" cy="3810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9463" name="Freeform 7"/>
            <p:cNvSpPr>
              <a:spLocks/>
            </p:cNvSpPr>
            <p:nvPr/>
          </p:nvSpPr>
          <p:spPr bwMode="auto">
            <a:xfrm>
              <a:off x="3714750" y="1422400"/>
              <a:ext cx="1565275" cy="1501775"/>
            </a:xfrm>
            <a:custGeom>
              <a:avLst/>
              <a:gdLst/>
              <a:ahLst/>
              <a:cxnLst>
                <a:cxn ang="0">
                  <a:pos x="414" y="350"/>
                </a:cxn>
                <a:cxn ang="0">
                  <a:pos x="410" y="304"/>
                </a:cxn>
                <a:cxn ang="0">
                  <a:pos x="388" y="244"/>
                </a:cxn>
                <a:cxn ang="0">
                  <a:pos x="360" y="174"/>
                </a:cxn>
                <a:cxn ang="0">
                  <a:pos x="310" y="104"/>
                </a:cxn>
                <a:cxn ang="0">
                  <a:pos x="266" y="48"/>
                </a:cxn>
                <a:cxn ang="0">
                  <a:pos x="206" y="22"/>
                </a:cxn>
                <a:cxn ang="0">
                  <a:pos x="164" y="4"/>
                </a:cxn>
                <a:cxn ang="0">
                  <a:pos x="122" y="0"/>
                </a:cxn>
                <a:cxn ang="0">
                  <a:pos x="90" y="4"/>
                </a:cxn>
                <a:cxn ang="0">
                  <a:pos x="38" y="24"/>
                </a:cxn>
                <a:cxn ang="0">
                  <a:pos x="16" y="46"/>
                </a:cxn>
                <a:cxn ang="0">
                  <a:pos x="4" y="90"/>
                </a:cxn>
                <a:cxn ang="0">
                  <a:pos x="0" y="142"/>
                </a:cxn>
                <a:cxn ang="0">
                  <a:pos x="4" y="186"/>
                </a:cxn>
                <a:cxn ang="0">
                  <a:pos x="12" y="230"/>
                </a:cxn>
                <a:cxn ang="0">
                  <a:pos x="22" y="286"/>
                </a:cxn>
                <a:cxn ang="0">
                  <a:pos x="60" y="344"/>
                </a:cxn>
                <a:cxn ang="0">
                  <a:pos x="90" y="400"/>
                </a:cxn>
                <a:cxn ang="0">
                  <a:pos x="138" y="464"/>
                </a:cxn>
                <a:cxn ang="0">
                  <a:pos x="184" y="496"/>
                </a:cxn>
                <a:cxn ang="0">
                  <a:pos x="212" y="510"/>
                </a:cxn>
                <a:cxn ang="0">
                  <a:pos x="236" y="530"/>
                </a:cxn>
                <a:cxn ang="0">
                  <a:pos x="244" y="552"/>
                </a:cxn>
                <a:cxn ang="0">
                  <a:pos x="244" y="578"/>
                </a:cxn>
                <a:cxn ang="0">
                  <a:pos x="242" y="618"/>
                </a:cxn>
                <a:cxn ang="0">
                  <a:pos x="236" y="662"/>
                </a:cxn>
                <a:cxn ang="0">
                  <a:pos x="238" y="720"/>
                </a:cxn>
                <a:cxn ang="0">
                  <a:pos x="258" y="786"/>
                </a:cxn>
                <a:cxn ang="0">
                  <a:pos x="290" y="846"/>
                </a:cxn>
                <a:cxn ang="0">
                  <a:pos x="366" y="906"/>
                </a:cxn>
                <a:cxn ang="0">
                  <a:pos x="444" y="936"/>
                </a:cxn>
                <a:cxn ang="0">
                  <a:pos x="514" y="944"/>
                </a:cxn>
                <a:cxn ang="0">
                  <a:pos x="606" y="924"/>
                </a:cxn>
                <a:cxn ang="0">
                  <a:pos x="654" y="908"/>
                </a:cxn>
                <a:cxn ang="0">
                  <a:pos x="736" y="880"/>
                </a:cxn>
                <a:cxn ang="0">
                  <a:pos x="800" y="858"/>
                </a:cxn>
                <a:cxn ang="0">
                  <a:pos x="884" y="826"/>
                </a:cxn>
                <a:cxn ang="0">
                  <a:pos x="940" y="790"/>
                </a:cxn>
                <a:cxn ang="0">
                  <a:pos x="966" y="740"/>
                </a:cxn>
                <a:cxn ang="0">
                  <a:pos x="984" y="684"/>
                </a:cxn>
                <a:cxn ang="0">
                  <a:pos x="980" y="610"/>
                </a:cxn>
                <a:cxn ang="0">
                  <a:pos x="962" y="548"/>
                </a:cxn>
                <a:cxn ang="0">
                  <a:pos x="932" y="488"/>
                </a:cxn>
                <a:cxn ang="0">
                  <a:pos x="896" y="444"/>
                </a:cxn>
                <a:cxn ang="0">
                  <a:pos x="878" y="426"/>
                </a:cxn>
                <a:cxn ang="0">
                  <a:pos x="834" y="392"/>
                </a:cxn>
                <a:cxn ang="0">
                  <a:pos x="788" y="368"/>
                </a:cxn>
                <a:cxn ang="0">
                  <a:pos x="720" y="348"/>
                </a:cxn>
                <a:cxn ang="0">
                  <a:pos x="662" y="336"/>
                </a:cxn>
                <a:cxn ang="0">
                  <a:pos x="628" y="330"/>
                </a:cxn>
                <a:cxn ang="0">
                  <a:pos x="598" y="330"/>
                </a:cxn>
                <a:cxn ang="0">
                  <a:pos x="550" y="326"/>
                </a:cxn>
                <a:cxn ang="0">
                  <a:pos x="518" y="326"/>
                </a:cxn>
                <a:cxn ang="0">
                  <a:pos x="480" y="332"/>
                </a:cxn>
                <a:cxn ang="0">
                  <a:pos x="464" y="340"/>
                </a:cxn>
                <a:cxn ang="0">
                  <a:pos x="432" y="344"/>
                </a:cxn>
                <a:cxn ang="0">
                  <a:pos x="414" y="350"/>
                </a:cxn>
              </a:cxnLst>
              <a:rect l="0" t="0" r="r" b="b"/>
              <a:pathLst>
                <a:path w="986" h="946">
                  <a:moveTo>
                    <a:pt x="414" y="350"/>
                  </a:moveTo>
                  <a:cubicBezTo>
                    <a:pt x="410" y="343"/>
                    <a:pt x="414" y="322"/>
                    <a:pt x="410" y="304"/>
                  </a:cubicBezTo>
                  <a:cubicBezTo>
                    <a:pt x="406" y="286"/>
                    <a:pt x="396" y="266"/>
                    <a:pt x="388" y="244"/>
                  </a:cubicBezTo>
                  <a:cubicBezTo>
                    <a:pt x="380" y="222"/>
                    <a:pt x="373" y="197"/>
                    <a:pt x="360" y="174"/>
                  </a:cubicBezTo>
                  <a:cubicBezTo>
                    <a:pt x="347" y="151"/>
                    <a:pt x="326" y="125"/>
                    <a:pt x="310" y="104"/>
                  </a:cubicBezTo>
                  <a:cubicBezTo>
                    <a:pt x="294" y="83"/>
                    <a:pt x="283" y="62"/>
                    <a:pt x="266" y="48"/>
                  </a:cubicBezTo>
                  <a:cubicBezTo>
                    <a:pt x="249" y="34"/>
                    <a:pt x="223" y="29"/>
                    <a:pt x="206" y="22"/>
                  </a:cubicBezTo>
                  <a:cubicBezTo>
                    <a:pt x="189" y="15"/>
                    <a:pt x="178" y="8"/>
                    <a:pt x="164" y="4"/>
                  </a:cubicBezTo>
                  <a:cubicBezTo>
                    <a:pt x="150" y="0"/>
                    <a:pt x="134" y="0"/>
                    <a:pt x="122" y="0"/>
                  </a:cubicBezTo>
                  <a:cubicBezTo>
                    <a:pt x="110" y="0"/>
                    <a:pt x="104" y="0"/>
                    <a:pt x="90" y="4"/>
                  </a:cubicBezTo>
                  <a:cubicBezTo>
                    <a:pt x="76" y="8"/>
                    <a:pt x="50" y="17"/>
                    <a:pt x="38" y="24"/>
                  </a:cubicBezTo>
                  <a:cubicBezTo>
                    <a:pt x="26" y="31"/>
                    <a:pt x="22" y="35"/>
                    <a:pt x="16" y="46"/>
                  </a:cubicBezTo>
                  <a:cubicBezTo>
                    <a:pt x="10" y="57"/>
                    <a:pt x="7" y="74"/>
                    <a:pt x="4" y="90"/>
                  </a:cubicBezTo>
                  <a:cubicBezTo>
                    <a:pt x="1" y="106"/>
                    <a:pt x="0" y="126"/>
                    <a:pt x="0" y="142"/>
                  </a:cubicBezTo>
                  <a:cubicBezTo>
                    <a:pt x="0" y="158"/>
                    <a:pt x="2" y="171"/>
                    <a:pt x="4" y="186"/>
                  </a:cubicBezTo>
                  <a:cubicBezTo>
                    <a:pt x="6" y="201"/>
                    <a:pt x="9" y="213"/>
                    <a:pt x="12" y="230"/>
                  </a:cubicBezTo>
                  <a:cubicBezTo>
                    <a:pt x="15" y="247"/>
                    <a:pt x="14" y="267"/>
                    <a:pt x="22" y="286"/>
                  </a:cubicBezTo>
                  <a:cubicBezTo>
                    <a:pt x="30" y="305"/>
                    <a:pt x="49" y="325"/>
                    <a:pt x="60" y="344"/>
                  </a:cubicBezTo>
                  <a:cubicBezTo>
                    <a:pt x="71" y="363"/>
                    <a:pt x="77" y="380"/>
                    <a:pt x="90" y="400"/>
                  </a:cubicBezTo>
                  <a:cubicBezTo>
                    <a:pt x="103" y="420"/>
                    <a:pt x="122" y="448"/>
                    <a:pt x="138" y="464"/>
                  </a:cubicBezTo>
                  <a:cubicBezTo>
                    <a:pt x="154" y="480"/>
                    <a:pt x="172" y="488"/>
                    <a:pt x="184" y="496"/>
                  </a:cubicBezTo>
                  <a:cubicBezTo>
                    <a:pt x="196" y="504"/>
                    <a:pt x="203" y="504"/>
                    <a:pt x="212" y="510"/>
                  </a:cubicBezTo>
                  <a:cubicBezTo>
                    <a:pt x="221" y="516"/>
                    <a:pt x="231" y="523"/>
                    <a:pt x="236" y="530"/>
                  </a:cubicBezTo>
                  <a:cubicBezTo>
                    <a:pt x="241" y="537"/>
                    <a:pt x="243" y="544"/>
                    <a:pt x="244" y="552"/>
                  </a:cubicBezTo>
                  <a:cubicBezTo>
                    <a:pt x="245" y="560"/>
                    <a:pt x="244" y="567"/>
                    <a:pt x="244" y="578"/>
                  </a:cubicBezTo>
                  <a:cubicBezTo>
                    <a:pt x="244" y="589"/>
                    <a:pt x="243" y="604"/>
                    <a:pt x="242" y="618"/>
                  </a:cubicBezTo>
                  <a:cubicBezTo>
                    <a:pt x="241" y="632"/>
                    <a:pt x="237" y="645"/>
                    <a:pt x="236" y="662"/>
                  </a:cubicBezTo>
                  <a:cubicBezTo>
                    <a:pt x="235" y="679"/>
                    <a:pt x="234" y="699"/>
                    <a:pt x="238" y="720"/>
                  </a:cubicBezTo>
                  <a:cubicBezTo>
                    <a:pt x="242" y="741"/>
                    <a:pt x="249" y="765"/>
                    <a:pt x="258" y="786"/>
                  </a:cubicBezTo>
                  <a:cubicBezTo>
                    <a:pt x="267" y="807"/>
                    <a:pt x="272" y="826"/>
                    <a:pt x="290" y="846"/>
                  </a:cubicBezTo>
                  <a:cubicBezTo>
                    <a:pt x="308" y="866"/>
                    <a:pt x="340" y="891"/>
                    <a:pt x="366" y="906"/>
                  </a:cubicBezTo>
                  <a:cubicBezTo>
                    <a:pt x="392" y="921"/>
                    <a:pt x="420" y="930"/>
                    <a:pt x="444" y="936"/>
                  </a:cubicBezTo>
                  <a:cubicBezTo>
                    <a:pt x="468" y="942"/>
                    <a:pt x="487" y="946"/>
                    <a:pt x="514" y="944"/>
                  </a:cubicBezTo>
                  <a:cubicBezTo>
                    <a:pt x="541" y="942"/>
                    <a:pt x="583" y="930"/>
                    <a:pt x="606" y="924"/>
                  </a:cubicBezTo>
                  <a:cubicBezTo>
                    <a:pt x="629" y="918"/>
                    <a:pt x="632" y="915"/>
                    <a:pt x="654" y="908"/>
                  </a:cubicBezTo>
                  <a:cubicBezTo>
                    <a:pt x="676" y="901"/>
                    <a:pt x="712" y="888"/>
                    <a:pt x="736" y="880"/>
                  </a:cubicBezTo>
                  <a:cubicBezTo>
                    <a:pt x="760" y="872"/>
                    <a:pt x="775" y="867"/>
                    <a:pt x="800" y="858"/>
                  </a:cubicBezTo>
                  <a:cubicBezTo>
                    <a:pt x="825" y="849"/>
                    <a:pt x="861" y="837"/>
                    <a:pt x="884" y="826"/>
                  </a:cubicBezTo>
                  <a:cubicBezTo>
                    <a:pt x="907" y="815"/>
                    <a:pt x="926" y="804"/>
                    <a:pt x="940" y="790"/>
                  </a:cubicBezTo>
                  <a:cubicBezTo>
                    <a:pt x="954" y="776"/>
                    <a:pt x="959" y="758"/>
                    <a:pt x="966" y="740"/>
                  </a:cubicBezTo>
                  <a:cubicBezTo>
                    <a:pt x="973" y="722"/>
                    <a:pt x="982" y="706"/>
                    <a:pt x="984" y="684"/>
                  </a:cubicBezTo>
                  <a:cubicBezTo>
                    <a:pt x="986" y="662"/>
                    <a:pt x="984" y="633"/>
                    <a:pt x="980" y="610"/>
                  </a:cubicBezTo>
                  <a:cubicBezTo>
                    <a:pt x="976" y="587"/>
                    <a:pt x="970" y="568"/>
                    <a:pt x="962" y="548"/>
                  </a:cubicBezTo>
                  <a:cubicBezTo>
                    <a:pt x="954" y="528"/>
                    <a:pt x="943" y="505"/>
                    <a:pt x="932" y="488"/>
                  </a:cubicBezTo>
                  <a:cubicBezTo>
                    <a:pt x="921" y="471"/>
                    <a:pt x="905" y="454"/>
                    <a:pt x="896" y="444"/>
                  </a:cubicBezTo>
                  <a:cubicBezTo>
                    <a:pt x="887" y="434"/>
                    <a:pt x="888" y="435"/>
                    <a:pt x="878" y="426"/>
                  </a:cubicBezTo>
                  <a:cubicBezTo>
                    <a:pt x="868" y="417"/>
                    <a:pt x="849" y="402"/>
                    <a:pt x="834" y="392"/>
                  </a:cubicBezTo>
                  <a:cubicBezTo>
                    <a:pt x="819" y="382"/>
                    <a:pt x="807" y="375"/>
                    <a:pt x="788" y="368"/>
                  </a:cubicBezTo>
                  <a:cubicBezTo>
                    <a:pt x="769" y="361"/>
                    <a:pt x="741" y="353"/>
                    <a:pt x="720" y="348"/>
                  </a:cubicBezTo>
                  <a:cubicBezTo>
                    <a:pt x="699" y="343"/>
                    <a:pt x="677" y="339"/>
                    <a:pt x="662" y="336"/>
                  </a:cubicBezTo>
                  <a:cubicBezTo>
                    <a:pt x="647" y="333"/>
                    <a:pt x="639" y="331"/>
                    <a:pt x="628" y="330"/>
                  </a:cubicBezTo>
                  <a:cubicBezTo>
                    <a:pt x="617" y="329"/>
                    <a:pt x="611" y="331"/>
                    <a:pt x="598" y="330"/>
                  </a:cubicBezTo>
                  <a:cubicBezTo>
                    <a:pt x="585" y="329"/>
                    <a:pt x="563" y="327"/>
                    <a:pt x="550" y="326"/>
                  </a:cubicBezTo>
                  <a:cubicBezTo>
                    <a:pt x="537" y="325"/>
                    <a:pt x="530" y="325"/>
                    <a:pt x="518" y="326"/>
                  </a:cubicBezTo>
                  <a:cubicBezTo>
                    <a:pt x="506" y="327"/>
                    <a:pt x="489" y="330"/>
                    <a:pt x="480" y="332"/>
                  </a:cubicBezTo>
                  <a:cubicBezTo>
                    <a:pt x="471" y="334"/>
                    <a:pt x="472" y="338"/>
                    <a:pt x="464" y="340"/>
                  </a:cubicBezTo>
                  <a:cubicBezTo>
                    <a:pt x="456" y="342"/>
                    <a:pt x="441" y="342"/>
                    <a:pt x="432" y="344"/>
                  </a:cubicBezTo>
                  <a:cubicBezTo>
                    <a:pt x="423" y="346"/>
                    <a:pt x="418" y="357"/>
                    <a:pt x="414" y="350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hu-HU"/>
            </a:p>
          </p:txBody>
        </p:sp>
        <p:sp>
          <p:nvSpPr>
            <p:cNvPr id="19481" name="Text Box 25"/>
            <p:cNvSpPr txBox="1">
              <a:spLocks noChangeArrowheads="1"/>
            </p:cNvSpPr>
            <p:nvPr/>
          </p:nvSpPr>
          <p:spPr bwMode="auto">
            <a:xfrm>
              <a:off x="7442200" y="660400"/>
              <a:ext cx="1701800" cy="101566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>
                  <a:solidFill>
                    <a:srgbClr val="008000"/>
                  </a:solidFill>
                </a:rPr>
                <a:t>aorta + arteria pulmonalis</a:t>
              </a:r>
            </a:p>
          </p:txBody>
        </p:sp>
        <p:grpSp>
          <p:nvGrpSpPr>
            <p:cNvPr id="19467" name="Group 11"/>
            <p:cNvGrpSpPr>
              <a:grpSpLocks/>
            </p:cNvGrpSpPr>
            <p:nvPr/>
          </p:nvGrpSpPr>
          <p:grpSpPr bwMode="auto">
            <a:xfrm>
              <a:off x="2913063" y="2089150"/>
              <a:ext cx="2363788" cy="3284538"/>
              <a:chOff x="1835" y="1316"/>
              <a:chExt cx="1489" cy="2069"/>
            </a:xfrm>
          </p:grpSpPr>
          <p:sp>
            <p:nvSpPr>
              <p:cNvPr id="19465" name="Freeform 9"/>
              <p:cNvSpPr>
                <a:spLocks/>
              </p:cNvSpPr>
              <p:nvPr/>
            </p:nvSpPr>
            <p:spPr bwMode="auto">
              <a:xfrm>
                <a:off x="1835" y="1316"/>
                <a:ext cx="1037" cy="2069"/>
              </a:xfrm>
              <a:custGeom>
                <a:avLst/>
                <a:gdLst/>
                <a:ahLst/>
                <a:cxnLst>
                  <a:cxn ang="0">
                    <a:pos x="961" y="600"/>
                  </a:cxn>
                  <a:cxn ang="0">
                    <a:pos x="809" y="608"/>
                  </a:cxn>
                  <a:cxn ang="0">
                    <a:pos x="701" y="588"/>
                  </a:cxn>
                  <a:cxn ang="0">
                    <a:pos x="605" y="524"/>
                  </a:cxn>
                  <a:cxn ang="0">
                    <a:pos x="537" y="448"/>
                  </a:cxn>
                  <a:cxn ang="0">
                    <a:pos x="513" y="372"/>
                  </a:cxn>
                  <a:cxn ang="0">
                    <a:pos x="541" y="316"/>
                  </a:cxn>
                  <a:cxn ang="0">
                    <a:pos x="573" y="208"/>
                  </a:cxn>
                  <a:cxn ang="0">
                    <a:pos x="557" y="96"/>
                  </a:cxn>
                  <a:cxn ang="0">
                    <a:pos x="485" y="12"/>
                  </a:cxn>
                  <a:cxn ang="0">
                    <a:pos x="393" y="0"/>
                  </a:cxn>
                  <a:cxn ang="0">
                    <a:pos x="253" y="24"/>
                  </a:cxn>
                  <a:cxn ang="0">
                    <a:pos x="113" y="80"/>
                  </a:cxn>
                  <a:cxn ang="0">
                    <a:pos x="21" y="172"/>
                  </a:cxn>
                  <a:cxn ang="0">
                    <a:pos x="1" y="272"/>
                  </a:cxn>
                  <a:cxn ang="0">
                    <a:pos x="33" y="376"/>
                  </a:cxn>
                  <a:cxn ang="0">
                    <a:pos x="165" y="456"/>
                  </a:cxn>
                  <a:cxn ang="0">
                    <a:pos x="309" y="468"/>
                  </a:cxn>
                  <a:cxn ang="0">
                    <a:pos x="365" y="464"/>
                  </a:cxn>
                  <a:cxn ang="0">
                    <a:pos x="397" y="528"/>
                  </a:cxn>
                  <a:cxn ang="0">
                    <a:pos x="437" y="596"/>
                  </a:cxn>
                  <a:cxn ang="0">
                    <a:pos x="361" y="620"/>
                  </a:cxn>
                  <a:cxn ang="0">
                    <a:pos x="273" y="684"/>
                  </a:cxn>
                  <a:cxn ang="0">
                    <a:pos x="225" y="772"/>
                  </a:cxn>
                  <a:cxn ang="0">
                    <a:pos x="181" y="832"/>
                  </a:cxn>
                  <a:cxn ang="0">
                    <a:pos x="201" y="928"/>
                  </a:cxn>
                  <a:cxn ang="0">
                    <a:pos x="289" y="940"/>
                  </a:cxn>
                  <a:cxn ang="0">
                    <a:pos x="365" y="888"/>
                  </a:cxn>
                  <a:cxn ang="0">
                    <a:pos x="405" y="796"/>
                  </a:cxn>
                  <a:cxn ang="0">
                    <a:pos x="429" y="708"/>
                  </a:cxn>
                  <a:cxn ang="0">
                    <a:pos x="461" y="652"/>
                  </a:cxn>
                  <a:cxn ang="0">
                    <a:pos x="545" y="632"/>
                  </a:cxn>
                  <a:cxn ang="0">
                    <a:pos x="577" y="696"/>
                  </a:cxn>
                  <a:cxn ang="0">
                    <a:pos x="569" y="784"/>
                  </a:cxn>
                  <a:cxn ang="0">
                    <a:pos x="497" y="904"/>
                  </a:cxn>
                  <a:cxn ang="0">
                    <a:pos x="389" y="1004"/>
                  </a:cxn>
                  <a:cxn ang="0">
                    <a:pos x="325" y="1132"/>
                  </a:cxn>
                  <a:cxn ang="0">
                    <a:pos x="325" y="1256"/>
                  </a:cxn>
                  <a:cxn ang="0">
                    <a:pos x="381" y="1340"/>
                  </a:cxn>
                  <a:cxn ang="0">
                    <a:pos x="369" y="1436"/>
                  </a:cxn>
                  <a:cxn ang="0">
                    <a:pos x="329" y="1516"/>
                  </a:cxn>
                  <a:cxn ang="0">
                    <a:pos x="233" y="1596"/>
                  </a:cxn>
                  <a:cxn ang="0">
                    <a:pos x="125" y="1708"/>
                  </a:cxn>
                  <a:cxn ang="0">
                    <a:pos x="73" y="1856"/>
                  </a:cxn>
                  <a:cxn ang="0">
                    <a:pos x="177" y="1988"/>
                  </a:cxn>
                  <a:cxn ang="0">
                    <a:pos x="341" y="2060"/>
                  </a:cxn>
                  <a:cxn ang="0">
                    <a:pos x="565" y="2052"/>
                  </a:cxn>
                  <a:cxn ang="0">
                    <a:pos x="733" y="1964"/>
                  </a:cxn>
                  <a:cxn ang="0">
                    <a:pos x="729" y="1860"/>
                  </a:cxn>
                  <a:cxn ang="0">
                    <a:pos x="641" y="1756"/>
                  </a:cxn>
                  <a:cxn ang="0">
                    <a:pos x="517" y="1716"/>
                  </a:cxn>
                  <a:cxn ang="0">
                    <a:pos x="473" y="1596"/>
                  </a:cxn>
                  <a:cxn ang="0">
                    <a:pos x="481" y="1452"/>
                  </a:cxn>
                  <a:cxn ang="0">
                    <a:pos x="461" y="1348"/>
                  </a:cxn>
                  <a:cxn ang="0">
                    <a:pos x="461" y="1296"/>
                  </a:cxn>
                  <a:cxn ang="0">
                    <a:pos x="497" y="1204"/>
                  </a:cxn>
                  <a:cxn ang="0">
                    <a:pos x="513" y="1060"/>
                  </a:cxn>
                  <a:cxn ang="0">
                    <a:pos x="533" y="932"/>
                  </a:cxn>
                  <a:cxn ang="0">
                    <a:pos x="577" y="828"/>
                  </a:cxn>
                  <a:cxn ang="0">
                    <a:pos x="629" y="728"/>
                  </a:cxn>
                  <a:cxn ang="0">
                    <a:pos x="737" y="664"/>
                  </a:cxn>
                  <a:cxn ang="0">
                    <a:pos x="829" y="668"/>
                  </a:cxn>
                  <a:cxn ang="0">
                    <a:pos x="937" y="652"/>
                  </a:cxn>
                </a:cxnLst>
                <a:rect l="0" t="0" r="r" b="b"/>
                <a:pathLst>
                  <a:path w="1037" h="2069">
                    <a:moveTo>
                      <a:pt x="1037" y="572"/>
                    </a:moveTo>
                    <a:cubicBezTo>
                      <a:pt x="1013" y="582"/>
                      <a:pt x="989" y="593"/>
                      <a:pt x="961" y="600"/>
                    </a:cubicBezTo>
                    <a:cubicBezTo>
                      <a:pt x="933" y="607"/>
                      <a:pt x="894" y="611"/>
                      <a:pt x="869" y="612"/>
                    </a:cubicBezTo>
                    <a:cubicBezTo>
                      <a:pt x="844" y="613"/>
                      <a:pt x="828" y="610"/>
                      <a:pt x="809" y="608"/>
                    </a:cubicBezTo>
                    <a:cubicBezTo>
                      <a:pt x="790" y="606"/>
                      <a:pt x="775" y="603"/>
                      <a:pt x="757" y="600"/>
                    </a:cubicBezTo>
                    <a:cubicBezTo>
                      <a:pt x="739" y="597"/>
                      <a:pt x="720" y="595"/>
                      <a:pt x="701" y="588"/>
                    </a:cubicBezTo>
                    <a:cubicBezTo>
                      <a:pt x="682" y="581"/>
                      <a:pt x="661" y="567"/>
                      <a:pt x="645" y="556"/>
                    </a:cubicBezTo>
                    <a:cubicBezTo>
                      <a:pt x="629" y="545"/>
                      <a:pt x="618" y="536"/>
                      <a:pt x="605" y="524"/>
                    </a:cubicBezTo>
                    <a:cubicBezTo>
                      <a:pt x="592" y="512"/>
                      <a:pt x="576" y="497"/>
                      <a:pt x="565" y="484"/>
                    </a:cubicBezTo>
                    <a:cubicBezTo>
                      <a:pt x="554" y="471"/>
                      <a:pt x="545" y="461"/>
                      <a:pt x="537" y="448"/>
                    </a:cubicBezTo>
                    <a:cubicBezTo>
                      <a:pt x="529" y="435"/>
                      <a:pt x="521" y="417"/>
                      <a:pt x="517" y="404"/>
                    </a:cubicBezTo>
                    <a:cubicBezTo>
                      <a:pt x="513" y="391"/>
                      <a:pt x="512" y="381"/>
                      <a:pt x="513" y="372"/>
                    </a:cubicBezTo>
                    <a:cubicBezTo>
                      <a:pt x="514" y="363"/>
                      <a:pt x="516" y="357"/>
                      <a:pt x="521" y="348"/>
                    </a:cubicBezTo>
                    <a:cubicBezTo>
                      <a:pt x="526" y="339"/>
                      <a:pt x="534" y="329"/>
                      <a:pt x="541" y="316"/>
                    </a:cubicBezTo>
                    <a:cubicBezTo>
                      <a:pt x="548" y="303"/>
                      <a:pt x="556" y="286"/>
                      <a:pt x="561" y="268"/>
                    </a:cubicBezTo>
                    <a:cubicBezTo>
                      <a:pt x="566" y="250"/>
                      <a:pt x="572" y="229"/>
                      <a:pt x="573" y="208"/>
                    </a:cubicBezTo>
                    <a:cubicBezTo>
                      <a:pt x="574" y="187"/>
                      <a:pt x="572" y="159"/>
                      <a:pt x="569" y="140"/>
                    </a:cubicBezTo>
                    <a:cubicBezTo>
                      <a:pt x="566" y="121"/>
                      <a:pt x="565" y="112"/>
                      <a:pt x="557" y="96"/>
                    </a:cubicBezTo>
                    <a:cubicBezTo>
                      <a:pt x="549" y="80"/>
                      <a:pt x="533" y="58"/>
                      <a:pt x="521" y="44"/>
                    </a:cubicBezTo>
                    <a:cubicBezTo>
                      <a:pt x="509" y="30"/>
                      <a:pt x="497" y="19"/>
                      <a:pt x="485" y="12"/>
                    </a:cubicBezTo>
                    <a:cubicBezTo>
                      <a:pt x="473" y="5"/>
                      <a:pt x="464" y="6"/>
                      <a:pt x="449" y="4"/>
                    </a:cubicBezTo>
                    <a:cubicBezTo>
                      <a:pt x="434" y="2"/>
                      <a:pt x="410" y="0"/>
                      <a:pt x="393" y="0"/>
                    </a:cubicBezTo>
                    <a:cubicBezTo>
                      <a:pt x="376" y="0"/>
                      <a:pt x="368" y="0"/>
                      <a:pt x="345" y="4"/>
                    </a:cubicBezTo>
                    <a:cubicBezTo>
                      <a:pt x="322" y="8"/>
                      <a:pt x="282" y="16"/>
                      <a:pt x="253" y="24"/>
                    </a:cubicBezTo>
                    <a:cubicBezTo>
                      <a:pt x="224" y="32"/>
                      <a:pt x="192" y="43"/>
                      <a:pt x="169" y="52"/>
                    </a:cubicBezTo>
                    <a:cubicBezTo>
                      <a:pt x="146" y="61"/>
                      <a:pt x="133" y="67"/>
                      <a:pt x="113" y="80"/>
                    </a:cubicBezTo>
                    <a:cubicBezTo>
                      <a:pt x="93" y="93"/>
                      <a:pt x="64" y="113"/>
                      <a:pt x="49" y="128"/>
                    </a:cubicBezTo>
                    <a:cubicBezTo>
                      <a:pt x="34" y="143"/>
                      <a:pt x="28" y="157"/>
                      <a:pt x="21" y="172"/>
                    </a:cubicBezTo>
                    <a:cubicBezTo>
                      <a:pt x="14" y="187"/>
                      <a:pt x="8" y="203"/>
                      <a:pt x="5" y="220"/>
                    </a:cubicBezTo>
                    <a:cubicBezTo>
                      <a:pt x="2" y="237"/>
                      <a:pt x="1" y="255"/>
                      <a:pt x="1" y="272"/>
                    </a:cubicBezTo>
                    <a:cubicBezTo>
                      <a:pt x="1" y="289"/>
                      <a:pt x="0" y="303"/>
                      <a:pt x="5" y="320"/>
                    </a:cubicBezTo>
                    <a:cubicBezTo>
                      <a:pt x="10" y="337"/>
                      <a:pt x="22" y="359"/>
                      <a:pt x="33" y="376"/>
                    </a:cubicBezTo>
                    <a:cubicBezTo>
                      <a:pt x="44" y="393"/>
                      <a:pt x="47" y="407"/>
                      <a:pt x="69" y="420"/>
                    </a:cubicBezTo>
                    <a:cubicBezTo>
                      <a:pt x="91" y="433"/>
                      <a:pt x="139" y="447"/>
                      <a:pt x="165" y="456"/>
                    </a:cubicBezTo>
                    <a:cubicBezTo>
                      <a:pt x="191" y="465"/>
                      <a:pt x="201" y="470"/>
                      <a:pt x="225" y="472"/>
                    </a:cubicBezTo>
                    <a:cubicBezTo>
                      <a:pt x="249" y="474"/>
                      <a:pt x="291" y="470"/>
                      <a:pt x="309" y="468"/>
                    </a:cubicBezTo>
                    <a:cubicBezTo>
                      <a:pt x="327" y="466"/>
                      <a:pt x="324" y="461"/>
                      <a:pt x="333" y="460"/>
                    </a:cubicBezTo>
                    <a:cubicBezTo>
                      <a:pt x="342" y="459"/>
                      <a:pt x="357" y="459"/>
                      <a:pt x="365" y="464"/>
                    </a:cubicBezTo>
                    <a:cubicBezTo>
                      <a:pt x="373" y="469"/>
                      <a:pt x="376" y="481"/>
                      <a:pt x="381" y="492"/>
                    </a:cubicBezTo>
                    <a:cubicBezTo>
                      <a:pt x="386" y="503"/>
                      <a:pt x="388" y="517"/>
                      <a:pt x="397" y="528"/>
                    </a:cubicBezTo>
                    <a:cubicBezTo>
                      <a:pt x="406" y="539"/>
                      <a:pt x="430" y="545"/>
                      <a:pt x="437" y="556"/>
                    </a:cubicBezTo>
                    <a:cubicBezTo>
                      <a:pt x="444" y="567"/>
                      <a:pt x="440" y="587"/>
                      <a:pt x="437" y="596"/>
                    </a:cubicBezTo>
                    <a:cubicBezTo>
                      <a:pt x="434" y="605"/>
                      <a:pt x="430" y="608"/>
                      <a:pt x="417" y="612"/>
                    </a:cubicBezTo>
                    <a:cubicBezTo>
                      <a:pt x="404" y="616"/>
                      <a:pt x="378" y="614"/>
                      <a:pt x="361" y="620"/>
                    </a:cubicBezTo>
                    <a:cubicBezTo>
                      <a:pt x="344" y="626"/>
                      <a:pt x="332" y="637"/>
                      <a:pt x="317" y="648"/>
                    </a:cubicBezTo>
                    <a:cubicBezTo>
                      <a:pt x="302" y="659"/>
                      <a:pt x="286" y="671"/>
                      <a:pt x="273" y="684"/>
                    </a:cubicBezTo>
                    <a:cubicBezTo>
                      <a:pt x="260" y="697"/>
                      <a:pt x="249" y="713"/>
                      <a:pt x="241" y="728"/>
                    </a:cubicBezTo>
                    <a:cubicBezTo>
                      <a:pt x="233" y="743"/>
                      <a:pt x="232" y="760"/>
                      <a:pt x="225" y="772"/>
                    </a:cubicBezTo>
                    <a:cubicBezTo>
                      <a:pt x="218" y="784"/>
                      <a:pt x="208" y="790"/>
                      <a:pt x="201" y="800"/>
                    </a:cubicBezTo>
                    <a:cubicBezTo>
                      <a:pt x="194" y="810"/>
                      <a:pt x="184" y="817"/>
                      <a:pt x="181" y="832"/>
                    </a:cubicBezTo>
                    <a:cubicBezTo>
                      <a:pt x="178" y="847"/>
                      <a:pt x="178" y="876"/>
                      <a:pt x="181" y="892"/>
                    </a:cubicBezTo>
                    <a:cubicBezTo>
                      <a:pt x="184" y="908"/>
                      <a:pt x="192" y="917"/>
                      <a:pt x="201" y="928"/>
                    </a:cubicBezTo>
                    <a:cubicBezTo>
                      <a:pt x="210" y="939"/>
                      <a:pt x="218" y="954"/>
                      <a:pt x="233" y="956"/>
                    </a:cubicBezTo>
                    <a:cubicBezTo>
                      <a:pt x="248" y="958"/>
                      <a:pt x="272" y="947"/>
                      <a:pt x="289" y="940"/>
                    </a:cubicBezTo>
                    <a:cubicBezTo>
                      <a:pt x="306" y="933"/>
                      <a:pt x="320" y="925"/>
                      <a:pt x="333" y="916"/>
                    </a:cubicBezTo>
                    <a:cubicBezTo>
                      <a:pt x="346" y="907"/>
                      <a:pt x="356" y="898"/>
                      <a:pt x="365" y="888"/>
                    </a:cubicBezTo>
                    <a:cubicBezTo>
                      <a:pt x="374" y="878"/>
                      <a:pt x="378" y="871"/>
                      <a:pt x="385" y="856"/>
                    </a:cubicBezTo>
                    <a:cubicBezTo>
                      <a:pt x="392" y="841"/>
                      <a:pt x="398" y="815"/>
                      <a:pt x="405" y="796"/>
                    </a:cubicBezTo>
                    <a:cubicBezTo>
                      <a:pt x="412" y="777"/>
                      <a:pt x="425" y="755"/>
                      <a:pt x="429" y="740"/>
                    </a:cubicBezTo>
                    <a:cubicBezTo>
                      <a:pt x="433" y="725"/>
                      <a:pt x="429" y="719"/>
                      <a:pt x="429" y="708"/>
                    </a:cubicBezTo>
                    <a:cubicBezTo>
                      <a:pt x="429" y="697"/>
                      <a:pt x="424" y="681"/>
                      <a:pt x="429" y="672"/>
                    </a:cubicBezTo>
                    <a:cubicBezTo>
                      <a:pt x="434" y="663"/>
                      <a:pt x="452" y="658"/>
                      <a:pt x="461" y="652"/>
                    </a:cubicBezTo>
                    <a:cubicBezTo>
                      <a:pt x="470" y="646"/>
                      <a:pt x="471" y="639"/>
                      <a:pt x="485" y="636"/>
                    </a:cubicBezTo>
                    <a:cubicBezTo>
                      <a:pt x="499" y="633"/>
                      <a:pt x="531" y="629"/>
                      <a:pt x="545" y="632"/>
                    </a:cubicBezTo>
                    <a:cubicBezTo>
                      <a:pt x="559" y="635"/>
                      <a:pt x="564" y="645"/>
                      <a:pt x="569" y="656"/>
                    </a:cubicBezTo>
                    <a:cubicBezTo>
                      <a:pt x="574" y="667"/>
                      <a:pt x="575" y="682"/>
                      <a:pt x="577" y="696"/>
                    </a:cubicBezTo>
                    <a:cubicBezTo>
                      <a:pt x="579" y="710"/>
                      <a:pt x="582" y="725"/>
                      <a:pt x="581" y="740"/>
                    </a:cubicBezTo>
                    <a:cubicBezTo>
                      <a:pt x="580" y="755"/>
                      <a:pt x="577" y="765"/>
                      <a:pt x="569" y="784"/>
                    </a:cubicBezTo>
                    <a:cubicBezTo>
                      <a:pt x="561" y="803"/>
                      <a:pt x="545" y="832"/>
                      <a:pt x="533" y="852"/>
                    </a:cubicBezTo>
                    <a:cubicBezTo>
                      <a:pt x="521" y="872"/>
                      <a:pt x="512" y="889"/>
                      <a:pt x="497" y="904"/>
                    </a:cubicBezTo>
                    <a:cubicBezTo>
                      <a:pt x="482" y="919"/>
                      <a:pt x="463" y="923"/>
                      <a:pt x="445" y="940"/>
                    </a:cubicBezTo>
                    <a:cubicBezTo>
                      <a:pt x="427" y="957"/>
                      <a:pt x="406" y="984"/>
                      <a:pt x="389" y="1004"/>
                    </a:cubicBezTo>
                    <a:cubicBezTo>
                      <a:pt x="372" y="1024"/>
                      <a:pt x="352" y="1039"/>
                      <a:pt x="341" y="1060"/>
                    </a:cubicBezTo>
                    <a:cubicBezTo>
                      <a:pt x="330" y="1081"/>
                      <a:pt x="329" y="1110"/>
                      <a:pt x="325" y="1132"/>
                    </a:cubicBezTo>
                    <a:cubicBezTo>
                      <a:pt x="321" y="1154"/>
                      <a:pt x="317" y="1171"/>
                      <a:pt x="317" y="1192"/>
                    </a:cubicBezTo>
                    <a:cubicBezTo>
                      <a:pt x="317" y="1213"/>
                      <a:pt x="319" y="1236"/>
                      <a:pt x="325" y="1256"/>
                    </a:cubicBezTo>
                    <a:cubicBezTo>
                      <a:pt x="331" y="1276"/>
                      <a:pt x="344" y="1298"/>
                      <a:pt x="353" y="1312"/>
                    </a:cubicBezTo>
                    <a:cubicBezTo>
                      <a:pt x="362" y="1326"/>
                      <a:pt x="376" y="1329"/>
                      <a:pt x="381" y="1340"/>
                    </a:cubicBezTo>
                    <a:cubicBezTo>
                      <a:pt x="386" y="1351"/>
                      <a:pt x="387" y="1360"/>
                      <a:pt x="385" y="1376"/>
                    </a:cubicBezTo>
                    <a:cubicBezTo>
                      <a:pt x="383" y="1392"/>
                      <a:pt x="375" y="1419"/>
                      <a:pt x="369" y="1436"/>
                    </a:cubicBezTo>
                    <a:cubicBezTo>
                      <a:pt x="363" y="1453"/>
                      <a:pt x="356" y="1467"/>
                      <a:pt x="349" y="1480"/>
                    </a:cubicBezTo>
                    <a:cubicBezTo>
                      <a:pt x="342" y="1493"/>
                      <a:pt x="340" y="1505"/>
                      <a:pt x="329" y="1516"/>
                    </a:cubicBezTo>
                    <a:cubicBezTo>
                      <a:pt x="318" y="1527"/>
                      <a:pt x="301" y="1535"/>
                      <a:pt x="285" y="1548"/>
                    </a:cubicBezTo>
                    <a:cubicBezTo>
                      <a:pt x="269" y="1561"/>
                      <a:pt x="253" y="1578"/>
                      <a:pt x="233" y="1596"/>
                    </a:cubicBezTo>
                    <a:cubicBezTo>
                      <a:pt x="213" y="1614"/>
                      <a:pt x="183" y="1637"/>
                      <a:pt x="165" y="1656"/>
                    </a:cubicBezTo>
                    <a:cubicBezTo>
                      <a:pt x="147" y="1675"/>
                      <a:pt x="138" y="1690"/>
                      <a:pt x="125" y="1708"/>
                    </a:cubicBezTo>
                    <a:cubicBezTo>
                      <a:pt x="112" y="1726"/>
                      <a:pt x="94" y="1739"/>
                      <a:pt x="85" y="1764"/>
                    </a:cubicBezTo>
                    <a:cubicBezTo>
                      <a:pt x="76" y="1789"/>
                      <a:pt x="68" y="1827"/>
                      <a:pt x="73" y="1856"/>
                    </a:cubicBezTo>
                    <a:cubicBezTo>
                      <a:pt x="78" y="1885"/>
                      <a:pt x="100" y="1914"/>
                      <a:pt x="117" y="1936"/>
                    </a:cubicBezTo>
                    <a:cubicBezTo>
                      <a:pt x="134" y="1958"/>
                      <a:pt x="158" y="1973"/>
                      <a:pt x="177" y="1988"/>
                    </a:cubicBezTo>
                    <a:cubicBezTo>
                      <a:pt x="196" y="2003"/>
                      <a:pt x="202" y="2012"/>
                      <a:pt x="229" y="2024"/>
                    </a:cubicBezTo>
                    <a:cubicBezTo>
                      <a:pt x="256" y="2036"/>
                      <a:pt x="299" y="2053"/>
                      <a:pt x="341" y="2060"/>
                    </a:cubicBezTo>
                    <a:cubicBezTo>
                      <a:pt x="383" y="2067"/>
                      <a:pt x="444" y="2069"/>
                      <a:pt x="481" y="2068"/>
                    </a:cubicBezTo>
                    <a:cubicBezTo>
                      <a:pt x="518" y="2067"/>
                      <a:pt x="535" y="2061"/>
                      <a:pt x="565" y="2052"/>
                    </a:cubicBezTo>
                    <a:cubicBezTo>
                      <a:pt x="595" y="2043"/>
                      <a:pt x="633" y="2031"/>
                      <a:pt x="661" y="2016"/>
                    </a:cubicBezTo>
                    <a:cubicBezTo>
                      <a:pt x="689" y="2001"/>
                      <a:pt x="720" y="1983"/>
                      <a:pt x="733" y="1964"/>
                    </a:cubicBezTo>
                    <a:cubicBezTo>
                      <a:pt x="746" y="1945"/>
                      <a:pt x="742" y="1921"/>
                      <a:pt x="741" y="1904"/>
                    </a:cubicBezTo>
                    <a:cubicBezTo>
                      <a:pt x="740" y="1887"/>
                      <a:pt x="738" y="1879"/>
                      <a:pt x="729" y="1860"/>
                    </a:cubicBezTo>
                    <a:cubicBezTo>
                      <a:pt x="720" y="1841"/>
                      <a:pt x="704" y="1809"/>
                      <a:pt x="689" y="1792"/>
                    </a:cubicBezTo>
                    <a:cubicBezTo>
                      <a:pt x="674" y="1775"/>
                      <a:pt x="662" y="1766"/>
                      <a:pt x="641" y="1756"/>
                    </a:cubicBezTo>
                    <a:cubicBezTo>
                      <a:pt x="620" y="1746"/>
                      <a:pt x="586" y="1739"/>
                      <a:pt x="565" y="1732"/>
                    </a:cubicBezTo>
                    <a:cubicBezTo>
                      <a:pt x="544" y="1725"/>
                      <a:pt x="530" y="1727"/>
                      <a:pt x="517" y="1716"/>
                    </a:cubicBezTo>
                    <a:cubicBezTo>
                      <a:pt x="504" y="1705"/>
                      <a:pt x="496" y="1684"/>
                      <a:pt x="489" y="1664"/>
                    </a:cubicBezTo>
                    <a:cubicBezTo>
                      <a:pt x="482" y="1644"/>
                      <a:pt x="475" y="1619"/>
                      <a:pt x="473" y="1596"/>
                    </a:cubicBezTo>
                    <a:cubicBezTo>
                      <a:pt x="471" y="1573"/>
                      <a:pt x="476" y="1548"/>
                      <a:pt x="477" y="1524"/>
                    </a:cubicBezTo>
                    <a:cubicBezTo>
                      <a:pt x="478" y="1500"/>
                      <a:pt x="481" y="1473"/>
                      <a:pt x="481" y="1452"/>
                    </a:cubicBezTo>
                    <a:cubicBezTo>
                      <a:pt x="481" y="1431"/>
                      <a:pt x="480" y="1413"/>
                      <a:pt x="477" y="1396"/>
                    </a:cubicBezTo>
                    <a:cubicBezTo>
                      <a:pt x="474" y="1379"/>
                      <a:pt x="468" y="1361"/>
                      <a:pt x="461" y="1348"/>
                    </a:cubicBezTo>
                    <a:cubicBezTo>
                      <a:pt x="454" y="1335"/>
                      <a:pt x="437" y="1329"/>
                      <a:pt x="437" y="1320"/>
                    </a:cubicBezTo>
                    <a:cubicBezTo>
                      <a:pt x="437" y="1311"/>
                      <a:pt x="452" y="1306"/>
                      <a:pt x="461" y="1296"/>
                    </a:cubicBezTo>
                    <a:cubicBezTo>
                      <a:pt x="470" y="1286"/>
                      <a:pt x="483" y="1275"/>
                      <a:pt x="489" y="1260"/>
                    </a:cubicBezTo>
                    <a:cubicBezTo>
                      <a:pt x="495" y="1245"/>
                      <a:pt x="494" y="1226"/>
                      <a:pt x="497" y="1204"/>
                    </a:cubicBezTo>
                    <a:cubicBezTo>
                      <a:pt x="500" y="1182"/>
                      <a:pt x="506" y="1152"/>
                      <a:pt x="509" y="1128"/>
                    </a:cubicBezTo>
                    <a:cubicBezTo>
                      <a:pt x="512" y="1104"/>
                      <a:pt x="512" y="1083"/>
                      <a:pt x="513" y="1060"/>
                    </a:cubicBezTo>
                    <a:cubicBezTo>
                      <a:pt x="514" y="1037"/>
                      <a:pt x="510" y="1009"/>
                      <a:pt x="513" y="988"/>
                    </a:cubicBezTo>
                    <a:cubicBezTo>
                      <a:pt x="516" y="967"/>
                      <a:pt x="526" y="950"/>
                      <a:pt x="533" y="932"/>
                    </a:cubicBezTo>
                    <a:cubicBezTo>
                      <a:pt x="540" y="914"/>
                      <a:pt x="546" y="897"/>
                      <a:pt x="553" y="880"/>
                    </a:cubicBezTo>
                    <a:cubicBezTo>
                      <a:pt x="560" y="863"/>
                      <a:pt x="568" y="843"/>
                      <a:pt x="577" y="828"/>
                    </a:cubicBezTo>
                    <a:cubicBezTo>
                      <a:pt x="586" y="813"/>
                      <a:pt x="596" y="805"/>
                      <a:pt x="605" y="788"/>
                    </a:cubicBezTo>
                    <a:cubicBezTo>
                      <a:pt x="614" y="771"/>
                      <a:pt x="621" y="747"/>
                      <a:pt x="629" y="728"/>
                    </a:cubicBezTo>
                    <a:cubicBezTo>
                      <a:pt x="637" y="709"/>
                      <a:pt x="635" y="687"/>
                      <a:pt x="653" y="676"/>
                    </a:cubicBezTo>
                    <a:cubicBezTo>
                      <a:pt x="671" y="665"/>
                      <a:pt x="715" y="665"/>
                      <a:pt x="737" y="664"/>
                    </a:cubicBezTo>
                    <a:cubicBezTo>
                      <a:pt x="759" y="663"/>
                      <a:pt x="770" y="667"/>
                      <a:pt x="785" y="668"/>
                    </a:cubicBezTo>
                    <a:cubicBezTo>
                      <a:pt x="800" y="669"/>
                      <a:pt x="812" y="669"/>
                      <a:pt x="829" y="668"/>
                    </a:cubicBezTo>
                    <a:cubicBezTo>
                      <a:pt x="846" y="667"/>
                      <a:pt x="867" y="663"/>
                      <a:pt x="885" y="660"/>
                    </a:cubicBezTo>
                    <a:cubicBezTo>
                      <a:pt x="903" y="657"/>
                      <a:pt x="925" y="655"/>
                      <a:pt x="937" y="652"/>
                    </a:cubicBezTo>
                  </a:path>
                </a:pathLst>
              </a:custGeom>
              <a:noFill/>
              <a:ln w="38100" cap="flat" cmpd="sng">
                <a:solidFill>
                  <a:srgbClr val="008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  <p:sp>
            <p:nvSpPr>
              <p:cNvPr id="19466" name="Freeform 10"/>
              <p:cNvSpPr>
                <a:spLocks/>
              </p:cNvSpPr>
              <p:nvPr/>
            </p:nvSpPr>
            <p:spPr bwMode="auto">
              <a:xfrm>
                <a:off x="2780" y="1792"/>
                <a:ext cx="544" cy="670"/>
              </a:xfrm>
              <a:custGeom>
                <a:avLst/>
                <a:gdLst/>
                <a:ahLst/>
                <a:cxnLst>
                  <a:cxn ang="0">
                    <a:pos x="88" y="96"/>
                  </a:cxn>
                  <a:cxn ang="0">
                    <a:pos x="64" y="136"/>
                  </a:cxn>
                  <a:cxn ang="0">
                    <a:pos x="124" y="124"/>
                  </a:cxn>
                  <a:cxn ang="0">
                    <a:pos x="176" y="120"/>
                  </a:cxn>
                  <a:cxn ang="0">
                    <a:pos x="216" y="112"/>
                  </a:cxn>
                  <a:cxn ang="0">
                    <a:pos x="264" y="108"/>
                  </a:cxn>
                  <a:cxn ang="0">
                    <a:pos x="288" y="80"/>
                  </a:cxn>
                  <a:cxn ang="0">
                    <a:pos x="328" y="40"/>
                  </a:cxn>
                  <a:cxn ang="0">
                    <a:pos x="400" y="8"/>
                  </a:cxn>
                  <a:cxn ang="0">
                    <a:pos x="484" y="8"/>
                  </a:cxn>
                  <a:cxn ang="0">
                    <a:pos x="528" y="56"/>
                  </a:cxn>
                  <a:cxn ang="0">
                    <a:pos x="544" y="124"/>
                  </a:cxn>
                  <a:cxn ang="0">
                    <a:pos x="528" y="184"/>
                  </a:cxn>
                  <a:cxn ang="0">
                    <a:pos x="516" y="232"/>
                  </a:cxn>
                  <a:cxn ang="0">
                    <a:pos x="472" y="264"/>
                  </a:cxn>
                  <a:cxn ang="0">
                    <a:pos x="424" y="276"/>
                  </a:cxn>
                  <a:cxn ang="0">
                    <a:pos x="380" y="268"/>
                  </a:cxn>
                  <a:cxn ang="0">
                    <a:pos x="344" y="240"/>
                  </a:cxn>
                  <a:cxn ang="0">
                    <a:pos x="312" y="192"/>
                  </a:cxn>
                  <a:cxn ang="0">
                    <a:pos x="288" y="164"/>
                  </a:cxn>
                  <a:cxn ang="0">
                    <a:pos x="268" y="148"/>
                  </a:cxn>
                  <a:cxn ang="0">
                    <a:pos x="200" y="140"/>
                  </a:cxn>
                  <a:cxn ang="0">
                    <a:pos x="160" y="148"/>
                  </a:cxn>
                  <a:cxn ang="0">
                    <a:pos x="120" y="156"/>
                  </a:cxn>
                  <a:cxn ang="0">
                    <a:pos x="116" y="200"/>
                  </a:cxn>
                  <a:cxn ang="0">
                    <a:pos x="168" y="256"/>
                  </a:cxn>
                  <a:cxn ang="0">
                    <a:pos x="248" y="308"/>
                  </a:cxn>
                  <a:cxn ang="0">
                    <a:pos x="312" y="340"/>
                  </a:cxn>
                  <a:cxn ang="0">
                    <a:pos x="368" y="364"/>
                  </a:cxn>
                  <a:cxn ang="0">
                    <a:pos x="424" y="396"/>
                  </a:cxn>
                  <a:cxn ang="0">
                    <a:pos x="452" y="460"/>
                  </a:cxn>
                  <a:cxn ang="0">
                    <a:pos x="456" y="548"/>
                  </a:cxn>
                  <a:cxn ang="0">
                    <a:pos x="420" y="604"/>
                  </a:cxn>
                  <a:cxn ang="0">
                    <a:pos x="392" y="644"/>
                  </a:cxn>
                  <a:cxn ang="0">
                    <a:pos x="348" y="668"/>
                  </a:cxn>
                  <a:cxn ang="0">
                    <a:pos x="308" y="656"/>
                  </a:cxn>
                  <a:cxn ang="0">
                    <a:pos x="288" y="608"/>
                  </a:cxn>
                  <a:cxn ang="0">
                    <a:pos x="280" y="544"/>
                  </a:cxn>
                  <a:cxn ang="0">
                    <a:pos x="280" y="472"/>
                  </a:cxn>
                  <a:cxn ang="0">
                    <a:pos x="284" y="424"/>
                  </a:cxn>
                  <a:cxn ang="0">
                    <a:pos x="272" y="380"/>
                  </a:cxn>
                  <a:cxn ang="0">
                    <a:pos x="232" y="340"/>
                  </a:cxn>
                  <a:cxn ang="0">
                    <a:pos x="180" y="304"/>
                  </a:cxn>
                  <a:cxn ang="0">
                    <a:pos x="128" y="276"/>
                  </a:cxn>
                  <a:cxn ang="0">
                    <a:pos x="100" y="240"/>
                  </a:cxn>
                  <a:cxn ang="0">
                    <a:pos x="60" y="204"/>
                  </a:cxn>
                  <a:cxn ang="0">
                    <a:pos x="36" y="172"/>
                  </a:cxn>
                  <a:cxn ang="0">
                    <a:pos x="0" y="180"/>
                  </a:cxn>
                </a:cxnLst>
                <a:rect l="0" t="0" r="r" b="b"/>
                <a:pathLst>
                  <a:path w="544" h="670">
                    <a:moveTo>
                      <a:pt x="88" y="96"/>
                    </a:moveTo>
                    <a:cubicBezTo>
                      <a:pt x="73" y="113"/>
                      <a:pt x="58" y="131"/>
                      <a:pt x="64" y="136"/>
                    </a:cubicBezTo>
                    <a:cubicBezTo>
                      <a:pt x="70" y="141"/>
                      <a:pt x="105" y="127"/>
                      <a:pt x="124" y="124"/>
                    </a:cubicBezTo>
                    <a:cubicBezTo>
                      <a:pt x="143" y="121"/>
                      <a:pt x="161" y="122"/>
                      <a:pt x="176" y="120"/>
                    </a:cubicBezTo>
                    <a:cubicBezTo>
                      <a:pt x="191" y="118"/>
                      <a:pt x="201" y="114"/>
                      <a:pt x="216" y="112"/>
                    </a:cubicBezTo>
                    <a:cubicBezTo>
                      <a:pt x="231" y="110"/>
                      <a:pt x="252" y="113"/>
                      <a:pt x="264" y="108"/>
                    </a:cubicBezTo>
                    <a:cubicBezTo>
                      <a:pt x="276" y="103"/>
                      <a:pt x="277" y="91"/>
                      <a:pt x="288" y="80"/>
                    </a:cubicBezTo>
                    <a:cubicBezTo>
                      <a:pt x="299" y="69"/>
                      <a:pt x="309" y="52"/>
                      <a:pt x="328" y="40"/>
                    </a:cubicBezTo>
                    <a:cubicBezTo>
                      <a:pt x="347" y="28"/>
                      <a:pt x="374" y="13"/>
                      <a:pt x="400" y="8"/>
                    </a:cubicBezTo>
                    <a:cubicBezTo>
                      <a:pt x="426" y="3"/>
                      <a:pt x="463" y="0"/>
                      <a:pt x="484" y="8"/>
                    </a:cubicBezTo>
                    <a:cubicBezTo>
                      <a:pt x="505" y="16"/>
                      <a:pt x="518" y="37"/>
                      <a:pt x="528" y="56"/>
                    </a:cubicBezTo>
                    <a:cubicBezTo>
                      <a:pt x="538" y="75"/>
                      <a:pt x="544" y="103"/>
                      <a:pt x="544" y="124"/>
                    </a:cubicBezTo>
                    <a:cubicBezTo>
                      <a:pt x="544" y="145"/>
                      <a:pt x="533" y="166"/>
                      <a:pt x="528" y="184"/>
                    </a:cubicBezTo>
                    <a:cubicBezTo>
                      <a:pt x="523" y="202"/>
                      <a:pt x="525" y="219"/>
                      <a:pt x="516" y="232"/>
                    </a:cubicBezTo>
                    <a:cubicBezTo>
                      <a:pt x="507" y="245"/>
                      <a:pt x="487" y="257"/>
                      <a:pt x="472" y="264"/>
                    </a:cubicBezTo>
                    <a:cubicBezTo>
                      <a:pt x="457" y="271"/>
                      <a:pt x="439" y="275"/>
                      <a:pt x="424" y="276"/>
                    </a:cubicBezTo>
                    <a:cubicBezTo>
                      <a:pt x="409" y="277"/>
                      <a:pt x="393" y="274"/>
                      <a:pt x="380" y="268"/>
                    </a:cubicBezTo>
                    <a:cubicBezTo>
                      <a:pt x="367" y="262"/>
                      <a:pt x="355" y="253"/>
                      <a:pt x="344" y="240"/>
                    </a:cubicBezTo>
                    <a:cubicBezTo>
                      <a:pt x="333" y="227"/>
                      <a:pt x="321" y="205"/>
                      <a:pt x="312" y="192"/>
                    </a:cubicBezTo>
                    <a:cubicBezTo>
                      <a:pt x="303" y="179"/>
                      <a:pt x="295" y="171"/>
                      <a:pt x="288" y="164"/>
                    </a:cubicBezTo>
                    <a:cubicBezTo>
                      <a:pt x="281" y="157"/>
                      <a:pt x="283" y="152"/>
                      <a:pt x="268" y="148"/>
                    </a:cubicBezTo>
                    <a:cubicBezTo>
                      <a:pt x="253" y="144"/>
                      <a:pt x="218" y="140"/>
                      <a:pt x="200" y="140"/>
                    </a:cubicBezTo>
                    <a:cubicBezTo>
                      <a:pt x="182" y="140"/>
                      <a:pt x="173" y="145"/>
                      <a:pt x="160" y="148"/>
                    </a:cubicBezTo>
                    <a:cubicBezTo>
                      <a:pt x="147" y="151"/>
                      <a:pt x="127" y="147"/>
                      <a:pt x="120" y="156"/>
                    </a:cubicBezTo>
                    <a:cubicBezTo>
                      <a:pt x="113" y="165"/>
                      <a:pt x="108" y="183"/>
                      <a:pt x="116" y="200"/>
                    </a:cubicBezTo>
                    <a:cubicBezTo>
                      <a:pt x="124" y="217"/>
                      <a:pt x="146" y="238"/>
                      <a:pt x="168" y="256"/>
                    </a:cubicBezTo>
                    <a:cubicBezTo>
                      <a:pt x="190" y="274"/>
                      <a:pt x="224" y="294"/>
                      <a:pt x="248" y="308"/>
                    </a:cubicBezTo>
                    <a:cubicBezTo>
                      <a:pt x="272" y="322"/>
                      <a:pt x="292" y="331"/>
                      <a:pt x="312" y="340"/>
                    </a:cubicBezTo>
                    <a:cubicBezTo>
                      <a:pt x="332" y="349"/>
                      <a:pt x="349" y="355"/>
                      <a:pt x="368" y="364"/>
                    </a:cubicBezTo>
                    <a:cubicBezTo>
                      <a:pt x="387" y="373"/>
                      <a:pt x="410" y="380"/>
                      <a:pt x="424" y="396"/>
                    </a:cubicBezTo>
                    <a:cubicBezTo>
                      <a:pt x="438" y="412"/>
                      <a:pt x="447" y="435"/>
                      <a:pt x="452" y="460"/>
                    </a:cubicBezTo>
                    <a:cubicBezTo>
                      <a:pt x="457" y="485"/>
                      <a:pt x="461" y="524"/>
                      <a:pt x="456" y="548"/>
                    </a:cubicBezTo>
                    <a:cubicBezTo>
                      <a:pt x="451" y="572"/>
                      <a:pt x="431" y="588"/>
                      <a:pt x="420" y="604"/>
                    </a:cubicBezTo>
                    <a:cubicBezTo>
                      <a:pt x="409" y="620"/>
                      <a:pt x="404" y="633"/>
                      <a:pt x="392" y="644"/>
                    </a:cubicBezTo>
                    <a:cubicBezTo>
                      <a:pt x="380" y="655"/>
                      <a:pt x="362" y="666"/>
                      <a:pt x="348" y="668"/>
                    </a:cubicBezTo>
                    <a:cubicBezTo>
                      <a:pt x="334" y="670"/>
                      <a:pt x="318" y="666"/>
                      <a:pt x="308" y="656"/>
                    </a:cubicBezTo>
                    <a:cubicBezTo>
                      <a:pt x="298" y="646"/>
                      <a:pt x="293" y="627"/>
                      <a:pt x="288" y="608"/>
                    </a:cubicBezTo>
                    <a:cubicBezTo>
                      <a:pt x="283" y="589"/>
                      <a:pt x="281" y="567"/>
                      <a:pt x="280" y="544"/>
                    </a:cubicBezTo>
                    <a:cubicBezTo>
                      <a:pt x="279" y="521"/>
                      <a:pt x="279" y="492"/>
                      <a:pt x="280" y="472"/>
                    </a:cubicBezTo>
                    <a:cubicBezTo>
                      <a:pt x="281" y="452"/>
                      <a:pt x="285" y="439"/>
                      <a:pt x="284" y="424"/>
                    </a:cubicBezTo>
                    <a:cubicBezTo>
                      <a:pt x="283" y="409"/>
                      <a:pt x="281" y="394"/>
                      <a:pt x="272" y="380"/>
                    </a:cubicBezTo>
                    <a:cubicBezTo>
                      <a:pt x="263" y="366"/>
                      <a:pt x="247" y="353"/>
                      <a:pt x="232" y="340"/>
                    </a:cubicBezTo>
                    <a:cubicBezTo>
                      <a:pt x="217" y="327"/>
                      <a:pt x="197" y="315"/>
                      <a:pt x="180" y="304"/>
                    </a:cubicBezTo>
                    <a:cubicBezTo>
                      <a:pt x="163" y="293"/>
                      <a:pt x="141" y="287"/>
                      <a:pt x="128" y="276"/>
                    </a:cubicBezTo>
                    <a:cubicBezTo>
                      <a:pt x="115" y="265"/>
                      <a:pt x="111" y="252"/>
                      <a:pt x="100" y="240"/>
                    </a:cubicBezTo>
                    <a:cubicBezTo>
                      <a:pt x="89" y="228"/>
                      <a:pt x="71" y="215"/>
                      <a:pt x="60" y="204"/>
                    </a:cubicBezTo>
                    <a:cubicBezTo>
                      <a:pt x="49" y="193"/>
                      <a:pt x="46" y="176"/>
                      <a:pt x="36" y="172"/>
                    </a:cubicBezTo>
                    <a:cubicBezTo>
                      <a:pt x="26" y="168"/>
                      <a:pt x="5" y="179"/>
                      <a:pt x="0" y="180"/>
                    </a:cubicBezTo>
                  </a:path>
                </a:pathLst>
              </a:custGeom>
              <a:noFill/>
              <a:ln w="38100" cap="flat" cmpd="sng">
                <a:solidFill>
                  <a:srgbClr val="008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hu-HU"/>
              </a:p>
            </p:txBody>
          </p:sp>
        </p:grpSp>
        <p:sp>
          <p:nvSpPr>
            <p:cNvPr id="19483" name="Text Box 27"/>
            <p:cNvSpPr txBox="1">
              <a:spLocks noChangeArrowheads="1"/>
            </p:cNvSpPr>
            <p:nvPr/>
          </p:nvSpPr>
          <p:spPr bwMode="auto">
            <a:xfrm>
              <a:off x="-1" y="3911600"/>
              <a:ext cx="2136777" cy="101566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hu-HU" sz="2000" dirty="0" err="1">
                  <a:solidFill>
                    <a:srgbClr val="008000"/>
                  </a:solidFill>
                </a:rPr>
                <a:t>venae</a:t>
              </a:r>
              <a:r>
                <a:rPr lang="hu-HU" sz="2000" dirty="0">
                  <a:solidFill>
                    <a:srgbClr val="008000"/>
                  </a:solidFill>
                </a:rPr>
                <a:t> </a:t>
              </a:r>
              <a:r>
                <a:rPr lang="hu-HU" sz="2000" dirty="0" err="1">
                  <a:solidFill>
                    <a:srgbClr val="008000"/>
                  </a:solidFill>
                </a:rPr>
                <a:t>cavae</a:t>
              </a:r>
              <a:r>
                <a:rPr lang="hu-HU" sz="2000" dirty="0">
                  <a:solidFill>
                    <a:srgbClr val="008000"/>
                  </a:solidFill>
                </a:rPr>
                <a:t> + </a:t>
              </a:r>
              <a:r>
                <a:rPr lang="hu-HU" sz="2000" dirty="0" err="1">
                  <a:solidFill>
                    <a:srgbClr val="008000"/>
                  </a:solidFill>
                </a:rPr>
                <a:t>venae</a:t>
              </a:r>
              <a:r>
                <a:rPr lang="hu-HU" sz="2000" dirty="0">
                  <a:solidFill>
                    <a:srgbClr val="008000"/>
                  </a:solidFill>
                </a:rPr>
                <a:t> </a:t>
              </a:r>
              <a:r>
                <a:rPr lang="hu-HU" sz="2000" dirty="0" err="1">
                  <a:solidFill>
                    <a:srgbClr val="008000"/>
                  </a:solidFill>
                </a:rPr>
                <a:t>pulmonales</a:t>
              </a:r>
              <a:endParaRPr lang="hu-HU" sz="2000" dirty="0">
                <a:solidFill>
                  <a:srgbClr val="008000"/>
                </a:solidFill>
              </a:endParaRPr>
            </a:p>
          </p:txBody>
        </p:sp>
        <p:sp>
          <p:nvSpPr>
            <p:cNvPr id="19485" name="Rectangle 29"/>
            <p:cNvSpPr>
              <a:spLocks noChangeArrowheads="1"/>
            </p:cNvSpPr>
            <p:nvPr/>
          </p:nvSpPr>
          <p:spPr bwMode="auto">
            <a:xfrm>
              <a:off x="131763" y="368300"/>
              <a:ext cx="1450975" cy="70788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hu-HU" sz="2000" b="1"/>
                <a:t>Áthajlási vonalak</a:t>
              </a:r>
            </a:p>
          </p:txBody>
        </p:sp>
      </p:grp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6408923" y="134257"/>
            <a:ext cx="2324165" cy="51305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  <a:defRPr/>
            </a:pPr>
            <a:r>
              <a:rPr lang="hu-HU" sz="2800" b="1" dirty="0" err="1" smtClean="0"/>
              <a:t>Pericardium</a:t>
            </a:r>
            <a:endParaRPr lang="hu-HU" sz="2800" b="1" dirty="0" smtClean="0"/>
          </a:p>
          <a:p>
            <a:pPr marL="609600" indent="-609600">
              <a:buFontTx/>
              <a:buNone/>
              <a:defRPr/>
            </a:pP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4456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313" y="274638"/>
            <a:ext cx="4176712" cy="706437"/>
          </a:xfrm>
          <a:noFill/>
        </p:spPr>
        <p:txBody>
          <a:bodyPr/>
          <a:lstStyle/>
          <a:p>
            <a:pPr eaLnBrk="1" hangingPunct="1"/>
            <a:r>
              <a:rPr lang="hu-HU" altLang="hu-HU" sz="4000" b="1" smtClean="0">
                <a:solidFill>
                  <a:schemeClr val="tx1"/>
                </a:solidFill>
              </a:rPr>
              <a:t>References</a:t>
            </a:r>
          </a:p>
        </p:txBody>
      </p:sp>
      <p:pic>
        <p:nvPicPr>
          <p:cNvPr id="88068" name="Picture 5" descr="refHolinsh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84" y="4507300"/>
            <a:ext cx="1280144" cy="192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6" descr="refKah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51" y="4532095"/>
            <a:ext cx="1222393" cy="195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7" descr="refMcmi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65" y="2349500"/>
            <a:ext cx="144303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8" descr="refMoo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856" y="2349500"/>
            <a:ext cx="13604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9" descr="refSobot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1404937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0" descr="refSzentá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02" y="4503736"/>
            <a:ext cx="1282558" cy="192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2" descr="gray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49" y="4503736"/>
            <a:ext cx="1405229" cy="192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350599"/>
            <a:ext cx="1503690" cy="178960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5333" y="2349500"/>
            <a:ext cx="1411799" cy="17907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87" y="2349500"/>
            <a:ext cx="1408923" cy="17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0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[heart_shaped_forest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798513"/>
            <a:ext cx="7445375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653213" y="436563"/>
            <a:ext cx="2106612" cy="841375"/>
          </a:xfrm>
        </p:spPr>
        <p:txBody>
          <a:bodyPr/>
          <a:lstStyle/>
          <a:p>
            <a:r>
              <a:rPr lang="hu-HU" altLang="hu-HU" sz="4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Variációk</a:t>
            </a:r>
          </a:p>
        </p:txBody>
      </p:sp>
      <p:pic>
        <p:nvPicPr>
          <p:cNvPr id="68611" name="Picture 3" descr="coronar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673850" cy="569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 flipV="1">
            <a:off x="6877050" y="2305050"/>
            <a:ext cx="2000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/>
          <a:p>
            <a:endParaRPr lang="hu-HU" altLang="hu-HU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7812088" y="19891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588125" y="1628775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 altLang="hu-HU"/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6804025" y="126841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 altLang="hu-HU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6921500" y="1755775"/>
            <a:ext cx="22225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b="1" dirty="0" smtClean="0">
                <a:latin typeface="Arial Narrow" panose="020B0606020202030204" pitchFamily="34" charset="0"/>
              </a:rPr>
              <a:t>A) jobb </a:t>
            </a:r>
            <a:r>
              <a:rPr lang="hu-HU" altLang="hu-HU" sz="2000" b="1" dirty="0">
                <a:latin typeface="Arial Narrow" panose="020B0606020202030204" pitchFamily="34" charset="0"/>
              </a:rPr>
              <a:t>oldali coronaria dominancia: 50%</a:t>
            </a:r>
          </a:p>
          <a:p>
            <a:endParaRPr lang="hu-HU" altLang="hu-HU" sz="2000" b="1" dirty="0">
              <a:latin typeface="Arial Narrow" panose="020B0606020202030204" pitchFamily="34" charset="0"/>
            </a:endParaRPr>
          </a:p>
          <a:p>
            <a:r>
              <a:rPr lang="hu-HU" altLang="hu-HU" sz="2000" b="1" dirty="0" smtClean="0">
                <a:latin typeface="Arial Narrow" panose="020B0606020202030204" pitchFamily="34" charset="0"/>
              </a:rPr>
              <a:t>B, C) bal </a:t>
            </a:r>
            <a:r>
              <a:rPr lang="hu-HU" altLang="hu-HU" sz="2000" b="1" dirty="0">
                <a:latin typeface="Arial Narrow" panose="020B0606020202030204" pitchFamily="34" charset="0"/>
              </a:rPr>
              <a:t>oldali coronaria dominancia: 20</a:t>
            </a:r>
            <a:r>
              <a:rPr lang="hu-HU" altLang="hu-HU" sz="2000" b="1" dirty="0" smtClean="0">
                <a:latin typeface="Arial Narrow" panose="020B0606020202030204" pitchFamily="34" charset="0"/>
              </a:rPr>
              <a:t>%</a:t>
            </a:r>
            <a:endParaRPr lang="hu-HU" altLang="hu-HU" sz="2000" b="1" dirty="0">
              <a:latin typeface="Arial Narrow" panose="020B0606020202030204" pitchFamily="34" charset="0"/>
            </a:endParaRP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0" y="5667375"/>
            <a:ext cx="9144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1800" b="1" dirty="0">
                <a:latin typeface="Arial Narrow" panose="020B0606020202030204" pitchFamily="34" charset="0"/>
              </a:rPr>
              <a:t>A. A legtöbb esetben a két coronaria egyenlő arányban vesz részt a szív </a:t>
            </a:r>
            <a:r>
              <a:rPr lang="hu-HU" altLang="hu-HU" sz="1800" b="1" dirty="0" err="1">
                <a:latin typeface="Arial Narrow" panose="020B0606020202030204" pitchFamily="34" charset="0"/>
              </a:rPr>
              <a:t>vérellátásáben</a:t>
            </a:r>
            <a:r>
              <a:rPr lang="hu-HU" altLang="hu-HU" sz="1800" b="1" dirty="0">
                <a:latin typeface="Arial Narrow" panose="020B0606020202030204" pitchFamily="34" charset="0"/>
              </a:rPr>
              <a:t>.</a:t>
            </a:r>
          </a:p>
          <a:p>
            <a:r>
              <a:rPr lang="hu-HU" altLang="hu-HU" sz="1800" b="1" dirty="0">
                <a:latin typeface="Arial Narrow" panose="020B0606020202030204" pitchFamily="34" charset="0"/>
              </a:rPr>
              <a:t>B. 15%-ban a bal </a:t>
            </a:r>
            <a:r>
              <a:rPr lang="hu-HU" altLang="hu-HU" sz="1800" b="1" dirty="0" smtClean="0">
                <a:latin typeface="Arial Narrow" panose="020B0606020202030204" pitchFamily="34" charset="0"/>
              </a:rPr>
              <a:t>coronaria </a:t>
            </a:r>
            <a:r>
              <a:rPr lang="hu-HU" altLang="hu-HU" sz="1800" b="1" dirty="0">
                <a:latin typeface="Arial Narrow" panose="020B0606020202030204" pitchFamily="34" charset="0"/>
              </a:rPr>
              <a:t>dominancia van, amikor az a. </a:t>
            </a:r>
            <a:r>
              <a:rPr lang="hu-HU" altLang="hu-HU" sz="1800" b="1" dirty="0" err="1">
                <a:latin typeface="Arial Narrow" panose="020B0606020202030204" pitchFamily="34" charset="0"/>
              </a:rPr>
              <a:t>interventricularis</a:t>
            </a:r>
            <a:r>
              <a:rPr lang="hu-HU" altLang="hu-HU" sz="1800" b="1" dirty="0">
                <a:latin typeface="Arial Narrow" panose="020B0606020202030204" pitchFamily="34" charset="0"/>
              </a:rPr>
              <a:t> post. a bal </a:t>
            </a:r>
            <a:r>
              <a:rPr lang="hu-HU" altLang="hu-HU" sz="1800" b="1" dirty="0" err="1">
                <a:latin typeface="Arial Narrow" panose="020B0606020202030204" pitchFamily="34" charset="0"/>
              </a:rPr>
              <a:t>coronária</a:t>
            </a:r>
            <a:r>
              <a:rPr lang="hu-HU" altLang="hu-HU" sz="1800" b="1" dirty="0">
                <a:latin typeface="Arial Narrow" panose="020B0606020202030204" pitchFamily="34" charset="0"/>
              </a:rPr>
              <a:t> ága.</a:t>
            </a:r>
          </a:p>
          <a:p>
            <a:r>
              <a:rPr lang="hu-HU" altLang="hu-HU" sz="1800" b="1" dirty="0">
                <a:latin typeface="Arial Narrow" panose="020B0606020202030204" pitchFamily="34" charset="0"/>
              </a:rPr>
              <a:t>C. Elvétve előfordulhat, hogy csupán egy coronaria van.</a:t>
            </a:r>
          </a:p>
          <a:p>
            <a:r>
              <a:rPr lang="hu-HU" altLang="hu-HU" sz="1800" b="1" dirty="0">
                <a:latin typeface="Arial Narrow" panose="020B0606020202030204" pitchFamily="34" charset="0"/>
              </a:rPr>
              <a:t>D. Más esetben előfordulhat az is, hogy a </a:t>
            </a:r>
            <a:r>
              <a:rPr lang="hu-HU" altLang="hu-HU" sz="1800" b="1" dirty="0" err="1">
                <a:latin typeface="Arial Narrow" panose="020B0606020202030204" pitchFamily="34" charset="0"/>
              </a:rPr>
              <a:t>circumflex</a:t>
            </a:r>
            <a:r>
              <a:rPr lang="hu-HU" altLang="hu-HU" sz="1800" b="1" dirty="0">
                <a:latin typeface="Arial Narrow" panose="020B0606020202030204" pitchFamily="34" charset="0"/>
              </a:rPr>
              <a:t> ág külön ered a jobb oldali sinus </a:t>
            </a:r>
            <a:r>
              <a:rPr lang="hu-HU" altLang="hu-HU" sz="1800" b="1" dirty="0" err="1">
                <a:latin typeface="Arial Narrow" panose="020B0606020202030204" pitchFamily="34" charset="0"/>
              </a:rPr>
              <a:t>aorticus-ból</a:t>
            </a:r>
            <a:r>
              <a:rPr lang="hu-HU" altLang="hu-HU" sz="1800" b="1" dirty="0">
                <a:latin typeface="Arial Narrow" panose="020B06060202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411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0" y="744386"/>
            <a:ext cx="5729690" cy="604945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437878" y="744386"/>
            <a:ext cx="2292350" cy="10239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Variációk</a:t>
            </a:r>
            <a:endParaRPr lang="hu-HU" altLang="hu-HU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2970929" y="61103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800" b="1" dirty="0" err="1" smtClean="0">
                <a:latin typeface="Arial Narrow" panose="020B0606020202030204" pitchFamily="34" charset="0"/>
              </a:rPr>
              <a:t>Arteriae</a:t>
            </a:r>
            <a:r>
              <a:rPr lang="hu-HU" altLang="hu-HU" sz="2800" b="1" dirty="0" smtClean="0">
                <a:latin typeface="Arial Narrow" panose="020B0606020202030204" pitchFamily="34" charset="0"/>
              </a:rPr>
              <a:t> </a:t>
            </a:r>
            <a:r>
              <a:rPr lang="hu-HU" altLang="hu-HU" sz="2800" b="1" dirty="0" err="1" smtClean="0">
                <a:latin typeface="Arial Narrow" panose="020B0606020202030204" pitchFamily="34" charset="0"/>
              </a:rPr>
              <a:t>coronariae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908323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9569"/>
            <a:ext cx="9114683" cy="392229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934026" y="427499"/>
            <a:ext cx="2292350" cy="1023938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altLang="hu-H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Variációk</a:t>
            </a:r>
            <a:endParaRPr lang="hu-HU" altLang="hu-HU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970929" y="61103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800" b="1" dirty="0" err="1" smtClean="0">
                <a:latin typeface="Arial Narrow" panose="020B0606020202030204" pitchFamily="34" charset="0"/>
              </a:rPr>
              <a:t>Arteriae</a:t>
            </a:r>
            <a:r>
              <a:rPr lang="hu-HU" altLang="hu-HU" sz="2800" b="1" dirty="0" smtClean="0">
                <a:latin typeface="Arial Narrow" panose="020B0606020202030204" pitchFamily="34" charset="0"/>
              </a:rPr>
              <a:t> </a:t>
            </a:r>
            <a:r>
              <a:rPr lang="hu-HU" altLang="hu-HU" sz="2800" b="1" dirty="0" err="1" smtClean="0">
                <a:latin typeface="Arial Narrow" panose="020B0606020202030204" pitchFamily="34" charset="0"/>
              </a:rPr>
              <a:t>coronariae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326743419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>
        <a:spAutoFit/>
      </a:bodyPr>
      <a:lstStyle>
        <a:defPPr>
          <a:defRPr sz="1800" dirty="0" err="1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defRPr sz="1800" b="1" dirty="0">
            <a:latin typeface="Arial Narrow" panose="020B0606020202030204" pitchFamily="34" charset="0"/>
          </a:defRPr>
        </a:defPPr>
      </a:lstStyle>
    </a:tx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2421</TotalTime>
  <Words>1707</Words>
  <Application>Microsoft Office PowerPoint</Application>
  <PresentationFormat>Diavetítés a képernyőre (4:3 oldalarány)</PresentationFormat>
  <Paragraphs>420</Paragraphs>
  <Slides>66</Slides>
  <Notes>22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66</vt:i4>
      </vt:variant>
    </vt:vector>
  </HeadingPairs>
  <TitlesOfParts>
    <vt:vector size="71" baseType="lpstr">
      <vt:lpstr>Arial</vt:lpstr>
      <vt:lpstr>Arial Narrow</vt:lpstr>
      <vt:lpstr>Times New Roman</vt:lpstr>
      <vt:lpstr>Alapértelmezett terv</vt:lpstr>
      <vt:lpstr>Image</vt:lpstr>
      <vt:lpstr>A szív anatómiája 2. A szív erei és idegei; ingerületvezetés. Situs cordis, testfali vetület</vt:lpstr>
      <vt:lpstr>PowerPoint-bemutató</vt:lpstr>
      <vt:lpstr>PowerPoint-bemutató</vt:lpstr>
      <vt:lpstr>PowerPoint-bemutató</vt:lpstr>
      <vt:lpstr>PowerPoint-bemutató</vt:lpstr>
      <vt:lpstr>Myocardialis infarktus (szívinfarktus)</vt:lpstr>
      <vt:lpstr>Variációk</vt:lpstr>
      <vt:lpstr>PowerPoint-bemutató</vt:lpstr>
      <vt:lpstr>PowerPoint-bemutató</vt:lpstr>
      <vt:lpstr>PowerPoint-bemutató</vt:lpstr>
      <vt:lpstr>PowerPoint-bemutató</vt:lpstr>
      <vt:lpstr>A szív vénás elvezetése</vt:lpstr>
      <vt:lpstr>A szív vénás elvezetése</vt:lpstr>
      <vt:lpstr>PowerPoint-bemutató</vt:lpstr>
      <vt:lpstr>A szív saját vénái</vt:lpstr>
      <vt:lpstr>PowerPoint-bemutató</vt:lpstr>
      <vt:lpstr>A szív ingervezető rendszere</vt:lpstr>
      <vt:lpstr>A szív ingervezető rendszere</vt:lpstr>
      <vt:lpstr>PowerPoint-bemutató</vt:lpstr>
      <vt:lpstr>A szív ingerképző és ingerület vezető rendszere</vt:lpstr>
      <vt:lpstr>A szív ingerképző és ingerület vezető rendszere</vt:lpstr>
      <vt:lpstr>A szív ingerület vezető rendszere</vt:lpstr>
      <vt:lpstr>A szív ingervezető rendszere</vt:lpstr>
      <vt:lpstr>Az EKG alapjai</vt:lpstr>
      <vt:lpstr>Az ingervezető rendszer vérellátása</vt:lpstr>
      <vt:lpstr>A szív beidegzése</vt:lpstr>
      <vt:lpstr>PowerPoint-bemutató</vt:lpstr>
      <vt:lpstr>PowerPoint-bemutató</vt:lpstr>
      <vt:lpstr>PowerPoint-bemutató</vt:lpstr>
      <vt:lpstr>Szív anatómiája 1.</vt:lpstr>
      <vt:lpstr>Szív helyzete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Szív anatómiája 2.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References</vt:lpstr>
      <vt:lpstr>PowerPoint-bemutató</vt:lpstr>
    </vt:vector>
  </TitlesOfParts>
  <Company>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szasz</dc:creator>
  <cp:lastModifiedBy>kkocsis</cp:lastModifiedBy>
  <cp:revision>145</cp:revision>
  <dcterms:created xsi:type="dcterms:W3CDTF">2012-02-27T17:26:37Z</dcterms:created>
  <dcterms:modified xsi:type="dcterms:W3CDTF">2020-02-11T14:47:07Z</dcterms:modified>
</cp:coreProperties>
</file>