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67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notesSlides/notesSlide68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6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0"/>
  </p:notesMasterIdLst>
  <p:sldIdLst>
    <p:sldId id="264" r:id="rId2"/>
    <p:sldId id="256" r:id="rId3"/>
    <p:sldId id="258" r:id="rId4"/>
    <p:sldId id="257" r:id="rId5"/>
    <p:sldId id="272" r:id="rId6"/>
    <p:sldId id="267" r:id="rId7"/>
    <p:sldId id="268" r:id="rId8"/>
    <p:sldId id="269" r:id="rId9"/>
    <p:sldId id="273" r:id="rId10"/>
    <p:sldId id="303" r:id="rId11"/>
    <p:sldId id="274" r:id="rId12"/>
    <p:sldId id="275" r:id="rId13"/>
    <p:sldId id="266" r:id="rId14"/>
    <p:sldId id="270" r:id="rId15"/>
    <p:sldId id="271" r:id="rId16"/>
    <p:sldId id="301" r:id="rId17"/>
    <p:sldId id="279" r:id="rId18"/>
    <p:sldId id="280" r:id="rId19"/>
    <p:sldId id="282" r:id="rId20"/>
    <p:sldId id="281" r:id="rId21"/>
    <p:sldId id="299" r:id="rId22"/>
    <p:sldId id="276" r:id="rId23"/>
    <p:sldId id="278" r:id="rId24"/>
    <p:sldId id="283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338" r:id="rId33"/>
    <p:sldId id="292" r:id="rId34"/>
    <p:sldId id="304" r:id="rId35"/>
    <p:sldId id="302" r:id="rId36"/>
    <p:sldId id="305" r:id="rId37"/>
    <p:sldId id="306" r:id="rId38"/>
    <p:sldId id="315" r:id="rId39"/>
    <p:sldId id="316" r:id="rId40"/>
    <p:sldId id="308" r:id="rId41"/>
    <p:sldId id="309" r:id="rId42"/>
    <p:sldId id="310" r:id="rId43"/>
    <p:sldId id="311" r:id="rId44"/>
    <p:sldId id="312" r:id="rId45"/>
    <p:sldId id="313" r:id="rId46"/>
    <p:sldId id="314" r:id="rId47"/>
    <p:sldId id="317" r:id="rId48"/>
    <p:sldId id="318" r:id="rId49"/>
    <p:sldId id="319" r:id="rId50"/>
    <p:sldId id="320" r:id="rId51"/>
    <p:sldId id="321" r:id="rId52"/>
    <p:sldId id="322" r:id="rId53"/>
    <p:sldId id="339" r:id="rId54"/>
    <p:sldId id="324" r:id="rId55"/>
    <p:sldId id="325" r:id="rId56"/>
    <p:sldId id="326" r:id="rId57"/>
    <p:sldId id="327" r:id="rId58"/>
    <p:sldId id="328" r:id="rId59"/>
    <p:sldId id="329" r:id="rId60"/>
    <p:sldId id="330" r:id="rId61"/>
    <p:sldId id="331" r:id="rId62"/>
    <p:sldId id="332" r:id="rId63"/>
    <p:sldId id="333" r:id="rId64"/>
    <p:sldId id="334" r:id="rId65"/>
    <p:sldId id="335" r:id="rId66"/>
    <p:sldId id="336" r:id="rId67"/>
    <p:sldId id="293" r:id="rId68"/>
    <p:sldId id="294" r:id="rId69"/>
  </p:sldIdLst>
  <p:sldSz cx="10080625" cy="7559675"/>
  <p:notesSz cx="7559675" cy="1069181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pitchFamily="32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pitchFamily="32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pitchFamily="32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pitchFamily="32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pitchFamily="32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pitchFamily="32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pitchFamily="32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pitchFamily="32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pitchFamily="3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286" y="29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0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205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hu-HU" smtClean="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fld id="{FE045FE1-1A81-435A-9A8B-418112647E93}" type="slidenum">
              <a:rPr lang="hu-HU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1D11E77-44E2-48C1-8E80-30F637A7F67A}" type="slidenum">
              <a:rPr lang="hu-HU"/>
              <a:pPr/>
              <a:t>1</a:t>
            </a:fld>
            <a:endParaRPr lang="hu-HU"/>
          </a:p>
        </p:txBody>
      </p:sp>
      <p:sp>
        <p:nvSpPr>
          <p:cNvPr id="51201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22A814CA-EA1F-4E12-BE08-E6860536BD6E}" type="slidenum">
              <a:rPr lang="hu-HU" sz="1400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</a:t>
            </a:fld>
            <a:endParaRPr lang="hu-HU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120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1599243-265A-4CCF-A7E4-26B98E586037}" type="slidenum">
              <a:rPr lang="hu-HU"/>
              <a:pPr/>
              <a:t>10</a:t>
            </a:fld>
            <a:endParaRPr lang="hu-HU"/>
          </a:p>
        </p:txBody>
      </p:sp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8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51C56733-C58D-4FC2-B254-5BDF01F889A1}" type="slidenum">
              <a:rPr lang="hu-HU" sz="1400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98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10</a:t>
            </a:fld>
            <a:endParaRPr lang="hu-HU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2226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AEAED21-A7B4-451C-AA58-C86A1EFE83B7}" type="slidenum">
              <a:rPr lang="hu-HU"/>
              <a:pPr/>
              <a:t>11</a:t>
            </a:fld>
            <a:endParaRPr lang="hu-HU"/>
          </a:p>
        </p:txBody>
      </p:sp>
      <p:sp>
        <p:nvSpPr>
          <p:cNvPr id="61441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AF0FBB58-9C2E-4FE3-9F2D-8E5386AA7AE5}" type="slidenum">
              <a:rPr lang="hu-HU" sz="1400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11</a:t>
            </a:fld>
            <a:endParaRPr lang="hu-HU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6144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8588D4B-F692-44C0-A0BA-3ADEA7BAA4B6}" type="slidenum">
              <a:rPr lang="hu-HU"/>
              <a:pPr/>
              <a:t>12</a:t>
            </a:fld>
            <a:endParaRPr lang="hu-HU"/>
          </a:p>
        </p:txBody>
      </p:sp>
      <p:sp>
        <p:nvSpPr>
          <p:cNvPr id="62465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300EEEB7-2755-45AD-B23D-7DA89A0CF56F}" type="slidenum">
              <a:rPr lang="hu-HU" sz="1400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12</a:t>
            </a:fld>
            <a:endParaRPr lang="hu-HU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62466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0D82A1A-77BC-4D96-899B-7666FE55EF3B}" type="slidenum">
              <a:rPr lang="hu-HU"/>
              <a:pPr/>
              <a:t>13</a:t>
            </a:fld>
            <a:endParaRPr lang="hu-HU"/>
          </a:p>
        </p:txBody>
      </p:sp>
      <p:sp>
        <p:nvSpPr>
          <p:cNvPr id="53249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DE8735BC-469A-48F1-84AE-83C76422E0AB}" type="slidenum">
              <a:rPr lang="hu-HU" sz="1400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13</a:t>
            </a:fld>
            <a:endParaRPr lang="hu-HU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325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67F79EE-91A5-4E9C-92D9-FA70E784F2A8}" type="slidenum">
              <a:rPr lang="hu-HU"/>
              <a:pPr/>
              <a:t>14</a:t>
            </a:fld>
            <a:endParaRPr lang="hu-HU"/>
          </a:p>
        </p:txBody>
      </p:sp>
      <p:sp>
        <p:nvSpPr>
          <p:cNvPr id="573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2FB6AF2-6838-4807-B2F9-F5EA61A98441}" type="slidenum">
              <a:rPr lang="hu-HU"/>
              <a:pPr/>
              <a:t>15</a:t>
            </a:fld>
            <a:endParaRPr lang="hu-HU"/>
          </a:p>
        </p:txBody>
      </p:sp>
      <p:sp>
        <p:nvSpPr>
          <p:cNvPr id="583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1D11E77-44E2-48C1-8E80-30F637A7F67A}" type="slidenum">
              <a:rPr lang="hu-HU"/>
              <a:pPr/>
              <a:t>16</a:t>
            </a:fld>
            <a:endParaRPr lang="hu-HU"/>
          </a:p>
        </p:txBody>
      </p:sp>
      <p:sp>
        <p:nvSpPr>
          <p:cNvPr id="51201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22A814CA-EA1F-4E12-BE08-E6860536BD6E}" type="slidenum">
              <a:rPr lang="hu-HU" sz="1400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16</a:t>
            </a:fld>
            <a:endParaRPr lang="hu-HU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120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741BC03-6843-45B8-ABE8-4A16D322E993}" type="slidenum">
              <a:rPr lang="hu-HU"/>
              <a:pPr/>
              <a:t>17</a:t>
            </a:fld>
            <a:endParaRPr lang="hu-HU"/>
          </a:p>
        </p:txBody>
      </p:sp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29041D0F-FED8-43C2-A293-1473E49637BE}" type="slidenum">
              <a:rPr lang="hu-HU" sz="1400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17</a:t>
            </a:fld>
            <a:endParaRPr lang="hu-HU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6656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889D0AF-74F9-4E55-BE03-22E484234DD7}" type="slidenum">
              <a:rPr lang="hu-HU"/>
              <a:pPr/>
              <a:t>18</a:t>
            </a:fld>
            <a:endParaRPr lang="hu-HU"/>
          </a:p>
        </p:txBody>
      </p:sp>
      <p:sp>
        <p:nvSpPr>
          <p:cNvPr id="67585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A4D06666-5175-4F7C-A77D-96E42EA1D0FD}" type="slidenum">
              <a:rPr lang="hu-HU" sz="1400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18</a:t>
            </a:fld>
            <a:endParaRPr lang="hu-HU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67586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9EA3BD7-9C94-4B5A-83C9-16DE8BE81283}" type="slidenum">
              <a:rPr lang="hu-HU"/>
              <a:pPr/>
              <a:t>19</a:t>
            </a:fld>
            <a:endParaRPr lang="hu-HU"/>
          </a:p>
        </p:txBody>
      </p:sp>
      <p:sp>
        <p:nvSpPr>
          <p:cNvPr id="69633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9F459FD-5FD3-4192-8190-AA76112A1C35}" type="slidenum">
              <a:rPr lang="hu-HU" sz="1400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19</a:t>
            </a:fld>
            <a:endParaRPr lang="hu-HU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69634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91D8CD9-E449-4920-91C1-63BA8162ED24}" type="slidenum">
              <a:rPr lang="hu-HU"/>
              <a:pPr/>
              <a:t>2</a:t>
            </a:fld>
            <a:endParaRPr lang="hu-HU"/>
          </a:p>
        </p:txBody>
      </p:sp>
      <p:sp>
        <p:nvSpPr>
          <p:cNvPr id="43009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6DBCDEBA-6A7E-4A3E-B9B5-59268D6DB2C7}" type="slidenum">
              <a:rPr lang="hu-HU" sz="1400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</a:t>
            </a:fld>
            <a:endParaRPr lang="hu-HU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4301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B8A2BCD-0AF4-45DC-90C1-11A94FEDD89A}" type="slidenum">
              <a:rPr lang="hu-HU"/>
              <a:pPr/>
              <a:t>20</a:t>
            </a:fld>
            <a:endParaRPr lang="hu-HU"/>
          </a:p>
        </p:txBody>
      </p:sp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906CBA7A-8294-4EE9-89B6-7853C70E002E}" type="slidenum">
              <a:rPr lang="hu-HU" sz="1400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20</a:t>
            </a:fld>
            <a:endParaRPr lang="hu-HU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6861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741BC03-6843-45B8-ABE8-4A16D322E993}" type="slidenum">
              <a:rPr lang="hu-HU"/>
              <a:pPr/>
              <a:t>21</a:t>
            </a:fld>
            <a:endParaRPr lang="hu-HU"/>
          </a:p>
        </p:txBody>
      </p:sp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29041D0F-FED8-43C2-A293-1473E49637BE}" type="slidenum">
              <a:rPr lang="hu-HU" sz="1400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21</a:t>
            </a:fld>
            <a:endParaRPr lang="hu-HU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6656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C209676-DA3B-451B-9F9D-275B54CB94AB}" type="slidenum">
              <a:rPr lang="hu-HU"/>
              <a:pPr/>
              <a:t>22</a:t>
            </a:fld>
            <a:endParaRPr lang="hu-HU"/>
          </a:p>
        </p:txBody>
      </p:sp>
      <p:sp>
        <p:nvSpPr>
          <p:cNvPr id="63489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C570A5B1-D4B5-4F39-B605-278E895EE673}" type="slidenum">
              <a:rPr lang="hu-HU" sz="1400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22</a:t>
            </a:fld>
            <a:endParaRPr lang="hu-HU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6349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DF0A12A-EF44-4918-93CB-201FD3F821A9}" type="slidenum">
              <a:rPr lang="hu-HU"/>
              <a:pPr/>
              <a:t>23</a:t>
            </a:fld>
            <a:endParaRPr lang="hu-HU"/>
          </a:p>
        </p:txBody>
      </p:sp>
      <p:sp>
        <p:nvSpPr>
          <p:cNvPr id="65537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D99B979C-4A10-4790-9058-855CC5561673}" type="slidenum">
              <a:rPr lang="hu-HU" sz="1400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23</a:t>
            </a:fld>
            <a:endParaRPr lang="hu-HU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65538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1603216-1E3D-426A-B49E-F6BCB005E25C}" type="slidenum">
              <a:rPr lang="hu-HU"/>
              <a:pPr/>
              <a:t>24</a:t>
            </a:fld>
            <a:endParaRPr lang="hu-HU"/>
          </a:p>
        </p:txBody>
      </p:sp>
      <p:sp>
        <p:nvSpPr>
          <p:cNvPr id="70657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10773622-6CD2-460C-AB00-4A64A75F2043}" type="slidenum">
              <a:rPr lang="hu-HU" sz="1400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24</a:t>
            </a:fld>
            <a:endParaRPr lang="hu-HU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70658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AE496BE-272C-4747-B723-ADA4D649886B}" type="slidenum">
              <a:rPr lang="hu-HU"/>
              <a:pPr/>
              <a:t>25</a:t>
            </a:fld>
            <a:endParaRPr lang="hu-HU"/>
          </a:p>
        </p:txBody>
      </p:sp>
      <p:sp>
        <p:nvSpPr>
          <p:cNvPr id="72705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BC9DC768-7F51-419C-9FB0-1EE2C5CFC383}" type="slidenum">
              <a:rPr lang="hu-HU" sz="1400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25</a:t>
            </a:fld>
            <a:endParaRPr lang="hu-HU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72706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E7A5EC6-ABCE-43A8-A019-4DE810D3341C}" type="slidenum">
              <a:rPr lang="hu-HU"/>
              <a:pPr/>
              <a:t>26</a:t>
            </a:fld>
            <a:endParaRPr lang="hu-HU"/>
          </a:p>
        </p:txBody>
      </p:sp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DF98A3A-F38E-4B34-8A64-C51CB64508C5}" type="slidenum">
              <a:rPr lang="hu-HU" sz="1400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26</a:t>
            </a:fld>
            <a:endParaRPr lang="hu-HU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7373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A694111-5010-4829-BBFF-5B7228232058}" type="slidenum">
              <a:rPr lang="hu-HU"/>
              <a:pPr/>
              <a:t>27</a:t>
            </a:fld>
            <a:endParaRPr lang="hu-HU"/>
          </a:p>
        </p:txBody>
      </p:sp>
      <p:sp>
        <p:nvSpPr>
          <p:cNvPr id="74753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CAA2B203-CBD2-456A-86B1-F68446A20A3F}" type="slidenum">
              <a:rPr lang="hu-HU" sz="1400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27</a:t>
            </a:fld>
            <a:endParaRPr lang="hu-HU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74754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AFEDF73-D55A-4CAB-806C-098FAE9EA168}" type="slidenum">
              <a:rPr lang="hu-HU"/>
              <a:pPr/>
              <a:t>28</a:t>
            </a:fld>
            <a:endParaRPr lang="hu-HU"/>
          </a:p>
        </p:txBody>
      </p:sp>
      <p:sp>
        <p:nvSpPr>
          <p:cNvPr id="75777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C4ACCF1-AC83-4513-98CA-10BE8A3D1788}" type="slidenum">
              <a:rPr lang="hu-HU" sz="1400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28</a:t>
            </a:fld>
            <a:endParaRPr lang="hu-HU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75778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E68C244-938D-4C4E-A0D6-EDCAC6A45C5A}" type="slidenum">
              <a:rPr lang="hu-HU"/>
              <a:pPr/>
              <a:t>29</a:t>
            </a:fld>
            <a:endParaRPr lang="hu-HU"/>
          </a:p>
        </p:txBody>
      </p:sp>
      <p:sp>
        <p:nvSpPr>
          <p:cNvPr id="76801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555FB940-7FB8-4414-A6B6-59EEAB4F719A}" type="slidenum">
              <a:rPr lang="hu-HU" sz="1400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29</a:t>
            </a:fld>
            <a:endParaRPr lang="hu-HU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7680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8A91254-102E-41D6-963D-2550D91C18B9}" type="slidenum">
              <a:rPr lang="hu-HU"/>
              <a:pPr/>
              <a:t>3</a:t>
            </a:fld>
            <a:endParaRPr lang="hu-HU"/>
          </a:p>
        </p:txBody>
      </p:sp>
      <p:sp>
        <p:nvSpPr>
          <p:cNvPr id="45057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6E89CAFB-0CD3-4D74-9587-8630DC506E28}" type="slidenum">
              <a:rPr lang="hu-HU" sz="1400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</a:t>
            </a:fld>
            <a:endParaRPr lang="hu-HU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45058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D492C80-8E63-43CE-B586-AA14723765C3}" type="slidenum">
              <a:rPr lang="hu-HU"/>
              <a:pPr/>
              <a:t>30</a:t>
            </a:fld>
            <a:endParaRPr lang="hu-HU"/>
          </a:p>
        </p:txBody>
      </p:sp>
      <p:sp>
        <p:nvSpPr>
          <p:cNvPr id="77825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032746CC-7495-421D-8507-437EDFA6D73A}" type="slidenum">
              <a:rPr lang="hu-HU" sz="1400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30</a:t>
            </a:fld>
            <a:endParaRPr lang="hu-HU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77826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6436466-89AC-4C9C-AFC8-F166FFFAA240}" type="slidenum">
              <a:rPr lang="hu-HU"/>
              <a:pPr/>
              <a:t>31</a:t>
            </a:fld>
            <a:endParaRPr lang="hu-HU"/>
          </a:p>
        </p:txBody>
      </p:sp>
      <p:sp>
        <p:nvSpPr>
          <p:cNvPr id="78849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D5593151-7823-4580-93B6-C8529677A641}" type="slidenum">
              <a:rPr lang="hu-HU" sz="1400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31</a:t>
            </a:fld>
            <a:endParaRPr lang="hu-HU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7885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1D11E77-44E2-48C1-8E80-30F637A7F67A}" type="slidenum">
              <a:rPr lang="hu-HU"/>
              <a:pPr/>
              <a:t>32</a:t>
            </a:fld>
            <a:endParaRPr lang="hu-HU"/>
          </a:p>
        </p:txBody>
      </p:sp>
      <p:sp>
        <p:nvSpPr>
          <p:cNvPr id="51201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22A814CA-EA1F-4E12-BE08-E6860536BD6E}" type="slidenum">
              <a:rPr lang="hu-HU" sz="1400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32</a:t>
            </a:fld>
            <a:endParaRPr lang="hu-HU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120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11F38C5-BCDF-4C64-8805-D376D0ED80AB}" type="slidenum">
              <a:rPr lang="hu-HU"/>
              <a:pPr/>
              <a:t>33</a:t>
            </a:fld>
            <a:endParaRPr lang="hu-HU"/>
          </a:p>
        </p:txBody>
      </p:sp>
      <p:sp>
        <p:nvSpPr>
          <p:cNvPr id="79873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A076AC0A-D377-4C6C-B282-7D1C536114ED}" type="slidenum">
              <a:rPr lang="hu-HU" sz="1400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33</a:t>
            </a:fld>
            <a:endParaRPr lang="hu-HU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79874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491F15F-18FB-4846-BFCF-CE4FBF459922}" type="slidenum">
              <a:rPr lang="hu-HU"/>
              <a:pPr/>
              <a:t>34</a:t>
            </a:fld>
            <a:endParaRPr lang="hu-HU"/>
          </a:p>
        </p:txBody>
      </p:sp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8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B8AF7C49-B94E-4283-B320-813381943EA4}" type="slidenum">
              <a:rPr lang="hu-HU" sz="1400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98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34</a:t>
            </a:fld>
            <a:endParaRPr lang="hu-HU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0178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5E3EA8F-4D1D-4940-9DEF-2343529D8DF3}" type="slidenum">
              <a:rPr lang="hu-HU"/>
              <a:pPr/>
              <a:t>35</a:t>
            </a:fld>
            <a:endParaRPr lang="hu-HU"/>
          </a:p>
        </p:txBody>
      </p:sp>
      <p:sp>
        <p:nvSpPr>
          <p:cNvPr id="65537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8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D374BBC8-7F83-4B13-90FA-00AC26000C1C}" type="slidenum">
              <a:rPr lang="hu-HU" sz="1400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98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35</a:t>
            </a:fld>
            <a:endParaRPr lang="hu-HU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65538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2B9A3A8-9CCF-4E13-A700-A5820F827B9C}" type="slidenum">
              <a:rPr lang="hu-HU"/>
              <a:pPr/>
              <a:t>36</a:t>
            </a:fld>
            <a:endParaRPr lang="hu-HU"/>
          </a:p>
        </p:txBody>
      </p:sp>
      <p:sp>
        <p:nvSpPr>
          <p:cNvPr id="63489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8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6654AF45-8828-4AC7-8E06-36887B87DB6E}" type="slidenum">
              <a:rPr lang="hu-HU" sz="1400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98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36</a:t>
            </a:fld>
            <a:endParaRPr lang="hu-HU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6349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37F9E63-4280-4B71-8492-5E1C8FD4D165}" type="slidenum">
              <a:rPr lang="hu-HU"/>
              <a:pPr/>
              <a:t>37</a:t>
            </a:fld>
            <a:endParaRPr lang="hu-HU"/>
          </a:p>
        </p:txBody>
      </p:sp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8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03A9B0C9-78ED-4A93-9C3B-98CB5E103C1D}" type="slidenum">
              <a:rPr lang="hu-HU" sz="1400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98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37</a:t>
            </a:fld>
            <a:endParaRPr lang="hu-HU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64514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666828D-EF54-4B6D-A7FA-F0B42EF21938}" type="slidenum">
              <a:rPr lang="hu-HU"/>
              <a:pPr/>
              <a:t>38</a:t>
            </a:fld>
            <a:endParaRPr lang="hu-HU"/>
          </a:p>
        </p:txBody>
      </p:sp>
      <p:sp>
        <p:nvSpPr>
          <p:cNvPr id="77825" name="Text Box 1"/>
          <p:cNvSpPr txBox="1">
            <a:spLocks noChangeArrowheads="1"/>
          </p:cNvSpPr>
          <p:nvPr/>
        </p:nvSpPr>
        <p:spPr bwMode="auto">
          <a:xfrm>
            <a:off x="4282067" y="10155367"/>
            <a:ext cx="3275859" cy="5345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2645" tIns="53375" rIns="102645" bIns="53375" anchor="b"/>
          <a:lstStyle/>
          <a:p>
            <a:pPr algn="r">
              <a:buClrTx/>
              <a:tabLst>
                <a:tab pos="0" algn="l"/>
                <a:tab pos="1039252" algn="l"/>
                <a:tab pos="2080315" algn="l"/>
                <a:tab pos="3121377" algn="l"/>
                <a:tab pos="4162441" algn="l"/>
                <a:tab pos="5203503" algn="l"/>
                <a:tab pos="6244566" algn="l"/>
                <a:tab pos="7285628" algn="l"/>
                <a:tab pos="8326691" algn="l"/>
                <a:tab pos="9367753" algn="l"/>
                <a:tab pos="10408817" algn="l"/>
                <a:tab pos="11449879" algn="l"/>
                <a:tab pos="12490942" algn="l"/>
              </a:tabLst>
            </a:pPr>
            <a:fld id="{88CE66E6-78EE-4E75-A938-87D5A5E95F1C}" type="slidenum">
              <a:rPr lang="hu-HU" sz="1400">
                <a:solidFill>
                  <a:srgbClr val="000000"/>
                </a:solidFill>
              </a:rPr>
              <a:pPr algn="r">
                <a:buClrTx/>
                <a:tabLst>
                  <a:tab pos="0" algn="l"/>
                  <a:tab pos="1039252" algn="l"/>
                  <a:tab pos="2080315" algn="l"/>
                  <a:tab pos="3121377" algn="l"/>
                  <a:tab pos="4162441" algn="l"/>
                  <a:tab pos="5203503" algn="l"/>
                  <a:tab pos="6244566" algn="l"/>
                  <a:tab pos="7285628" algn="l"/>
                  <a:tab pos="8326691" algn="l"/>
                  <a:tab pos="9367753" algn="l"/>
                  <a:tab pos="10408817" algn="l"/>
                  <a:tab pos="11449879" algn="l"/>
                  <a:tab pos="12490942" algn="l"/>
                </a:tabLst>
              </a:pPr>
              <a:t>38</a:t>
            </a:fld>
            <a:endParaRPr lang="hu-HU" sz="1400" dirty="0">
              <a:solidFill>
                <a:srgbClr val="000000"/>
              </a:solidFill>
            </a:endParaRPr>
          </a:p>
        </p:txBody>
      </p:sp>
      <p:sp>
        <p:nvSpPr>
          <p:cNvPr id="77826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9946" y="813024"/>
            <a:ext cx="5038034" cy="400757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968" y="5078611"/>
            <a:ext cx="6047740" cy="481131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tabLst>
                <a:tab pos="0" algn="l"/>
                <a:tab pos="1039252" algn="l"/>
                <a:tab pos="2080315" algn="l"/>
                <a:tab pos="3121377" algn="l"/>
                <a:tab pos="4162441" algn="l"/>
                <a:tab pos="5203503" algn="l"/>
                <a:tab pos="6244566" algn="l"/>
                <a:tab pos="7285628" algn="l"/>
                <a:tab pos="8326691" algn="l"/>
                <a:tab pos="9367753" algn="l"/>
                <a:tab pos="10408817" algn="l"/>
                <a:tab pos="11449879" algn="l"/>
                <a:tab pos="12490942" algn="l"/>
              </a:tabLst>
            </a:pPr>
            <a:endParaRPr lang="hu-HU" dirty="0">
              <a:latin typeface="Calibri" pitchFamily="32" charset="0"/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666828D-EF54-4B6D-A7FA-F0B42EF21938}" type="slidenum">
              <a:rPr lang="hu-HU"/>
              <a:pPr/>
              <a:t>39</a:t>
            </a:fld>
            <a:endParaRPr lang="hu-HU"/>
          </a:p>
        </p:txBody>
      </p:sp>
      <p:sp>
        <p:nvSpPr>
          <p:cNvPr id="77825" name="Text Box 1"/>
          <p:cNvSpPr txBox="1">
            <a:spLocks noChangeArrowheads="1"/>
          </p:cNvSpPr>
          <p:nvPr/>
        </p:nvSpPr>
        <p:spPr bwMode="auto">
          <a:xfrm>
            <a:off x="4282067" y="10155367"/>
            <a:ext cx="3275859" cy="5345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2645" tIns="53375" rIns="102645" bIns="53375" anchor="b"/>
          <a:lstStyle/>
          <a:p>
            <a:pPr algn="r">
              <a:buClrTx/>
              <a:tabLst>
                <a:tab pos="0" algn="l"/>
                <a:tab pos="1039252" algn="l"/>
                <a:tab pos="2080315" algn="l"/>
                <a:tab pos="3121377" algn="l"/>
                <a:tab pos="4162441" algn="l"/>
                <a:tab pos="5203503" algn="l"/>
                <a:tab pos="6244566" algn="l"/>
                <a:tab pos="7285628" algn="l"/>
                <a:tab pos="8326691" algn="l"/>
                <a:tab pos="9367753" algn="l"/>
                <a:tab pos="10408817" algn="l"/>
                <a:tab pos="11449879" algn="l"/>
                <a:tab pos="12490942" algn="l"/>
              </a:tabLst>
            </a:pPr>
            <a:fld id="{88CE66E6-78EE-4E75-A938-87D5A5E95F1C}" type="slidenum">
              <a:rPr lang="hu-HU" sz="1400">
                <a:solidFill>
                  <a:srgbClr val="000000"/>
                </a:solidFill>
              </a:rPr>
              <a:pPr algn="r">
                <a:buClrTx/>
                <a:tabLst>
                  <a:tab pos="0" algn="l"/>
                  <a:tab pos="1039252" algn="l"/>
                  <a:tab pos="2080315" algn="l"/>
                  <a:tab pos="3121377" algn="l"/>
                  <a:tab pos="4162441" algn="l"/>
                  <a:tab pos="5203503" algn="l"/>
                  <a:tab pos="6244566" algn="l"/>
                  <a:tab pos="7285628" algn="l"/>
                  <a:tab pos="8326691" algn="l"/>
                  <a:tab pos="9367753" algn="l"/>
                  <a:tab pos="10408817" algn="l"/>
                  <a:tab pos="11449879" algn="l"/>
                  <a:tab pos="12490942" algn="l"/>
                </a:tabLst>
              </a:pPr>
              <a:t>39</a:t>
            </a:fld>
            <a:endParaRPr lang="hu-HU" sz="1400" dirty="0">
              <a:solidFill>
                <a:srgbClr val="000000"/>
              </a:solidFill>
            </a:endParaRPr>
          </a:p>
        </p:txBody>
      </p:sp>
      <p:sp>
        <p:nvSpPr>
          <p:cNvPr id="77826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9946" y="813024"/>
            <a:ext cx="5038034" cy="400757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968" y="5078611"/>
            <a:ext cx="6047740" cy="481131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tabLst>
                <a:tab pos="0" algn="l"/>
                <a:tab pos="1039252" algn="l"/>
                <a:tab pos="2080315" algn="l"/>
                <a:tab pos="3121377" algn="l"/>
                <a:tab pos="4162441" algn="l"/>
                <a:tab pos="5203503" algn="l"/>
                <a:tab pos="6244566" algn="l"/>
                <a:tab pos="7285628" algn="l"/>
                <a:tab pos="8326691" algn="l"/>
                <a:tab pos="9367753" algn="l"/>
                <a:tab pos="10408817" algn="l"/>
                <a:tab pos="11449879" algn="l"/>
                <a:tab pos="12490942" algn="l"/>
              </a:tabLst>
            </a:pPr>
            <a:endParaRPr lang="hu-HU" dirty="0">
              <a:latin typeface="Calibri" pitchFamily="32" charset="0"/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1BEB542-1CEE-4A3D-A033-41765FE2344C}" type="slidenum">
              <a:rPr lang="hu-HU"/>
              <a:pPr/>
              <a:t>4</a:t>
            </a:fld>
            <a:endParaRPr lang="hu-HU"/>
          </a:p>
        </p:txBody>
      </p:sp>
      <p:sp>
        <p:nvSpPr>
          <p:cNvPr id="440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E3806D1-D9FB-4B9E-B6BF-4C8683352BE4}" type="slidenum">
              <a:rPr lang="hu-HU"/>
              <a:pPr/>
              <a:t>40</a:t>
            </a:fld>
            <a:endParaRPr lang="hu-HU"/>
          </a:p>
        </p:txBody>
      </p:sp>
      <p:sp>
        <p:nvSpPr>
          <p:cNvPr id="71681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8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14ECCDB-7A2A-4965-B10D-74525A656BB0}" type="slidenum">
              <a:rPr lang="hu-HU" sz="1400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98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40</a:t>
            </a:fld>
            <a:endParaRPr lang="hu-HU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7168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8075" y="812800"/>
            <a:ext cx="5335588" cy="40020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2025" cy="48053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2954D3A-E269-4107-847D-8660A9F69CBD}" type="slidenum">
              <a:rPr lang="hu-HU"/>
              <a:pPr/>
              <a:t>41</a:t>
            </a:fld>
            <a:endParaRPr lang="hu-HU"/>
          </a:p>
        </p:txBody>
      </p:sp>
      <p:sp>
        <p:nvSpPr>
          <p:cNvPr id="74753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8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B3347767-5B8B-41D8-82AF-A60B58A4C8EC}" type="slidenum">
              <a:rPr lang="hu-HU" sz="1400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98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41</a:t>
            </a:fld>
            <a:endParaRPr lang="hu-HU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74754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7009634-F60E-4C41-9C18-0AEBF03B05A9}" type="slidenum">
              <a:rPr lang="hu-HU"/>
              <a:pPr/>
              <a:t>42</a:t>
            </a:fld>
            <a:endParaRPr lang="hu-HU"/>
          </a:p>
        </p:txBody>
      </p:sp>
      <p:sp>
        <p:nvSpPr>
          <p:cNvPr id="72705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8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D86F9F48-04D9-4AEF-851B-C1E6CC20F17A}" type="slidenum">
              <a:rPr lang="hu-HU" sz="1400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98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42</a:t>
            </a:fld>
            <a:endParaRPr lang="hu-HU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72706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322918B-B143-4B65-88A7-46A600D20847}" type="slidenum">
              <a:rPr lang="hu-HU"/>
              <a:pPr/>
              <a:t>43</a:t>
            </a:fld>
            <a:endParaRPr lang="hu-HU"/>
          </a:p>
        </p:txBody>
      </p:sp>
      <p:sp>
        <p:nvSpPr>
          <p:cNvPr id="67585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8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E4C85AF6-7D1A-48F6-8CF3-03B143F57BC3}" type="slidenum">
              <a:rPr lang="hu-HU" sz="1400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98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43</a:t>
            </a:fld>
            <a:endParaRPr lang="hu-HU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67586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E32A041-C61D-4A39-BA23-FD02EEEDAD68}" type="slidenum">
              <a:rPr lang="hu-HU"/>
              <a:pPr/>
              <a:t>44</a:t>
            </a:fld>
            <a:endParaRPr lang="hu-HU"/>
          </a:p>
        </p:txBody>
      </p:sp>
      <p:sp>
        <p:nvSpPr>
          <p:cNvPr id="69633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8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98C19EA-AF99-4999-9B76-4F71E1D84FD2}" type="slidenum">
              <a:rPr lang="hu-HU" sz="1400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98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44</a:t>
            </a:fld>
            <a:endParaRPr lang="hu-HU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69634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D925804-4150-40B1-A04F-3902C755C685}" type="slidenum">
              <a:rPr lang="hu-HU"/>
              <a:pPr/>
              <a:t>45</a:t>
            </a:fld>
            <a:endParaRPr lang="hu-HU"/>
          </a:p>
        </p:txBody>
      </p:sp>
      <p:sp>
        <p:nvSpPr>
          <p:cNvPr id="70657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8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EE5024C-CA8E-4F06-BFDF-F859EA10FD82}" type="slidenum">
              <a:rPr lang="hu-HU" sz="1400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98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45</a:t>
            </a:fld>
            <a:endParaRPr lang="hu-HU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70658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24FD917-2D5F-4877-BC62-AA6AE1DF3ABC}" type="slidenum">
              <a:rPr lang="hu-HU"/>
              <a:pPr/>
              <a:t>46</a:t>
            </a:fld>
            <a:endParaRPr lang="hu-HU"/>
          </a:p>
        </p:txBody>
      </p:sp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8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0F4339D0-3A9E-465D-9D94-042652FFA0D0}" type="slidenum">
              <a:rPr lang="hu-HU" sz="1400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98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46</a:t>
            </a:fld>
            <a:endParaRPr lang="hu-HU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6861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A80F2E4-DC86-4E92-87B3-6CA132A65CDA}" type="slidenum">
              <a:rPr lang="hu-HU"/>
              <a:pPr/>
              <a:t>47</a:t>
            </a:fld>
            <a:endParaRPr lang="hu-HU"/>
          </a:p>
        </p:txBody>
      </p:sp>
      <p:sp>
        <p:nvSpPr>
          <p:cNvPr id="80897" name="Text Box 1"/>
          <p:cNvSpPr txBox="1">
            <a:spLocks noChangeArrowheads="1"/>
          </p:cNvSpPr>
          <p:nvPr/>
        </p:nvSpPr>
        <p:spPr bwMode="auto">
          <a:xfrm>
            <a:off x="4282067" y="10155367"/>
            <a:ext cx="3275859" cy="5345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2645" tIns="53375" rIns="102645" bIns="53375" anchor="b"/>
          <a:lstStyle/>
          <a:p>
            <a:pPr algn="r">
              <a:buClrTx/>
              <a:tabLst>
                <a:tab pos="0" algn="l"/>
                <a:tab pos="1039252" algn="l"/>
                <a:tab pos="2080315" algn="l"/>
                <a:tab pos="3121377" algn="l"/>
                <a:tab pos="4162441" algn="l"/>
                <a:tab pos="5203503" algn="l"/>
                <a:tab pos="6244566" algn="l"/>
                <a:tab pos="7285628" algn="l"/>
                <a:tab pos="8326691" algn="l"/>
                <a:tab pos="9367753" algn="l"/>
                <a:tab pos="10408817" algn="l"/>
                <a:tab pos="11449879" algn="l"/>
                <a:tab pos="12490942" algn="l"/>
              </a:tabLst>
            </a:pPr>
            <a:fld id="{5C92D7C1-F5FD-4EB1-A3A1-5F462427365F}" type="slidenum">
              <a:rPr lang="hu-HU" sz="14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tabLst>
                  <a:tab pos="0" algn="l"/>
                  <a:tab pos="1039252" algn="l"/>
                  <a:tab pos="2080315" algn="l"/>
                  <a:tab pos="3121377" algn="l"/>
                  <a:tab pos="4162441" algn="l"/>
                  <a:tab pos="5203503" algn="l"/>
                  <a:tab pos="6244566" algn="l"/>
                  <a:tab pos="7285628" algn="l"/>
                  <a:tab pos="8326691" algn="l"/>
                  <a:tab pos="9367753" algn="l"/>
                  <a:tab pos="10408817" algn="l"/>
                  <a:tab pos="11449879" algn="l"/>
                  <a:tab pos="12490942" algn="l"/>
                </a:tabLst>
              </a:pPr>
              <a:t>47</a:t>
            </a:fld>
            <a:endParaRPr lang="hu-HU" sz="1400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80898" name="Text Box 2"/>
          <p:cNvSpPr txBox="1">
            <a:spLocks noChangeArrowheads="1"/>
          </p:cNvSpPr>
          <p:nvPr/>
        </p:nvSpPr>
        <p:spPr bwMode="auto">
          <a:xfrm>
            <a:off x="0" y="0"/>
            <a:ext cx="1750" cy="18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9917" tIns="45164" rIns="89917" bIns="45164"/>
          <a:lstStyle/>
          <a:p>
            <a:pPr hangingPunct="0">
              <a:lnSpc>
                <a:spcPct val="93000"/>
              </a:lnSpc>
              <a:buClrTx/>
              <a:tabLst>
                <a:tab pos="0" algn="l"/>
                <a:tab pos="1039252" algn="l"/>
                <a:tab pos="2080315" algn="l"/>
                <a:tab pos="3121377" algn="l"/>
                <a:tab pos="4162441" algn="l"/>
                <a:tab pos="5203503" algn="l"/>
                <a:tab pos="6244566" algn="l"/>
                <a:tab pos="7285628" algn="l"/>
                <a:tab pos="8326691" algn="l"/>
                <a:tab pos="9367753" algn="l"/>
                <a:tab pos="10408817" algn="l"/>
                <a:tab pos="11449879" algn="l"/>
                <a:tab pos="12490942" algn="l"/>
              </a:tabLst>
            </a:pPr>
            <a:fld id="{3170A037-E6C5-4485-90AD-B9F533152EF4}" type="slidenum">
              <a:rPr lang="hu-HU" sz="1400">
                <a:solidFill>
                  <a:srgbClr val="000000"/>
                </a:solidFill>
              </a:rPr>
              <a:pPr hangingPunct="0">
                <a:lnSpc>
                  <a:spcPct val="93000"/>
                </a:lnSpc>
                <a:buClrTx/>
                <a:tabLst>
                  <a:tab pos="0" algn="l"/>
                  <a:tab pos="1039252" algn="l"/>
                  <a:tab pos="2080315" algn="l"/>
                  <a:tab pos="3121377" algn="l"/>
                  <a:tab pos="4162441" algn="l"/>
                  <a:tab pos="5203503" algn="l"/>
                  <a:tab pos="6244566" algn="l"/>
                  <a:tab pos="7285628" algn="l"/>
                  <a:tab pos="8326691" algn="l"/>
                  <a:tab pos="9367753" algn="l"/>
                  <a:tab pos="10408817" algn="l"/>
                  <a:tab pos="11449879" algn="l"/>
                  <a:tab pos="12490942" algn="l"/>
                </a:tabLst>
              </a:pPr>
              <a:t>47</a:t>
            </a:fld>
            <a:endParaRPr lang="hu-HU" sz="1400" dirty="0">
              <a:solidFill>
                <a:srgbClr val="000000"/>
              </a:solidFill>
            </a:endParaRPr>
          </a:p>
        </p:txBody>
      </p:sp>
      <p:sp>
        <p:nvSpPr>
          <p:cNvPr id="80899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900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968" y="5078611"/>
            <a:ext cx="6047740" cy="481131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ts val="456"/>
              </a:spcBef>
              <a:buClrTx/>
              <a:tabLst>
                <a:tab pos="0" algn="l"/>
                <a:tab pos="1039252" algn="l"/>
                <a:tab pos="2080315" algn="l"/>
                <a:tab pos="3121377" algn="l"/>
                <a:tab pos="4162441" algn="l"/>
                <a:tab pos="5203503" algn="l"/>
                <a:tab pos="6244566" algn="l"/>
                <a:tab pos="7285628" algn="l"/>
                <a:tab pos="8326691" algn="l"/>
                <a:tab pos="9367753" algn="l"/>
                <a:tab pos="10408817" algn="l"/>
                <a:tab pos="11449879" algn="l"/>
                <a:tab pos="12490942" algn="l"/>
              </a:tabLst>
            </a:pPr>
            <a:endParaRPr lang="hu-HU" sz="2900" dirty="0"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DF14F55-62F9-452C-996B-8CE46D116848}" type="slidenum">
              <a:rPr lang="hu-HU"/>
              <a:pPr/>
              <a:t>48</a:t>
            </a:fld>
            <a:endParaRPr lang="hu-HU"/>
          </a:p>
        </p:txBody>
      </p:sp>
      <p:sp>
        <p:nvSpPr>
          <p:cNvPr id="819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01688"/>
            <a:ext cx="5346700" cy="40100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968" y="5078611"/>
            <a:ext cx="6047740" cy="481131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DF14F55-62F9-452C-996B-8CE46D116848}" type="slidenum">
              <a:rPr lang="hu-HU"/>
              <a:pPr/>
              <a:t>49</a:t>
            </a:fld>
            <a:endParaRPr lang="hu-HU"/>
          </a:p>
        </p:txBody>
      </p:sp>
      <p:sp>
        <p:nvSpPr>
          <p:cNvPr id="819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9946" y="801886"/>
            <a:ext cx="5039783" cy="400943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968" y="5078611"/>
            <a:ext cx="6047740" cy="481131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3C9976F-379F-41F1-8729-9D95AD4C699B}" type="slidenum">
              <a:rPr lang="hu-HU"/>
              <a:pPr/>
              <a:t>5</a:t>
            </a:fld>
            <a:endParaRPr lang="hu-HU"/>
          </a:p>
        </p:txBody>
      </p:sp>
      <p:sp>
        <p:nvSpPr>
          <p:cNvPr id="593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DF14F55-62F9-452C-996B-8CE46D116848}" type="slidenum">
              <a:rPr lang="hu-HU"/>
              <a:pPr/>
              <a:t>50</a:t>
            </a:fld>
            <a:endParaRPr lang="hu-HU"/>
          </a:p>
        </p:txBody>
      </p:sp>
      <p:sp>
        <p:nvSpPr>
          <p:cNvPr id="819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9946" y="801886"/>
            <a:ext cx="5039783" cy="400943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968" y="5078611"/>
            <a:ext cx="6047740" cy="481131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D5943F8-08E7-4569-B3E8-B5933AD14831}" type="slidenum">
              <a:rPr lang="hu-HU"/>
              <a:pPr/>
              <a:t>51</a:t>
            </a:fld>
            <a:endParaRPr lang="hu-HU"/>
          </a:p>
        </p:txBody>
      </p:sp>
      <p:sp>
        <p:nvSpPr>
          <p:cNvPr id="829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9946" y="801886"/>
            <a:ext cx="5039783" cy="400943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968" y="5078611"/>
            <a:ext cx="6047740" cy="481131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27470A4-3A84-49BF-A9B3-A6AE621EF260}" type="slidenum">
              <a:rPr lang="hu-HU"/>
              <a:pPr/>
              <a:t>52</a:t>
            </a:fld>
            <a:endParaRPr lang="hu-HU"/>
          </a:p>
        </p:txBody>
      </p:sp>
      <p:sp>
        <p:nvSpPr>
          <p:cNvPr id="798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9946" y="801886"/>
            <a:ext cx="5039783" cy="400943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968" y="5078611"/>
            <a:ext cx="6047740" cy="481131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C209676-DA3B-451B-9F9D-275B54CB94AB}" type="slidenum">
              <a:rPr lang="hu-HU"/>
              <a:pPr/>
              <a:t>53</a:t>
            </a:fld>
            <a:endParaRPr lang="hu-HU"/>
          </a:p>
        </p:txBody>
      </p:sp>
      <p:sp>
        <p:nvSpPr>
          <p:cNvPr id="63489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C570A5B1-D4B5-4F39-B605-278E895EE673}" type="slidenum">
              <a:rPr lang="hu-HU" sz="1400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53</a:t>
            </a:fld>
            <a:endParaRPr lang="hu-HU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6349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C90D520-E9AA-4A9C-85C8-4FC72DB73A1C}" type="slidenum">
              <a:rPr lang="hu-HU"/>
              <a:pPr/>
              <a:t>54</a:t>
            </a:fld>
            <a:endParaRPr lang="hu-HU"/>
          </a:p>
        </p:txBody>
      </p:sp>
      <p:sp>
        <p:nvSpPr>
          <p:cNvPr id="83969" name="Text Box 1"/>
          <p:cNvSpPr txBox="1">
            <a:spLocks noChangeArrowheads="1"/>
          </p:cNvSpPr>
          <p:nvPr/>
        </p:nvSpPr>
        <p:spPr bwMode="auto">
          <a:xfrm>
            <a:off x="4282067" y="10155367"/>
            <a:ext cx="3275859" cy="5345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2645" tIns="53375" rIns="102645" bIns="53375" anchor="b"/>
          <a:lstStyle/>
          <a:p>
            <a:pPr algn="r">
              <a:buClrTx/>
              <a:tabLst>
                <a:tab pos="0" algn="l"/>
                <a:tab pos="1039252" algn="l"/>
                <a:tab pos="2080315" algn="l"/>
                <a:tab pos="3121377" algn="l"/>
                <a:tab pos="4162441" algn="l"/>
                <a:tab pos="5203503" algn="l"/>
                <a:tab pos="6244566" algn="l"/>
                <a:tab pos="7285628" algn="l"/>
                <a:tab pos="8326691" algn="l"/>
                <a:tab pos="9367753" algn="l"/>
                <a:tab pos="10408817" algn="l"/>
                <a:tab pos="11449879" algn="l"/>
                <a:tab pos="12490942" algn="l"/>
              </a:tabLst>
            </a:pPr>
            <a:fld id="{2AD37CAC-C2ED-4D56-BF20-EEC0CF88196B}" type="slidenum">
              <a:rPr lang="hu-HU" sz="14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tabLst>
                  <a:tab pos="0" algn="l"/>
                  <a:tab pos="1039252" algn="l"/>
                  <a:tab pos="2080315" algn="l"/>
                  <a:tab pos="3121377" algn="l"/>
                  <a:tab pos="4162441" algn="l"/>
                  <a:tab pos="5203503" algn="l"/>
                  <a:tab pos="6244566" algn="l"/>
                  <a:tab pos="7285628" algn="l"/>
                  <a:tab pos="8326691" algn="l"/>
                  <a:tab pos="9367753" algn="l"/>
                  <a:tab pos="10408817" algn="l"/>
                  <a:tab pos="11449879" algn="l"/>
                  <a:tab pos="12490942" algn="l"/>
                </a:tabLst>
              </a:pPr>
              <a:t>54</a:t>
            </a:fld>
            <a:endParaRPr lang="hu-HU" sz="1400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8397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9946" y="813024"/>
            <a:ext cx="5038034" cy="400757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968" y="5078611"/>
            <a:ext cx="6047740" cy="481131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tabLst>
                <a:tab pos="0" algn="l"/>
                <a:tab pos="1039252" algn="l"/>
                <a:tab pos="2080315" algn="l"/>
                <a:tab pos="3121377" algn="l"/>
                <a:tab pos="4162441" algn="l"/>
                <a:tab pos="5203503" algn="l"/>
                <a:tab pos="6244566" algn="l"/>
                <a:tab pos="7285628" algn="l"/>
                <a:tab pos="8326691" algn="l"/>
                <a:tab pos="9367753" algn="l"/>
                <a:tab pos="10408817" algn="l"/>
                <a:tab pos="11449879" algn="l"/>
                <a:tab pos="12490942" algn="l"/>
              </a:tabLst>
            </a:pPr>
            <a:endParaRPr lang="hu-HU" dirty="0"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463423F-B16A-4618-B1DE-4826EFDDAEE5}" type="slidenum">
              <a:rPr lang="hu-HU"/>
              <a:pPr/>
              <a:t>55</a:t>
            </a:fld>
            <a:endParaRPr lang="hu-HU"/>
          </a:p>
        </p:txBody>
      </p:sp>
      <p:sp>
        <p:nvSpPr>
          <p:cNvPr id="849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9946" y="801886"/>
            <a:ext cx="5039783" cy="400943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968" y="5078611"/>
            <a:ext cx="6047740" cy="481131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83D02A6-0E6F-4D24-B1F5-0C23A2D849EB}" type="slidenum">
              <a:rPr lang="hu-HU"/>
              <a:pPr/>
              <a:t>56</a:t>
            </a:fld>
            <a:endParaRPr lang="hu-HU"/>
          </a:p>
        </p:txBody>
      </p:sp>
      <p:sp>
        <p:nvSpPr>
          <p:cNvPr id="86017" name="Text Box 1"/>
          <p:cNvSpPr txBox="1">
            <a:spLocks noChangeArrowheads="1"/>
          </p:cNvSpPr>
          <p:nvPr/>
        </p:nvSpPr>
        <p:spPr bwMode="auto">
          <a:xfrm>
            <a:off x="4282067" y="10155367"/>
            <a:ext cx="3275859" cy="5345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2645" tIns="53375" rIns="102645" bIns="53375" anchor="b"/>
          <a:lstStyle/>
          <a:p>
            <a:pPr algn="r">
              <a:buClrTx/>
              <a:tabLst>
                <a:tab pos="0" algn="l"/>
                <a:tab pos="1039252" algn="l"/>
                <a:tab pos="2080315" algn="l"/>
                <a:tab pos="3121377" algn="l"/>
                <a:tab pos="4162441" algn="l"/>
                <a:tab pos="5203503" algn="l"/>
                <a:tab pos="6244566" algn="l"/>
                <a:tab pos="7285628" algn="l"/>
                <a:tab pos="8326691" algn="l"/>
                <a:tab pos="9367753" algn="l"/>
                <a:tab pos="10408817" algn="l"/>
                <a:tab pos="11449879" algn="l"/>
                <a:tab pos="12490942" algn="l"/>
              </a:tabLst>
            </a:pPr>
            <a:fld id="{FFC7B662-120B-4B60-9FCA-DE5DF9951118}" type="slidenum">
              <a:rPr lang="hu-HU" sz="14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tabLst>
                  <a:tab pos="0" algn="l"/>
                  <a:tab pos="1039252" algn="l"/>
                  <a:tab pos="2080315" algn="l"/>
                  <a:tab pos="3121377" algn="l"/>
                  <a:tab pos="4162441" algn="l"/>
                  <a:tab pos="5203503" algn="l"/>
                  <a:tab pos="6244566" algn="l"/>
                  <a:tab pos="7285628" algn="l"/>
                  <a:tab pos="8326691" algn="l"/>
                  <a:tab pos="9367753" algn="l"/>
                  <a:tab pos="10408817" algn="l"/>
                  <a:tab pos="11449879" algn="l"/>
                  <a:tab pos="12490942" algn="l"/>
                </a:tabLst>
              </a:pPr>
              <a:t>56</a:t>
            </a:fld>
            <a:endParaRPr lang="hu-HU" sz="1400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86018" name="Text Box 2"/>
          <p:cNvSpPr txBox="1">
            <a:spLocks noChangeArrowheads="1"/>
          </p:cNvSpPr>
          <p:nvPr/>
        </p:nvSpPr>
        <p:spPr bwMode="auto">
          <a:xfrm>
            <a:off x="0" y="0"/>
            <a:ext cx="1750" cy="18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9917" tIns="45164" rIns="89917" bIns="45164"/>
          <a:lstStyle/>
          <a:p>
            <a:pPr hangingPunct="0">
              <a:lnSpc>
                <a:spcPct val="93000"/>
              </a:lnSpc>
              <a:buClrTx/>
              <a:tabLst>
                <a:tab pos="0" algn="l"/>
                <a:tab pos="1039252" algn="l"/>
                <a:tab pos="2080315" algn="l"/>
                <a:tab pos="3121377" algn="l"/>
                <a:tab pos="4162441" algn="l"/>
                <a:tab pos="5203503" algn="l"/>
                <a:tab pos="6244566" algn="l"/>
                <a:tab pos="7285628" algn="l"/>
                <a:tab pos="8326691" algn="l"/>
                <a:tab pos="9367753" algn="l"/>
                <a:tab pos="10408817" algn="l"/>
                <a:tab pos="11449879" algn="l"/>
                <a:tab pos="12490942" algn="l"/>
              </a:tabLst>
            </a:pPr>
            <a:fld id="{EFB63E4C-3FED-4073-BCC6-6FEF7C96946D}" type="slidenum">
              <a:rPr lang="hu-HU">
                <a:solidFill>
                  <a:srgbClr val="000000"/>
                </a:solidFill>
              </a:rPr>
              <a:pPr hangingPunct="0">
                <a:lnSpc>
                  <a:spcPct val="93000"/>
                </a:lnSpc>
                <a:buClrTx/>
                <a:tabLst>
                  <a:tab pos="0" algn="l"/>
                  <a:tab pos="1039252" algn="l"/>
                  <a:tab pos="2080315" algn="l"/>
                  <a:tab pos="3121377" algn="l"/>
                  <a:tab pos="4162441" algn="l"/>
                  <a:tab pos="5203503" algn="l"/>
                  <a:tab pos="6244566" algn="l"/>
                  <a:tab pos="7285628" algn="l"/>
                  <a:tab pos="8326691" algn="l"/>
                  <a:tab pos="9367753" algn="l"/>
                  <a:tab pos="10408817" algn="l"/>
                  <a:tab pos="11449879" algn="l"/>
                  <a:tab pos="12490942" algn="l"/>
                </a:tabLst>
              </a:pPr>
              <a:t>56</a:t>
            </a:fld>
            <a:endParaRPr lang="hu-HU" dirty="0">
              <a:solidFill>
                <a:srgbClr val="000000"/>
              </a:solidFill>
            </a:endParaRPr>
          </a:p>
        </p:txBody>
      </p:sp>
      <p:sp>
        <p:nvSpPr>
          <p:cNvPr id="86019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9946" y="813024"/>
            <a:ext cx="5038034" cy="400757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20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968" y="5078611"/>
            <a:ext cx="6047740" cy="481131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tabLst>
                <a:tab pos="0" algn="l"/>
                <a:tab pos="1039252" algn="l"/>
                <a:tab pos="2080315" algn="l"/>
                <a:tab pos="3121377" algn="l"/>
                <a:tab pos="4162441" algn="l"/>
                <a:tab pos="5203503" algn="l"/>
                <a:tab pos="6244566" algn="l"/>
                <a:tab pos="7285628" algn="l"/>
                <a:tab pos="8326691" algn="l"/>
                <a:tab pos="9367753" algn="l"/>
                <a:tab pos="10408817" algn="l"/>
                <a:tab pos="11449879" algn="l"/>
                <a:tab pos="12490942" algn="l"/>
              </a:tabLst>
            </a:pPr>
            <a:endParaRPr lang="hu-HU" sz="2100" dirty="0">
              <a:latin typeface="Arial" charset="0"/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E220A9E-D891-4D89-A968-074BCAE02C76}" type="slidenum">
              <a:rPr lang="hu-HU"/>
              <a:pPr/>
              <a:t>57</a:t>
            </a:fld>
            <a:endParaRPr lang="hu-HU"/>
          </a:p>
        </p:txBody>
      </p:sp>
      <p:sp>
        <p:nvSpPr>
          <p:cNvPr id="87041" name="Text Box 1"/>
          <p:cNvSpPr txBox="1">
            <a:spLocks noChangeArrowheads="1"/>
          </p:cNvSpPr>
          <p:nvPr/>
        </p:nvSpPr>
        <p:spPr bwMode="auto">
          <a:xfrm>
            <a:off x="4282067" y="10155367"/>
            <a:ext cx="3275859" cy="5345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2645" tIns="53375" rIns="102645" bIns="53375" anchor="b"/>
          <a:lstStyle/>
          <a:p>
            <a:pPr algn="r">
              <a:buClrTx/>
              <a:tabLst>
                <a:tab pos="0" algn="l"/>
                <a:tab pos="1039252" algn="l"/>
                <a:tab pos="2080315" algn="l"/>
                <a:tab pos="3121377" algn="l"/>
                <a:tab pos="4162441" algn="l"/>
                <a:tab pos="5203503" algn="l"/>
                <a:tab pos="6244566" algn="l"/>
                <a:tab pos="7285628" algn="l"/>
                <a:tab pos="8326691" algn="l"/>
                <a:tab pos="9367753" algn="l"/>
                <a:tab pos="10408817" algn="l"/>
                <a:tab pos="11449879" algn="l"/>
                <a:tab pos="12490942" algn="l"/>
              </a:tabLst>
            </a:pPr>
            <a:fld id="{2BD84356-A272-4974-A111-E3E9ED936906}" type="slidenum">
              <a:rPr lang="hu-HU" sz="14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tabLst>
                  <a:tab pos="0" algn="l"/>
                  <a:tab pos="1039252" algn="l"/>
                  <a:tab pos="2080315" algn="l"/>
                  <a:tab pos="3121377" algn="l"/>
                  <a:tab pos="4162441" algn="l"/>
                  <a:tab pos="5203503" algn="l"/>
                  <a:tab pos="6244566" algn="l"/>
                  <a:tab pos="7285628" algn="l"/>
                  <a:tab pos="8326691" algn="l"/>
                  <a:tab pos="9367753" algn="l"/>
                  <a:tab pos="10408817" algn="l"/>
                  <a:tab pos="11449879" algn="l"/>
                  <a:tab pos="12490942" algn="l"/>
                </a:tabLst>
              </a:pPr>
              <a:t>57</a:t>
            </a:fld>
            <a:endParaRPr lang="hu-HU" sz="1400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87042" name="Text Box 2"/>
          <p:cNvSpPr txBox="1">
            <a:spLocks noChangeArrowheads="1"/>
          </p:cNvSpPr>
          <p:nvPr/>
        </p:nvSpPr>
        <p:spPr bwMode="auto">
          <a:xfrm>
            <a:off x="0" y="0"/>
            <a:ext cx="1750" cy="18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9917" tIns="45164" rIns="89917" bIns="45164"/>
          <a:lstStyle/>
          <a:p>
            <a:pPr hangingPunct="0">
              <a:lnSpc>
                <a:spcPct val="93000"/>
              </a:lnSpc>
              <a:buClrTx/>
              <a:tabLst>
                <a:tab pos="0" algn="l"/>
                <a:tab pos="1039252" algn="l"/>
                <a:tab pos="2080315" algn="l"/>
                <a:tab pos="3121377" algn="l"/>
                <a:tab pos="4162441" algn="l"/>
                <a:tab pos="5203503" algn="l"/>
                <a:tab pos="6244566" algn="l"/>
                <a:tab pos="7285628" algn="l"/>
                <a:tab pos="8326691" algn="l"/>
                <a:tab pos="9367753" algn="l"/>
                <a:tab pos="10408817" algn="l"/>
                <a:tab pos="11449879" algn="l"/>
                <a:tab pos="12490942" algn="l"/>
              </a:tabLst>
            </a:pPr>
            <a:fld id="{F3AAE8A6-8FB5-47AF-9629-9AA53FA3180E}" type="slidenum">
              <a:rPr lang="hu-HU">
                <a:solidFill>
                  <a:srgbClr val="000000"/>
                </a:solidFill>
              </a:rPr>
              <a:pPr hangingPunct="0">
                <a:lnSpc>
                  <a:spcPct val="93000"/>
                </a:lnSpc>
                <a:buClrTx/>
                <a:tabLst>
                  <a:tab pos="0" algn="l"/>
                  <a:tab pos="1039252" algn="l"/>
                  <a:tab pos="2080315" algn="l"/>
                  <a:tab pos="3121377" algn="l"/>
                  <a:tab pos="4162441" algn="l"/>
                  <a:tab pos="5203503" algn="l"/>
                  <a:tab pos="6244566" algn="l"/>
                  <a:tab pos="7285628" algn="l"/>
                  <a:tab pos="8326691" algn="l"/>
                  <a:tab pos="9367753" algn="l"/>
                  <a:tab pos="10408817" algn="l"/>
                  <a:tab pos="11449879" algn="l"/>
                  <a:tab pos="12490942" algn="l"/>
                </a:tabLst>
              </a:pPr>
              <a:t>57</a:t>
            </a:fld>
            <a:endParaRPr lang="hu-HU" dirty="0">
              <a:solidFill>
                <a:srgbClr val="000000"/>
              </a:solidFill>
            </a:endParaRPr>
          </a:p>
        </p:txBody>
      </p:sp>
      <p:sp>
        <p:nvSpPr>
          <p:cNvPr id="87043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9946" y="813024"/>
            <a:ext cx="5038034" cy="400757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4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968" y="5078611"/>
            <a:ext cx="6047740" cy="481131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tabLst>
                <a:tab pos="0" algn="l"/>
                <a:tab pos="1039252" algn="l"/>
                <a:tab pos="2080315" algn="l"/>
                <a:tab pos="3121377" algn="l"/>
                <a:tab pos="4162441" algn="l"/>
                <a:tab pos="5203503" algn="l"/>
                <a:tab pos="6244566" algn="l"/>
                <a:tab pos="7285628" algn="l"/>
                <a:tab pos="8326691" algn="l"/>
                <a:tab pos="9367753" algn="l"/>
                <a:tab pos="10408817" algn="l"/>
                <a:tab pos="11449879" algn="l"/>
                <a:tab pos="12490942" algn="l"/>
              </a:tabLst>
            </a:pPr>
            <a:endParaRPr lang="hu-HU" sz="2100" dirty="0">
              <a:latin typeface="Arial" charset="0"/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00E694B-D00D-46EC-855E-605F31EE2295}" type="slidenum">
              <a:rPr lang="hu-HU"/>
              <a:pPr/>
              <a:t>58</a:t>
            </a:fld>
            <a:endParaRPr lang="hu-HU"/>
          </a:p>
        </p:txBody>
      </p:sp>
      <p:sp>
        <p:nvSpPr>
          <p:cNvPr id="880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9946" y="801886"/>
            <a:ext cx="5039783" cy="400943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968" y="5078611"/>
            <a:ext cx="6047740" cy="481131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4CBDC58-0AD3-4C47-A447-A115CBEB9F35}" type="slidenum">
              <a:rPr lang="hu-HU"/>
              <a:pPr/>
              <a:t>59</a:t>
            </a:fld>
            <a:endParaRPr lang="hu-HU"/>
          </a:p>
        </p:txBody>
      </p:sp>
      <p:sp>
        <p:nvSpPr>
          <p:cNvPr id="89089" name="Text Box 1"/>
          <p:cNvSpPr txBox="1">
            <a:spLocks noChangeArrowheads="1"/>
          </p:cNvSpPr>
          <p:nvPr/>
        </p:nvSpPr>
        <p:spPr bwMode="auto">
          <a:xfrm>
            <a:off x="4282067" y="10155367"/>
            <a:ext cx="3275859" cy="5345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2645" tIns="53375" rIns="102645" bIns="53375" anchor="b"/>
          <a:lstStyle/>
          <a:p>
            <a:pPr algn="r">
              <a:buClrTx/>
              <a:tabLst>
                <a:tab pos="0" algn="l"/>
                <a:tab pos="1039252" algn="l"/>
                <a:tab pos="2080315" algn="l"/>
                <a:tab pos="3121377" algn="l"/>
                <a:tab pos="4162441" algn="l"/>
                <a:tab pos="5203503" algn="l"/>
                <a:tab pos="6244566" algn="l"/>
                <a:tab pos="7285628" algn="l"/>
                <a:tab pos="8326691" algn="l"/>
                <a:tab pos="9367753" algn="l"/>
                <a:tab pos="10408817" algn="l"/>
                <a:tab pos="11449879" algn="l"/>
                <a:tab pos="12490942" algn="l"/>
              </a:tabLst>
            </a:pPr>
            <a:fld id="{10D24F47-AC6E-4748-B681-C6AB37133FEC}" type="slidenum">
              <a:rPr lang="hu-HU" sz="14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tabLst>
                  <a:tab pos="0" algn="l"/>
                  <a:tab pos="1039252" algn="l"/>
                  <a:tab pos="2080315" algn="l"/>
                  <a:tab pos="3121377" algn="l"/>
                  <a:tab pos="4162441" algn="l"/>
                  <a:tab pos="5203503" algn="l"/>
                  <a:tab pos="6244566" algn="l"/>
                  <a:tab pos="7285628" algn="l"/>
                  <a:tab pos="8326691" algn="l"/>
                  <a:tab pos="9367753" algn="l"/>
                  <a:tab pos="10408817" algn="l"/>
                  <a:tab pos="11449879" algn="l"/>
                  <a:tab pos="12490942" algn="l"/>
                </a:tabLst>
              </a:pPr>
              <a:t>59</a:t>
            </a:fld>
            <a:endParaRPr lang="hu-HU" sz="1400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89090" name="Text Box 2"/>
          <p:cNvSpPr txBox="1">
            <a:spLocks noChangeArrowheads="1"/>
          </p:cNvSpPr>
          <p:nvPr/>
        </p:nvSpPr>
        <p:spPr bwMode="auto">
          <a:xfrm>
            <a:off x="0" y="0"/>
            <a:ext cx="1750" cy="18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9917" tIns="45164" rIns="89917" bIns="45164"/>
          <a:lstStyle/>
          <a:p>
            <a:pPr hangingPunct="0">
              <a:lnSpc>
                <a:spcPct val="93000"/>
              </a:lnSpc>
              <a:buClrTx/>
              <a:tabLst>
                <a:tab pos="0" algn="l"/>
                <a:tab pos="1039252" algn="l"/>
                <a:tab pos="2080315" algn="l"/>
                <a:tab pos="3121377" algn="l"/>
                <a:tab pos="4162441" algn="l"/>
                <a:tab pos="5203503" algn="l"/>
                <a:tab pos="6244566" algn="l"/>
                <a:tab pos="7285628" algn="l"/>
                <a:tab pos="8326691" algn="l"/>
                <a:tab pos="9367753" algn="l"/>
                <a:tab pos="10408817" algn="l"/>
                <a:tab pos="11449879" algn="l"/>
                <a:tab pos="12490942" algn="l"/>
              </a:tabLst>
            </a:pPr>
            <a:fld id="{7087525C-B4B5-4093-8087-D9BB23138A49}" type="slidenum">
              <a:rPr lang="hu-HU">
                <a:solidFill>
                  <a:srgbClr val="000000"/>
                </a:solidFill>
              </a:rPr>
              <a:pPr hangingPunct="0">
                <a:lnSpc>
                  <a:spcPct val="93000"/>
                </a:lnSpc>
                <a:buClrTx/>
                <a:tabLst>
                  <a:tab pos="0" algn="l"/>
                  <a:tab pos="1039252" algn="l"/>
                  <a:tab pos="2080315" algn="l"/>
                  <a:tab pos="3121377" algn="l"/>
                  <a:tab pos="4162441" algn="l"/>
                  <a:tab pos="5203503" algn="l"/>
                  <a:tab pos="6244566" algn="l"/>
                  <a:tab pos="7285628" algn="l"/>
                  <a:tab pos="8326691" algn="l"/>
                  <a:tab pos="9367753" algn="l"/>
                  <a:tab pos="10408817" algn="l"/>
                  <a:tab pos="11449879" algn="l"/>
                  <a:tab pos="12490942" algn="l"/>
                </a:tabLst>
              </a:pPr>
              <a:t>59</a:t>
            </a:fld>
            <a:endParaRPr lang="hu-HU" dirty="0">
              <a:solidFill>
                <a:srgbClr val="000000"/>
              </a:solidFill>
            </a:endParaRPr>
          </a:p>
        </p:txBody>
      </p:sp>
      <p:sp>
        <p:nvSpPr>
          <p:cNvPr id="89091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9946" y="813024"/>
            <a:ext cx="5038034" cy="400757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2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968" y="5078611"/>
            <a:ext cx="6047740" cy="481131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tabLst>
                <a:tab pos="0" algn="l"/>
                <a:tab pos="1039252" algn="l"/>
                <a:tab pos="2080315" algn="l"/>
                <a:tab pos="3121377" algn="l"/>
                <a:tab pos="4162441" algn="l"/>
                <a:tab pos="5203503" algn="l"/>
                <a:tab pos="6244566" algn="l"/>
                <a:tab pos="7285628" algn="l"/>
                <a:tab pos="8326691" algn="l"/>
                <a:tab pos="9367753" algn="l"/>
                <a:tab pos="10408817" algn="l"/>
                <a:tab pos="11449879" algn="l"/>
                <a:tab pos="12490942" algn="l"/>
              </a:tabLst>
            </a:pPr>
            <a:endParaRPr lang="hu-HU" sz="2100" dirty="0">
              <a:latin typeface="Arial" charset="0"/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7155DAD-2757-451F-A39F-4094A4F524D6}" type="slidenum">
              <a:rPr lang="hu-HU"/>
              <a:pPr/>
              <a:t>6</a:t>
            </a:fld>
            <a:endParaRPr lang="hu-HU"/>
          </a:p>
        </p:txBody>
      </p:sp>
      <p:sp>
        <p:nvSpPr>
          <p:cNvPr id="54273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B26262C9-45D3-4DE9-A443-25B6CE4FB9A3}" type="slidenum">
              <a:rPr lang="hu-HU" sz="1400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6</a:t>
            </a:fld>
            <a:endParaRPr lang="hu-HU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4274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B79F9D2-91D4-4ADC-B724-CAFF0501BF9D}" type="slidenum">
              <a:rPr lang="hu-HU"/>
              <a:pPr/>
              <a:t>60</a:t>
            </a:fld>
            <a:endParaRPr lang="hu-HU"/>
          </a:p>
        </p:txBody>
      </p:sp>
      <p:sp>
        <p:nvSpPr>
          <p:cNvPr id="91137" name="Text Box 1"/>
          <p:cNvSpPr txBox="1">
            <a:spLocks noChangeArrowheads="1"/>
          </p:cNvSpPr>
          <p:nvPr/>
        </p:nvSpPr>
        <p:spPr bwMode="auto">
          <a:xfrm>
            <a:off x="4282067" y="10155367"/>
            <a:ext cx="3275859" cy="5345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2645" tIns="53375" rIns="102645" bIns="53375" anchor="b"/>
          <a:lstStyle/>
          <a:p>
            <a:pPr algn="r">
              <a:buClrTx/>
              <a:tabLst>
                <a:tab pos="0" algn="l"/>
                <a:tab pos="1039252" algn="l"/>
                <a:tab pos="2080315" algn="l"/>
                <a:tab pos="3121377" algn="l"/>
                <a:tab pos="4162441" algn="l"/>
                <a:tab pos="5203503" algn="l"/>
                <a:tab pos="6244566" algn="l"/>
                <a:tab pos="7285628" algn="l"/>
                <a:tab pos="8326691" algn="l"/>
                <a:tab pos="9367753" algn="l"/>
                <a:tab pos="10408817" algn="l"/>
                <a:tab pos="11449879" algn="l"/>
                <a:tab pos="12490942" algn="l"/>
              </a:tabLst>
            </a:pPr>
            <a:fld id="{535C0899-5A1D-4B71-BD20-30330B816536}" type="slidenum">
              <a:rPr lang="hu-HU" sz="14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tabLst>
                  <a:tab pos="0" algn="l"/>
                  <a:tab pos="1039252" algn="l"/>
                  <a:tab pos="2080315" algn="l"/>
                  <a:tab pos="3121377" algn="l"/>
                  <a:tab pos="4162441" algn="l"/>
                  <a:tab pos="5203503" algn="l"/>
                  <a:tab pos="6244566" algn="l"/>
                  <a:tab pos="7285628" algn="l"/>
                  <a:tab pos="8326691" algn="l"/>
                  <a:tab pos="9367753" algn="l"/>
                  <a:tab pos="10408817" algn="l"/>
                  <a:tab pos="11449879" algn="l"/>
                  <a:tab pos="12490942" algn="l"/>
                </a:tabLst>
              </a:pPr>
              <a:t>60</a:t>
            </a:fld>
            <a:endParaRPr lang="hu-HU" sz="1400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91138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968" y="5078611"/>
            <a:ext cx="6047740" cy="481131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tabLst>
                <a:tab pos="0" algn="l"/>
                <a:tab pos="1039252" algn="l"/>
                <a:tab pos="2080315" algn="l"/>
                <a:tab pos="3121377" algn="l"/>
                <a:tab pos="4162441" algn="l"/>
                <a:tab pos="5203503" algn="l"/>
                <a:tab pos="6244566" algn="l"/>
                <a:tab pos="7285628" algn="l"/>
                <a:tab pos="8326691" algn="l"/>
                <a:tab pos="9367753" algn="l"/>
                <a:tab pos="10408817" algn="l"/>
                <a:tab pos="11449879" algn="l"/>
                <a:tab pos="12490942" algn="l"/>
              </a:tabLst>
            </a:pPr>
            <a:endParaRPr lang="hu-HU" dirty="0"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2D1DD12-E7D7-429C-8BB8-12ACEC74E253}" type="slidenum">
              <a:rPr lang="hu-HU"/>
              <a:pPr/>
              <a:t>61</a:t>
            </a:fld>
            <a:endParaRPr lang="hu-HU"/>
          </a:p>
        </p:txBody>
      </p:sp>
      <p:sp>
        <p:nvSpPr>
          <p:cNvPr id="93185" name="Text Box 1"/>
          <p:cNvSpPr txBox="1">
            <a:spLocks noChangeArrowheads="1"/>
          </p:cNvSpPr>
          <p:nvPr/>
        </p:nvSpPr>
        <p:spPr bwMode="auto">
          <a:xfrm>
            <a:off x="4282067" y="10155367"/>
            <a:ext cx="3275859" cy="5345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2645" tIns="53375" rIns="102645" bIns="53375" anchor="b"/>
          <a:lstStyle/>
          <a:p>
            <a:pPr algn="r">
              <a:buClrTx/>
              <a:tabLst>
                <a:tab pos="0" algn="l"/>
                <a:tab pos="1039252" algn="l"/>
                <a:tab pos="2080315" algn="l"/>
                <a:tab pos="3121377" algn="l"/>
                <a:tab pos="4162441" algn="l"/>
                <a:tab pos="5203503" algn="l"/>
                <a:tab pos="6244566" algn="l"/>
                <a:tab pos="7285628" algn="l"/>
                <a:tab pos="8326691" algn="l"/>
                <a:tab pos="9367753" algn="l"/>
                <a:tab pos="10408817" algn="l"/>
                <a:tab pos="11449879" algn="l"/>
                <a:tab pos="12490942" algn="l"/>
              </a:tabLst>
            </a:pPr>
            <a:fld id="{448C24DD-7E34-4601-B6DE-7F318B22D4E9}" type="slidenum">
              <a:rPr lang="hu-HU" sz="14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tabLst>
                  <a:tab pos="0" algn="l"/>
                  <a:tab pos="1039252" algn="l"/>
                  <a:tab pos="2080315" algn="l"/>
                  <a:tab pos="3121377" algn="l"/>
                  <a:tab pos="4162441" algn="l"/>
                  <a:tab pos="5203503" algn="l"/>
                  <a:tab pos="6244566" algn="l"/>
                  <a:tab pos="7285628" algn="l"/>
                  <a:tab pos="8326691" algn="l"/>
                  <a:tab pos="9367753" algn="l"/>
                  <a:tab pos="10408817" algn="l"/>
                  <a:tab pos="11449879" algn="l"/>
                  <a:tab pos="12490942" algn="l"/>
                </a:tabLst>
              </a:pPr>
              <a:t>61</a:t>
            </a:fld>
            <a:endParaRPr lang="hu-HU" sz="1400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93186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9946" y="813024"/>
            <a:ext cx="5038034" cy="400757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968" y="5078611"/>
            <a:ext cx="6047740" cy="481131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tabLst>
                <a:tab pos="0" algn="l"/>
                <a:tab pos="1039252" algn="l"/>
                <a:tab pos="2080315" algn="l"/>
                <a:tab pos="3121377" algn="l"/>
                <a:tab pos="4162441" algn="l"/>
                <a:tab pos="5203503" algn="l"/>
                <a:tab pos="6244566" algn="l"/>
                <a:tab pos="7285628" algn="l"/>
                <a:tab pos="8326691" algn="l"/>
                <a:tab pos="9367753" algn="l"/>
                <a:tab pos="10408817" algn="l"/>
                <a:tab pos="11449879" algn="l"/>
                <a:tab pos="12490942" algn="l"/>
              </a:tabLst>
            </a:pPr>
            <a:endParaRPr lang="hu-HU" dirty="0"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7CD24B1-D6AF-42F1-B0C2-B116B29CA202}" type="slidenum">
              <a:rPr lang="hu-HU"/>
              <a:pPr/>
              <a:t>62</a:t>
            </a:fld>
            <a:endParaRPr lang="hu-HU"/>
          </a:p>
        </p:txBody>
      </p:sp>
      <p:sp>
        <p:nvSpPr>
          <p:cNvPr id="942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9946" y="801886"/>
            <a:ext cx="5039783" cy="400943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968" y="5078611"/>
            <a:ext cx="6047740" cy="481131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5D4116A-E98E-4919-B336-9AD317FB2968}" type="slidenum">
              <a:rPr lang="hu-HU"/>
              <a:pPr/>
              <a:t>63</a:t>
            </a:fld>
            <a:endParaRPr lang="hu-HU"/>
          </a:p>
        </p:txBody>
      </p:sp>
      <p:sp>
        <p:nvSpPr>
          <p:cNvPr id="952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9946" y="801886"/>
            <a:ext cx="5039783" cy="400943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968" y="5078611"/>
            <a:ext cx="6047740" cy="481131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ADFF01F-2C93-4349-A572-EAB6E9238B78}" type="slidenum">
              <a:rPr lang="hu-HU"/>
              <a:pPr/>
              <a:t>64</a:t>
            </a:fld>
            <a:endParaRPr lang="hu-HU"/>
          </a:p>
        </p:txBody>
      </p:sp>
      <p:sp>
        <p:nvSpPr>
          <p:cNvPr id="98305" name="Text Box 1"/>
          <p:cNvSpPr txBox="1">
            <a:spLocks noChangeArrowheads="1"/>
          </p:cNvSpPr>
          <p:nvPr/>
        </p:nvSpPr>
        <p:spPr bwMode="auto">
          <a:xfrm>
            <a:off x="4282067" y="10155367"/>
            <a:ext cx="3275859" cy="5345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2645" tIns="53375" rIns="102645" bIns="53375" anchor="b"/>
          <a:lstStyle/>
          <a:p>
            <a:pPr algn="r">
              <a:buClrTx/>
              <a:tabLst>
                <a:tab pos="0" algn="l"/>
                <a:tab pos="1039252" algn="l"/>
                <a:tab pos="2080315" algn="l"/>
                <a:tab pos="3121377" algn="l"/>
                <a:tab pos="4162441" algn="l"/>
                <a:tab pos="5203503" algn="l"/>
                <a:tab pos="6244566" algn="l"/>
                <a:tab pos="7285628" algn="l"/>
                <a:tab pos="8326691" algn="l"/>
                <a:tab pos="9367753" algn="l"/>
                <a:tab pos="10408817" algn="l"/>
                <a:tab pos="11449879" algn="l"/>
                <a:tab pos="12490942" algn="l"/>
              </a:tabLst>
            </a:pPr>
            <a:fld id="{D62BBB5B-E622-4382-837C-822FBE4D2DB4}" type="slidenum">
              <a:rPr lang="hu-HU" sz="14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tabLst>
                  <a:tab pos="0" algn="l"/>
                  <a:tab pos="1039252" algn="l"/>
                  <a:tab pos="2080315" algn="l"/>
                  <a:tab pos="3121377" algn="l"/>
                  <a:tab pos="4162441" algn="l"/>
                  <a:tab pos="5203503" algn="l"/>
                  <a:tab pos="6244566" algn="l"/>
                  <a:tab pos="7285628" algn="l"/>
                  <a:tab pos="8326691" algn="l"/>
                  <a:tab pos="9367753" algn="l"/>
                  <a:tab pos="10408817" algn="l"/>
                  <a:tab pos="11449879" algn="l"/>
                  <a:tab pos="12490942" algn="l"/>
                </a:tabLst>
              </a:pPr>
              <a:t>64</a:t>
            </a:fld>
            <a:endParaRPr lang="hu-HU" sz="1400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98306" name="Text Box 2"/>
          <p:cNvSpPr txBox="1">
            <a:spLocks noChangeArrowheads="1"/>
          </p:cNvSpPr>
          <p:nvPr/>
        </p:nvSpPr>
        <p:spPr bwMode="auto">
          <a:xfrm>
            <a:off x="4278567" y="10157223"/>
            <a:ext cx="3277609" cy="53087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tabLst>
                <a:tab pos="0" algn="l"/>
                <a:tab pos="1039252" algn="l"/>
                <a:tab pos="2080315" algn="l"/>
                <a:tab pos="3121377" algn="l"/>
                <a:tab pos="4162441" algn="l"/>
                <a:tab pos="5203503" algn="l"/>
                <a:tab pos="6244566" algn="l"/>
                <a:tab pos="7285628" algn="l"/>
                <a:tab pos="8326691" algn="l"/>
                <a:tab pos="9367753" algn="l"/>
                <a:tab pos="10408817" algn="l"/>
                <a:tab pos="11449879" algn="l"/>
                <a:tab pos="12490942" algn="l"/>
              </a:tabLst>
            </a:pPr>
            <a:fld id="{6A8337BB-CE06-4612-8E4D-EB5FA50E6708}" type="slidenum">
              <a:rPr lang="hu-HU" sz="1400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95000"/>
                </a:lnSpc>
                <a:buClrTx/>
                <a:tabLst>
                  <a:tab pos="0" algn="l"/>
                  <a:tab pos="1039252" algn="l"/>
                  <a:tab pos="2080315" algn="l"/>
                  <a:tab pos="3121377" algn="l"/>
                  <a:tab pos="4162441" algn="l"/>
                  <a:tab pos="5203503" algn="l"/>
                  <a:tab pos="6244566" algn="l"/>
                  <a:tab pos="7285628" algn="l"/>
                  <a:tab pos="8326691" algn="l"/>
                  <a:tab pos="9367753" algn="l"/>
                  <a:tab pos="10408817" algn="l"/>
                  <a:tab pos="11449879" algn="l"/>
                  <a:tab pos="12490942" algn="l"/>
                </a:tabLst>
              </a:pPr>
              <a:t>64</a:t>
            </a:fld>
            <a:endParaRPr lang="hu-HU" sz="1400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98307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9946" y="813024"/>
            <a:ext cx="5038034" cy="400757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8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968" y="5078611"/>
            <a:ext cx="6047740" cy="481131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tabLst>
                <a:tab pos="0" algn="l"/>
                <a:tab pos="1039252" algn="l"/>
                <a:tab pos="2080315" algn="l"/>
                <a:tab pos="3121377" algn="l"/>
                <a:tab pos="4162441" algn="l"/>
                <a:tab pos="5203503" algn="l"/>
                <a:tab pos="6244566" algn="l"/>
                <a:tab pos="7285628" algn="l"/>
                <a:tab pos="8326691" algn="l"/>
                <a:tab pos="9367753" algn="l"/>
                <a:tab pos="10408817" algn="l"/>
                <a:tab pos="11449879" algn="l"/>
                <a:tab pos="12490942" algn="l"/>
              </a:tabLst>
            </a:pPr>
            <a:endParaRPr lang="hu-HU" dirty="0"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FC364FF-D379-4B30-85EE-84AB28BB0DB2}" type="slidenum">
              <a:rPr lang="hu-HU"/>
              <a:pPr/>
              <a:t>65</a:t>
            </a:fld>
            <a:endParaRPr lang="hu-HU"/>
          </a:p>
        </p:txBody>
      </p:sp>
      <p:sp>
        <p:nvSpPr>
          <p:cNvPr id="99329" name="Text Box 1"/>
          <p:cNvSpPr txBox="1">
            <a:spLocks noChangeArrowheads="1"/>
          </p:cNvSpPr>
          <p:nvPr/>
        </p:nvSpPr>
        <p:spPr bwMode="auto">
          <a:xfrm>
            <a:off x="4282067" y="10155367"/>
            <a:ext cx="3275859" cy="5345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2645" tIns="53375" rIns="102645" bIns="53375" anchor="b"/>
          <a:lstStyle/>
          <a:p>
            <a:pPr algn="r">
              <a:buClrTx/>
              <a:tabLst>
                <a:tab pos="0" algn="l"/>
                <a:tab pos="1039252" algn="l"/>
                <a:tab pos="2080315" algn="l"/>
                <a:tab pos="3121377" algn="l"/>
                <a:tab pos="4162441" algn="l"/>
                <a:tab pos="5203503" algn="l"/>
                <a:tab pos="6244566" algn="l"/>
                <a:tab pos="7285628" algn="l"/>
                <a:tab pos="8326691" algn="l"/>
                <a:tab pos="9367753" algn="l"/>
                <a:tab pos="10408817" algn="l"/>
                <a:tab pos="11449879" algn="l"/>
                <a:tab pos="12490942" algn="l"/>
              </a:tabLst>
            </a:pPr>
            <a:fld id="{E77BEBFC-0746-405D-A6DB-FB05CCAE5CCB}" type="slidenum">
              <a:rPr lang="hu-HU" sz="14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tabLst>
                  <a:tab pos="0" algn="l"/>
                  <a:tab pos="1039252" algn="l"/>
                  <a:tab pos="2080315" algn="l"/>
                  <a:tab pos="3121377" algn="l"/>
                  <a:tab pos="4162441" algn="l"/>
                  <a:tab pos="5203503" algn="l"/>
                  <a:tab pos="6244566" algn="l"/>
                  <a:tab pos="7285628" algn="l"/>
                  <a:tab pos="8326691" algn="l"/>
                  <a:tab pos="9367753" algn="l"/>
                  <a:tab pos="10408817" algn="l"/>
                  <a:tab pos="11449879" algn="l"/>
                  <a:tab pos="12490942" algn="l"/>
                </a:tabLst>
              </a:pPr>
              <a:t>65</a:t>
            </a:fld>
            <a:endParaRPr lang="hu-HU" sz="1400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99330" name="Text Box 2"/>
          <p:cNvSpPr txBox="1">
            <a:spLocks noChangeArrowheads="1"/>
          </p:cNvSpPr>
          <p:nvPr/>
        </p:nvSpPr>
        <p:spPr bwMode="auto">
          <a:xfrm>
            <a:off x="4278567" y="10157223"/>
            <a:ext cx="3277609" cy="53087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tabLst>
                <a:tab pos="0" algn="l"/>
                <a:tab pos="1039252" algn="l"/>
                <a:tab pos="2080315" algn="l"/>
                <a:tab pos="3121377" algn="l"/>
                <a:tab pos="4162441" algn="l"/>
                <a:tab pos="5203503" algn="l"/>
                <a:tab pos="6244566" algn="l"/>
                <a:tab pos="7285628" algn="l"/>
                <a:tab pos="8326691" algn="l"/>
                <a:tab pos="9367753" algn="l"/>
                <a:tab pos="10408817" algn="l"/>
                <a:tab pos="11449879" algn="l"/>
                <a:tab pos="12490942" algn="l"/>
              </a:tabLst>
            </a:pPr>
            <a:fld id="{BDCA3C50-9488-4FF1-BEE0-F44374E4E1C2}" type="slidenum">
              <a:rPr lang="hu-HU" sz="1400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95000"/>
                </a:lnSpc>
                <a:buClrTx/>
                <a:tabLst>
                  <a:tab pos="0" algn="l"/>
                  <a:tab pos="1039252" algn="l"/>
                  <a:tab pos="2080315" algn="l"/>
                  <a:tab pos="3121377" algn="l"/>
                  <a:tab pos="4162441" algn="l"/>
                  <a:tab pos="5203503" algn="l"/>
                  <a:tab pos="6244566" algn="l"/>
                  <a:tab pos="7285628" algn="l"/>
                  <a:tab pos="8326691" algn="l"/>
                  <a:tab pos="9367753" algn="l"/>
                  <a:tab pos="10408817" algn="l"/>
                  <a:tab pos="11449879" algn="l"/>
                  <a:tab pos="12490942" algn="l"/>
                </a:tabLst>
              </a:pPr>
              <a:t>65</a:t>
            </a:fld>
            <a:endParaRPr lang="hu-HU" sz="1400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99331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9946" y="813024"/>
            <a:ext cx="5038034" cy="400757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2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968" y="5078611"/>
            <a:ext cx="6047740" cy="481131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tabLst>
                <a:tab pos="0" algn="l"/>
                <a:tab pos="1039252" algn="l"/>
                <a:tab pos="2080315" algn="l"/>
                <a:tab pos="3121377" algn="l"/>
                <a:tab pos="4162441" algn="l"/>
                <a:tab pos="5203503" algn="l"/>
                <a:tab pos="6244566" algn="l"/>
                <a:tab pos="7285628" algn="l"/>
                <a:tab pos="8326691" algn="l"/>
                <a:tab pos="9367753" algn="l"/>
                <a:tab pos="10408817" algn="l"/>
                <a:tab pos="11449879" algn="l"/>
                <a:tab pos="12490942" algn="l"/>
              </a:tabLst>
            </a:pPr>
            <a:endParaRPr lang="hu-HU" dirty="0"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8109C30-A304-4BF8-BD0B-619B683C661D}" type="slidenum">
              <a:rPr lang="hu-HU"/>
              <a:pPr/>
              <a:t>66</a:t>
            </a:fld>
            <a:endParaRPr lang="hu-HU"/>
          </a:p>
        </p:txBody>
      </p:sp>
      <p:sp>
        <p:nvSpPr>
          <p:cNvPr id="96257" name="Text Box 1"/>
          <p:cNvSpPr txBox="1">
            <a:spLocks noChangeArrowheads="1"/>
          </p:cNvSpPr>
          <p:nvPr/>
        </p:nvSpPr>
        <p:spPr bwMode="auto">
          <a:xfrm>
            <a:off x="4282067" y="10155367"/>
            <a:ext cx="3275859" cy="5345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2645" tIns="53375" rIns="102645" bIns="53375" anchor="b"/>
          <a:lstStyle/>
          <a:p>
            <a:pPr algn="r">
              <a:buClrTx/>
              <a:tabLst>
                <a:tab pos="0" algn="l"/>
                <a:tab pos="1039252" algn="l"/>
                <a:tab pos="2080315" algn="l"/>
                <a:tab pos="3121377" algn="l"/>
                <a:tab pos="4162441" algn="l"/>
                <a:tab pos="5203503" algn="l"/>
                <a:tab pos="6244566" algn="l"/>
                <a:tab pos="7285628" algn="l"/>
                <a:tab pos="8326691" algn="l"/>
                <a:tab pos="9367753" algn="l"/>
                <a:tab pos="10408817" algn="l"/>
                <a:tab pos="11449879" algn="l"/>
                <a:tab pos="12490942" algn="l"/>
              </a:tabLst>
            </a:pPr>
            <a:fld id="{4113770F-8496-4319-965B-5E21300374F9}" type="slidenum">
              <a:rPr lang="hu-HU" sz="14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tabLst>
                  <a:tab pos="0" algn="l"/>
                  <a:tab pos="1039252" algn="l"/>
                  <a:tab pos="2080315" algn="l"/>
                  <a:tab pos="3121377" algn="l"/>
                  <a:tab pos="4162441" algn="l"/>
                  <a:tab pos="5203503" algn="l"/>
                  <a:tab pos="6244566" algn="l"/>
                  <a:tab pos="7285628" algn="l"/>
                  <a:tab pos="8326691" algn="l"/>
                  <a:tab pos="9367753" algn="l"/>
                  <a:tab pos="10408817" algn="l"/>
                  <a:tab pos="11449879" algn="l"/>
                  <a:tab pos="12490942" algn="l"/>
                </a:tabLst>
              </a:pPr>
              <a:t>66</a:t>
            </a:fld>
            <a:endParaRPr lang="hu-HU" sz="1400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96258" name="Text Box 2"/>
          <p:cNvSpPr txBox="1">
            <a:spLocks noChangeArrowheads="1"/>
          </p:cNvSpPr>
          <p:nvPr/>
        </p:nvSpPr>
        <p:spPr bwMode="auto">
          <a:xfrm>
            <a:off x="0" y="0"/>
            <a:ext cx="1750" cy="18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9917" tIns="45164" rIns="89917" bIns="45164"/>
          <a:lstStyle/>
          <a:p>
            <a:pPr>
              <a:buClrTx/>
              <a:tabLst>
                <a:tab pos="0" algn="l"/>
                <a:tab pos="1039252" algn="l"/>
                <a:tab pos="2080315" algn="l"/>
                <a:tab pos="3121377" algn="l"/>
                <a:tab pos="4162441" algn="l"/>
                <a:tab pos="5203503" algn="l"/>
                <a:tab pos="6244566" algn="l"/>
                <a:tab pos="7285628" algn="l"/>
                <a:tab pos="8326691" algn="l"/>
                <a:tab pos="9367753" algn="l"/>
                <a:tab pos="10408817" algn="l"/>
                <a:tab pos="11449879" algn="l"/>
                <a:tab pos="12490942" algn="l"/>
              </a:tabLst>
            </a:pPr>
            <a:fld id="{BF447009-16E6-4FEE-9CDF-67C96A2E9CAE}" type="slidenum">
              <a:rPr lang="hu-HU" sz="1400">
                <a:solidFill>
                  <a:srgbClr val="000000"/>
                </a:solidFill>
              </a:rPr>
              <a:pPr>
                <a:buClrTx/>
                <a:tabLst>
                  <a:tab pos="0" algn="l"/>
                  <a:tab pos="1039252" algn="l"/>
                  <a:tab pos="2080315" algn="l"/>
                  <a:tab pos="3121377" algn="l"/>
                  <a:tab pos="4162441" algn="l"/>
                  <a:tab pos="5203503" algn="l"/>
                  <a:tab pos="6244566" algn="l"/>
                  <a:tab pos="7285628" algn="l"/>
                  <a:tab pos="8326691" algn="l"/>
                  <a:tab pos="9367753" algn="l"/>
                  <a:tab pos="10408817" algn="l"/>
                  <a:tab pos="11449879" algn="l"/>
                  <a:tab pos="12490942" algn="l"/>
                </a:tabLst>
              </a:pPr>
              <a:t>66</a:t>
            </a:fld>
            <a:endParaRPr lang="hu-HU" sz="1400" dirty="0">
              <a:solidFill>
                <a:srgbClr val="000000"/>
              </a:solidFill>
            </a:endParaRPr>
          </a:p>
        </p:txBody>
      </p:sp>
      <p:sp>
        <p:nvSpPr>
          <p:cNvPr id="96259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9946" y="813024"/>
            <a:ext cx="5038034" cy="400757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60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968" y="5078611"/>
            <a:ext cx="6047740" cy="481131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tabLst>
                <a:tab pos="0" algn="l"/>
                <a:tab pos="1039252" algn="l"/>
                <a:tab pos="2080315" algn="l"/>
                <a:tab pos="3121377" algn="l"/>
                <a:tab pos="4162441" algn="l"/>
                <a:tab pos="5203503" algn="l"/>
                <a:tab pos="6244566" algn="l"/>
                <a:tab pos="7285628" algn="l"/>
                <a:tab pos="8326691" algn="l"/>
                <a:tab pos="9367753" algn="l"/>
                <a:tab pos="10408817" algn="l"/>
                <a:tab pos="11449879" algn="l"/>
                <a:tab pos="12490942" algn="l"/>
              </a:tabLst>
            </a:pPr>
            <a:endParaRPr lang="hu-HU" sz="2900" dirty="0">
              <a:latin typeface="Arial" charset="0"/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A3252A8-1A9A-475C-862D-A993D968A8D4}" type="slidenum">
              <a:rPr lang="hu-HU"/>
              <a:pPr/>
              <a:t>67</a:t>
            </a:fld>
            <a:endParaRPr lang="hu-HU"/>
          </a:p>
        </p:txBody>
      </p:sp>
      <p:sp>
        <p:nvSpPr>
          <p:cNvPr id="80897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561FD307-8AA6-4289-8E2A-B0B11667137C}" type="slidenum">
              <a:rPr lang="hu-HU" sz="1400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67</a:t>
            </a:fld>
            <a:endParaRPr lang="hu-HU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80898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81FE9FD-5D56-4B77-B219-1B338D5A7EE5}" type="slidenum">
              <a:rPr lang="hu-HU"/>
              <a:pPr/>
              <a:t>68</a:t>
            </a:fld>
            <a:endParaRPr lang="hu-HU"/>
          </a:p>
        </p:txBody>
      </p:sp>
      <p:sp>
        <p:nvSpPr>
          <p:cNvPr id="81921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058BDA8B-C477-440B-9D4D-135C68D18A05}" type="slidenum">
              <a:rPr lang="hu-HU" sz="1400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68</a:t>
            </a:fld>
            <a:endParaRPr lang="hu-HU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8192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B2B960A-70F2-4075-A757-6F9BDBD7726C}" type="slidenum">
              <a:rPr lang="hu-HU"/>
              <a:pPr/>
              <a:t>7</a:t>
            </a:fld>
            <a:endParaRPr lang="hu-HU"/>
          </a:p>
        </p:txBody>
      </p:sp>
      <p:sp>
        <p:nvSpPr>
          <p:cNvPr id="552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BA8C7B9-679F-49F7-A08D-03014ADAB297}" type="slidenum">
              <a:rPr lang="hu-HU"/>
              <a:pPr/>
              <a:t>8</a:t>
            </a:fld>
            <a:endParaRPr lang="hu-HU"/>
          </a:p>
        </p:txBody>
      </p:sp>
      <p:sp>
        <p:nvSpPr>
          <p:cNvPr id="563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754A636-F828-47BA-ABB9-B163414AC1F4}" type="slidenum">
              <a:rPr lang="hu-HU"/>
              <a:pPr/>
              <a:t>9</a:t>
            </a:fld>
            <a:endParaRPr lang="hu-HU"/>
          </a:p>
        </p:txBody>
      </p:sp>
      <p:sp>
        <p:nvSpPr>
          <p:cNvPr id="60417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CDF13EA3-254E-475A-A847-5CEBAD633C32}" type="slidenum">
              <a:rPr lang="hu-HU" sz="1400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9</a:t>
            </a:fld>
            <a:endParaRPr lang="hu-HU" sz="14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60418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E691653-5337-4953-BA00-EF7C3D208A79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16A94E5-AD18-43F5-B031-28833E1B6576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7304088" y="301625"/>
            <a:ext cx="2266950" cy="645318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8450" cy="645318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48C35F4-7E43-4A2F-8CDB-89D9068ED901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3D92EB4-6702-4C16-B000-324BDFB98CED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4445514-2E98-4DB1-9BE0-8BAFC94ADA14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6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7700" cy="4986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309DABA-C6D4-4A69-9814-FF59F3EBCC3C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0673A5E-E9C1-45C0-BD7B-3F6437C24D2C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ia számának helye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C7713FC-6FAB-4040-8897-9706BE486D34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BF37F94-97DC-445D-9F92-36182BB975DC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71D4707-154C-4AF5-B47A-5973F4BEC896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85DA7A9-DB4E-4522-A00A-ABFC376B273C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7800" cy="1258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Címszöveg formátumának szerkesztése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7800" cy="4986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Vázlatszöveg formátumának szerkesztése</a:t>
            </a:r>
          </a:p>
          <a:p>
            <a:pPr lvl="1"/>
            <a:r>
              <a:rPr lang="en-GB" smtClean="0"/>
              <a:t>Második vázlatszint</a:t>
            </a:r>
          </a:p>
          <a:p>
            <a:pPr lvl="2"/>
            <a:r>
              <a:rPr lang="en-GB" smtClean="0"/>
              <a:t>Harmadik vázlatszint</a:t>
            </a:r>
          </a:p>
          <a:p>
            <a:pPr lvl="3"/>
            <a:r>
              <a:rPr lang="en-GB" smtClean="0"/>
              <a:t>Negyedik vázlatszint</a:t>
            </a:r>
          </a:p>
          <a:p>
            <a:pPr lvl="4"/>
            <a:r>
              <a:rPr lang="en-GB" smtClean="0"/>
              <a:t>Ötödik vázlatszint</a:t>
            </a:r>
          </a:p>
          <a:p>
            <a:pPr lvl="4"/>
            <a:r>
              <a:rPr lang="en-GB" smtClean="0"/>
              <a:t>Hatodik vázlatszint</a:t>
            </a:r>
          </a:p>
          <a:p>
            <a:pPr lvl="4"/>
            <a:r>
              <a:rPr lang="en-GB" smtClean="0"/>
              <a:t>Hetedik vázlatszint</a:t>
            </a:r>
          </a:p>
          <a:p>
            <a:pPr lvl="4"/>
            <a:r>
              <a:rPr lang="en-GB" smtClean="0"/>
              <a:t>Nyolcadik vázlatszint</a:t>
            </a:r>
          </a:p>
          <a:p>
            <a:pPr lvl="4"/>
            <a:r>
              <a:rPr lang="en-GB" smtClean="0"/>
              <a:t>Kilencedik vázlatszint</a:t>
            </a: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4737" cy="517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1095D3D8-983F-4BC0-BFE5-583F167DEA77}" type="slidenum">
              <a:rPr lang="hu-HU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pitchFamily="32" charset="-122"/>
        </a:defRPr>
      </a:lvl2pPr>
      <a:lvl3pPr marL="11430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pitchFamily="32" charset="-122"/>
        </a:defRPr>
      </a:lvl3pPr>
      <a:lvl4pPr marL="16002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pitchFamily="32" charset="-122"/>
        </a:defRPr>
      </a:lvl4pPr>
      <a:lvl5pPr marL="20574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pitchFamily="32" charset="-122"/>
        </a:defRPr>
      </a:lvl5pPr>
      <a:lvl6pPr marL="25146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pitchFamily="32" charset="-122"/>
        </a:defRPr>
      </a:lvl6pPr>
      <a:lvl7pPr marL="29718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pitchFamily="32" charset="-122"/>
        </a:defRPr>
      </a:lvl7pPr>
      <a:lvl8pPr marL="34290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pitchFamily="32" charset="-122"/>
        </a:defRPr>
      </a:lvl8pPr>
      <a:lvl9pPr marL="38862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pitchFamily="32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d.com/talks/matthieu_ricard_on_the_habits_of_happiness" TargetMode="Externa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/11717228" TargetMode="Externa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9.jpe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11420" y="0"/>
            <a:ext cx="4663031" cy="6994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1262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503238" y="1768475"/>
            <a:ext cx="9070975" cy="4989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68500" y="708025"/>
            <a:ext cx="6383338" cy="6127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1262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38880" rIns="0" bIns="0" anchor="ctr"/>
          <a:lstStyle/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4400" b="1">
                <a:solidFill>
                  <a:srgbClr val="FFFFFF"/>
                </a:solidFill>
              </a:rPr>
              <a:t>A tartáshibák okai</a:t>
            </a:r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503238" y="1768475"/>
            <a:ext cx="9070975" cy="6505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8080" rIns="0" bIns="0"/>
          <a:lstStyle/>
          <a:p>
            <a:pPr marL="425450" indent="-320675">
              <a:lnSpc>
                <a:spcPct val="93000"/>
              </a:lnSpc>
              <a:spcAft>
                <a:spcPts val="1413"/>
              </a:spcAft>
              <a:buSzPct val="45000"/>
              <a:buFont typeface="Wingdings" charset="2"/>
              <a:buChar char=""/>
              <a:tabLst>
                <a:tab pos="530225" algn="l"/>
                <a:tab pos="979488" algn="l"/>
                <a:tab pos="1428750" algn="l"/>
                <a:tab pos="1878013" algn="l"/>
                <a:tab pos="2327275" algn="l"/>
                <a:tab pos="2776538" algn="l"/>
                <a:tab pos="3225800" algn="l"/>
                <a:tab pos="3675063" algn="l"/>
                <a:tab pos="4124325" algn="l"/>
                <a:tab pos="4573588" algn="l"/>
                <a:tab pos="5022850" algn="l"/>
                <a:tab pos="5472113" algn="l"/>
                <a:tab pos="5921375" algn="l"/>
                <a:tab pos="6370638" algn="l"/>
                <a:tab pos="6819900" algn="l"/>
                <a:tab pos="7269163" algn="l"/>
                <a:tab pos="7718425" algn="l"/>
                <a:tab pos="8167688" algn="l"/>
                <a:tab pos="8616950" algn="l"/>
                <a:tab pos="9066213" algn="l"/>
              </a:tabLst>
            </a:pPr>
            <a:r>
              <a:rPr lang="hu-HU" sz="3200">
                <a:solidFill>
                  <a:srgbClr val="000000"/>
                </a:solidFill>
              </a:rPr>
              <a:t>Kevés testhasználat, mozgás</a:t>
            </a:r>
          </a:p>
          <a:p>
            <a:pPr marL="425450" indent="-320675">
              <a:lnSpc>
                <a:spcPct val="93000"/>
              </a:lnSpc>
              <a:spcAft>
                <a:spcPts val="1413"/>
              </a:spcAft>
              <a:buSzPct val="45000"/>
              <a:buFont typeface="Wingdings" charset="2"/>
              <a:buChar char=""/>
              <a:tabLst>
                <a:tab pos="530225" algn="l"/>
                <a:tab pos="979488" algn="l"/>
                <a:tab pos="1428750" algn="l"/>
                <a:tab pos="1878013" algn="l"/>
                <a:tab pos="2327275" algn="l"/>
                <a:tab pos="2776538" algn="l"/>
                <a:tab pos="3225800" algn="l"/>
                <a:tab pos="3675063" algn="l"/>
                <a:tab pos="4124325" algn="l"/>
                <a:tab pos="4573588" algn="l"/>
                <a:tab pos="5022850" algn="l"/>
                <a:tab pos="5472113" algn="l"/>
                <a:tab pos="5921375" algn="l"/>
                <a:tab pos="6370638" algn="l"/>
                <a:tab pos="6819900" algn="l"/>
                <a:tab pos="7269163" algn="l"/>
                <a:tab pos="7718425" algn="l"/>
                <a:tab pos="8167688" algn="l"/>
                <a:tab pos="8616950" algn="l"/>
                <a:tab pos="9066213" algn="l"/>
              </a:tabLst>
            </a:pPr>
            <a:r>
              <a:rPr lang="hu-HU" sz="3200">
                <a:solidFill>
                  <a:srgbClr val="000000"/>
                </a:solidFill>
              </a:rPr>
              <a:t>Gyakorlati működési ismereteinek hiánya </a:t>
            </a:r>
          </a:p>
          <a:p>
            <a:pPr marL="425450" indent="-320675">
              <a:lnSpc>
                <a:spcPct val="93000"/>
              </a:lnSpc>
              <a:spcAft>
                <a:spcPts val="1413"/>
              </a:spcAft>
              <a:buSzPct val="45000"/>
              <a:buFont typeface="Wingdings" charset="2"/>
              <a:buChar char=""/>
              <a:tabLst>
                <a:tab pos="530225" algn="l"/>
                <a:tab pos="979488" algn="l"/>
                <a:tab pos="1428750" algn="l"/>
                <a:tab pos="1878013" algn="l"/>
                <a:tab pos="2327275" algn="l"/>
                <a:tab pos="2776538" algn="l"/>
                <a:tab pos="3225800" algn="l"/>
                <a:tab pos="3675063" algn="l"/>
                <a:tab pos="4124325" algn="l"/>
                <a:tab pos="4573588" algn="l"/>
                <a:tab pos="5022850" algn="l"/>
                <a:tab pos="5472113" algn="l"/>
                <a:tab pos="5921375" algn="l"/>
                <a:tab pos="6370638" algn="l"/>
                <a:tab pos="6819900" algn="l"/>
                <a:tab pos="7269163" algn="l"/>
                <a:tab pos="7718425" algn="l"/>
                <a:tab pos="8167688" algn="l"/>
                <a:tab pos="8616950" algn="l"/>
                <a:tab pos="9066213" algn="l"/>
              </a:tabLst>
            </a:pPr>
            <a:r>
              <a:rPr lang="hu-HU" sz="3200">
                <a:solidFill>
                  <a:srgbClr val="000000"/>
                </a:solidFill>
              </a:rPr>
              <a:t>Helytelen minták beépülése öntudatlanul</a:t>
            </a:r>
          </a:p>
          <a:p>
            <a:pPr marL="425450" indent="-320675">
              <a:lnSpc>
                <a:spcPct val="93000"/>
              </a:lnSpc>
              <a:spcAft>
                <a:spcPts val="1413"/>
              </a:spcAft>
              <a:buSzPct val="45000"/>
              <a:buFont typeface="Wingdings" charset="2"/>
              <a:buChar char=""/>
              <a:tabLst>
                <a:tab pos="530225" algn="l"/>
                <a:tab pos="979488" algn="l"/>
                <a:tab pos="1428750" algn="l"/>
                <a:tab pos="1878013" algn="l"/>
                <a:tab pos="2327275" algn="l"/>
                <a:tab pos="2776538" algn="l"/>
                <a:tab pos="3225800" algn="l"/>
                <a:tab pos="3675063" algn="l"/>
                <a:tab pos="4124325" algn="l"/>
                <a:tab pos="4573588" algn="l"/>
                <a:tab pos="5022850" algn="l"/>
                <a:tab pos="5472113" algn="l"/>
                <a:tab pos="5921375" algn="l"/>
                <a:tab pos="6370638" algn="l"/>
                <a:tab pos="6819900" algn="l"/>
                <a:tab pos="7269163" algn="l"/>
                <a:tab pos="7718425" algn="l"/>
                <a:tab pos="8167688" algn="l"/>
                <a:tab pos="8616950" algn="l"/>
                <a:tab pos="9066213" algn="l"/>
              </a:tabLst>
            </a:pPr>
            <a:r>
              <a:rPr lang="hu-HU" sz="3200">
                <a:solidFill>
                  <a:srgbClr val="000000"/>
                </a:solidFill>
              </a:rPr>
              <a:t>Gyenge test-tudat kapcsolat</a:t>
            </a:r>
          </a:p>
          <a:p>
            <a:pPr marL="425450" indent="-320675">
              <a:lnSpc>
                <a:spcPct val="93000"/>
              </a:lnSpc>
              <a:spcAft>
                <a:spcPts val="1413"/>
              </a:spcAft>
              <a:buClrTx/>
              <a:buSzPct val="45000"/>
              <a:buFontTx/>
              <a:buNone/>
              <a:tabLst>
                <a:tab pos="530225" algn="l"/>
                <a:tab pos="979488" algn="l"/>
                <a:tab pos="1428750" algn="l"/>
                <a:tab pos="1878013" algn="l"/>
                <a:tab pos="2327275" algn="l"/>
                <a:tab pos="2776538" algn="l"/>
                <a:tab pos="3225800" algn="l"/>
                <a:tab pos="3675063" algn="l"/>
                <a:tab pos="4124325" algn="l"/>
                <a:tab pos="4573588" algn="l"/>
                <a:tab pos="5022850" algn="l"/>
                <a:tab pos="5472113" algn="l"/>
                <a:tab pos="5921375" algn="l"/>
                <a:tab pos="6370638" algn="l"/>
                <a:tab pos="6819900" algn="l"/>
                <a:tab pos="7269163" algn="l"/>
                <a:tab pos="7718425" algn="l"/>
                <a:tab pos="8167688" algn="l"/>
                <a:tab pos="8616950" algn="l"/>
                <a:tab pos="9066213" algn="l"/>
              </a:tabLst>
            </a:pPr>
            <a:endParaRPr lang="hu-HU" sz="2800">
              <a:solidFill>
                <a:srgbClr val="000000"/>
              </a:solidFill>
            </a:endParaRPr>
          </a:p>
          <a:p>
            <a:pPr marL="425450" indent="-320675" algn="ctr">
              <a:lnSpc>
                <a:spcPct val="93000"/>
              </a:lnSpc>
              <a:spcAft>
                <a:spcPts val="1413"/>
              </a:spcAft>
              <a:buClrTx/>
              <a:buSzPct val="45000"/>
              <a:buFontTx/>
              <a:buNone/>
              <a:tabLst>
                <a:tab pos="530225" algn="l"/>
                <a:tab pos="979488" algn="l"/>
                <a:tab pos="1428750" algn="l"/>
                <a:tab pos="1878013" algn="l"/>
                <a:tab pos="2327275" algn="l"/>
                <a:tab pos="2776538" algn="l"/>
                <a:tab pos="3225800" algn="l"/>
                <a:tab pos="3675063" algn="l"/>
                <a:tab pos="4124325" algn="l"/>
                <a:tab pos="4573588" algn="l"/>
                <a:tab pos="5022850" algn="l"/>
                <a:tab pos="5472113" algn="l"/>
                <a:tab pos="5921375" algn="l"/>
                <a:tab pos="6370638" algn="l"/>
                <a:tab pos="6819900" algn="l"/>
                <a:tab pos="7269163" algn="l"/>
                <a:tab pos="7718425" algn="l"/>
                <a:tab pos="8167688" algn="l"/>
                <a:tab pos="8616950" algn="l"/>
                <a:tab pos="9066213" algn="l"/>
              </a:tabLst>
            </a:pPr>
            <a:r>
              <a:rPr lang="hu-HU" sz="4000" b="1">
                <a:solidFill>
                  <a:srgbClr val="000000"/>
                </a:solidFill>
              </a:rPr>
              <a:t>Következmény</a:t>
            </a:r>
          </a:p>
          <a:p>
            <a:pPr marL="425450" indent="-320675">
              <a:lnSpc>
                <a:spcPct val="93000"/>
              </a:lnSpc>
              <a:spcAft>
                <a:spcPts val="1413"/>
              </a:spcAft>
              <a:buSzPct val="45000"/>
              <a:buFont typeface="Wingdings" charset="2"/>
              <a:buChar char=""/>
              <a:tabLst>
                <a:tab pos="530225" algn="l"/>
                <a:tab pos="979488" algn="l"/>
                <a:tab pos="1428750" algn="l"/>
                <a:tab pos="1878013" algn="l"/>
                <a:tab pos="2327275" algn="l"/>
                <a:tab pos="2776538" algn="l"/>
                <a:tab pos="3225800" algn="l"/>
                <a:tab pos="3675063" algn="l"/>
                <a:tab pos="4124325" algn="l"/>
                <a:tab pos="4573588" algn="l"/>
                <a:tab pos="5022850" algn="l"/>
                <a:tab pos="5472113" algn="l"/>
                <a:tab pos="5921375" algn="l"/>
                <a:tab pos="6370638" algn="l"/>
                <a:tab pos="6819900" algn="l"/>
                <a:tab pos="7269163" algn="l"/>
                <a:tab pos="7718425" algn="l"/>
                <a:tab pos="8167688" algn="l"/>
                <a:tab pos="8616950" algn="l"/>
                <a:tab pos="9066213" algn="l"/>
              </a:tabLst>
            </a:pPr>
            <a:r>
              <a:rPr lang="hu-HU" sz="3200">
                <a:solidFill>
                  <a:srgbClr val="000000"/>
                </a:solidFill>
              </a:rPr>
              <a:t>Mire elromlik, nem tudod megjavítani:</a:t>
            </a:r>
            <a:br>
              <a:rPr lang="hu-HU" sz="3200">
                <a:solidFill>
                  <a:srgbClr val="000000"/>
                </a:solidFill>
              </a:rPr>
            </a:br>
            <a:r>
              <a:rPr lang="hu-HU" sz="3200">
                <a:solidFill>
                  <a:srgbClr val="000000"/>
                </a:solidFill>
              </a:rPr>
              <a:t>A SAJÁTODÉT...ÉS MÁSÉT?...</a:t>
            </a:r>
            <a:br>
              <a:rPr lang="hu-HU" sz="3200">
                <a:solidFill>
                  <a:srgbClr val="000000"/>
                </a:solidFill>
              </a:rPr>
            </a:br>
            <a:endParaRPr lang="hu-HU" sz="3200">
              <a:solidFill>
                <a:srgbClr val="000000"/>
              </a:solidFill>
            </a:endParaRPr>
          </a:p>
          <a:p>
            <a:pPr marL="425450" indent="-320675">
              <a:lnSpc>
                <a:spcPct val="93000"/>
              </a:lnSpc>
              <a:spcAft>
                <a:spcPts val="1413"/>
              </a:spcAft>
              <a:buClrTx/>
              <a:buSzPct val="45000"/>
              <a:buFontTx/>
              <a:buNone/>
              <a:tabLst>
                <a:tab pos="530225" algn="l"/>
                <a:tab pos="979488" algn="l"/>
                <a:tab pos="1428750" algn="l"/>
                <a:tab pos="1878013" algn="l"/>
                <a:tab pos="2327275" algn="l"/>
                <a:tab pos="2776538" algn="l"/>
                <a:tab pos="3225800" algn="l"/>
                <a:tab pos="3675063" algn="l"/>
                <a:tab pos="4124325" algn="l"/>
                <a:tab pos="4573588" algn="l"/>
                <a:tab pos="5022850" algn="l"/>
                <a:tab pos="5472113" algn="l"/>
                <a:tab pos="5921375" algn="l"/>
                <a:tab pos="6370638" algn="l"/>
                <a:tab pos="6819900" algn="l"/>
                <a:tab pos="7269163" algn="l"/>
                <a:tab pos="7718425" algn="l"/>
                <a:tab pos="8167688" algn="l"/>
                <a:tab pos="8616950" algn="l"/>
                <a:tab pos="9066213" algn="l"/>
              </a:tabLst>
            </a:pPr>
            <a:endParaRPr lang="hu-HU" sz="3200">
              <a:solidFill>
                <a:srgbClr val="000000"/>
              </a:solidFill>
            </a:endParaRPr>
          </a:p>
          <a:p>
            <a:pPr marL="425450" indent="-320675">
              <a:lnSpc>
                <a:spcPct val="93000"/>
              </a:lnSpc>
              <a:spcAft>
                <a:spcPts val="1413"/>
              </a:spcAft>
              <a:buClrTx/>
              <a:buSzPct val="45000"/>
              <a:buFontTx/>
              <a:buNone/>
              <a:tabLst>
                <a:tab pos="530225" algn="l"/>
                <a:tab pos="979488" algn="l"/>
                <a:tab pos="1428750" algn="l"/>
                <a:tab pos="1878013" algn="l"/>
                <a:tab pos="2327275" algn="l"/>
                <a:tab pos="2776538" algn="l"/>
                <a:tab pos="3225800" algn="l"/>
                <a:tab pos="3675063" algn="l"/>
                <a:tab pos="4124325" algn="l"/>
                <a:tab pos="4573588" algn="l"/>
                <a:tab pos="5022850" algn="l"/>
                <a:tab pos="5472113" algn="l"/>
                <a:tab pos="5921375" algn="l"/>
                <a:tab pos="6370638" algn="l"/>
                <a:tab pos="6819900" algn="l"/>
                <a:tab pos="7269163" algn="l"/>
                <a:tab pos="7718425" algn="l"/>
                <a:tab pos="8167688" algn="l"/>
                <a:tab pos="8616950" algn="l"/>
                <a:tab pos="9066213" algn="l"/>
              </a:tabLst>
            </a:pPr>
            <a:endParaRPr lang="hu-HU" sz="32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1262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38880" rIns="0" bIns="0" anchor="ctr"/>
          <a:lstStyle/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4400" b="1">
                <a:solidFill>
                  <a:srgbClr val="FFFFFF"/>
                </a:solidFill>
              </a:rPr>
              <a:t>A tartáshibák következményei</a:t>
            </a:r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539750" y="1744663"/>
            <a:ext cx="9070975" cy="5815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8080" rIns="0" bIns="0"/>
          <a:lstStyle/>
          <a:p>
            <a:pPr marL="428625" indent="-323850">
              <a:lnSpc>
                <a:spcPct val="93000"/>
              </a:lnSpc>
              <a:spcAft>
                <a:spcPts val="1413"/>
              </a:spcAft>
              <a:buSzPct val="45000"/>
              <a:buFont typeface="Wingdings" charset="2"/>
              <a:buChar char=""/>
              <a:tabLst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hu-HU" sz="2800">
                <a:solidFill>
                  <a:srgbClr val="000000"/>
                </a:solidFill>
              </a:rPr>
              <a:t>Láb ízületeinek kopása   </a:t>
            </a:r>
          </a:p>
          <a:p>
            <a:pPr marL="428625" indent="-323850">
              <a:lnSpc>
                <a:spcPct val="93000"/>
              </a:lnSpc>
              <a:spcAft>
                <a:spcPts val="1413"/>
              </a:spcAft>
              <a:buSzPct val="45000"/>
              <a:buFont typeface="Wingdings" charset="2"/>
              <a:buChar char=""/>
              <a:tabLst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hu-HU" sz="2800">
                <a:solidFill>
                  <a:srgbClr val="000000"/>
                </a:solidFill>
              </a:rPr>
              <a:t>Deréktáji, nyaki feszültségek </a:t>
            </a:r>
          </a:p>
          <a:p>
            <a:pPr marL="428625" indent="-323850">
              <a:lnSpc>
                <a:spcPct val="93000"/>
              </a:lnSpc>
              <a:spcAft>
                <a:spcPts val="1413"/>
              </a:spcAft>
              <a:buSzPct val="45000"/>
              <a:buFont typeface="Wingdings" charset="2"/>
              <a:buChar char=""/>
              <a:tabLst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hu-HU" sz="2800">
                <a:solidFill>
                  <a:srgbClr val="000000"/>
                </a:solidFill>
              </a:rPr>
              <a:t>Lógó gátizom, lógó has: sérv-problémák  </a:t>
            </a:r>
          </a:p>
          <a:p>
            <a:pPr marL="428625" indent="-323850">
              <a:lnSpc>
                <a:spcPct val="93000"/>
              </a:lnSpc>
              <a:spcAft>
                <a:spcPts val="1413"/>
              </a:spcAft>
              <a:buSzPct val="45000"/>
              <a:buFont typeface="Wingdings" charset="2"/>
              <a:buChar char=""/>
              <a:tabLst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hu-HU" sz="2800">
                <a:solidFill>
                  <a:srgbClr val="000000"/>
                </a:solidFill>
              </a:rPr>
              <a:t>Leromló légzésfunkciók:</a:t>
            </a:r>
            <a:br>
              <a:rPr lang="hu-HU" sz="2800">
                <a:solidFill>
                  <a:srgbClr val="000000"/>
                </a:solidFill>
              </a:rPr>
            </a:br>
            <a:r>
              <a:rPr lang="hu-HU" sz="2800">
                <a:solidFill>
                  <a:srgbClr val="000000"/>
                </a:solidFill>
              </a:rPr>
              <a:t>csökkent tüdőkapacitás</a:t>
            </a:r>
          </a:p>
          <a:p>
            <a:pPr marL="428625" indent="-323850">
              <a:lnSpc>
                <a:spcPct val="93000"/>
              </a:lnSpc>
              <a:spcAft>
                <a:spcPts val="1413"/>
              </a:spcAft>
              <a:buSzPct val="45000"/>
              <a:buFont typeface="Wingdings" charset="2"/>
              <a:buChar char=""/>
              <a:tabLst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hu-HU" sz="2800">
                <a:solidFill>
                  <a:srgbClr val="000000"/>
                </a:solidFill>
              </a:rPr>
              <a:t>Rossz keringés: letapadások az érfalakon </a:t>
            </a:r>
          </a:p>
          <a:p>
            <a:pPr marL="428625" indent="-323850">
              <a:lnSpc>
                <a:spcPct val="93000"/>
              </a:lnSpc>
              <a:spcAft>
                <a:spcPts val="1413"/>
              </a:spcAft>
              <a:buSzPct val="45000"/>
              <a:buFont typeface="Wingdings" charset="2"/>
              <a:buChar char=""/>
              <a:tabLst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hu-HU" sz="2800">
                <a:solidFill>
                  <a:srgbClr val="000000"/>
                </a:solidFill>
              </a:rPr>
              <a:t>Emésztés, bélrendszer akadályozott működése</a:t>
            </a:r>
          </a:p>
          <a:p>
            <a:pPr marL="428625" indent="-323850">
              <a:lnSpc>
                <a:spcPct val="93000"/>
              </a:lnSpc>
              <a:spcAft>
                <a:spcPts val="1413"/>
              </a:spcAft>
              <a:buSzPct val="45000"/>
              <a:buFont typeface="Wingdings" charset="2"/>
              <a:buChar char=""/>
              <a:tabLst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hu-HU" sz="2800">
                <a:solidFill>
                  <a:srgbClr val="000000"/>
                </a:solidFill>
              </a:rPr>
              <a:t>Hormonháztartás egyensúlyának felborulása </a:t>
            </a:r>
          </a:p>
          <a:p>
            <a:pPr marL="428625" indent="-323850">
              <a:lnSpc>
                <a:spcPct val="93000"/>
              </a:lnSpc>
              <a:spcAft>
                <a:spcPts val="1413"/>
              </a:spcAft>
              <a:buSzPct val="45000"/>
              <a:buFont typeface="Wingdings" charset="2"/>
              <a:buChar char=""/>
              <a:tabLst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hu-HU" sz="2800">
                <a:solidFill>
                  <a:srgbClr val="000000"/>
                </a:solidFill>
              </a:rPr>
              <a:t>Lassú regeneráció, visszatérő, súlyosbodó panaszok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1262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38880" rIns="0" bIns="0" anchor="ctr"/>
          <a:lstStyle/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4000" b="1" dirty="0">
                <a:solidFill>
                  <a:srgbClr val="FFFFFF"/>
                </a:solidFill>
              </a:rPr>
              <a:t>Helyes </a:t>
            </a:r>
            <a:r>
              <a:rPr lang="hu-HU" sz="4000" b="1" dirty="0" smtClean="0">
                <a:solidFill>
                  <a:srgbClr val="FFFFFF"/>
                </a:solidFill>
              </a:rPr>
              <a:t>testtartás</a:t>
            </a:r>
            <a:endParaRPr lang="hu-HU" sz="4000" b="1" dirty="0">
              <a:solidFill>
                <a:srgbClr val="FFFFFF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0650" y="1663700"/>
            <a:ext cx="7221538" cy="4973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4400" dirty="0" smtClean="0">
                <a:solidFill>
                  <a:srgbClr val="FFFFFF"/>
                </a:solidFill>
              </a:rPr>
              <a:t>ZSEBLÁMPA </a:t>
            </a:r>
            <a:r>
              <a:rPr lang="hu-HU" sz="4400" dirty="0">
                <a:solidFill>
                  <a:srgbClr val="FFFFFF"/>
                </a:solidFill>
              </a:rPr>
              <a:t>- GYAKORLAT</a:t>
            </a:r>
          </a:p>
        </p:txBody>
      </p:sp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468313" y="1851025"/>
            <a:ext cx="4714875" cy="5541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8080" rIns="0" bIns="0"/>
          <a:lstStyle/>
          <a:p>
            <a:pPr marL="425450" indent="-320675">
              <a:lnSpc>
                <a:spcPct val="93000"/>
              </a:lnSpc>
              <a:spcAft>
                <a:spcPts val="1413"/>
              </a:spcAft>
              <a:buSzPct val="45000"/>
              <a:buFont typeface="Wingdings" charset="2"/>
              <a:buChar char=""/>
              <a:tabLst>
                <a:tab pos="530225" algn="l"/>
                <a:tab pos="979488" algn="l"/>
                <a:tab pos="1428750" algn="l"/>
                <a:tab pos="1878013" algn="l"/>
                <a:tab pos="2327275" algn="l"/>
                <a:tab pos="2776538" algn="l"/>
                <a:tab pos="3225800" algn="l"/>
                <a:tab pos="3675063" algn="l"/>
                <a:tab pos="4124325" algn="l"/>
                <a:tab pos="4573588" algn="l"/>
                <a:tab pos="5022850" algn="l"/>
                <a:tab pos="5472113" algn="l"/>
                <a:tab pos="5921375" algn="l"/>
                <a:tab pos="6370638" algn="l"/>
                <a:tab pos="6819900" algn="l"/>
                <a:tab pos="7269163" algn="l"/>
                <a:tab pos="7718425" algn="l"/>
                <a:tab pos="8167688" algn="l"/>
                <a:tab pos="8616950" algn="l"/>
                <a:tab pos="9066213" algn="l"/>
              </a:tabLst>
            </a:pPr>
            <a:r>
              <a:rPr lang="hu-HU" sz="3200" dirty="0">
                <a:solidFill>
                  <a:srgbClr val="000000"/>
                </a:solidFill>
              </a:rPr>
              <a:t>Fej/Nyak</a:t>
            </a:r>
          </a:p>
          <a:p>
            <a:pPr marL="425450" indent="-320675">
              <a:lnSpc>
                <a:spcPct val="93000"/>
              </a:lnSpc>
              <a:spcAft>
                <a:spcPts val="1413"/>
              </a:spcAft>
              <a:buSzPct val="45000"/>
              <a:buFont typeface="Wingdings" charset="2"/>
              <a:buChar char=""/>
              <a:tabLst>
                <a:tab pos="530225" algn="l"/>
                <a:tab pos="979488" algn="l"/>
                <a:tab pos="1428750" algn="l"/>
                <a:tab pos="1878013" algn="l"/>
                <a:tab pos="2327275" algn="l"/>
                <a:tab pos="2776538" algn="l"/>
                <a:tab pos="3225800" algn="l"/>
                <a:tab pos="3675063" algn="l"/>
                <a:tab pos="4124325" algn="l"/>
                <a:tab pos="4573588" algn="l"/>
                <a:tab pos="5022850" algn="l"/>
                <a:tab pos="5472113" algn="l"/>
                <a:tab pos="5921375" algn="l"/>
                <a:tab pos="6370638" algn="l"/>
                <a:tab pos="6819900" algn="l"/>
                <a:tab pos="7269163" algn="l"/>
                <a:tab pos="7718425" algn="l"/>
                <a:tab pos="8167688" algn="l"/>
                <a:tab pos="8616950" algn="l"/>
                <a:tab pos="9066213" algn="l"/>
              </a:tabLst>
            </a:pPr>
            <a:r>
              <a:rPr lang="hu-HU" sz="3200" dirty="0">
                <a:solidFill>
                  <a:srgbClr val="000000"/>
                </a:solidFill>
              </a:rPr>
              <a:t>Hát/Vállak/Lapockák</a:t>
            </a:r>
          </a:p>
          <a:p>
            <a:pPr marL="425450" indent="-320675">
              <a:lnSpc>
                <a:spcPct val="93000"/>
              </a:lnSpc>
              <a:spcAft>
                <a:spcPts val="1413"/>
              </a:spcAft>
              <a:buSzPct val="45000"/>
              <a:buFont typeface="Wingdings" charset="2"/>
              <a:buChar char=""/>
              <a:tabLst>
                <a:tab pos="530225" algn="l"/>
                <a:tab pos="979488" algn="l"/>
                <a:tab pos="1428750" algn="l"/>
                <a:tab pos="1878013" algn="l"/>
                <a:tab pos="2327275" algn="l"/>
                <a:tab pos="2776538" algn="l"/>
                <a:tab pos="3225800" algn="l"/>
                <a:tab pos="3675063" algn="l"/>
                <a:tab pos="4124325" algn="l"/>
                <a:tab pos="4573588" algn="l"/>
                <a:tab pos="5022850" algn="l"/>
                <a:tab pos="5472113" algn="l"/>
                <a:tab pos="5921375" algn="l"/>
                <a:tab pos="6370638" algn="l"/>
                <a:tab pos="6819900" algn="l"/>
                <a:tab pos="7269163" algn="l"/>
                <a:tab pos="7718425" algn="l"/>
                <a:tab pos="8167688" algn="l"/>
                <a:tab pos="8616950" algn="l"/>
                <a:tab pos="9066213" algn="l"/>
              </a:tabLst>
            </a:pPr>
            <a:r>
              <a:rPr lang="hu-HU" sz="3200" dirty="0">
                <a:solidFill>
                  <a:srgbClr val="000000"/>
                </a:solidFill>
              </a:rPr>
              <a:t>Bordakosár</a:t>
            </a:r>
          </a:p>
          <a:p>
            <a:pPr marL="425450" indent="-320675">
              <a:lnSpc>
                <a:spcPct val="93000"/>
              </a:lnSpc>
              <a:spcAft>
                <a:spcPts val="1413"/>
              </a:spcAft>
              <a:buSzPct val="45000"/>
              <a:buFont typeface="Wingdings" charset="2"/>
              <a:buChar char=""/>
              <a:tabLst>
                <a:tab pos="530225" algn="l"/>
                <a:tab pos="979488" algn="l"/>
                <a:tab pos="1428750" algn="l"/>
                <a:tab pos="1878013" algn="l"/>
                <a:tab pos="2327275" algn="l"/>
                <a:tab pos="2776538" algn="l"/>
                <a:tab pos="3225800" algn="l"/>
                <a:tab pos="3675063" algn="l"/>
                <a:tab pos="4124325" algn="l"/>
                <a:tab pos="4573588" algn="l"/>
                <a:tab pos="5022850" algn="l"/>
                <a:tab pos="5472113" algn="l"/>
                <a:tab pos="5921375" algn="l"/>
                <a:tab pos="6370638" algn="l"/>
                <a:tab pos="6819900" algn="l"/>
                <a:tab pos="7269163" algn="l"/>
                <a:tab pos="7718425" algn="l"/>
                <a:tab pos="8167688" algn="l"/>
                <a:tab pos="8616950" algn="l"/>
                <a:tab pos="9066213" algn="l"/>
              </a:tabLst>
            </a:pPr>
            <a:r>
              <a:rPr lang="hu-HU" sz="3200" dirty="0">
                <a:solidFill>
                  <a:srgbClr val="000000"/>
                </a:solidFill>
              </a:rPr>
              <a:t>Hasizmok</a:t>
            </a:r>
          </a:p>
          <a:p>
            <a:pPr marL="425450" indent="-320675">
              <a:lnSpc>
                <a:spcPct val="93000"/>
              </a:lnSpc>
              <a:spcAft>
                <a:spcPts val="1413"/>
              </a:spcAft>
              <a:buSzPct val="45000"/>
              <a:buFont typeface="Wingdings" charset="2"/>
              <a:buChar char=""/>
              <a:tabLst>
                <a:tab pos="530225" algn="l"/>
                <a:tab pos="979488" algn="l"/>
                <a:tab pos="1428750" algn="l"/>
                <a:tab pos="1878013" algn="l"/>
                <a:tab pos="2327275" algn="l"/>
                <a:tab pos="2776538" algn="l"/>
                <a:tab pos="3225800" algn="l"/>
                <a:tab pos="3675063" algn="l"/>
                <a:tab pos="4124325" algn="l"/>
                <a:tab pos="4573588" algn="l"/>
                <a:tab pos="5022850" algn="l"/>
                <a:tab pos="5472113" algn="l"/>
                <a:tab pos="5921375" algn="l"/>
                <a:tab pos="6370638" algn="l"/>
                <a:tab pos="6819900" algn="l"/>
                <a:tab pos="7269163" algn="l"/>
                <a:tab pos="7718425" algn="l"/>
                <a:tab pos="8167688" algn="l"/>
                <a:tab pos="8616950" algn="l"/>
                <a:tab pos="9066213" algn="l"/>
              </a:tabLst>
            </a:pPr>
            <a:r>
              <a:rPr lang="hu-HU" sz="3200" dirty="0">
                <a:solidFill>
                  <a:srgbClr val="000000"/>
                </a:solidFill>
              </a:rPr>
              <a:t>Csípő/Gátizom</a:t>
            </a:r>
          </a:p>
          <a:p>
            <a:pPr marL="425450" indent="-320675">
              <a:lnSpc>
                <a:spcPct val="93000"/>
              </a:lnSpc>
              <a:spcAft>
                <a:spcPts val="1413"/>
              </a:spcAft>
              <a:buSzPct val="45000"/>
              <a:buFont typeface="Wingdings" charset="2"/>
              <a:buChar char=""/>
              <a:tabLst>
                <a:tab pos="530225" algn="l"/>
                <a:tab pos="979488" algn="l"/>
                <a:tab pos="1428750" algn="l"/>
                <a:tab pos="1878013" algn="l"/>
                <a:tab pos="2327275" algn="l"/>
                <a:tab pos="2776538" algn="l"/>
                <a:tab pos="3225800" algn="l"/>
                <a:tab pos="3675063" algn="l"/>
                <a:tab pos="4124325" algn="l"/>
                <a:tab pos="4573588" algn="l"/>
                <a:tab pos="5022850" algn="l"/>
                <a:tab pos="5472113" algn="l"/>
                <a:tab pos="5921375" algn="l"/>
                <a:tab pos="6370638" algn="l"/>
                <a:tab pos="6819900" algn="l"/>
                <a:tab pos="7269163" algn="l"/>
                <a:tab pos="7718425" algn="l"/>
                <a:tab pos="8167688" algn="l"/>
                <a:tab pos="8616950" algn="l"/>
                <a:tab pos="9066213" algn="l"/>
              </a:tabLst>
            </a:pPr>
            <a:r>
              <a:rPr lang="hu-HU" sz="3200" dirty="0">
                <a:solidFill>
                  <a:srgbClr val="000000"/>
                </a:solidFill>
              </a:rPr>
              <a:t>Térd</a:t>
            </a:r>
          </a:p>
          <a:p>
            <a:pPr marL="425450" indent="-320675">
              <a:lnSpc>
                <a:spcPct val="93000"/>
              </a:lnSpc>
              <a:spcAft>
                <a:spcPts val="1413"/>
              </a:spcAft>
              <a:buSzPct val="45000"/>
              <a:buFont typeface="Wingdings" charset="2"/>
              <a:buChar char=""/>
              <a:tabLst>
                <a:tab pos="530225" algn="l"/>
                <a:tab pos="979488" algn="l"/>
                <a:tab pos="1428750" algn="l"/>
                <a:tab pos="1878013" algn="l"/>
                <a:tab pos="2327275" algn="l"/>
                <a:tab pos="2776538" algn="l"/>
                <a:tab pos="3225800" algn="l"/>
                <a:tab pos="3675063" algn="l"/>
                <a:tab pos="4124325" algn="l"/>
                <a:tab pos="4573588" algn="l"/>
                <a:tab pos="5022850" algn="l"/>
                <a:tab pos="5472113" algn="l"/>
                <a:tab pos="5921375" algn="l"/>
                <a:tab pos="6370638" algn="l"/>
                <a:tab pos="6819900" algn="l"/>
                <a:tab pos="7269163" algn="l"/>
                <a:tab pos="7718425" algn="l"/>
                <a:tab pos="8167688" algn="l"/>
                <a:tab pos="8616950" algn="l"/>
                <a:tab pos="9066213" algn="l"/>
              </a:tabLst>
            </a:pPr>
            <a:r>
              <a:rPr lang="hu-HU" sz="3200" dirty="0">
                <a:solidFill>
                  <a:srgbClr val="000000"/>
                </a:solidFill>
              </a:rPr>
              <a:t>Boka</a:t>
            </a:r>
          </a:p>
          <a:p>
            <a:pPr marL="425450" indent="-320675">
              <a:lnSpc>
                <a:spcPct val="93000"/>
              </a:lnSpc>
              <a:spcAft>
                <a:spcPts val="1413"/>
              </a:spcAft>
              <a:buSzPct val="45000"/>
              <a:buFont typeface="Wingdings" charset="2"/>
              <a:buChar char=""/>
              <a:tabLst>
                <a:tab pos="530225" algn="l"/>
                <a:tab pos="979488" algn="l"/>
                <a:tab pos="1428750" algn="l"/>
                <a:tab pos="1878013" algn="l"/>
                <a:tab pos="2327275" algn="l"/>
                <a:tab pos="2776538" algn="l"/>
                <a:tab pos="3225800" algn="l"/>
                <a:tab pos="3675063" algn="l"/>
                <a:tab pos="4124325" algn="l"/>
                <a:tab pos="4573588" algn="l"/>
                <a:tab pos="5022850" algn="l"/>
                <a:tab pos="5472113" algn="l"/>
                <a:tab pos="5921375" algn="l"/>
                <a:tab pos="6370638" algn="l"/>
                <a:tab pos="6819900" algn="l"/>
                <a:tab pos="7269163" algn="l"/>
                <a:tab pos="7718425" algn="l"/>
                <a:tab pos="8167688" algn="l"/>
                <a:tab pos="8616950" algn="l"/>
                <a:tab pos="9066213" algn="l"/>
              </a:tabLst>
            </a:pPr>
            <a:r>
              <a:rPr lang="hu-HU" sz="3200" dirty="0">
                <a:solidFill>
                  <a:srgbClr val="000000"/>
                </a:solidFill>
              </a:rPr>
              <a:t>Talp</a:t>
            </a:r>
          </a:p>
          <a:p>
            <a:pPr marL="425450" indent="-320675">
              <a:lnSpc>
                <a:spcPct val="93000"/>
              </a:lnSpc>
              <a:spcAft>
                <a:spcPts val="1413"/>
              </a:spcAft>
              <a:buClrTx/>
              <a:buFontTx/>
              <a:buNone/>
              <a:tabLst>
                <a:tab pos="530225" algn="l"/>
                <a:tab pos="979488" algn="l"/>
                <a:tab pos="1428750" algn="l"/>
                <a:tab pos="1878013" algn="l"/>
                <a:tab pos="2327275" algn="l"/>
                <a:tab pos="2776538" algn="l"/>
                <a:tab pos="3225800" algn="l"/>
                <a:tab pos="3675063" algn="l"/>
                <a:tab pos="4124325" algn="l"/>
                <a:tab pos="4573588" algn="l"/>
                <a:tab pos="5022850" algn="l"/>
                <a:tab pos="5472113" algn="l"/>
                <a:tab pos="5921375" algn="l"/>
                <a:tab pos="6370638" algn="l"/>
                <a:tab pos="6819900" algn="l"/>
                <a:tab pos="7269163" algn="l"/>
                <a:tab pos="7718425" algn="l"/>
                <a:tab pos="8167688" algn="l"/>
                <a:tab pos="8616950" algn="l"/>
                <a:tab pos="9066213" algn="l"/>
              </a:tabLst>
            </a:pPr>
            <a:endParaRPr lang="hu-HU" sz="3200" dirty="0">
              <a:solidFill>
                <a:srgbClr val="000000"/>
              </a:solidFill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40313" y="1565275"/>
            <a:ext cx="4140200" cy="5322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4400" b="1">
                <a:solidFill>
                  <a:srgbClr val="FFFFFF"/>
                </a:solidFill>
              </a:rPr>
              <a:t>Helyes munkapozíciók – ülő, álló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1313" y="1565275"/>
            <a:ext cx="7000875" cy="542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325438" y="6369050"/>
            <a:ext cx="9070975" cy="2379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8080" rIns="0" bIns="0"/>
          <a:lstStyle/>
          <a:p>
            <a:pPr marL="342900" indent="-341313">
              <a:lnSpc>
                <a:spcPct val="93000"/>
              </a:lnSpc>
              <a:spcAft>
                <a:spcPts val="1413"/>
              </a:spcAft>
              <a:buClrTx/>
              <a:buFontTx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2000">
                <a:solidFill>
                  <a:srgbClr val="000000"/>
                </a:solidFill>
              </a:rPr>
              <a:t>https://www.youtube.com/watch?v=os0I8wotOrE</a:t>
            </a:r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503238" y="301625"/>
            <a:ext cx="9070975" cy="1262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38880" rIns="0" bIns="0" anchor="ctr"/>
          <a:lstStyle/>
          <a:p>
            <a:pPr marL="342900" indent="-341313" algn="ctr">
              <a:lnSpc>
                <a:spcPct val="93000"/>
              </a:lnSpc>
              <a:spcAft>
                <a:spcPts val="1413"/>
              </a:spcAft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hu-HU" sz="4000" b="1" dirty="0" smtClean="0">
                <a:solidFill>
                  <a:srgbClr val="FFFFFF"/>
                </a:solidFill>
              </a:rPr>
              <a:t>HANG </a:t>
            </a:r>
            <a:r>
              <a:rPr lang="hu-HU" sz="4000" b="1" dirty="0">
                <a:solidFill>
                  <a:srgbClr val="FFFFFF"/>
                </a:solidFill>
              </a:rPr>
              <a:t>- GYAKORLAT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5563" y="1636713"/>
            <a:ext cx="7286625" cy="457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1262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38880" rIns="0" bIns="0" anchor="ctr"/>
          <a:lstStyle/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4400" b="1">
                <a:solidFill>
                  <a:srgbClr val="FFFFFF"/>
                </a:solidFill>
              </a:rPr>
              <a:t>Hová figyeltél?</a:t>
            </a:r>
          </a:p>
        </p:txBody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254098" y="1493821"/>
            <a:ext cx="7286625" cy="5214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8040" rIns="90000" bIns="45000"/>
          <a:lstStyle/>
          <a:p>
            <a:pPr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2800" dirty="0" smtClean="0">
                <a:solidFill>
                  <a:srgbClr val="000000"/>
                </a:solidFill>
              </a:rPr>
              <a:t>1) Felfogtad</a:t>
            </a:r>
            <a:r>
              <a:rPr lang="hu-HU" sz="2800" dirty="0">
                <a:solidFill>
                  <a:srgbClr val="000000"/>
                </a:solidFill>
              </a:rPr>
              <a:t>, tudatosult benned, </a:t>
            </a:r>
            <a:br>
              <a:rPr lang="hu-HU" sz="2800" dirty="0">
                <a:solidFill>
                  <a:srgbClr val="000000"/>
                </a:solidFill>
              </a:rPr>
            </a:br>
            <a:r>
              <a:rPr lang="hu-HU" sz="2800" dirty="0">
                <a:solidFill>
                  <a:srgbClr val="000000"/>
                </a:solidFill>
              </a:rPr>
              <a:t>  hogy </a:t>
            </a:r>
            <a:r>
              <a:rPr lang="hu-HU" sz="2800" dirty="0" smtClean="0">
                <a:solidFill>
                  <a:srgbClr val="000000"/>
                </a:solidFill>
              </a:rPr>
              <a:t>hatás </a:t>
            </a:r>
            <a:r>
              <a:rPr lang="hu-HU" sz="2800" dirty="0">
                <a:solidFill>
                  <a:srgbClr val="000000"/>
                </a:solidFill>
              </a:rPr>
              <a:t>ért?</a:t>
            </a:r>
          </a:p>
          <a:p>
            <a:pPr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2800" dirty="0" smtClean="0">
                <a:solidFill>
                  <a:srgbClr val="000000"/>
                </a:solidFill>
              </a:rPr>
              <a:t>2) Saját érzetekre vagy a hatásra figyeltél?</a:t>
            </a:r>
            <a:endParaRPr lang="hu-HU" sz="2800" dirty="0">
              <a:solidFill>
                <a:srgbClr val="000000"/>
              </a:solidFill>
            </a:endParaRPr>
          </a:p>
          <a:p>
            <a:pPr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2800" dirty="0" smtClean="0">
                <a:solidFill>
                  <a:srgbClr val="000000"/>
                </a:solidFill>
              </a:rPr>
              <a:t>3) Mi változott:</a:t>
            </a:r>
            <a:br>
              <a:rPr lang="hu-HU" sz="2800" dirty="0" smtClean="0">
                <a:solidFill>
                  <a:srgbClr val="000000"/>
                </a:solidFill>
              </a:rPr>
            </a:br>
            <a:r>
              <a:rPr lang="hu-HU" sz="2800" dirty="0" smtClean="0">
                <a:solidFill>
                  <a:srgbClr val="000000"/>
                </a:solidFill>
              </a:rPr>
              <a:t>– mire gondoltál, </a:t>
            </a:r>
            <a:br>
              <a:rPr lang="hu-HU" sz="2800" dirty="0" smtClean="0">
                <a:solidFill>
                  <a:srgbClr val="000000"/>
                </a:solidFill>
              </a:rPr>
            </a:br>
            <a:r>
              <a:rPr lang="hu-HU" sz="2800" dirty="0" smtClean="0">
                <a:solidFill>
                  <a:srgbClr val="000000"/>
                </a:solidFill>
              </a:rPr>
              <a:t>- feljöttek-e emlékek</a:t>
            </a:r>
            <a:br>
              <a:rPr lang="hu-HU" sz="2800" dirty="0" smtClean="0">
                <a:solidFill>
                  <a:srgbClr val="000000"/>
                </a:solidFill>
              </a:rPr>
            </a:br>
            <a:r>
              <a:rPr lang="hu-HU" sz="2800" dirty="0" smtClean="0">
                <a:solidFill>
                  <a:srgbClr val="000000"/>
                </a:solidFill>
              </a:rPr>
              <a:t>- hogyan érezted magad?</a:t>
            </a:r>
            <a:endParaRPr lang="hu-HU" sz="2800" dirty="0">
              <a:solidFill>
                <a:srgbClr val="000000"/>
              </a:solidFill>
            </a:endParaRPr>
          </a:p>
          <a:p>
            <a:pPr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2800" dirty="0" smtClean="0">
                <a:solidFill>
                  <a:srgbClr val="000000"/>
                </a:solidFill>
              </a:rPr>
              <a:t>4) Te irányítottad a </a:t>
            </a:r>
            <a:r>
              <a:rPr lang="hu-HU" sz="2800" dirty="0">
                <a:solidFill>
                  <a:srgbClr val="000000"/>
                </a:solidFill>
              </a:rPr>
              <a:t>figyelmet</a:t>
            </a:r>
            <a:r>
              <a:rPr lang="hu-HU" sz="2800" dirty="0" smtClean="0">
                <a:solidFill>
                  <a:srgbClr val="000000"/>
                </a:solidFill>
              </a:rPr>
              <a:t>?</a:t>
            </a:r>
            <a:br>
              <a:rPr lang="hu-HU" sz="2800" dirty="0" smtClean="0">
                <a:solidFill>
                  <a:srgbClr val="000000"/>
                </a:solidFill>
              </a:rPr>
            </a:br>
            <a:r>
              <a:rPr lang="hu-HU" sz="2800" dirty="0" smtClean="0">
                <a:solidFill>
                  <a:srgbClr val="000000"/>
                </a:solidFill>
              </a:rPr>
              <a:t/>
            </a:r>
            <a:br>
              <a:rPr lang="hu-HU" sz="2800" dirty="0" smtClean="0">
                <a:solidFill>
                  <a:srgbClr val="000000"/>
                </a:solidFill>
              </a:rPr>
            </a:br>
            <a:r>
              <a:rPr lang="hu-HU" sz="2800" dirty="0" smtClean="0">
                <a:solidFill>
                  <a:srgbClr val="000000"/>
                </a:solidFill>
              </a:rPr>
              <a:t>5) Milyen különbséget figyeltél meg az első hanghoz képest?</a:t>
            </a:r>
            <a:endParaRPr lang="hu-HU" sz="2800" dirty="0">
              <a:solidFill>
                <a:srgbClr val="000000"/>
              </a:solidFill>
            </a:endParaRPr>
          </a:p>
          <a:p>
            <a:pPr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hu-HU" sz="3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468313" y="196850"/>
            <a:ext cx="9070975" cy="1285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38880" rIns="0" bIns="0" anchor="ctr"/>
          <a:lstStyle/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4400" b="1">
                <a:solidFill>
                  <a:srgbClr val="FFFFFF"/>
                </a:solidFill>
              </a:rPr>
              <a:t>HATÁS</a:t>
            </a:r>
            <a:br>
              <a:rPr lang="hu-HU" sz="4400" b="1">
                <a:solidFill>
                  <a:srgbClr val="FFFFFF"/>
                </a:solidFill>
              </a:rPr>
            </a:br>
            <a:r>
              <a:rPr lang="hu-HU" sz="4400" b="1">
                <a:solidFill>
                  <a:srgbClr val="FFFFFF"/>
                </a:solidFill>
              </a:rPr>
              <a:t>„az izgalom biológiája” </a:t>
            </a:r>
          </a:p>
        </p:txBody>
      </p:sp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754063" y="1493838"/>
            <a:ext cx="8856662" cy="1387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8080" rIns="0" bIns="0"/>
          <a:lstStyle/>
          <a:p>
            <a:pPr marL="431800" indent="-322263">
              <a:lnSpc>
                <a:spcPct val="93000"/>
              </a:lnSpc>
              <a:spcAft>
                <a:spcPts val="1413"/>
              </a:spcAft>
              <a:buClrTx/>
              <a:buSzPct val="45000"/>
              <a:buFontTx/>
              <a:buNone/>
              <a:tabLst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hu-HU" sz="3200">
                <a:solidFill>
                  <a:srgbClr val="000000"/>
                </a:solidFill>
              </a:rPr>
              <a:t/>
            </a:r>
            <a:br>
              <a:rPr lang="hu-HU" sz="3200">
                <a:solidFill>
                  <a:srgbClr val="000000"/>
                </a:solidFill>
              </a:rPr>
            </a:br>
            <a:r>
              <a:rPr lang="hu-HU" sz="3200">
                <a:solidFill>
                  <a:srgbClr val="000000"/>
                </a:solidFill>
              </a:rPr>
              <a:t>stressz – vagy - a titkos összetevő?</a:t>
            </a:r>
            <a:br>
              <a:rPr lang="hu-HU" sz="3200">
                <a:solidFill>
                  <a:srgbClr val="000000"/>
                </a:solidFill>
              </a:rPr>
            </a:br>
            <a:endParaRPr lang="hu-HU" sz="3200">
              <a:solidFill>
                <a:srgbClr val="000000"/>
              </a:solidFill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4000" y="2851150"/>
            <a:ext cx="5397500" cy="3956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5326063" y="2851150"/>
            <a:ext cx="4425950" cy="3646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8080" rIns="0" bIns="0"/>
          <a:lstStyle/>
          <a:p>
            <a:pPr marL="431800" indent="-322263">
              <a:lnSpc>
                <a:spcPct val="93000"/>
              </a:lnSpc>
              <a:spcAft>
                <a:spcPts val="1413"/>
              </a:spcAft>
              <a:buClrTx/>
              <a:buSzPct val="45000"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hu-HU" sz="3200">
                <a:solidFill>
                  <a:srgbClr val="000000"/>
                </a:solidFill>
              </a:rPr>
              <a:t>   A szervezet </a:t>
            </a:r>
            <a:br>
              <a:rPr lang="hu-HU" sz="3200">
                <a:solidFill>
                  <a:srgbClr val="000000"/>
                </a:solidFill>
              </a:rPr>
            </a:br>
            <a:r>
              <a:rPr lang="hu-HU" sz="3200">
                <a:solidFill>
                  <a:srgbClr val="000000"/>
                </a:solidFill>
              </a:rPr>
              <a:t>az egyensúlyát befolyásoló hatásokra törvényszerűen ugyanazzal a reakcióval válaszol.</a:t>
            </a:r>
            <a:br>
              <a:rPr lang="hu-HU" sz="3200">
                <a:solidFill>
                  <a:srgbClr val="000000"/>
                </a:solidFill>
              </a:rPr>
            </a:br>
            <a:r>
              <a:rPr lang="hu-HU" sz="3200">
                <a:solidFill>
                  <a:srgbClr val="000000"/>
                </a:solidFill>
              </a:rPr>
              <a:t/>
            </a:r>
            <a:br>
              <a:rPr lang="hu-HU" sz="3200">
                <a:solidFill>
                  <a:srgbClr val="000000"/>
                </a:solidFill>
              </a:rPr>
            </a:br>
            <a:endParaRPr lang="hu-HU" sz="32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1262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38880" rIns="0" bIns="0" anchor="ctr"/>
          <a:lstStyle/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4400" b="1">
                <a:solidFill>
                  <a:srgbClr val="FFFFFF"/>
                </a:solidFill>
              </a:rPr>
              <a:t>KI A FŐNÖK? TE DÖNTESZ!</a:t>
            </a:r>
          </a:p>
        </p:txBody>
      </p:sp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0" y="1708150"/>
            <a:ext cx="3424238" cy="725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8080" rIns="0" bIns="0"/>
          <a:lstStyle/>
          <a:p>
            <a:pPr marL="430213" indent="-323850">
              <a:lnSpc>
                <a:spcPct val="93000"/>
              </a:lnSpc>
              <a:spcAft>
                <a:spcPts val="1413"/>
              </a:spcAft>
              <a:buSzPct val="45000"/>
              <a:buFont typeface="Wingdings" charset="2"/>
              <a:buChar char="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</a:pPr>
            <a:r>
              <a:rPr lang="hu-HU" sz="2800">
                <a:solidFill>
                  <a:srgbClr val="000000"/>
                </a:solidFill>
              </a:rPr>
              <a:t>HATÁS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2897188" y="1708150"/>
            <a:ext cx="3594100" cy="1011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8080" rIns="0" bIns="0"/>
          <a:lstStyle/>
          <a:p>
            <a:pPr marL="430213" indent="-323850">
              <a:lnSpc>
                <a:spcPct val="93000"/>
              </a:lnSpc>
              <a:spcAft>
                <a:spcPts val="1413"/>
              </a:spcAft>
              <a:buSzPct val="45000"/>
              <a:buFont typeface="Wingdings" charset="2"/>
              <a:buChar char="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</a:pPr>
            <a:r>
              <a:rPr lang="hu-HU" sz="2800">
                <a:solidFill>
                  <a:srgbClr val="000000"/>
                </a:solidFill>
              </a:rPr>
              <a:t>AMORTIZÁLÓDÁS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6540500" y="1708150"/>
            <a:ext cx="2921000" cy="2379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8080" rIns="0" bIns="0"/>
          <a:lstStyle/>
          <a:p>
            <a:pPr marL="430213" indent="-323850">
              <a:lnSpc>
                <a:spcPct val="93000"/>
              </a:lnSpc>
              <a:spcAft>
                <a:spcPts val="1413"/>
              </a:spcAft>
              <a:buSzPct val="45000"/>
              <a:buFont typeface="Wingdings" charset="2"/>
              <a:buChar char="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</a:pPr>
            <a:r>
              <a:rPr lang="hu-HU" sz="2800">
                <a:solidFill>
                  <a:srgbClr val="000000"/>
                </a:solidFill>
              </a:rPr>
              <a:t>NYAVALYÁK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6469063" y="2351088"/>
            <a:ext cx="3611562" cy="2379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8080" rIns="0" bIns="0"/>
          <a:lstStyle/>
          <a:p>
            <a:pPr marL="430213" indent="-323850">
              <a:lnSpc>
                <a:spcPct val="93000"/>
              </a:lnSpc>
              <a:spcAft>
                <a:spcPts val="1413"/>
              </a:spcAft>
              <a:buSzPct val="45000"/>
              <a:buFont typeface="Wingdings" charset="2"/>
              <a:buChar char="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</a:pPr>
            <a:r>
              <a:rPr lang="hu-HU" sz="2800">
                <a:solidFill>
                  <a:srgbClr val="000000"/>
                </a:solidFill>
              </a:rPr>
              <a:t>EDZETTSÉG</a:t>
            </a:r>
          </a:p>
          <a:p>
            <a:pPr marL="430213" indent="-323850">
              <a:lnSpc>
                <a:spcPct val="93000"/>
              </a:lnSpc>
              <a:spcAft>
                <a:spcPts val="1413"/>
              </a:spcAft>
              <a:buSzPct val="45000"/>
              <a:buFont typeface="Wingdings" charset="2"/>
              <a:buChar char="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</a:pPr>
            <a:r>
              <a:rPr lang="hu-HU" sz="2800">
                <a:solidFill>
                  <a:srgbClr val="000000"/>
                </a:solidFill>
              </a:rPr>
              <a:t>TELJESÍTMÉNY</a:t>
            </a:r>
          </a:p>
          <a:p>
            <a:pPr marL="430213" indent="-323850">
              <a:lnSpc>
                <a:spcPct val="93000"/>
              </a:lnSpc>
              <a:spcAft>
                <a:spcPts val="1413"/>
              </a:spcAft>
              <a:buClrTx/>
              <a:buSzPct val="45000"/>
              <a:buFontTx/>
              <a:buNone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</a:pPr>
            <a:endParaRPr lang="hu-HU" sz="2800">
              <a:solidFill>
                <a:srgbClr val="000000"/>
              </a:solidFill>
            </a:endParaRP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2897188" y="2493963"/>
            <a:ext cx="3571875" cy="1116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8080" rIns="0" bIns="0"/>
          <a:lstStyle/>
          <a:p>
            <a:pPr marL="430213" indent="-323850">
              <a:lnSpc>
                <a:spcPct val="93000"/>
              </a:lnSpc>
              <a:spcAft>
                <a:spcPts val="1413"/>
              </a:spcAft>
              <a:buSzPct val="45000"/>
              <a:buFont typeface="Wingdings" charset="2"/>
              <a:buChar char="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</a:pPr>
            <a:r>
              <a:rPr lang="hu-HU" sz="2800">
                <a:solidFill>
                  <a:srgbClr val="000000"/>
                </a:solidFill>
              </a:rPr>
              <a:t>ALKAMAZKODÁS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0" y="2493963"/>
            <a:ext cx="3111500" cy="1116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8080" rIns="0" bIns="0"/>
          <a:lstStyle/>
          <a:p>
            <a:pPr marL="430213" indent="-323850">
              <a:lnSpc>
                <a:spcPct val="93000"/>
              </a:lnSpc>
              <a:spcAft>
                <a:spcPts val="1413"/>
              </a:spcAft>
              <a:buSzPct val="45000"/>
              <a:buFont typeface="Wingdings" charset="2"/>
              <a:buChar char="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</a:pPr>
            <a:r>
              <a:rPr lang="hu-HU" sz="2800">
                <a:solidFill>
                  <a:srgbClr val="000000"/>
                </a:solidFill>
              </a:rPr>
              <a:t>ELLENHATÁS</a:t>
            </a:r>
          </a:p>
        </p:txBody>
      </p:sp>
      <p:pic>
        <p:nvPicPr>
          <p:cNvPr id="2970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3636963"/>
            <a:ext cx="2357438" cy="3336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9705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97250" y="3636963"/>
            <a:ext cx="2357438" cy="3336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9706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11938" y="3636963"/>
            <a:ext cx="2357437" cy="3333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1262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38880" rIns="0" bIns="0" anchor="ctr"/>
          <a:lstStyle/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44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396842" y="1565259"/>
            <a:ext cx="9070975" cy="31591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8080" rIns="0" bIns="0" anchor="ctr"/>
          <a:lstStyle/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4000" b="1" dirty="0">
                <a:solidFill>
                  <a:srgbClr val="FFFFFF"/>
                </a:solidFill>
              </a:rPr>
              <a:t/>
            </a:r>
            <a:br>
              <a:rPr lang="hu-HU" sz="4000" b="1" dirty="0">
                <a:solidFill>
                  <a:srgbClr val="FFFFFF"/>
                </a:solidFill>
              </a:rPr>
            </a:br>
            <a:r>
              <a:rPr lang="hu-HU" sz="4400" dirty="0" smtClean="0">
                <a:solidFill>
                  <a:srgbClr val="FFFFFF"/>
                </a:solidFill>
              </a:rPr>
              <a:t>2. Az Izgalom Biológiája </a:t>
            </a:r>
            <a:br>
              <a:rPr lang="hu-HU" sz="4400" dirty="0" smtClean="0">
                <a:solidFill>
                  <a:srgbClr val="FFFFFF"/>
                </a:solidFill>
              </a:rPr>
            </a:br>
            <a:r>
              <a:rPr lang="hu-HU" sz="4400" dirty="0" smtClean="0">
                <a:solidFill>
                  <a:srgbClr val="FFFFFF"/>
                </a:solidFill>
              </a:rPr>
              <a:t>mint </a:t>
            </a:r>
            <a:r>
              <a:rPr lang="hu-HU" sz="4400" dirty="0" smtClean="0">
                <a:solidFill>
                  <a:srgbClr val="FFFFFF"/>
                </a:solidFill>
              </a:rPr>
              <a:t/>
            </a:r>
            <a:br>
              <a:rPr lang="hu-HU" sz="4400" dirty="0" smtClean="0">
                <a:solidFill>
                  <a:srgbClr val="FFFFFF"/>
                </a:solidFill>
              </a:rPr>
            </a:br>
            <a:r>
              <a:rPr lang="hu-HU" sz="4400" dirty="0" smtClean="0">
                <a:solidFill>
                  <a:srgbClr val="FFFFFF"/>
                </a:solidFill>
              </a:rPr>
              <a:t>Önkísérletes </a:t>
            </a:r>
            <a:r>
              <a:rPr lang="hu-HU" sz="4400" dirty="0">
                <a:solidFill>
                  <a:srgbClr val="FFFFFF"/>
                </a:solidFill>
              </a:rPr>
              <a:t>Élettan </a:t>
            </a:r>
            <a:r>
              <a:rPr lang="hu-HU" sz="4800" b="1" dirty="0">
                <a:solidFill>
                  <a:srgbClr val="FFFFFF"/>
                </a:solidFill>
              </a:rPr>
              <a:t/>
            </a:r>
            <a:br>
              <a:rPr lang="hu-HU" sz="4800" b="1" dirty="0">
                <a:solidFill>
                  <a:srgbClr val="FFFFFF"/>
                </a:solidFill>
              </a:rPr>
            </a:br>
            <a:endParaRPr lang="hu-HU" sz="2800" b="1" dirty="0">
              <a:solidFill>
                <a:srgbClr val="7878DE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611288" y="5994415"/>
            <a:ext cx="7643813" cy="1384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algn="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hu-HU" sz="2400" dirty="0">
              <a:solidFill>
                <a:srgbClr val="B3A2C7"/>
              </a:solidFill>
              <a:latin typeface="Calibri" charset="0"/>
            </a:endParaRPr>
          </a:p>
          <a:p>
            <a:pPr algn="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hu-HU" sz="2400" dirty="0" smtClean="0">
                <a:solidFill>
                  <a:srgbClr val="B3A2C7"/>
                </a:solidFill>
                <a:latin typeface="Calibri" charset="0"/>
              </a:rPr>
              <a:t>2020. </a:t>
            </a:r>
            <a:r>
              <a:rPr lang="hu-HU" sz="2400" dirty="0">
                <a:solidFill>
                  <a:srgbClr val="B3A2C7"/>
                </a:solidFill>
                <a:latin typeface="Calibri" charset="0"/>
              </a:rPr>
              <a:t>02. </a:t>
            </a:r>
            <a:r>
              <a:rPr lang="hu-HU" sz="2400" dirty="0" smtClean="0">
                <a:solidFill>
                  <a:srgbClr val="B3A2C7"/>
                </a:solidFill>
                <a:latin typeface="Calibri" charset="0"/>
              </a:rPr>
              <a:t>20. </a:t>
            </a:r>
            <a:r>
              <a:rPr lang="hu-HU" sz="2400" dirty="0">
                <a:solidFill>
                  <a:srgbClr val="B3A2C7"/>
                </a:solidFill>
                <a:latin typeface="Calibri" charset="0"/>
              </a:rPr>
              <a:t>előadó: dr. Kováts Dea Judit</a:t>
            </a:r>
            <a:br>
              <a:rPr lang="hu-HU" sz="2400" dirty="0">
                <a:solidFill>
                  <a:srgbClr val="B3A2C7"/>
                </a:solidFill>
                <a:latin typeface="Calibri" charset="0"/>
              </a:rPr>
            </a:br>
            <a:r>
              <a:rPr lang="hu-HU" dirty="0">
                <a:solidFill>
                  <a:srgbClr val="000000"/>
                </a:solidFill>
                <a:latin typeface="Calibri" charset="0"/>
              </a:rPr>
              <a:t/>
            </a:r>
            <a:br>
              <a:rPr lang="hu-HU" dirty="0">
                <a:solidFill>
                  <a:srgbClr val="000000"/>
                </a:solidFill>
                <a:latin typeface="Calibri" charset="0"/>
              </a:rPr>
            </a:br>
            <a:endParaRPr lang="hu-HU" dirty="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503238" y="1768475"/>
            <a:ext cx="2921000" cy="2379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1240" rIns="0" bIns="0"/>
          <a:lstStyle/>
          <a:p>
            <a:pPr>
              <a:lnSpc>
                <a:spcPct val="93000"/>
              </a:lnSpc>
              <a:spcAft>
                <a:spcPts val="1413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>
                <a:solidFill>
                  <a:srgbClr val="000000"/>
                </a:solidFill>
              </a:rPr>
              <a:t/>
            </a:r>
            <a:br>
              <a:rPr lang="en-US" sz="2400">
                <a:solidFill>
                  <a:srgbClr val="000000"/>
                </a:solidFill>
              </a:rPr>
            </a:b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360363" y="1339850"/>
            <a:ext cx="9359900" cy="1300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1240" rIns="0" bIns="0"/>
          <a:lstStyle/>
          <a:p>
            <a:pPr>
              <a:lnSpc>
                <a:spcPct val="93000"/>
              </a:lnSpc>
              <a:spcAft>
                <a:spcPts val="1413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 </a:t>
            </a:r>
            <a:br>
              <a:rPr lang="en-US" sz="2400" dirty="0">
                <a:solidFill>
                  <a:srgbClr val="000000"/>
                </a:solidFill>
              </a:rPr>
            </a:br>
            <a:r>
              <a:rPr lang="hu-HU" sz="2800" dirty="0" smtClean="0">
                <a:solidFill>
                  <a:srgbClr val="000000"/>
                </a:solidFill>
              </a:rPr>
              <a:t>H</a:t>
            </a:r>
            <a:r>
              <a:rPr lang="en-US" sz="2800" dirty="0" err="1" smtClean="0">
                <a:solidFill>
                  <a:srgbClr val="000000"/>
                </a:solidFill>
              </a:rPr>
              <a:t>onnan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jönnek</a:t>
            </a:r>
            <a:r>
              <a:rPr lang="en-US" sz="2800" dirty="0">
                <a:solidFill>
                  <a:srgbClr val="000000"/>
                </a:solidFill>
              </a:rPr>
              <a:t> a </a:t>
            </a:r>
            <a:r>
              <a:rPr lang="en-US" sz="2800" dirty="0" err="1" smtClean="0">
                <a:solidFill>
                  <a:srgbClr val="000000"/>
                </a:solidFill>
              </a:rPr>
              <a:t>hatások</a:t>
            </a:r>
            <a:r>
              <a:rPr lang="hu-HU" sz="2800" dirty="0" smtClean="0">
                <a:solidFill>
                  <a:srgbClr val="000000"/>
                </a:solidFill>
              </a:rPr>
              <a:t>?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hu-HU" sz="2800" dirty="0" smtClean="0">
                <a:solidFill>
                  <a:srgbClr val="000000"/>
                </a:solidFill>
              </a:rPr>
              <a:t>Vannak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törvényszerűségek</a:t>
            </a:r>
            <a:r>
              <a:rPr lang="en-US" sz="2800" dirty="0" smtClean="0">
                <a:solidFill>
                  <a:srgbClr val="000000"/>
                </a:solidFill>
              </a:rPr>
              <a:t>?</a:t>
            </a:r>
            <a:r>
              <a:rPr lang="hu-HU" sz="2800" dirty="0" smtClean="0">
                <a:solidFill>
                  <a:srgbClr val="000000"/>
                </a:solidFill>
              </a:rPr>
              <a:t/>
            </a:r>
            <a:br>
              <a:rPr lang="hu-HU" sz="2800" dirty="0" smtClean="0">
                <a:solidFill>
                  <a:srgbClr val="000000"/>
                </a:solidFill>
              </a:rPr>
            </a:b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hu-HU" sz="2800" dirty="0" err="1" smtClean="0">
                <a:solidFill>
                  <a:srgbClr val="000000"/>
                </a:solidFill>
              </a:rPr>
              <a:t>K</a:t>
            </a:r>
            <a:r>
              <a:rPr lang="en-US" sz="2800" dirty="0" err="1" smtClean="0">
                <a:solidFill>
                  <a:srgbClr val="000000"/>
                </a:solidFill>
              </a:rPr>
              <a:t>épesek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vagyunk</a:t>
            </a:r>
            <a:r>
              <a:rPr lang="en-US" sz="2800" dirty="0" smtClean="0">
                <a:solidFill>
                  <a:srgbClr val="000000"/>
                </a:solidFill>
              </a:rPr>
              <a:t>-e </a:t>
            </a:r>
            <a:r>
              <a:rPr lang="en-US" sz="2800" dirty="0" err="1" smtClean="0">
                <a:solidFill>
                  <a:srgbClr val="000000"/>
                </a:solidFill>
              </a:rPr>
              <a:t>felülírni</a:t>
            </a:r>
            <a:r>
              <a:rPr lang="hu-HU" sz="2800" dirty="0" smtClean="0">
                <a:solidFill>
                  <a:srgbClr val="000000"/>
                </a:solidFill>
              </a:rPr>
              <a:t> őket?</a:t>
            </a:r>
            <a:r>
              <a:rPr lang="hu-HU" sz="2800" dirty="0" smtClean="0">
                <a:solidFill>
                  <a:srgbClr val="000000"/>
                </a:solidFill>
              </a:rPr>
              <a:t> </a:t>
            </a:r>
            <a:endParaRPr lang="hu-HU" sz="2800" dirty="0">
              <a:solidFill>
                <a:srgbClr val="000000"/>
              </a:solidFill>
            </a:endParaRPr>
          </a:p>
          <a:p>
            <a:pPr>
              <a:lnSpc>
                <a:spcPct val="93000"/>
              </a:lnSpc>
              <a:spcAft>
                <a:spcPts val="1413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hu-HU" sz="2800" dirty="0">
              <a:solidFill>
                <a:srgbClr val="000000"/>
              </a:solidFill>
            </a:endParaRPr>
          </a:p>
          <a:p>
            <a:pPr>
              <a:lnSpc>
                <a:spcPct val="93000"/>
              </a:lnSpc>
              <a:spcAft>
                <a:spcPts val="1413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hu-HU" sz="2800" dirty="0">
              <a:solidFill>
                <a:srgbClr val="000000"/>
              </a:solidFill>
            </a:endParaRPr>
          </a:p>
          <a:p>
            <a:pPr>
              <a:lnSpc>
                <a:spcPct val="93000"/>
              </a:lnSpc>
              <a:spcAft>
                <a:spcPts val="1413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hu-HU" sz="2800" dirty="0">
              <a:solidFill>
                <a:srgbClr val="000000"/>
              </a:solidFill>
            </a:endParaRPr>
          </a:p>
          <a:p>
            <a:pPr>
              <a:lnSpc>
                <a:spcPct val="93000"/>
              </a:lnSpc>
              <a:spcAft>
                <a:spcPts val="1413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hu-HU" sz="2800" dirty="0">
              <a:solidFill>
                <a:srgbClr val="000000"/>
              </a:solidFill>
            </a:endParaRPr>
          </a:p>
          <a:p>
            <a:pPr>
              <a:lnSpc>
                <a:spcPct val="93000"/>
              </a:lnSpc>
              <a:spcAft>
                <a:spcPts val="1413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hu-HU" sz="2800" dirty="0">
              <a:solidFill>
                <a:srgbClr val="000000"/>
              </a:solidFill>
            </a:endParaRPr>
          </a:p>
          <a:p>
            <a:pPr>
              <a:lnSpc>
                <a:spcPct val="93000"/>
              </a:lnSpc>
              <a:spcAft>
                <a:spcPts val="1413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hu-HU" sz="2800" dirty="0">
              <a:solidFill>
                <a:srgbClr val="000000"/>
              </a:solidFill>
            </a:endParaRPr>
          </a:p>
          <a:p>
            <a:pPr>
              <a:lnSpc>
                <a:spcPct val="93000"/>
              </a:lnSpc>
              <a:spcAft>
                <a:spcPts val="1413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hu-HU" sz="2800" dirty="0">
              <a:solidFill>
                <a:srgbClr val="000000"/>
              </a:solidFill>
            </a:endParaRPr>
          </a:p>
          <a:p>
            <a:pPr>
              <a:lnSpc>
                <a:spcPct val="93000"/>
              </a:lnSpc>
              <a:spcAft>
                <a:spcPts val="1413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dirty="0" smtClean="0">
                <a:solidFill>
                  <a:srgbClr val="000000"/>
                </a:solidFill>
              </a:rPr>
              <a:t>https</a:t>
            </a:r>
            <a:r>
              <a:rPr lang="en-US" sz="2400" dirty="0">
                <a:solidFill>
                  <a:srgbClr val="000000"/>
                </a:solidFill>
              </a:rPr>
              <a:t>://www.youtube.com/watch?v=ry5mfVgkehs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503238" y="301625"/>
            <a:ext cx="9070975" cy="1262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1240" rIns="0" bIns="0" anchor="ctr"/>
          <a:lstStyle/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4000" b="1">
                <a:solidFill>
                  <a:srgbClr val="FFFFFF"/>
                </a:solidFill>
              </a:rPr>
              <a:t>Mi a csudát tudunk a világról?/</a:t>
            </a:r>
            <a:br>
              <a:rPr lang="en-US" sz="4000" b="1">
                <a:solidFill>
                  <a:srgbClr val="FFFFFF"/>
                </a:solidFill>
              </a:rPr>
            </a:br>
            <a:r>
              <a:rPr lang="en-US" sz="4000" b="1">
                <a:solidFill>
                  <a:srgbClr val="FFFFFF"/>
                </a:solidFill>
              </a:rPr>
              <a:t>What the bleep do we know?</a:t>
            </a: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56188" y="3279775"/>
            <a:ext cx="5024437" cy="3214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25750" y="2565400"/>
            <a:ext cx="4286250" cy="2795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779838"/>
            <a:ext cx="3611563" cy="2708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1262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38880" rIns="0" bIns="0" anchor="ctr"/>
          <a:lstStyle/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hu-HU" sz="4400" b="1" dirty="0">
              <a:solidFill>
                <a:srgbClr val="FFFFFF"/>
              </a:solidFill>
            </a:endParaRPr>
          </a:p>
        </p:txBody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896908" y="136499"/>
            <a:ext cx="8572560" cy="48577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8040" rIns="90000" bIns="45000"/>
          <a:lstStyle/>
          <a:p>
            <a:pPr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3200" dirty="0" smtClean="0"/>
              <a:t>MIRE MEGYÜNK AZ </a:t>
            </a:r>
            <a:r>
              <a:rPr lang="hu-HU" sz="3200" dirty="0" smtClean="0"/>
              <a:t>ÖNISMERETTEL,</a:t>
            </a:r>
            <a:r>
              <a:rPr lang="hu-HU" sz="3200" dirty="0" smtClean="0"/>
              <a:t/>
            </a:r>
            <a:br>
              <a:rPr lang="hu-HU" sz="3200" dirty="0" smtClean="0"/>
            </a:br>
            <a:r>
              <a:rPr lang="hu-HU" sz="3200" dirty="0" smtClean="0"/>
              <a:t>MIRE LESZ JÓ NEKÜNK A JÓGA? </a:t>
            </a:r>
            <a:r>
              <a:rPr lang="hu-HU" sz="3200" dirty="0" smtClean="0">
                <a:solidFill>
                  <a:srgbClr val="000000"/>
                </a:solidFill>
              </a:rPr>
              <a:t/>
            </a:r>
            <a:br>
              <a:rPr lang="hu-HU" sz="3200" dirty="0" smtClean="0">
                <a:solidFill>
                  <a:srgbClr val="000000"/>
                </a:solidFill>
              </a:rPr>
            </a:br>
            <a:r>
              <a:rPr lang="hu-HU" sz="3200" dirty="0" smtClean="0">
                <a:solidFill>
                  <a:srgbClr val="000000"/>
                </a:solidFill>
              </a:rPr>
              <a:t/>
            </a:r>
            <a:br>
              <a:rPr lang="hu-HU" sz="3200" dirty="0" smtClean="0">
                <a:solidFill>
                  <a:srgbClr val="000000"/>
                </a:solidFill>
              </a:rPr>
            </a:br>
            <a:r>
              <a:rPr lang="hu-HU" sz="3200" dirty="0" smtClean="0">
                <a:solidFill>
                  <a:srgbClr val="000000"/>
                </a:solidFill>
              </a:rPr>
              <a:t>Gyakorlati példák...</a:t>
            </a:r>
          </a:p>
          <a:p>
            <a:pPr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3200" dirty="0" smtClean="0">
                <a:solidFill>
                  <a:srgbClr val="000000"/>
                </a:solidFill>
              </a:rPr>
              <a:t>Ki szeretne sikeresen vizsgázni?</a:t>
            </a:r>
          </a:p>
          <a:p>
            <a:pPr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3200" dirty="0" smtClean="0">
                <a:solidFill>
                  <a:srgbClr val="000000"/>
                </a:solidFill>
              </a:rPr>
              <a:t>Ki szeretne harmonikus családot,</a:t>
            </a:r>
          </a:p>
          <a:p>
            <a:pPr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3200" dirty="0" smtClean="0">
                <a:solidFill>
                  <a:srgbClr val="000000"/>
                </a:solidFill>
              </a:rPr>
              <a:t>Élvezetes párkapcsolatot?</a:t>
            </a:r>
          </a:p>
          <a:p>
            <a:pPr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3200" dirty="0" smtClean="0">
                <a:solidFill>
                  <a:srgbClr val="000000"/>
                </a:solidFill>
              </a:rPr>
              <a:t>Jó fej, segítőkész csoporttársakat?</a:t>
            </a:r>
          </a:p>
          <a:p>
            <a:pPr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3200" dirty="0" smtClean="0">
                <a:solidFill>
                  <a:srgbClr val="000000"/>
                </a:solidFill>
              </a:rPr>
              <a:t>Még jobb fej </a:t>
            </a:r>
            <a:r>
              <a:rPr lang="hu-HU" sz="3200" dirty="0" err="1" smtClean="0">
                <a:solidFill>
                  <a:srgbClr val="000000"/>
                </a:solidFill>
              </a:rPr>
              <a:t>vizsgáztatót....és</a:t>
            </a:r>
            <a:r>
              <a:rPr lang="hu-HU" sz="3200" dirty="0" smtClean="0">
                <a:solidFill>
                  <a:srgbClr val="000000"/>
                </a:solidFill>
              </a:rPr>
              <a:t> később egy </a:t>
            </a:r>
            <a:r>
              <a:rPr lang="hu-HU" sz="3200" dirty="0" err="1" smtClean="0">
                <a:solidFill>
                  <a:srgbClr val="000000"/>
                </a:solidFill>
              </a:rPr>
              <a:t>mecénást...hogy</a:t>
            </a:r>
            <a:r>
              <a:rPr lang="hu-HU" sz="3200" dirty="0" smtClean="0">
                <a:solidFill>
                  <a:srgbClr val="000000"/>
                </a:solidFill>
              </a:rPr>
              <a:t> minél jobb</a:t>
            </a:r>
          </a:p>
          <a:p>
            <a:pPr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3200" dirty="0" smtClean="0">
                <a:solidFill>
                  <a:srgbClr val="000000"/>
                </a:solidFill>
              </a:rPr>
              <a:t>munkahelyem legyen...</a:t>
            </a:r>
            <a:endParaRPr lang="hu-HU" sz="3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0" y="1708135"/>
            <a:ext cx="10080625" cy="3441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31680" rIns="0" bIns="0"/>
          <a:lstStyle/>
          <a:p>
            <a:pPr marL="342900" indent="-339725" algn="ctr">
              <a:lnSpc>
                <a:spcPct val="93000"/>
              </a:lnSpc>
              <a:spcAft>
                <a:spcPts val="1413"/>
              </a:spcAft>
              <a:buClrTx/>
              <a:buFontTx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hu-HU" sz="3600" dirty="0">
                <a:solidFill>
                  <a:srgbClr val="000000"/>
                </a:solidFill>
              </a:rPr>
              <a:t/>
            </a:r>
            <a:br>
              <a:rPr lang="hu-HU" sz="3600" dirty="0">
                <a:solidFill>
                  <a:srgbClr val="000000"/>
                </a:solidFill>
              </a:rPr>
            </a:br>
            <a:r>
              <a:rPr lang="hu-HU" sz="4000" b="1" dirty="0">
                <a:solidFill>
                  <a:srgbClr val="FFFFFF"/>
                </a:solidFill>
              </a:rPr>
              <a:t>„Semelyik problémát </a:t>
            </a:r>
            <a:r>
              <a:rPr lang="hu-HU" sz="4000" b="1" dirty="0" smtClean="0">
                <a:solidFill>
                  <a:srgbClr val="FFFFFF"/>
                </a:solidFill>
              </a:rPr>
              <a:t/>
            </a:r>
            <a:br>
              <a:rPr lang="hu-HU" sz="4000" b="1" dirty="0" smtClean="0">
                <a:solidFill>
                  <a:srgbClr val="FFFFFF"/>
                </a:solidFill>
              </a:rPr>
            </a:br>
            <a:r>
              <a:rPr lang="hu-HU" sz="4000" b="1" dirty="0" smtClean="0">
                <a:solidFill>
                  <a:srgbClr val="FFFFFF"/>
                </a:solidFill>
              </a:rPr>
              <a:t>nem </a:t>
            </a:r>
            <a:r>
              <a:rPr lang="hu-HU" sz="4000" b="1" dirty="0">
                <a:solidFill>
                  <a:srgbClr val="FFFFFF"/>
                </a:solidFill>
              </a:rPr>
              <a:t>tudjuk megoldani </a:t>
            </a:r>
            <a:br>
              <a:rPr lang="hu-HU" sz="4000" b="1" dirty="0">
                <a:solidFill>
                  <a:srgbClr val="FFFFFF"/>
                </a:solidFill>
              </a:rPr>
            </a:br>
            <a:r>
              <a:rPr lang="hu-HU" sz="4000" b="1" dirty="0">
                <a:solidFill>
                  <a:srgbClr val="FFFFFF"/>
                </a:solidFill>
              </a:rPr>
              <a:t>a tudatosság azon szintjén, </a:t>
            </a:r>
            <a:br>
              <a:rPr lang="hu-HU" sz="4000" b="1" dirty="0">
                <a:solidFill>
                  <a:srgbClr val="FFFFFF"/>
                </a:solidFill>
              </a:rPr>
            </a:br>
            <a:r>
              <a:rPr lang="hu-HU" sz="4000" b="1" dirty="0">
                <a:solidFill>
                  <a:srgbClr val="FFFFFF"/>
                </a:solidFill>
              </a:rPr>
              <a:t>amelyiken az keletkezett”</a:t>
            </a:r>
          </a:p>
          <a:p>
            <a:pPr marL="342900" indent="-339725">
              <a:lnSpc>
                <a:spcPct val="93000"/>
              </a:lnSpc>
              <a:spcAft>
                <a:spcPts val="1413"/>
              </a:spcAft>
              <a:buClrTx/>
              <a:buFontTx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hu-HU" sz="3200" dirty="0">
                <a:solidFill>
                  <a:srgbClr val="FFFFFF"/>
                </a:solidFill>
              </a:rPr>
              <a:t>                                                             /Einstein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1262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38880" rIns="0" bIns="0" anchor="ctr"/>
          <a:lstStyle/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4000" b="1">
                <a:solidFill>
                  <a:srgbClr val="FFFFFF"/>
                </a:solidFill>
              </a:rPr>
              <a:t>FIZIKAI-ÉRZELMI-SZELLEMI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5438" y="1279525"/>
            <a:ext cx="9359900" cy="5759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539750" y="1619250"/>
            <a:ext cx="9507538" cy="4125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62640" rIns="90000" bIns="45000"/>
          <a:lstStyle/>
          <a:p>
            <a:pPr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hu-HU" sz="2000">
                <a:solidFill>
                  <a:srgbClr val="000000"/>
                </a:solidFill>
              </a:rPr>
              <a:t/>
            </a:r>
            <a:br>
              <a:rPr lang="hu-HU" sz="2000">
                <a:solidFill>
                  <a:srgbClr val="000000"/>
                </a:solidFill>
              </a:rPr>
            </a:br>
            <a:r>
              <a:rPr lang="hu-HU" sz="2800" b="1">
                <a:solidFill>
                  <a:srgbClr val="FFFFFF"/>
                </a:solidFill>
              </a:rPr>
              <a:t>1. szellemi, gondolatok </a:t>
            </a:r>
            <a:r>
              <a:rPr lang="hu-HU" sz="2000" b="1">
                <a:solidFill>
                  <a:srgbClr val="000000"/>
                </a:solidFill>
              </a:rPr>
              <a:t/>
            </a:r>
            <a:br>
              <a:rPr lang="hu-HU" sz="2000" b="1">
                <a:solidFill>
                  <a:srgbClr val="000000"/>
                </a:solidFill>
              </a:rPr>
            </a:br>
            <a:r>
              <a:rPr lang="hu-HU" sz="2000" b="1">
                <a:solidFill>
                  <a:srgbClr val="000000"/>
                </a:solidFill>
              </a:rPr>
              <a:t/>
            </a:r>
            <a:br>
              <a:rPr lang="hu-HU" sz="2000" b="1">
                <a:solidFill>
                  <a:srgbClr val="000000"/>
                </a:solidFill>
              </a:rPr>
            </a:br>
            <a:r>
              <a:rPr lang="hu-HU" sz="2800" b="1">
                <a:solidFill>
                  <a:srgbClr val="FFFFFF"/>
                </a:solidFill>
              </a:rPr>
              <a:t>2. érzelmek</a:t>
            </a:r>
            <a:br>
              <a:rPr lang="hu-HU" sz="2800" b="1">
                <a:solidFill>
                  <a:srgbClr val="FFFFFF"/>
                </a:solidFill>
              </a:rPr>
            </a:br>
            <a:r>
              <a:rPr lang="hu-HU" sz="2800" b="1">
                <a:solidFill>
                  <a:srgbClr val="FFFFFF"/>
                </a:solidFill>
              </a:rPr>
              <a:t/>
            </a:r>
            <a:br>
              <a:rPr lang="hu-HU" sz="2800" b="1">
                <a:solidFill>
                  <a:srgbClr val="FFFFFF"/>
                </a:solidFill>
              </a:rPr>
            </a:br>
            <a:r>
              <a:rPr lang="hu-HU" sz="2800" b="1">
                <a:solidFill>
                  <a:srgbClr val="FFFFFF"/>
                </a:solidFill>
              </a:rPr>
              <a:t>3. test </a:t>
            </a:r>
            <a:br>
              <a:rPr lang="hu-HU" sz="2800" b="1">
                <a:solidFill>
                  <a:srgbClr val="FFFFFF"/>
                </a:solidFill>
              </a:rPr>
            </a:br>
            <a:r>
              <a:rPr lang="hu-HU" sz="2800" b="1">
                <a:solidFill>
                  <a:srgbClr val="FFFFFF"/>
                </a:solidFill>
              </a:rPr>
              <a:t>izmok működése, egyensúly,</a:t>
            </a:r>
            <a:br>
              <a:rPr lang="hu-HU" sz="2800" b="1">
                <a:solidFill>
                  <a:srgbClr val="FFFFFF"/>
                </a:solidFill>
              </a:rPr>
            </a:br>
            <a:r>
              <a:rPr lang="hu-HU" sz="2800" b="1">
                <a:solidFill>
                  <a:srgbClr val="FFFFFF"/>
                </a:solidFill>
              </a:rPr>
              <a:t>légzés, keringés, hormonális,</a:t>
            </a:r>
            <a:br>
              <a:rPr lang="hu-HU" sz="2800" b="1">
                <a:solidFill>
                  <a:srgbClr val="FFFFFF"/>
                </a:solidFill>
              </a:rPr>
            </a:br>
            <a:r>
              <a:rPr lang="hu-HU" sz="2800" b="1">
                <a:solidFill>
                  <a:srgbClr val="FFFFFF"/>
                </a:solidFill>
              </a:rPr>
              <a:t>vegetatív működés</a:t>
            </a:r>
          </a:p>
          <a:p>
            <a:pPr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hu-HU" sz="2000">
              <a:solidFill>
                <a:srgbClr val="000000"/>
              </a:solidFill>
            </a:endParaRPr>
          </a:p>
          <a:p>
            <a:pPr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hu-HU" sz="1000">
              <a:solidFill>
                <a:srgbClr val="000000"/>
              </a:solidFill>
            </a:endParaRPr>
          </a:p>
          <a:p>
            <a:pPr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hu-HU" sz="10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1262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38880" rIns="0" bIns="0" anchor="ctr"/>
          <a:lstStyle/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4400" b="1" dirty="0">
                <a:solidFill>
                  <a:srgbClr val="FFFFFF"/>
                </a:solidFill>
              </a:rPr>
              <a:t>Kezdjük a légzéssel</a:t>
            </a:r>
          </a:p>
        </p:txBody>
      </p:sp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3570288" y="4375150"/>
            <a:ext cx="2921000" cy="2379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889042" y="1565259"/>
            <a:ext cx="4692651" cy="2540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54362" y="1565259"/>
            <a:ext cx="1643065" cy="25284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97436" y="1565259"/>
            <a:ext cx="1714481" cy="25288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43579" y="1493821"/>
            <a:ext cx="3437046" cy="25780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96842" y="4137027"/>
            <a:ext cx="9142413" cy="298924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8080" rIns="0" bIns="0"/>
          <a:lstStyle/>
          <a:p>
            <a:pPr marL="428625" indent="-323850">
              <a:lnSpc>
                <a:spcPct val="93000"/>
              </a:lnSpc>
              <a:spcAft>
                <a:spcPts val="1413"/>
              </a:spcAft>
              <a:buSzPct val="45000"/>
              <a:buFont typeface="Wingdings" charset="2"/>
              <a:buChar char=""/>
              <a:tabLst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hu-HU" sz="3200" dirty="0" err="1">
                <a:solidFill>
                  <a:srgbClr val="000000"/>
                </a:solidFill>
              </a:rPr>
              <a:t>Hatha</a:t>
            </a:r>
            <a:r>
              <a:rPr lang="hu-HU" sz="3200" dirty="0">
                <a:solidFill>
                  <a:srgbClr val="000000"/>
                </a:solidFill>
              </a:rPr>
              <a:t> </a:t>
            </a:r>
            <a:r>
              <a:rPr lang="hu-HU" sz="3200" dirty="0" err="1">
                <a:solidFill>
                  <a:srgbClr val="000000"/>
                </a:solidFill>
              </a:rPr>
              <a:t>yoga</a:t>
            </a:r>
            <a:r>
              <a:rPr lang="hu-HU" sz="3200" dirty="0">
                <a:solidFill>
                  <a:srgbClr val="000000"/>
                </a:solidFill>
              </a:rPr>
              <a:t> </a:t>
            </a:r>
            <a:r>
              <a:rPr lang="hu-HU" sz="3200" dirty="0" err="1">
                <a:solidFill>
                  <a:srgbClr val="000000"/>
                </a:solidFill>
              </a:rPr>
              <a:t>Pradipika</a:t>
            </a:r>
            <a:r>
              <a:rPr lang="hu-HU" sz="3200" dirty="0">
                <a:solidFill>
                  <a:srgbClr val="000000"/>
                </a:solidFill>
              </a:rPr>
              <a:t>:</a:t>
            </a:r>
            <a:br>
              <a:rPr lang="hu-HU" sz="3200" dirty="0">
                <a:solidFill>
                  <a:srgbClr val="000000"/>
                </a:solidFill>
              </a:rPr>
            </a:br>
            <a:r>
              <a:rPr lang="hu-HU" sz="3200" dirty="0" smtClean="0">
                <a:solidFill>
                  <a:srgbClr val="000000"/>
                </a:solidFill>
              </a:rPr>
              <a:t>Az érzékelés ura az elme</a:t>
            </a:r>
            <a:br>
              <a:rPr lang="hu-HU" sz="3200" dirty="0" smtClean="0">
                <a:solidFill>
                  <a:srgbClr val="000000"/>
                </a:solidFill>
              </a:rPr>
            </a:br>
            <a:r>
              <a:rPr lang="hu-HU" sz="3200" dirty="0" smtClean="0">
                <a:solidFill>
                  <a:srgbClr val="000000"/>
                </a:solidFill>
              </a:rPr>
              <a:t>Az elme ura a légzés </a:t>
            </a:r>
            <a:br>
              <a:rPr lang="hu-HU" sz="3200" dirty="0" smtClean="0">
                <a:solidFill>
                  <a:srgbClr val="000000"/>
                </a:solidFill>
              </a:rPr>
            </a:br>
            <a:r>
              <a:rPr lang="hu-HU" sz="3200" dirty="0" smtClean="0">
                <a:solidFill>
                  <a:srgbClr val="000000"/>
                </a:solidFill>
              </a:rPr>
              <a:t>A légzés ura az idegrendszer ritmusa  </a:t>
            </a:r>
            <a:br>
              <a:rPr lang="hu-HU" sz="3200" dirty="0" smtClean="0">
                <a:solidFill>
                  <a:srgbClr val="000000"/>
                </a:solidFill>
              </a:rPr>
            </a:br>
            <a:r>
              <a:rPr lang="hu-HU" sz="3200" dirty="0" smtClean="0">
                <a:solidFill>
                  <a:srgbClr val="000000"/>
                </a:solidFill>
              </a:rPr>
              <a:t/>
            </a:r>
            <a:br>
              <a:rPr lang="hu-HU" sz="3200" dirty="0" smtClean="0">
                <a:solidFill>
                  <a:srgbClr val="000000"/>
                </a:solidFill>
              </a:rPr>
            </a:br>
            <a:r>
              <a:rPr lang="hu-HU" sz="3200" dirty="0" smtClean="0">
                <a:solidFill>
                  <a:srgbClr val="000000"/>
                </a:solidFill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https://www.youtube.com/watch?v=fcPjvp4La8A </a:t>
            </a:r>
            <a:r>
              <a:rPr lang="hu-HU" dirty="0">
                <a:solidFill>
                  <a:srgbClr val="000000"/>
                </a:solidFill>
              </a:rPr>
              <a:t/>
            </a:r>
            <a:br>
              <a:rPr lang="hu-HU" dirty="0">
                <a:solidFill>
                  <a:srgbClr val="000000"/>
                </a:solidFill>
              </a:rPr>
            </a:br>
            <a:r>
              <a:rPr lang="hu-HU" sz="3200" dirty="0">
                <a:solidFill>
                  <a:srgbClr val="000000"/>
                </a:solidFill>
              </a:rPr>
              <a:t/>
            </a:r>
            <a:br>
              <a:rPr lang="hu-HU" sz="3200" dirty="0">
                <a:solidFill>
                  <a:srgbClr val="000000"/>
                </a:solidFill>
              </a:rPr>
            </a:br>
            <a:r>
              <a:rPr lang="hu-HU" sz="3200" dirty="0" smtClean="0">
                <a:solidFill>
                  <a:srgbClr val="000000"/>
                </a:solidFill>
              </a:rPr>
              <a:t/>
            </a:r>
            <a:br>
              <a:rPr lang="hu-HU" sz="3200" dirty="0" smtClean="0">
                <a:solidFill>
                  <a:srgbClr val="000000"/>
                </a:solidFill>
              </a:rPr>
            </a:br>
            <a:r>
              <a:rPr lang="hu-HU" sz="3200" dirty="0" smtClean="0">
                <a:solidFill>
                  <a:srgbClr val="000000"/>
                </a:solidFill>
              </a:rPr>
              <a:t/>
            </a:r>
            <a:br>
              <a:rPr lang="hu-HU" sz="3200" dirty="0" smtClean="0">
                <a:solidFill>
                  <a:srgbClr val="000000"/>
                </a:solidFill>
              </a:rPr>
            </a:br>
            <a:r>
              <a:rPr lang="hu-HU" sz="3200" dirty="0" smtClean="0">
                <a:solidFill>
                  <a:srgbClr val="000000"/>
                </a:solidFill>
              </a:rPr>
              <a:t/>
            </a:r>
            <a:br>
              <a:rPr lang="hu-HU" sz="3200" dirty="0" smtClean="0">
                <a:solidFill>
                  <a:srgbClr val="000000"/>
                </a:solidFill>
              </a:rPr>
            </a:br>
            <a:r>
              <a:rPr lang="hu-HU" sz="2800" dirty="0">
                <a:solidFill>
                  <a:srgbClr val="000000"/>
                </a:solidFill>
              </a:rPr>
              <a:t/>
            </a:r>
            <a:br>
              <a:rPr lang="hu-HU" sz="2800" dirty="0">
                <a:solidFill>
                  <a:srgbClr val="000000"/>
                </a:solidFill>
              </a:rPr>
            </a:br>
            <a:r>
              <a:rPr lang="hu-HU" sz="2800" dirty="0">
                <a:solidFill>
                  <a:srgbClr val="000000"/>
                </a:solidFill>
              </a:rPr>
              <a:t>https://www.youtube.com/watch?v=fcPjvp4La8A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503238" y="290513"/>
            <a:ext cx="9070975" cy="1285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38880" rIns="0" bIns="0" anchor="ctr"/>
          <a:lstStyle/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4400" b="1">
                <a:solidFill>
                  <a:srgbClr val="FFFFFF"/>
                </a:solidFill>
              </a:rPr>
              <a:t>Mérési eredmények</a:t>
            </a:r>
            <a:br>
              <a:rPr lang="hu-HU" sz="4400" b="1">
                <a:solidFill>
                  <a:srgbClr val="FFFFFF"/>
                </a:solidFill>
              </a:rPr>
            </a:br>
            <a:r>
              <a:rPr lang="hu-HU" sz="4400" b="1">
                <a:solidFill>
                  <a:srgbClr val="FFFFFF"/>
                </a:solidFill>
              </a:rPr>
              <a:t>szív és légzésritmus</a:t>
            </a:r>
          </a:p>
        </p:txBody>
      </p:sp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503238" y="1768475"/>
            <a:ext cx="9070975" cy="4989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8080" rIns="0" bIns="0"/>
          <a:lstStyle/>
          <a:p>
            <a:pPr marL="428625" indent="-323850">
              <a:lnSpc>
                <a:spcPct val="93000"/>
              </a:lnSpc>
              <a:spcAft>
                <a:spcPts val="1413"/>
              </a:spcAft>
              <a:buSzPct val="45000"/>
              <a:buFont typeface="Wingdings" charset="2"/>
              <a:buChar char=""/>
              <a:tabLst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hu-HU" sz="3200">
                <a:solidFill>
                  <a:srgbClr val="000000"/>
                </a:solidFill>
              </a:rPr>
              <a:t> Kerékpár</a:t>
            </a:r>
            <a:br>
              <a:rPr lang="hu-HU" sz="3200">
                <a:solidFill>
                  <a:srgbClr val="000000"/>
                </a:solidFill>
              </a:rPr>
            </a:br>
            <a:r>
              <a:rPr lang="hu-HU" sz="3200">
                <a:solidFill>
                  <a:srgbClr val="000000"/>
                </a:solidFill>
              </a:rPr>
              <a:t/>
            </a:r>
            <a:br>
              <a:rPr lang="hu-HU" sz="3200">
                <a:solidFill>
                  <a:srgbClr val="000000"/>
                </a:solidFill>
              </a:rPr>
            </a:br>
            <a:r>
              <a:rPr lang="hu-HU" sz="3200">
                <a:solidFill>
                  <a:srgbClr val="000000"/>
                </a:solidFill>
              </a:rPr>
              <a:t/>
            </a:r>
            <a:br>
              <a:rPr lang="hu-HU" sz="3200">
                <a:solidFill>
                  <a:srgbClr val="000000"/>
                </a:solidFill>
              </a:rPr>
            </a:br>
            <a:endParaRPr lang="hu-HU" sz="3200">
              <a:solidFill>
                <a:srgbClr val="000000"/>
              </a:solidFill>
            </a:endParaRP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99050" y="3810000"/>
            <a:ext cx="36513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8000" y="2519363"/>
            <a:ext cx="9163050" cy="4500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1"/>
          <p:cNvSpPr txBox="1">
            <a:spLocks noChangeArrowheads="1"/>
          </p:cNvSpPr>
          <p:nvPr/>
        </p:nvSpPr>
        <p:spPr bwMode="auto">
          <a:xfrm>
            <a:off x="503238" y="290513"/>
            <a:ext cx="9070975" cy="1285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38880" rIns="0" bIns="0" anchor="ctr"/>
          <a:lstStyle/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4400" b="1">
                <a:solidFill>
                  <a:srgbClr val="FFFFFF"/>
                </a:solidFill>
              </a:rPr>
              <a:t>Mérési eredmények</a:t>
            </a:r>
            <a:br>
              <a:rPr lang="hu-HU" sz="4400" b="1">
                <a:solidFill>
                  <a:srgbClr val="FFFFFF"/>
                </a:solidFill>
              </a:rPr>
            </a:br>
            <a:r>
              <a:rPr lang="hu-HU" sz="4400" b="1">
                <a:solidFill>
                  <a:srgbClr val="FFFFFF"/>
                </a:solidFill>
              </a:rPr>
              <a:t>szív és légzésritmus</a:t>
            </a:r>
          </a:p>
        </p:txBody>
      </p:sp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503238" y="1768475"/>
            <a:ext cx="9070975" cy="4989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8080" rIns="0" bIns="0"/>
          <a:lstStyle/>
          <a:p>
            <a:pPr marL="428625" indent="-323850">
              <a:lnSpc>
                <a:spcPct val="93000"/>
              </a:lnSpc>
              <a:spcAft>
                <a:spcPts val="1413"/>
              </a:spcAft>
              <a:buSzPct val="45000"/>
              <a:buFont typeface="Wingdings" charset="2"/>
              <a:buChar char=""/>
              <a:tabLst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hu-HU" sz="3200">
                <a:solidFill>
                  <a:srgbClr val="000000"/>
                </a:solidFill>
              </a:rPr>
              <a:t>Futás</a:t>
            </a:r>
            <a:br>
              <a:rPr lang="hu-HU" sz="3200">
                <a:solidFill>
                  <a:srgbClr val="000000"/>
                </a:solidFill>
              </a:rPr>
            </a:br>
            <a:r>
              <a:rPr lang="hu-HU" sz="3200">
                <a:solidFill>
                  <a:srgbClr val="000000"/>
                </a:solidFill>
              </a:rPr>
              <a:t/>
            </a:r>
            <a:br>
              <a:rPr lang="hu-HU" sz="3200">
                <a:solidFill>
                  <a:srgbClr val="000000"/>
                </a:solidFill>
              </a:rPr>
            </a:br>
            <a:endParaRPr lang="hu-HU" sz="3200">
              <a:solidFill>
                <a:srgbClr val="000000"/>
              </a:solidFill>
            </a:endParaRP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0" y="2519363"/>
            <a:ext cx="9163050" cy="4140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1"/>
          <p:cNvSpPr txBox="1">
            <a:spLocks noChangeArrowheads="1"/>
          </p:cNvSpPr>
          <p:nvPr/>
        </p:nvSpPr>
        <p:spPr bwMode="auto">
          <a:xfrm>
            <a:off x="503238" y="290513"/>
            <a:ext cx="9070975" cy="1285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38880" rIns="0" bIns="0" anchor="ctr"/>
          <a:lstStyle/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4400" b="1">
                <a:solidFill>
                  <a:srgbClr val="FFFFFF"/>
                </a:solidFill>
              </a:rPr>
              <a:t>Mérési eredmények</a:t>
            </a:r>
            <a:br>
              <a:rPr lang="hu-HU" sz="4400" b="1">
                <a:solidFill>
                  <a:srgbClr val="FFFFFF"/>
                </a:solidFill>
              </a:rPr>
            </a:br>
            <a:r>
              <a:rPr lang="hu-HU" sz="4400" b="1">
                <a:solidFill>
                  <a:srgbClr val="FFFFFF"/>
                </a:solidFill>
              </a:rPr>
              <a:t>szív és légzésritmus</a:t>
            </a:r>
          </a:p>
        </p:txBody>
      </p:sp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503238" y="1768475"/>
            <a:ext cx="9070975" cy="4989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8080" rIns="0" bIns="0"/>
          <a:lstStyle/>
          <a:p>
            <a:pPr marL="428625" indent="-323850">
              <a:lnSpc>
                <a:spcPct val="93000"/>
              </a:lnSpc>
              <a:spcAft>
                <a:spcPts val="1413"/>
              </a:spcAft>
              <a:buSzPct val="45000"/>
              <a:buFont typeface="Wingdings" charset="2"/>
              <a:buChar char=""/>
              <a:tabLst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hu-HU" sz="3200">
                <a:solidFill>
                  <a:srgbClr val="000000"/>
                </a:solidFill>
              </a:rPr>
              <a:t>Spártai köredzés</a:t>
            </a:r>
            <a:br>
              <a:rPr lang="hu-HU" sz="3200">
                <a:solidFill>
                  <a:srgbClr val="000000"/>
                </a:solidFill>
              </a:rPr>
            </a:br>
            <a:endParaRPr lang="hu-HU" sz="3200">
              <a:solidFill>
                <a:srgbClr val="000000"/>
              </a:solidFill>
            </a:endParaRP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0" y="2519363"/>
            <a:ext cx="9163050" cy="4500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503238" y="290513"/>
            <a:ext cx="9070975" cy="1285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38880" rIns="0" bIns="0" anchor="ctr"/>
          <a:lstStyle/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4400" b="1">
                <a:solidFill>
                  <a:srgbClr val="FFFFFF"/>
                </a:solidFill>
              </a:rPr>
              <a:t>Mérési eredmények</a:t>
            </a:r>
            <a:br>
              <a:rPr lang="hu-HU" sz="4400" b="1">
                <a:solidFill>
                  <a:srgbClr val="FFFFFF"/>
                </a:solidFill>
              </a:rPr>
            </a:br>
            <a:r>
              <a:rPr lang="hu-HU" sz="4400" b="1">
                <a:solidFill>
                  <a:srgbClr val="FFFFFF"/>
                </a:solidFill>
              </a:rPr>
              <a:t>szív és légzésritmus</a:t>
            </a:r>
          </a:p>
        </p:txBody>
      </p:sp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503238" y="1768475"/>
            <a:ext cx="9070975" cy="4989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8080" rIns="0" bIns="0"/>
          <a:lstStyle/>
          <a:p>
            <a:pPr marL="428625" indent="-323850">
              <a:lnSpc>
                <a:spcPct val="93000"/>
              </a:lnSpc>
              <a:spcAft>
                <a:spcPts val="1413"/>
              </a:spcAft>
              <a:buSzPct val="45000"/>
              <a:buFont typeface="Wingdings" charset="2"/>
              <a:buChar char=""/>
              <a:tabLst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hu-HU" sz="3200">
                <a:solidFill>
                  <a:srgbClr val="000000"/>
                </a:solidFill>
              </a:rPr>
              <a:t>Súlyzós edzés</a:t>
            </a:r>
            <a:br>
              <a:rPr lang="hu-HU" sz="3200">
                <a:solidFill>
                  <a:srgbClr val="000000"/>
                </a:solidFill>
              </a:rPr>
            </a:br>
            <a:endParaRPr lang="hu-HU" sz="3200">
              <a:solidFill>
                <a:srgbClr val="000000"/>
              </a:solidFill>
            </a:endParaRP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0" y="2339975"/>
            <a:ext cx="9332913" cy="4859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1"/>
          <p:cNvSpPr txBox="1">
            <a:spLocks noChangeArrowheads="1"/>
          </p:cNvSpPr>
          <p:nvPr/>
        </p:nvSpPr>
        <p:spPr bwMode="auto">
          <a:xfrm>
            <a:off x="503238" y="290513"/>
            <a:ext cx="9070975" cy="1285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38880" rIns="0" bIns="0" anchor="ctr"/>
          <a:lstStyle/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4400" b="1">
                <a:solidFill>
                  <a:srgbClr val="FFFFFF"/>
                </a:solidFill>
              </a:rPr>
              <a:t>Mérési eredmények</a:t>
            </a:r>
            <a:br>
              <a:rPr lang="hu-HU" sz="4400" b="1">
                <a:solidFill>
                  <a:srgbClr val="FFFFFF"/>
                </a:solidFill>
              </a:rPr>
            </a:br>
            <a:r>
              <a:rPr lang="hu-HU" sz="4400" b="1">
                <a:solidFill>
                  <a:srgbClr val="FFFFFF"/>
                </a:solidFill>
              </a:rPr>
              <a:t>szív és légzésritmus</a:t>
            </a:r>
          </a:p>
        </p:txBody>
      </p:sp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503238" y="1768475"/>
            <a:ext cx="9070975" cy="4989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8080" rIns="0" bIns="0"/>
          <a:lstStyle/>
          <a:p>
            <a:pPr marL="428625" indent="-323850">
              <a:lnSpc>
                <a:spcPct val="93000"/>
              </a:lnSpc>
              <a:spcAft>
                <a:spcPts val="1413"/>
              </a:spcAft>
              <a:buSzPct val="45000"/>
              <a:buFont typeface="Wingdings" charset="2"/>
              <a:buChar char=""/>
              <a:tabLst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hu-HU" sz="3200">
                <a:solidFill>
                  <a:srgbClr val="000000"/>
                </a:solidFill>
              </a:rPr>
              <a:t>Jóga</a:t>
            </a:r>
            <a:br>
              <a:rPr lang="hu-HU" sz="3200">
                <a:solidFill>
                  <a:srgbClr val="000000"/>
                </a:solidFill>
              </a:rPr>
            </a:br>
            <a:r>
              <a:rPr lang="hu-HU" sz="3200">
                <a:solidFill>
                  <a:srgbClr val="000000"/>
                </a:solidFill>
              </a:rPr>
              <a:t/>
            </a:r>
            <a:br>
              <a:rPr lang="hu-HU" sz="3200">
                <a:solidFill>
                  <a:srgbClr val="000000"/>
                </a:solidFill>
              </a:rPr>
            </a:br>
            <a:endParaRPr lang="hu-HU" sz="3200">
              <a:solidFill>
                <a:srgbClr val="000000"/>
              </a:solidFill>
            </a:endParaRP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0" y="2339975"/>
            <a:ext cx="9163050" cy="431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563" y="0"/>
            <a:ext cx="4319587" cy="755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468813" y="1708150"/>
            <a:ext cx="5611812" cy="7099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8080" rIns="0" bIns="0"/>
          <a:lstStyle/>
          <a:p>
            <a:pPr marL="341313" indent="-325438">
              <a:spcAft>
                <a:spcPts val="1413"/>
              </a:spcAft>
              <a:buClrTx/>
              <a:buFont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hu-HU" sz="2800" dirty="0">
                <a:solidFill>
                  <a:srgbClr val="000000"/>
                </a:solidFill>
              </a:rPr>
              <a:t>   „Az ember anatómiájának </a:t>
            </a:r>
            <a:r>
              <a:rPr lang="hu-HU" sz="2800" dirty="0" smtClean="0">
                <a:solidFill>
                  <a:srgbClr val="000000"/>
                </a:solidFill>
              </a:rPr>
              <a:t/>
            </a:r>
            <a:br>
              <a:rPr lang="hu-HU" sz="2800" dirty="0" smtClean="0">
                <a:solidFill>
                  <a:srgbClr val="000000"/>
                </a:solidFill>
              </a:rPr>
            </a:br>
            <a:r>
              <a:rPr lang="hu-HU" sz="2800" dirty="0" smtClean="0">
                <a:solidFill>
                  <a:srgbClr val="000000"/>
                </a:solidFill>
              </a:rPr>
              <a:t>s </a:t>
            </a:r>
            <a:r>
              <a:rPr lang="hu-HU" sz="2800" dirty="0">
                <a:solidFill>
                  <a:srgbClr val="000000"/>
                </a:solidFill>
              </a:rPr>
              <a:t>fiziológiájának alapos ismerete nem vezet </a:t>
            </a:r>
            <a:r>
              <a:rPr lang="hu-HU" sz="2800" dirty="0" smtClean="0">
                <a:solidFill>
                  <a:srgbClr val="000000"/>
                </a:solidFill>
              </a:rPr>
              <a:t>a </a:t>
            </a:r>
            <a:r>
              <a:rPr lang="hu-HU" sz="2800" dirty="0">
                <a:solidFill>
                  <a:srgbClr val="000000"/>
                </a:solidFill>
              </a:rPr>
              <a:t>materializmus </a:t>
            </a:r>
            <a:r>
              <a:rPr lang="hu-HU" sz="2800" dirty="0" smtClean="0">
                <a:solidFill>
                  <a:srgbClr val="000000"/>
                </a:solidFill>
              </a:rPr>
              <a:t>lejtőjére s </a:t>
            </a:r>
            <a:r>
              <a:rPr lang="hu-HU" sz="2800" dirty="0">
                <a:solidFill>
                  <a:srgbClr val="000000"/>
                </a:solidFill>
              </a:rPr>
              <a:t>egy felsőbb</a:t>
            </a:r>
            <a:br>
              <a:rPr lang="hu-HU" sz="2800" dirty="0">
                <a:solidFill>
                  <a:srgbClr val="000000"/>
                </a:solidFill>
              </a:rPr>
            </a:br>
            <a:r>
              <a:rPr lang="hu-HU" sz="2800" dirty="0">
                <a:solidFill>
                  <a:srgbClr val="000000"/>
                </a:solidFill>
              </a:rPr>
              <a:t>megfoghatatlan erő létezését nem zárja ki, </a:t>
            </a:r>
            <a:br>
              <a:rPr lang="hu-HU" sz="2800" dirty="0">
                <a:solidFill>
                  <a:srgbClr val="000000"/>
                </a:solidFill>
              </a:rPr>
            </a:br>
            <a:r>
              <a:rPr lang="hu-HU" sz="2800" dirty="0" smtClean="0">
                <a:solidFill>
                  <a:srgbClr val="000000"/>
                </a:solidFill>
              </a:rPr>
              <a:t/>
            </a:r>
            <a:br>
              <a:rPr lang="hu-HU" sz="2800" dirty="0" smtClean="0">
                <a:solidFill>
                  <a:srgbClr val="000000"/>
                </a:solidFill>
              </a:rPr>
            </a:br>
            <a:r>
              <a:rPr lang="hu-HU" sz="2800" dirty="0" smtClean="0">
                <a:solidFill>
                  <a:srgbClr val="000000"/>
                </a:solidFill>
              </a:rPr>
              <a:t>ellenkezőleg</a:t>
            </a:r>
            <a:r>
              <a:rPr lang="hu-HU" sz="2800" dirty="0">
                <a:solidFill>
                  <a:srgbClr val="000000"/>
                </a:solidFill>
              </a:rPr>
              <a:t>, </a:t>
            </a:r>
            <a:br>
              <a:rPr lang="hu-HU" sz="2800" dirty="0">
                <a:solidFill>
                  <a:srgbClr val="000000"/>
                </a:solidFill>
              </a:rPr>
            </a:br>
            <a:r>
              <a:rPr lang="hu-HU" sz="2800" dirty="0">
                <a:solidFill>
                  <a:srgbClr val="000000"/>
                </a:solidFill>
              </a:rPr>
              <a:t>tudásunk és képességeink </a:t>
            </a:r>
            <a:br>
              <a:rPr lang="hu-HU" sz="2800" dirty="0">
                <a:solidFill>
                  <a:srgbClr val="000000"/>
                </a:solidFill>
              </a:rPr>
            </a:br>
            <a:r>
              <a:rPr lang="hu-HU" sz="2800" dirty="0">
                <a:solidFill>
                  <a:srgbClr val="000000"/>
                </a:solidFill>
              </a:rPr>
              <a:t>korlátozott voltának beismerésére kényszerít”</a:t>
            </a:r>
            <a:br>
              <a:rPr lang="hu-HU" sz="2800" dirty="0">
                <a:solidFill>
                  <a:srgbClr val="000000"/>
                </a:solidFill>
              </a:rPr>
            </a:br>
            <a:r>
              <a:rPr lang="hu-HU" sz="2800" dirty="0">
                <a:solidFill>
                  <a:srgbClr val="000000"/>
                </a:solidFill>
              </a:rPr>
              <a:t>                               - 1889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503238" y="290513"/>
            <a:ext cx="9070975" cy="1285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38880" rIns="0" bIns="0" anchor="ctr"/>
          <a:lstStyle/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4400" b="1">
                <a:solidFill>
                  <a:srgbClr val="FFFFFF"/>
                </a:solidFill>
              </a:rPr>
              <a:t>Mérési eredmények</a:t>
            </a:r>
            <a:br>
              <a:rPr lang="hu-HU" sz="4400" b="1">
                <a:solidFill>
                  <a:srgbClr val="FFFFFF"/>
                </a:solidFill>
              </a:rPr>
            </a:br>
            <a:r>
              <a:rPr lang="hu-HU" sz="4400" b="1">
                <a:solidFill>
                  <a:srgbClr val="FFFFFF"/>
                </a:solidFill>
              </a:rPr>
              <a:t>szív és légzésritmus</a:t>
            </a:r>
          </a:p>
        </p:txBody>
      </p:sp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503238" y="1768475"/>
            <a:ext cx="9070975" cy="4989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8080" rIns="0" bIns="0"/>
          <a:lstStyle/>
          <a:p>
            <a:pPr marL="428625" indent="-323850">
              <a:lnSpc>
                <a:spcPct val="93000"/>
              </a:lnSpc>
              <a:spcAft>
                <a:spcPts val="1413"/>
              </a:spcAft>
              <a:buSzPct val="45000"/>
              <a:buFont typeface="Wingdings" charset="2"/>
              <a:buChar char=""/>
              <a:tabLst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hu-HU" sz="3200">
                <a:solidFill>
                  <a:srgbClr val="000000"/>
                </a:solidFill>
              </a:rPr>
              <a:t>Dea – jóga</a:t>
            </a:r>
          </a:p>
          <a:p>
            <a:pPr marL="428625" indent="-323850">
              <a:lnSpc>
                <a:spcPct val="93000"/>
              </a:lnSpc>
              <a:spcAft>
                <a:spcPts val="1413"/>
              </a:spcAft>
              <a:buClrTx/>
              <a:buSzPct val="45000"/>
              <a:buFontTx/>
              <a:buNone/>
              <a:tabLst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endParaRPr lang="hu-HU" sz="3200">
              <a:solidFill>
                <a:srgbClr val="000000"/>
              </a:solidFill>
            </a:endParaRP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99050" y="3810000"/>
            <a:ext cx="36513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7650" y="2346325"/>
            <a:ext cx="9596438" cy="4313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1262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38880" rIns="0" bIns="0" anchor="ctr"/>
          <a:lstStyle/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4400" b="1">
                <a:solidFill>
                  <a:srgbClr val="FFFFFF"/>
                </a:solidFill>
              </a:rPr>
              <a:t>Helyes tartás + Légzés</a:t>
            </a:r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503238" y="1768475"/>
            <a:ext cx="9070975" cy="4989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8080" rIns="0" bIns="0"/>
          <a:lstStyle/>
          <a:p>
            <a:pPr marL="431800" indent="-320675">
              <a:lnSpc>
                <a:spcPct val="93000"/>
              </a:lnSpc>
              <a:spcAft>
                <a:spcPts val="1413"/>
              </a:spcAft>
              <a:buClrTx/>
              <a:buSzPct val="45000"/>
              <a:buFontTx/>
              <a:buNone/>
              <a:tabLst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endParaRPr lang="hu-HU" sz="3200" dirty="0">
              <a:solidFill>
                <a:srgbClr val="000000"/>
              </a:solidFill>
            </a:endParaRPr>
          </a:p>
          <a:p>
            <a:pPr marL="431800" indent="-320675">
              <a:lnSpc>
                <a:spcPct val="93000"/>
              </a:lnSpc>
              <a:spcAft>
                <a:spcPts val="1413"/>
              </a:spcAft>
              <a:buSzPct val="45000"/>
              <a:buFont typeface="Wingdings" charset="2"/>
              <a:buChar char=""/>
              <a:tabLst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hu-HU" sz="4000" dirty="0">
                <a:solidFill>
                  <a:srgbClr val="000000"/>
                </a:solidFill>
              </a:rPr>
              <a:t>Légzés</a:t>
            </a:r>
          </a:p>
          <a:p>
            <a:pPr marL="431800" indent="-320675">
              <a:lnSpc>
                <a:spcPct val="93000"/>
              </a:lnSpc>
              <a:spcAft>
                <a:spcPts val="1413"/>
              </a:spcAft>
              <a:buSzPct val="45000"/>
              <a:buFont typeface="Wingdings" charset="2"/>
              <a:buChar char=""/>
              <a:tabLst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hu-HU" sz="4000" dirty="0">
                <a:solidFill>
                  <a:srgbClr val="000000"/>
                </a:solidFill>
              </a:rPr>
              <a:t>Test </a:t>
            </a:r>
            <a:r>
              <a:rPr lang="hu-HU" sz="4000" dirty="0" smtClean="0">
                <a:solidFill>
                  <a:srgbClr val="000000"/>
                </a:solidFill>
              </a:rPr>
              <a:t>helyzete</a:t>
            </a:r>
            <a:endParaRPr lang="hu-HU" sz="4000" dirty="0">
              <a:solidFill>
                <a:srgbClr val="000000"/>
              </a:solidFill>
            </a:endParaRPr>
          </a:p>
          <a:p>
            <a:pPr marL="431800" indent="-320675">
              <a:lnSpc>
                <a:spcPct val="93000"/>
              </a:lnSpc>
              <a:spcAft>
                <a:spcPts val="1413"/>
              </a:spcAft>
              <a:buSzPct val="45000"/>
              <a:buFont typeface="Wingdings" charset="2"/>
              <a:buChar char=""/>
              <a:tabLst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hu-HU" sz="4000" dirty="0">
                <a:solidFill>
                  <a:srgbClr val="000000"/>
                </a:solidFill>
              </a:rPr>
              <a:t>Figyelem-fókusz/zseblámpa/reflektor</a:t>
            </a:r>
          </a:p>
          <a:p>
            <a:pPr marL="431800" indent="-320675">
              <a:lnSpc>
                <a:spcPct val="93000"/>
              </a:lnSpc>
              <a:spcAft>
                <a:spcPts val="1413"/>
              </a:spcAft>
              <a:buSzPct val="45000"/>
              <a:buFont typeface="Wingdings" charset="2"/>
              <a:buChar char=""/>
              <a:tabLst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hu-HU" sz="4000" dirty="0">
                <a:solidFill>
                  <a:srgbClr val="000000"/>
                </a:solidFill>
              </a:rPr>
              <a:t>Csend</a:t>
            </a:r>
          </a:p>
          <a:p>
            <a:pPr marL="431800" indent="-320675">
              <a:lnSpc>
                <a:spcPct val="93000"/>
              </a:lnSpc>
              <a:spcAft>
                <a:spcPts val="1413"/>
              </a:spcAft>
              <a:buSzPct val="45000"/>
              <a:buFont typeface="Wingdings" charset="2"/>
              <a:buChar char=""/>
              <a:tabLst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hu-HU" sz="4000" dirty="0" smtClean="0">
                <a:solidFill>
                  <a:srgbClr val="000000"/>
                </a:solidFill>
              </a:rPr>
              <a:t>Lazítás</a:t>
            </a:r>
            <a:endParaRPr lang="hu-HU" sz="4000" dirty="0">
              <a:solidFill>
                <a:srgbClr val="000000"/>
              </a:solidFill>
            </a:endParaRPr>
          </a:p>
          <a:p>
            <a:pPr marL="431800" indent="-320675">
              <a:lnSpc>
                <a:spcPct val="93000"/>
              </a:lnSpc>
              <a:spcAft>
                <a:spcPts val="1413"/>
              </a:spcAft>
              <a:buClrTx/>
              <a:buSzPct val="45000"/>
              <a:buFontTx/>
              <a:buNone/>
              <a:tabLst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endParaRPr lang="hu-HU" sz="4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325438" y="6369050"/>
            <a:ext cx="9070975" cy="2379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8080" rIns="0" bIns="0"/>
          <a:lstStyle/>
          <a:p>
            <a:pPr marL="342900" indent="-341313">
              <a:lnSpc>
                <a:spcPct val="93000"/>
              </a:lnSpc>
              <a:spcAft>
                <a:spcPts val="1413"/>
              </a:spcAft>
              <a:buClrTx/>
              <a:buFontTx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2000">
                <a:solidFill>
                  <a:srgbClr val="000000"/>
                </a:solidFill>
              </a:rPr>
              <a:t>https://www.youtube.com/watch?v=os0I8wotOrE</a:t>
            </a:r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503238" y="301625"/>
            <a:ext cx="9070975" cy="1262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38880" rIns="0" bIns="0" anchor="ctr"/>
          <a:lstStyle/>
          <a:p>
            <a:pPr marL="342900" indent="-341313" algn="ctr">
              <a:lnSpc>
                <a:spcPct val="93000"/>
              </a:lnSpc>
              <a:spcAft>
                <a:spcPts val="1413"/>
              </a:spcAft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hu-HU" sz="4000" b="1" dirty="0" smtClean="0">
                <a:solidFill>
                  <a:srgbClr val="FFFFFF"/>
                </a:solidFill>
              </a:rPr>
              <a:t>HANG </a:t>
            </a:r>
            <a:r>
              <a:rPr lang="hu-HU" sz="4000" b="1" dirty="0">
                <a:solidFill>
                  <a:srgbClr val="FFFFFF"/>
                </a:solidFill>
              </a:rPr>
              <a:t>- GYAKORLAT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5563" y="1636713"/>
            <a:ext cx="7286625" cy="457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396875" y="207963"/>
            <a:ext cx="9070975" cy="1285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38880" rIns="0" bIns="0" anchor="ctr"/>
          <a:lstStyle/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4400" b="1">
                <a:solidFill>
                  <a:srgbClr val="FFFFFF"/>
                </a:solidFill>
              </a:rPr>
              <a:t>GRATULÁLOK</a:t>
            </a:r>
            <a:br>
              <a:rPr lang="hu-HU" sz="4400" b="1">
                <a:solidFill>
                  <a:srgbClr val="FFFFFF"/>
                </a:solidFill>
              </a:rPr>
            </a:br>
            <a:r>
              <a:rPr lang="hu-HU" sz="4400" b="1">
                <a:solidFill>
                  <a:srgbClr val="FFFFFF"/>
                </a:solidFill>
              </a:rPr>
              <a:t>Az első jógagyakorlatodhoz!:-)</a:t>
            </a:r>
          </a:p>
        </p:txBody>
      </p:sp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539750" y="1384300"/>
            <a:ext cx="9070975" cy="6572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8080" rIns="0" bIns="0"/>
          <a:lstStyle/>
          <a:p>
            <a:pPr marL="342900" indent="-339725" algn="ctr">
              <a:lnSpc>
                <a:spcPct val="93000"/>
              </a:lnSpc>
              <a:spcAft>
                <a:spcPts val="1413"/>
              </a:spcAft>
              <a:buClrTx/>
              <a:buFontTx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hu-HU" sz="3200">
              <a:solidFill>
                <a:srgbClr val="000000"/>
              </a:solidFill>
            </a:endParaRPr>
          </a:p>
          <a:p>
            <a:pPr marL="342900" indent="-339725" algn="ctr">
              <a:lnSpc>
                <a:spcPct val="93000"/>
              </a:lnSpc>
              <a:spcAft>
                <a:spcPts val="1413"/>
              </a:spcAft>
              <a:buClrTx/>
              <a:buFontTx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3600">
                <a:solidFill>
                  <a:srgbClr val="000000"/>
                </a:solidFill>
              </a:rPr>
              <a:t>Tudatos Figyelem</a:t>
            </a:r>
          </a:p>
          <a:p>
            <a:pPr marL="342900" indent="-339725" algn="ctr">
              <a:lnSpc>
                <a:spcPct val="93000"/>
              </a:lnSpc>
              <a:spcAft>
                <a:spcPts val="1413"/>
              </a:spcAft>
              <a:buClrTx/>
              <a:buFontTx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3600">
                <a:solidFill>
                  <a:srgbClr val="000000"/>
                </a:solidFill>
              </a:rPr>
              <a:t>+</a:t>
            </a:r>
          </a:p>
          <a:p>
            <a:pPr marL="342900" indent="-339725" algn="ctr">
              <a:lnSpc>
                <a:spcPct val="93000"/>
              </a:lnSpc>
              <a:spcAft>
                <a:spcPts val="1413"/>
              </a:spcAft>
              <a:buClrTx/>
              <a:buFontTx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3600">
                <a:solidFill>
                  <a:srgbClr val="000000"/>
                </a:solidFill>
              </a:rPr>
              <a:t>Helyes tartás</a:t>
            </a:r>
          </a:p>
          <a:p>
            <a:pPr marL="342900" indent="-339725" algn="ctr">
              <a:lnSpc>
                <a:spcPct val="93000"/>
              </a:lnSpc>
              <a:spcAft>
                <a:spcPts val="1413"/>
              </a:spcAft>
              <a:buClrTx/>
              <a:buFontTx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3600">
                <a:solidFill>
                  <a:srgbClr val="000000"/>
                </a:solidFill>
              </a:rPr>
              <a:t>+ </a:t>
            </a:r>
          </a:p>
          <a:p>
            <a:pPr marL="342900" indent="-339725" algn="ctr">
              <a:lnSpc>
                <a:spcPct val="93000"/>
              </a:lnSpc>
              <a:spcAft>
                <a:spcPts val="1413"/>
              </a:spcAft>
              <a:buClrTx/>
              <a:buFontTx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3600">
                <a:solidFill>
                  <a:srgbClr val="000000"/>
                </a:solidFill>
              </a:rPr>
              <a:t>Lazítás, könnyed tartás</a:t>
            </a:r>
          </a:p>
          <a:p>
            <a:pPr marL="342900" indent="-339725" algn="ctr">
              <a:lnSpc>
                <a:spcPct val="93000"/>
              </a:lnSpc>
              <a:spcAft>
                <a:spcPts val="1413"/>
              </a:spcAft>
              <a:buClrTx/>
              <a:buFontTx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3600">
                <a:solidFill>
                  <a:srgbClr val="000000"/>
                </a:solidFill>
              </a:rPr>
              <a:t>+</a:t>
            </a:r>
          </a:p>
          <a:p>
            <a:pPr marL="342900" indent="-339725" algn="ctr">
              <a:lnSpc>
                <a:spcPct val="93000"/>
              </a:lnSpc>
              <a:spcAft>
                <a:spcPts val="1413"/>
              </a:spcAft>
              <a:buClrTx/>
              <a:buFontTx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3600">
                <a:solidFill>
                  <a:srgbClr val="000000"/>
                </a:solidFill>
              </a:rPr>
              <a:t>Légzés  </a:t>
            </a:r>
          </a:p>
          <a:p>
            <a:pPr marL="342900" indent="-339725" algn="ctr">
              <a:lnSpc>
                <a:spcPct val="93000"/>
              </a:lnSpc>
              <a:spcAft>
                <a:spcPts val="1413"/>
              </a:spcAft>
              <a:buClrTx/>
              <a:buFontTx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hu-HU" sz="3200">
              <a:solidFill>
                <a:srgbClr val="000000"/>
              </a:solidFill>
            </a:endParaRPr>
          </a:p>
          <a:p>
            <a:pPr marL="342900" indent="-339725" algn="ctr">
              <a:lnSpc>
                <a:spcPct val="93000"/>
              </a:lnSpc>
              <a:spcAft>
                <a:spcPts val="1413"/>
              </a:spcAft>
              <a:buClrTx/>
              <a:buFontTx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hu-HU" sz="32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-817604" y="207937"/>
            <a:ext cx="11430000" cy="1335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38880" rIns="90000" bIns="450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</a:pPr>
            <a:r>
              <a:rPr lang="hu-HU" sz="4400" dirty="0" err="1" smtClean="0">
                <a:solidFill>
                  <a:srgbClr val="FFFFFF"/>
                </a:solidFill>
              </a:rPr>
              <a:t>BÁLNA-kép</a:t>
            </a:r>
            <a:endParaRPr lang="hu-HU" sz="4400" dirty="0">
              <a:solidFill>
                <a:srgbClr val="FFFFFF"/>
              </a:solidFill>
            </a:endParaRPr>
          </a:p>
        </p:txBody>
      </p:sp>
      <p:pic>
        <p:nvPicPr>
          <p:cNvPr id="11267" name="Picture 3" descr="C:\Users\Dell\Downloads\ademhalen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3967" y="181163"/>
            <a:ext cx="9572691" cy="682852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539718" y="565127"/>
            <a:ext cx="9069387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38880" rIns="0" bIns="0" anchor="ctr"/>
          <a:lstStyle/>
          <a:p>
            <a:pPr algn="ctr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4400" dirty="0" smtClean="0"/>
              <a:t>A </a:t>
            </a:r>
            <a:r>
              <a:rPr lang="hu-HU" sz="4400" dirty="0" smtClean="0"/>
              <a:t>misztikum és tudomány</a:t>
            </a:r>
            <a:r>
              <a:rPr lang="hu-HU" sz="4400" dirty="0" smtClean="0"/>
              <a:t> </a:t>
            </a:r>
            <a:endParaRPr lang="hu-HU" sz="4400" dirty="0" smtClean="0"/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4400" dirty="0" smtClean="0">
                <a:solidFill>
                  <a:srgbClr val="FFFFFF"/>
                </a:solidFill>
              </a:rPr>
              <a:t> </a:t>
            </a:r>
            <a:r>
              <a:rPr lang="hu-HU" sz="4400" dirty="0" smtClean="0">
                <a:solidFill>
                  <a:srgbClr val="000000"/>
                </a:solidFill>
              </a:rPr>
              <a:t> </a:t>
            </a:r>
            <a:endParaRPr lang="hu-HU" sz="4400" dirty="0">
              <a:solidFill>
                <a:srgbClr val="000000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25563" y="1879600"/>
            <a:ext cx="7285037" cy="4856163"/>
            <a:chOff x="835" y="1184"/>
            <a:chExt cx="4589" cy="3059"/>
          </a:xfrm>
        </p:grpSpPr>
        <p:pic>
          <p:nvPicPr>
            <p:cNvPr id="26627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35" y="1184"/>
              <a:ext cx="4589" cy="305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26628" name="Text Box 4"/>
            <p:cNvSpPr txBox="1">
              <a:spLocks noChangeArrowheads="1"/>
            </p:cNvSpPr>
            <p:nvPr/>
          </p:nvSpPr>
          <p:spPr bwMode="auto">
            <a:xfrm>
              <a:off x="835" y="1184"/>
              <a:ext cx="4589" cy="305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682625" y="279400"/>
            <a:ext cx="8891588" cy="1069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38880" rIns="0" bIns="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4400" dirty="0">
                <a:solidFill>
                  <a:srgbClr val="FFFFFF"/>
                </a:solidFill>
              </a:rPr>
              <a:t>A </a:t>
            </a:r>
            <a:r>
              <a:rPr lang="hu-HU" sz="4400" dirty="0" smtClean="0">
                <a:solidFill>
                  <a:srgbClr val="FFFFFF"/>
                </a:solidFill>
              </a:rPr>
              <a:t>légzés és a </a:t>
            </a:r>
            <a:br>
              <a:rPr lang="hu-HU" sz="4400" dirty="0" smtClean="0">
                <a:solidFill>
                  <a:srgbClr val="FFFFFF"/>
                </a:solidFill>
              </a:rPr>
            </a:br>
            <a:r>
              <a:rPr lang="hu-HU" sz="4400" dirty="0" err="1" smtClean="0">
                <a:solidFill>
                  <a:srgbClr val="FFFFFF"/>
                </a:solidFill>
              </a:rPr>
              <a:t>retikuláris</a:t>
            </a:r>
            <a:r>
              <a:rPr lang="hu-HU" sz="4400" dirty="0" smtClean="0">
                <a:solidFill>
                  <a:srgbClr val="FFFFFF"/>
                </a:solidFill>
              </a:rPr>
              <a:t> formáció kapcsolata</a:t>
            </a:r>
            <a:endParaRPr lang="hu-HU" sz="4400" dirty="0">
              <a:solidFill>
                <a:srgbClr val="FFFFFF"/>
              </a:solidFill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700" y="3959225"/>
            <a:ext cx="4084638" cy="2963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612775" y="1065213"/>
            <a:ext cx="9467850" cy="3517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4840" rIns="0" bIns="0"/>
          <a:lstStyle/>
          <a:p>
            <a:pPr marL="431800" indent="-322263">
              <a:spcAft>
                <a:spcPts val="1413"/>
              </a:spcAft>
              <a:buClrTx/>
              <a:buFontTx/>
              <a:buNone/>
              <a:tabLst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  <a:tab pos="9410700" algn="l"/>
              </a:tabLst>
            </a:pPr>
            <a:endParaRPr lang="hu-HU" sz="2800" dirty="0">
              <a:solidFill>
                <a:srgbClr val="000000"/>
              </a:solidFill>
            </a:endParaRPr>
          </a:p>
          <a:p>
            <a:pPr marL="431800" indent="-322263">
              <a:spcAft>
                <a:spcPts val="1413"/>
              </a:spcAft>
              <a:buSzPct val="45000"/>
              <a:buFont typeface="Wingdings" charset="2"/>
              <a:buChar char=""/>
              <a:tabLst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  <a:tab pos="9410700" algn="l"/>
              </a:tabLst>
            </a:pPr>
            <a:r>
              <a:rPr lang="hu-HU" sz="2000" dirty="0">
                <a:solidFill>
                  <a:srgbClr val="000000"/>
                </a:solidFill>
              </a:rPr>
              <a:t>fejlődéstörténetileg az agy legősibb része</a:t>
            </a:r>
          </a:p>
          <a:p>
            <a:pPr marL="431800" indent="-322263">
              <a:spcAft>
                <a:spcPts val="1413"/>
              </a:spcAft>
              <a:buSzPct val="45000"/>
              <a:buFont typeface="Wingdings" charset="2"/>
              <a:buChar char=""/>
              <a:tabLst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  <a:tab pos="9410700" algn="l"/>
              </a:tabLst>
            </a:pPr>
            <a:r>
              <a:rPr lang="hu-HU" sz="2000" dirty="0">
                <a:solidFill>
                  <a:srgbClr val="000000"/>
                </a:solidFill>
              </a:rPr>
              <a:t>több, mint 100 kisebb idegsejt-hálózatból áll:</a:t>
            </a:r>
            <a:br>
              <a:rPr lang="hu-HU" sz="2000" dirty="0">
                <a:solidFill>
                  <a:srgbClr val="000000"/>
                </a:solidFill>
              </a:rPr>
            </a:br>
            <a:r>
              <a:rPr lang="hu-HU" sz="2000" dirty="0">
                <a:solidFill>
                  <a:srgbClr val="000000"/>
                </a:solidFill>
              </a:rPr>
              <a:t>idegpályák, idegi magvak, szabályozó központok</a:t>
            </a:r>
          </a:p>
          <a:p>
            <a:pPr marL="431800" indent="-322263">
              <a:spcAft>
                <a:spcPts val="1413"/>
              </a:spcAft>
              <a:buSzPct val="45000"/>
              <a:buFont typeface="Wingdings" charset="2"/>
              <a:buChar char=""/>
              <a:tabLst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  <a:tab pos="9410700" algn="l"/>
              </a:tabLst>
            </a:pPr>
            <a:r>
              <a:rPr lang="hu-HU" sz="2000" dirty="0">
                <a:solidFill>
                  <a:srgbClr val="000000"/>
                </a:solidFill>
              </a:rPr>
              <a:t>gerincvelőtől a nagyagyig húzódó állományban található</a:t>
            </a:r>
          </a:p>
          <a:p>
            <a:pPr marL="431800" indent="-322263">
              <a:spcAft>
                <a:spcPts val="1413"/>
              </a:spcAft>
              <a:buSzPct val="45000"/>
              <a:buFont typeface="Wingdings" charset="2"/>
              <a:buChar char=""/>
              <a:tabLst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  <a:tab pos="9410700" algn="l"/>
              </a:tabLst>
            </a:pPr>
            <a:r>
              <a:rPr lang="hu-HU" sz="2000" dirty="0">
                <a:solidFill>
                  <a:srgbClr val="000000"/>
                </a:solidFill>
              </a:rPr>
              <a:t>gyakorlatilag a test minden rendszerével kapcsolatban van </a:t>
            </a:r>
            <a:br>
              <a:rPr lang="hu-HU" sz="2000" dirty="0">
                <a:solidFill>
                  <a:srgbClr val="000000"/>
                </a:solidFill>
              </a:rPr>
            </a:br>
            <a:r>
              <a:rPr lang="hu-HU" sz="2400" dirty="0">
                <a:solidFill>
                  <a:srgbClr val="000000"/>
                </a:solidFill>
              </a:rPr>
              <a:t/>
            </a:r>
            <a:br>
              <a:rPr lang="hu-HU" sz="2400" dirty="0">
                <a:solidFill>
                  <a:srgbClr val="000000"/>
                </a:solidFill>
              </a:rPr>
            </a:br>
            <a:endParaRPr lang="hu-HU" sz="2400" dirty="0">
              <a:solidFill>
                <a:srgbClr val="000000"/>
              </a:solidFill>
            </a:endParaRP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83254" y="3851275"/>
            <a:ext cx="3674253" cy="313293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682625" y="357188"/>
            <a:ext cx="8928100" cy="1065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38880" rIns="0" bIns="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4400" dirty="0">
                <a:solidFill>
                  <a:srgbClr val="FFFFFF"/>
                </a:solidFill>
              </a:rPr>
              <a:t>A </a:t>
            </a:r>
            <a:r>
              <a:rPr lang="hu-HU" sz="4400" dirty="0" err="1">
                <a:solidFill>
                  <a:srgbClr val="FFFFFF"/>
                </a:solidFill>
              </a:rPr>
              <a:t>retikuláris</a:t>
            </a:r>
            <a:r>
              <a:rPr lang="hu-HU" sz="4400" dirty="0">
                <a:solidFill>
                  <a:srgbClr val="FFFFFF"/>
                </a:solidFill>
              </a:rPr>
              <a:t> </a:t>
            </a:r>
            <a:r>
              <a:rPr lang="hu-HU" sz="4400" dirty="0" smtClean="0">
                <a:solidFill>
                  <a:srgbClr val="FFFFFF"/>
                </a:solidFill>
              </a:rPr>
              <a:t>formáció</a:t>
            </a:r>
            <a:br>
              <a:rPr lang="hu-HU" sz="4400" dirty="0" smtClean="0">
                <a:solidFill>
                  <a:srgbClr val="FFFFFF"/>
                </a:solidFill>
              </a:rPr>
            </a:br>
            <a:r>
              <a:rPr lang="hu-HU" sz="4400" dirty="0" smtClean="0">
                <a:solidFill>
                  <a:srgbClr val="FFFFFF"/>
                </a:solidFill>
              </a:rPr>
              <a:t>által érintett működési területek</a:t>
            </a:r>
            <a:endParaRPr lang="hu-HU" sz="4400" dirty="0">
              <a:solidFill>
                <a:srgbClr val="FFFFFF"/>
              </a:solidFill>
            </a:endParaRP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0" y="1208069"/>
            <a:ext cx="10612476" cy="5653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17640" rIns="0" bIns="0"/>
          <a:lstStyle/>
          <a:p>
            <a:pPr marL="431800" indent="-322263">
              <a:spcAft>
                <a:spcPts val="1413"/>
              </a:spcAft>
              <a:buClrTx/>
              <a:buSzPct val="45000"/>
              <a:buFontTx/>
              <a:buNone/>
              <a:tabLst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endParaRPr lang="hu-HU" sz="2000" dirty="0">
              <a:solidFill>
                <a:srgbClr val="000000"/>
              </a:solidFill>
            </a:endParaRPr>
          </a:p>
          <a:p>
            <a:pPr marL="431800" indent="-322263">
              <a:spcAft>
                <a:spcPts val="1413"/>
              </a:spcAft>
              <a:buSzPct val="45000"/>
              <a:buFont typeface="Wingdings" charset="2"/>
              <a:buChar char=""/>
              <a:tabLst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hu-HU" sz="2000" dirty="0">
                <a:solidFill>
                  <a:srgbClr val="000000"/>
                </a:solidFill>
              </a:rPr>
              <a:t>Az agytörzs légző központja: légző izomzat kontrollját biztosító központ</a:t>
            </a:r>
          </a:p>
          <a:p>
            <a:pPr marL="431800" indent="-322263">
              <a:spcAft>
                <a:spcPts val="1413"/>
              </a:spcAft>
              <a:buSzPct val="45000"/>
              <a:buFont typeface="Wingdings" charset="2"/>
              <a:buChar char=""/>
              <a:tabLst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hu-HU" sz="2000" dirty="0">
                <a:solidFill>
                  <a:srgbClr val="000000"/>
                </a:solidFill>
              </a:rPr>
              <a:t>Vázizmok aktivitása: izomtónus, egyensúlyi helyzet megtartása mozgás közben különösen, reflexek</a:t>
            </a:r>
          </a:p>
          <a:p>
            <a:pPr marL="431800" indent="-322263">
              <a:spcAft>
                <a:spcPts val="1413"/>
              </a:spcAft>
              <a:buSzPct val="45000"/>
              <a:buFont typeface="Wingdings" charset="2"/>
              <a:buChar char=""/>
              <a:tabLst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hu-HU" sz="2000" dirty="0">
                <a:solidFill>
                  <a:srgbClr val="000000"/>
                </a:solidFill>
              </a:rPr>
              <a:t>Érzelmek kifejezése</a:t>
            </a:r>
            <a:r>
              <a:rPr lang="hu-HU" sz="2000" dirty="0" smtClean="0">
                <a:solidFill>
                  <a:srgbClr val="000000"/>
                </a:solidFill>
              </a:rPr>
              <a:t>,</a:t>
            </a:r>
            <a:br>
              <a:rPr lang="hu-HU" sz="2000" dirty="0" smtClean="0">
                <a:solidFill>
                  <a:srgbClr val="000000"/>
                </a:solidFill>
              </a:rPr>
            </a:br>
            <a:r>
              <a:rPr lang="hu-HU" sz="2000" dirty="0" smtClean="0">
                <a:solidFill>
                  <a:srgbClr val="000000"/>
                </a:solidFill>
              </a:rPr>
              <a:t>mimikai </a:t>
            </a:r>
            <a:r>
              <a:rPr lang="hu-HU" sz="2000" dirty="0">
                <a:solidFill>
                  <a:srgbClr val="000000"/>
                </a:solidFill>
              </a:rPr>
              <a:t>izmok</a:t>
            </a:r>
          </a:p>
          <a:p>
            <a:pPr marL="431800" indent="-322263">
              <a:spcAft>
                <a:spcPts val="1413"/>
              </a:spcAft>
              <a:buSzPct val="45000"/>
              <a:buFont typeface="Wingdings" charset="2"/>
              <a:buChar char=""/>
              <a:tabLst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hu-HU" sz="2000" dirty="0">
                <a:solidFill>
                  <a:srgbClr val="000000"/>
                </a:solidFill>
              </a:rPr>
              <a:t>Vérkeringést szabályozó központ</a:t>
            </a:r>
          </a:p>
          <a:p>
            <a:pPr marL="431800" indent="-322263">
              <a:spcAft>
                <a:spcPts val="1413"/>
              </a:spcAft>
              <a:buSzPct val="45000"/>
              <a:buFont typeface="Wingdings" charset="2"/>
              <a:buChar char=""/>
              <a:tabLst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hu-HU" sz="2000" dirty="0">
                <a:solidFill>
                  <a:srgbClr val="000000"/>
                </a:solidFill>
              </a:rPr>
              <a:t>Testi, zsigeri érzések kontrollja</a:t>
            </a:r>
          </a:p>
          <a:p>
            <a:pPr marL="431800" indent="-322263">
              <a:spcAft>
                <a:spcPts val="1413"/>
              </a:spcAft>
              <a:buSzPct val="45000"/>
              <a:buFont typeface="Wingdings" charset="2"/>
              <a:buChar char=""/>
              <a:tabLst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hu-HU" sz="2000" dirty="0">
                <a:solidFill>
                  <a:srgbClr val="000000"/>
                </a:solidFill>
              </a:rPr>
              <a:t>Fájdalomérzet szabályozó </a:t>
            </a:r>
            <a:r>
              <a:rPr lang="hu-HU" sz="2000" dirty="0" smtClean="0">
                <a:solidFill>
                  <a:srgbClr val="000000"/>
                </a:solidFill>
              </a:rPr>
              <a:t/>
            </a:r>
            <a:br>
              <a:rPr lang="hu-HU" sz="2000" dirty="0" smtClean="0">
                <a:solidFill>
                  <a:srgbClr val="000000"/>
                </a:solidFill>
              </a:rPr>
            </a:br>
            <a:r>
              <a:rPr lang="hu-HU" sz="2000" dirty="0" smtClean="0">
                <a:solidFill>
                  <a:srgbClr val="000000"/>
                </a:solidFill>
              </a:rPr>
              <a:t>mechanizmusok </a:t>
            </a:r>
            <a:endParaRPr lang="hu-HU" sz="2000" dirty="0">
              <a:solidFill>
                <a:srgbClr val="000000"/>
              </a:solidFill>
            </a:endParaRPr>
          </a:p>
          <a:p>
            <a:pPr marL="431800" indent="-322263">
              <a:spcAft>
                <a:spcPts val="1413"/>
              </a:spcAft>
              <a:buSzPct val="45000"/>
              <a:buFont typeface="Wingdings" charset="2"/>
              <a:buChar char=""/>
              <a:tabLst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hu-HU" sz="2000" dirty="0">
                <a:solidFill>
                  <a:srgbClr val="000000"/>
                </a:solidFill>
              </a:rPr>
              <a:t>Idegi- és belső elválasztású mirigyek kontrollja</a:t>
            </a:r>
          </a:p>
          <a:p>
            <a:pPr marL="431800" indent="-322263">
              <a:spcAft>
                <a:spcPts val="1413"/>
              </a:spcAft>
              <a:buSzPct val="45000"/>
              <a:buFont typeface="Wingdings" charset="2"/>
              <a:buChar char=""/>
              <a:tabLst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hu-HU" sz="2000" dirty="0">
                <a:solidFill>
                  <a:srgbClr val="000000"/>
                </a:solidFill>
              </a:rPr>
              <a:t>Éberség – Alvás – Tudatosság szintje</a:t>
            </a:r>
          </a:p>
          <a:p>
            <a:pPr marL="431800" indent="-322263">
              <a:spcAft>
                <a:spcPts val="1413"/>
              </a:spcAft>
              <a:buSzPct val="45000"/>
              <a:buFont typeface="Wingdings" charset="2"/>
              <a:buChar char=""/>
              <a:tabLst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hu-HU" sz="2000" dirty="0">
                <a:solidFill>
                  <a:srgbClr val="000000"/>
                </a:solidFill>
              </a:rPr>
              <a:t>Adaptáció, szoktatás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74663" y="2493953"/>
            <a:ext cx="5105962" cy="30718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40871" y="1559184"/>
            <a:ext cx="5978371" cy="54352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1" y="157468"/>
            <a:ext cx="9959868" cy="131419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42857" rIns="0" bIns="0" anchor="ctr"/>
          <a:lstStyle/>
          <a:p>
            <a:pPr algn="ctr">
              <a:buClrTx/>
              <a:tabLst>
                <a:tab pos="0" algn="l"/>
                <a:tab pos="493472" algn="l"/>
                <a:tab pos="988695" algn="l"/>
                <a:tab pos="1483916" algn="l"/>
                <a:tab pos="1979139" algn="l"/>
                <a:tab pos="2474360" algn="l"/>
                <a:tab pos="2969583" algn="l"/>
                <a:tab pos="3464804" algn="l"/>
                <a:tab pos="3960027" algn="l"/>
                <a:tab pos="4455249" algn="l"/>
                <a:tab pos="4950471" algn="l"/>
                <a:tab pos="5445693" algn="l"/>
                <a:tab pos="5940915" algn="l"/>
                <a:tab pos="6436137" algn="l"/>
                <a:tab pos="6931359" algn="l"/>
                <a:tab pos="7426581" algn="l"/>
                <a:tab pos="7921804" algn="l"/>
                <a:tab pos="8417025" algn="l"/>
                <a:tab pos="8912248" algn="l"/>
                <a:tab pos="9407469" algn="l"/>
                <a:tab pos="9902692" algn="l"/>
              </a:tabLst>
            </a:pPr>
            <a:r>
              <a:rPr lang="hu-HU" sz="4900" dirty="0" smtClean="0">
                <a:solidFill>
                  <a:srgbClr val="FFFFFF"/>
                </a:solidFill>
              </a:rPr>
              <a:t>A    </a:t>
            </a:r>
            <a:r>
              <a:rPr lang="hu-HU" sz="4900" dirty="0">
                <a:solidFill>
                  <a:srgbClr val="FFFFFF"/>
                </a:solidFill>
              </a:rPr>
              <a:t>R.A.S. </a:t>
            </a:r>
            <a:r>
              <a:rPr lang="hu-HU" sz="4900" dirty="0" smtClean="0">
                <a:solidFill>
                  <a:srgbClr val="FFFFFF"/>
                </a:solidFill>
              </a:rPr>
              <a:t>  működése</a:t>
            </a:r>
            <a:endParaRPr lang="hu-HU" sz="49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630009" y="1732412"/>
            <a:ext cx="9959868" cy="131419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42857" rIns="0" bIns="0" anchor="ctr"/>
          <a:lstStyle/>
          <a:p>
            <a:pPr algn="ctr">
              <a:buClrTx/>
              <a:tabLst>
                <a:tab pos="0" algn="l"/>
                <a:tab pos="493472" algn="l"/>
                <a:tab pos="988695" algn="l"/>
                <a:tab pos="1483916" algn="l"/>
                <a:tab pos="1979139" algn="l"/>
                <a:tab pos="2474360" algn="l"/>
                <a:tab pos="2969583" algn="l"/>
                <a:tab pos="3464804" algn="l"/>
                <a:tab pos="3960027" algn="l"/>
                <a:tab pos="4455249" algn="l"/>
                <a:tab pos="4950471" algn="l"/>
                <a:tab pos="5445693" algn="l"/>
                <a:tab pos="5940915" algn="l"/>
                <a:tab pos="6436137" algn="l"/>
                <a:tab pos="6931359" algn="l"/>
                <a:tab pos="7426581" algn="l"/>
                <a:tab pos="7921804" algn="l"/>
                <a:tab pos="8417025" algn="l"/>
                <a:tab pos="8912248" algn="l"/>
                <a:tab pos="9407469" algn="l"/>
                <a:tab pos="9902692" algn="l"/>
              </a:tabLst>
            </a:pPr>
            <a:r>
              <a:rPr lang="hu-HU" sz="4900" b="1" dirty="0" smtClean="0">
                <a:solidFill>
                  <a:srgbClr val="FFFFFF"/>
                </a:solidFill>
              </a:rPr>
              <a:t>A    </a:t>
            </a:r>
            <a:r>
              <a:rPr lang="hu-HU" sz="4900" b="1" dirty="0">
                <a:solidFill>
                  <a:srgbClr val="FFFFFF"/>
                </a:solidFill>
              </a:rPr>
              <a:t>R.A.S. </a:t>
            </a:r>
            <a:r>
              <a:rPr lang="hu-HU" sz="4900" b="1" dirty="0" smtClean="0">
                <a:solidFill>
                  <a:srgbClr val="FFFFFF"/>
                </a:solidFill>
              </a:rPr>
              <a:t>  aktiválása</a:t>
            </a:r>
            <a:endParaRPr lang="hu-HU" sz="4900" b="1" dirty="0">
              <a:solidFill>
                <a:srgbClr val="FFFFFF"/>
              </a:solidFill>
            </a:endParaRPr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1" y="157468"/>
            <a:ext cx="9959868" cy="131419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42857" rIns="0" bIns="0" anchor="ctr"/>
          <a:lstStyle/>
          <a:p>
            <a:pPr algn="ctr">
              <a:buClrTx/>
              <a:tabLst>
                <a:tab pos="0" algn="l"/>
                <a:tab pos="493472" algn="l"/>
                <a:tab pos="988695" algn="l"/>
                <a:tab pos="1483916" algn="l"/>
                <a:tab pos="1979139" algn="l"/>
                <a:tab pos="2474360" algn="l"/>
                <a:tab pos="2969583" algn="l"/>
                <a:tab pos="3464804" algn="l"/>
                <a:tab pos="3960027" algn="l"/>
                <a:tab pos="4455249" algn="l"/>
                <a:tab pos="4950471" algn="l"/>
                <a:tab pos="5445693" algn="l"/>
                <a:tab pos="5940915" algn="l"/>
                <a:tab pos="6436137" algn="l"/>
                <a:tab pos="6931359" algn="l"/>
                <a:tab pos="7426581" algn="l"/>
                <a:tab pos="7921804" algn="l"/>
                <a:tab pos="8417025" algn="l"/>
                <a:tab pos="8912248" algn="l"/>
                <a:tab pos="9407469" algn="l"/>
                <a:tab pos="9902692" algn="l"/>
              </a:tabLst>
            </a:pPr>
            <a:r>
              <a:rPr lang="hu-HU" sz="4900" dirty="0" smtClean="0">
                <a:solidFill>
                  <a:srgbClr val="FFFFFF"/>
                </a:solidFill>
              </a:rPr>
              <a:t>A    </a:t>
            </a:r>
            <a:r>
              <a:rPr lang="hu-HU" sz="4900" dirty="0">
                <a:solidFill>
                  <a:srgbClr val="FFFFFF"/>
                </a:solidFill>
              </a:rPr>
              <a:t>R.A.S. </a:t>
            </a:r>
            <a:r>
              <a:rPr lang="hu-HU" sz="4900" dirty="0" smtClean="0">
                <a:solidFill>
                  <a:srgbClr val="FFFFFF"/>
                </a:solidFill>
              </a:rPr>
              <a:t>  működése</a:t>
            </a:r>
            <a:endParaRPr lang="hu-HU" sz="4900" dirty="0">
              <a:solidFill>
                <a:srgbClr val="FFFFFF"/>
              </a:solidFill>
            </a:endParaRPr>
          </a:p>
        </p:txBody>
      </p:sp>
      <p:sp>
        <p:nvSpPr>
          <p:cNvPr id="7" name="Tartalom helye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66968" indent="-566968">
              <a:buAutoNum type="arabicPeriod"/>
            </a:pPr>
            <a:r>
              <a:rPr lang="hu-HU" dirty="0" smtClean="0"/>
              <a:t>Amire figyelünk, azt látjuk</a:t>
            </a:r>
          </a:p>
          <a:p>
            <a:pPr marL="566968" indent="-566968">
              <a:buAutoNum type="arabicPeriod"/>
            </a:pPr>
            <a:r>
              <a:rPr lang="hu-HU" dirty="0" smtClean="0"/>
              <a:t>A szimpatikus idegrendszeri hatások beindulásához elég a GONDOLAT</a:t>
            </a:r>
          </a:p>
          <a:p>
            <a:pPr marL="566968" indent="-566968">
              <a:buAutoNum type="arabicPeriod"/>
            </a:pPr>
            <a:r>
              <a:rPr lang="hu-HU" dirty="0" smtClean="0"/>
              <a:t>Ha elindítottad a </a:t>
            </a:r>
            <a:r>
              <a:rPr lang="hu-HU" dirty="0" err="1" smtClean="0"/>
              <a:t>stresszválaszt</a:t>
            </a:r>
            <a:r>
              <a:rPr lang="hu-HU" dirty="0" smtClean="0"/>
              <a:t>, lefut.</a:t>
            </a:r>
            <a:endParaRPr lang="hu-HU" dirty="0"/>
          </a:p>
          <a:p>
            <a:pPr marL="566968" indent="-566968">
              <a:buAutoNum type="arabicPeriod"/>
            </a:pPr>
            <a:r>
              <a:rPr lang="hu-HU" dirty="0" smtClean="0"/>
              <a:t>A légzés ritmusával, mélységével  befolyásolható a paraszimpatikus- szimpatikus működés egyensúlya</a:t>
            </a:r>
            <a:endParaRPr lang="hu-H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4400">
                <a:solidFill>
                  <a:srgbClr val="FFFFFF"/>
                </a:solidFill>
              </a:rPr>
              <a:t>Szanszkrit, Latin, Angol,vagy Magyar?</a:t>
            </a: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8080" rIns="0" bIns="0"/>
          <a:lstStyle/>
          <a:p>
            <a:pPr marL="341313" indent="-341313">
              <a:lnSpc>
                <a:spcPct val="83000"/>
              </a:lnSpc>
              <a:spcAft>
                <a:spcPts val="1413"/>
              </a:spcAft>
              <a:buFont typeface="Times New Roman" pitchFamily="16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hu-HU" sz="2700" dirty="0">
                <a:solidFill>
                  <a:srgbClr val="000000"/>
                </a:solidFill>
              </a:rPr>
              <a:t>Korlátolt - Korlátlan</a:t>
            </a:r>
          </a:p>
          <a:p>
            <a:pPr marL="341313" indent="-341313">
              <a:lnSpc>
                <a:spcPct val="83000"/>
              </a:lnSpc>
              <a:spcAft>
                <a:spcPts val="1413"/>
              </a:spcAft>
              <a:buFont typeface="Times New Roman" pitchFamily="16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hu-HU" sz="2700" dirty="0">
                <a:solidFill>
                  <a:srgbClr val="000000"/>
                </a:solidFill>
              </a:rPr>
              <a:t>Lenhossék: magyar nyelven tanítás az egyetemen </a:t>
            </a:r>
          </a:p>
          <a:p>
            <a:pPr marL="341313" indent="-341313">
              <a:lnSpc>
                <a:spcPct val="83000"/>
              </a:lnSpc>
              <a:spcAft>
                <a:spcPts val="1413"/>
              </a:spcAft>
              <a:buFont typeface="Times New Roman" pitchFamily="16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hu-HU" sz="2700" dirty="0">
                <a:solidFill>
                  <a:srgbClr val="000000"/>
                </a:solidFill>
              </a:rPr>
              <a:t>Gerincesek, </a:t>
            </a:r>
            <a:r>
              <a:rPr lang="hu-HU" sz="2700" dirty="0" err="1">
                <a:solidFill>
                  <a:srgbClr val="000000"/>
                </a:solidFill>
              </a:rPr>
              <a:t>Kötő-Szövet</a:t>
            </a:r>
            <a:r>
              <a:rPr lang="hu-HU" sz="2700" dirty="0">
                <a:solidFill>
                  <a:srgbClr val="000000"/>
                </a:solidFill>
              </a:rPr>
              <a:t> – Kapcsolatok Rendszere</a:t>
            </a:r>
          </a:p>
          <a:p>
            <a:pPr marL="341313" indent="-341313">
              <a:lnSpc>
                <a:spcPct val="83000"/>
              </a:lnSpc>
              <a:spcAft>
                <a:spcPts val="1413"/>
              </a:spcAft>
              <a:buFont typeface="Times New Roman" pitchFamily="16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hu-HU" sz="2700" dirty="0">
                <a:solidFill>
                  <a:srgbClr val="000000"/>
                </a:solidFill>
              </a:rPr>
              <a:t> Érzem a zsigereimben! Összeszorul a gyomra, Torkon ragadja az érzés... </a:t>
            </a:r>
          </a:p>
          <a:p>
            <a:pPr marL="341313" indent="-341313">
              <a:lnSpc>
                <a:spcPct val="83000"/>
              </a:lnSpc>
              <a:spcAft>
                <a:spcPts val="1413"/>
              </a:spcAft>
              <a:buFont typeface="Times New Roman" pitchFamily="16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hu-HU" sz="2700" dirty="0">
                <a:solidFill>
                  <a:srgbClr val="000000"/>
                </a:solidFill>
              </a:rPr>
              <a:t>Már megint ugyanazt a kört futjuk... </a:t>
            </a:r>
          </a:p>
          <a:p>
            <a:pPr marL="341313" indent="-341313">
              <a:lnSpc>
                <a:spcPct val="83000"/>
              </a:lnSpc>
              <a:spcAft>
                <a:spcPts val="1413"/>
              </a:spcAft>
              <a:buFont typeface="Times New Roman" pitchFamily="16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hu-HU" sz="2700" dirty="0" err="1">
                <a:solidFill>
                  <a:srgbClr val="000000"/>
                </a:solidFill>
              </a:rPr>
              <a:t>Thorwald</a:t>
            </a:r>
            <a:r>
              <a:rPr lang="hu-HU" sz="2700" dirty="0">
                <a:solidFill>
                  <a:srgbClr val="000000"/>
                </a:solidFill>
              </a:rPr>
              <a:t> </a:t>
            </a:r>
            <a:r>
              <a:rPr lang="hu-HU" sz="2700" dirty="0" err="1">
                <a:solidFill>
                  <a:srgbClr val="000000"/>
                </a:solidFill>
              </a:rPr>
              <a:t>Dethlefsen-Rüdiger</a:t>
            </a:r>
            <a:r>
              <a:rPr lang="hu-HU" sz="2700" dirty="0">
                <a:solidFill>
                  <a:srgbClr val="000000"/>
                </a:solidFill>
              </a:rPr>
              <a:t> </a:t>
            </a:r>
            <a:r>
              <a:rPr lang="hu-HU" sz="2700" dirty="0" err="1">
                <a:solidFill>
                  <a:srgbClr val="000000"/>
                </a:solidFill>
              </a:rPr>
              <a:t>Dahlke</a:t>
            </a:r>
            <a:r>
              <a:rPr lang="hu-HU" sz="2700" dirty="0">
                <a:solidFill>
                  <a:srgbClr val="000000"/>
                </a:solidFill>
              </a:rPr>
              <a:t>: Út a Teljességhez </a:t>
            </a:r>
          </a:p>
          <a:p>
            <a:pPr marL="341313" indent="-341313">
              <a:lnSpc>
                <a:spcPct val="83000"/>
              </a:lnSpc>
              <a:spcAft>
                <a:spcPts val="1413"/>
              </a:spcAft>
              <a:buFont typeface="Times New Roman" pitchFamily="16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hu-HU" sz="2700" dirty="0" err="1">
                <a:solidFill>
                  <a:srgbClr val="000000"/>
                </a:solidFill>
              </a:rPr>
              <a:t>Ászana</a:t>
            </a:r>
            <a:r>
              <a:rPr lang="hu-HU" sz="2700" dirty="0">
                <a:solidFill>
                  <a:srgbClr val="000000"/>
                </a:solidFill>
              </a:rPr>
              <a:t>, </a:t>
            </a:r>
            <a:r>
              <a:rPr lang="hu-HU" sz="2700" dirty="0" err="1">
                <a:solidFill>
                  <a:srgbClr val="000000"/>
                </a:solidFill>
              </a:rPr>
              <a:t>Prána</a:t>
            </a:r>
            <a:r>
              <a:rPr lang="hu-HU" sz="2700" dirty="0">
                <a:solidFill>
                  <a:srgbClr val="000000"/>
                </a:solidFill>
              </a:rPr>
              <a:t>,</a:t>
            </a:r>
            <a:r>
              <a:rPr lang="hu-HU" sz="2700" dirty="0" err="1">
                <a:solidFill>
                  <a:srgbClr val="000000"/>
                </a:solidFill>
              </a:rPr>
              <a:t>Chakra</a:t>
            </a:r>
            <a:r>
              <a:rPr lang="hu-HU" sz="2700" dirty="0">
                <a:solidFill>
                  <a:srgbClr val="000000"/>
                </a:solidFill>
              </a:rPr>
              <a:t> System, </a:t>
            </a:r>
            <a:r>
              <a:rPr lang="hu-HU" sz="2700" dirty="0" err="1">
                <a:solidFill>
                  <a:srgbClr val="000000"/>
                </a:solidFill>
              </a:rPr>
              <a:t>Nadik</a:t>
            </a:r>
            <a:r>
              <a:rPr lang="hu-HU" sz="2700" dirty="0">
                <a:solidFill>
                  <a:srgbClr val="000000"/>
                </a:solidFill>
              </a:rPr>
              <a:t>, </a:t>
            </a:r>
            <a:r>
              <a:rPr lang="hu-HU" sz="2700" dirty="0" err="1">
                <a:solidFill>
                  <a:srgbClr val="000000"/>
                </a:solidFill>
              </a:rPr>
              <a:t>Mudrák</a:t>
            </a:r>
            <a:r>
              <a:rPr lang="hu-HU" sz="2700" dirty="0">
                <a:solidFill>
                  <a:srgbClr val="000000"/>
                </a:solidFill>
              </a:rPr>
              <a:t> Örvények Rendszere, </a:t>
            </a:r>
          </a:p>
          <a:p>
            <a:pPr marL="341313" indent="-341313">
              <a:lnSpc>
                <a:spcPct val="83000"/>
              </a:lnSpc>
              <a:spcAft>
                <a:spcPts val="1413"/>
              </a:spcAft>
              <a:buFont typeface="Times New Roman" pitchFamily="16" charset="0"/>
              <a:buChar char="•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hu-HU" sz="2700" dirty="0" smtClean="0">
                <a:solidFill>
                  <a:srgbClr val="000000"/>
                </a:solidFill>
              </a:rPr>
              <a:t>dr. Vígh Béla: </a:t>
            </a:r>
            <a:r>
              <a:rPr lang="hu-HU" sz="2700" dirty="0" err="1" smtClean="0">
                <a:solidFill>
                  <a:srgbClr val="000000"/>
                </a:solidFill>
              </a:rPr>
              <a:t>Érző-Körök</a:t>
            </a:r>
            <a:endParaRPr lang="hu-HU" sz="27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360363" y="279400"/>
            <a:ext cx="9569450" cy="1341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hu-HU" sz="4000">
                <a:solidFill>
                  <a:srgbClr val="FFFFFF"/>
                </a:solidFill>
              </a:rPr>
              <a:t>Masaru Emoto – A víz rejtett bölcsessége</a:t>
            </a:r>
            <a:r>
              <a:rPr lang="hu-HU" sz="2400">
                <a:solidFill>
                  <a:srgbClr val="FFFFFF"/>
                </a:solidFill>
              </a:rPr>
              <a:t/>
            </a:r>
            <a:br>
              <a:rPr lang="hu-HU" sz="2400">
                <a:solidFill>
                  <a:srgbClr val="FFFFFF"/>
                </a:solidFill>
              </a:rPr>
            </a:br>
            <a:r>
              <a:rPr lang="hu-HU" sz="2400">
                <a:solidFill>
                  <a:srgbClr val="FFFFFF"/>
                </a:solidFill>
              </a:rPr>
              <a:t>https://www.youtube.com/watch?v=R7WblnmBntw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28825"/>
            <a:ext cx="10079038" cy="4991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82726" y="2208201"/>
            <a:ext cx="4281500" cy="47577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7561263" y="1636713"/>
            <a:ext cx="2519362" cy="3273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8080" rIns="0" bIns="0"/>
          <a:lstStyle/>
          <a:p>
            <a:pPr marL="430213" indent="-323850">
              <a:spcAft>
                <a:spcPts val="1413"/>
              </a:spcAft>
              <a:buFont typeface="Wingdings" charset="2"/>
              <a:buChar char="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</a:pPr>
            <a:r>
              <a:rPr lang="hu-HU" sz="3200" dirty="0">
                <a:solidFill>
                  <a:srgbClr val="000000"/>
                </a:solidFill>
              </a:rPr>
              <a:t>Ida</a:t>
            </a:r>
            <a:br>
              <a:rPr lang="hu-HU" sz="3200" dirty="0">
                <a:solidFill>
                  <a:srgbClr val="000000"/>
                </a:solidFill>
              </a:rPr>
            </a:br>
            <a:endParaRPr lang="hu-HU" sz="3200" dirty="0">
              <a:solidFill>
                <a:srgbClr val="000000"/>
              </a:solidFill>
            </a:endParaRPr>
          </a:p>
          <a:p>
            <a:pPr marL="430213" indent="-323850">
              <a:spcAft>
                <a:spcPts val="1413"/>
              </a:spcAft>
              <a:buFont typeface="Wingdings" charset="2"/>
              <a:buChar char="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</a:pPr>
            <a:r>
              <a:rPr lang="hu-HU" sz="3200" dirty="0">
                <a:solidFill>
                  <a:srgbClr val="000000"/>
                </a:solidFill>
              </a:rPr>
              <a:t>Női</a:t>
            </a:r>
          </a:p>
          <a:p>
            <a:pPr marL="430213" indent="-323850">
              <a:spcAft>
                <a:spcPts val="1413"/>
              </a:spcAft>
              <a:buFont typeface="Wingdings" charset="2"/>
              <a:buChar char="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</a:pPr>
            <a:r>
              <a:rPr lang="hu-HU" sz="3200" dirty="0">
                <a:solidFill>
                  <a:srgbClr val="000000"/>
                </a:solidFill>
              </a:rPr>
              <a:t>Befogadó, passzív </a:t>
            </a:r>
          </a:p>
          <a:p>
            <a:pPr marL="430213" indent="-323850">
              <a:spcAft>
                <a:spcPts val="1413"/>
              </a:spcAft>
              <a:buFont typeface="Wingdings" charset="2"/>
              <a:buChar char="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</a:pPr>
            <a:r>
              <a:rPr lang="hu-HU" sz="3200" dirty="0">
                <a:solidFill>
                  <a:srgbClr val="000000"/>
                </a:solidFill>
              </a:rPr>
              <a:t>Belső </a:t>
            </a:r>
            <a:r>
              <a:rPr lang="hu-HU" sz="3200" dirty="0" smtClean="0">
                <a:solidFill>
                  <a:srgbClr val="000000"/>
                </a:solidFill>
              </a:rPr>
              <a:t>világ</a:t>
            </a:r>
          </a:p>
          <a:p>
            <a:pPr marL="430213" indent="-323850">
              <a:spcAft>
                <a:spcPts val="1413"/>
              </a:spcAft>
              <a:buFont typeface="Wingdings" charset="2"/>
              <a:buChar char="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</a:pPr>
            <a:r>
              <a:rPr lang="hu-HU" sz="3200" dirty="0" err="1" smtClean="0">
                <a:solidFill>
                  <a:srgbClr val="000000"/>
                </a:solidFill>
              </a:rPr>
              <a:t>Jin</a:t>
            </a:r>
            <a:endParaRPr lang="hu-HU" sz="3200" dirty="0" smtClean="0">
              <a:solidFill>
                <a:srgbClr val="000000"/>
              </a:solidFill>
            </a:endParaRPr>
          </a:p>
          <a:p>
            <a:pPr marL="430213" indent="-323850">
              <a:spcAft>
                <a:spcPts val="1413"/>
              </a:spcAft>
              <a:buFont typeface="Wingdings" charset="2"/>
              <a:buChar char="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</a:pPr>
            <a:r>
              <a:rPr lang="hu-HU" sz="3200" dirty="0" smtClean="0">
                <a:solidFill>
                  <a:srgbClr val="000000"/>
                </a:solidFill>
              </a:rPr>
              <a:t>Bal </a:t>
            </a:r>
            <a:r>
              <a:rPr lang="hu-HU" sz="3200" dirty="0" err="1" smtClean="0">
                <a:solidFill>
                  <a:srgbClr val="000000"/>
                </a:solidFill>
              </a:rPr>
              <a:t>testfél</a:t>
            </a:r>
            <a:endParaRPr lang="hu-HU" sz="3200" dirty="0" smtClean="0">
              <a:solidFill>
                <a:srgbClr val="000000"/>
              </a:solidFill>
            </a:endParaRPr>
          </a:p>
          <a:p>
            <a:pPr marL="430213" indent="-323850">
              <a:spcAft>
                <a:spcPts val="1413"/>
              </a:spcAft>
              <a:buFont typeface="Wingdings" charset="2"/>
              <a:buChar char="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</a:pPr>
            <a:r>
              <a:rPr lang="hu-HU" sz="3200" dirty="0" smtClean="0">
                <a:solidFill>
                  <a:srgbClr val="000000"/>
                </a:solidFill>
              </a:rPr>
              <a:t>Jobb </a:t>
            </a:r>
            <a:r>
              <a:rPr lang="hu-HU" sz="3200" dirty="0" err="1" smtClean="0">
                <a:solidFill>
                  <a:srgbClr val="000000"/>
                </a:solidFill>
              </a:rPr>
              <a:t>agyfél</a:t>
            </a:r>
            <a:r>
              <a:rPr lang="hu-HU" sz="3200" dirty="0">
                <a:solidFill>
                  <a:srgbClr val="000000"/>
                </a:solidFill>
              </a:rPr>
              <a:t/>
            </a:r>
            <a:br>
              <a:rPr lang="hu-HU" sz="3200" dirty="0">
                <a:solidFill>
                  <a:srgbClr val="000000"/>
                </a:solidFill>
              </a:rPr>
            </a:br>
            <a:r>
              <a:rPr lang="hu-HU" sz="3200" dirty="0">
                <a:solidFill>
                  <a:srgbClr val="000000"/>
                </a:solidFill>
              </a:rPr>
              <a:t/>
            </a:r>
            <a:br>
              <a:rPr lang="hu-HU" sz="3200" dirty="0">
                <a:solidFill>
                  <a:srgbClr val="000000"/>
                </a:solidFill>
              </a:rPr>
            </a:br>
            <a:endParaRPr lang="hu-HU" sz="3200" dirty="0">
              <a:solidFill>
                <a:srgbClr val="000000"/>
              </a:solidFill>
            </a:endParaRP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3419475" y="1581150"/>
            <a:ext cx="2379663" cy="2379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8080" rIns="0" bIns="0"/>
          <a:lstStyle/>
          <a:p>
            <a:pPr marL="430213" indent="-323850">
              <a:spcAft>
                <a:spcPts val="1413"/>
              </a:spcAft>
              <a:buFont typeface="Wingdings" charset="2"/>
              <a:buChar char="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</a:pPr>
            <a:r>
              <a:rPr lang="hu-HU" sz="3200" dirty="0" err="1">
                <a:solidFill>
                  <a:srgbClr val="000000"/>
                </a:solidFill>
              </a:rPr>
              <a:t>Szusumna</a:t>
            </a:r>
            <a:endParaRPr lang="hu-HU" sz="3200" dirty="0">
              <a:solidFill>
                <a:srgbClr val="000000"/>
              </a:solidFill>
            </a:endParaRP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0" y="1636697"/>
            <a:ext cx="2519363" cy="3273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8080" rIns="0" bIns="0"/>
          <a:lstStyle/>
          <a:p>
            <a:pPr marL="430213" indent="-323850">
              <a:spcAft>
                <a:spcPts val="1413"/>
              </a:spcAft>
              <a:buFont typeface="Wingdings" charset="2"/>
              <a:buChar char="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</a:pPr>
            <a:r>
              <a:rPr lang="hu-HU" sz="3200" dirty="0" err="1">
                <a:solidFill>
                  <a:srgbClr val="000000"/>
                </a:solidFill>
              </a:rPr>
              <a:t>Pingala</a:t>
            </a:r>
            <a:r>
              <a:rPr lang="hu-HU" sz="3200" dirty="0">
                <a:solidFill>
                  <a:srgbClr val="000000"/>
                </a:solidFill>
              </a:rPr>
              <a:t/>
            </a:r>
            <a:br>
              <a:rPr lang="hu-HU" sz="3200" dirty="0">
                <a:solidFill>
                  <a:srgbClr val="000000"/>
                </a:solidFill>
              </a:rPr>
            </a:br>
            <a:endParaRPr lang="hu-HU" sz="3200" dirty="0">
              <a:solidFill>
                <a:srgbClr val="000000"/>
              </a:solidFill>
            </a:endParaRPr>
          </a:p>
          <a:p>
            <a:pPr marL="430213" indent="-323850">
              <a:spcAft>
                <a:spcPts val="1413"/>
              </a:spcAft>
              <a:buFont typeface="Wingdings" charset="2"/>
              <a:buChar char="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</a:pPr>
            <a:r>
              <a:rPr lang="hu-HU" sz="3200" dirty="0">
                <a:solidFill>
                  <a:srgbClr val="000000"/>
                </a:solidFill>
              </a:rPr>
              <a:t>Férfi</a:t>
            </a:r>
          </a:p>
          <a:p>
            <a:pPr marL="430213" indent="-323850">
              <a:spcAft>
                <a:spcPts val="1413"/>
              </a:spcAft>
              <a:buFont typeface="Wingdings" charset="2"/>
              <a:buChar char="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</a:pPr>
            <a:r>
              <a:rPr lang="hu-HU" sz="3200" dirty="0">
                <a:solidFill>
                  <a:srgbClr val="000000"/>
                </a:solidFill>
              </a:rPr>
              <a:t>Kiáramló, aktív</a:t>
            </a:r>
          </a:p>
          <a:p>
            <a:pPr marL="430213" indent="-323850">
              <a:spcAft>
                <a:spcPts val="1413"/>
              </a:spcAft>
              <a:buFont typeface="Wingdings" charset="2"/>
              <a:buChar char="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</a:pPr>
            <a:r>
              <a:rPr lang="hu-HU" sz="3200" dirty="0">
                <a:solidFill>
                  <a:srgbClr val="000000"/>
                </a:solidFill>
              </a:rPr>
              <a:t>Külső </a:t>
            </a:r>
            <a:r>
              <a:rPr lang="hu-HU" sz="3200" dirty="0" smtClean="0">
                <a:solidFill>
                  <a:srgbClr val="000000"/>
                </a:solidFill>
              </a:rPr>
              <a:t>világ</a:t>
            </a:r>
          </a:p>
          <a:p>
            <a:pPr marL="430213" indent="-323850">
              <a:spcAft>
                <a:spcPts val="1413"/>
              </a:spcAft>
              <a:buFont typeface="Wingdings" charset="2"/>
              <a:buChar char="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</a:pPr>
            <a:r>
              <a:rPr lang="hu-HU" sz="3200" dirty="0" smtClean="0">
                <a:solidFill>
                  <a:srgbClr val="000000"/>
                </a:solidFill>
              </a:rPr>
              <a:t>Jang </a:t>
            </a:r>
          </a:p>
          <a:p>
            <a:pPr marL="430213" indent="-323850">
              <a:spcAft>
                <a:spcPts val="1413"/>
              </a:spcAft>
              <a:buFont typeface="Wingdings" charset="2"/>
              <a:buChar char="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</a:pPr>
            <a:r>
              <a:rPr lang="hu-HU" sz="3200" dirty="0" smtClean="0">
                <a:solidFill>
                  <a:srgbClr val="000000"/>
                </a:solidFill>
              </a:rPr>
              <a:t>Jobb</a:t>
            </a:r>
          </a:p>
          <a:p>
            <a:pPr marL="430213" indent="-323850">
              <a:spcAft>
                <a:spcPts val="1413"/>
              </a:spcAft>
              <a:buFont typeface="Wingdings" charset="2"/>
              <a:buChar char="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</a:pPr>
            <a:r>
              <a:rPr lang="hu-HU" sz="3200" dirty="0" smtClean="0">
                <a:solidFill>
                  <a:srgbClr val="000000"/>
                </a:solidFill>
              </a:rPr>
              <a:t>Bal</a:t>
            </a:r>
            <a:endParaRPr lang="hu-HU" sz="3200" dirty="0">
              <a:solidFill>
                <a:srgbClr val="000000"/>
              </a:solidFill>
            </a:endParaRPr>
          </a:p>
          <a:p>
            <a:pPr marL="430213" indent="-323850">
              <a:spcAft>
                <a:spcPts val="1413"/>
              </a:spcAft>
              <a:buClrTx/>
              <a:buFontTx/>
              <a:buNone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</a:pPr>
            <a:r>
              <a:rPr lang="hu-HU" sz="3200" dirty="0">
                <a:solidFill>
                  <a:srgbClr val="000000"/>
                </a:solidFill>
              </a:rPr>
              <a:t/>
            </a:r>
            <a:br>
              <a:rPr lang="hu-HU" sz="3200" dirty="0">
                <a:solidFill>
                  <a:srgbClr val="000000"/>
                </a:solidFill>
              </a:rPr>
            </a:br>
            <a:endParaRPr lang="hu-HU" sz="3200" dirty="0">
              <a:solidFill>
                <a:srgbClr val="000000"/>
              </a:solidFill>
            </a:endParaRPr>
          </a:p>
        </p:txBody>
      </p: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611188" y="0"/>
            <a:ext cx="8928100" cy="1600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38880" rIns="0" bIns="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4400" dirty="0">
                <a:solidFill>
                  <a:srgbClr val="FFFFFF"/>
                </a:solidFill>
              </a:rPr>
              <a:t>A légzés </a:t>
            </a:r>
            <a:r>
              <a:rPr lang="hu-HU" sz="4400" dirty="0" err="1">
                <a:solidFill>
                  <a:srgbClr val="FFFFFF"/>
                </a:solidFill>
              </a:rPr>
              <a:t>jógikus</a:t>
            </a:r>
            <a:r>
              <a:rPr lang="hu-HU" sz="4400" dirty="0">
                <a:solidFill>
                  <a:srgbClr val="FFFFFF"/>
                </a:solidFill>
              </a:rPr>
              <a:t> felfogása: </a:t>
            </a:r>
            <a:br>
              <a:rPr lang="hu-HU" sz="4400" dirty="0">
                <a:solidFill>
                  <a:srgbClr val="FFFFFF"/>
                </a:solidFill>
              </a:rPr>
            </a:br>
            <a:r>
              <a:rPr lang="hu-HU" sz="4400" dirty="0" err="1" smtClean="0">
                <a:solidFill>
                  <a:srgbClr val="FFFFFF"/>
                </a:solidFill>
              </a:rPr>
              <a:t>Prána</a:t>
            </a:r>
            <a:r>
              <a:rPr lang="hu-HU" sz="4400" dirty="0" smtClean="0">
                <a:solidFill>
                  <a:srgbClr val="FFFFFF"/>
                </a:solidFill>
              </a:rPr>
              <a:t>, Életerő, Életáram</a:t>
            </a:r>
            <a:endParaRPr lang="hu-HU" sz="4400" dirty="0">
              <a:solidFill>
                <a:srgbClr val="FFFFFF"/>
              </a:solidFill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97568" y="1565259"/>
            <a:ext cx="1579563" cy="5473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1"/>
          <p:cNvSpPr txBox="1">
            <a:spLocks noChangeArrowheads="1"/>
          </p:cNvSpPr>
          <p:nvPr/>
        </p:nvSpPr>
        <p:spPr bwMode="auto">
          <a:xfrm>
            <a:off x="0" y="207963"/>
            <a:ext cx="10080625" cy="1262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38880" rIns="0" bIns="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hu-HU" sz="3600" dirty="0">
                <a:solidFill>
                  <a:srgbClr val="FFFFFF"/>
                </a:solidFill>
              </a:rPr>
              <a:t>Irányító rendszereink összefüggései</a:t>
            </a:r>
            <a:br>
              <a:rPr lang="hu-HU" sz="3600" dirty="0">
                <a:solidFill>
                  <a:srgbClr val="FFFFFF"/>
                </a:solidFill>
              </a:rPr>
            </a:br>
            <a:r>
              <a:rPr lang="hu-HU" sz="3600" dirty="0">
                <a:solidFill>
                  <a:srgbClr val="FFFFFF"/>
                </a:solidFill>
              </a:rPr>
              <a:t>az </a:t>
            </a:r>
            <a:r>
              <a:rPr lang="hu-HU" sz="3600" dirty="0" smtClean="0">
                <a:solidFill>
                  <a:srgbClr val="FFFFFF"/>
                </a:solidFill>
              </a:rPr>
              <a:t>légzés és az életáram </a:t>
            </a:r>
            <a:r>
              <a:rPr lang="hu-HU" sz="3600" dirty="0" err="1">
                <a:solidFill>
                  <a:srgbClr val="FFFFFF"/>
                </a:solidFill>
              </a:rPr>
              <a:t>jógikus</a:t>
            </a:r>
            <a:r>
              <a:rPr lang="hu-HU" sz="3600" dirty="0">
                <a:solidFill>
                  <a:srgbClr val="FFFFFF"/>
                </a:solidFill>
              </a:rPr>
              <a:t> felfogásával 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4397" y="2208212"/>
            <a:ext cx="3291471" cy="385764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83313" y="2279650"/>
            <a:ext cx="3897312" cy="3595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03563" y="2279650"/>
            <a:ext cx="3151187" cy="3714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-179388" y="422251"/>
            <a:ext cx="10260013" cy="1285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38880" rIns="0" bIns="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</a:pPr>
            <a:r>
              <a:rPr lang="hu-HU" sz="4400" dirty="0" smtClean="0">
                <a:solidFill>
                  <a:srgbClr val="FFFFFF"/>
                </a:solidFill>
              </a:rPr>
              <a:t>Irányítórendszereink - Energiaáramlás</a:t>
            </a:r>
            <a:r>
              <a:rPr lang="hu-HU" sz="4400" dirty="0">
                <a:solidFill>
                  <a:srgbClr val="FFFFFF"/>
                </a:solidFill>
              </a:rPr>
              <a:t/>
            </a:r>
            <a:br>
              <a:rPr lang="hu-HU" sz="4400" dirty="0">
                <a:solidFill>
                  <a:srgbClr val="FFFFFF"/>
                </a:solidFill>
              </a:rPr>
            </a:br>
            <a:endParaRPr lang="hu-HU" sz="4400" dirty="0">
              <a:solidFill>
                <a:srgbClr val="FFFFFF"/>
              </a:solidFill>
            </a:endParaRPr>
          </a:p>
        </p:txBody>
      </p:sp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396842" y="1565259"/>
            <a:ext cx="4425950" cy="6130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8080" rIns="0" bIns="0"/>
          <a:lstStyle/>
          <a:p>
            <a:pPr marL="430213" indent="-323850">
              <a:spcAft>
                <a:spcPts val="1413"/>
              </a:spcAft>
              <a:buSzPct val="45000"/>
              <a:buFont typeface="Wingdings" charset="2"/>
              <a:buChar char=""/>
              <a:tabLst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hu-HU" sz="3200" dirty="0" smtClean="0">
                <a:solidFill>
                  <a:srgbClr val="000000"/>
                </a:solidFill>
              </a:rPr>
              <a:t>Passzív – Aktív</a:t>
            </a:r>
          </a:p>
          <a:p>
            <a:pPr marL="430213" indent="-323850">
              <a:spcAft>
                <a:spcPts val="1413"/>
              </a:spcAft>
              <a:buSzPct val="45000"/>
              <a:buFont typeface="Wingdings" charset="2"/>
              <a:buChar char=""/>
              <a:tabLst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hu-HU" sz="3200" dirty="0" smtClean="0">
                <a:solidFill>
                  <a:srgbClr val="000000"/>
                </a:solidFill>
              </a:rPr>
              <a:t>Paraszimpatikus –</a:t>
            </a:r>
            <a:br>
              <a:rPr lang="hu-HU" sz="3200" dirty="0" smtClean="0">
                <a:solidFill>
                  <a:srgbClr val="000000"/>
                </a:solidFill>
              </a:rPr>
            </a:br>
            <a:r>
              <a:rPr lang="hu-HU" sz="3200" dirty="0" smtClean="0">
                <a:solidFill>
                  <a:srgbClr val="000000"/>
                </a:solidFill>
              </a:rPr>
              <a:t>Szimpatikus</a:t>
            </a:r>
            <a:endParaRPr lang="hu-HU" sz="3200" dirty="0">
              <a:solidFill>
                <a:srgbClr val="000000"/>
              </a:solidFill>
            </a:endParaRPr>
          </a:p>
          <a:p>
            <a:pPr marL="430213" indent="-323850">
              <a:spcAft>
                <a:spcPts val="1413"/>
              </a:spcAft>
              <a:buSzPct val="45000"/>
              <a:buFont typeface="Wingdings" charset="2"/>
              <a:buChar char=""/>
              <a:tabLst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hu-HU" sz="3200" dirty="0">
                <a:solidFill>
                  <a:srgbClr val="000000"/>
                </a:solidFill>
              </a:rPr>
              <a:t>Befogadó – Teremtő</a:t>
            </a:r>
          </a:p>
          <a:p>
            <a:pPr marL="430213" indent="-323850">
              <a:spcAft>
                <a:spcPts val="1413"/>
              </a:spcAft>
              <a:buSzPct val="45000"/>
              <a:buFont typeface="Wingdings" charset="2"/>
              <a:buChar char=""/>
              <a:tabLst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hu-HU" sz="3200" dirty="0">
                <a:solidFill>
                  <a:srgbClr val="000000"/>
                </a:solidFill>
              </a:rPr>
              <a:t>Férfi minőség: gondolat, villám</a:t>
            </a:r>
          </a:p>
          <a:p>
            <a:pPr marL="430213" indent="-323850">
              <a:spcAft>
                <a:spcPts val="1413"/>
              </a:spcAft>
              <a:buSzPct val="45000"/>
              <a:buFont typeface="Wingdings" charset="2"/>
              <a:buChar char=""/>
              <a:tabLst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hu-HU" sz="3200" dirty="0">
                <a:solidFill>
                  <a:srgbClr val="000000"/>
                </a:solidFill>
              </a:rPr>
              <a:t>Női minőség: hagyod, hogy becsapódjon </a:t>
            </a:r>
            <a:br>
              <a:rPr lang="hu-HU" sz="3200" dirty="0">
                <a:solidFill>
                  <a:srgbClr val="000000"/>
                </a:solidFill>
              </a:rPr>
            </a:br>
            <a:r>
              <a:rPr lang="hu-HU" sz="2600" dirty="0">
                <a:solidFill>
                  <a:srgbClr val="000000"/>
                </a:solidFill>
              </a:rPr>
              <a:t>(a végén belül </a:t>
            </a:r>
            <a:r>
              <a:rPr lang="hu-HU" sz="2600" dirty="0" err="1">
                <a:solidFill>
                  <a:srgbClr val="000000"/>
                </a:solidFill>
              </a:rPr>
              <a:t>fáj...ezért</a:t>
            </a:r>
            <a:r>
              <a:rPr lang="hu-HU" sz="2600" dirty="0">
                <a:solidFill>
                  <a:srgbClr val="000000"/>
                </a:solidFill>
              </a:rPr>
              <a:t> zárják el az emberek)</a:t>
            </a:r>
          </a:p>
          <a:p>
            <a:pPr marL="430213" indent="-323850">
              <a:spcAft>
                <a:spcPts val="1413"/>
              </a:spcAft>
              <a:buClrTx/>
              <a:buSzPct val="45000"/>
              <a:buFontTx/>
              <a:buNone/>
              <a:tabLst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endParaRPr lang="hu-HU" sz="3200" dirty="0">
              <a:solidFill>
                <a:srgbClr val="000000"/>
              </a:solidFill>
            </a:endParaRP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1250" y="1565275"/>
            <a:ext cx="4905375" cy="5418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1262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38880" rIns="0" bIns="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4400" dirty="0" smtClean="0">
                <a:solidFill>
                  <a:srgbClr val="FFFFFF"/>
                </a:solidFill>
              </a:rPr>
              <a:t>Stressz - Feszültség </a:t>
            </a:r>
            <a:r>
              <a:rPr lang="hu-HU" sz="4400" dirty="0">
                <a:solidFill>
                  <a:srgbClr val="FFFFFF"/>
                </a:solidFill>
              </a:rPr>
              <a:t>- Harmónia</a:t>
            </a:r>
          </a:p>
        </p:txBody>
      </p:sp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503238" y="1768475"/>
            <a:ext cx="9070975" cy="5003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8080" rIns="0" bIns="0"/>
          <a:lstStyle/>
          <a:p>
            <a:pPr marL="430213" indent="-323850">
              <a:spcAft>
                <a:spcPts val="1413"/>
              </a:spcAft>
              <a:buSzPct val="45000"/>
              <a:buFont typeface="Wingdings" charset="2"/>
              <a:buChar char=""/>
              <a:tabLst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hu-HU" sz="3200" dirty="0">
                <a:solidFill>
                  <a:srgbClr val="000000"/>
                </a:solidFill>
              </a:rPr>
              <a:t>Vágyak – Elfojt - Megél</a:t>
            </a:r>
          </a:p>
          <a:p>
            <a:pPr marL="430213" indent="-323850">
              <a:spcAft>
                <a:spcPts val="1413"/>
              </a:spcAft>
              <a:buSzPct val="45000"/>
              <a:buFont typeface="Wingdings" charset="2"/>
              <a:buChar char=""/>
              <a:tabLst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hu-HU" sz="3200" dirty="0">
                <a:solidFill>
                  <a:srgbClr val="000000"/>
                </a:solidFill>
              </a:rPr>
              <a:t>Létező – Szükséglet</a:t>
            </a:r>
          </a:p>
          <a:p>
            <a:pPr marL="430213" indent="-323850">
              <a:spcAft>
                <a:spcPts val="1413"/>
              </a:spcAft>
              <a:buSzPct val="45000"/>
              <a:buFont typeface="Wingdings" charset="2"/>
              <a:buChar char=""/>
              <a:tabLst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hu-HU" sz="3200" dirty="0">
                <a:solidFill>
                  <a:srgbClr val="000000"/>
                </a:solidFill>
              </a:rPr>
              <a:t>Boldog szeretnék lenni – Majd, a jövőben, </a:t>
            </a:r>
            <a:r>
              <a:rPr lang="hu-HU" sz="3200" dirty="0" smtClean="0">
                <a:solidFill>
                  <a:srgbClr val="000000"/>
                </a:solidFill>
              </a:rPr>
              <a:t>Ha…</a:t>
            </a:r>
            <a:endParaRPr lang="hu-HU" sz="3200" dirty="0">
              <a:solidFill>
                <a:srgbClr val="000000"/>
              </a:solidFill>
            </a:endParaRPr>
          </a:p>
          <a:p>
            <a:pPr marL="430213" indent="-323850">
              <a:spcAft>
                <a:spcPts val="1413"/>
              </a:spcAft>
              <a:buSzPct val="45000"/>
              <a:buFont typeface="Wingdings" charset="2"/>
              <a:buChar char=""/>
              <a:tabLst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hu-HU" sz="3200" dirty="0">
                <a:solidFill>
                  <a:srgbClr val="000000"/>
                </a:solidFill>
              </a:rPr>
              <a:t>Boldog VAGYOK MOST </a:t>
            </a:r>
          </a:p>
          <a:p>
            <a:pPr marL="430213" indent="-323850">
              <a:spcAft>
                <a:spcPts val="1413"/>
              </a:spcAft>
              <a:buSzPct val="45000"/>
              <a:buFont typeface="Wingdings" charset="2"/>
              <a:buChar char=""/>
              <a:tabLst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hu-HU" sz="3200" dirty="0">
                <a:solidFill>
                  <a:srgbClr val="000000"/>
                </a:solidFill>
              </a:rPr>
              <a:t>Az érzést kell belül megélni, </a:t>
            </a:r>
            <a:br>
              <a:rPr lang="hu-HU" sz="3200" dirty="0">
                <a:solidFill>
                  <a:srgbClr val="000000"/>
                </a:solidFill>
              </a:rPr>
            </a:br>
            <a:r>
              <a:rPr lang="hu-HU" sz="3200" dirty="0">
                <a:solidFill>
                  <a:srgbClr val="000000"/>
                </a:solidFill>
              </a:rPr>
              <a:t>és akkor nincs külső eszközre igény, </a:t>
            </a:r>
            <a:br>
              <a:rPr lang="hu-HU" sz="3200" dirty="0">
                <a:solidFill>
                  <a:srgbClr val="000000"/>
                </a:solidFill>
              </a:rPr>
            </a:br>
            <a:r>
              <a:rPr lang="hu-HU" sz="3200" dirty="0">
                <a:solidFill>
                  <a:srgbClr val="000000"/>
                </a:solidFill>
              </a:rPr>
              <a:t>pontosabban a külső eszköz úgy jelenik meg, hogy az a LÉTEZŐT tükrözi, nem a hiányt</a:t>
            </a:r>
          </a:p>
          <a:p>
            <a:pPr marL="430213" indent="-323850">
              <a:spcAft>
                <a:spcPts val="1413"/>
              </a:spcAft>
              <a:buClrTx/>
              <a:buSzPct val="45000"/>
              <a:buFontTx/>
              <a:buNone/>
              <a:tabLst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endParaRPr lang="hu-HU" sz="3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468313" y="207963"/>
            <a:ext cx="9070975" cy="1262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38880" rIns="0" bIns="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4400" b="1">
                <a:solidFill>
                  <a:srgbClr val="FFFFFF"/>
                </a:solidFill>
              </a:rPr>
              <a:t>Példák</a:t>
            </a:r>
          </a:p>
        </p:txBody>
      </p:sp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396842" y="1922449"/>
            <a:ext cx="9070975" cy="6367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8080" rIns="0" bIns="0"/>
          <a:lstStyle/>
          <a:p>
            <a:pPr marL="430213" indent="-323850">
              <a:spcAft>
                <a:spcPts val="1413"/>
              </a:spcAft>
              <a:buSzPct val="45000"/>
              <a:buFont typeface="Wingdings" charset="2"/>
              <a:buChar char=""/>
              <a:tabLst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hu-HU" sz="3200" dirty="0">
                <a:solidFill>
                  <a:srgbClr val="000000"/>
                </a:solidFill>
              </a:rPr>
              <a:t>Kapcsolat Másokkal</a:t>
            </a:r>
          </a:p>
          <a:p>
            <a:pPr marL="430213" indent="-323850">
              <a:spcAft>
                <a:spcPts val="1413"/>
              </a:spcAft>
              <a:buSzPct val="45000"/>
              <a:buFont typeface="Wingdings" charset="2"/>
              <a:buChar char=""/>
              <a:tabLst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hu-HU" sz="3200" dirty="0">
                <a:solidFill>
                  <a:srgbClr val="000000"/>
                </a:solidFill>
              </a:rPr>
              <a:t>Hétköznapi baráti kommunikáció </a:t>
            </a:r>
          </a:p>
          <a:p>
            <a:pPr marL="430213" indent="-323850">
              <a:spcAft>
                <a:spcPts val="1413"/>
              </a:spcAft>
              <a:buSzPct val="45000"/>
              <a:buFont typeface="Wingdings" charset="2"/>
              <a:buChar char=""/>
              <a:tabLst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hu-HU" sz="3200" dirty="0">
                <a:solidFill>
                  <a:srgbClr val="000000"/>
                </a:solidFill>
              </a:rPr>
              <a:t>Tanulmányi kötelezettségek</a:t>
            </a:r>
          </a:p>
          <a:p>
            <a:pPr marL="430213" indent="-323850">
              <a:spcAft>
                <a:spcPts val="1413"/>
              </a:spcAft>
              <a:buSzPct val="45000"/>
              <a:buFont typeface="Wingdings" charset="2"/>
              <a:buChar char=""/>
              <a:tabLst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hu-HU" sz="3200" dirty="0">
                <a:solidFill>
                  <a:srgbClr val="000000"/>
                </a:solidFill>
              </a:rPr>
              <a:t>Hivatásbeli helyzetek</a:t>
            </a:r>
          </a:p>
          <a:p>
            <a:pPr marL="430213" indent="-323850">
              <a:spcAft>
                <a:spcPts val="1413"/>
              </a:spcAft>
              <a:buSzPct val="45000"/>
              <a:buFont typeface="Wingdings" charset="2"/>
              <a:buChar char=""/>
              <a:tabLst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hu-HU" sz="3200" dirty="0">
                <a:solidFill>
                  <a:srgbClr val="000000"/>
                </a:solidFill>
              </a:rPr>
              <a:t>Kapcsolat </a:t>
            </a:r>
            <a:r>
              <a:rPr lang="hu-HU" sz="3200" dirty="0" smtClean="0">
                <a:solidFill>
                  <a:srgbClr val="000000"/>
                </a:solidFill>
              </a:rPr>
              <a:t>Önmagunkkal </a:t>
            </a:r>
            <a:r>
              <a:rPr lang="hu-HU" sz="3200" dirty="0">
                <a:solidFill>
                  <a:srgbClr val="000000"/>
                </a:solidFill>
              </a:rPr>
              <a:t/>
            </a:r>
            <a:br>
              <a:rPr lang="hu-HU" sz="3200" dirty="0">
                <a:solidFill>
                  <a:srgbClr val="000000"/>
                </a:solidFill>
              </a:rPr>
            </a:br>
            <a:endParaRPr lang="hu-HU" sz="3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0" y="493713"/>
            <a:ext cx="10080625" cy="4918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8080" rIns="0" bIns="0"/>
          <a:lstStyle/>
          <a:p>
            <a:pPr marL="431800" indent="-322263">
              <a:spcAft>
                <a:spcPts val="1413"/>
              </a:spcAft>
              <a:buClrTx/>
              <a:buSzPct val="45000"/>
              <a:buFontTx/>
              <a:buNone/>
              <a:tabLst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  <a:tab pos="9410700" algn="l"/>
              </a:tabLst>
            </a:pPr>
            <a:r>
              <a:rPr lang="hu-HU" sz="3200" dirty="0" smtClean="0">
                <a:solidFill>
                  <a:srgbClr val="FFFFFF"/>
                </a:solidFill>
              </a:rPr>
              <a:t>                Ha </a:t>
            </a:r>
            <a:r>
              <a:rPr lang="hu-HU" sz="3200" dirty="0">
                <a:solidFill>
                  <a:srgbClr val="FFFFFF"/>
                </a:solidFill>
              </a:rPr>
              <a:t>nem tudod irányítani ezeket</a:t>
            </a:r>
            <a:r>
              <a:rPr lang="hu-HU" sz="3200" dirty="0" smtClean="0">
                <a:solidFill>
                  <a:srgbClr val="FFFFFF"/>
                </a:solidFill>
              </a:rPr>
              <a:t>,</a:t>
            </a:r>
            <a:br>
              <a:rPr lang="hu-HU" sz="3200" dirty="0" smtClean="0">
                <a:solidFill>
                  <a:srgbClr val="FFFFFF"/>
                </a:solidFill>
              </a:rPr>
            </a:br>
            <a:r>
              <a:rPr lang="hu-HU" sz="3200" dirty="0" smtClean="0">
                <a:solidFill>
                  <a:srgbClr val="FFFFFF"/>
                </a:solidFill>
              </a:rPr>
              <a:t>          és </a:t>
            </a:r>
            <a:r>
              <a:rPr lang="hu-HU" sz="3200" dirty="0">
                <a:solidFill>
                  <a:srgbClr val="FFFFFF"/>
                </a:solidFill>
              </a:rPr>
              <a:t>használni az </a:t>
            </a:r>
            <a:r>
              <a:rPr lang="hu-HU" sz="3200" dirty="0" smtClean="0">
                <a:solidFill>
                  <a:srgbClr val="FFFFFF"/>
                </a:solidFill>
              </a:rPr>
              <a:t>erődet,  </a:t>
            </a:r>
            <a:r>
              <a:rPr lang="hu-HU" sz="3200" dirty="0">
                <a:solidFill>
                  <a:srgbClr val="FFFFFF"/>
                </a:solidFill>
              </a:rPr>
              <a:t>„zajt csapsz”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06575"/>
            <a:ext cx="10080625" cy="5187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136823"/>
            <a:ext cx="3563221" cy="28803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851420"/>
            <a:ext cx="3563221" cy="31008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3897492" y="1350942"/>
            <a:ext cx="6447400" cy="553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8175" rIns="0" bIns="0"/>
          <a:lstStyle/>
          <a:p>
            <a:pPr marL="426976" indent="-320232">
              <a:lnSpc>
                <a:spcPct val="93000"/>
              </a:lnSpc>
              <a:spcAft>
                <a:spcPts val="1420"/>
              </a:spcAft>
              <a:buClrTx/>
              <a:buSzPct val="45000"/>
              <a:tabLst>
                <a:tab pos="426976" algn="l"/>
                <a:tab pos="1431419" algn="l"/>
                <a:tab pos="2437613" algn="l"/>
                <a:tab pos="3443806" algn="l"/>
                <a:tab pos="4449999" algn="l"/>
                <a:tab pos="5456192" algn="l"/>
                <a:tab pos="6462386" algn="l"/>
                <a:tab pos="7468579" algn="l"/>
                <a:tab pos="8474772" algn="l"/>
                <a:tab pos="9480965" algn="l"/>
                <a:tab pos="10487159" algn="l"/>
                <a:tab pos="11493351" algn="l"/>
                <a:tab pos="12499545" algn="l"/>
              </a:tabLst>
            </a:pPr>
            <a:endParaRPr lang="hu-HU" sz="3200" dirty="0">
              <a:solidFill>
                <a:srgbClr val="000000"/>
              </a:solidFill>
            </a:endParaRPr>
          </a:p>
          <a:p>
            <a:pPr marL="426976" indent="-320232">
              <a:lnSpc>
                <a:spcPct val="93000"/>
              </a:lnSpc>
              <a:spcAft>
                <a:spcPts val="1420"/>
              </a:spcAft>
              <a:buSzPct val="45000"/>
              <a:buFont typeface="Wingdings" charset="2"/>
              <a:buChar char=""/>
              <a:tabLst>
                <a:tab pos="426976" algn="l"/>
                <a:tab pos="1431419" algn="l"/>
                <a:tab pos="2437613" algn="l"/>
                <a:tab pos="3443806" algn="l"/>
                <a:tab pos="4449999" algn="l"/>
                <a:tab pos="5456192" algn="l"/>
                <a:tab pos="6462386" algn="l"/>
                <a:tab pos="7468579" algn="l"/>
                <a:tab pos="8474772" algn="l"/>
                <a:tab pos="9480965" algn="l"/>
                <a:tab pos="10487159" algn="l"/>
                <a:tab pos="11493351" algn="l"/>
                <a:tab pos="12499545" algn="l"/>
              </a:tabLst>
            </a:pPr>
            <a:r>
              <a:rPr lang="hu-HU" sz="3200" dirty="0">
                <a:solidFill>
                  <a:srgbClr val="000000"/>
                </a:solidFill>
              </a:rPr>
              <a:t>1992: </a:t>
            </a:r>
            <a:r>
              <a:rPr lang="hu-HU" sz="3200" dirty="0" err="1">
                <a:solidFill>
                  <a:srgbClr val="000000"/>
                </a:solidFill>
              </a:rPr>
              <a:t>Dharamsala</a:t>
            </a:r>
            <a:endParaRPr lang="hu-HU" sz="3200" dirty="0">
              <a:solidFill>
                <a:srgbClr val="000000"/>
              </a:solidFill>
            </a:endParaRPr>
          </a:p>
          <a:p>
            <a:pPr marL="426976" indent="-320232">
              <a:lnSpc>
                <a:spcPct val="93000"/>
              </a:lnSpc>
              <a:spcAft>
                <a:spcPts val="1420"/>
              </a:spcAft>
              <a:buSzPct val="45000"/>
              <a:buFont typeface="Wingdings" charset="2"/>
              <a:buChar char=""/>
              <a:tabLst>
                <a:tab pos="426976" algn="l"/>
                <a:tab pos="1431419" algn="l"/>
                <a:tab pos="2437613" algn="l"/>
                <a:tab pos="3443806" algn="l"/>
                <a:tab pos="4449999" algn="l"/>
                <a:tab pos="5456192" algn="l"/>
                <a:tab pos="6462386" algn="l"/>
                <a:tab pos="7468579" algn="l"/>
                <a:tab pos="8474772" algn="l"/>
                <a:tab pos="9480965" algn="l"/>
                <a:tab pos="10487159" algn="l"/>
                <a:tab pos="11493351" algn="l"/>
                <a:tab pos="12499545" algn="l"/>
              </a:tabLst>
            </a:pPr>
            <a:r>
              <a:rPr lang="hu-HU" sz="3200" dirty="0">
                <a:solidFill>
                  <a:srgbClr val="000000"/>
                </a:solidFill>
              </a:rPr>
              <a:t>2002: University of Wisconsin</a:t>
            </a:r>
          </a:p>
          <a:p>
            <a:pPr marL="426976" indent="-320232">
              <a:lnSpc>
                <a:spcPct val="93000"/>
              </a:lnSpc>
              <a:spcAft>
                <a:spcPts val="1420"/>
              </a:spcAft>
              <a:buSzPct val="45000"/>
              <a:buFont typeface="Wingdings" charset="2"/>
              <a:buChar char=""/>
              <a:tabLst>
                <a:tab pos="426976" algn="l"/>
                <a:tab pos="1431419" algn="l"/>
                <a:tab pos="2437613" algn="l"/>
                <a:tab pos="3443806" algn="l"/>
                <a:tab pos="4449999" algn="l"/>
                <a:tab pos="5456192" algn="l"/>
                <a:tab pos="6462386" algn="l"/>
                <a:tab pos="7468579" algn="l"/>
                <a:tab pos="8474772" algn="l"/>
                <a:tab pos="9480965" algn="l"/>
                <a:tab pos="10487159" algn="l"/>
                <a:tab pos="11493351" algn="l"/>
                <a:tab pos="12499545" algn="l"/>
              </a:tabLst>
            </a:pPr>
            <a:r>
              <a:rPr lang="hu-HU" sz="3200" dirty="0">
                <a:solidFill>
                  <a:srgbClr val="000000"/>
                </a:solidFill>
              </a:rPr>
              <a:t>10.000 órás meditáció</a:t>
            </a:r>
          </a:p>
          <a:p>
            <a:pPr marL="426976" indent="-320232">
              <a:lnSpc>
                <a:spcPct val="93000"/>
              </a:lnSpc>
              <a:spcAft>
                <a:spcPts val="1420"/>
              </a:spcAft>
              <a:buSzPct val="45000"/>
              <a:buFont typeface="Wingdings" charset="2"/>
              <a:buChar char=""/>
              <a:tabLst>
                <a:tab pos="426976" algn="l"/>
                <a:tab pos="1431419" algn="l"/>
                <a:tab pos="2437613" algn="l"/>
                <a:tab pos="3443806" algn="l"/>
                <a:tab pos="4449999" algn="l"/>
                <a:tab pos="5456192" algn="l"/>
                <a:tab pos="6462386" algn="l"/>
                <a:tab pos="7468579" algn="l"/>
                <a:tab pos="8474772" algn="l"/>
                <a:tab pos="9480965" algn="l"/>
                <a:tab pos="10487159" algn="l"/>
                <a:tab pos="11493351" algn="l"/>
                <a:tab pos="12499545" algn="l"/>
              </a:tabLst>
            </a:pPr>
            <a:r>
              <a:rPr lang="hu-HU" sz="3200" dirty="0">
                <a:solidFill>
                  <a:srgbClr val="000000"/>
                </a:solidFill>
              </a:rPr>
              <a:t>„feltétel nélküli szeretet”</a:t>
            </a:r>
          </a:p>
          <a:p>
            <a:pPr marL="426976" indent="-320232">
              <a:lnSpc>
                <a:spcPct val="93000"/>
              </a:lnSpc>
              <a:spcAft>
                <a:spcPts val="1420"/>
              </a:spcAft>
              <a:buSzPct val="45000"/>
              <a:buFont typeface="Wingdings" charset="2"/>
              <a:buChar char=""/>
              <a:tabLst>
                <a:tab pos="426976" algn="l"/>
                <a:tab pos="1431419" algn="l"/>
                <a:tab pos="2437613" algn="l"/>
                <a:tab pos="3443806" algn="l"/>
                <a:tab pos="4449999" algn="l"/>
                <a:tab pos="5456192" algn="l"/>
                <a:tab pos="6462386" algn="l"/>
                <a:tab pos="7468579" algn="l"/>
                <a:tab pos="8474772" algn="l"/>
                <a:tab pos="9480965" algn="l"/>
                <a:tab pos="10487159" algn="l"/>
                <a:tab pos="11493351" algn="l"/>
                <a:tab pos="12499545" algn="l"/>
              </a:tabLst>
            </a:pPr>
            <a:r>
              <a:rPr lang="hu-HU" sz="3200" dirty="0">
                <a:solidFill>
                  <a:srgbClr val="000000"/>
                </a:solidFill>
              </a:rPr>
              <a:t>Gamma hullámok 30X-osak</a:t>
            </a:r>
          </a:p>
          <a:p>
            <a:pPr marL="426976" indent="-320232">
              <a:lnSpc>
                <a:spcPct val="93000"/>
              </a:lnSpc>
              <a:spcAft>
                <a:spcPts val="1420"/>
              </a:spcAft>
              <a:buSzPct val="45000"/>
              <a:buFont typeface="Wingdings" charset="2"/>
              <a:buChar char=""/>
              <a:tabLst>
                <a:tab pos="426976" algn="l"/>
                <a:tab pos="1431419" algn="l"/>
                <a:tab pos="2437613" algn="l"/>
                <a:tab pos="3443806" algn="l"/>
                <a:tab pos="4449999" algn="l"/>
                <a:tab pos="5456192" algn="l"/>
                <a:tab pos="6462386" algn="l"/>
                <a:tab pos="7468579" algn="l"/>
                <a:tab pos="8474772" algn="l"/>
                <a:tab pos="9480965" algn="l"/>
                <a:tab pos="10487159" algn="l"/>
                <a:tab pos="11493351" algn="l"/>
                <a:tab pos="12499545" algn="l"/>
              </a:tabLst>
            </a:pPr>
            <a:r>
              <a:rPr lang="hu-HU" sz="3200" dirty="0">
                <a:solidFill>
                  <a:srgbClr val="000000"/>
                </a:solidFill>
              </a:rPr>
              <a:t>Baloldali frontális </a:t>
            </a:r>
            <a:r>
              <a:rPr lang="hu-HU" sz="3200" dirty="0" err="1">
                <a:solidFill>
                  <a:srgbClr val="000000"/>
                </a:solidFill>
              </a:rPr>
              <a:t>cortex</a:t>
            </a:r>
            <a:endParaRPr lang="hu-HU" sz="3200" dirty="0">
              <a:solidFill>
                <a:srgbClr val="000000"/>
              </a:solidFill>
            </a:endParaRPr>
          </a:p>
          <a:p>
            <a:pPr marL="426976" indent="-320232">
              <a:lnSpc>
                <a:spcPct val="93000"/>
              </a:lnSpc>
              <a:spcAft>
                <a:spcPts val="1420"/>
              </a:spcAft>
              <a:buSzPct val="45000"/>
              <a:buFont typeface="Wingdings" charset="2"/>
              <a:buChar char=""/>
              <a:tabLst>
                <a:tab pos="426976" algn="l"/>
                <a:tab pos="1431419" algn="l"/>
                <a:tab pos="2437613" algn="l"/>
                <a:tab pos="3443806" algn="l"/>
                <a:tab pos="4449999" algn="l"/>
                <a:tab pos="5456192" algn="l"/>
                <a:tab pos="6462386" algn="l"/>
                <a:tab pos="7468579" algn="l"/>
                <a:tab pos="8474772" algn="l"/>
                <a:tab pos="9480965" algn="l"/>
                <a:tab pos="10487159" algn="l"/>
                <a:tab pos="11493351" algn="l"/>
                <a:tab pos="12499545" algn="l"/>
              </a:tabLst>
            </a:pPr>
            <a:r>
              <a:rPr lang="hu-HU" sz="3200" dirty="0" err="1">
                <a:solidFill>
                  <a:srgbClr val="000000"/>
                </a:solidFill>
              </a:rPr>
              <a:t>Compassion</a:t>
            </a:r>
            <a:r>
              <a:rPr lang="hu-HU" sz="3200" dirty="0">
                <a:solidFill>
                  <a:srgbClr val="000000"/>
                </a:solidFill>
              </a:rPr>
              <a:t> – </a:t>
            </a:r>
            <a:r>
              <a:rPr lang="hu-HU" sz="3200" dirty="0" err="1">
                <a:solidFill>
                  <a:srgbClr val="000000"/>
                </a:solidFill>
              </a:rPr>
              <a:t>Muscle</a:t>
            </a:r>
            <a:r>
              <a:rPr lang="hu-HU" sz="3200" dirty="0">
                <a:solidFill>
                  <a:srgbClr val="000000"/>
                </a:solidFill>
              </a:rPr>
              <a:t> ?!</a:t>
            </a:r>
          </a:p>
          <a:p>
            <a:pPr marL="426976" indent="-320232">
              <a:lnSpc>
                <a:spcPct val="93000"/>
              </a:lnSpc>
              <a:spcAft>
                <a:spcPts val="1420"/>
              </a:spcAft>
              <a:buClrTx/>
              <a:buSzPct val="45000"/>
              <a:tabLst>
                <a:tab pos="426976" algn="l"/>
                <a:tab pos="1431419" algn="l"/>
                <a:tab pos="2437613" algn="l"/>
                <a:tab pos="3443806" algn="l"/>
                <a:tab pos="4449999" algn="l"/>
                <a:tab pos="5456192" algn="l"/>
                <a:tab pos="6462386" algn="l"/>
                <a:tab pos="7468579" algn="l"/>
                <a:tab pos="8474772" algn="l"/>
                <a:tab pos="9480965" algn="l"/>
                <a:tab pos="10487159" algn="l"/>
                <a:tab pos="11493351" algn="l"/>
                <a:tab pos="12499545" algn="l"/>
              </a:tabLst>
            </a:pPr>
            <a:endParaRPr lang="hu-HU" sz="3200" dirty="0">
              <a:solidFill>
                <a:srgbClr val="000000"/>
              </a:solidFill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"/>
            <a:ext cx="3598223" cy="28803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3468676" y="565127"/>
            <a:ext cx="6376082" cy="5501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1270" tIns="45635" rIns="91270" bIns="45635">
            <a:spAutoFit/>
          </a:bodyPr>
          <a:lstStyle/>
          <a:p>
            <a:pPr marL="425227" indent="-320232">
              <a:lnSpc>
                <a:spcPct val="93000"/>
              </a:lnSpc>
              <a:spcAft>
                <a:spcPts val="1420"/>
              </a:spcAft>
              <a:buSzPct val="45000"/>
              <a:buFont typeface="Wingdings" charset="2"/>
              <a:buChar char=""/>
              <a:tabLst>
                <a:tab pos="425227" algn="l"/>
                <a:tab pos="1429670" algn="l"/>
                <a:tab pos="2435863" algn="l"/>
                <a:tab pos="3442056" algn="l"/>
                <a:tab pos="4448249" algn="l"/>
                <a:tab pos="5454443" algn="l"/>
                <a:tab pos="6460635" algn="l"/>
                <a:tab pos="7466829" algn="l"/>
                <a:tab pos="8473022" algn="l"/>
                <a:tab pos="9479216" algn="l"/>
                <a:tab pos="10485408" algn="l"/>
                <a:tab pos="11491602" algn="l"/>
                <a:tab pos="12497795" algn="l"/>
              </a:tabLst>
            </a:pPr>
            <a:r>
              <a:rPr lang="hu-HU" sz="3200" dirty="0">
                <a:solidFill>
                  <a:srgbClr val="FFFFFF"/>
                </a:solidFill>
              </a:rPr>
              <a:t>Dalai Láma – Richard Davidson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298" y="1564433"/>
            <a:ext cx="8580781" cy="5430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365773" y="2136763"/>
            <a:ext cx="9714852" cy="51900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1270" tIns="45635" rIns="91270" bIns="45635">
            <a:spAutoFit/>
          </a:bodyPr>
          <a:lstStyle/>
          <a:p>
            <a:pPr marL="428726" indent="-318482" hangingPunct="0">
              <a:lnSpc>
                <a:spcPct val="93000"/>
              </a:lnSpc>
              <a:spcAft>
                <a:spcPts val="1420"/>
              </a:spcAft>
              <a:buClrTx/>
              <a:buSzPct val="45000"/>
              <a:tabLst>
                <a:tab pos="428726" algn="l"/>
                <a:tab pos="1433170" algn="l"/>
                <a:tab pos="2439362" algn="l"/>
                <a:tab pos="3445556" algn="l"/>
                <a:tab pos="4451749" algn="l"/>
                <a:tab pos="5457943" algn="l"/>
                <a:tab pos="6464135" algn="l"/>
                <a:tab pos="7470329" algn="l"/>
                <a:tab pos="8476522" algn="l"/>
                <a:tab pos="9482715" algn="l"/>
                <a:tab pos="10488908" algn="l"/>
                <a:tab pos="11495102" algn="l"/>
                <a:tab pos="12501295" algn="l"/>
              </a:tabLst>
            </a:pPr>
            <a:r>
              <a:rPr lang="hu-HU" dirty="0">
                <a:solidFill>
                  <a:srgbClr val="000000"/>
                </a:solidFill>
              </a:rPr>
              <a:t>    </a:t>
            </a:r>
            <a:r>
              <a:rPr lang="en-GB" b="1" dirty="0">
                <a:solidFill>
                  <a:srgbClr val="C00000"/>
                </a:solidFill>
              </a:rPr>
              <a:t>Gamma: </a:t>
            </a:r>
            <a:r>
              <a:rPr lang="en-GB" b="1" dirty="0" err="1">
                <a:solidFill>
                  <a:srgbClr val="C00000"/>
                </a:solidFill>
              </a:rPr>
              <a:t>emlékezés</a:t>
            </a:r>
            <a:r>
              <a:rPr lang="en-GB" b="1" dirty="0">
                <a:solidFill>
                  <a:srgbClr val="C00000"/>
                </a:solidFill>
              </a:rPr>
              <a:t>, </a:t>
            </a:r>
            <a:r>
              <a:rPr lang="en-GB" b="1" dirty="0" err="1">
                <a:solidFill>
                  <a:srgbClr val="C00000"/>
                </a:solidFill>
              </a:rPr>
              <a:t>motiváció</a:t>
            </a:r>
            <a:r>
              <a:rPr lang="en-GB" b="1" dirty="0">
                <a:solidFill>
                  <a:srgbClr val="C00000"/>
                </a:solidFill>
              </a:rPr>
              <a:t>, </a:t>
            </a:r>
            <a:r>
              <a:rPr lang="en-GB" b="1" dirty="0" err="1">
                <a:solidFill>
                  <a:srgbClr val="C00000"/>
                </a:solidFill>
              </a:rPr>
              <a:t>gyors</a:t>
            </a:r>
            <a:r>
              <a:rPr lang="en-GB" b="1" dirty="0">
                <a:solidFill>
                  <a:srgbClr val="C00000"/>
                </a:solidFill>
              </a:rPr>
              <a:t> </a:t>
            </a:r>
            <a:r>
              <a:rPr lang="en-GB" b="1" dirty="0" err="1">
                <a:solidFill>
                  <a:srgbClr val="C00000"/>
                </a:solidFill>
              </a:rPr>
              <a:t>tanulás</a:t>
            </a:r>
            <a:r>
              <a:rPr lang="en-GB" b="1" dirty="0">
                <a:solidFill>
                  <a:srgbClr val="C00000"/>
                </a:solidFill>
              </a:rPr>
              <a:t>, 5 </a:t>
            </a:r>
            <a:r>
              <a:rPr lang="en-GB" b="1" dirty="0" err="1">
                <a:solidFill>
                  <a:srgbClr val="C00000"/>
                </a:solidFill>
              </a:rPr>
              <a:t>érzék</a:t>
            </a:r>
            <a:endParaRPr lang="en-GB" b="1" dirty="0">
              <a:solidFill>
                <a:srgbClr val="C00000"/>
              </a:solidFill>
            </a:endParaRPr>
          </a:p>
          <a:p>
            <a:pPr marL="428726" indent="-318482" hangingPunct="0">
              <a:lnSpc>
                <a:spcPct val="93000"/>
              </a:lnSpc>
              <a:spcAft>
                <a:spcPts val="1420"/>
              </a:spcAft>
              <a:buClrTx/>
              <a:buSzPct val="45000"/>
              <a:tabLst>
                <a:tab pos="428726" algn="l"/>
                <a:tab pos="1433170" algn="l"/>
                <a:tab pos="2439362" algn="l"/>
                <a:tab pos="3445556" algn="l"/>
                <a:tab pos="4451749" algn="l"/>
                <a:tab pos="5457943" algn="l"/>
                <a:tab pos="6464135" algn="l"/>
                <a:tab pos="7470329" algn="l"/>
                <a:tab pos="8476522" algn="l"/>
                <a:tab pos="9482715" algn="l"/>
                <a:tab pos="10488908" algn="l"/>
                <a:tab pos="11495102" algn="l"/>
                <a:tab pos="12501295" algn="l"/>
              </a:tabLst>
            </a:pPr>
            <a:r>
              <a:rPr lang="hu-HU" dirty="0">
                <a:solidFill>
                  <a:srgbClr val="000000"/>
                </a:solidFill>
              </a:rPr>
              <a:t/>
            </a:r>
            <a:br>
              <a:rPr lang="hu-HU" dirty="0">
                <a:solidFill>
                  <a:srgbClr val="000000"/>
                </a:solidFill>
              </a:rPr>
            </a:br>
            <a:r>
              <a:rPr lang="hu-HU" dirty="0">
                <a:solidFill>
                  <a:srgbClr val="000000"/>
                </a:solidFill>
              </a:rPr>
              <a:t/>
            </a:r>
            <a:br>
              <a:rPr lang="hu-HU" dirty="0">
                <a:solidFill>
                  <a:srgbClr val="000000"/>
                </a:solidFill>
              </a:rPr>
            </a:br>
            <a:r>
              <a:rPr lang="hu-HU" dirty="0" smtClean="0">
                <a:solidFill>
                  <a:srgbClr val="000000"/>
                </a:solidFill>
              </a:rPr>
              <a:t/>
            </a:r>
            <a:br>
              <a:rPr lang="hu-HU" dirty="0" smtClean="0">
                <a:solidFill>
                  <a:srgbClr val="000000"/>
                </a:solidFill>
              </a:rPr>
            </a:br>
            <a:r>
              <a:rPr lang="en-GB" b="1" dirty="0" err="1" smtClean="0">
                <a:solidFill>
                  <a:srgbClr val="C00000"/>
                </a:solidFill>
              </a:rPr>
              <a:t>Béta</a:t>
            </a:r>
            <a:r>
              <a:rPr lang="en-GB" b="1" dirty="0">
                <a:solidFill>
                  <a:srgbClr val="C00000"/>
                </a:solidFill>
              </a:rPr>
              <a:t>: </a:t>
            </a:r>
            <a:r>
              <a:rPr lang="en-GB" b="1" dirty="0" err="1">
                <a:solidFill>
                  <a:srgbClr val="C00000"/>
                </a:solidFill>
              </a:rPr>
              <a:t>ébrenlét</a:t>
            </a:r>
            <a:r>
              <a:rPr lang="en-GB" b="1" dirty="0">
                <a:solidFill>
                  <a:srgbClr val="C00000"/>
                </a:solidFill>
              </a:rPr>
              <a:t>, </a:t>
            </a:r>
            <a:r>
              <a:rPr lang="en-GB" b="1" dirty="0" err="1">
                <a:solidFill>
                  <a:srgbClr val="C00000"/>
                </a:solidFill>
              </a:rPr>
              <a:t>gondolkozás</a:t>
            </a:r>
            <a:endParaRPr lang="en-GB" b="1" dirty="0">
              <a:solidFill>
                <a:srgbClr val="C00000"/>
              </a:solidFill>
            </a:endParaRPr>
          </a:p>
          <a:p>
            <a:pPr marL="428726" indent="-318482" hangingPunct="0">
              <a:lnSpc>
                <a:spcPct val="93000"/>
              </a:lnSpc>
              <a:spcAft>
                <a:spcPts val="1420"/>
              </a:spcAft>
              <a:buClrTx/>
              <a:buSzPct val="45000"/>
              <a:tabLst>
                <a:tab pos="428726" algn="l"/>
                <a:tab pos="1433170" algn="l"/>
                <a:tab pos="2439362" algn="l"/>
                <a:tab pos="3445556" algn="l"/>
                <a:tab pos="4451749" algn="l"/>
                <a:tab pos="5457943" algn="l"/>
                <a:tab pos="6464135" algn="l"/>
                <a:tab pos="7470329" algn="l"/>
                <a:tab pos="8476522" algn="l"/>
                <a:tab pos="9482715" algn="l"/>
                <a:tab pos="10488908" algn="l"/>
                <a:tab pos="11495102" algn="l"/>
                <a:tab pos="12501295" algn="l"/>
              </a:tabLst>
            </a:pPr>
            <a:r>
              <a:rPr lang="hu-HU" dirty="0">
                <a:solidFill>
                  <a:srgbClr val="000000"/>
                </a:solidFill>
              </a:rPr>
              <a:t/>
            </a:r>
            <a:br>
              <a:rPr lang="hu-HU" dirty="0">
                <a:solidFill>
                  <a:srgbClr val="000000"/>
                </a:solidFill>
              </a:rPr>
            </a:br>
            <a:r>
              <a:rPr lang="hu-HU" dirty="0">
                <a:solidFill>
                  <a:srgbClr val="000000"/>
                </a:solidFill>
              </a:rPr>
              <a:t/>
            </a:r>
            <a:br>
              <a:rPr lang="hu-HU" dirty="0">
                <a:solidFill>
                  <a:srgbClr val="000000"/>
                </a:solidFill>
              </a:rPr>
            </a:br>
            <a:r>
              <a:rPr lang="en-GB" b="1" dirty="0" smtClean="0">
                <a:solidFill>
                  <a:srgbClr val="C00000"/>
                </a:solidFill>
              </a:rPr>
              <a:t>Alfa</a:t>
            </a:r>
            <a:r>
              <a:rPr lang="en-GB" b="1" dirty="0">
                <a:solidFill>
                  <a:srgbClr val="C00000"/>
                </a:solidFill>
              </a:rPr>
              <a:t>: relax </a:t>
            </a:r>
            <a:r>
              <a:rPr lang="en-GB" b="1" dirty="0" err="1">
                <a:solidFill>
                  <a:srgbClr val="C00000"/>
                </a:solidFill>
              </a:rPr>
              <a:t>állapot</a:t>
            </a:r>
            <a:endParaRPr lang="en-GB" b="1" dirty="0">
              <a:solidFill>
                <a:srgbClr val="C00000"/>
              </a:solidFill>
            </a:endParaRPr>
          </a:p>
          <a:p>
            <a:pPr marL="428726" indent="-318482" hangingPunct="0">
              <a:lnSpc>
                <a:spcPct val="93000"/>
              </a:lnSpc>
              <a:spcAft>
                <a:spcPts val="1420"/>
              </a:spcAft>
              <a:buClrTx/>
              <a:buSzPct val="45000"/>
              <a:tabLst>
                <a:tab pos="428726" algn="l"/>
                <a:tab pos="1433170" algn="l"/>
                <a:tab pos="2439362" algn="l"/>
                <a:tab pos="3445556" algn="l"/>
                <a:tab pos="4451749" algn="l"/>
                <a:tab pos="5457943" algn="l"/>
                <a:tab pos="6464135" algn="l"/>
                <a:tab pos="7470329" algn="l"/>
                <a:tab pos="8476522" algn="l"/>
                <a:tab pos="9482715" algn="l"/>
                <a:tab pos="10488908" algn="l"/>
                <a:tab pos="11495102" algn="l"/>
                <a:tab pos="12501295" algn="l"/>
              </a:tabLst>
            </a:pPr>
            <a:r>
              <a:rPr lang="hu-HU" dirty="0">
                <a:solidFill>
                  <a:srgbClr val="000000"/>
                </a:solidFill>
              </a:rPr>
              <a:t/>
            </a:r>
            <a:br>
              <a:rPr lang="hu-HU" dirty="0">
                <a:solidFill>
                  <a:srgbClr val="000000"/>
                </a:solidFill>
              </a:rPr>
            </a:br>
            <a:r>
              <a:rPr lang="hu-HU" dirty="0">
                <a:solidFill>
                  <a:srgbClr val="000000"/>
                </a:solidFill>
              </a:rPr>
              <a:t/>
            </a:r>
            <a:br>
              <a:rPr lang="hu-HU" dirty="0">
                <a:solidFill>
                  <a:srgbClr val="000000"/>
                </a:solidFill>
              </a:rPr>
            </a:br>
            <a:r>
              <a:rPr lang="hu-HU" dirty="0" smtClean="0">
                <a:solidFill>
                  <a:srgbClr val="000000"/>
                </a:solidFill>
              </a:rPr>
              <a:t/>
            </a:r>
            <a:br>
              <a:rPr lang="hu-HU" dirty="0" smtClean="0">
                <a:solidFill>
                  <a:srgbClr val="000000"/>
                </a:solidFill>
              </a:rPr>
            </a:br>
            <a:r>
              <a:rPr lang="en-GB" b="1" dirty="0" err="1" smtClean="0">
                <a:solidFill>
                  <a:srgbClr val="C00000"/>
                </a:solidFill>
              </a:rPr>
              <a:t>Théta:mély</a:t>
            </a:r>
            <a:r>
              <a:rPr lang="en-GB" b="1" dirty="0" smtClean="0">
                <a:solidFill>
                  <a:srgbClr val="C00000"/>
                </a:solidFill>
              </a:rPr>
              <a:t> </a:t>
            </a:r>
            <a:r>
              <a:rPr lang="en-GB" b="1" dirty="0">
                <a:solidFill>
                  <a:srgbClr val="C00000"/>
                </a:solidFill>
              </a:rPr>
              <a:t>relax, </a:t>
            </a:r>
            <a:r>
              <a:rPr lang="en-GB" b="1" dirty="0" err="1">
                <a:solidFill>
                  <a:srgbClr val="C00000"/>
                </a:solidFill>
              </a:rPr>
              <a:t>hipnózis</a:t>
            </a:r>
            <a:r>
              <a:rPr lang="en-GB" b="1" dirty="0">
                <a:solidFill>
                  <a:srgbClr val="C00000"/>
                </a:solidFill>
              </a:rPr>
              <a:t>, </a:t>
            </a:r>
            <a:r>
              <a:rPr lang="en-GB" b="1" dirty="0" err="1">
                <a:solidFill>
                  <a:srgbClr val="C00000"/>
                </a:solidFill>
              </a:rPr>
              <a:t>Ön-Tudat</a:t>
            </a:r>
            <a:r>
              <a:rPr lang="en-GB" b="1" dirty="0">
                <a:solidFill>
                  <a:srgbClr val="C00000"/>
                </a:solidFill>
              </a:rPr>
              <a:t>, </a:t>
            </a:r>
            <a:r>
              <a:rPr lang="en-GB" b="1" dirty="0" err="1">
                <a:solidFill>
                  <a:srgbClr val="C00000"/>
                </a:solidFill>
              </a:rPr>
              <a:t>magas</a:t>
            </a:r>
            <a:r>
              <a:rPr lang="en-GB" b="1" dirty="0">
                <a:solidFill>
                  <a:srgbClr val="C00000"/>
                </a:solidFill>
              </a:rPr>
              <a:t> </a:t>
            </a:r>
            <a:r>
              <a:rPr lang="en-GB" b="1" dirty="0" err="1">
                <a:solidFill>
                  <a:srgbClr val="C00000"/>
                </a:solidFill>
              </a:rPr>
              <a:t>szintű</a:t>
            </a:r>
            <a:r>
              <a:rPr lang="en-GB" b="1" dirty="0">
                <a:solidFill>
                  <a:srgbClr val="C00000"/>
                </a:solidFill>
              </a:rPr>
              <a:t> </a:t>
            </a:r>
            <a:r>
              <a:rPr lang="en-GB" b="1" dirty="0" err="1">
                <a:solidFill>
                  <a:srgbClr val="C00000"/>
                </a:solidFill>
              </a:rPr>
              <a:t>vizualizáció</a:t>
            </a:r>
            <a:r>
              <a:rPr lang="en-GB" b="1" dirty="0">
                <a:solidFill>
                  <a:srgbClr val="C00000"/>
                </a:solidFill>
              </a:rPr>
              <a:t>, </a:t>
            </a:r>
            <a:r>
              <a:rPr lang="en-GB" b="1" dirty="0" err="1">
                <a:solidFill>
                  <a:srgbClr val="C00000"/>
                </a:solidFill>
              </a:rPr>
              <a:t>kreativitás</a:t>
            </a:r>
            <a:r>
              <a:rPr lang="hu-HU" b="1" dirty="0">
                <a:solidFill>
                  <a:srgbClr val="C00000"/>
                </a:solidFill>
              </a:rPr>
              <a:t/>
            </a:r>
            <a:br>
              <a:rPr lang="hu-HU" b="1" dirty="0">
                <a:solidFill>
                  <a:srgbClr val="C00000"/>
                </a:solidFill>
              </a:rPr>
            </a:br>
            <a:r>
              <a:rPr lang="hu-HU" b="1" dirty="0">
                <a:solidFill>
                  <a:srgbClr val="C00000"/>
                </a:solidFill>
              </a:rPr>
              <a:t/>
            </a:r>
            <a:br>
              <a:rPr lang="hu-HU" b="1" dirty="0">
                <a:solidFill>
                  <a:srgbClr val="C00000"/>
                </a:solidFill>
              </a:rPr>
            </a:br>
            <a:r>
              <a:rPr lang="hu-HU" b="1" dirty="0">
                <a:solidFill>
                  <a:srgbClr val="C00000"/>
                </a:solidFill>
              </a:rPr>
              <a:t/>
            </a:r>
            <a:br>
              <a:rPr lang="hu-HU" b="1" dirty="0">
                <a:solidFill>
                  <a:srgbClr val="C00000"/>
                </a:solidFill>
              </a:rPr>
            </a:br>
            <a:r>
              <a:rPr lang="hu-HU" b="1" dirty="0">
                <a:solidFill>
                  <a:srgbClr val="C00000"/>
                </a:solidFill>
              </a:rPr>
              <a:t/>
            </a:r>
            <a:br>
              <a:rPr lang="hu-HU" b="1" dirty="0">
                <a:solidFill>
                  <a:srgbClr val="C00000"/>
                </a:solidFill>
              </a:rPr>
            </a:br>
            <a:r>
              <a:rPr lang="en-GB" b="1" dirty="0" err="1" smtClean="0">
                <a:solidFill>
                  <a:srgbClr val="C00000"/>
                </a:solidFill>
              </a:rPr>
              <a:t>Delta:mély</a:t>
            </a:r>
            <a:r>
              <a:rPr lang="en-GB" b="1" dirty="0" smtClean="0">
                <a:solidFill>
                  <a:srgbClr val="C00000"/>
                </a:solidFill>
              </a:rPr>
              <a:t> </a:t>
            </a:r>
            <a:r>
              <a:rPr lang="en-GB" b="1" dirty="0" err="1">
                <a:solidFill>
                  <a:srgbClr val="C00000"/>
                </a:solidFill>
              </a:rPr>
              <a:t>alvás</a:t>
            </a:r>
            <a:r>
              <a:rPr lang="en-GB" b="1" dirty="0">
                <a:solidFill>
                  <a:srgbClr val="C00000"/>
                </a:solidFill>
              </a:rPr>
              <a:t>, </a:t>
            </a:r>
            <a:r>
              <a:rPr lang="en-GB" b="1" dirty="0" err="1">
                <a:solidFill>
                  <a:srgbClr val="C00000"/>
                </a:solidFill>
              </a:rPr>
              <a:t>cortizol</a:t>
            </a:r>
            <a:r>
              <a:rPr lang="en-GB" b="1" dirty="0">
                <a:solidFill>
                  <a:srgbClr val="C00000"/>
                </a:solidFill>
              </a:rPr>
              <a:t> </a:t>
            </a:r>
            <a:r>
              <a:rPr lang="en-GB" b="1" dirty="0" err="1">
                <a:solidFill>
                  <a:srgbClr val="C00000"/>
                </a:solidFill>
              </a:rPr>
              <a:t>csökken</a:t>
            </a:r>
            <a:endParaRPr lang="en-GB" b="1" dirty="0">
              <a:solidFill>
                <a:srgbClr val="C00000"/>
              </a:solidFill>
            </a:endParaRPr>
          </a:p>
          <a:p>
            <a:pPr marL="428726" indent="-318482" hangingPunct="0">
              <a:lnSpc>
                <a:spcPct val="93000"/>
              </a:lnSpc>
              <a:spcAft>
                <a:spcPts val="1420"/>
              </a:spcAft>
              <a:buSzPct val="45000"/>
              <a:tabLst>
                <a:tab pos="428726" algn="l"/>
                <a:tab pos="1433170" algn="l"/>
                <a:tab pos="2439362" algn="l"/>
                <a:tab pos="3445556" algn="l"/>
                <a:tab pos="4451749" algn="l"/>
                <a:tab pos="5457943" algn="l"/>
                <a:tab pos="6464135" algn="l"/>
                <a:tab pos="7470329" algn="l"/>
                <a:tab pos="8476522" algn="l"/>
                <a:tab pos="9482715" algn="l"/>
                <a:tab pos="10488908" algn="l"/>
                <a:tab pos="11495102" algn="l"/>
                <a:tab pos="12501295" algn="l"/>
              </a:tabLst>
            </a:pPr>
            <a:endParaRPr lang="en-GB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SOTE\4SOTE2019\mérési eredménye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987" y="0"/>
            <a:ext cx="9384667" cy="6943924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97063" y="0"/>
            <a:ext cx="6215062" cy="6994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G:\SOTE\4SOTE2019\gamma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70741" y="0"/>
            <a:ext cx="4952780" cy="6929724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44014" y="0"/>
            <a:ext cx="5836611" cy="45008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44014" y="4140323"/>
            <a:ext cx="5836611" cy="34193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800674"/>
            <a:ext cx="4244014" cy="414032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504031" y="302737"/>
            <a:ext cx="9072563" cy="12599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 anchor="ctr"/>
          <a:lstStyle/>
          <a:p>
            <a:pPr algn="ctr">
              <a:buClrTx/>
              <a:tabLst>
                <a:tab pos="0" algn="l"/>
                <a:tab pos="1004443" algn="l"/>
                <a:tab pos="2010637" algn="l"/>
                <a:tab pos="3016830" algn="l"/>
                <a:tab pos="4023024" algn="l"/>
                <a:tab pos="5029216" algn="l"/>
                <a:tab pos="6035410" algn="l"/>
                <a:tab pos="7041603" algn="l"/>
                <a:tab pos="8047796" algn="l"/>
                <a:tab pos="9053989" algn="l"/>
                <a:tab pos="10060183" algn="l"/>
                <a:tab pos="11066376" algn="l"/>
                <a:tab pos="12072569" algn="l"/>
              </a:tabLst>
            </a:pPr>
            <a:r>
              <a:rPr lang="en-GB" sz="4900" dirty="0">
                <a:solidFill>
                  <a:srgbClr val="FFFFFF"/>
                </a:solidFill>
              </a:rPr>
              <a:t>Happiness - </a:t>
            </a:r>
            <a:r>
              <a:rPr lang="en-GB" sz="4900" dirty="0" err="1">
                <a:solidFill>
                  <a:srgbClr val="FFFFFF"/>
                </a:solidFill>
              </a:rPr>
              <a:t>Boldogság</a:t>
            </a:r>
            <a:endParaRPr lang="en-GB" sz="4900" dirty="0">
              <a:solidFill>
                <a:srgbClr val="FFFFFF"/>
              </a:solidFill>
            </a:endParaRPr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0" y="1769175"/>
            <a:ext cx="10080625" cy="498728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pPr marL="425227" indent="-320232">
              <a:spcBef>
                <a:spcPts val="496"/>
              </a:spcBef>
              <a:buSzPct val="45000"/>
              <a:buFont typeface="Wingdings" charset="2"/>
              <a:buChar char=""/>
              <a:tabLst>
                <a:tab pos="1053441" algn="l"/>
                <a:tab pos="2059634" algn="l"/>
                <a:tab pos="3065827" algn="l"/>
                <a:tab pos="4072021" algn="l"/>
                <a:tab pos="5078213" algn="l"/>
                <a:tab pos="6084407" algn="l"/>
                <a:tab pos="7090600" algn="l"/>
                <a:tab pos="8096794" algn="l"/>
                <a:tab pos="9102986" algn="l"/>
                <a:tab pos="10109180" algn="l"/>
                <a:tab pos="11115373" algn="l"/>
                <a:tab pos="12121567" algn="l"/>
              </a:tabLst>
            </a:pPr>
            <a:r>
              <a:rPr lang="hu-HU" dirty="0" err="1">
                <a:solidFill>
                  <a:srgbClr val="000000"/>
                </a:solidFill>
              </a:rPr>
              <a:t>Matthieu</a:t>
            </a:r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err="1">
                <a:solidFill>
                  <a:srgbClr val="000000"/>
                </a:solidFill>
              </a:rPr>
              <a:t>Ricard</a:t>
            </a:r>
            <a:r>
              <a:rPr lang="hu-HU" dirty="0">
                <a:solidFill>
                  <a:srgbClr val="000000"/>
                </a:solidFill>
              </a:rPr>
              <a:t>/ TED- </a:t>
            </a:r>
            <a:r>
              <a:rPr lang="hu-HU" dirty="0" err="1">
                <a:solidFill>
                  <a:srgbClr val="000000"/>
                </a:solidFill>
              </a:rPr>
              <a:t>talk</a:t>
            </a:r>
            <a:r>
              <a:rPr lang="hu-HU" dirty="0">
                <a:solidFill>
                  <a:srgbClr val="000000"/>
                </a:solidFill>
              </a:rPr>
              <a:t/>
            </a:r>
            <a:br>
              <a:rPr lang="hu-HU" dirty="0">
                <a:solidFill>
                  <a:srgbClr val="000000"/>
                </a:solidFill>
              </a:rPr>
            </a:br>
            <a:r>
              <a:rPr lang="hu-HU" dirty="0">
                <a:solidFill>
                  <a:srgbClr val="0000FF"/>
                </a:solidFill>
                <a:hlinkClick r:id="rId3"/>
              </a:rPr>
              <a:t>https://www.ted.com/talks/matthieu_ricard_on_the_habits_of_happiness#t-24155</a:t>
            </a:r>
          </a:p>
          <a:p>
            <a:pPr marL="425227" indent="-320232">
              <a:spcBef>
                <a:spcPts val="496"/>
              </a:spcBef>
              <a:buSzPct val="45000"/>
              <a:buFont typeface="Wingdings" charset="2"/>
              <a:buChar char=""/>
              <a:tabLst>
                <a:tab pos="1053441" algn="l"/>
                <a:tab pos="2059634" algn="l"/>
                <a:tab pos="3065827" algn="l"/>
                <a:tab pos="4072021" algn="l"/>
                <a:tab pos="5078213" algn="l"/>
                <a:tab pos="6084407" algn="l"/>
                <a:tab pos="7090600" algn="l"/>
                <a:tab pos="8096794" algn="l"/>
                <a:tab pos="9102986" algn="l"/>
                <a:tab pos="10109180" algn="l"/>
                <a:tab pos="11115373" algn="l"/>
                <a:tab pos="12121567" algn="l"/>
              </a:tabLst>
            </a:pPr>
            <a:r>
              <a:rPr lang="hu-HU" dirty="0">
                <a:solidFill>
                  <a:srgbClr val="000000"/>
                </a:solidFill>
              </a:rPr>
              <a:t>http://www.wired.com/2006/02/dalai/</a:t>
            </a:r>
          </a:p>
          <a:p>
            <a:pPr marL="425227" indent="-320232">
              <a:spcBef>
                <a:spcPts val="496"/>
              </a:spcBef>
              <a:buSzPct val="45000"/>
              <a:buFont typeface="Wingdings" charset="2"/>
              <a:buChar char=""/>
              <a:tabLst>
                <a:tab pos="1053441" algn="l"/>
                <a:tab pos="2059634" algn="l"/>
                <a:tab pos="3065827" algn="l"/>
                <a:tab pos="4072021" algn="l"/>
                <a:tab pos="5078213" algn="l"/>
                <a:tab pos="6084407" algn="l"/>
                <a:tab pos="7090600" algn="l"/>
                <a:tab pos="8096794" algn="l"/>
                <a:tab pos="9102986" algn="l"/>
                <a:tab pos="10109180" algn="l"/>
                <a:tab pos="11115373" algn="l"/>
                <a:tab pos="12121567" algn="l"/>
              </a:tabLst>
            </a:pPr>
            <a:r>
              <a:rPr lang="hu-HU" dirty="0">
                <a:solidFill>
                  <a:srgbClr val="000000"/>
                </a:solidFill>
              </a:rPr>
              <a:t>http://news.harvard.edu/gazette/2002/04.18/09-tummo.html</a:t>
            </a:r>
          </a:p>
          <a:p>
            <a:pPr marL="425227" indent="-320232">
              <a:spcBef>
                <a:spcPts val="496"/>
              </a:spcBef>
              <a:buClrTx/>
              <a:tabLst>
                <a:tab pos="1053441" algn="l"/>
                <a:tab pos="2059634" algn="l"/>
                <a:tab pos="3065827" algn="l"/>
                <a:tab pos="4072021" algn="l"/>
                <a:tab pos="5078213" algn="l"/>
                <a:tab pos="6084407" algn="l"/>
                <a:tab pos="7090600" algn="l"/>
                <a:tab pos="8096794" algn="l"/>
                <a:tab pos="9102986" algn="l"/>
                <a:tab pos="10109180" algn="l"/>
                <a:tab pos="11115373" algn="l"/>
                <a:tab pos="12121567" algn="l"/>
              </a:tabLst>
            </a:pPr>
            <a:endParaRPr lang="hu-HU" dirty="0">
              <a:solidFill>
                <a:srgbClr val="000000"/>
              </a:solidFill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51107"/>
            <a:ext cx="6958431" cy="306061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1305" y="3779837"/>
            <a:ext cx="5159320" cy="32408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82528" y="2570639"/>
            <a:ext cx="4424274" cy="49890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1032" rIns="0" bIns="0"/>
          <a:lstStyle/>
          <a:p>
            <a:pPr marL="428726" indent="-323732" hangingPunct="0">
              <a:lnSpc>
                <a:spcPct val="93000"/>
              </a:lnSpc>
              <a:spcAft>
                <a:spcPts val="1420"/>
              </a:spcAft>
              <a:buSzPct val="45000"/>
              <a:buFont typeface="Wingdings" charset="2"/>
              <a:buChar char=""/>
              <a:tabLst>
                <a:tab pos="428726" algn="l"/>
                <a:tab pos="1433170" algn="l"/>
                <a:tab pos="2439362" algn="l"/>
                <a:tab pos="3445556" algn="l"/>
                <a:tab pos="4451749" algn="l"/>
                <a:tab pos="5457943" algn="l"/>
                <a:tab pos="6464135" algn="l"/>
                <a:tab pos="7470329" algn="l"/>
                <a:tab pos="8476522" algn="l"/>
                <a:tab pos="9482715" algn="l"/>
                <a:tab pos="10488908" algn="l"/>
                <a:tab pos="11495102" algn="l"/>
                <a:tab pos="12501295" algn="l"/>
              </a:tabLst>
            </a:pPr>
            <a:r>
              <a:rPr lang="hu-HU" sz="2400" dirty="0"/>
              <a:t>Magad elé képzelsz mondjuk egy 50 centis kerületet. Ha ilyen léptékkel korlátozod a gondolkodásod, nagyon nehéz lesz eljutnod idáig, és magától értetődik az is, hogy lehetetlenség lesz túlszárnyalnod. </a:t>
            </a:r>
          </a:p>
          <a:p>
            <a:pPr marL="428726" indent="-323732" hangingPunct="0">
              <a:lnSpc>
                <a:spcPct val="93000"/>
              </a:lnSpc>
              <a:spcAft>
                <a:spcPts val="1420"/>
              </a:spcAft>
              <a:buSzPct val="45000"/>
              <a:buFont typeface="Wingdings" charset="2"/>
              <a:buChar char=""/>
              <a:tabLst>
                <a:tab pos="428726" algn="l"/>
                <a:tab pos="1433170" algn="l"/>
                <a:tab pos="2439362" algn="l"/>
                <a:tab pos="3445556" algn="l"/>
                <a:tab pos="4451749" algn="l"/>
                <a:tab pos="5457943" algn="l"/>
                <a:tab pos="6464135" algn="l"/>
                <a:tab pos="7470329" algn="l"/>
                <a:tab pos="8476522" algn="l"/>
                <a:tab pos="9482715" algn="l"/>
                <a:tab pos="10488908" algn="l"/>
                <a:tab pos="11495102" algn="l"/>
                <a:tab pos="12501295" algn="l"/>
              </a:tabLst>
            </a:pPr>
            <a:r>
              <a:rPr lang="hu-HU" sz="2400" dirty="0"/>
              <a:t>Ha hegyeket látsz magad előtt, megszűnnek a határok, és így lesz esélyed átugrani a mentális kerítésen.”</a:t>
            </a:r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0" y="350813"/>
            <a:ext cx="9646598" cy="3181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21032" rIns="100794" bIns="50397"/>
          <a:lstStyle/>
          <a:p>
            <a:pPr marL="428726" indent="-323732">
              <a:spcBef>
                <a:spcPts val="606"/>
              </a:spcBef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1056940" algn="l"/>
                <a:tab pos="2063134" algn="l"/>
                <a:tab pos="3069327" algn="l"/>
                <a:tab pos="4075521" algn="l"/>
                <a:tab pos="5081713" algn="l"/>
                <a:tab pos="6087907" algn="l"/>
                <a:tab pos="7094100" algn="l"/>
                <a:tab pos="8100293" algn="l"/>
                <a:tab pos="9106486" algn="l"/>
                <a:tab pos="10112680" algn="l"/>
                <a:tab pos="11118873" algn="l"/>
                <a:tab pos="12125066" algn="l"/>
              </a:tabLst>
            </a:pPr>
            <a:r>
              <a:rPr lang="hu-HU" sz="2000" dirty="0">
                <a:solidFill>
                  <a:srgbClr val="FFFFFF"/>
                </a:solidFill>
              </a:rPr>
              <a:t>„Testépítő karrierem során folyamatosan fejben játszottam. Ezért kezdtem úgy gondolni a bicepszeimre mint valami hegyekre, nem pedig húsra és vérre. Azáltal, hogy karok helyett hegyormokat képzeltem el, a karjaim gyorsabban és nagyobbra nőttek, mintha</a:t>
            </a:r>
            <a:r>
              <a:rPr lang="hu-HU" sz="2000" dirty="0"/>
              <a:t> puszta izomként tekintettem volna rájuk. </a:t>
            </a:r>
          </a:p>
          <a:p>
            <a:pPr marL="428726" indent="-323732">
              <a:spcBef>
                <a:spcPts val="606"/>
              </a:spcBef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1056940" algn="l"/>
                <a:tab pos="2063134" algn="l"/>
                <a:tab pos="3069327" algn="l"/>
                <a:tab pos="4075521" algn="l"/>
                <a:tab pos="5081713" algn="l"/>
                <a:tab pos="6087907" algn="l"/>
                <a:tab pos="7094100" algn="l"/>
                <a:tab pos="8100293" algn="l"/>
                <a:tab pos="9106486" algn="l"/>
                <a:tab pos="10112680" algn="l"/>
                <a:tab pos="11118873" algn="l"/>
                <a:tab pos="12125066" algn="l"/>
              </a:tabLst>
            </a:pPr>
            <a:r>
              <a:rPr lang="hu-HU" sz="2000" dirty="0"/>
              <a:t>Ha egyszerű izmokként gondolsz a bicepszekre, akkor tudat alatt határokat szabsz a növekedésnek.</a:t>
            </a:r>
          </a:p>
          <a:p>
            <a:pPr marL="428726" indent="-323732">
              <a:spcBef>
                <a:spcPts val="606"/>
              </a:spcBef>
              <a:buClrTx/>
              <a:buSzPct val="45000"/>
              <a:tabLst>
                <a:tab pos="1056940" algn="l"/>
                <a:tab pos="2063134" algn="l"/>
                <a:tab pos="3069327" algn="l"/>
                <a:tab pos="4075521" algn="l"/>
                <a:tab pos="5081713" algn="l"/>
                <a:tab pos="6087907" algn="l"/>
                <a:tab pos="7094100" algn="l"/>
                <a:tab pos="8100293" algn="l"/>
                <a:tab pos="9106486" algn="l"/>
                <a:tab pos="10112680" algn="l"/>
                <a:tab pos="11118873" algn="l"/>
                <a:tab pos="12125066" algn="l"/>
              </a:tabLst>
            </a:pPr>
            <a:endParaRPr lang="hu-HU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36281" y="2779705"/>
            <a:ext cx="5544344" cy="321461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0" y="300987"/>
            <a:ext cx="10080625" cy="12634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38889" rIns="100794" bIns="50397" anchor="ctr"/>
          <a:lstStyle/>
          <a:p>
            <a:pPr algn="ctr">
              <a:buClrTx/>
              <a:tabLst>
                <a:tab pos="0" algn="l"/>
                <a:tab pos="1004443" algn="l"/>
                <a:tab pos="2010637" algn="l"/>
                <a:tab pos="3016830" algn="l"/>
                <a:tab pos="4023024" algn="l"/>
                <a:tab pos="5029216" algn="l"/>
                <a:tab pos="6035410" algn="l"/>
                <a:tab pos="7041603" algn="l"/>
                <a:tab pos="8047796" algn="l"/>
                <a:tab pos="9053989" algn="l"/>
                <a:tab pos="10060183" algn="l"/>
                <a:tab pos="11066376" algn="l"/>
                <a:tab pos="12072569" algn="l"/>
              </a:tabLst>
            </a:pPr>
            <a:r>
              <a:rPr lang="hu-HU" sz="4900" dirty="0">
                <a:solidFill>
                  <a:srgbClr val="FFFFFF"/>
                </a:solidFill>
              </a:rPr>
              <a:t>Idegrendszer, Energiarendszer, Izmok </a:t>
            </a:r>
          </a:p>
        </p:txBody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504032" y="1769174"/>
            <a:ext cx="9070813" cy="49890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pPr marL="430476" indent="-321982">
              <a:spcBef>
                <a:spcPts val="882"/>
              </a:spcBef>
              <a:buClrTx/>
              <a:buSzPct val="45000"/>
              <a:tabLst>
                <a:tab pos="1058691" algn="l"/>
                <a:tab pos="2064883" algn="l"/>
                <a:tab pos="3071077" algn="l"/>
                <a:tab pos="4077270" algn="l"/>
                <a:tab pos="5083464" algn="l"/>
                <a:tab pos="6089656" algn="l"/>
                <a:tab pos="7095850" algn="l"/>
                <a:tab pos="8102043" algn="l"/>
                <a:tab pos="9108237" algn="l"/>
                <a:tab pos="10114429" algn="l"/>
                <a:tab pos="11120623" algn="l"/>
                <a:tab pos="12126816" algn="l"/>
              </a:tabLst>
            </a:pPr>
            <a:endParaRPr lang="hu-HU" sz="3500" dirty="0">
              <a:solidFill>
                <a:srgbClr val="000000"/>
              </a:solidFill>
            </a:endParaRPr>
          </a:p>
          <a:p>
            <a:pPr marL="430476" indent="-321982">
              <a:spcBef>
                <a:spcPts val="882"/>
              </a:spcBef>
              <a:buSzPct val="45000"/>
              <a:buFont typeface="Wingdings" charset="2"/>
              <a:buChar char=""/>
              <a:tabLst>
                <a:tab pos="1058691" algn="l"/>
                <a:tab pos="2064883" algn="l"/>
                <a:tab pos="3071077" algn="l"/>
                <a:tab pos="4077270" algn="l"/>
                <a:tab pos="5083464" algn="l"/>
                <a:tab pos="6089656" algn="l"/>
                <a:tab pos="7095850" algn="l"/>
                <a:tab pos="8102043" algn="l"/>
                <a:tab pos="9108237" algn="l"/>
                <a:tab pos="10114429" algn="l"/>
                <a:tab pos="11120623" algn="l"/>
                <a:tab pos="12126816" algn="l"/>
              </a:tabLst>
            </a:pPr>
            <a:r>
              <a:rPr lang="hu-HU" sz="3500" dirty="0">
                <a:solidFill>
                  <a:srgbClr val="000000"/>
                </a:solidFill>
              </a:rPr>
              <a:t>Az </a:t>
            </a:r>
            <a:r>
              <a:rPr lang="hu-HU" sz="3500" dirty="0" err="1">
                <a:solidFill>
                  <a:srgbClr val="000000"/>
                </a:solidFill>
              </a:rPr>
              <a:t>izometrikus</a:t>
            </a:r>
            <a:r>
              <a:rPr lang="hu-HU" sz="3500" dirty="0">
                <a:solidFill>
                  <a:srgbClr val="000000"/>
                </a:solidFill>
              </a:rPr>
              <a:t> és a más típusú izommunka hatása az izom fejlesztésére</a:t>
            </a:r>
          </a:p>
          <a:p>
            <a:pPr marL="430476" indent="-321982">
              <a:spcBef>
                <a:spcPts val="882"/>
              </a:spcBef>
              <a:buSzPct val="45000"/>
              <a:buFont typeface="Wingdings" charset="2"/>
              <a:buChar char=""/>
              <a:tabLst>
                <a:tab pos="1058691" algn="l"/>
                <a:tab pos="2064883" algn="l"/>
                <a:tab pos="3071077" algn="l"/>
                <a:tab pos="4077270" algn="l"/>
                <a:tab pos="5083464" algn="l"/>
                <a:tab pos="6089656" algn="l"/>
                <a:tab pos="7095850" algn="l"/>
                <a:tab pos="8102043" algn="l"/>
                <a:tab pos="9108237" algn="l"/>
                <a:tab pos="10114429" algn="l"/>
                <a:tab pos="11120623" algn="l"/>
                <a:tab pos="12126816" algn="l"/>
              </a:tabLst>
            </a:pPr>
            <a:r>
              <a:rPr lang="hu-HU" sz="3500" dirty="0">
                <a:solidFill>
                  <a:srgbClr val="000000"/>
                </a:solidFill>
              </a:rPr>
              <a:t>Az </a:t>
            </a:r>
            <a:r>
              <a:rPr lang="hu-HU" sz="3500" dirty="0" err="1">
                <a:solidFill>
                  <a:srgbClr val="000000"/>
                </a:solidFill>
              </a:rPr>
              <a:t>izometrikus</a:t>
            </a:r>
            <a:r>
              <a:rPr lang="hu-HU" sz="3500" dirty="0">
                <a:solidFill>
                  <a:srgbClr val="000000"/>
                </a:solidFill>
              </a:rPr>
              <a:t> gyakorlatok idegrendszeri hatásai</a:t>
            </a:r>
          </a:p>
          <a:p>
            <a:pPr marL="430476" indent="-321982">
              <a:spcBef>
                <a:spcPts val="882"/>
              </a:spcBef>
              <a:buSzPct val="45000"/>
              <a:buFont typeface="Wingdings" charset="2"/>
              <a:buChar char=""/>
              <a:tabLst>
                <a:tab pos="1058691" algn="l"/>
                <a:tab pos="2064883" algn="l"/>
                <a:tab pos="3071077" algn="l"/>
                <a:tab pos="4077270" algn="l"/>
                <a:tab pos="5083464" algn="l"/>
                <a:tab pos="6089656" algn="l"/>
                <a:tab pos="7095850" algn="l"/>
                <a:tab pos="8102043" algn="l"/>
                <a:tab pos="9108237" algn="l"/>
                <a:tab pos="10114429" algn="l"/>
                <a:tab pos="11120623" algn="l"/>
                <a:tab pos="12126816" algn="l"/>
              </a:tabLst>
            </a:pPr>
            <a:r>
              <a:rPr lang="hu-HU" sz="3500" dirty="0">
                <a:solidFill>
                  <a:srgbClr val="000000"/>
                </a:solidFill>
              </a:rPr>
              <a:t>A figyelem hatása az izom fejlesztésére</a:t>
            </a:r>
          </a:p>
          <a:p>
            <a:pPr marL="430476" indent="-321982">
              <a:spcBef>
                <a:spcPts val="882"/>
              </a:spcBef>
              <a:buSzPct val="45000"/>
              <a:buFont typeface="Wingdings" charset="2"/>
              <a:buChar char=""/>
              <a:tabLst>
                <a:tab pos="1058691" algn="l"/>
                <a:tab pos="2064883" algn="l"/>
                <a:tab pos="3071077" algn="l"/>
                <a:tab pos="4077270" algn="l"/>
                <a:tab pos="5083464" algn="l"/>
                <a:tab pos="6089656" algn="l"/>
                <a:tab pos="7095850" algn="l"/>
                <a:tab pos="8102043" algn="l"/>
                <a:tab pos="9108237" algn="l"/>
                <a:tab pos="10114429" algn="l"/>
                <a:tab pos="11120623" algn="l"/>
                <a:tab pos="12126816" algn="l"/>
              </a:tabLst>
            </a:pPr>
            <a:r>
              <a:rPr lang="hu-HU" sz="3500" dirty="0">
                <a:solidFill>
                  <a:srgbClr val="000000"/>
                </a:solidFill>
              </a:rPr>
              <a:t>Nem mindegy, hogy mit erősítesz fel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504031" y="209991"/>
            <a:ext cx="9072563" cy="144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 anchor="ctr"/>
          <a:lstStyle/>
          <a:p>
            <a:pPr algn="ctr">
              <a:buClrTx/>
              <a:tabLst>
                <a:tab pos="0" algn="l"/>
                <a:tab pos="1004443" algn="l"/>
                <a:tab pos="2010637" algn="l"/>
                <a:tab pos="3016830" algn="l"/>
                <a:tab pos="4023024" algn="l"/>
                <a:tab pos="5029216" algn="l"/>
                <a:tab pos="6035410" algn="l"/>
                <a:tab pos="7041603" algn="l"/>
                <a:tab pos="8047796" algn="l"/>
                <a:tab pos="9053989" algn="l"/>
                <a:tab pos="10060183" algn="l"/>
                <a:tab pos="11066376" algn="l"/>
                <a:tab pos="12072569" algn="l"/>
              </a:tabLst>
            </a:pPr>
            <a:r>
              <a:rPr lang="en-GB" sz="4400" b="1" dirty="0" err="1">
                <a:solidFill>
                  <a:srgbClr val="FFFFFF"/>
                </a:solidFill>
              </a:rPr>
              <a:t>Izom</a:t>
            </a:r>
            <a:r>
              <a:rPr lang="en-GB" sz="4400" b="1" dirty="0">
                <a:solidFill>
                  <a:srgbClr val="FFFFFF"/>
                </a:solidFill>
              </a:rPr>
              <a:t> </a:t>
            </a:r>
            <a:r>
              <a:rPr lang="en-GB" sz="4400" b="1" dirty="0" err="1">
                <a:solidFill>
                  <a:srgbClr val="FFFFFF"/>
                </a:solidFill>
              </a:rPr>
              <a:t>aktivitása</a:t>
            </a:r>
            <a:r>
              <a:rPr lang="en-GB" sz="4400" b="1" dirty="0">
                <a:solidFill>
                  <a:srgbClr val="FFFFFF"/>
                </a:solidFill>
              </a:rPr>
              <a:t> -</a:t>
            </a:r>
            <a:br>
              <a:rPr lang="en-GB" sz="4400" b="1" dirty="0">
                <a:solidFill>
                  <a:srgbClr val="FFFFFF"/>
                </a:solidFill>
              </a:rPr>
            </a:br>
            <a:r>
              <a:rPr lang="en-GB" sz="4400" b="1" dirty="0" err="1">
                <a:solidFill>
                  <a:srgbClr val="FFFFFF"/>
                </a:solidFill>
              </a:rPr>
              <a:t>idegrendszeri</a:t>
            </a:r>
            <a:r>
              <a:rPr lang="en-GB" sz="4400" b="1" dirty="0">
                <a:solidFill>
                  <a:srgbClr val="FFFFFF"/>
                </a:solidFill>
              </a:rPr>
              <a:t> </a:t>
            </a:r>
            <a:r>
              <a:rPr lang="en-GB" sz="4400" b="1" dirty="0" err="1">
                <a:solidFill>
                  <a:srgbClr val="FFFFFF"/>
                </a:solidFill>
              </a:rPr>
              <a:t>összefüggések</a:t>
            </a:r>
            <a:endParaRPr lang="en-GB" sz="4400" b="1" dirty="0">
              <a:solidFill>
                <a:srgbClr val="FFFFFF"/>
              </a:solidFill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507532" y="2120909"/>
            <a:ext cx="4427775" cy="23798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8175" rIns="0" bIns="0"/>
          <a:lstStyle/>
          <a:p>
            <a:pPr marL="426976" indent="-321982">
              <a:lnSpc>
                <a:spcPct val="93000"/>
              </a:lnSpc>
              <a:spcAft>
                <a:spcPts val="1420"/>
              </a:spcAft>
              <a:buSzPct val="45000"/>
              <a:buFont typeface="Wingdings" charset="2"/>
              <a:buChar char=""/>
              <a:tabLst>
                <a:tab pos="426976" algn="l"/>
                <a:tab pos="1431419" algn="l"/>
                <a:tab pos="2437613" algn="l"/>
                <a:tab pos="3443806" algn="l"/>
                <a:tab pos="4449999" algn="l"/>
                <a:tab pos="5456192" algn="l"/>
                <a:tab pos="6462386" algn="l"/>
                <a:tab pos="7468579" algn="l"/>
                <a:tab pos="8474772" algn="l"/>
                <a:tab pos="9480965" algn="l"/>
                <a:tab pos="10487159" algn="l"/>
                <a:tab pos="11493351" algn="l"/>
                <a:tab pos="12499545" algn="l"/>
              </a:tabLst>
            </a:pPr>
            <a:r>
              <a:rPr lang="hu-HU" sz="3200" dirty="0" err="1">
                <a:solidFill>
                  <a:srgbClr val="000000"/>
                </a:solidFill>
              </a:rPr>
              <a:t>Anizometriás</a:t>
            </a:r>
            <a:r>
              <a:rPr lang="hu-HU" sz="3200" dirty="0">
                <a:solidFill>
                  <a:srgbClr val="000000"/>
                </a:solidFill>
              </a:rPr>
              <a:t/>
            </a:r>
            <a:br>
              <a:rPr lang="hu-HU" sz="3200" dirty="0">
                <a:solidFill>
                  <a:srgbClr val="000000"/>
                </a:solidFill>
              </a:rPr>
            </a:br>
            <a:r>
              <a:rPr lang="hu-HU" sz="3200" dirty="0">
                <a:solidFill>
                  <a:srgbClr val="000000"/>
                </a:solidFill>
              </a:rPr>
              <a:t>- excentrikus</a:t>
            </a:r>
            <a:br>
              <a:rPr lang="hu-HU" sz="3200" dirty="0">
                <a:solidFill>
                  <a:srgbClr val="000000"/>
                </a:solidFill>
              </a:rPr>
            </a:br>
            <a:r>
              <a:rPr lang="hu-HU" sz="3200" dirty="0">
                <a:solidFill>
                  <a:srgbClr val="000000"/>
                </a:solidFill>
              </a:rPr>
              <a:t>- koncentrikus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9029" y="3993328"/>
            <a:ext cx="3899242" cy="23798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12068" y="4065076"/>
            <a:ext cx="4427775" cy="213490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5397335" y="2136659"/>
            <a:ext cx="3055689" cy="5501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1270" tIns="45635" rIns="91270" bIns="45635">
            <a:spAutoFit/>
          </a:bodyPr>
          <a:lstStyle/>
          <a:p>
            <a:pPr marL="426976" indent="-321982">
              <a:lnSpc>
                <a:spcPct val="93000"/>
              </a:lnSpc>
              <a:spcAft>
                <a:spcPts val="1420"/>
              </a:spcAft>
              <a:buSzPct val="45000"/>
              <a:buFont typeface="Wingdings" charset="2"/>
              <a:buChar char=""/>
              <a:tabLst>
                <a:tab pos="426976" algn="l"/>
                <a:tab pos="1431419" algn="l"/>
                <a:tab pos="2437613" algn="l"/>
                <a:tab pos="3443806" algn="l"/>
                <a:tab pos="4449999" algn="l"/>
                <a:tab pos="5456192" algn="l"/>
                <a:tab pos="6462386" algn="l"/>
                <a:tab pos="7468579" algn="l"/>
                <a:tab pos="8474772" algn="l"/>
                <a:tab pos="9480965" algn="l"/>
                <a:tab pos="10487159" algn="l"/>
                <a:tab pos="11493351" algn="l"/>
                <a:tab pos="12499545" algn="l"/>
              </a:tabLst>
            </a:pPr>
            <a:r>
              <a:rPr lang="hu-HU" sz="3200" dirty="0" err="1">
                <a:solidFill>
                  <a:srgbClr val="000000"/>
                </a:solidFill>
              </a:rPr>
              <a:t>Izometriás</a:t>
            </a:r>
            <a:endParaRPr lang="hu-HU" sz="3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-180261" y="300987"/>
            <a:ext cx="10080626" cy="142793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80" tIns="38889" rIns="90080" bIns="44842"/>
          <a:lstStyle/>
          <a:p>
            <a:pPr algn="ctr">
              <a:buClrTx/>
              <a:tabLst>
                <a:tab pos="0" algn="l"/>
                <a:tab pos="1004443" algn="l"/>
                <a:tab pos="2010637" algn="l"/>
                <a:tab pos="3016830" algn="l"/>
                <a:tab pos="4023024" algn="l"/>
                <a:tab pos="5029216" algn="l"/>
                <a:tab pos="6035410" algn="l"/>
                <a:tab pos="7041603" algn="l"/>
                <a:tab pos="8047796" algn="l"/>
                <a:tab pos="9053989" algn="l"/>
                <a:tab pos="10060183" algn="l"/>
                <a:tab pos="11066376" algn="l"/>
                <a:tab pos="12072569" algn="l"/>
              </a:tabLst>
            </a:pPr>
            <a:r>
              <a:rPr lang="hu-HU" sz="4400" dirty="0" err="1">
                <a:solidFill>
                  <a:srgbClr val="FFFFFF"/>
                </a:solidFill>
              </a:rPr>
              <a:t>Izometrikus-Excentrikus-Koncentrikus</a:t>
            </a:r>
            <a:r>
              <a:rPr lang="hu-HU" sz="4400" dirty="0">
                <a:solidFill>
                  <a:srgbClr val="FFFFFF"/>
                </a:solidFill>
              </a:rPr>
              <a:t/>
            </a:r>
            <a:br>
              <a:rPr lang="hu-HU" sz="4400" dirty="0">
                <a:solidFill>
                  <a:srgbClr val="FFFFFF"/>
                </a:solidFill>
              </a:rPr>
            </a:br>
            <a:r>
              <a:rPr lang="hu-HU" sz="4400" dirty="0">
                <a:solidFill>
                  <a:srgbClr val="FFFFFF"/>
                </a:solidFill>
              </a:rPr>
              <a:t>összehasonlítás</a:t>
            </a:r>
          </a:p>
        </p:txBody>
      </p:sp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507532" y="1800673"/>
            <a:ext cx="9070813" cy="49890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80" tIns="44842" rIns="90080" bIns="44842"/>
          <a:lstStyle/>
          <a:p>
            <a:pPr marL="426976" indent="-321982" hangingPunct="0">
              <a:lnSpc>
                <a:spcPct val="93000"/>
              </a:lnSpc>
              <a:spcAft>
                <a:spcPts val="1420"/>
              </a:spcAft>
              <a:buSzPct val="45000"/>
              <a:buFont typeface="Wingdings" charset="2"/>
              <a:buChar char=""/>
              <a:tabLst>
                <a:tab pos="426976" algn="l"/>
                <a:tab pos="1431419" algn="l"/>
                <a:tab pos="2437613" algn="l"/>
                <a:tab pos="3443806" algn="l"/>
                <a:tab pos="4449999" algn="l"/>
                <a:tab pos="5456192" algn="l"/>
                <a:tab pos="6462386" algn="l"/>
                <a:tab pos="7468579" algn="l"/>
                <a:tab pos="8474772" algn="l"/>
                <a:tab pos="9480965" algn="l"/>
                <a:tab pos="10487159" algn="l"/>
                <a:tab pos="11493351" algn="l"/>
                <a:tab pos="12499545" algn="l"/>
              </a:tabLst>
            </a:pPr>
            <a:r>
              <a:rPr lang="hu-HU" sz="3200" dirty="0">
                <a:solidFill>
                  <a:srgbClr val="0000FF"/>
                </a:solidFill>
                <a:hlinkClick r:id="rId3"/>
              </a:rPr>
              <a:t>http://www.ncbi.nlm.nih.gov/pubmed/11717228</a:t>
            </a:r>
            <a:r>
              <a:rPr lang="hu-HU" sz="3200" dirty="0">
                <a:solidFill>
                  <a:srgbClr val="000000"/>
                </a:solidFill>
              </a:rPr>
              <a:t/>
            </a:r>
            <a:br>
              <a:rPr lang="hu-HU" sz="3200" dirty="0">
                <a:solidFill>
                  <a:srgbClr val="000000"/>
                </a:solidFill>
              </a:rPr>
            </a:br>
            <a:r>
              <a:rPr lang="hu-HU" sz="3200" dirty="0">
                <a:solidFill>
                  <a:srgbClr val="000000"/>
                </a:solidFill>
              </a:rPr>
              <a:t/>
            </a:r>
            <a:br>
              <a:rPr lang="hu-HU" sz="3200" dirty="0">
                <a:solidFill>
                  <a:srgbClr val="000000"/>
                </a:solidFill>
              </a:rPr>
            </a:br>
            <a:r>
              <a:rPr lang="hu-HU" sz="3200" dirty="0">
                <a:solidFill>
                  <a:srgbClr val="000000"/>
                </a:solidFill>
              </a:rPr>
              <a:t>„</a:t>
            </a:r>
            <a:r>
              <a:rPr lang="hu-HU" sz="3200" dirty="0" err="1">
                <a:solidFill>
                  <a:srgbClr val="000000"/>
                </a:solidFill>
              </a:rPr>
              <a:t>Activation</a:t>
            </a:r>
            <a:r>
              <a:rPr lang="hu-HU" sz="3200" dirty="0">
                <a:solidFill>
                  <a:srgbClr val="000000"/>
                </a:solidFill>
              </a:rPr>
              <a:t> of human </a:t>
            </a:r>
            <a:r>
              <a:rPr lang="hu-HU" sz="3200" dirty="0" err="1">
                <a:solidFill>
                  <a:srgbClr val="000000"/>
                </a:solidFill>
              </a:rPr>
              <a:t>quadriceps</a:t>
            </a:r>
            <a:r>
              <a:rPr lang="hu-HU" sz="3200" dirty="0">
                <a:solidFill>
                  <a:srgbClr val="000000"/>
                </a:solidFill>
              </a:rPr>
              <a:t> </a:t>
            </a:r>
            <a:r>
              <a:rPr lang="hu-HU" sz="3200" dirty="0" err="1">
                <a:solidFill>
                  <a:srgbClr val="000000"/>
                </a:solidFill>
              </a:rPr>
              <a:t>femoris</a:t>
            </a:r>
            <a:r>
              <a:rPr lang="hu-HU" sz="3200" dirty="0">
                <a:solidFill>
                  <a:srgbClr val="000000"/>
                </a:solidFill>
              </a:rPr>
              <a:t> </a:t>
            </a:r>
            <a:r>
              <a:rPr lang="hu-HU" sz="3200" dirty="0" err="1">
                <a:solidFill>
                  <a:srgbClr val="000000"/>
                </a:solidFill>
              </a:rPr>
              <a:t>during</a:t>
            </a:r>
            <a:r>
              <a:rPr lang="hu-HU" sz="3200" dirty="0">
                <a:solidFill>
                  <a:srgbClr val="000000"/>
                </a:solidFill>
              </a:rPr>
              <a:t> </a:t>
            </a:r>
            <a:r>
              <a:rPr lang="hu-HU" sz="3200" dirty="0" err="1">
                <a:solidFill>
                  <a:srgbClr val="000000"/>
                </a:solidFill>
              </a:rPr>
              <a:t>isometric</a:t>
            </a:r>
            <a:r>
              <a:rPr lang="hu-HU" sz="3200" dirty="0">
                <a:solidFill>
                  <a:srgbClr val="000000"/>
                </a:solidFill>
              </a:rPr>
              <a:t>, </a:t>
            </a:r>
            <a:r>
              <a:rPr lang="hu-HU" sz="3200" dirty="0" err="1">
                <a:solidFill>
                  <a:srgbClr val="000000"/>
                </a:solidFill>
              </a:rPr>
              <a:t>concentric</a:t>
            </a:r>
            <a:r>
              <a:rPr lang="hu-HU" sz="3200" dirty="0">
                <a:solidFill>
                  <a:srgbClr val="000000"/>
                </a:solidFill>
              </a:rPr>
              <a:t>, and </a:t>
            </a:r>
            <a:r>
              <a:rPr lang="hu-HU" sz="3200" dirty="0" err="1">
                <a:solidFill>
                  <a:srgbClr val="000000"/>
                </a:solidFill>
              </a:rPr>
              <a:t>eccentric</a:t>
            </a:r>
            <a:r>
              <a:rPr lang="hu-HU" sz="3200" dirty="0">
                <a:solidFill>
                  <a:srgbClr val="000000"/>
                </a:solidFill>
              </a:rPr>
              <a:t> </a:t>
            </a:r>
            <a:r>
              <a:rPr lang="hu-HU" sz="3200" dirty="0" err="1">
                <a:solidFill>
                  <a:srgbClr val="000000"/>
                </a:solidFill>
              </a:rPr>
              <a:t>contractions</a:t>
            </a:r>
            <a:r>
              <a:rPr lang="hu-HU" sz="3200" dirty="0">
                <a:solidFill>
                  <a:srgbClr val="000000"/>
                </a:solidFill>
              </a:rPr>
              <a:t>.</a:t>
            </a:r>
            <a:br>
              <a:rPr lang="hu-HU" sz="3200" dirty="0">
                <a:solidFill>
                  <a:srgbClr val="000000"/>
                </a:solidFill>
              </a:rPr>
            </a:br>
            <a:r>
              <a:rPr lang="hu-HU" sz="3200" dirty="0">
                <a:solidFill>
                  <a:srgbClr val="000000"/>
                </a:solidFill>
              </a:rPr>
              <a:t>The </a:t>
            </a:r>
            <a:r>
              <a:rPr lang="hu-HU" sz="3200" dirty="0" err="1">
                <a:solidFill>
                  <a:srgbClr val="000000"/>
                </a:solidFill>
              </a:rPr>
              <a:t>mean</a:t>
            </a:r>
            <a:r>
              <a:rPr lang="hu-HU" sz="3200" dirty="0">
                <a:solidFill>
                  <a:srgbClr val="000000"/>
                </a:solidFill>
              </a:rPr>
              <a:t> </a:t>
            </a:r>
            <a:r>
              <a:rPr lang="hu-HU" sz="3200" dirty="0" err="1">
                <a:solidFill>
                  <a:srgbClr val="000000"/>
                </a:solidFill>
              </a:rPr>
              <a:t>activation</a:t>
            </a:r>
            <a:r>
              <a:rPr lang="hu-HU" sz="3200" dirty="0">
                <a:solidFill>
                  <a:srgbClr val="000000"/>
                </a:solidFill>
              </a:rPr>
              <a:t> </a:t>
            </a:r>
            <a:r>
              <a:rPr lang="hu-HU" sz="3200" dirty="0" err="1">
                <a:solidFill>
                  <a:srgbClr val="000000"/>
                </a:solidFill>
              </a:rPr>
              <a:t>levels</a:t>
            </a:r>
            <a:r>
              <a:rPr lang="hu-HU" sz="3200" dirty="0">
                <a:solidFill>
                  <a:srgbClr val="000000"/>
                </a:solidFill>
              </a:rPr>
              <a:t> </a:t>
            </a:r>
            <a:r>
              <a:rPr lang="hu-HU" sz="3200" dirty="0" err="1">
                <a:solidFill>
                  <a:srgbClr val="000000"/>
                </a:solidFill>
              </a:rPr>
              <a:t>during</a:t>
            </a:r>
            <a:r>
              <a:rPr lang="hu-HU" sz="3200" dirty="0">
                <a:solidFill>
                  <a:srgbClr val="000000"/>
                </a:solidFill>
              </a:rPr>
              <a:t> </a:t>
            </a:r>
            <a:r>
              <a:rPr lang="hu-HU" sz="3200" dirty="0" err="1">
                <a:solidFill>
                  <a:srgbClr val="000000"/>
                </a:solidFill>
              </a:rPr>
              <a:t>maximal</a:t>
            </a:r>
            <a:r>
              <a:rPr lang="hu-HU" sz="3200" dirty="0">
                <a:solidFill>
                  <a:srgbClr val="000000"/>
                </a:solidFill>
              </a:rPr>
              <a:t> </a:t>
            </a:r>
            <a:r>
              <a:rPr lang="hu-HU" sz="3200" dirty="0" err="1">
                <a:solidFill>
                  <a:srgbClr val="000000"/>
                </a:solidFill>
              </a:rPr>
              <a:t>eccentric</a:t>
            </a:r>
            <a:r>
              <a:rPr lang="hu-HU" sz="3200" dirty="0">
                <a:solidFill>
                  <a:srgbClr val="000000"/>
                </a:solidFill>
              </a:rPr>
              <a:t> and </a:t>
            </a:r>
            <a:r>
              <a:rPr lang="hu-HU" sz="3200" dirty="0" err="1">
                <a:solidFill>
                  <a:srgbClr val="000000"/>
                </a:solidFill>
              </a:rPr>
              <a:t>maximal</a:t>
            </a:r>
            <a:r>
              <a:rPr lang="hu-HU" sz="3200" dirty="0">
                <a:solidFill>
                  <a:srgbClr val="000000"/>
                </a:solidFill>
              </a:rPr>
              <a:t> </a:t>
            </a:r>
            <a:r>
              <a:rPr lang="hu-HU" sz="3200" dirty="0" err="1">
                <a:solidFill>
                  <a:srgbClr val="000000"/>
                </a:solidFill>
              </a:rPr>
              <a:t>concentric</a:t>
            </a:r>
            <a:r>
              <a:rPr lang="hu-HU" sz="3200" dirty="0">
                <a:solidFill>
                  <a:srgbClr val="000000"/>
                </a:solidFill>
              </a:rPr>
              <a:t> </a:t>
            </a:r>
            <a:r>
              <a:rPr lang="hu-HU" sz="3200" dirty="0" err="1">
                <a:solidFill>
                  <a:srgbClr val="000000"/>
                </a:solidFill>
              </a:rPr>
              <a:t>contractions</a:t>
            </a:r>
            <a:r>
              <a:rPr lang="hu-HU" sz="3200" dirty="0">
                <a:solidFill>
                  <a:srgbClr val="000000"/>
                </a:solidFill>
              </a:rPr>
              <a:t> </a:t>
            </a:r>
            <a:r>
              <a:rPr lang="hu-HU" sz="3200" dirty="0" err="1">
                <a:solidFill>
                  <a:srgbClr val="000000"/>
                </a:solidFill>
              </a:rPr>
              <a:t>were</a:t>
            </a:r>
            <a:r>
              <a:rPr lang="hu-HU" sz="3200" dirty="0">
                <a:solidFill>
                  <a:srgbClr val="000000"/>
                </a:solidFill>
              </a:rPr>
              <a:t> 88.3 and 89.7%, </a:t>
            </a:r>
            <a:r>
              <a:rPr lang="hu-HU" sz="3200" dirty="0" err="1">
                <a:solidFill>
                  <a:srgbClr val="000000"/>
                </a:solidFill>
              </a:rPr>
              <a:t>respectively</a:t>
            </a:r>
            <a:r>
              <a:rPr lang="hu-HU" sz="3200" dirty="0">
                <a:solidFill>
                  <a:srgbClr val="000000"/>
                </a:solidFill>
              </a:rPr>
              <a:t>, and </a:t>
            </a:r>
            <a:r>
              <a:rPr lang="hu-HU" sz="3200" dirty="0" err="1">
                <a:solidFill>
                  <a:srgbClr val="000000"/>
                </a:solidFill>
              </a:rPr>
              <a:t>were</a:t>
            </a:r>
            <a:r>
              <a:rPr lang="hu-HU" sz="3200" dirty="0">
                <a:solidFill>
                  <a:srgbClr val="000000"/>
                </a:solidFill>
              </a:rPr>
              <a:t> </a:t>
            </a:r>
            <a:r>
              <a:rPr lang="hu-HU" sz="3200" dirty="0" err="1">
                <a:solidFill>
                  <a:srgbClr val="000000"/>
                </a:solidFill>
              </a:rPr>
              <a:t>significantly</a:t>
            </a:r>
            <a:r>
              <a:rPr lang="hu-HU" sz="3200" dirty="0">
                <a:solidFill>
                  <a:srgbClr val="000000"/>
                </a:solidFill>
              </a:rPr>
              <a:t> </a:t>
            </a:r>
            <a:r>
              <a:rPr lang="hu-HU" sz="3200" dirty="0" err="1">
                <a:solidFill>
                  <a:srgbClr val="000000"/>
                </a:solidFill>
              </a:rPr>
              <a:t>lower</a:t>
            </a:r>
            <a:r>
              <a:rPr lang="hu-HU" sz="3200" dirty="0">
                <a:solidFill>
                  <a:srgbClr val="000000"/>
                </a:solidFill>
              </a:rPr>
              <a:t> (P &lt; 0.05) </a:t>
            </a:r>
            <a:r>
              <a:rPr lang="hu-HU" sz="3200" dirty="0" err="1">
                <a:solidFill>
                  <a:srgbClr val="000000"/>
                </a:solidFill>
              </a:rPr>
              <a:t>with</a:t>
            </a:r>
            <a:r>
              <a:rPr lang="hu-HU" sz="3200" dirty="0">
                <a:solidFill>
                  <a:srgbClr val="000000"/>
                </a:solidFill>
              </a:rPr>
              <a:t> </a:t>
            </a:r>
            <a:r>
              <a:rPr lang="hu-HU" sz="3200" dirty="0" err="1">
                <a:solidFill>
                  <a:srgbClr val="000000"/>
                </a:solidFill>
              </a:rPr>
              <a:t>respect</a:t>
            </a:r>
            <a:r>
              <a:rPr lang="hu-HU" sz="3200" dirty="0">
                <a:solidFill>
                  <a:srgbClr val="000000"/>
                </a:solidFill>
              </a:rPr>
              <a:t> </a:t>
            </a:r>
            <a:r>
              <a:rPr lang="hu-HU" sz="3200" dirty="0" err="1">
                <a:solidFill>
                  <a:srgbClr val="000000"/>
                </a:solidFill>
              </a:rPr>
              <a:t>to</a:t>
            </a:r>
            <a:r>
              <a:rPr lang="hu-HU" sz="3200" dirty="0">
                <a:solidFill>
                  <a:srgbClr val="000000"/>
                </a:solidFill>
              </a:rPr>
              <a:t> </a:t>
            </a:r>
            <a:r>
              <a:rPr lang="hu-HU" sz="3200" b="1" dirty="0" err="1">
                <a:solidFill>
                  <a:srgbClr val="000000"/>
                </a:solidFill>
              </a:rPr>
              <a:t>maximal</a:t>
            </a:r>
            <a:r>
              <a:rPr lang="hu-HU" sz="3200" b="1" dirty="0">
                <a:solidFill>
                  <a:srgbClr val="000000"/>
                </a:solidFill>
              </a:rPr>
              <a:t> </a:t>
            </a:r>
            <a:r>
              <a:rPr lang="hu-HU" sz="3200" b="1" dirty="0" err="1">
                <a:solidFill>
                  <a:srgbClr val="000000"/>
                </a:solidFill>
              </a:rPr>
              <a:t>isometric</a:t>
            </a:r>
            <a:r>
              <a:rPr lang="hu-HU" sz="3200" b="1" dirty="0">
                <a:solidFill>
                  <a:srgbClr val="000000"/>
                </a:solidFill>
              </a:rPr>
              <a:t> </a:t>
            </a:r>
            <a:r>
              <a:rPr lang="hu-HU" sz="3200" b="1" dirty="0" err="1">
                <a:solidFill>
                  <a:srgbClr val="000000"/>
                </a:solidFill>
              </a:rPr>
              <a:t>contractions</a:t>
            </a:r>
            <a:r>
              <a:rPr lang="hu-HU" sz="3200" b="1" dirty="0">
                <a:solidFill>
                  <a:srgbClr val="000000"/>
                </a:solidFill>
              </a:rPr>
              <a:t> (95.2%).”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504032" y="300987"/>
            <a:ext cx="9070813" cy="142793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80" tIns="38889" rIns="90080" bIns="44842"/>
          <a:lstStyle/>
          <a:p>
            <a:pPr algn="ctr">
              <a:buClrTx/>
              <a:tabLst>
                <a:tab pos="0" algn="l"/>
                <a:tab pos="1004443" algn="l"/>
                <a:tab pos="2010637" algn="l"/>
                <a:tab pos="3016830" algn="l"/>
                <a:tab pos="4023024" algn="l"/>
                <a:tab pos="5029216" algn="l"/>
                <a:tab pos="6035410" algn="l"/>
                <a:tab pos="7041603" algn="l"/>
                <a:tab pos="8047796" algn="l"/>
                <a:tab pos="9053989" algn="l"/>
                <a:tab pos="10060183" algn="l"/>
                <a:tab pos="11066376" algn="l"/>
                <a:tab pos="12072569" algn="l"/>
              </a:tabLst>
            </a:pPr>
            <a:r>
              <a:rPr lang="hu-HU" sz="4400" b="1" dirty="0">
                <a:solidFill>
                  <a:srgbClr val="FFFFFF"/>
                </a:solidFill>
              </a:rPr>
              <a:t>Izom - aktivitás </a:t>
            </a:r>
            <a:br>
              <a:rPr lang="hu-HU" sz="4400" b="1" dirty="0">
                <a:solidFill>
                  <a:srgbClr val="FFFFFF"/>
                </a:solidFill>
              </a:rPr>
            </a:br>
            <a:r>
              <a:rPr lang="hu-HU" sz="4400" b="1" dirty="0">
                <a:solidFill>
                  <a:srgbClr val="FFFFFF"/>
                </a:solidFill>
              </a:rPr>
              <a:t>összehasonlítása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532" y="1618681"/>
            <a:ext cx="8053999" cy="499078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504031" y="302737"/>
            <a:ext cx="9072563" cy="12599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 anchor="ctr"/>
          <a:lstStyle/>
          <a:p>
            <a:pPr algn="ctr">
              <a:buClrTx/>
              <a:tabLst>
                <a:tab pos="0" algn="l"/>
                <a:tab pos="1004443" algn="l"/>
                <a:tab pos="2010637" algn="l"/>
                <a:tab pos="3016830" algn="l"/>
                <a:tab pos="4023024" algn="l"/>
                <a:tab pos="5029216" algn="l"/>
                <a:tab pos="6035410" algn="l"/>
                <a:tab pos="7041603" algn="l"/>
                <a:tab pos="8047796" algn="l"/>
                <a:tab pos="9053989" algn="l"/>
                <a:tab pos="10060183" algn="l"/>
                <a:tab pos="11066376" algn="l"/>
                <a:tab pos="12072569" algn="l"/>
              </a:tabLst>
            </a:pPr>
            <a:r>
              <a:rPr lang="en-GB" sz="4900" b="1" dirty="0">
                <a:solidFill>
                  <a:srgbClr val="FFFFFF"/>
                </a:solidFill>
              </a:rPr>
              <a:t>A </a:t>
            </a:r>
            <a:r>
              <a:rPr lang="en-GB" sz="4900" b="1" dirty="0" err="1">
                <a:solidFill>
                  <a:srgbClr val="FFFFFF"/>
                </a:solidFill>
              </a:rPr>
              <a:t>figyelem</a:t>
            </a:r>
            <a:r>
              <a:rPr lang="en-GB" sz="4900" b="1" dirty="0">
                <a:solidFill>
                  <a:srgbClr val="FFFFFF"/>
                </a:solidFill>
              </a:rPr>
              <a:t> </a:t>
            </a:r>
            <a:r>
              <a:rPr lang="en-GB" sz="4900" b="1" dirty="0" err="1">
                <a:solidFill>
                  <a:srgbClr val="FFFFFF"/>
                </a:solidFill>
              </a:rPr>
              <a:t>hatása</a:t>
            </a:r>
            <a:r>
              <a:rPr lang="en-GB" sz="4900" b="1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0788" y="1564433"/>
            <a:ext cx="4373521" cy="479479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54357" y="1707927"/>
            <a:ext cx="3703230" cy="47142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5494764"/>
            <a:ext cx="10080625" cy="15805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1270" tIns="45635" rIns="91270" bIns="45635">
            <a:spAutoFit/>
          </a:bodyPr>
          <a:lstStyle/>
          <a:p>
            <a:pPr hangingPunct="0">
              <a:lnSpc>
                <a:spcPct val="93000"/>
              </a:lnSpc>
              <a:spcAft>
                <a:spcPts val="1420"/>
              </a:spcAft>
              <a:buClrTx/>
              <a:tabLst>
                <a:tab pos="0" algn="l"/>
                <a:tab pos="1004443" algn="l"/>
                <a:tab pos="2010637" algn="l"/>
                <a:tab pos="3016830" algn="l"/>
                <a:tab pos="4023024" algn="l"/>
                <a:tab pos="5029216" algn="l"/>
                <a:tab pos="6035410" algn="l"/>
                <a:tab pos="7041603" algn="l"/>
                <a:tab pos="8047796" algn="l"/>
                <a:tab pos="9053989" algn="l"/>
                <a:tab pos="10060183" algn="l"/>
                <a:tab pos="11066376" algn="l"/>
                <a:tab pos="12072569" algn="l"/>
              </a:tabLst>
            </a:pPr>
            <a:r>
              <a:rPr lang="en-GB" dirty="0">
                <a:solidFill>
                  <a:srgbClr val="000000"/>
                </a:solidFill>
              </a:rPr>
              <a:t>Strength gains by motor imagery with different ratios </a:t>
            </a:r>
            <a:br>
              <a:rPr lang="en-GB" dirty="0">
                <a:solidFill>
                  <a:srgbClr val="000000"/>
                </a:solidFill>
              </a:rPr>
            </a:br>
            <a:r>
              <a:rPr lang="en-GB" dirty="0">
                <a:solidFill>
                  <a:srgbClr val="000000"/>
                </a:solidFill>
              </a:rPr>
              <a:t>of physical to mental practice”</a:t>
            </a:r>
            <a:br>
              <a:rPr lang="en-GB" dirty="0">
                <a:solidFill>
                  <a:srgbClr val="000000"/>
                </a:solidFill>
              </a:rPr>
            </a:br>
            <a:r>
              <a:rPr lang="en-GB" sz="1700" b="1" i="1" dirty="0">
                <a:solidFill>
                  <a:srgbClr val="000000"/>
                </a:solidFill>
              </a:rPr>
              <a:t>Mathias Reiser1*, Dirk Büsch2 and </a:t>
            </a:r>
            <a:r>
              <a:rPr lang="en-GB" sz="1700" b="1" i="1" dirty="0" err="1">
                <a:solidFill>
                  <a:srgbClr val="000000"/>
                </a:solidFill>
              </a:rPr>
              <a:t>Jörn</a:t>
            </a:r>
            <a:r>
              <a:rPr lang="en-GB" sz="1700" b="1" i="1" dirty="0">
                <a:solidFill>
                  <a:srgbClr val="000000"/>
                </a:solidFill>
              </a:rPr>
              <a:t> Munzert1 </a:t>
            </a:r>
            <a:r>
              <a:rPr lang="en-GB" sz="1700" i="1" dirty="0">
                <a:solidFill>
                  <a:srgbClr val="000000"/>
                </a:solidFill>
              </a:rPr>
              <a:t>1 Institute of Sport Science, Justus Liebig University Giessen, Giessen, Germany 2 Institute for Applied Training Science, Leipzig, Germany  </a:t>
            </a:r>
            <a:r>
              <a:rPr lang="hu-HU" sz="1700" i="1" dirty="0">
                <a:solidFill>
                  <a:srgbClr val="000000"/>
                </a:solidFill>
              </a:rPr>
              <a:t/>
            </a:r>
            <a:br>
              <a:rPr lang="hu-HU" sz="1700" i="1" dirty="0">
                <a:solidFill>
                  <a:srgbClr val="000000"/>
                </a:solidFill>
              </a:rPr>
            </a:br>
            <a:r>
              <a:rPr lang="en-GB" sz="1700" b="1" dirty="0">
                <a:solidFill>
                  <a:srgbClr val="000000"/>
                </a:solidFill>
              </a:rPr>
              <a:t>Original research article </a:t>
            </a:r>
            <a:r>
              <a:rPr lang="en-GB" sz="1700" dirty="0">
                <a:solidFill>
                  <a:srgbClr val="000000"/>
                </a:solidFill>
                <a:latin typeface="Univers;Univers" charset="0"/>
              </a:rPr>
              <a:t>published: 19 August 2011 doi:10.3389/fpsyg.2011.00194</a:t>
            </a:r>
            <a:r>
              <a:rPr lang="hu-HU" sz="1700" dirty="0">
                <a:solidFill>
                  <a:srgbClr val="000000"/>
                </a:solidFill>
                <a:latin typeface="Univers;Univers" charset="0"/>
              </a:rPr>
              <a:t/>
            </a:r>
            <a:br>
              <a:rPr lang="hu-HU" sz="1700" dirty="0">
                <a:solidFill>
                  <a:srgbClr val="000000"/>
                </a:solidFill>
                <a:latin typeface="Univers;Univers" charset="0"/>
              </a:rPr>
            </a:br>
            <a:r>
              <a:rPr lang="en-GB" sz="1700" dirty="0">
                <a:solidFill>
                  <a:srgbClr val="000000"/>
                </a:solidFill>
                <a:latin typeface="Univers;Univers" charset="0"/>
              </a:rPr>
              <a:t> </a:t>
            </a:r>
            <a:r>
              <a:rPr lang="en-GB" sz="1700" dirty="0">
                <a:solidFill>
                  <a:srgbClr val="000000"/>
                </a:solidFill>
              </a:rPr>
              <a:t>www.frontiersin.org 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0" y="208242"/>
            <a:ext cx="10080625" cy="187416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80" tIns="38889" rIns="90080" bIns="44842"/>
          <a:lstStyle/>
          <a:p>
            <a:pPr algn="ctr">
              <a:buClrTx/>
              <a:tabLst>
                <a:tab pos="0" algn="l"/>
                <a:tab pos="1004443" algn="l"/>
                <a:tab pos="2010637" algn="l"/>
                <a:tab pos="3016830" algn="l"/>
                <a:tab pos="4023024" algn="l"/>
                <a:tab pos="5029216" algn="l"/>
                <a:tab pos="6035410" algn="l"/>
                <a:tab pos="7041603" algn="l"/>
                <a:tab pos="8047796" algn="l"/>
                <a:tab pos="9053989" algn="l"/>
                <a:tab pos="10060183" algn="l"/>
                <a:tab pos="11066376" algn="l"/>
                <a:tab pos="12072569" algn="l"/>
              </a:tabLst>
            </a:pPr>
            <a:r>
              <a:rPr lang="hu-HU" sz="4000" dirty="0">
                <a:solidFill>
                  <a:srgbClr val="FFFFFF"/>
                </a:solidFill>
              </a:rPr>
              <a:t>Erő növekvése a kiváló és a jó képzelőerővel rendelkező mintacsoportban</a:t>
            </a:r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504032" y="1769174"/>
            <a:ext cx="9070813" cy="49890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80" tIns="17460" rIns="90080" bIns="44842"/>
          <a:lstStyle/>
          <a:p>
            <a:pPr hangingPunct="0">
              <a:lnSpc>
                <a:spcPct val="93000"/>
              </a:lnSpc>
              <a:spcAft>
                <a:spcPts val="1420"/>
              </a:spcAft>
              <a:buClrTx/>
              <a:tabLst>
                <a:tab pos="0" algn="l"/>
                <a:tab pos="1004443" algn="l"/>
                <a:tab pos="2010637" algn="l"/>
                <a:tab pos="3016830" algn="l"/>
                <a:tab pos="4023024" algn="l"/>
                <a:tab pos="5029216" algn="l"/>
                <a:tab pos="6035410" algn="l"/>
                <a:tab pos="7041603" algn="l"/>
                <a:tab pos="8047796" algn="l"/>
                <a:tab pos="9053989" algn="l"/>
                <a:tab pos="10060183" algn="l"/>
                <a:tab pos="11066376" algn="l"/>
                <a:tab pos="12072569" algn="l"/>
              </a:tabLst>
            </a:pPr>
            <a:r>
              <a:rPr lang="hu-HU" b="1" dirty="0">
                <a:solidFill>
                  <a:srgbClr val="000000"/>
                </a:solidFill>
              </a:rPr>
              <a:t>|</a:t>
            </a:r>
            <a:br>
              <a:rPr lang="hu-HU" b="1" dirty="0">
                <a:solidFill>
                  <a:srgbClr val="000000"/>
                </a:solidFill>
              </a:rPr>
            </a:br>
            <a:r>
              <a:rPr lang="hu-HU" b="1" dirty="0">
                <a:solidFill>
                  <a:srgbClr val="000000"/>
                </a:solidFill>
              </a:rPr>
              <a:t/>
            </a:r>
            <a:br>
              <a:rPr lang="hu-HU" b="1" dirty="0">
                <a:solidFill>
                  <a:srgbClr val="000000"/>
                </a:solidFill>
              </a:rPr>
            </a:br>
            <a:r>
              <a:rPr lang="hu-HU" b="1" dirty="0">
                <a:solidFill>
                  <a:srgbClr val="000000"/>
                </a:solidFill>
              </a:rPr>
              <a:t/>
            </a:r>
            <a:br>
              <a:rPr lang="hu-HU" b="1" dirty="0">
                <a:solidFill>
                  <a:srgbClr val="000000"/>
                </a:solidFill>
              </a:rPr>
            </a:br>
            <a:r>
              <a:rPr lang="hu-HU" b="1" dirty="0">
                <a:solidFill>
                  <a:srgbClr val="000000"/>
                </a:solidFill>
              </a:rPr>
              <a:t/>
            </a:r>
            <a:br>
              <a:rPr lang="hu-HU" b="1" dirty="0">
                <a:solidFill>
                  <a:srgbClr val="000000"/>
                </a:solidFill>
              </a:rPr>
            </a:br>
            <a:r>
              <a:rPr lang="hu-HU" b="1" dirty="0">
                <a:solidFill>
                  <a:srgbClr val="000000"/>
                </a:solidFill>
              </a:rPr>
              <a:t/>
            </a:r>
            <a:br>
              <a:rPr lang="hu-HU" b="1" dirty="0">
                <a:solidFill>
                  <a:srgbClr val="000000"/>
                </a:solidFill>
              </a:rPr>
            </a:br>
            <a:r>
              <a:rPr lang="hu-HU" b="1" dirty="0">
                <a:solidFill>
                  <a:srgbClr val="000000"/>
                </a:solidFill>
              </a:rPr>
              <a:t/>
            </a:r>
            <a:br>
              <a:rPr lang="hu-HU" b="1" dirty="0">
                <a:solidFill>
                  <a:srgbClr val="000000"/>
                </a:solidFill>
              </a:rPr>
            </a:br>
            <a:r>
              <a:rPr lang="hu-HU" b="1" dirty="0">
                <a:solidFill>
                  <a:srgbClr val="000000"/>
                </a:solidFill>
              </a:rPr>
              <a:t/>
            </a:r>
            <a:br>
              <a:rPr lang="hu-HU" b="1" dirty="0">
                <a:solidFill>
                  <a:srgbClr val="000000"/>
                </a:solidFill>
              </a:rPr>
            </a:br>
            <a:r>
              <a:rPr lang="hu-HU" b="1" dirty="0">
                <a:solidFill>
                  <a:srgbClr val="000000"/>
                </a:solidFill>
              </a:rPr>
              <a:t/>
            </a:r>
            <a:br>
              <a:rPr lang="hu-HU" b="1" dirty="0">
                <a:solidFill>
                  <a:srgbClr val="000000"/>
                </a:solidFill>
              </a:rPr>
            </a:br>
            <a:r>
              <a:rPr lang="hu-HU" b="1" dirty="0">
                <a:solidFill>
                  <a:srgbClr val="000000"/>
                </a:solidFill>
              </a:rPr>
              <a:t/>
            </a:r>
            <a:br>
              <a:rPr lang="hu-HU" b="1" dirty="0">
                <a:solidFill>
                  <a:srgbClr val="000000"/>
                </a:solidFill>
              </a:rPr>
            </a:br>
            <a:r>
              <a:rPr lang="hu-HU" b="1" dirty="0">
                <a:solidFill>
                  <a:srgbClr val="000000"/>
                </a:solidFill>
              </a:rPr>
              <a:t/>
            </a:r>
            <a:br>
              <a:rPr lang="hu-HU" b="1" dirty="0">
                <a:solidFill>
                  <a:srgbClr val="000000"/>
                </a:solidFill>
              </a:rPr>
            </a:br>
            <a:r>
              <a:rPr lang="hu-HU" b="1" dirty="0">
                <a:solidFill>
                  <a:srgbClr val="000000"/>
                </a:solidFill>
              </a:rPr>
              <a:t/>
            </a:r>
            <a:br>
              <a:rPr lang="hu-HU" b="1" dirty="0">
                <a:solidFill>
                  <a:srgbClr val="000000"/>
                </a:solidFill>
              </a:rPr>
            </a:br>
            <a:r>
              <a:rPr lang="hu-HU" b="1" dirty="0">
                <a:solidFill>
                  <a:srgbClr val="000000"/>
                </a:solidFill>
              </a:rPr>
              <a:t/>
            </a:r>
            <a:br>
              <a:rPr lang="hu-HU" b="1" dirty="0">
                <a:solidFill>
                  <a:srgbClr val="000000"/>
                </a:solidFill>
              </a:rPr>
            </a:br>
            <a:r>
              <a:rPr lang="hu-HU" b="1" dirty="0">
                <a:solidFill>
                  <a:srgbClr val="000000"/>
                </a:solidFill>
              </a:rPr>
              <a:t/>
            </a:r>
            <a:br>
              <a:rPr lang="hu-HU" b="1" dirty="0">
                <a:solidFill>
                  <a:srgbClr val="000000"/>
                </a:solidFill>
              </a:rPr>
            </a:br>
            <a:r>
              <a:rPr lang="hu-HU" b="1" dirty="0">
                <a:solidFill>
                  <a:srgbClr val="000000"/>
                </a:solidFill>
              </a:rPr>
              <a:t/>
            </a:r>
            <a:br>
              <a:rPr lang="hu-HU" b="1" dirty="0">
                <a:solidFill>
                  <a:srgbClr val="000000"/>
                </a:solidFill>
              </a:rPr>
            </a:br>
            <a:r>
              <a:rPr lang="hu-HU" b="1" dirty="0">
                <a:solidFill>
                  <a:srgbClr val="000000"/>
                </a:solidFill>
              </a:rPr>
              <a:t> </a:t>
            </a:r>
            <a:r>
              <a:rPr lang="hu-HU" b="1" dirty="0" err="1">
                <a:solidFill>
                  <a:srgbClr val="000000"/>
                </a:solidFill>
              </a:rPr>
              <a:t>Strength</a:t>
            </a:r>
            <a:r>
              <a:rPr lang="hu-HU" b="1" dirty="0">
                <a:solidFill>
                  <a:srgbClr val="000000"/>
                </a:solidFill>
              </a:rPr>
              <a:t> </a:t>
            </a:r>
            <a:r>
              <a:rPr lang="hu-HU" b="1" dirty="0" err="1">
                <a:solidFill>
                  <a:srgbClr val="000000"/>
                </a:solidFill>
              </a:rPr>
              <a:t>gains</a:t>
            </a:r>
            <a:r>
              <a:rPr lang="hu-HU" b="1" dirty="0">
                <a:solidFill>
                  <a:srgbClr val="000000"/>
                </a:solidFill>
              </a:rPr>
              <a:t> </a:t>
            </a:r>
            <a:r>
              <a:rPr lang="hu-HU" b="1" dirty="0" err="1">
                <a:solidFill>
                  <a:srgbClr val="000000"/>
                </a:solidFill>
              </a:rPr>
              <a:t>for</a:t>
            </a:r>
            <a:r>
              <a:rPr lang="hu-HU" b="1" dirty="0">
                <a:solidFill>
                  <a:srgbClr val="000000"/>
                </a:solidFill>
              </a:rPr>
              <a:t> </a:t>
            </a:r>
            <a:r>
              <a:rPr lang="hu-HU" b="1" dirty="0" err="1">
                <a:solidFill>
                  <a:srgbClr val="000000"/>
                </a:solidFill>
              </a:rPr>
              <a:t>good</a:t>
            </a:r>
            <a:r>
              <a:rPr lang="hu-HU" b="1" dirty="0">
                <a:solidFill>
                  <a:srgbClr val="000000"/>
                </a:solidFill>
              </a:rPr>
              <a:t> vs. </a:t>
            </a:r>
            <a:r>
              <a:rPr lang="hu-HU" b="1" dirty="0" err="1">
                <a:solidFill>
                  <a:srgbClr val="000000"/>
                </a:solidFill>
              </a:rPr>
              <a:t>excellent</a:t>
            </a:r>
            <a:r>
              <a:rPr lang="hu-HU" b="1" dirty="0">
                <a:solidFill>
                  <a:srgbClr val="000000"/>
                </a:solidFill>
              </a:rPr>
              <a:t> IMC </a:t>
            </a:r>
            <a:r>
              <a:rPr lang="hu-HU" b="1" dirty="0" err="1">
                <a:solidFill>
                  <a:srgbClr val="000000"/>
                </a:solidFill>
              </a:rPr>
              <a:t>imagers</a:t>
            </a:r>
            <a:r>
              <a:rPr lang="hu-HU" b="1" dirty="0">
                <a:solidFill>
                  <a:srgbClr val="000000"/>
                </a:solidFill>
              </a:rPr>
              <a:t>. </a:t>
            </a:r>
            <a:r>
              <a:rPr lang="hu-HU" dirty="0">
                <a:solidFill>
                  <a:srgbClr val="000000"/>
                </a:solidFill>
              </a:rPr>
              <a:t>Data </a:t>
            </a:r>
            <a:r>
              <a:rPr lang="hu-HU" dirty="0" err="1">
                <a:solidFill>
                  <a:srgbClr val="000000"/>
                </a:solidFill>
              </a:rPr>
              <a:t>from</a:t>
            </a:r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err="1">
                <a:solidFill>
                  <a:srgbClr val="000000"/>
                </a:solidFill>
              </a:rPr>
              <a:t>the</a:t>
            </a:r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err="1">
                <a:solidFill>
                  <a:srgbClr val="000000"/>
                </a:solidFill>
              </a:rPr>
              <a:t>mental</a:t>
            </a:r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err="1">
                <a:solidFill>
                  <a:srgbClr val="000000"/>
                </a:solidFill>
              </a:rPr>
              <a:t>imagery</a:t>
            </a:r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err="1">
                <a:solidFill>
                  <a:srgbClr val="000000"/>
                </a:solidFill>
              </a:rPr>
              <a:t>groups</a:t>
            </a:r>
            <a:r>
              <a:rPr lang="hu-HU" dirty="0">
                <a:solidFill>
                  <a:srgbClr val="000000"/>
                </a:solidFill>
              </a:rPr>
              <a:t> (M25, M50, M75) </a:t>
            </a:r>
            <a:r>
              <a:rPr lang="hu-HU" dirty="0" err="1">
                <a:solidFill>
                  <a:srgbClr val="000000"/>
                </a:solidFill>
              </a:rPr>
              <a:t>are</a:t>
            </a:r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err="1">
                <a:solidFill>
                  <a:srgbClr val="000000"/>
                </a:solidFill>
              </a:rPr>
              <a:t>pooled</a:t>
            </a:r>
            <a:r>
              <a:rPr lang="hu-HU" dirty="0">
                <a:solidFill>
                  <a:srgbClr val="000000"/>
                </a:solidFill>
              </a:rPr>
              <a:t>. The </a:t>
            </a:r>
            <a:r>
              <a:rPr lang="hu-HU" dirty="0" err="1">
                <a:solidFill>
                  <a:srgbClr val="000000"/>
                </a:solidFill>
              </a:rPr>
              <a:t>values</a:t>
            </a:r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err="1">
                <a:solidFill>
                  <a:srgbClr val="000000"/>
                </a:solidFill>
              </a:rPr>
              <a:t>shown</a:t>
            </a:r>
            <a:r>
              <a:rPr lang="hu-HU" dirty="0">
                <a:solidFill>
                  <a:srgbClr val="000000"/>
                </a:solidFill>
              </a:rPr>
              <a:t> (</a:t>
            </a:r>
            <a:r>
              <a:rPr lang="hu-HU" dirty="0" err="1">
                <a:solidFill>
                  <a:srgbClr val="000000"/>
                </a:solidFill>
              </a:rPr>
              <a:t>relative</a:t>
            </a:r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err="1">
                <a:solidFill>
                  <a:srgbClr val="000000"/>
                </a:solidFill>
              </a:rPr>
              <a:t>changes</a:t>
            </a:r>
            <a:r>
              <a:rPr lang="hu-HU" dirty="0">
                <a:solidFill>
                  <a:srgbClr val="000000"/>
                </a:solidFill>
              </a:rPr>
              <a:t> of </a:t>
            </a:r>
            <a:r>
              <a:rPr lang="hu-HU" dirty="0" err="1">
                <a:solidFill>
                  <a:srgbClr val="000000"/>
                </a:solidFill>
              </a:rPr>
              <a:t>isometric</a:t>
            </a:r>
            <a:r>
              <a:rPr lang="hu-HU" dirty="0">
                <a:solidFill>
                  <a:srgbClr val="000000"/>
                </a:solidFill>
              </a:rPr>
              <a:t> maximum </a:t>
            </a:r>
            <a:r>
              <a:rPr lang="hu-HU" dirty="0" err="1">
                <a:solidFill>
                  <a:srgbClr val="000000"/>
                </a:solidFill>
              </a:rPr>
              <a:t>force</a:t>
            </a:r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err="1">
                <a:solidFill>
                  <a:srgbClr val="000000"/>
                </a:solidFill>
              </a:rPr>
              <a:t>from</a:t>
            </a:r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err="1">
                <a:solidFill>
                  <a:srgbClr val="000000"/>
                </a:solidFill>
              </a:rPr>
              <a:t>pretest</a:t>
            </a:r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err="1">
                <a:solidFill>
                  <a:srgbClr val="000000"/>
                </a:solidFill>
              </a:rPr>
              <a:t>to</a:t>
            </a:r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err="1">
                <a:solidFill>
                  <a:srgbClr val="000000"/>
                </a:solidFill>
              </a:rPr>
              <a:t>Posttest</a:t>
            </a:r>
            <a:r>
              <a:rPr lang="hu-HU" dirty="0">
                <a:solidFill>
                  <a:srgbClr val="000000"/>
                </a:solidFill>
              </a:rPr>
              <a:t> 1) </a:t>
            </a:r>
            <a:r>
              <a:rPr lang="hu-HU" dirty="0" err="1">
                <a:solidFill>
                  <a:srgbClr val="000000"/>
                </a:solidFill>
              </a:rPr>
              <a:t>are</a:t>
            </a:r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err="1">
                <a:solidFill>
                  <a:srgbClr val="000000"/>
                </a:solidFill>
              </a:rPr>
              <a:t>expressed</a:t>
            </a:r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err="1">
                <a:solidFill>
                  <a:srgbClr val="000000"/>
                </a:solidFill>
              </a:rPr>
              <a:t>as</a:t>
            </a:r>
            <a:r>
              <a:rPr lang="hu-HU" dirty="0">
                <a:solidFill>
                  <a:srgbClr val="000000"/>
                </a:solidFill>
              </a:rPr>
              <a:t> </a:t>
            </a:r>
            <a:r>
              <a:rPr lang="hu-HU" dirty="0" err="1">
                <a:solidFill>
                  <a:srgbClr val="000000"/>
                </a:solidFill>
              </a:rPr>
              <a:t>mean</a:t>
            </a:r>
            <a:r>
              <a:rPr lang="hu-HU" dirty="0">
                <a:solidFill>
                  <a:srgbClr val="000000"/>
                </a:solidFill>
              </a:rPr>
              <a:t> ± SE.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6587" y="1707926"/>
            <a:ext cx="6449150" cy="3809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1262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38880" rIns="0" bIns="0" anchor="ctr"/>
          <a:lstStyle/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4000" b="1">
                <a:solidFill>
                  <a:srgbClr val="FFFFFF"/>
                </a:solidFill>
              </a:rPr>
              <a:t>Helyes testtartás - tartáshibák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54375" y="4552950"/>
            <a:ext cx="4500563" cy="3006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563" y="1565275"/>
            <a:ext cx="9644062" cy="300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504032" y="300987"/>
            <a:ext cx="9070813" cy="12634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38889" rIns="100794" bIns="50397" anchor="ctr"/>
          <a:lstStyle/>
          <a:p>
            <a:pPr algn="ctr">
              <a:buClrTx/>
              <a:tabLst>
                <a:tab pos="0" algn="l"/>
                <a:tab pos="1004443" algn="l"/>
                <a:tab pos="2010637" algn="l"/>
                <a:tab pos="3016830" algn="l"/>
                <a:tab pos="4023024" algn="l"/>
                <a:tab pos="5029216" algn="l"/>
                <a:tab pos="6035410" algn="l"/>
                <a:tab pos="7041603" algn="l"/>
                <a:tab pos="8047796" algn="l"/>
                <a:tab pos="9053989" algn="l"/>
                <a:tab pos="10060183" algn="l"/>
                <a:tab pos="11066376" algn="l"/>
                <a:tab pos="12072569" algn="l"/>
              </a:tabLst>
            </a:pPr>
            <a:r>
              <a:rPr lang="hu-HU" sz="4000" dirty="0" err="1">
                <a:solidFill>
                  <a:srgbClr val="FFFFFF"/>
                </a:solidFill>
              </a:rPr>
              <a:t>On</a:t>
            </a:r>
            <a:r>
              <a:rPr lang="hu-HU" sz="4000" dirty="0">
                <a:solidFill>
                  <a:srgbClr val="FFFFFF"/>
                </a:solidFill>
              </a:rPr>
              <a:t> a </a:t>
            </a:r>
            <a:r>
              <a:rPr lang="hu-HU" sz="4000" dirty="0" err="1">
                <a:solidFill>
                  <a:srgbClr val="FFFFFF"/>
                </a:solidFill>
              </a:rPr>
              <a:t>coffe</a:t>
            </a:r>
            <a:r>
              <a:rPr lang="hu-HU" sz="4000" dirty="0">
                <a:solidFill>
                  <a:srgbClr val="FFFFFF"/>
                </a:solidFill>
              </a:rPr>
              <a:t> </a:t>
            </a:r>
            <a:r>
              <a:rPr lang="hu-HU" sz="4000" dirty="0" err="1">
                <a:solidFill>
                  <a:srgbClr val="FFFFFF"/>
                </a:solidFill>
              </a:rPr>
              <a:t>table</a:t>
            </a:r>
            <a:r>
              <a:rPr lang="hu-HU" sz="4000" dirty="0">
                <a:solidFill>
                  <a:srgbClr val="FFFFFF"/>
                </a:solidFill>
              </a:rPr>
              <a:t> </a:t>
            </a:r>
            <a:r>
              <a:rPr lang="hu-HU" sz="4000" dirty="0" err="1">
                <a:solidFill>
                  <a:srgbClr val="FFFFFF"/>
                </a:solidFill>
              </a:rPr>
              <a:t>in</a:t>
            </a:r>
            <a:r>
              <a:rPr lang="hu-HU" sz="4000" dirty="0">
                <a:solidFill>
                  <a:srgbClr val="FFFFFF"/>
                </a:solidFill>
              </a:rPr>
              <a:t> </a:t>
            </a:r>
            <a:r>
              <a:rPr lang="hu-HU" sz="4000" dirty="0" err="1">
                <a:solidFill>
                  <a:srgbClr val="FFFFFF"/>
                </a:solidFill>
              </a:rPr>
              <a:t>traffic</a:t>
            </a:r>
            <a:r>
              <a:rPr lang="hu-HU" sz="4000" dirty="0">
                <a:solidFill>
                  <a:srgbClr val="FFFFFF"/>
                </a:solidFill>
              </a:rPr>
              <a:t> – </a:t>
            </a:r>
            <a:r>
              <a:rPr lang="hu-HU" sz="4000" dirty="0" err="1">
                <a:solidFill>
                  <a:srgbClr val="FFFFFF"/>
                </a:solidFill>
              </a:rPr>
              <a:t>Esak</a:t>
            </a:r>
            <a:r>
              <a:rPr lang="hu-HU" sz="4000" dirty="0">
                <a:solidFill>
                  <a:srgbClr val="FFFFFF"/>
                </a:solidFill>
              </a:rPr>
              <a:t> </a:t>
            </a:r>
            <a:r>
              <a:rPr lang="hu-HU" sz="4000" dirty="0" err="1">
                <a:solidFill>
                  <a:srgbClr val="FFFFFF"/>
                </a:solidFill>
              </a:rPr>
              <a:t>Garcia</a:t>
            </a:r>
            <a:endParaRPr lang="hu-HU" sz="4000" dirty="0">
              <a:solidFill>
                <a:srgbClr val="FFFFFF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53664"/>
            <a:ext cx="6772932" cy="401610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6615421" y="1574917"/>
            <a:ext cx="3228938" cy="551227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pPr marL="428726" indent="-323732">
              <a:spcBef>
                <a:spcPts val="882"/>
              </a:spcBef>
              <a:buSzPct val="45000"/>
              <a:buFont typeface="Wingdings" charset="2"/>
              <a:buChar char=""/>
              <a:tabLst>
                <a:tab pos="1056940" algn="l"/>
                <a:tab pos="2063134" algn="l"/>
                <a:tab pos="3069327" algn="l"/>
                <a:tab pos="4075521" algn="l"/>
                <a:tab pos="5081713" algn="l"/>
                <a:tab pos="6087907" algn="l"/>
                <a:tab pos="7094100" algn="l"/>
                <a:tab pos="8100293" algn="l"/>
                <a:tab pos="9106486" algn="l"/>
                <a:tab pos="10112680" algn="l"/>
                <a:tab pos="11118873" algn="l"/>
                <a:tab pos="12125066" algn="l"/>
              </a:tabLst>
            </a:pPr>
            <a:r>
              <a:rPr lang="hu-HU" sz="3500" dirty="0" smtClean="0">
                <a:solidFill>
                  <a:srgbClr val="000000"/>
                </a:solidFill>
              </a:rPr>
              <a:t> </a:t>
            </a:r>
            <a:r>
              <a:rPr lang="hu-HU" sz="2800" dirty="0" smtClean="0">
                <a:solidFill>
                  <a:srgbClr val="000000"/>
                </a:solidFill>
              </a:rPr>
              <a:t>Helyes tartás</a:t>
            </a:r>
            <a:endParaRPr lang="hu-HU" sz="2800" dirty="0">
              <a:solidFill>
                <a:srgbClr val="000000"/>
              </a:solidFill>
            </a:endParaRPr>
          </a:p>
          <a:p>
            <a:pPr marL="428726" indent="-323732">
              <a:spcBef>
                <a:spcPts val="882"/>
              </a:spcBef>
              <a:buSzPct val="45000"/>
              <a:buFont typeface="Wingdings" charset="2"/>
              <a:buChar char=""/>
              <a:tabLst>
                <a:tab pos="1056940" algn="l"/>
                <a:tab pos="2063134" algn="l"/>
                <a:tab pos="3069327" algn="l"/>
                <a:tab pos="4075521" algn="l"/>
                <a:tab pos="5081713" algn="l"/>
                <a:tab pos="6087907" algn="l"/>
                <a:tab pos="7094100" algn="l"/>
                <a:tab pos="8100293" algn="l"/>
                <a:tab pos="9106486" algn="l"/>
                <a:tab pos="10112680" algn="l"/>
                <a:tab pos="11118873" algn="l"/>
                <a:tab pos="12125066" algn="l"/>
              </a:tabLst>
            </a:pPr>
            <a:r>
              <a:rPr lang="hu-HU" sz="2800" dirty="0">
                <a:solidFill>
                  <a:srgbClr val="000000"/>
                </a:solidFill>
              </a:rPr>
              <a:t>Légzés </a:t>
            </a:r>
            <a:r>
              <a:rPr lang="hu-HU" sz="2800" dirty="0" err="1">
                <a:solidFill>
                  <a:srgbClr val="000000"/>
                </a:solidFill>
              </a:rPr>
              <a:t>-Prána</a:t>
            </a:r>
            <a:endParaRPr lang="hu-HU" sz="2800" dirty="0">
              <a:solidFill>
                <a:srgbClr val="000000"/>
              </a:solidFill>
            </a:endParaRPr>
          </a:p>
          <a:p>
            <a:pPr marL="428726" indent="-323732">
              <a:spcBef>
                <a:spcPts val="882"/>
              </a:spcBef>
              <a:buSzPct val="45000"/>
              <a:buFont typeface="Wingdings" charset="2"/>
              <a:buChar char=""/>
              <a:tabLst>
                <a:tab pos="1056940" algn="l"/>
                <a:tab pos="2063134" algn="l"/>
                <a:tab pos="3069327" algn="l"/>
                <a:tab pos="4075521" algn="l"/>
                <a:tab pos="5081713" algn="l"/>
                <a:tab pos="6087907" algn="l"/>
                <a:tab pos="7094100" algn="l"/>
                <a:tab pos="8100293" algn="l"/>
                <a:tab pos="9106486" algn="l"/>
                <a:tab pos="10112680" algn="l"/>
                <a:tab pos="11118873" algn="l"/>
                <a:tab pos="12125066" algn="l"/>
              </a:tabLst>
            </a:pPr>
            <a:r>
              <a:rPr lang="hu-HU" sz="2800" dirty="0">
                <a:solidFill>
                  <a:srgbClr val="000000"/>
                </a:solidFill>
              </a:rPr>
              <a:t>Tudati fókusz</a:t>
            </a:r>
          </a:p>
          <a:p>
            <a:pPr marL="428726" indent="-323732">
              <a:spcBef>
                <a:spcPts val="882"/>
              </a:spcBef>
              <a:buSzPct val="45000"/>
              <a:buFont typeface="Wingdings" charset="2"/>
              <a:buChar char=""/>
              <a:tabLst>
                <a:tab pos="1056940" algn="l"/>
                <a:tab pos="2063134" algn="l"/>
                <a:tab pos="3069327" algn="l"/>
                <a:tab pos="4075521" algn="l"/>
                <a:tab pos="5081713" algn="l"/>
                <a:tab pos="6087907" algn="l"/>
                <a:tab pos="7094100" algn="l"/>
                <a:tab pos="8100293" algn="l"/>
                <a:tab pos="9106486" algn="l"/>
                <a:tab pos="10112680" algn="l"/>
                <a:tab pos="11118873" algn="l"/>
                <a:tab pos="12125066" algn="l"/>
              </a:tabLst>
            </a:pPr>
            <a:r>
              <a:rPr lang="hu-HU" sz="2800" dirty="0">
                <a:solidFill>
                  <a:srgbClr val="000000"/>
                </a:solidFill>
              </a:rPr>
              <a:t>Imagináció</a:t>
            </a:r>
          </a:p>
          <a:p>
            <a:pPr marL="428726" indent="-323732">
              <a:spcBef>
                <a:spcPts val="882"/>
              </a:spcBef>
              <a:buSzPct val="45000"/>
              <a:buFont typeface="Wingdings" charset="2"/>
              <a:buChar char=""/>
              <a:tabLst>
                <a:tab pos="1056940" algn="l"/>
                <a:tab pos="2063134" algn="l"/>
                <a:tab pos="3069327" algn="l"/>
                <a:tab pos="4075521" algn="l"/>
                <a:tab pos="5081713" algn="l"/>
                <a:tab pos="6087907" algn="l"/>
                <a:tab pos="7094100" algn="l"/>
                <a:tab pos="8100293" algn="l"/>
                <a:tab pos="9106486" algn="l"/>
                <a:tab pos="10112680" algn="l"/>
                <a:tab pos="11118873" algn="l"/>
                <a:tab pos="12125066" algn="l"/>
              </a:tabLst>
            </a:pPr>
            <a:r>
              <a:rPr lang="hu-HU" sz="2800" dirty="0" smtClean="0">
                <a:solidFill>
                  <a:srgbClr val="000000"/>
                </a:solidFill>
              </a:rPr>
              <a:t>Irányító-</a:t>
            </a:r>
            <a:br>
              <a:rPr lang="hu-HU" sz="2800" dirty="0" smtClean="0">
                <a:solidFill>
                  <a:srgbClr val="000000"/>
                </a:solidFill>
              </a:rPr>
            </a:br>
            <a:r>
              <a:rPr lang="hu-HU" sz="2800" dirty="0" smtClean="0">
                <a:solidFill>
                  <a:srgbClr val="000000"/>
                </a:solidFill>
              </a:rPr>
              <a:t>rendszereink</a:t>
            </a:r>
            <a:r>
              <a:rPr lang="hu-HU" sz="2800" dirty="0">
                <a:solidFill>
                  <a:srgbClr val="000000"/>
                </a:solidFill>
              </a:rPr>
              <a:t/>
            </a:r>
            <a:br>
              <a:rPr lang="hu-HU" sz="2800" dirty="0">
                <a:solidFill>
                  <a:srgbClr val="000000"/>
                </a:solidFill>
              </a:rPr>
            </a:br>
            <a:r>
              <a:rPr lang="hu-HU" sz="2800" dirty="0">
                <a:solidFill>
                  <a:srgbClr val="000000"/>
                </a:solidFill>
              </a:rPr>
              <a:t>harmóniája</a:t>
            </a:r>
          </a:p>
          <a:p>
            <a:pPr marL="428726" indent="-323732">
              <a:spcBef>
                <a:spcPts val="882"/>
              </a:spcBef>
              <a:buSzPct val="45000"/>
              <a:buFont typeface="Wingdings" charset="2"/>
              <a:buChar char=""/>
              <a:tabLst>
                <a:tab pos="1056940" algn="l"/>
                <a:tab pos="2063134" algn="l"/>
                <a:tab pos="3069327" algn="l"/>
                <a:tab pos="4075521" algn="l"/>
                <a:tab pos="5081713" algn="l"/>
                <a:tab pos="6087907" algn="l"/>
                <a:tab pos="7094100" algn="l"/>
                <a:tab pos="8100293" algn="l"/>
                <a:tab pos="9106486" algn="l"/>
                <a:tab pos="10112680" algn="l"/>
                <a:tab pos="11118873" algn="l"/>
                <a:tab pos="12125066" algn="l"/>
              </a:tabLst>
            </a:pPr>
            <a:r>
              <a:rPr lang="hu-HU" sz="3500" dirty="0">
                <a:solidFill>
                  <a:srgbClr val="000000"/>
                </a:solidFill>
              </a:rPr>
              <a:t>FLOW -</a:t>
            </a:r>
            <a:br>
              <a:rPr lang="hu-HU" sz="3500" dirty="0">
                <a:solidFill>
                  <a:srgbClr val="000000"/>
                </a:solidFill>
              </a:rPr>
            </a:br>
            <a:r>
              <a:rPr lang="hu-HU" sz="3500" dirty="0">
                <a:solidFill>
                  <a:srgbClr val="000000"/>
                </a:solidFill>
              </a:rPr>
              <a:t>ÁRAMLÁS</a:t>
            </a:r>
          </a:p>
          <a:p>
            <a:pPr marL="428726" indent="-323732">
              <a:spcBef>
                <a:spcPts val="882"/>
              </a:spcBef>
              <a:buClrTx/>
              <a:buSzPct val="45000"/>
              <a:tabLst>
                <a:tab pos="1056940" algn="l"/>
                <a:tab pos="2063134" algn="l"/>
                <a:tab pos="3069327" algn="l"/>
                <a:tab pos="4075521" algn="l"/>
                <a:tab pos="5081713" algn="l"/>
                <a:tab pos="6087907" algn="l"/>
                <a:tab pos="7094100" algn="l"/>
                <a:tab pos="8100293" algn="l"/>
                <a:tab pos="9106486" algn="l"/>
                <a:tab pos="10112680" algn="l"/>
                <a:tab pos="11118873" algn="l"/>
                <a:tab pos="12125066" algn="l"/>
              </a:tabLst>
            </a:pPr>
            <a:endParaRPr lang="hu-HU" sz="35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504032" y="216991"/>
            <a:ext cx="9070813" cy="143318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38889" rIns="100794" bIns="50397" anchor="ctr"/>
          <a:lstStyle/>
          <a:p>
            <a:pPr algn="ctr">
              <a:buClrTx/>
              <a:buSzPct val="45000"/>
              <a:tabLst>
                <a:tab pos="0" algn="l"/>
                <a:tab pos="1004443" algn="l"/>
                <a:tab pos="2010637" algn="l"/>
                <a:tab pos="3016830" algn="l"/>
                <a:tab pos="4023024" algn="l"/>
                <a:tab pos="5029216" algn="l"/>
                <a:tab pos="6035410" algn="l"/>
                <a:tab pos="7041603" algn="l"/>
                <a:tab pos="8047796" algn="l"/>
                <a:tab pos="9053989" algn="l"/>
                <a:tab pos="10060183" algn="l"/>
                <a:tab pos="11066376" algn="l"/>
                <a:tab pos="12072569" algn="l"/>
              </a:tabLst>
            </a:pPr>
            <a:r>
              <a:rPr lang="hu-HU" sz="4400" b="1" dirty="0" err="1">
                <a:solidFill>
                  <a:srgbClr val="FFFFFF"/>
                </a:solidFill>
              </a:rPr>
              <a:t>Csíkszentmihályi</a:t>
            </a:r>
            <a:r>
              <a:rPr lang="hu-HU" sz="4400" b="1" dirty="0">
                <a:solidFill>
                  <a:srgbClr val="FFFFFF"/>
                </a:solidFill>
              </a:rPr>
              <a:t> – Flow: </a:t>
            </a:r>
            <a:br>
              <a:rPr lang="hu-HU" sz="4400" b="1" dirty="0">
                <a:solidFill>
                  <a:srgbClr val="FFFFFF"/>
                </a:solidFill>
              </a:rPr>
            </a:br>
            <a:r>
              <a:rPr lang="hu-HU" sz="4400" b="1" dirty="0">
                <a:solidFill>
                  <a:srgbClr val="FFFFFF"/>
                </a:solidFill>
              </a:rPr>
              <a:t>A tudat rendje</a:t>
            </a:r>
          </a:p>
        </p:txBody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539033" y="1618682"/>
            <a:ext cx="9072563" cy="530752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794" tIns="23016" rIns="100794" bIns="50397"/>
          <a:lstStyle/>
          <a:p>
            <a:pPr marL="428726" indent="-323732">
              <a:spcBef>
                <a:spcPts val="661"/>
              </a:spcBef>
              <a:buSzPct val="45000"/>
              <a:buFont typeface="Wingdings" charset="2"/>
              <a:buChar char=""/>
              <a:tabLst>
                <a:tab pos="1056940" algn="l"/>
                <a:tab pos="2063134" algn="l"/>
                <a:tab pos="3069327" algn="l"/>
                <a:tab pos="4075521" algn="l"/>
                <a:tab pos="5081713" algn="l"/>
                <a:tab pos="6087907" algn="l"/>
                <a:tab pos="7094100" algn="l"/>
                <a:tab pos="8100293" algn="l"/>
                <a:tab pos="9106486" algn="l"/>
                <a:tab pos="10112680" algn="l"/>
                <a:tab pos="11118873" algn="l"/>
                <a:tab pos="12125066" algn="l"/>
              </a:tabLst>
            </a:pPr>
            <a:r>
              <a:rPr lang="hu-HU" sz="2600" dirty="0">
                <a:solidFill>
                  <a:srgbClr val="000000"/>
                </a:solidFill>
              </a:rPr>
              <a:t>Magas éberségi szint</a:t>
            </a:r>
          </a:p>
          <a:p>
            <a:pPr marL="428726" indent="-323732">
              <a:spcBef>
                <a:spcPts val="661"/>
              </a:spcBef>
              <a:buSzPct val="45000"/>
              <a:buFont typeface="Wingdings" charset="2"/>
              <a:buChar char=""/>
              <a:tabLst>
                <a:tab pos="1056940" algn="l"/>
                <a:tab pos="2063134" algn="l"/>
                <a:tab pos="3069327" algn="l"/>
                <a:tab pos="4075521" algn="l"/>
                <a:tab pos="5081713" algn="l"/>
                <a:tab pos="6087907" algn="l"/>
                <a:tab pos="7094100" algn="l"/>
                <a:tab pos="8100293" algn="l"/>
                <a:tab pos="9106486" algn="l"/>
                <a:tab pos="10112680" algn="l"/>
                <a:tab pos="11118873" algn="l"/>
                <a:tab pos="12125066" algn="l"/>
              </a:tabLst>
            </a:pPr>
            <a:r>
              <a:rPr lang="hu-HU" sz="2600" dirty="0">
                <a:solidFill>
                  <a:srgbClr val="000000"/>
                </a:solidFill>
              </a:rPr>
              <a:t>Önszabályozás</a:t>
            </a:r>
          </a:p>
          <a:p>
            <a:pPr marL="428726" indent="-323732">
              <a:spcBef>
                <a:spcPts val="661"/>
              </a:spcBef>
              <a:buSzPct val="45000"/>
              <a:buFont typeface="Wingdings" charset="2"/>
              <a:buChar char=""/>
              <a:tabLst>
                <a:tab pos="1056940" algn="l"/>
                <a:tab pos="2063134" algn="l"/>
                <a:tab pos="3069327" algn="l"/>
                <a:tab pos="4075521" algn="l"/>
                <a:tab pos="5081713" algn="l"/>
                <a:tab pos="6087907" algn="l"/>
                <a:tab pos="7094100" algn="l"/>
                <a:tab pos="8100293" algn="l"/>
                <a:tab pos="9106486" algn="l"/>
                <a:tab pos="10112680" algn="l"/>
                <a:tab pos="11118873" algn="l"/>
                <a:tab pos="12125066" algn="l"/>
              </a:tabLst>
            </a:pPr>
            <a:r>
              <a:rPr lang="hu-HU" sz="2600" dirty="0">
                <a:solidFill>
                  <a:srgbClr val="000000"/>
                </a:solidFill>
              </a:rPr>
              <a:t>Önbizalom</a:t>
            </a:r>
          </a:p>
          <a:p>
            <a:pPr marL="428726" indent="-323732">
              <a:spcBef>
                <a:spcPts val="661"/>
              </a:spcBef>
              <a:buSzPct val="45000"/>
              <a:buFont typeface="Wingdings" charset="2"/>
              <a:buChar char=""/>
              <a:tabLst>
                <a:tab pos="1056940" algn="l"/>
                <a:tab pos="2063134" algn="l"/>
                <a:tab pos="3069327" algn="l"/>
                <a:tab pos="4075521" algn="l"/>
                <a:tab pos="5081713" algn="l"/>
                <a:tab pos="6087907" algn="l"/>
                <a:tab pos="7094100" algn="l"/>
                <a:tab pos="8100293" algn="l"/>
                <a:tab pos="9106486" algn="l"/>
                <a:tab pos="10112680" algn="l"/>
                <a:tab pos="11118873" algn="l"/>
                <a:tab pos="12125066" algn="l"/>
              </a:tabLst>
            </a:pPr>
            <a:r>
              <a:rPr lang="hu-HU" sz="2600" dirty="0">
                <a:solidFill>
                  <a:srgbClr val="000000"/>
                </a:solidFill>
              </a:rPr>
              <a:t>Energikus, laza</a:t>
            </a:r>
          </a:p>
          <a:p>
            <a:pPr marL="428726" indent="-323732">
              <a:spcBef>
                <a:spcPts val="661"/>
              </a:spcBef>
              <a:buSzPct val="45000"/>
              <a:buFont typeface="Wingdings" charset="2"/>
              <a:buChar char=""/>
              <a:tabLst>
                <a:tab pos="1056940" algn="l"/>
                <a:tab pos="2063134" algn="l"/>
                <a:tab pos="3069327" algn="l"/>
                <a:tab pos="4075521" algn="l"/>
                <a:tab pos="5081713" algn="l"/>
                <a:tab pos="6087907" algn="l"/>
                <a:tab pos="7094100" algn="l"/>
                <a:tab pos="8100293" algn="l"/>
                <a:tab pos="9106486" algn="l"/>
                <a:tab pos="10112680" algn="l"/>
                <a:tab pos="11118873" algn="l"/>
                <a:tab pos="12125066" algn="l"/>
              </a:tabLst>
            </a:pPr>
            <a:r>
              <a:rPr lang="hu-HU" sz="2600" dirty="0">
                <a:solidFill>
                  <a:srgbClr val="000000"/>
                </a:solidFill>
              </a:rPr>
              <a:t>Félelem nélküli</a:t>
            </a:r>
          </a:p>
          <a:p>
            <a:pPr marL="428726" indent="-323732">
              <a:spcBef>
                <a:spcPts val="661"/>
              </a:spcBef>
              <a:buSzPct val="45000"/>
              <a:buFont typeface="Wingdings" charset="2"/>
              <a:buChar char=""/>
              <a:tabLst>
                <a:tab pos="1056940" algn="l"/>
                <a:tab pos="2063134" algn="l"/>
                <a:tab pos="3069327" algn="l"/>
                <a:tab pos="4075521" algn="l"/>
                <a:tab pos="5081713" algn="l"/>
                <a:tab pos="6087907" algn="l"/>
                <a:tab pos="7094100" algn="l"/>
                <a:tab pos="8100293" algn="l"/>
                <a:tab pos="9106486" algn="l"/>
                <a:tab pos="10112680" algn="l"/>
                <a:tab pos="11118873" algn="l"/>
                <a:tab pos="12125066" algn="l"/>
              </a:tabLst>
            </a:pPr>
            <a:r>
              <a:rPr lang="hu-HU" sz="2600" dirty="0">
                <a:solidFill>
                  <a:srgbClr val="000000"/>
                </a:solidFill>
              </a:rPr>
              <a:t>Jól összpontosít</a:t>
            </a:r>
          </a:p>
          <a:p>
            <a:pPr marL="428726" indent="-323732">
              <a:spcBef>
                <a:spcPts val="661"/>
              </a:spcBef>
              <a:buSzPct val="45000"/>
              <a:buFont typeface="Wingdings" charset="2"/>
              <a:buChar char=""/>
              <a:tabLst>
                <a:tab pos="1056940" algn="l"/>
                <a:tab pos="2063134" algn="l"/>
                <a:tab pos="3069327" algn="l"/>
                <a:tab pos="4075521" algn="l"/>
                <a:tab pos="5081713" algn="l"/>
                <a:tab pos="6087907" algn="l"/>
                <a:tab pos="7094100" algn="l"/>
                <a:tab pos="8100293" algn="l"/>
                <a:tab pos="9106486" algn="l"/>
                <a:tab pos="10112680" algn="l"/>
                <a:tab pos="11118873" algn="l"/>
                <a:tab pos="12125066" algn="l"/>
              </a:tabLst>
            </a:pPr>
            <a:r>
              <a:rPr lang="hu-HU" sz="2600" dirty="0">
                <a:solidFill>
                  <a:srgbClr val="000000"/>
                </a:solidFill>
              </a:rPr>
              <a:t>Céltudatosság, stratégiák</a:t>
            </a:r>
          </a:p>
          <a:p>
            <a:pPr marL="428726" indent="-323732">
              <a:spcBef>
                <a:spcPts val="661"/>
              </a:spcBef>
              <a:buSzPct val="45000"/>
              <a:buFont typeface="Wingdings" charset="2"/>
              <a:buChar char=""/>
              <a:tabLst>
                <a:tab pos="1056940" algn="l"/>
                <a:tab pos="2063134" algn="l"/>
                <a:tab pos="3069327" algn="l"/>
                <a:tab pos="4075521" algn="l"/>
                <a:tab pos="5081713" algn="l"/>
                <a:tab pos="6087907" algn="l"/>
                <a:tab pos="7094100" algn="l"/>
                <a:tab pos="8100293" algn="l"/>
                <a:tab pos="9106486" algn="l"/>
                <a:tab pos="10112680" algn="l"/>
                <a:tab pos="11118873" algn="l"/>
                <a:tab pos="12125066" algn="l"/>
              </a:tabLst>
            </a:pPr>
            <a:r>
              <a:rPr lang="hu-HU" sz="2600" dirty="0">
                <a:solidFill>
                  <a:srgbClr val="000000"/>
                </a:solidFill>
              </a:rPr>
              <a:t>Kitartás</a:t>
            </a:r>
          </a:p>
          <a:p>
            <a:pPr marL="428726" indent="-323732">
              <a:spcBef>
                <a:spcPts val="661"/>
              </a:spcBef>
              <a:buSzPct val="45000"/>
              <a:buFont typeface="Wingdings" charset="2"/>
              <a:buChar char=""/>
              <a:tabLst>
                <a:tab pos="1056940" algn="l"/>
                <a:tab pos="2063134" algn="l"/>
                <a:tab pos="3069327" algn="l"/>
                <a:tab pos="4075521" algn="l"/>
                <a:tab pos="5081713" algn="l"/>
                <a:tab pos="6087907" algn="l"/>
                <a:tab pos="7094100" algn="l"/>
                <a:tab pos="8100293" algn="l"/>
                <a:tab pos="9106486" algn="l"/>
                <a:tab pos="10112680" algn="l"/>
                <a:tab pos="11118873" algn="l"/>
                <a:tab pos="12125066" algn="l"/>
              </a:tabLst>
            </a:pPr>
            <a:r>
              <a:rPr lang="hu-HU" sz="2600" dirty="0">
                <a:solidFill>
                  <a:srgbClr val="000000"/>
                </a:solidFill>
              </a:rPr>
              <a:t>Remek problémafelismerő és helyzetmegoldó</a:t>
            </a:r>
          </a:p>
          <a:p>
            <a:pPr marL="428726" indent="-323732">
              <a:spcBef>
                <a:spcPts val="661"/>
              </a:spcBef>
              <a:buSzPct val="45000"/>
              <a:buFont typeface="Wingdings" charset="2"/>
              <a:buChar char=""/>
              <a:tabLst>
                <a:tab pos="1056940" algn="l"/>
                <a:tab pos="2063134" algn="l"/>
                <a:tab pos="3069327" algn="l"/>
                <a:tab pos="4075521" algn="l"/>
                <a:tab pos="5081713" algn="l"/>
                <a:tab pos="6087907" algn="l"/>
                <a:tab pos="7094100" algn="l"/>
                <a:tab pos="8100293" algn="l"/>
                <a:tab pos="9106486" algn="l"/>
                <a:tab pos="10112680" algn="l"/>
                <a:tab pos="11118873" algn="l"/>
                <a:tab pos="12125066" algn="l"/>
              </a:tabLst>
            </a:pPr>
            <a:r>
              <a:rPr lang="hu-HU" sz="2600" dirty="0">
                <a:solidFill>
                  <a:srgbClr val="000000"/>
                </a:solidFill>
              </a:rPr>
              <a:t>Fantasztikusan bízik a sikerben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012" y="0"/>
            <a:ext cx="3225451" cy="46792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53983" y="111996"/>
            <a:ext cx="5215323" cy="384808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68401" y="2432396"/>
            <a:ext cx="3347958" cy="51272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2303" y="3207613"/>
            <a:ext cx="5283577" cy="392858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4770796" y="4427310"/>
            <a:ext cx="5668602" cy="11532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52381" rIns="0" bIns="0"/>
          <a:lstStyle/>
          <a:p>
            <a:pPr marL="430476" indent="-321982">
              <a:lnSpc>
                <a:spcPct val="87000"/>
              </a:lnSpc>
              <a:spcAft>
                <a:spcPts val="1420"/>
              </a:spcAft>
              <a:buClrTx/>
              <a:buSzPct val="45000"/>
              <a:tabLst>
                <a:tab pos="430476" algn="l"/>
                <a:tab pos="1434919" algn="l"/>
                <a:tab pos="2441113" algn="l"/>
                <a:tab pos="3447305" algn="l"/>
                <a:tab pos="4453499" algn="l"/>
                <a:tab pos="5459692" algn="l"/>
                <a:tab pos="6465886" algn="l"/>
                <a:tab pos="7472078" algn="l"/>
                <a:tab pos="8478272" algn="l"/>
                <a:tab pos="9484465" algn="l"/>
                <a:tab pos="10490659" algn="l"/>
                <a:tab pos="11496851" algn="l"/>
                <a:tab pos="12503045" algn="l"/>
              </a:tabLst>
            </a:pPr>
            <a:r>
              <a:rPr lang="hu-HU" sz="3200" b="1" dirty="0">
                <a:solidFill>
                  <a:srgbClr val="002060"/>
                </a:solidFill>
              </a:rPr>
              <a:t>b</a:t>
            </a:r>
            <a:r>
              <a:rPr lang="en-GB" sz="3200" b="1" dirty="0" err="1">
                <a:solidFill>
                  <a:srgbClr val="002060"/>
                </a:solidFill>
              </a:rPr>
              <a:t>első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és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külső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környezeti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hatások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tudatos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kontrollja</a:t>
            </a:r>
            <a:endParaRPr lang="en-GB" sz="3200" b="1" dirty="0">
              <a:solidFill>
                <a:srgbClr val="002060"/>
              </a:solidFill>
            </a:endParaRPr>
          </a:p>
          <a:p>
            <a:pPr marL="430476" indent="-321982">
              <a:lnSpc>
                <a:spcPct val="87000"/>
              </a:lnSpc>
              <a:spcAft>
                <a:spcPts val="1420"/>
              </a:spcAft>
              <a:buClrTx/>
              <a:buSzPct val="45000"/>
              <a:tabLst>
                <a:tab pos="430476" algn="l"/>
                <a:tab pos="1434919" algn="l"/>
                <a:tab pos="2441113" algn="l"/>
                <a:tab pos="3447305" algn="l"/>
                <a:tab pos="4453499" algn="l"/>
                <a:tab pos="5459692" algn="l"/>
                <a:tab pos="6465886" algn="l"/>
                <a:tab pos="7472078" algn="l"/>
                <a:tab pos="8478272" algn="l"/>
                <a:tab pos="9484465" algn="l"/>
                <a:tab pos="10490659" algn="l"/>
                <a:tab pos="11496851" algn="l"/>
                <a:tab pos="12503045" algn="l"/>
              </a:tabLst>
            </a:pPr>
            <a:r>
              <a:rPr lang="hu-HU" sz="3200" b="1" dirty="0">
                <a:solidFill>
                  <a:srgbClr val="002060"/>
                </a:solidFill>
              </a:rPr>
              <a:t>magas éberségi szint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5682603" y="349985"/>
            <a:ext cx="2703917" cy="126169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52381" rIns="0" bIns="0"/>
          <a:lstStyle/>
          <a:p>
            <a:pPr marL="430476" indent="-321982">
              <a:lnSpc>
                <a:spcPct val="87000"/>
              </a:lnSpc>
              <a:spcAft>
                <a:spcPts val="1420"/>
              </a:spcAft>
              <a:buClrTx/>
              <a:buSzPct val="45000"/>
              <a:tabLst>
                <a:tab pos="430476" algn="l"/>
                <a:tab pos="1434919" algn="l"/>
                <a:tab pos="2441113" algn="l"/>
                <a:tab pos="3447305" algn="l"/>
                <a:tab pos="4453499" algn="l"/>
                <a:tab pos="5459692" algn="l"/>
                <a:tab pos="6465886" algn="l"/>
                <a:tab pos="7472078" algn="l"/>
                <a:tab pos="8478272" algn="l"/>
                <a:tab pos="9484465" algn="l"/>
                <a:tab pos="10490659" algn="l"/>
                <a:tab pos="11496851" algn="l"/>
                <a:tab pos="12503045" algn="l"/>
              </a:tabLst>
            </a:pPr>
            <a:r>
              <a:rPr lang="hu-HU" sz="3200" b="1" dirty="0">
                <a:solidFill>
                  <a:srgbClr val="FFFFFF"/>
                </a:solidFill>
              </a:rPr>
              <a:t>energikus</a:t>
            </a:r>
            <a:br>
              <a:rPr lang="hu-HU" sz="3200" b="1" dirty="0">
                <a:solidFill>
                  <a:srgbClr val="FFFFFF"/>
                </a:solidFill>
              </a:rPr>
            </a:br>
            <a:r>
              <a:rPr lang="hu-HU" sz="3200" b="1" dirty="0">
                <a:solidFill>
                  <a:srgbClr val="FFFFFF"/>
                </a:solidFill>
              </a:rPr>
              <a:t>laza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1111320" y="3636344"/>
            <a:ext cx="3356708" cy="11532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52381" rIns="0" bIns="0"/>
          <a:lstStyle/>
          <a:p>
            <a:pPr marL="430476" indent="-321982">
              <a:lnSpc>
                <a:spcPct val="87000"/>
              </a:lnSpc>
              <a:spcAft>
                <a:spcPts val="1420"/>
              </a:spcAft>
              <a:buClrTx/>
              <a:buSzPct val="45000"/>
              <a:tabLst>
                <a:tab pos="430476" algn="l"/>
                <a:tab pos="1434919" algn="l"/>
                <a:tab pos="2441113" algn="l"/>
                <a:tab pos="3447305" algn="l"/>
                <a:tab pos="4453499" algn="l"/>
                <a:tab pos="5459692" algn="l"/>
                <a:tab pos="6465886" algn="l"/>
                <a:tab pos="7472078" algn="l"/>
                <a:tab pos="8478272" algn="l"/>
                <a:tab pos="9484465" algn="l"/>
                <a:tab pos="10490659" algn="l"/>
                <a:tab pos="11496851" algn="l"/>
                <a:tab pos="12503045" algn="l"/>
              </a:tabLst>
            </a:pPr>
            <a:r>
              <a:rPr lang="hu-HU" sz="3200" b="1" dirty="0">
                <a:solidFill>
                  <a:srgbClr val="FFFFFF"/>
                </a:solidFill>
              </a:rPr>
              <a:t>önbizalom</a:t>
            </a:r>
          </a:p>
          <a:p>
            <a:pPr marL="430476" indent="-321982">
              <a:lnSpc>
                <a:spcPct val="87000"/>
              </a:lnSpc>
              <a:spcAft>
                <a:spcPts val="1420"/>
              </a:spcAft>
              <a:buClrTx/>
              <a:buSzPct val="45000"/>
              <a:tabLst>
                <a:tab pos="430476" algn="l"/>
                <a:tab pos="1434919" algn="l"/>
                <a:tab pos="2441113" algn="l"/>
                <a:tab pos="3447305" algn="l"/>
                <a:tab pos="4453499" algn="l"/>
                <a:tab pos="5459692" algn="l"/>
                <a:tab pos="6465886" algn="l"/>
                <a:tab pos="7472078" algn="l"/>
                <a:tab pos="8478272" algn="l"/>
                <a:tab pos="9484465" algn="l"/>
                <a:tab pos="10490659" algn="l"/>
                <a:tab pos="11496851" algn="l"/>
                <a:tab pos="12503045" algn="l"/>
              </a:tabLst>
            </a:pPr>
            <a:r>
              <a:rPr lang="hu-HU" sz="3200" b="1" dirty="0">
                <a:solidFill>
                  <a:srgbClr val="FFFFFF"/>
                </a:solidFill>
              </a:rPr>
              <a:t>r</a:t>
            </a:r>
            <a:r>
              <a:rPr lang="en-GB" sz="3200" b="1" dirty="0" err="1">
                <a:solidFill>
                  <a:srgbClr val="FFFFFF"/>
                </a:solidFill>
              </a:rPr>
              <a:t>itmus</a:t>
            </a:r>
            <a:endParaRPr lang="en-GB" sz="3200" b="1" dirty="0">
              <a:solidFill>
                <a:srgbClr val="FFFFFF"/>
              </a:solidFill>
            </a:endParaRPr>
          </a:p>
          <a:p>
            <a:pPr marL="430476" indent="-321982">
              <a:lnSpc>
                <a:spcPct val="87000"/>
              </a:lnSpc>
              <a:spcAft>
                <a:spcPts val="1420"/>
              </a:spcAft>
              <a:buClrTx/>
              <a:buSzPct val="45000"/>
              <a:tabLst>
                <a:tab pos="430476" algn="l"/>
                <a:tab pos="1434919" algn="l"/>
                <a:tab pos="2441113" algn="l"/>
                <a:tab pos="3447305" algn="l"/>
                <a:tab pos="4453499" algn="l"/>
                <a:tab pos="5459692" algn="l"/>
                <a:tab pos="6465886" algn="l"/>
                <a:tab pos="7472078" algn="l"/>
                <a:tab pos="8478272" algn="l"/>
                <a:tab pos="9484465" algn="l"/>
                <a:tab pos="10490659" algn="l"/>
                <a:tab pos="11496851" algn="l"/>
                <a:tab pos="12503045" algn="l"/>
              </a:tabLst>
            </a:pPr>
            <a:r>
              <a:rPr lang="hu-HU" sz="3200" b="1" dirty="0">
                <a:solidFill>
                  <a:srgbClr val="FFFFFF"/>
                </a:solidFill>
              </a:rPr>
              <a:t>á</a:t>
            </a:r>
            <a:r>
              <a:rPr lang="en-GB" sz="3200" b="1" dirty="0" err="1">
                <a:solidFill>
                  <a:srgbClr val="FFFFFF"/>
                </a:solidFill>
              </a:rPr>
              <a:t>ramlás</a:t>
            </a:r>
            <a:endParaRPr lang="en-GB" sz="3200" b="1" dirty="0">
              <a:solidFill>
                <a:srgbClr val="FFFFFF"/>
              </a:solidFill>
            </a:endParaRPr>
          </a:p>
          <a:p>
            <a:pPr marL="430476" indent="-321982">
              <a:lnSpc>
                <a:spcPct val="87000"/>
              </a:lnSpc>
              <a:spcAft>
                <a:spcPts val="1420"/>
              </a:spcAft>
              <a:buClrTx/>
              <a:buSzPct val="45000"/>
              <a:tabLst>
                <a:tab pos="430476" algn="l"/>
                <a:tab pos="1434919" algn="l"/>
                <a:tab pos="2441113" algn="l"/>
                <a:tab pos="3447305" algn="l"/>
                <a:tab pos="4453499" algn="l"/>
                <a:tab pos="5459692" algn="l"/>
                <a:tab pos="6465886" algn="l"/>
                <a:tab pos="7472078" algn="l"/>
                <a:tab pos="8478272" algn="l"/>
                <a:tab pos="9484465" algn="l"/>
                <a:tab pos="10490659" algn="l"/>
                <a:tab pos="11496851" algn="l"/>
                <a:tab pos="12503045" algn="l"/>
              </a:tabLst>
            </a:pPr>
            <a:r>
              <a:rPr lang="hu-HU" sz="3200" b="1" dirty="0">
                <a:solidFill>
                  <a:srgbClr val="FFFFFF"/>
                </a:solidFill>
              </a:rPr>
              <a:t>céltudatosság</a:t>
            </a:r>
          </a:p>
          <a:p>
            <a:pPr marL="430476" indent="-321982">
              <a:lnSpc>
                <a:spcPct val="87000"/>
              </a:lnSpc>
              <a:spcAft>
                <a:spcPts val="1420"/>
              </a:spcAft>
              <a:buClrTx/>
              <a:buSzPct val="45000"/>
              <a:tabLst>
                <a:tab pos="430476" algn="l"/>
                <a:tab pos="1434919" algn="l"/>
                <a:tab pos="2441113" algn="l"/>
                <a:tab pos="3447305" algn="l"/>
                <a:tab pos="4453499" algn="l"/>
                <a:tab pos="5459692" algn="l"/>
                <a:tab pos="6465886" algn="l"/>
                <a:tab pos="7472078" algn="l"/>
                <a:tab pos="8478272" algn="l"/>
                <a:tab pos="9484465" algn="l"/>
                <a:tab pos="10490659" algn="l"/>
                <a:tab pos="11496851" algn="l"/>
                <a:tab pos="12503045" algn="l"/>
              </a:tabLst>
            </a:pPr>
            <a:r>
              <a:rPr lang="hu-HU" sz="3200" b="1" dirty="0">
                <a:solidFill>
                  <a:srgbClr val="FFFFFF"/>
                </a:solidFill>
              </a:rPr>
              <a:t>stratégiák</a:t>
            </a:r>
          </a:p>
          <a:p>
            <a:pPr marL="430476" indent="-321982">
              <a:lnSpc>
                <a:spcPct val="87000"/>
              </a:lnSpc>
              <a:spcAft>
                <a:spcPts val="1420"/>
              </a:spcAft>
              <a:buSzPct val="45000"/>
              <a:tabLst>
                <a:tab pos="430476" algn="l"/>
                <a:tab pos="1434919" algn="l"/>
                <a:tab pos="2441113" algn="l"/>
                <a:tab pos="3447305" algn="l"/>
                <a:tab pos="4453499" algn="l"/>
                <a:tab pos="5459692" algn="l"/>
                <a:tab pos="6465886" algn="l"/>
                <a:tab pos="7472078" algn="l"/>
                <a:tab pos="8478272" algn="l"/>
                <a:tab pos="9484465" algn="l"/>
                <a:tab pos="10490659" algn="l"/>
                <a:tab pos="11496851" algn="l"/>
                <a:tab pos="12503045" algn="l"/>
              </a:tabLst>
            </a:pPr>
            <a:endParaRPr lang="hu-HU" sz="3200" dirty="0">
              <a:solidFill>
                <a:srgbClr val="000000"/>
              </a:solidFill>
            </a:endParaRPr>
          </a:p>
          <a:p>
            <a:pPr marL="430476" indent="-321982">
              <a:lnSpc>
                <a:spcPct val="87000"/>
              </a:lnSpc>
              <a:spcAft>
                <a:spcPts val="1420"/>
              </a:spcAft>
              <a:buSzPct val="45000"/>
              <a:tabLst>
                <a:tab pos="430476" algn="l"/>
                <a:tab pos="1434919" algn="l"/>
                <a:tab pos="2441113" algn="l"/>
                <a:tab pos="3447305" algn="l"/>
                <a:tab pos="4453499" algn="l"/>
                <a:tab pos="5459692" algn="l"/>
                <a:tab pos="6465886" algn="l"/>
                <a:tab pos="7472078" algn="l"/>
                <a:tab pos="8478272" algn="l"/>
                <a:tab pos="9484465" algn="l"/>
                <a:tab pos="10490659" algn="l"/>
                <a:tab pos="11496851" algn="l"/>
                <a:tab pos="12503045" algn="l"/>
              </a:tabLst>
            </a:pPr>
            <a:endParaRPr lang="hu-HU" sz="3200" dirty="0">
              <a:solidFill>
                <a:srgbClr val="000000"/>
              </a:solidFill>
            </a:endParaRP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682542" y="0"/>
            <a:ext cx="2178886" cy="15154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52381" rIns="0" bIns="0"/>
          <a:lstStyle/>
          <a:p>
            <a:pPr marL="430476" indent="-321982">
              <a:lnSpc>
                <a:spcPct val="87000"/>
              </a:lnSpc>
              <a:spcAft>
                <a:spcPts val="1420"/>
              </a:spcAft>
              <a:buClrTx/>
              <a:buSzPct val="45000"/>
              <a:tabLst>
                <a:tab pos="430476" algn="l"/>
                <a:tab pos="1434919" algn="l"/>
                <a:tab pos="2441113" algn="l"/>
                <a:tab pos="3447305" algn="l"/>
                <a:tab pos="4453499" algn="l"/>
                <a:tab pos="5459692" algn="l"/>
                <a:tab pos="6465886" algn="l"/>
                <a:tab pos="7472078" algn="l"/>
                <a:tab pos="8478272" algn="l"/>
                <a:tab pos="9484465" algn="l"/>
                <a:tab pos="10490659" algn="l"/>
                <a:tab pos="11496851" algn="l"/>
                <a:tab pos="12503045" algn="l"/>
              </a:tabLst>
            </a:pPr>
            <a:r>
              <a:rPr lang="hu-HU" sz="3200" b="1" dirty="0">
                <a:solidFill>
                  <a:srgbClr val="FFFFFF"/>
                </a:solidFill>
              </a:rPr>
              <a:t>   ö</a:t>
            </a:r>
            <a:r>
              <a:rPr lang="en-GB" sz="3200" b="1" dirty="0" err="1">
                <a:solidFill>
                  <a:srgbClr val="FFFFFF"/>
                </a:solidFill>
              </a:rPr>
              <a:t>röm</a:t>
            </a:r>
            <a:r>
              <a:rPr lang="en-GB" sz="3200" b="1" dirty="0">
                <a:solidFill>
                  <a:srgbClr val="FFFFFF"/>
                </a:solidFill>
              </a:rPr>
              <a:t/>
            </a:r>
            <a:br>
              <a:rPr lang="en-GB" sz="3200" b="1" dirty="0">
                <a:solidFill>
                  <a:srgbClr val="FFFFFF"/>
                </a:solidFill>
              </a:rPr>
            </a:br>
            <a:endParaRPr lang="en-GB" sz="3200" b="1" dirty="0">
              <a:solidFill>
                <a:srgbClr val="FFFFFF"/>
              </a:solidFill>
            </a:endParaRPr>
          </a:p>
          <a:p>
            <a:pPr marL="430476" indent="-321982">
              <a:lnSpc>
                <a:spcPct val="87000"/>
              </a:lnSpc>
              <a:spcAft>
                <a:spcPts val="1420"/>
              </a:spcAft>
              <a:buClr>
                <a:srgbClr val="FFFFFF"/>
              </a:buClr>
              <a:buSzPct val="45000"/>
              <a:tabLst>
                <a:tab pos="430476" algn="l"/>
                <a:tab pos="1434919" algn="l"/>
                <a:tab pos="2441113" algn="l"/>
                <a:tab pos="3447305" algn="l"/>
                <a:tab pos="4453499" algn="l"/>
                <a:tab pos="5459692" algn="l"/>
                <a:tab pos="6465886" algn="l"/>
                <a:tab pos="7472078" algn="l"/>
                <a:tab pos="8478272" algn="l"/>
                <a:tab pos="9484465" algn="l"/>
                <a:tab pos="10490659" algn="l"/>
                <a:tab pos="11496851" algn="l"/>
                <a:tab pos="12503045" algn="l"/>
              </a:tabLst>
            </a:pPr>
            <a:endParaRPr lang="en-GB" sz="3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9521" y="3960081"/>
            <a:ext cx="4921305" cy="34193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9521" y="180243"/>
            <a:ext cx="4921305" cy="35995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39869" y="1800673"/>
            <a:ext cx="3055689" cy="50397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3396961" y="636973"/>
            <a:ext cx="2178885" cy="12599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52381" rIns="0" bIns="0"/>
          <a:lstStyle/>
          <a:p>
            <a:pPr marL="428726" indent="-323732">
              <a:lnSpc>
                <a:spcPct val="87000"/>
              </a:lnSpc>
              <a:spcAft>
                <a:spcPts val="1420"/>
              </a:spcAft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428726" algn="l"/>
                <a:tab pos="1433170" algn="l"/>
                <a:tab pos="2439362" algn="l"/>
                <a:tab pos="3445556" algn="l"/>
                <a:tab pos="4451749" algn="l"/>
                <a:tab pos="5457943" algn="l"/>
                <a:tab pos="6464135" algn="l"/>
                <a:tab pos="7470329" algn="l"/>
                <a:tab pos="8476522" algn="l"/>
                <a:tab pos="9482715" algn="l"/>
                <a:tab pos="10488908" algn="l"/>
                <a:tab pos="11495102" algn="l"/>
                <a:tab pos="12501295" algn="l"/>
              </a:tabLst>
            </a:pPr>
            <a:r>
              <a:rPr lang="hu-HU" sz="3200" b="1" dirty="0">
                <a:solidFill>
                  <a:srgbClr val="FFFFFF"/>
                </a:solidFill>
              </a:rPr>
              <a:t>kitartó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7040687" y="1923168"/>
            <a:ext cx="3253451" cy="12599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52381" rIns="0" bIns="0"/>
          <a:lstStyle/>
          <a:p>
            <a:pPr marL="430476" indent="-321982">
              <a:lnSpc>
                <a:spcPct val="87000"/>
              </a:lnSpc>
              <a:spcAft>
                <a:spcPts val="1420"/>
              </a:spcAft>
              <a:buClrTx/>
              <a:buSzPct val="45000"/>
              <a:tabLst>
                <a:tab pos="430476" algn="l"/>
                <a:tab pos="1434919" algn="l"/>
                <a:tab pos="2441113" algn="l"/>
                <a:tab pos="3447305" algn="l"/>
                <a:tab pos="4453499" algn="l"/>
                <a:tab pos="5459692" algn="l"/>
                <a:tab pos="6465886" algn="l"/>
                <a:tab pos="7472078" algn="l"/>
                <a:tab pos="8478272" algn="l"/>
                <a:tab pos="9484465" algn="l"/>
                <a:tab pos="10490659" algn="l"/>
                <a:tab pos="11496851" algn="l"/>
                <a:tab pos="12503045" algn="l"/>
              </a:tabLst>
            </a:pPr>
            <a:r>
              <a:rPr lang="hu-HU" sz="3200" b="1" dirty="0">
                <a:solidFill>
                  <a:srgbClr val="FF0000"/>
                </a:solidFill>
              </a:rPr>
              <a:t>önszabályozás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2896430" y="3993328"/>
            <a:ext cx="2178885" cy="126169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52381" rIns="0" bIns="0"/>
          <a:lstStyle/>
          <a:p>
            <a:pPr marL="428726" indent="-323732">
              <a:lnSpc>
                <a:spcPct val="87000"/>
              </a:lnSpc>
              <a:spcAft>
                <a:spcPts val="1420"/>
              </a:spcAft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428726" algn="l"/>
                <a:tab pos="1433170" algn="l"/>
                <a:tab pos="2439362" algn="l"/>
                <a:tab pos="3445556" algn="l"/>
                <a:tab pos="4451749" algn="l"/>
                <a:tab pos="5457943" algn="l"/>
                <a:tab pos="6464135" algn="l"/>
                <a:tab pos="7470329" algn="l"/>
                <a:tab pos="8476522" algn="l"/>
                <a:tab pos="9482715" algn="l"/>
                <a:tab pos="10488908" algn="l"/>
                <a:tab pos="11495102" algn="l"/>
                <a:tab pos="12501295" algn="l"/>
              </a:tabLst>
            </a:pPr>
            <a:r>
              <a:rPr lang="hu-HU" sz="3200" b="1" dirty="0">
                <a:solidFill>
                  <a:srgbClr val="FFFFFF"/>
                </a:solidFill>
              </a:rPr>
              <a:t>bízik a sikerben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504032" y="300987"/>
            <a:ext cx="9070813" cy="12634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38889" rIns="0" bIns="0" anchor="ctr"/>
          <a:lstStyle/>
          <a:p>
            <a:pPr algn="ctr">
              <a:buClrTx/>
              <a:tabLst>
                <a:tab pos="0" algn="l"/>
                <a:tab pos="1004443" algn="l"/>
                <a:tab pos="2010637" algn="l"/>
                <a:tab pos="3016830" algn="l"/>
                <a:tab pos="4023024" algn="l"/>
                <a:tab pos="5029216" algn="l"/>
                <a:tab pos="6035410" algn="l"/>
                <a:tab pos="7041603" algn="l"/>
                <a:tab pos="8047796" algn="l"/>
                <a:tab pos="9053989" algn="l"/>
                <a:tab pos="10060183" algn="l"/>
                <a:tab pos="11066376" algn="l"/>
                <a:tab pos="12072569" algn="l"/>
              </a:tabLst>
            </a:pPr>
            <a:r>
              <a:rPr lang="hu-HU" sz="4400" b="1" dirty="0">
                <a:solidFill>
                  <a:srgbClr val="FFFFFF"/>
                </a:solidFill>
              </a:rPr>
              <a:t>Tornagyakorlat elemeire bontva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8011" y="1769175"/>
            <a:ext cx="9672850" cy="52515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1"/>
          <p:cNvSpPr txBox="1">
            <a:spLocks noChangeArrowheads="1"/>
          </p:cNvSpPr>
          <p:nvPr/>
        </p:nvSpPr>
        <p:spPr bwMode="auto">
          <a:xfrm>
            <a:off x="504032" y="300987"/>
            <a:ext cx="9070813" cy="12634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38889" rIns="0" bIns="0" anchor="ctr"/>
          <a:lstStyle/>
          <a:p>
            <a:pPr algn="ctr">
              <a:buClrTx/>
              <a:tabLst>
                <a:tab pos="0" algn="l"/>
                <a:tab pos="1004443" algn="l"/>
                <a:tab pos="2010637" algn="l"/>
                <a:tab pos="3016830" algn="l"/>
                <a:tab pos="4023024" algn="l"/>
                <a:tab pos="5029216" algn="l"/>
                <a:tab pos="6035410" algn="l"/>
                <a:tab pos="7041603" algn="l"/>
                <a:tab pos="8047796" algn="l"/>
                <a:tab pos="9053989" algn="l"/>
                <a:tab pos="10060183" algn="l"/>
                <a:tab pos="11066376" algn="l"/>
                <a:tab pos="12072569" algn="l"/>
              </a:tabLst>
            </a:pPr>
            <a:r>
              <a:rPr lang="hu-HU" sz="4400" b="1" dirty="0">
                <a:solidFill>
                  <a:srgbClr val="FFFFFF"/>
                </a:solidFill>
              </a:rPr>
              <a:t>Tornagyakorlat elemeire bontva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8011" y="1769175"/>
            <a:ext cx="9842610" cy="52515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8011" y="1259947"/>
            <a:ext cx="4581784" cy="468104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1305" y="1259947"/>
            <a:ext cx="4921305" cy="39600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507532" y="0"/>
            <a:ext cx="9070813" cy="126169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38889" rIns="0" bIns="0" anchor="ctr"/>
          <a:lstStyle/>
          <a:p>
            <a:pPr algn="ctr">
              <a:buClrTx/>
              <a:tabLst>
                <a:tab pos="0" algn="l"/>
                <a:tab pos="1004443" algn="l"/>
                <a:tab pos="2010637" algn="l"/>
                <a:tab pos="3016830" algn="l"/>
                <a:tab pos="4023024" algn="l"/>
                <a:tab pos="5029216" algn="l"/>
                <a:tab pos="6035410" algn="l"/>
                <a:tab pos="7041603" algn="l"/>
                <a:tab pos="8047796" algn="l"/>
                <a:tab pos="9053989" algn="l"/>
                <a:tab pos="10060183" algn="l"/>
                <a:tab pos="11066376" algn="l"/>
                <a:tab pos="12072569" algn="l"/>
              </a:tabLst>
            </a:pPr>
            <a:r>
              <a:rPr lang="hu-HU" sz="4400" b="1" dirty="0">
                <a:solidFill>
                  <a:srgbClr val="FFFFFF"/>
                </a:solidFill>
              </a:rPr>
              <a:t>Kombináld!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6107879" y="5361770"/>
            <a:ext cx="2922681" cy="23781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8175" rIns="0" bIns="0"/>
          <a:lstStyle/>
          <a:p>
            <a:pPr marL="426976" indent="-321982">
              <a:spcAft>
                <a:spcPts val="1420"/>
              </a:spcAft>
              <a:buSzPct val="45000"/>
              <a:buFont typeface="Wingdings" charset="2"/>
              <a:buChar char=""/>
              <a:tabLst>
                <a:tab pos="426976" algn="l"/>
                <a:tab pos="1431419" algn="l"/>
                <a:tab pos="2437613" algn="l"/>
                <a:tab pos="3443806" algn="l"/>
                <a:tab pos="4449999" algn="l"/>
                <a:tab pos="5456192" algn="l"/>
                <a:tab pos="6462386" algn="l"/>
                <a:tab pos="7468579" algn="l"/>
                <a:tab pos="8474772" algn="l"/>
                <a:tab pos="9480965" algn="l"/>
                <a:tab pos="10487159" algn="l"/>
                <a:tab pos="11493351" algn="l"/>
                <a:tab pos="12499545" algn="l"/>
              </a:tabLst>
            </a:pPr>
            <a:r>
              <a:rPr lang="hu-HU" sz="3200" dirty="0" err="1">
                <a:solidFill>
                  <a:srgbClr val="000000"/>
                </a:solidFill>
              </a:rPr>
              <a:t>Kareem</a:t>
            </a:r>
            <a:r>
              <a:rPr lang="hu-HU" sz="3200" dirty="0">
                <a:solidFill>
                  <a:srgbClr val="000000"/>
                </a:solidFill>
              </a:rPr>
              <a:t> </a:t>
            </a:r>
            <a:r>
              <a:rPr lang="hu-HU" sz="3200" dirty="0" err="1">
                <a:solidFill>
                  <a:srgbClr val="000000"/>
                </a:solidFill>
              </a:rPr>
              <a:t>Abdul</a:t>
            </a:r>
            <a:r>
              <a:rPr lang="hu-HU" sz="3200" dirty="0">
                <a:solidFill>
                  <a:srgbClr val="000000"/>
                </a:solidFill>
              </a:rPr>
              <a:t> </a:t>
            </a:r>
            <a:r>
              <a:rPr lang="hu-HU" sz="3200" dirty="0" err="1">
                <a:solidFill>
                  <a:srgbClr val="000000"/>
                </a:solidFill>
              </a:rPr>
              <a:t>Jabbar</a:t>
            </a:r>
            <a:endParaRPr lang="hu-HU" sz="3200" dirty="0">
              <a:solidFill>
                <a:srgbClr val="000000"/>
              </a:solidFill>
            </a:endParaRPr>
          </a:p>
          <a:p>
            <a:pPr marL="426976" indent="-321982">
              <a:spcAft>
                <a:spcPts val="1420"/>
              </a:spcAft>
              <a:buSzPct val="45000"/>
              <a:buFont typeface="Wingdings" charset="2"/>
              <a:buChar char=""/>
              <a:tabLst>
                <a:tab pos="426976" algn="l"/>
                <a:tab pos="1431419" algn="l"/>
                <a:tab pos="2437613" algn="l"/>
                <a:tab pos="3443806" algn="l"/>
                <a:tab pos="4449999" algn="l"/>
                <a:tab pos="5456192" algn="l"/>
                <a:tab pos="6462386" algn="l"/>
                <a:tab pos="7468579" algn="l"/>
                <a:tab pos="8474772" algn="l"/>
                <a:tab pos="9480965" algn="l"/>
                <a:tab pos="10487159" algn="l"/>
                <a:tab pos="11493351" algn="l"/>
                <a:tab pos="12499545" algn="l"/>
              </a:tabLst>
            </a:pPr>
            <a:r>
              <a:rPr lang="hu-HU" sz="3200" dirty="0">
                <a:solidFill>
                  <a:srgbClr val="000000"/>
                </a:solidFill>
              </a:rPr>
              <a:t>Bruce Lee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812050" y="6119487"/>
            <a:ext cx="2920932" cy="23798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8175" rIns="0" bIns="0"/>
          <a:lstStyle/>
          <a:p>
            <a:pPr marL="426976" indent="-321982">
              <a:spcAft>
                <a:spcPts val="1420"/>
              </a:spcAft>
              <a:buSzPct val="45000"/>
              <a:buFont typeface="Wingdings" charset="2"/>
              <a:buChar char=""/>
              <a:tabLst>
                <a:tab pos="426976" algn="l"/>
                <a:tab pos="1431419" algn="l"/>
                <a:tab pos="2437613" algn="l"/>
                <a:tab pos="3443806" algn="l"/>
                <a:tab pos="4449999" algn="l"/>
                <a:tab pos="5456192" algn="l"/>
                <a:tab pos="6462386" algn="l"/>
                <a:tab pos="7468579" algn="l"/>
                <a:tab pos="8474772" algn="l"/>
                <a:tab pos="9480965" algn="l"/>
                <a:tab pos="10487159" algn="l"/>
                <a:tab pos="11493351" algn="l"/>
                <a:tab pos="12499545" algn="l"/>
              </a:tabLst>
            </a:pPr>
            <a:r>
              <a:rPr lang="hu-HU" sz="3200" dirty="0" err="1">
                <a:solidFill>
                  <a:srgbClr val="000000"/>
                </a:solidFill>
              </a:rPr>
              <a:t>Simone</a:t>
            </a:r>
            <a:r>
              <a:rPr lang="hu-HU" sz="3200" dirty="0">
                <a:solidFill>
                  <a:srgbClr val="000000"/>
                </a:solidFill>
              </a:rPr>
              <a:t/>
            </a:r>
            <a:br>
              <a:rPr lang="hu-HU" sz="3200" dirty="0">
                <a:solidFill>
                  <a:srgbClr val="000000"/>
                </a:solidFill>
              </a:rPr>
            </a:br>
            <a:r>
              <a:rPr lang="hu-HU" sz="3200" dirty="0" err="1">
                <a:solidFill>
                  <a:srgbClr val="000000"/>
                </a:solidFill>
              </a:rPr>
              <a:t>Biles</a:t>
            </a:r>
            <a:endParaRPr lang="hu-HU" sz="3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1262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38880" rIns="0" bIns="0" anchor="ctr"/>
          <a:lstStyle/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4400" b="1">
                <a:solidFill>
                  <a:srgbClr val="FFFFFF"/>
                </a:solidFill>
              </a:rPr>
              <a:t>Házi feladat</a:t>
            </a:r>
          </a:p>
        </p:txBody>
      </p:sp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503238" y="1768475"/>
            <a:ext cx="9070975" cy="5183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8080" rIns="0" bIns="0"/>
          <a:lstStyle/>
          <a:p>
            <a:pPr marL="431800" indent="-320675">
              <a:lnSpc>
                <a:spcPct val="93000"/>
              </a:lnSpc>
              <a:spcAft>
                <a:spcPts val="1413"/>
              </a:spcAft>
              <a:buClrTx/>
              <a:buSzPct val="45000"/>
              <a:buFontTx/>
              <a:buNone/>
              <a:tabLst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hu-HU" sz="3200">
                <a:solidFill>
                  <a:srgbClr val="000000"/>
                </a:solidFill>
              </a:rPr>
              <a:t>2 perc csend + légzőgyakorlat + lazítás</a:t>
            </a:r>
          </a:p>
          <a:p>
            <a:pPr marL="431800" indent="-320675">
              <a:lnSpc>
                <a:spcPct val="93000"/>
              </a:lnSpc>
              <a:spcAft>
                <a:spcPts val="1413"/>
              </a:spcAft>
              <a:buClrTx/>
              <a:buSzPct val="45000"/>
              <a:buFontTx/>
              <a:buNone/>
              <a:tabLst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endParaRPr lang="hu-HU" sz="3200">
              <a:solidFill>
                <a:srgbClr val="000000"/>
              </a:solidFill>
            </a:endParaRPr>
          </a:p>
          <a:p>
            <a:pPr marL="431800" indent="-320675">
              <a:lnSpc>
                <a:spcPct val="93000"/>
              </a:lnSpc>
              <a:spcAft>
                <a:spcPts val="1413"/>
              </a:spcAft>
              <a:buClrTx/>
              <a:buSzPct val="45000"/>
              <a:buFontTx/>
              <a:buNone/>
              <a:tabLst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hu-HU" sz="3200">
                <a:solidFill>
                  <a:srgbClr val="000000"/>
                </a:solidFill>
              </a:rPr>
              <a:t>- mielőtt elindulnál otthonról</a:t>
            </a:r>
          </a:p>
          <a:p>
            <a:pPr marL="431800" indent="-320675">
              <a:lnSpc>
                <a:spcPct val="93000"/>
              </a:lnSpc>
              <a:spcAft>
                <a:spcPts val="1413"/>
              </a:spcAft>
              <a:buClrTx/>
              <a:buSzPct val="45000"/>
              <a:buFontTx/>
              <a:buNone/>
              <a:tabLst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endParaRPr lang="hu-HU" sz="3200">
              <a:solidFill>
                <a:srgbClr val="000000"/>
              </a:solidFill>
            </a:endParaRPr>
          </a:p>
          <a:p>
            <a:pPr marL="431800" indent="-320675">
              <a:lnSpc>
                <a:spcPct val="93000"/>
              </a:lnSpc>
              <a:spcAft>
                <a:spcPts val="1413"/>
              </a:spcAft>
              <a:buClrTx/>
              <a:buSzPct val="45000"/>
              <a:buFontTx/>
              <a:buNone/>
              <a:tabLst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hu-HU" sz="3200">
                <a:solidFill>
                  <a:srgbClr val="000000"/>
                </a:solidFill>
              </a:rPr>
              <a:t>- mielőtt lefeküdnél aludni</a:t>
            </a:r>
          </a:p>
          <a:p>
            <a:pPr marL="431800" indent="-320675">
              <a:lnSpc>
                <a:spcPct val="93000"/>
              </a:lnSpc>
              <a:spcAft>
                <a:spcPts val="1413"/>
              </a:spcAft>
              <a:buClrTx/>
              <a:buSzPct val="45000"/>
              <a:buFontTx/>
              <a:buNone/>
              <a:tabLst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endParaRPr lang="hu-HU" sz="3200">
              <a:solidFill>
                <a:srgbClr val="000000"/>
              </a:solidFill>
            </a:endParaRPr>
          </a:p>
          <a:p>
            <a:pPr marL="431800" indent="-320675">
              <a:lnSpc>
                <a:spcPct val="93000"/>
              </a:lnSpc>
              <a:spcAft>
                <a:spcPts val="1413"/>
              </a:spcAft>
              <a:buClrTx/>
              <a:buSzPct val="45000"/>
              <a:buFontTx/>
              <a:buNone/>
              <a:tabLst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hu-HU" sz="3200">
                <a:solidFill>
                  <a:srgbClr val="000000"/>
                </a:solidFill>
              </a:rPr>
              <a:t>- folytasd a következő csütörtökig! </a:t>
            </a:r>
            <a:r>
              <a:rPr lang="hu-HU" sz="3200">
                <a:solidFill>
                  <a:srgbClr val="000000"/>
                </a:solidFill>
                <a:latin typeface="Wingdings" charset="2"/>
              </a:rPr>
              <a:t></a:t>
            </a:r>
          </a:p>
          <a:p>
            <a:pPr marL="431800" indent="-320675">
              <a:lnSpc>
                <a:spcPct val="93000"/>
              </a:lnSpc>
              <a:spcAft>
                <a:spcPts val="1413"/>
              </a:spcAft>
              <a:buClrTx/>
              <a:buSzPct val="45000"/>
              <a:buFontTx/>
              <a:buNone/>
              <a:tabLst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endParaRPr lang="hu-HU" sz="3200">
              <a:solidFill>
                <a:srgbClr val="000000"/>
              </a:solidFill>
              <a:latin typeface="Wingdings" charset="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1"/>
          <p:cNvSpPr txBox="1">
            <a:spLocks noChangeArrowheads="1"/>
          </p:cNvSpPr>
          <p:nvPr/>
        </p:nvSpPr>
        <p:spPr bwMode="auto">
          <a:xfrm>
            <a:off x="1039813" y="1565275"/>
            <a:ext cx="7172325" cy="5486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431800" indent="-320675" algn="ctr">
              <a:lnSpc>
                <a:spcPct val="112000"/>
              </a:lnSpc>
              <a:spcAft>
                <a:spcPts val="1413"/>
              </a:spcAft>
              <a:buClrTx/>
              <a:buSzPct val="45000"/>
              <a:buFontTx/>
              <a:buNone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</a:pPr>
            <a:r>
              <a:rPr lang="hu-HU" sz="4000" b="1" dirty="0">
                <a:solidFill>
                  <a:srgbClr val="A5A5E9"/>
                </a:solidFill>
                <a:latin typeface="Palatino Linotype" pitchFamily="16" charset="0"/>
              </a:rPr>
              <a:t>KÖSZÖNÖM </a:t>
            </a:r>
            <a:br>
              <a:rPr lang="hu-HU" sz="4000" b="1" dirty="0">
                <a:solidFill>
                  <a:srgbClr val="A5A5E9"/>
                </a:solidFill>
                <a:latin typeface="Palatino Linotype" pitchFamily="16" charset="0"/>
              </a:rPr>
            </a:br>
            <a:r>
              <a:rPr lang="hu-HU" sz="4000" b="1" dirty="0">
                <a:solidFill>
                  <a:srgbClr val="A5A5E9"/>
                </a:solidFill>
                <a:latin typeface="Palatino Linotype" pitchFamily="16" charset="0"/>
              </a:rPr>
              <a:t>a FIGYELMET,</a:t>
            </a:r>
            <a:br>
              <a:rPr lang="hu-HU" sz="4000" b="1" dirty="0">
                <a:solidFill>
                  <a:srgbClr val="A5A5E9"/>
                </a:solidFill>
                <a:latin typeface="Palatino Linotype" pitchFamily="16" charset="0"/>
              </a:rPr>
            </a:br>
            <a:r>
              <a:rPr lang="hu-HU" sz="4000" b="1" dirty="0">
                <a:solidFill>
                  <a:srgbClr val="A5A5E9"/>
                </a:solidFill>
                <a:latin typeface="Palatino Linotype" pitchFamily="16" charset="0"/>
              </a:rPr>
              <a:t>amit </a:t>
            </a:r>
            <a:br>
              <a:rPr lang="hu-HU" sz="4000" b="1" dirty="0">
                <a:solidFill>
                  <a:srgbClr val="A5A5E9"/>
                </a:solidFill>
                <a:latin typeface="Palatino Linotype" pitchFamily="16" charset="0"/>
              </a:rPr>
            </a:br>
            <a:r>
              <a:rPr lang="hu-HU" sz="4000" b="1" dirty="0">
                <a:solidFill>
                  <a:srgbClr val="A5A5E9"/>
                </a:solidFill>
                <a:latin typeface="Palatino Linotype" pitchFamily="16" charset="0"/>
              </a:rPr>
              <a:t>MAGADRA FORDÍTOTTÁL!</a:t>
            </a:r>
            <a:r>
              <a:rPr lang="hu-HU" sz="5400" b="1" dirty="0">
                <a:solidFill>
                  <a:srgbClr val="A5A5E9"/>
                </a:solidFill>
                <a:latin typeface="Palatino Linotype" pitchFamily="16" charset="0"/>
              </a:rPr>
              <a:t/>
            </a:r>
            <a:br>
              <a:rPr lang="hu-HU" sz="5400" b="1" dirty="0">
                <a:solidFill>
                  <a:srgbClr val="A5A5E9"/>
                </a:solidFill>
                <a:latin typeface="Palatino Linotype" pitchFamily="16" charset="0"/>
              </a:rPr>
            </a:br>
            <a:r>
              <a:rPr lang="hu-HU" sz="3200" b="1" dirty="0" smtClean="0">
                <a:solidFill>
                  <a:srgbClr val="A5A5E9"/>
                </a:solidFill>
                <a:latin typeface="Palatino Linotype" pitchFamily="16" charset="0"/>
              </a:rPr>
              <a:t>következő előadás: 2020.02.27.</a:t>
            </a:r>
            <a:r>
              <a:rPr lang="hu-HU" sz="3200" b="1" dirty="0">
                <a:solidFill>
                  <a:srgbClr val="A5A5E9"/>
                </a:solidFill>
                <a:latin typeface="Palatino Linotype" pitchFamily="16" charset="0"/>
              </a:rPr>
              <a:t/>
            </a:r>
            <a:br>
              <a:rPr lang="hu-HU" sz="3200" b="1" dirty="0">
                <a:solidFill>
                  <a:srgbClr val="A5A5E9"/>
                </a:solidFill>
                <a:latin typeface="Palatino Linotype" pitchFamily="16" charset="0"/>
              </a:rPr>
            </a:br>
            <a:endParaRPr lang="hu-HU" sz="3200" b="1" dirty="0">
              <a:solidFill>
                <a:srgbClr val="A5A5E9"/>
              </a:solidFill>
              <a:latin typeface="Palatino Linotype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080625" cy="7546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885950" y="685800"/>
            <a:ext cx="6627813" cy="974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lnSpc>
                <a:spcPts val="3663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z="3200" b="1">
                <a:solidFill>
                  <a:srgbClr val="FFFEFF"/>
                </a:solidFill>
                <a:latin typeface="Arial Bold" charset="0"/>
              </a:rPr>
              <a:t>HELYES-HELYTELEN TARTÁS</a:t>
            </a:r>
          </a:p>
          <a:p>
            <a:pPr>
              <a:lnSpc>
                <a:spcPts val="3663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CA" sz="3200" b="1">
              <a:solidFill>
                <a:srgbClr val="FFFEFF"/>
              </a:solidFill>
              <a:latin typeface="Arial Bold" charset="0"/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444500" y="7064375"/>
            <a:ext cx="30988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lnSpc>
                <a:spcPts val="2863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z="2500" b="1">
                <a:solidFill>
                  <a:srgbClr val="FFFEFF"/>
                </a:solidFill>
                <a:latin typeface="Arial Bold" charset="0"/>
              </a:rPr>
              <a:t>www.forrojoga.hu</a:t>
            </a:r>
          </a:p>
          <a:p>
            <a:pPr>
              <a:lnSpc>
                <a:spcPts val="2863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CA" sz="2500" b="1">
              <a:solidFill>
                <a:srgbClr val="FFFEFF"/>
              </a:solidFill>
              <a:latin typeface="Arial Bold" charset="0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5503863" y="7064375"/>
            <a:ext cx="3935412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lnSpc>
                <a:spcPts val="2863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z="2500" b="1">
                <a:solidFill>
                  <a:srgbClr val="FFFEFF"/>
                </a:solidFill>
                <a:latin typeface="Arial Bold" charset="0"/>
              </a:rPr>
              <a:t>dea.kovats@gmail.com</a:t>
            </a:r>
          </a:p>
          <a:p>
            <a:pPr>
              <a:lnSpc>
                <a:spcPts val="2863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CA" sz="2500" b="1">
              <a:solidFill>
                <a:srgbClr val="FFFEFF"/>
              </a:solidFill>
              <a:latin typeface="Arial Bold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080625" cy="7546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744538" y="546100"/>
            <a:ext cx="9109075" cy="974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lnSpc>
                <a:spcPts val="3663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z="3200" b="1">
                <a:solidFill>
                  <a:srgbClr val="FFFEFF"/>
                </a:solidFill>
                <a:latin typeface="Arial Bold" charset="0"/>
              </a:rPr>
              <a:t>HELYES-HELYTELEN ÁLLÓ, ÜLŐPOZÍCIÓ</a:t>
            </a:r>
          </a:p>
          <a:p>
            <a:pPr>
              <a:lnSpc>
                <a:spcPts val="3663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CA" sz="3200" b="1">
              <a:solidFill>
                <a:srgbClr val="FFFEFF"/>
              </a:solidFill>
              <a:latin typeface="Arial Bold" charset="0"/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2740025" y="1193800"/>
            <a:ext cx="5008563" cy="334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lnSpc>
                <a:spcPts val="125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z="1100" b="1">
                <a:solidFill>
                  <a:srgbClr val="FFFEFF"/>
                </a:solidFill>
                <a:latin typeface="Arial Bold" charset="0"/>
              </a:rPr>
              <a:t>forrás:http://blog.xfree.hu/myblog.tvn?SID=&amp;pid=73677&amp;n=schuro</a:t>
            </a:r>
          </a:p>
          <a:p>
            <a:pPr>
              <a:lnSpc>
                <a:spcPts val="125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CA" sz="1100" b="1">
              <a:solidFill>
                <a:srgbClr val="FFFEFF"/>
              </a:solidFill>
              <a:latin typeface="Arial Bold" charset="0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444500" y="7064375"/>
            <a:ext cx="30988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lnSpc>
                <a:spcPts val="2863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z="2500" b="1">
                <a:solidFill>
                  <a:srgbClr val="FFFEFF"/>
                </a:solidFill>
                <a:latin typeface="Arial Bold" charset="0"/>
              </a:rPr>
              <a:t>www.forrojoga.hu</a:t>
            </a:r>
          </a:p>
          <a:p>
            <a:pPr>
              <a:lnSpc>
                <a:spcPts val="2863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CA" sz="2500" b="1">
              <a:solidFill>
                <a:srgbClr val="FFFEFF"/>
              </a:solidFill>
              <a:latin typeface="Arial Bold" charset="0"/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5503863" y="7064375"/>
            <a:ext cx="3935412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lnSpc>
                <a:spcPts val="2863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z="2500" b="1">
                <a:solidFill>
                  <a:srgbClr val="FFFEFF"/>
                </a:solidFill>
                <a:latin typeface="Arial Bold" charset="0"/>
              </a:rPr>
              <a:t>dea.kovats@gmail.com</a:t>
            </a:r>
          </a:p>
          <a:p>
            <a:pPr>
              <a:lnSpc>
                <a:spcPts val="2863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CA" sz="2500" b="1">
              <a:solidFill>
                <a:srgbClr val="FFFEFF"/>
              </a:solidFill>
              <a:latin typeface="Arial Bold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1262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38880" rIns="0" bIns="0" anchor="ctr"/>
          <a:lstStyle/>
          <a:p>
            <a:pPr algn="ctr">
              <a:lnSpc>
                <a:spcPct val="9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4400" dirty="0" smtClean="0">
                <a:solidFill>
                  <a:srgbClr val="FFFFFF"/>
                </a:solidFill>
              </a:rPr>
              <a:t>KÖRÖM </a:t>
            </a:r>
            <a:r>
              <a:rPr lang="hu-HU" sz="4400" dirty="0">
                <a:solidFill>
                  <a:srgbClr val="FFFFFF"/>
                </a:solidFill>
              </a:rPr>
              <a:t>- GYAKORLAT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28863" y="1617663"/>
            <a:ext cx="4497387" cy="3376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468313" y="4994275"/>
            <a:ext cx="9070975" cy="2379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19440" rIns="0" bIns="0"/>
          <a:lstStyle/>
          <a:p>
            <a:pPr marL="342900" indent="-341313">
              <a:lnSpc>
                <a:spcPct val="93000"/>
              </a:lnSpc>
              <a:spcAft>
                <a:spcPts val="1413"/>
              </a:spcAft>
              <a:buClrTx/>
              <a:buFontTx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sz="3200">
                <a:solidFill>
                  <a:srgbClr val="000000"/>
                </a:solidFill>
                <a:cs typeface="Arial" charset="0"/>
              </a:rPr>
              <a:t>kapilláris vérnyomás </a:t>
            </a:r>
            <a:br>
              <a:rPr lang="hu-HU" sz="3200">
                <a:solidFill>
                  <a:srgbClr val="000000"/>
                </a:solidFill>
                <a:cs typeface="Arial" charset="0"/>
              </a:rPr>
            </a:br>
            <a:r>
              <a:rPr lang="hu-HU" sz="3200">
                <a:solidFill>
                  <a:srgbClr val="000000"/>
                </a:solidFill>
                <a:cs typeface="Arial" charset="0"/>
              </a:rPr>
              <a:t>- általában 31 cm vízoszlop </a:t>
            </a:r>
            <a:br>
              <a:rPr lang="hu-HU" sz="3200">
                <a:solidFill>
                  <a:srgbClr val="000000"/>
                </a:solidFill>
                <a:cs typeface="Arial" charset="0"/>
              </a:rPr>
            </a:br>
            <a:r>
              <a:rPr lang="hu-HU" sz="3200">
                <a:solidFill>
                  <a:srgbClr val="000000"/>
                </a:solidFill>
                <a:cs typeface="Arial" charset="0"/>
              </a:rPr>
              <a:t>- 23 mm higanyoszlop nyomású </a:t>
            </a:r>
            <a:br>
              <a:rPr lang="hu-HU" sz="3200">
                <a:solidFill>
                  <a:srgbClr val="000000"/>
                </a:solidFill>
                <a:cs typeface="Arial" charset="0"/>
              </a:rPr>
            </a:br>
            <a:r>
              <a:rPr lang="hu-HU" sz="3200">
                <a:solidFill>
                  <a:srgbClr val="000000"/>
                </a:solidFill>
                <a:cs typeface="Arial" charset="0"/>
              </a:rPr>
              <a:t>- kb. 5 gr-os súly már jól látható fehéredés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-té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téma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pitchFamily="3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pitchFamily="32" charset="-122"/>
          </a:defRPr>
        </a:defPPr>
      </a:lstStyle>
    </a:lnDef>
  </a:objectDefaults>
  <a:extraClrSchemeLst>
    <a:extraClrScheme>
      <a:clrScheme name="Office-té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é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1104</TotalTime>
  <Words>930</Words>
  <PresentationFormat>Egyéni</PresentationFormat>
  <Paragraphs>400</Paragraphs>
  <Slides>68</Slides>
  <Notes>68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68</vt:i4>
      </vt:variant>
    </vt:vector>
  </HeadingPairs>
  <TitlesOfParts>
    <vt:vector size="69" baseType="lpstr">
      <vt:lpstr>Office-téma</vt:lpstr>
      <vt:lpstr>1. dia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  <vt:lpstr>17. dia</vt:lpstr>
      <vt:lpstr>18. dia</vt:lpstr>
      <vt:lpstr>19. dia</vt:lpstr>
      <vt:lpstr>20. dia</vt:lpstr>
      <vt:lpstr>21. dia</vt:lpstr>
      <vt:lpstr>22. dia</vt:lpstr>
      <vt:lpstr>23. dia</vt:lpstr>
      <vt:lpstr>24. dia</vt:lpstr>
      <vt:lpstr>25. dia</vt:lpstr>
      <vt:lpstr>26. dia</vt:lpstr>
      <vt:lpstr>27. dia</vt:lpstr>
      <vt:lpstr>28. dia</vt:lpstr>
      <vt:lpstr>29. dia</vt:lpstr>
      <vt:lpstr>30. dia</vt:lpstr>
      <vt:lpstr>31. dia</vt:lpstr>
      <vt:lpstr>32. dia</vt:lpstr>
      <vt:lpstr>33. dia</vt:lpstr>
      <vt:lpstr>34. dia</vt:lpstr>
      <vt:lpstr>35. dia</vt:lpstr>
      <vt:lpstr>36. dia</vt:lpstr>
      <vt:lpstr>37. dia</vt:lpstr>
      <vt:lpstr>38. dia</vt:lpstr>
      <vt:lpstr>39. dia</vt:lpstr>
      <vt:lpstr>40. dia</vt:lpstr>
      <vt:lpstr>41. dia</vt:lpstr>
      <vt:lpstr>42. dia</vt:lpstr>
      <vt:lpstr>43. dia</vt:lpstr>
      <vt:lpstr>44. dia</vt:lpstr>
      <vt:lpstr>45. dia</vt:lpstr>
      <vt:lpstr>46. dia</vt:lpstr>
      <vt:lpstr>47. dia</vt:lpstr>
      <vt:lpstr>48. dia</vt:lpstr>
      <vt:lpstr>49. dia</vt:lpstr>
      <vt:lpstr>50. dia</vt:lpstr>
      <vt:lpstr>51. dia</vt:lpstr>
      <vt:lpstr>52. dia</vt:lpstr>
      <vt:lpstr>53. dia</vt:lpstr>
      <vt:lpstr>54. dia</vt:lpstr>
      <vt:lpstr>55. dia</vt:lpstr>
      <vt:lpstr>56. dia</vt:lpstr>
      <vt:lpstr>57. dia</vt:lpstr>
      <vt:lpstr>58. dia</vt:lpstr>
      <vt:lpstr>59. dia</vt:lpstr>
      <vt:lpstr>60. dia</vt:lpstr>
      <vt:lpstr>61. dia</vt:lpstr>
      <vt:lpstr>62. dia</vt:lpstr>
      <vt:lpstr>63. dia</vt:lpstr>
      <vt:lpstr>64. dia</vt:lpstr>
      <vt:lpstr>65. dia</vt:lpstr>
      <vt:lpstr>66. dia</vt:lpstr>
      <vt:lpstr>67. dia</vt:lpstr>
      <vt:lpstr>68.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Dea Kovats</dc:creator>
  <cp:lastModifiedBy>Acer</cp:lastModifiedBy>
  <cp:revision>47</cp:revision>
  <cp:lastPrinted>1601-01-01T00:00:00Z</cp:lastPrinted>
  <dcterms:created xsi:type="dcterms:W3CDTF">2017-02-06T11:16:07Z</dcterms:created>
  <dcterms:modified xsi:type="dcterms:W3CDTF">2020-02-20T12:08:38Z</dcterms:modified>
</cp:coreProperties>
</file>