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8C8C-B835-48DC-BE09-A18D42840380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80D3-C572-4AF5-8B2A-ED1CDB107F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470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19A9-A516-4A45-B46F-82D337588D5A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0B83-D0A3-48F1-BD89-E5FD80CD48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437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1A94-6388-41B3-8CBD-D5F273413B19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C475-9340-404A-B3DA-EE6A4D5701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65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12EA-00D0-4D33-97B3-14A93448BBA1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DF4-4E46-473F-8931-9CA44C73AB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142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AA7B-6C30-46BB-AC1B-5C90536E4CC1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1A92-9D10-4DE2-923A-187DAF80A9F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25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702E-8D13-484F-B2E0-F0650D9543B8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8866-A87B-4BEE-9956-1B4AA5DC75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61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9EE1-5260-4C65-BBE5-2C7DEAD017D0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D882-E95E-4D58-AEB4-09F136D7808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318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BAD0-6BC1-42BB-8C29-48CC565DD0C5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6E6F-5DA5-431A-A657-66BA5FD752B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68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C936-19DE-4994-9A91-8D46F894D375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E858-1107-4EA2-A91C-06CA31EC9D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64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82BE-D7B4-4B7D-818E-FDA077DD7617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AE07-2CD1-4F0A-9152-461C0606104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614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38FD-7117-46D1-B8C8-23F1DE0285A6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F9F8-1871-4DDD-8B4B-9906F33B7F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1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D0A9F-2A0D-4E2D-BA9E-3A69FC1B6BAD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1BA0E5-AA3F-46F1-A503-200FA6780C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zövegdoboz 1"/>
          <p:cNvSpPr txBox="1">
            <a:spLocks noChangeArrowheads="1"/>
          </p:cNvSpPr>
          <p:nvPr/>
        </p:nvSpPr>
        <p:spPr bwMode="auto">
          <a:xfrm>
            <a:off x="0" y="1397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400" b="1"/>
              <a:t>Digestive tract II. Urinary tract</a:t>
            </a:r>
          </a:p>
        </p:txBody>
      </p:sp>
      <p:sp>
        <p:nvSpPr>
          <p:cNvPr id="2051" name="Szövegdoboz 2"/>
          <p:cNvSpPr txBox="1">
            <a:spLocks noChangeArrowheads="1"/>
          </p:cNvSpPr>
          <p:nvPr/>
        </p:nvSpPr>
        <p:spPr bwMode="auto">
          <a:xfrm>
            <a:off x="1079500" y="3429000"/>
            <a:ext cx="6694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/>
              <a:t>Faculty of Pharmacy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/>
              <a:t>8th week histology practice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/>
              <a:t>Department of Anatomy, Histology and Embriology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Histology of the pancreas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hu-HU" altLang="hu-HU" smtClean="0"/>
              <a:t>Serous gland</a:t>
            </a:r>
          </a:p>
          <a:p>
            <a:pPr eaLnBrk="1" hangingPunct="1"/>
            <a:r>
              <a:rPr lang="hu-HU" altLang="hu-HU" smtClean="0"/>
              <a:t>Centroaciner cell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Langerhans islets – endocrine part</a:t>
            </a:r>
          </a:p>
        </p:txBody>
      </p:sp>
      <p:pic>
        <p:nvPicPr>
          <p:cNvPr id="11268" name="Picture 5" descr="250px-Centroacinar_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754313"/>
            <a:ext cx="33115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333500"/>
            <a:ext cx="44164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0"/>
            <a:ext cx="704373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305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740275" y="5900738"/>
            <a:ext cx="206375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b="1">
                <a:latin typeface="Arial" panose="020B0604020202020204" pitchFamily="34" charset="0"/>
              </a:rPr>
              <a:t>Nephron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idx="1"/>
          </p:nvPr>
        </p:nvSpPr>
        <p:spPr>
          <a:xfrm>
            <a:off x="5508625" y="0"/>
            <a:ext cx="381635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/>
              <a:t>      Macula densa</a:t>
            </a:r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r>
              <a:rPr lang="hu-HU" altLang="hu-HU" smtClean="0"/>
              <a:t>Malphigian corpuscule</a:t>
            </a:r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r>
              <a:rPr lang="hu-HU" altLang="hu-HU" smtClean="0"/>
              <a:t>interdigitating podocytes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8"/>
          <p:cNvSpPr>
            <a:spLocks noChangeShapeType="1"/>
          </p:cNvSpPr>
          <p:nvPr/>
        </p:nvSpPr>
        <p:spPr bwMode="auto">
          <a:xfrm flipH="1">
            <a:off x="2195513" y="260350"/>
            <a:ext cx="38893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15163" y="774700"/>
            <a:ext cx="172720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Macula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densa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5791200" y="1016000"/>
            <a:ext cx="1193800" cy="11430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2088" y="4868863"/>
            <a:ext cx="2305050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Parietal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layer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of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Bowman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’s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capsule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784600" y="5321300"/>
            <a:ext cx="1587500" cy="6223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9563" y="1163638"/>
            <a:ext cx="23050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Proximal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tubule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614613" y="1001713"/>
            <a:ext cx="1385887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62088" y="1530350"/>
            <a:ext cx="887412" cy="5127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3525" y="6103938"/>
            <a:ext cx="20891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Distal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tubule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H="1" flipV="1">
            <a:off x="749300" y="3213100"/>
            <a:ext cx="152400" cy="2844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387600" y="6311900"/>
            <a:ext cx="4787900" cy="635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Collecting ducts</a:t>
            </a:r>
          </a:p>
        </p:txBody>
      </p:sp>
      <p:pic>
        <p:nvPicPr>
          <p:cNvPr id="16387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8888"/>
            <a:ext cx="668337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zövegdoboz 2"/>
          <p:cNvSpPr txBox="1">
            <a:spLocks noChangeArrowheads="1"/>
          </p:cNvSpPr>
          <p:nvPr/>
        </p:nvSpPr>
        <p:spPr bwMode="auto">
          <a:xfrm>
            <a:off x="1430338" y="2773363"/>
            <a:ext cx="600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200" b="1"/>
              <a:t>Sections and structures to identify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abadkézi sokszög 14"/>
          <p:cNvSpPr/>
          <p:nvPr/>
        </p:nvSpPr>
        <p:spPr>
          <a:xfrm>
            <a:off x="579438" y="962025"/>
            <a:ext cx="7985125" cy="4781550"/>
          </a:xfrm>
          <a:custGeom>
            <a:avLst/>
            <a:gdLst>
              <a:gd name="connsiteX0" fmla="*/ 1377387 w 7986531"/>
              <a:gd name="connsiteY0" fmla="*/ 0 h 4780344"/>
              <a:gd name="connsiteX1" fmla="*/ 4734045 w 7986531"/>
              <a:gd name="connsiteY1" fmla="*/ 0 h 4780344"/>
              <a:gd name="connsiteX2" fmla="*/ 7986531 w 7986531"/>
              <a:gd name="connsiteY2" fmla="*/ 2303362 h 4780344"/>
              <a:gd name="connsiteX3" fmla="*/ 5891514 w 7986531"/>
              <a:gd name="connsiteY3" fmla="*/ 4745620 h 4780344"/>
              <a:gd name="connsiteX4" fmla="*/ 2581154 w 7986531"/>
              <a:gd name="connsiteY4" fmla="*/ 4780344 h 4780344"/>
              <a:gd name="connsiteX5" fmla="*/ 0 w 7986531"/>
              <a:gd name="connsiteY5" fmla="*/ 2083443 h 4780344"/>
              <a:gd name="connsiteX6" fmla="*/ 1377387 w 7986531"/>
              <a:gd name="connsiteY6" fmla="*/ 0 h 478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6531" h="4780344">
                <a:moveTo>
                  <a:pt x="1377387" y="0"/>
                </a:moveTo>
                <a:lnTo>
                  <a:pt x="4734045" y="0"/>
                </a:lnTo>
                <a:lnTo>
                  <a:pt x="7986531" y="2303362"/>
                </a:lnTo>
                <a:lnTo>
                  <a:pt x="5891514" y="4745620"/>
                </a:lnTo>
                <a:lnTo>
                  <a:pt x="2581154" y="4780344"/>
                </a:lnTo>
                <a:lnTo>
                  <a:pt x="0" y="2083443"/>
                </a:lnTo>
                <a:lnTo>
                  <a:pt x="137738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876800" y="2636838"/>
            <a:ext cx="774700" cy="715962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932363" y="2133600"/>
            <a:ext cx="172720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Central vein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7010400" y="3898900"/>
            <a:ext cx="457200" cy="627063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000875" y="3059113"/>
            <a:ext cx="1008063" cy="779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Portal</a:t>
            </a:r>
          </a:p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triad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913438" y="4498975"/>
            <a:ext cx="1249362" cy="1169988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41" name="Szövegdoboz 1"/>
          <p:cNvSpPr txBox="1">
            <a:spLocks noChangeArrowheads="1"/>
          </p:cNvSpPr>
          <p:nvPr/>
        </p:nvSpPr>
        <p:spPr bwMode="auto">
          <a:xfrm>
            <a:off x="0" y="33338"/>
            <a:ext cx="1839913" cy="52387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72. Liver </a:t>
            </a:r>
            <a:r>
              <a:rPr lang="hu-HU" altLang="hu-HU" sz="1400" b="1"/>
              <a:t>(HE)</a:t>
            </a:r>
            <a:endParaRPr lang="hu-HU" alt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5778500" y="2408238"/>
            <a:ext cx="1047750" cy="93186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72225" y="1989138"/>
            <a:ext cx="20891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Interlobular vein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65425" y="5489575"/>
            <a:ext cx="23050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Interlobular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artery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4635500" y="4583113"/>
            <a:ext cx="266700" cy="8016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30188" y="982663"/>
            <a:ext cx="2305050" cy="3667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Interlobular duct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990600" y="1384300"/>
            <a:ext cx="719138" cy="282733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95963" y="6237288"/>
            <a:ext cx="316865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2400" smtClean="0">
                <a:solidFill>
                  <a:srgbClr val="000000"/>
                </a:solidFill>
                <a:cs typeface="+mn-cs"/>
              </a:rPr>
              <a:t>Portal triad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2755900" y="4418013"/>
            <a:ext cx="596900" cy="10048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9467" name="Szövegdoboz 1"/>
          <p:cNvSpPr txBox="1">
            <a:spLocks noChangeArrowheads="1"/>
          </p:cNvSpPr>
          <p:nvPr/>
        </p:nvSpPr>
        <p:spPr bwMode="auto">
          <a:xfrm>
            <a:off x="0" y="33338"/>
            <a:ext cx="1839913" cy="52387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72. Liver </a:t>
            </a:r>
            <a:r>
              <a:rPr lang="hu-HU" altLang="hu-HU" sz="1400" b="1"/>
              <a:t>(HE)</a:t>
            </a:r>
            <a:endParaRPr lang="hu-HU" alt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15163" y="774700"/>
            <a:ext cx="172720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Macula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densa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5791200" y="1016000"/>
            <a:ext cx="1193800" cy="11430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2088" y="4868863"/>
            <a:ext cx="2305050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Parietal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layer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of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Bowman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’s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capsule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784600" y="5321300"/>
            <a:ext cx="1587500" cy="6223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9563" y="1163638"/>
            <a:ext cx="23050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Proximal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tubule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614613" y="1001713"/>
            <a:ext cx="1385887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62088" y="1530350"/>
            <a:ext cx="887412" cy="5127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3525" y="6103938"/>
            <a:ext cx="20891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Distal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tubule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H="1" flipV="1">
            <a:off x="749300" y="3213100"/>
            <a:ext cx="152400" cy="2844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387600" y="6311900"/>
            <a:ext cx="4787900" cy="635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493" name="Szövegdoboz 1"/>
          <p:cNvSpPr txBox="1">
            <a:spLocks noChangeArrowheads="1"/>
          </p:cNvSpPr>
          <p:nvPr/>
        </p:nvSpPr>
        <p:spPr bwMode="auto">
          <a:xfrm>
            <a:off x="0" y="33338"/>
            <a:ext cx="2141538" cy="52387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74. Kidney </a:t>
            </a:r>
            <a:r>
              <a:rPr lang="hu-HU" altLang="hu-HU" sz="1400" b="1"/>
              <a:t>(HE)</a:t>
            </a:r>
            <a:endParaRPr lang="hu-HU" altLang="hu-HU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Colon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Simple coumnar epith. with many goblet cells</a:t>
            </a:r>
          </a:p>
          <a:p>
            <a:pPr eaLnBrk="1" hangingPunct="1"/>
            <a:r>
              <a:rPr lang="hu-HU" altLang="hu-HU" smtClean="0"/>
              <a:t>Lieberkühn cripts in the l. propria</a:t>
            </a:r>
          </a:p>
          <a:p>
            <a:pPr eaLnBrk="1" hangingPunct="1"/>
            <a:r>
              <a:rPr lang="hu-HU" altLang="hu-HU" smtClean="0"/>
              <a:t>Muscularis mucosae</a:t>
            </a:r>
          </a:p>
          <a:p>
            <a:pPr lvl="1" eaLnBrk="1" hangingPunct="1"/>
            <a:r>
              <a:rPr lang="hu-HU" altLang="hu-HU" smtClean="0"/>
              <a:t>Inner circular&amp;outer longitudinal layers</a:t>
            </a:r>
          </a:p>
          <a:p>
            <a:pPr eaLnBrk="1" hangingPunct="1"/>
            <a:r>
              <a:rPr lang="hu-HU" altLang="hu-HU" smtClean="0"/>
              <a:t>Submucosa – NO glands</a:t>
            </a:r>
          </a:p>
          <a:p>
            <a:pPr eaLnBrk="1" hangingPunct="1"/>
            <a:r>
              <a:rPr lang="hu-HU" altLang="hu-HU" smtClean="0"/>
              <a:t>Muscularis externa</a:t>
            </a:r>
          </a:p>
          <a:p>
            <a:pPr lvl="1" eaLnBrk="1" hangingPunct="1"/>
            <a:r>
              <a:rPr lang="hu-HU" altLang="hu-HU" smtClean="0"/>
              <a:t>Inner circular&amp;outer longitudinal layers the outer layer is not continous, it forms the 3 tenia coli</a:t>
            </a:r>
          </a:p>
          <a:p>
            <a:pPr eaLnBrk="1" hangingPunct="1"/>
            <a:r>
              <a:rPr lang="hu-HU" altLang="hu-HU" smtClean="0"/>
              <a:t>Serosa OR Adventitia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98425"/>
            <a:ext cx="7886700" cy="1325563"/>
          </a:xfrm>
        </p:spPr>
        <p:txBody>
          <a:bodyPr/>
          <a:lstStyle/>
          <a:p>
            <a:pPr eaLnBrk="1" hangingPunct="1"/>
            <a:r>
              <a:rPr lang="hu-HU" altLang="hu-HU" smtClean="0"/>
              <a:t>Colon</a:t>
            </a:r>
          </a:p>
        </p:txBody>
      </p:sp>
      <p:pic>
        <p:nvPicPr>
          <p:cNvPr id="409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3150"/>
            <a:ext cx="68310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Vermiform appendix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hu-HU" altLang="hu-HU" smtClean="0"/>
              <a:t>Lymph nodules in the lamina propria and submucosa</a:t>
            </a:r>
          </a:p>
          <a:p>
            <a:pPr eaLnBrk="1" hangingPunct="1"/>
            <a:r>
              <a:rPr lang="hu-HU" altLang="hu-HU" smtClean="0"/>
              <a:t>Tenia coli is absent</a:t>
            </a:r>
          </a:p>
        </p:txBody>
      </p:sp>
      <p:pic>
        <p:nvPicPr>
          <p:cNvPr id="512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630488"/>
            <a:ext cx="49244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Liver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hu-HU" altLang="hu-HU" smtClean="0"/>
              <a:t>Hepatic lobules – hexagonal shape</a:t>
            </a:r>
          </a:p>
          <a:p>
            <a:pPr eaLnBrk="1" hangingPunct="1">
              <a:buFontTx/>
              <a:buNone/>
            </a:pPr>
            <a:r>
              <a:rPr lang="hu-HU" altLang="hu-HU" sz="2400" smtClean="0"/>
              <a:t>(portal lobule, acinus)</a:t>
            </a:r>
          </a:p>
          <a:p>
            <a:pPr lvl="1" eaLnBrk="1" hangingPunct="1"/>
            <a:r>
              <a:rPr lang="hu-HU" altLang="hu-HU" smtClean="0"/>
              <a:t>Portal triad – portal vein, artery, bile duct</a:t>
            </a:r>
          </a:p>
          <a:p>
            <a:pPr lvl="1" eaLnBrk="1" hangingPunct="1"/>
            <a:r>
              <a:rPr lang="hu-HU" altLang="hu-HU" smtClean="0"/>
              <a:t>Hepatic sinusoids between the hepatic chords</a:t>
            </a:r>
          </a:p>
          <a:p>
            <a:pPr lvl="1" eaLnBrk="1" hangingPunct="1"/>
            <a:r>
              <a:rPr lang="hu-HU" altLang="hu-HU" smtClean="0"/>
              <a:t>Central vein</a:t>
            </a:r>
          </a:p>
        </p:txBody>
      </p:sp>
      <p:pic>
        <p:nvPicPr>
          <p:cNvPr id="6148" name="Picture 4" descr="Liver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28988"/>
            <a:ext cx="52927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isto_eqlo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619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78425" cy="863600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Hepatic lobule</a:t>
            </a:r>
          </a:p>
        </p:txBody>
      </p:sp>
      <p:pic>
        <p:nvPicPr>
          <p:cNvPr id="7171" name="Picture 3" descr="máj séma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1501775"/>
            <a:ext cx="4987925" cy="5327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217738" y="2149475"/>
            <a:ext cx="0" cy="792163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52550" y="1717675"/>
            <a:ext cx="172720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Central vein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2649538" y="4310063"/>
            <a:ext cx="1439862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2505075" y="4886325"/>
            <a:ext cx="15843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649538" y="5534025"/>
            <a:ext cx="1439862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60838" y="4094163"/>
            <a:ext cx="20891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Interlobular vein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160838" y="4670425"/>
            <a:ext cx="23050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Interlobular artery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60838" y="5389563"/>
            <a:ext cx="2305050" cy="3667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Interlobular duct</a:t>
            </a:r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>
            <a:off x="6537325" y="4021138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69125" y="4525963"/>
            <a:ext cx="1008063" cy="779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Portal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triad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2865438" y="2581275"/>
            <a:ext cx="9382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3009900" y="2797175"/>
            <a:ext cx="857250" cy="19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779838" y="27193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Hep. chord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52863" y="23590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Hep. sinus</a:t>
            </a:r>
          </a:p>
        </p:txBody>
      </p:sp>
      <p:pic>
        <p:nvPicPr>
          <p:cNvPr id="7186" name="Picture 18" descr="2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Hepatic sinus</a:t>
            </a:r>
          </a:p>
        </p:txBody>
      </p:sp>
      <p:pic>
        <p:nvPicPr>
          <p:cNvPr id="8195" name="Picture 4" descr="tri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abadkézi sokszög 14"/>
          <p:cNvSpPr/>
          <p:nvPr/>
        </p:nvSpPr>
        <p:spPr>
          <a:xfrm>
            <a:off x="579438" y="962025"/>
            <a:ext cx="7985125" cy="4781550"/>
          </a:xfrm>
          <a:custGeom>
            <a:avLst/>
            <a:gdLst>
              <a:gd name="connsiteX0" fmla="*/ 1377387 w 7986531"/>
              <a:gd name="connsiteY0" fmla="*/ 0 h 4780344"/>
              <a:gd name="connsiteX1" fmla="*/ 4734045 w 7986531"/>
              <a:gd name="connsiteY1" fmla="*/ 0 h 4780344"/>
              <a:gd name="connsiteX2" fmla="*/ 7986531 w 7986531"/>
              <a:gd name="connsiteY2" fmla="*/ 2303362 h 4780344"/>
              <a:gd name="connsiteX3" fmla="*/ 5891514 w 7986531"/>
              <a:gd name="connsiteY3" fmla="*/ 4745620 h 4780344"/>
              <a:gd name="connsiteX4" fmla="*/ 2581154 w 7986531"/>
              <a:gd name="connsiteY4" fmla="*/ 4780344 h 4780344"/>
              <a:gd name="connsiteX5" fmla="*/ 0 w 7986531"/>
              <a:gd name="connsiteY5" fmla="*/ 2083443 h 4780344"/>
              <a:gd name="connsiteX6" fmla="*/ 1377387 w 7986531"/>
              <a:gd name="connsiteY6" fmla="*/ 0 h 478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6531" h="4780344">
                <a:moveTo>
                  <a:pt x="1377387" y="0"/>
                </a:moveTo>
                <a:lnTo>
                  <a:pt x="4734045" y="0"/>
                </a:lnTo>
                <a:lnTo>
                  <a:pt x="7986531" y="2303362"/>
                </a:lnTo>
                <a:lnTo>
                  <a:pt x="5891514" y="4745620"/>
                </a:lnTo>
                <a:lnTo>
                  <a:pt x="2581154" y="4780344"/>
                </a:lnTo>
                <a:lnTo>
                  <a:pt x="0" y="2083443"/>
                </a:lnTo>
                <a:lnTo>
                  <a:pt x="137738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876800" y="2636838"/>
            <a:ext cx="774700" cy="715962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932363" y="2133600"/>
            <a:ext cx="1727200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Central vein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7010400" y="3898900"/>
            <a:ext cx="457200" cy="627063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000875" y="3059113"/>
            <a:ext cx="1008063" cy="779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Portal</a:t>
            </a:r>
          </a:p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triad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913438" y="4498975"/>
            <a:ext cx="1249362" cy="1169988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5778500" y="2408238"/>
            <a:ext cx="1047750" cy="93186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72225" y="1989138"/>
            <a:ext cx="2089150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Interlobular vein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65425" y="5489575"/>
            <a:ext cx="23050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Interlobular</a:t>
            </a:r>
            <a:r>
              <a:rPr lang="hu-HU" altLang="hu-H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cs typeface="+mn-cs"/>
              </a:rPr>
              <a:t>artery</a:t>
            </a:r>
            <a:endParaRPr lang="hu-HU" altLang="hu-HU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4635500" y="4583113"/>
            <a:ext cx="266700" cy="8016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30188" y="982663"/>
            <a:ext cx="2305050" cy="3667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800" smtClean="0">
                <a:solidFill>
                  <a:srgbClr val="000000"/>
                </a:solidFill>
                <a:cs typeface="+mn-cs"/>
              </a:rPr>
              <a:t>Interlobular duct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990600" y="1384300"/>
            <a:ext cx="719138" cy="282733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95963" y="6237288"/>
            <a:ext cx="316865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2400" smtClean="0">
                <a:solidFill>
                  <a:srgbClr val="000000"/>
                </a:solidFill>
                <a:cs typeface="+mn-cs"/>
              </a:rPr>
              <a:t>Portal triad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2755900" y="4418013"/>
            <a:ext cx="596900" cy="10048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225</Words>
  <Application>Microsoft Office PowerPoint</Application>
  <PresentationFormat>Diavetítés a képernyőre (4:3 oldalarány)</PresentationFormat>
  <Paragraphs>80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Calibri</vt:lpstr>
      <vt:lpstr>Arial</vt:lpstr>
      <vt:lpstr>Calibri Light</vt:lpstr>
      <vt:lpstr>Office-téma</vt:lpstr>
      <vt:lpstr>PowerPoint bemutató</vt:lpstr>
      <vt:lpstr>Colon</vt:lpstr>
      <vt:lpstr>Colon</vt:lpstr>
      <vt:lpstr>Vermiform appendix</vt:lpstr>
      <vt:lpstr>Liver</vt:lpstr>
      <vt:lpstr>Hepatic lobule</vt:lpstr>
      <vt:lpstr>Hepatic sinus</vt:lpstr>
      <vt:lpstr>PowerPoint bemutató</vt:lpstr>
      <vt:lpstr>PowerPoint bemutató</vt:lpstr>
      <vt:lpstr>Histology of the pancreas</vt:lpstr>
      <vt:lpstr>PowerPoint bemutató</vt:lpstr>
      <vt:lpstr>PowerPoint bemutató</vt:lpstr>
      <vt:lpstr>PowerPoint bemutató</vt:lpstr>
      <vt:lpstr>PowerPoint bemutató</vt:lpstr>
      <vt:lpstr>Collecting ducts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68</cp:revision>
  <dcterms:created xsi:type="dcterms:W3CDTF">2018-01-30T07:42:18Z</dcterms:created>
  <dcterms:modified xsi:type="dcterms:W3CDTF">2020-02-22T21:52:23Z</dcterms:modified>
</cp:coreProperties>
</file>