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2" r:id="rId3"/>
    <p:sldId id="273" r:id="rId4"/>
    <p:sldId id="274" r:id="rId5"/>
    <p:sldId id="275" r:id="rId6"/>
    <p:sldId id="276" r:id="rId7"/>
    <p:sldId id="278" r:id="rId8"/>
    <p:sldId id="277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8" r:id="rId18"/>
    <p:sldId id="289" r:id="rId19"/>
    <p:sldId id="290" r:id="rId20"/>
    <p:sldId id="294" r:id="rId21"/>
    <p:sldId id="295" r:id="rId22"/>
    <p:sldId id="296" r:id="rId2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8CC73-B8F3-4A11-9EE2-80CE5CA63599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D4D31-73B5-4883-B7B7-AEBF892AFE3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6405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BA10C-9E13-4DDB-93C1-58E934A21A2D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C19B-2397-4CA2-997C-91F23B5C7E5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6860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43733-1BBB-4E9B-A3E6-E936EDA8A531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DB791-4EDC-44FD-9987-4FDA4E0797A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9409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045B3-A436-43A4-B7D3-4613A308171B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404BA-5EFF-435D-9E54-9A8C41DEF81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5891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17543-B9CE-422A-B86A-9A9C18633648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F3A96-8658-495C-8B6C-A301AA46BB6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7837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0E91-4F1B-4DD6-9F33-5E5DB39CEA73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7FDA8-D68C-4A77-8C8B-1695FD1FAA9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3694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DB26E-3EDC-4527-B67E-167A4181F994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1FF2A-7854-4167-9CC8-A58D1CAEB17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8536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B2078-AFD2-4305-98AC-F3F5B493A193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DB84E-03D1-4F24-AC3B-D40500E5064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6945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C8823-EC72-46E8-A6B8-F8E17B5D9E0C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986F7-FFCF-40E0-96F8-7B971265015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8877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295D4-F551-4EDE-A811-E3FC0E90FA7B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70815-D973-48E9-B3C7-B937FDD7441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7698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403B4-7187-440A-9292-2F58256231C3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ED45-075F-47EE-8D90-4D2E46FDFFC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7972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16ADD2-AB7F-4910-AFD5-8348BA7F44D9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934093-48AF-4B72-BD39-E919330F47E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darm\d&#252;nndarm3.bmp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zövegdoboz 1"/>
          <p:cNvSpPr txBox="1">
            <a:spLocks noChangeArrowheads="1"/>
          </p:cNvSpPr>
          <p:nvPr/>
        </p:nvSpPr>
        <p:spPr bwMode="auto">
          <a:xfrm>
            <a:off x="0" y="13970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4400" b="1"/>
              <a:t>Légzőrendszer, Emésztőrendszer I.</a:t>
            </a:r>
          </a:p>
        </p:txBody>
      </p:sp>
      <p:sp>
        <p:nvSpPr>
          <p:cNvPr id="2051" name="Szövegdoboz 2"/>
          <p:cNvSpPr txBox="1">
            <a:spLocks noChangeArrowheads="1"/>
          </p:cNvSpPr>
          <p:nvPr/>
        </p:nvSpPr>
        <p:spPr bwMode="auto">
          <a:xfrm>
            <a:off x="1661903" y="3429000"/>
            <a:ext cx="549317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dirty="0"/>
              <a:t>Gyógyszerésztudományi Kar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dirty="0" smtClean="0"/>
              <a:t>6. hét s</a:t>
            </a:r>
            <a:r>
              <a:rPr lang="hu-HU" altLang="hu-HU" dirty="0" smtClean="0"/>
              <a:t>zövettani gyakorlat</a:t>
            </a:r>
            <a:endParaRPr lang="hu-HU" altLang="hu-HU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b="1" dirty="0"/>
              <a:t>Anatómiai, Szövet- és </a:t>
            </a:r>
            <a:r>
              <a:rPr lang="hu-HU" altLang="hu-HU" sz="2400" b="1"/>
              <a:t>Fejlődéstani </a:t>
            </a:r>
            <a:r>
              <a:rPr lang="hu-HU" altLang="hu-HU" sz="2400" b="1" smtClean="0"/>
              <a:t>Intézet</a:t>
            </a:r>
            <a:endParaRPr lang="hu-HU" altLang="hu-HU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élf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376488"/>
            <a:ext cx="4932362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hu-HU" altLang="hu-HU" sz="4000" smtClean="0"/>
              <a:t>Emésztőrendszer falának ált. szövettani felépítése</a:t>
            </a:r>
          </a:p>
        </p:txBody>
      </p:sp>
      <p:sp>
        <p:nvSpPr>
          <p:cNvPr id="11268" name="Rectangle 3"/>
          <p:cNvSpPr>
            <a:spLocks noGrp="1"/>
          </p:cNvSpPr>
          <p:nvPr>
            <p:ph type="body" idx="4294967295"/>
          </p:nvPr>
        </p:nvSpPr>
        <p:spPr>
          <a:xfrm>
            <a:off x="0" y="1616075"/>
            <a:ext cx="8229600" cy="5229225"/>
          </a:xfrm>
        </p:spPr>
        <p:txBody>
          <a:bodyPr/>
          <a:lstStyle/>
          <a:p>
            <a:pPr eaLnBrk="1" hangingPunct="1"/>
            <a:r>
              <a:rPr lang="hu-HU" altLang="hu-HU" smtClean="0"/>
              <a:t>Tunica mucosa</a:t>
            </a:r>
          </a:p>
          <a:p>
            <a:pPr lvl="1" eaLnBrk="1" hangingPunct="1"/>
            <a:r>
              <a:rPr lang="hu-HU" altLang="hu-HU" smtClean="0"/>
              <a:t>Epithelium (1)</a:t>
            </a:r>
          </a:p>
          <a:p>
            <a:pPr lvl="1" eaLnBrk="1" hangingPunct="1"/>
            <a:r>
              <a:rPr lang="hu-HU" altLang="hu-HU" smtClean="0"/>
              <a:t>Lamina propria (2)</a:t>
            </a:r>
          </a:p>
          <a:p>
            <a:pPr lvl="1" eaLnBrk="1" hangingPunct="1"/>
            <a:r>
              <a:rPr lang="hu-HU" altLang="hu-HU" smtClean="0"/>
              <a:t>Muscularis mucosae (3)</a:t>
            </a:r>
          </a:p>
          <a:p>
            <a:pPr eaLnBrk="1" hangingPunct="1"/>
            <a:r>
              <a:rPr lang="hu-HU" altLang="hu-HU" smtClean="0"/>
              <a:t>Tunica submucosa (4) 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hu-HU" altLang="hu-HU" sz="1600" smtClean="0"/>
              <a:t>	(pl. submucosus)</a:t>
            </a:r>
          </a:p>
          <a:p>
            <a:pPr eaLnBrk="1" hangingPunct="1"/>
            <a:r>
              <a:rPr lang="hu-HU" altLang="hu-HU" smtClean="0"/>
              <a:t>Tunica muscularis 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hu-HU" altLang="hu-HU" sz="1600" smtClean="0"/>
              <a:t>	(pl. myentericus)</a:t>
            </a:r>
          </a:p>
          <a:p>
            <a:pPr lvl="1" eaLnBrk="1" hangingPunct="1"/>
            <a:r>
              <a:rPr lang="hu-HU" altLang="hu-HU" smtClean="0"/>
              <a:t>Belső körkörös (5)</a:t>
            </a:r>
          </a:p>
          <a:p>
            <a:pPr lvl="1" eaLnBrk="1" hangingPunct="1"/>
            <a:r>
              <a:rPr lang="hu-HU" altLang="hu-HU" smtClean="0"/>
              <a:t>Külső hosszanti (6)</a:t>
            </a:r>
          </a:p>
          <a:p>
            <a:pPr eaLnBrk="1" hangingPunct="1"/>
            <a:r>
              <a:rPr lang="hu-HU" altLang="hu-HU" smtClean="0"/>
              <a:t>Adventitia / Serosa (7)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hu-HU" altLang="hu-HU" smtClean="0"/>
              <a:t>Esophagus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Többrétegű el nem szarusodó laphám</a:t>
            </a:r>
          </a:p>
          <a:p>
            <a:pPr eaLnBrk="1" hangingPunct="1"/>
            <a:r>
              <a:rPr lang="hu-HU" altLang="hu-HU" smtClean="0"/>
              <a:t>Cardia mirigyek lamina propria</a:t>
            </a:r>
          </a:p>
          <a:p>
            <a:pPr eaLnBrk="1" hangingPunct="1"/>
            <a:r>
              <a:rPr lang="hu-HU" altLang="hu-HU" smtClean="0"/>
              <a:t>Hosszanti lefutású muscularis mucosae </a:t>
            </a:r>
          </a:p>
          <a:p>
            <a:pPr eaLnBrk="1" hangingPunct="1"/>
            <a:r>
              <a:rPr lang="hu-HU" altLang="hu-HU" smtClean="0"/>
              <a:t>Gl. esophageae a submucosában</a:t>
            </a:r>
          </a:p>
          <a:p>
            <a:pPr eaLnBrk="1" hangingPunct="1"/>
            <a:r>
              <a:rPr lang="hu-HU" altLang="hu-HU" smtClean="0"/>
              <a:t>Tunica muscularis </a:t>
            </a:r>
          </a:p>
          <a:p>
            <a:pPr lvl="1" eaLnBrk="1" hangingPunct="1"/>
            <a:r>
              <a:rPr lang="hu-HU" altLang="hu-HU" smtClean="0"/>
              <a:t> felső szakaszon még harántcsíkolt izom</a:t>
            </a:r>
          </a:p>
          <a:p>
            <a:pPr eaLnBrk="1" hangingPunct="1"/>
            <a:r>
              <a:rPr lang="hu-HU" altLang="hu-HU" smtClean="0"/>
              <a:t>Adventitia a mellkasi szakaszon, serora a hasüregben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 eaLnBrk="1" hangingPunct="1"/>
            <a:r>
              <a:rPr lang="hu-HU" altLang="hu-HU" smtClean="0"/>
              <a:t>Esophagus</a:t>
            </a:r>
          </a:p>
        </p:txBody>
      </p:sp>
      <p:pic>
        <p:nvPicPr>
          <p:cNvPr id="13315" name="Picture 4" descr="nyelocs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63638"/>
            <a:ext cx="8532813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628650" y="161925"/>
            <a:ext cx="7886700" cy="1325563"/>
          </a:xfrm>
        </p:spPr>
        <p:txBody>
          <a:bodyPr/>
          <a:lstStyle/>
          <a:p>
            <a:pPr algn="ctr" eaLnBrk="1" hangingPunct="1"/>
            <a:r>
              <a:rPr lang="hu-HU" altLang="hu-HU" smtClean="0"/>
              <a:t>Gyomor szövettani felépítése 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0" y="1184275"/>
            <a:ext cx="9144000" cy="5400675"/>
          </a:xfrm>
        </p:spPr>
        <p:txBody>
          <a:bodyPr/>
          <a:lstStyle/>
          <a:p>
            <a:pPr eaLnBrk="1" hangingPunct="1"/>
            <a:r>
              <a:rPr lang="hu-HU" altLang="hu-HU" sz="2400" smtClean="0"/>
              <a:t>Egyrétegű hengerhám          Foveolae gastricae </a:t>
            </a:r>
          </a:p>
          <a:p>
            <a:pPr eaLnBrk="1" hangingPunct="1"/>
            <a:r>
              <a:rPr lang="hu-HU" altLang="hu-HU" sz="2400" smtClean="0"/>
              <a:t>Lamina propria: hosszú, csöves mirigyek</a:t>
            </a:r>
          </a:p>
          <a:p>
            <a:pPr lvl="1" eaLnBrk="1" hangingPunct="1"/>
            <a:r>
              <a:rPr lang="hu-HU" altLang="hu-HU" sz="2000" smtClean="0"/>
              <a:t>Mucinosus nyaki sejtek (melléksejt)</a:t>
            </a:r>
          </a:p>
          <a:p>
            <a:pPr lvl="1" eaLnBrk="1" hangingPunct="1"/>
            <a:r>
              <a:rPr lang="hu-HU" altLang="hu-HU" sz="2000" smtClean="0"/>
              <a:t>Fő sejtek – pepsinogen szekréció</a:t>
            </a:r>
          </a:p>
          <a:p>
            <a:pPr lvl="1" eaLnBrk="1" hangingPunct="1"/>
            <a:r>
              <a:rPr lang="hu-HU" altLang="hu-HU" sz="2000" smtClean="0"/>
              <a:t>Fedősejtek – HCl szekréció</a:t>
            </a:r>
          </a:p>
          <a:p>
            <a:pPr eaLnBrk="1" hangingPunct="1"/>
            <a:r>
              <a:rPr lang="hu-HU" altLang="hu-HU" sz="2400" smtClean="0"/>
              <a:t>Muscularis mucosae</a:t>
            </a:r>
          </a:p>
          <a:p>
            <a:pPr lvl="1" eaLnBrk="1" hangingPunct="1"/>
            <a:r>
              <a:rPr lang="hu-HU" altLang="hu-HU" sz="2000" smtClean="0"/>
              <a:t>Belső körkörös és külső hosszanti rétegek</a:t>
            </a:r>
          </a:p>
          <a:p>
            <a:pPr eaLnBrk="1" hangingPunct="1"/>
            <a:r>
              <a:rPr lang="hu-HU" altLang="hu-HU" sz="2400" smtClean="0"/>
              <a:t>Tunica submucosa</a:t>
            </a:r>
          </a:p>
          <a:p>
            <a:pPr eaLnBrk="1" hangingPunct="1"/>
            <a:r>
              <a:rPr lang="hu-HU" altLang="hu-HU" sz="2400" smtClean="0"/>
              <a:t>Tunica muscularis</a:t>
            </a:r>
          </a:p>
          <a:p>
            <a:pPr lvl="1" eaLnBrk="1" hangingPunct="1"/>
            <a:r>
              <a:rPr lang="hu-HU" altLang="hu-HU" sz="2000" smtClean="0"/>
              <a:t>3 rétegű: belső ferde, középső körkörös, külső hosszanti</a:t>
            </a:r>
          </a:p>
          <a:p>
            <a:pPr eaLnBrk="1" hangingPunct="1"/>
            <a:r>
              <a:rPr lang="hu-HU" altLang="hu-HU" sz="2400" smtClean="0"/>
              <a:t>Tunica serosa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Gyomor szövettani felépítése</a:t>
            </a:r>
          </a:p>
        </p:txBody>
      </p:sp>
      <p:pic>
        <p:nvPicPr>
          <p:cNvPr id="15363" name="Picture 4" descr="stomach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1773238"/>
            <a:ext cx="69342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1768475" y="2078038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235075" y="1787525"/>
            <a:ext cx="191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Times New Roman" panose="02020603050405020304" pitchFamily="18" charset="0"/>
              </a:rPr>
              <a:t>foveolae gastricae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7423150" y="1998663"/>
            <a:ext cx="172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Times New Roman" panose="02020603050405020304" pitchFamily="18" charset="0"/>
              </a:rPr>
              <a:t>lamina propria 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Times New Roman" panose="02020603050405020304" pitchFamily="18" charset="0"/>
              </a:rPr>
              <a:t>mirigyek</a:t>
            </a:r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 flipH="1">
            <a:off x="5578475" y="2535238"/>
            <a:ext cx="19812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 flipH="1">
            <a:off x="6492875" y="2535238"/>
            <a:ext cx="13716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 flipH="1">
            <a:off x="7254875" y="2611438"/>
            <a:ext cx="99060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0" y="4630738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Times New Roman" panose="02020603050405020304" pitchFamily="18" charset="0"/>
              </a:rPr>
              <a:t>nyirok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Times New Roman" panose="02020603050405020304" pitchFamily="18" charset="0"/>
              </a:rPr>
              <a:t>follikulus</a:t>
            </a:r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>
            <a:off x="777875" y="4973638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3581400" y="5468938"/>
            <a:ext cx="2146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Times New Roman" panose="02020603050405020304" pitchFamily="18" charset="0"/>
              </a:rPr>
              <a:t>muscularis mucosae</a:t>
            </a:r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>
            <a:off x="2378075" y="2078038"/>
            <a:ext cx="762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171450"/>
            <a:ext cx="8229600" cy="792163"/>
          </a:xfrm>
        </p:spPr>
        <p:txBody>
          <a:bodyPr/>
          <a:lstStyle/>
          <a:p>
            <a:pPr eaLnBrk="1" hangingPunct="1"/>
            <a:r>
              <a:rPr lang="hu-HU" altLang="hu-HU" sz="3200" b="1" smtClean="0"/>
              <a:t>A vékonybél szöveti szerkezete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068638"/>
            <a:ext cx="6265863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24_17c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68638"/>
            <a:ext cx="4284662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660400"/>
            <a:ext cx="914400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latin typeface="Times New Roman" panose="02020603050405020304" pitchFamily="18" charset="0"/>
              </a:rPr>
              <a:t>A felszívódást elősegítő tényezők (felszínt növekvő tényezők):</a:t>
            </a:r>
          </a:p>
          <a:p>
            <a:pPr defTabSz="914400" eaLnBrk="1" hangingPunct="1">
              <a:spcBef>
                <a:spcPct val="50000"/>
              </a:spcBef>
              <a:buFontTx/>
              <a:buAutoNum type="arabicPeriod"/>
            </a:pPr>
            <a:r>
              <a:rPr lang="hu-HU" altLang="hu-HU" sz="1400">
                <a:latin typeface="Times New Roman" panose="02020603050405020304" pitchFamily="18" charset="0"/>
              </a:rPr>
              <a:t>Körkörös redők (plicae circulares  Kerckringi): Kifejezettebb a duodenumban és a jejunum proximalis részén. Az ileum terminális végén megszünnek.</a:t>
            </a:r>
          </a:p>
          <a:p>
            <a:pPr defTabSz="914400" eaLnBrk="1" hangingPunct="1">
              <a:spcBef>
                <a:spcPct val="50000"/>
              </a:spcBef>
              <a:buFontTx/>
              <a:buAutoNum type="arabicPeriod"/>
            </a:pPr>
            <a:r>
              <a:rPr lang="hu-HU" altLang="hu-HU" sz="1400">
                <a:latin typeface="Times New Roman" panose="02020603050405020304" pitchFamily="18" charset="0"/>
              </a:rPr>
              <a:t>Bélbolyhok (villi intestinales): a mucosa ujjszerű kitüremkedései. A duodenumban és a jejunumban nagyobb számmal vannak jelen, mint az ileumban. Méretük:0,5-1,5 mm</a:t>
            </a:r>
          </a:p>
          <a:p>
            <a:pPr defTabSz="914400" eaLnBrk="1" hangingPunct="1">
              <a:spcBef>
                <a:spcPct val="50000"/>
              </a:spcBef>
              <a:buFontTx/>
              <a:buAutoNum type="arabicPeriod"/>
            </a:pPr>
            <a:r>
              <a:rPr lang="hu-HU" altLang="hu-HU" sz="1400">
                <a:latin typeface="Times New Roman" panose="02020603050405020304" pitchFamily="18" charset="0"/>
              </a:rPr>
              <a:t>Mikrobolyhok: A hámsejtek ujjszerű, apikális kitüremkedései. Fénymikroszkóppal, mint csíkos felszín jelenik meg.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55650" y="5157788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987675" y="6092825"/>
            <a:ext cx="327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380288" y="3860800"/>
            <a:ext cx="327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Garamond" panose="02020404030301010803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oktatás\darm\dünndarm3.bmp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42875"/>
            <a:ext cx="3773488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327025"/>
            <a:ext cx="3303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>
                <a:latin typeface="Arial" panose="020B0604020202020204" pitchFamily="34" charset="0"/>
              </a:rPr>
              <a:t>A vékonybél falszerkezete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95275" y="4176713"/>
            <a:ext cx="259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Arial" panose="020B0604020202020204" pitchFamily="34" charset="0"/>
              </a:rPr>
              <a:t>Tunica mucosa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5295900"/>
            <a:ext cx="2849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Arial" panose="020B0604020202020204" pitchFamily="34" charset="0"/>
              </a:rPr>
              <a:t>Tunica submucosa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0" y="5972175"/>
            <a:ext cx="2732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Arial" panose="020B0604020202020204" pitchFamily="34" charset="0"/>
              </a:rPr>
              <a:t>Tunica muscularis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04838" y="6411913"/>
            <a:ext cx="241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Arial" panose="020B0604020202020204" pitchFamily="34" charset="0"/>
              </a:rPr>
              <a:t>Tunica serosa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483350" y="5756275"/>
            <a:ext cx="17986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Arial" panose="020B0604020202020204" pitchFamily="34" charset="0"/>
              </a:rPr>
              <a:t>körkörös hosszanti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503988" y="4516438"/>
            <a:ext cx="1670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Arial" panose="020B0604020202020204" pitchFamily="34" charset="0"/>
              </a:rPr>
              <a:t>muscularis mucosae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502400" y="3668713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Arial" panose="020B0604020202020204" pitchFamily="34" charset="0"/>
              </a:rPr>
              <a:t>lamina propria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470650" y="3246438"/>
            <a:ext cx="173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Arial" panose="020B0604020202020204" pitchFamily="34" charset="0"/>
              </a:rPr>
              <a:t>epithelium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572250" y="1046163"/>
            <a:ext cx="168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Arial" panose="020B0604020202020204" pitchFamily="34" charset="0"/>
              </a:rPr>
              <a:t>bolyhok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5773738" y="1304925"/>
            <a:ext cx="77628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360988" y="1246188"/>
            <a:ext cx="1189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0" y="2274888"/>
            <a:ext cx="285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Arial" panose="020B0604020202020204" pitchFamily="34" charset="0"/>
              </a:rPr>
              <a:t>Lieberkühn kripták</a:t>
            </a: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2927350" y="2681288"/>
            <a:ext cx="282575" cy="100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1003300" y="2643188"/>
            <a:ext cx="200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Arial" panose="020B0604020202020204" pitchFamily="34" charset="0"/>
              </a:rPr>
              <a:t>(glandulae intestinales)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eaLnBrk="1" hangingPunct="1"/>
            <a:r>
              <a:rPr lang="hu-HU" altLang="hu-HU" smtClean="0"/>
              <a:t>Ileum</a:t>
            </a:r>
          </a:p>
        </p:txBody>
      </p:sp>
      <p:pic>
        <p:nvPicPr>
          <p:cNvPr id="18435" name="Picture 3" descr="011 ileum c2 x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5402263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3" descr="19-Paneth Cells-Jejun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7938"/>
            <a:ext cx="3995737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14"/>
          <p:cNvSpPr txBox="1">
            <a:spLocks noChangeArrowheads="1"/>
          </p:cNvSpPr>
          <p:nvPr/>
        </p:nvSpPr>
        <p:spPr bwMode="auto">
          <a:xfrm>
            <a:off x="5524500" y="0"/>
            <a:ext cx="1414463" cy="312738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latin typeface="Arial" panose="020B0604020202020204" pitchFamily="34" charset="0"/>
              </a:rPr>
              <a:t>Paneth sejtek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615950" y="0"/>
            <a:ext cx="7886700" cy="1325563"/>
          </a:xfrm>
        </p:spPr>
        <p:txBody>
          <a:bodyPr/>
          <a:lstStyle/>
          <a:p>
            <a:pPr algn="ctr" eaLnBrk="1" hangingPunct="1"/>
            <a:r>
              <a:rPr lang="hu-HU" altLang="hu-HU" smtClean="0"/>
              <a:t>Peyer plakkok</a:t>
            </a:r>
          </a:p>
        </p:txBody>
      </p:sp>
      <p:pic>
        <p:nvPicPr>
          <p:cNvPr id="19459" name="Picture 4" descr="p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74750"/>
            <a:ext cx="7416800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zövegdoboz 1"/>
          <p:cNvSpPr txBox="1">
            <a:spLocks noChangeArrowheads="1"/>
          </p:cNvSpPr>
          <p:nvPr/>
        </p:nvSpPr>
        <p:spPr bwMode="auto">
          <a:xfrm>
            <a:off x="1252538" y="2692400"/>
            <a:ext cx="66389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3200" b="1"/>
              <a:t>Felismerendő metszetek és struktúrák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smtClean="0"/>
              <a:t>Trachea</a:t>
            </a:r>
          </a:p>
        </p:txBody>
      </p:sp>
      <p:pic>
        <p:nvPicPr>
          <p:cNvPr id="3075" name="Picture 4" descr="trach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28775"/>
            <a:ext cx="4752975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203575" y="5734050"/>
            <a:ext cx="25019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pars membranacea (1/4)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-simaizom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musculus tracelalis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6567488" y="1647825"/>
            <a:ext cx="22431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pars cartilaginea (3/4)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-hyalinporc</a:t>
            </a:r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>
            <a:off x="4284663" y="4581525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 flipH="1">
            <a:off x="5580063" y="1916113"/>
            <a:ext cx="9366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zövegdoboz 1"/>
          <p:cNvSpPr txBox="1">
            <a:spLocks noChangeArrowheads="1"/>
          </p:cNvSpPr>
          <p:nvPr/>
        </p:nvSpPr>
        <p:spPr bwMode="auto">
          <a:xfrm>
            <a:off x="158750" y="12700"/>
            <a:ext cx="1860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800" b="1"/>
              <a:t>58. Tüdő </a:t>
            </a:r>
            <a:r>
              <a:rPr lang="hu-HU" altLang="hu-HU" sz="1400" b="1"/>
              <a:t>(HE)</a:t>
            </a:r>
            <a:endParaRPr lang="hu-HU" altLang="hu-HU" sz="2800" b="1"/>
          </a:p>
        </p:txBody>
      </p:sp>
      <p:pic>
        <p:nvPicPr>
          <p:cNvPr id="21507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9720" r="26962"/>
          <a:stretch>
            <a:fillRect/>
          </a:stretch>
        </p:blipFill>
        <p:spPr bwMode="auto">
          <a:xfrm>
            <a:off x="103188" y="490538"/>
            <a:ext cx="298132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5" t="7956" b="24141"/>
          <a:stretch>
            <a:fillRect/>
          </a:stretch>
        </p:blipFill>
        <p:spPr bwMode="auto">
          <a:xfrm>
            <a:off x="4852988" y="377825"/>
            <a:ext cx="4221162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1" r="24110"/>
          <a:stretch>
            <a:fillRect/>
          </a:stretch>
        </p:blipFill>
        <p:spPr bwMode="auto">
          <a:xfrm>
            <a:off x="103188" y="4132263"/>
            <a:ext cx="3906837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nyíllal 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2789238" y="852488"/>
            <a:ext cx="400050" cy="23018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abadkézi sokszög 8"/>
          <p:cNvSpPr/>
          <p:nvPr/>
        </p:nvSpPr>
        <p:spPr>
          <a:xfrm>
            <a:off x="100013" y="519113"/>
            <a:ext cx="2751137" cy="1731962"/>
          </a:xfrm>
          <a:custGeom>
            <a:avLst/>
            <a:gdLst>
              <a:gd name="connsiteX0" fmla="*/ 383130 w 2750967"/>
              <a:gd name="connsiteY0" fmla="*/ 290166 h 1731863"/>
              <a:gd name="connsiteX1" fmla="*/ 664484 w 2750967"/>
              <a:gd name="connsiteY1" fmla="*/ 123112 h 1731863"/>
              <a:gd name="connsiteX2" fmla="*/ 1183230 w 2750967"/>
              <a:gd name="connsiteY2" fmla="*/ 20 h 1731863"/>
              <a:gd name="connsiteX3" fmla="*/ 1948161 w 2750967"/>
              <a:gd name="connsiteY3" fmla="*/ 131905 h 1731863"/>
              <a:gd name="connsiteX4" fmla="*/ 2563622 w 2750967"/>
              <a:gd name="connsiteY4" fmla="*/ 386882 h 1731863"/>
              <a:gd name="connsiteX5" fmla="*/ 2748261 w 2750967"/>
              <a:gd name="connsiteY5" fmla="*/ 949589 h 1731863"/>
              <a:gd name="connsiteX6" fmla="*/ 2458115 w 2750967"/>
              <a:gd name="connsiteY6" fmla="*/ 1617805 h 1731863"/>
              <a:gd name="connsiteX7" fmla="*/ 1403038 w 2750967"/>
              <a:gd name="connsiteY7" fmla="*/ 1705728 h 1731863"/>
              <a:gd name="connsiteX8" fmla="*/ 409507 w 2750967"/>
              <a:gd name="connsiteY8" fmla="*/ 1336451 h 1731863"/>
              <a:gd name="connsiteX9" fmla="*/ 40230 w 2750967"/>
              <a:gd name="connsiteY9" fmla="*/ 1063889 h 1731863"/>
              <a:gd name="connsiteX10" fmla="*/ 22645 w 2750967"/>
              <a:gd name="connsiteY10" fmla="*/ 756159 h 1731863"/>
              <a:gd name="connsiteX11" fmla="*/ 154530 w 2750967"/>
              <a:gd name="connsiteY11" fmla="*/ 404466 h 1731863"/>
              <a:gd name="connsiteX12" fmla="*/ 383130 w 2750967"/>
              <a:gd name="connsiteY12" fmla="*/ 290166 h 173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0967" h="1731863">
                <a:moveTo>
                  <a:pt x="383130" y="290166"/>
                </a:moveTo>
                <a:cubicBezTo>
                  <a:pt x="468122" y="243274"/>
                  <a:pt x="531134" y="171470"/>
                  <a:pt x="664484" y="123112"/>
                </a:cubicBezTo>
                <a:cubicBezTo>
                  <a:pt x="797834" y="74754"/>
                  <a:pt x="969284" y="-1445"/>
                  <a:pt x="1183230" y="20"/>
                </a:cubicBezTo>
                <a:cubicBezTo>
                  <a:pt x="1397176" y="1485"/>
                  <a:pt x="1718096" y="67428"/>
                  <a:pt x="1948161" y="131905"/>
                </a:cubicBezTo>
                <a:cubicBezTo>
                  <a:pt x="2178226" y="196382"/>
                  <a:pt x="2430272" y="250601"/>
                  <a:pt x="2563622" y="386882"/>
                </a:cubicBezTo>
                <a:cubicBezTo>
                  <a:pt x="2696972" y="523163"/>
                  <a:pt x="2765846" y="744435"/>
                  <a:pt x="2748261" y="949589"/>
                </a:cubicBezTo>
                <a:cubicBezTo>
                  <a:pt x="2730677" y="1154743"/>
                  <a:pt x="2682319" y="1491782"/>
                  <a:pt x="2458115" y="1617805"/>
                </a:cubicBezTo>
                <a:cubicBezTo>
                  <a:pt x="2233911" y="1743828"/>
                  <a:pt x="1744473" y="1752620"/>
                  <a:pt x="1403038" y="1705728"/>
                </a:cubicBezTo>
                <a:cubicBezTo>
                  <a:pt x="1061603" y="1658836"/>
                  <a:pt x="636642" y="1443424"/>
                  <a:pt x="409507" y="1336451"/>
                </a:cubicBezTo>
                <a:cubicBezTo>
                  <a:pt x="182372" y="1229478"/>
                  <a:pt x="104707" y="1160604"/>
                  <a:pt x="40230" y="1063889"/>
                </a:cubicBezTo>
                <a:cubicBezTo>
                  <a:pt x="-24247" y="967174"/>
                  <a:pt x="3595" y="866063"/>
                  <a:pt x="22645" y="756159"/>
                </a:cubicBezTo>
                <a:cubicBezTo>
                  <a:pt x="41695" y="646255"/>
                  <a:pt x="90053" y="483597"/>
                  <a:pt x="154530" y="404466"/>
                </a:cubicBezTo>
                <a:cubicBezTo>
                  <a:pt x="219007" y="325335"/>
                  <a:pt x="298138" y="337058"/>
                  <a:pt x="383130" y="290166"/>
                </a:cubicBezTo>
                <a:close/>
              </a:path>
            </a:pathLst>
          </a:custGeom>
          <a:noFill/>
          <a:ln w="50800" cap="rnd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cxnSp>
        <p:nvCxnSpPr>
          <p:cNvPr id="11" name="Egyenes összekötő nyíllal 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276475" y="3903663"/>
            <a:ext cx="322263" cy="62706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zis 12"/>
          <p:cNvSpPr/>
          <p:nvPr/>
        </p:nvSpPr>
        <p:spPr>
          <a:xfrm rot="954960">
            <a:off x="2216150" y="4537075"/>
            <a:ext cx="1655763" cy="1157288"/>
          </a:xfrm>
          <a:prstGeom prst="ellipse">
            <a:avLst/>
          </a:prstGeom>
          <a:noFill/>
          <a:ln w="57150" cap="rnd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cxnSp>
        <p:nvCxnSpPr>
          <p:cNvPr id="15" name="Egyenes összekötő nyíllal 1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1990725" y="5697538"/>
            <a:ext cx="2127250" cy="40163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5241925" y="1936750"/>
            <a:ext cx="82550" cy="248602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5903913" y="1619250"/>
            <a:ext cx="53975" cy="203835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6491288" y="1447800"/>
            <a:ext cx="36512" cy="179387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7469188" y="1082675"/>
            <a:ext cx="9525" cy="183991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9" name="Szövegdoboz 21"/>
          <p:cNvSpPr txBox="1">
            <a:spLocks noChangeArrowheads="1"/>
          </p:cNvSpPr>
          <p:nvPr/>
        </p:nvSpPr>
        <p:spPr bwMode="auto">
          <a:xfrm>
            <a:off x="3168650" y="474663"/>
            <a:ext cx="1347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/>
              <a:t>bronchus</a:t>
            </a:r>
          </a:p>
        </p:txBody>
      </p:sp>
      <p:sp>
        <p:nvSpPr>
          <p:cNvPr id="21520" name="Szövegdoboz 22"/>
          <p:cNvSpPr txBox="1">
            <a:spLocks noChangeArrowheads="1"/>
          </p:cNvSpPr>
          <p:nvPr/>
        </p:nvSpPr>
        <p:spPr bwMode="auto">
          <a:xfrm>
            <a:off x="1165225" y="3530600"/>
            <a:ext cx="1649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/>
              <a:t>bronchiolus</a:t>
            </a:r>
          </a:p>
        </p:txBody>
      </p:sp>
      <p:sp>
        <p:nvSpPr>
          <p:cNvPr id="21521" name="Szövegdoboz 23"/>
          <p:cNvSpPr txBox="1">
            <a:spLocks noChangeArrowheads="1"/>
          </p:cNvSpPr>
          <p:nvPr/>
        </p:nvSpPr>
        <p:spPr bwMode="auto">
          <a:xfrm>
            <a:off x="4117975" y="5868988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/>
              <a:t>alveolus</a:t>
            </a:r>
          </a:p>
        </p:txBody>
      </p:sp>
      <p:cxnSp>
        <p:nvCxnSpPr>
          <p:cNvPr id="32" name="Egyenes összekötő nyíllal 3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484688" y="779463"/>
            <a:ext cx="336550" cy="15716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3" name="Szövegdoboz 33"/>
          <p:cNvSpPr txBox="1">
            <a:spLocks noChangeArrowheads="1"/>
          </p:cNvSpPr>
          <p:nvPr/>
        </p:nvSpPr>
        <p:spPr bwMode="auto">
          <a:xfrm>
            <a:off x="7280275" y="2819400"/>
            <a:ext cx="74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/>
              <a:t>porc</a:t>
            </a:r>
          </a:p>
        </p:txBody>
      </p:sp>
      <p:sp>
        <p:nvSpPr>
          <p:cNvPr id="21524" name="Szövegdoboz 35"/>
          <p:cNvSpPr txBox="1">
            <a:spLocks noChangeArrowheads="1"/>
          </p:cNvSpPr>
          <p:nvPr/>
        </p:nvSpPr>
        <p:spPr bwMode="auto">
          <a:xfrm>
            <a:off x="6356350" y="3073400"/>
            <a:ext cx="96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/>
              <a:t>mirigy</a:t>
            </a:r>
          </a:p>
        </p:txBody>
      </p:sp>
      <p:sp>
        <p:nvSpPr>
          <p:cNvPr id="21525" name="Szövegdoboz 38"/>
          <p:cNvSpPr txBox="1">
            <a:spLocks noChangeArrowheads="1"/>
          </p:cNvSpPr>
          <p:nvPr/>
        </p:nvSpPr>
        <p:spPr bwMode="auto">
          <a:xfrm>
            <a:off x="5818188" y="3524250"/>
            <a:ext cx="1360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/>
              <a:t>simaizom</a:t>
            </a:r>
          </a:p>
        </p:txBody>
      </p:sp>
      <p:sp>
        <p:nvSpPr>
          <p:cNvPr id="21526" name="Szövegdoboz 41"/>
          <p:cNvSpPr txBox="1">
            <a:spLocks noChangeArrowheads="1"/>
          </p:cNvSpPr>
          <p:nvPr/>
        </p:nvSpPr>
        <p:spPr bwMode="auto">
          <a:xfrm>
            <a:off x="5121275" y="4354513"/>
            <a:ext cx="3514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/>
              <a:t>többmagsoros csillószőrös </a:t>
            </a:r>
          </a:p>
          <a:p>
            <a:pPr eaLnBrk="1" hangingPunct="1"/>
            <a:r>
              <a:rPr lang="hu-HU" altLang="hu-HU" sz="2400"/>
              <a:t>hengerhám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zövegdoboz 1"/>
          <p:cNvSpPr txBox="1">
            <a:spLocks noChangeArrowheads="1"/>
          </p:cNvSpPr>
          <p:nvPr/>
        </p:nvSpPr>
        <p:spPr bwMode="auto">
          <a:xfrm>
            <a:off x="158750" y="12700"/>
            <a:ext cx="23193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800" b="1"/>
              <a:t>62. Gyomor </a:t>
            </a:r>
            <a:r>
              <a:rPr lang="hu-HU" altLang="hu-HU" sz="1400" b="1"/>
              <a:t>(HE)</a:t>
            </a:r>
            <a:endParaRPr lang="hu-HU" altLang="hu-HU" sz="2800" b="1"/>
          </a:p>
        </p:txBody>
      </p:sp>
      <p:pic>
        <p:nvPicPr>
          <p:cNvPr id="22531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7" t="15919" r="45490" b="4874"/>
          <a:stretch>
            <a:fillRect/>
          </a:stretch>
        </p:blipFill>
        <p:spPr bwMode="auto">
          <a:xfrm>
            <a:off x="1346200" y="1358900"/>
            <a:ext cx="1446213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6" t="3122" r="56831" b="5940"/>
          <a:stretch>
            <a:fillRect/>
          </a:stretch>
        </p:blipFill>
        <p:spPr bwMode="auto">
          <a:xfrm>
            <a:off x="3082925" y="1357313"/>
            <a:ext cx="14478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6" t="41454" r="35136"/>
          <a:stretch>
            <a:fillRect/>
          </a:stretch>
        </p:blipFill>
        <p:spPr bwMode="auto">
          <a:xfrm>
            <a:off x="4649788" y="827088"/>
            <a:ext cx="4322762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>
            <a:spLocks noChangeAspect="1"/>
          </p:cNvSpPr>
          <p:nvPr/>
        </p:nvSpPr>
        <p:spPr>
          <a:xfrm rot="550840">
            <a:off x="1425575" y="1447800"/>
            <a:ext cx="431800" cy="8636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cxnSp>
        <p:nvCxnSpPr>
          <p:cNvPr id="7" name="Egyenes összekötő nyíllal 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924050" y="1358900"/>
            <a:ext cx="1152525" cy="12541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795463" y="2341563"/>
            <a:ext cx="1284287" cy="197485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 10"/>
          <p:cNvSpPr>
            <a:spLocks noChangeAspect="1"/>
          </p:cNvSpPr>
          <p:nvPr/>
        </p:nvSpPr>
        <p:spPr>
          <a:xfrm>
            <a:off x="3638550" y="3192463"/>
            <a:ext cx="514350" cy="51911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cxnSp>
        <p:nvCxnSpPr>
          <p:cNvPr id="12" name="Egyenes összekötő nyíllal 1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4133850" y="822325"/>
            <a:ext cx="515938" cy="237013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152900" y="3727450"/>
            <a:ext cx="496888" cy="168592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abadkézi sokszög 17"/>
          <p:cNvSpPr/>
          <p:nvPr/>
        </p:nvSpPr>
        <p:spPr>
          <a:xfrm>
            <a:off x="6681788" y="3155950"/>
            <a:ext cx="817562" cy="755650"/>
          </a:xfrm>
          <a:custGeom>
            <a:avLst/>
            <a:gdLst>
              <a:gd name="connsiteX0" fmla="*/ 219959 w 612766"/>
              <a:gd name="connsiteY0" fmla="*/ 3919 h 628703"/>
              <a:gd name="connsiteX1" fmla="*/ 44113 w 612766"/>
              <a:gd name="connsiteY1" fmla="*/ 65466 h 628703"/>
              <a:gd name="connsiteX2" fmla="*/ 151 w 612766"/>
              <a:gd name="connsiteY2" fmla="*/ 285273 h 628703"/>
              <a:gd name="connsiteX3" fmla="*/ 52905 w 612766"/>
              <a:gd name="connsiteY3" fmla="*/ 540250 h 628703"/>
              <a:gd name="connsiteX4" fmla="*/ 263920 w 612766"/>
              <a:gd name="connsiteY4" fmla="*/ 628173 h 628703"/>
              <a:gd name="connsiteX5" fmla="*/ 580443 w 612766"/>
              <a:gd name="connsiteY5" fmla="*/ 557835 h 628703"/>
              <a:gd name="connsiteX6" fmla="*/ 580443 w 612766"/>
              <a:gd name="connsiteY6" fmla="*/ 232519 h 628703"/>
              <a:gd name="connsiteX7" fmla="*/ 387013 w 612766"/>
              <a:gd name="connsiteY7" fmla="*/ 30296 h 628703"/>
              <a:gd name="connsiteX8" fmla="*/ 219959 w 612766"/>
              <a:gd name="connsiteY8" fmla="*/ 3919 h 62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766" h="628703">
                <a:moveTo>
                  <a:pt x="219959" y="3919"/>
                </a:moveTo>
                <a:cubicBezTo>
                  <a:pt x="162809" y="9781"/>
                  <a:pt x="80748" y="18574"/>
                  <a:pt x="44113" y="65466"/>
                </a:cubicBezTo>
                <a:cubicBezTo>
                  <a:pt x="7478" y="112358"/>
                  <a:pt x="-1314" y="206142"/>
                  <a:pt x="151" y="285273"/>
                </a:cubicBezTo>
                <a:cubicBezTo>
                  <a:pt x="1616" y="364404"/>
                  <a:pt x="8944" y="483100"/>
                  <a:pt x="52905" y="540250"/>
                </a:cubicBezTo>
                <a:cubicBezTo>
                  <a:pt x="96866" y="597400"/>
                  <a:pt x="175997" y="625242"/>
                  <a:pt x="263920" y="628173"/>
                </a:cubicBezTo>
                <a:cubicBezTo>
                  <a:pt x="351843" y="631104"/>
                  <a:pt x="527689" y="623777"/>
                  <a:pt x="580443" y="557835"/>
                </a:cubicBezTo>
                <a:cubicBezTo>
                  <a:pt x="633197" y="491893"/>
                  <a:pt x="612681" y="320442"/>
                  <a:pt x="580443" y="232519"/>
                </a:cubicBezTo>
                <a:cubicBezTo>
                  <a:pt x="548205" y="144596"/>
                  <a:pt x="447094" y="66930"/>
                  <a:pt x="387013" y="30296"/>
                </a:cubicBezTo>
                <a:cubicBezTo>
                  <a:pt x="326932" y="-6338"/>
                  <a:pt x="277109" y="-1943"/>
                  <a:pt x="219959" y="391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9" name="Szabadkézi sokszög 18"/>
          <p:cNvSpPr/>
          <p:nvPr/>
        </p:nvSpPr>
        <p:spPr>
          <a:xfrm>
            <a:off x="8121650" y="3429000"/>
            <a:ext cx="550863" cy="400050"/>
          </a:xfrm>
          <a:custGeom>
            <a:avLst/>
            <a:gdLst>
              <a:gd name="connsiteX0" fmla="*/ 39695 w 409083"/>
              <a:gd name="connsiteY0" fmla="*/ 98725 h 422484"/>
              <a:gd name="connsiteX1" fmla="*/ 4526 w 409083"/>
              <a:gd name="connsiteY1" fmla="*/ 256986 h 422484"/>
              <a:gd name="connsiteX2" fmla="*/ 30903 w 409083"/>
              <a:gd name="connsiteY2" fmla="*/ 415248 h 422484"/>
              <a:gd name="connsiteX3" fmla="*/ 259503 w 409083"/>
              <a:gd name="connsiteY3" fmla="*/ 397663 h 422484"/>
              <a:gd name="connsiteX4" fmla="*/ 400180 w 409083"/>
              <a:gd name="connsiteY4" fmla="*/ 388871 h 422484"/>
              <a:gd name="connsiteX5" fmla="*/ 391387 w 409083"/>
              <a:gd name="connsiteY5" fmla="*/ 177855 h 422484"/>
              <a:gd name="connsiteX6" fmla="*/ 365010 w 409083"/>
              <a:gd name="connsiteY6" fmla="*/ 2009 h 422484"/>
              <a:gd name="connsiteX7" fmla="*/ 39695 w 409083"/>
              <a:gd name="connsiteY7" fmla="*/ 98725 h 42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083" h="422484">
                <a:moveTo>
                  <a:pt x="39695" y="98725"/>
                </a:moveTo>
                <a:cubicBezTo>
                  <a:pt x="-20386" y="141221"/>
                  <a:pt x="5991" y="204232"/>
                  <a:pt x="4526" y="256986"/>
                </a:cubicBezTo>
                <a:cubicBezTo>
                  <a:pt x="3061" y="309740"/>
                  <a:pt x="-11593" y="391802"/>
                  <a:pt x="30903" y="415248"/>
                </a:cubicBezTo>
                <a:cubicBezTo>
                  <a:pt x="73399" y="438694"/>
                  <a:pt x="259503" y="397663"/>
                  <a:pt x="259503" y="397663"/>
                </a:cubicBezTo>
                <a:cubicBezTo>
                  <a:pt x="321049" y="393267"/>
                  <a:pt x="378199" y="425506"/>
                  <a:pt x="400180" y="388871"/>
                </a:cubicBezTo>
                <a:cubicBezTo>
                  <a:pt x="422161" y="352236"/>
                  <a:pt x="397249" y="242332"/>
                  <a:pt x="391387" y="177855"/>
                </a:cubicBezTo>
                <a:cubicBezTo>
                  <a:pt x="385525" y="113378"/>
                  <a:pt x="423625" y="16663"/>
                  <a:pt x="365010" y="2009"/>
                </a:cubicBezTo>
                <a:cubicBezTo>
                  <a:pt x="306395" y="-12645"/>
                  <a:pt x="99776" y="56229"/>
                  <a:pt x="39695" y="9872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cxnSp>
        <p:nvCxnSpPr>
          <p:cNvPr id="20" name="Egyenes összekötő nyíllal 1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5111750" y="3892550"/>
            <a:ext cx="1797050" cy="214947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7805738" y="3825875"/>
            <a:ext cx="452437" cy="221615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4" name="Szövegdoboz 24"/>
          <p:cNvSpPr txBox="1">
            <a:spLocks noChangeArrowheads="1"/>
          </p:cNvSpPr>
          <p:nvPr/>
        </p:nvSpPr>
        <p:spPr bwMode="auto">
          <a:xfrm>
            <a:off x="4905375" y="5919788"/>
            <a:ext cx="1200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/>
              <a:t>fedősejt</a:t>
            </a:r>
          </a:p>
        </p:txBody>
      </p:sp>
      <p:sp>
        <p:nvSpPr>
          <p:cNvPr id="22545" name="Szövegdoboz 26"/>
          <p:cNvSpPr txBox="1">
            <a:spLocks noChangeArrowheads="1"/>
          </p:cNvSpPr>
          <p:nvPr/>
        </p:nvSpPr>
        <p:spPr bwMode="auto">
          <a:xfrm>
            <a:off x="7685088" y="6042025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/>
              <a:t>fősejt</a:t>
            </a:r>
          </a:p>
        </p:txBody>
      </p:sp>
      <p:sp>
        <p:nvSpPr>
          <p:cNvPr id="22546" name="Szövegdoboz 34"/>
          <p:cNvSpPr txBox="1">
            <a:spLocks noChangeArrowheads="1"/>
          </p:cNvSpPr>
          <p:nvPr/>
        </p:nvSpPr>
        <p:spPr bwMode="auto">
          <a:xfrm>
            <a:off x="200025" y="1547813"/>
            <a:ext cx="1135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hu-HU" altLang="hu-HU" sz="1400">
                <a:latin typeface="Arial Narrow" panose="020B0606020202030204" pitchFamily="34" charset="0"/>
              </a:rPr>
              <a:t>tunica mucosa</a:t>
            </a:r>
          </a:p>
        </p:txBody>
      </p:sp>
      <p:cxnSp>
        <p:nvCxnSpPr>
          <p:cNvPr id="36" name="Egyenes összekötő nyíllal 3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289050" y="1357313"/>
            <a:ext cx="4763" cy="833437"/>
          </a:xfrm>
          <a:prstGeom prst="straightConnector1">
            <a:avLst/>
          </a:prstGeom>
          <a:ln w="127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1282700" y="2178050"/>
            <a:ext cx="14288" cy="1150938"/>
          </a:xfrm>
          <a:prstGeom prst="straightConnector1">
            <a:avLst/>
          </a:prstGeom>
          <a:ln w="127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296988" y="3335338"/>
            <a:ext cx="0" cy="866775"/>
          </a:xfrm>
          <a:prstGeom prst="straightConnector1">
            <a:avLst/>
          </a:prstGeom>
          <a:ln w="127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0" name="Szövegdoboz 44"/>
          <p:cNvSpPr txBox="1">
            <a:spLocks noChangeArrowheads="1"/>
          </p:cNvSpPr>
          <p:nvPr/>
        </p:nvSpPr>
        <p:spPr bwMode="auto">
          <a:xfrm>
            <a:off x="0" y="2478088"/>
            <a:ext cx="137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hu-HU" altLang="hu-HU" sz="1400">
                <a:latin typeface="Arial Narrow" panose="020B0606020202030204" pitchFamily="34" charset="0"/>
              </a:rPr>
              <a:t>tunica submucosa</a:t>
            </a:r>
          </a:p>
        </p:txBody>
      </p:sp>
      <p:sp>
        <p:nvSpPr>
          <p:cNvPr id="22551" name="Szövegdoboz 45"/>
          <p:cNvSpPr txBox="1">
            <a:spLocks noChangeArrowheads="1"/>
          </p:cNvSpPr>
          <p:nvPr/>
        </p:nvSpPr>
        <p:spPr bwMode="auto">
          <a:xfrm>
            <a:off x="60325" y="3533775"/>
            <a:ext cx="1322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hu-HU" altLang="hu-HU" sz="1400">
                <a:latin typeface="Arial Narrow" panose="020B0606020202030204" pitchFamily="34" charset="0"/>
              </a:rPr>
              <a:t>tunica muscularis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Csoportba foglalás 48"/>
          <p:cNvGrpSpPr>
            <a:grpSpLocks noChangeAspect="1"/>
          </p:cNvGrpSpPr>
          <p:nvPr/>
        </p:nvGrpSpPr>
        <p:grpSpPr bwMode="auto">
          <a:xfrm>
            <a:off x="5116513" y="49213"/>
            <a:ext cx="3781425" cy="3375025"/>
            <a:chOff x="5609496" y="156473"/>
            <a:chExt cx="2876924" cy="2566493"/>
          </a:xfrm>
        </p:grpSpPr>
        <p:pic>
          <p:nvPicPr>
            <p:cNvPr id="23574" name="Kép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88" t="20473" r="25993"/>
            <a:stretch>
              <a:fillRect/>
            </a:stretch>
          </p:blipFill>
          <p:spPr bwMode="auto">
            <a:xfrm rot="-5400000">
              <a:off x="5775727" y="12273"/>
              <a:ext cx="2544462" cy="28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Ellipszis 26"/>
            <p:cNvSpPr/>
            <p:nvPr/>
          </p:nvSpPr>
          <p:spPr>
            <a:xfrm rot="19795498">
              <a:off x="6439238" y="156473"/>
              <a:ext cx="729497" cy="1575387"/>
            </a:xfrm>
            <a:prstGeom prst="ellipse">
              <a:avLst/>
            </a:prstGeom>
            <a:noFill/>
            <a:ln w="38100" cap="rnd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hu-HU"/>
            </a:p>
          </p:txBody>
        </p:sp>
        <p:sp>
          <p:nvSpPr>
            <p:cNvPr id="32" name="Ellipszis 31"/>
            <p:cNvSpPr/>
            <p:nvPr/>
          </p:nvSpPr>
          <p:spPr>
            <a:xfrm rot="19795498">
              <a:off x="6549146" y="2013136"/>
              <a:ext cx="285035" cy="284898"/>
            </a:xfrm>
            <a:prstGeom prst="ellipse">
              <a:avLst/>
            </a:prstGeom>
            <a:noFill/>
            <a:ln w="38100" cap="rnd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hu-HU"/>
            </a:p>
          </p:txBody>
        </p:sp>
      </p:grpSp>
      <p:sp>
        <p:nvSpPr>
          <p:cNvPr id="23555" name="Szövegdoboz 1"/>
          <p:cNvSpPr txBox="1">
            <a:spLocks noChangeArrowheads="1"/>
          </p:cNvSpPr>
          <p:nvPr/>
        </p:nvSpPr>
        <p:spPr bwMode="auto">
          <a:xfrm>
            <a:off x="158750" y="12700"/>
            <a:ext cx="1974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800" b="1"/>
              <a:t>99. Ileum </a:t>
            </a:r>
            <a:r>
              <a:rPr lang="hu-HU" altLang="hu-HU" sz="1400" b="1"/>
              <a:t>(HE)</a:t>
            </a:r>
            <a:endParaRPr lang="hu-HU" altLang="hu-HU" sz="2800" b="1"/>
          </a:p>
        </p:txBody>
      </p:sp>
      <p:pic>
        <p:nvPicPr>
          <p:cNvPr id="23556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1" t="23654" r="16864" b="15482"/>
          <a:stretch>
            <a:fillRect/>
          </a:stretch>
        </p:blipFill>
        <p:spPr bwMode="auto">
          <a:xfrm>
            <a:off x="561975" y="592138"/>
            <a:ext cx="1495425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7" t="47400" r="17455" b="5980"/>
          <a:stretch>
            <a:fillRect/>
          </a:stretch>
        </p:blipFill>
        <p:spPr bwMode="auto">
          <a:xfrm>
            <a:off x="6708775" y="3946525"/>
            <a:ext cx="227647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Szövegdoboz 7"/>
          <p:cNvSpPr txBox="1">
            <a:spLocks noChangeArrowheads="1"/>
          </p:cNvSpPr>
          <p:nvPr/>
        </p:nvSpPr>
        <p:spPr bwMode="auto">
          <a:xfrm>
            <a:off x="138113" y="3494088"/>
            <a:ext cx="1135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hu-HU" altLang="hu-HU" sz="1400">
                <a:latin typeface="Arial Narrow" panose="020B0606020202030204" pitchFamily="34" charset="0"/>
              </a:rPr>
              <a:t>tunica mucosa</a:t>
            </a:r>
          </a:p>
        </p:txBody>
      </p:sp>
      <p:cxnSp>
        <p:nvCxnSpPr>
          <p:cNvPr id="9" name="Egyenes összekötő nyíllal 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343025" y="3560763"/>
            <a:ext cx="6350" cy="211137"/>
          </a:xfrm>
          <a:prstGeom prst="straightConnector1">
            <a:avLst/>
          </a:prstGeom>
          <a:ln w="127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1343025" y="3771900"/>
            <a:ext cx="6350" cy="584200"/>
          </a:xfrm>
          <a:prstGeom prst="straightConnector1">
            <a:avLst/>
          </a:prstGeom>
          <a:ln w="127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343025" y="4356100"/>
            <a:ext cx="6350" cy="1990725"/>
          </a:xfrm>
          <a:prstGeom prst="straightConnector1">
            <a:avLst/>
          </a:prstGeom>
          <a:ln w="127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" name="Szövegdoboz 11"/>
          <p:cNvSpPr txBox="1">
            <a:spLocks noChangeArrowheads="1"/>
          </p:cNvSpPr>
          <p:nvPr/>
        </p:nvSpPr>
        <p:spPr bwMode="auto">
          <a:xfrm>
            <a:off x="19050" y="3943350"/>
            <a:ext cx="137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hu-HU" altLang="hu-HU" sz="1400">
                <a:latin typeface="Arial Narrow" panose="020B0606020202030204" pitchFamily="34" charset="0"/>
              </a:rPr>
              <a:t>tunica submucosa</a:t>
            </a:r>
          </a:p>
        </p:txBody>
      </p:sp>
      <p:sp>
        <p:nvSpPr>
          <p:cNvPr id="23563" name="Szövegdoboz 12"/>
          <p:cNvSpPr txBox="1">
            <a:spLocks noChangeArrowheads="1"/>
          </p:cNvSpPr>
          <p:nvPr/>
        </p:nvSpPr>
        <p:spPr bwMode="auto">
          <a:xfrm>
            <a:off x="69850" y="5197475"/>
            <a:ext cx="1322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hu-HU" altLang="hu-HU" sz="1400">
                <a:latin typeface="Arial Narrow" panose="020B0606020202030204" pitchFamily="34" charset="0"/>
              </a:rPr>
              <a:t>tunica muscularis</a:t>
            </a:r>
          </a:p>
        </p:txBody>
      </p:sp>
      <p:sp>
        <p:nvSpPr>
          <p:cNvPr id="23564" name="Szövegdoboz 13"/>
          <p:cNvSpPr txBox="1">
            <a:spLocks noChangeArrowheads="1"/>
          </p:cNvSpPr>
          <p:nvPr/>
        </p:nvSpPr>
        <p:spPr bwMode="auto">
          <a:xfrm>
            <a:off x="249238" y="6346825"/>
            <a:ext cx="1062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hu-HU" altLang="hu-HU" sz="1400">
                <a:latin typeface="Arial Narrow" panose="020B0606020202030204" pitchFamily="34" charset="0"/>
              </a:rPr>
              <a:t>tunica serosa</a:t>
            </a:r>
          </a:p>
        </p:txBody>
      </p:sp>
      <p:cxnSp>
        <p:nvCxnSpPr>
          <p:cNvPr id="19" name="Egyenes összekötő nyíllal 1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343025" y="6346825"/>
            <a:ext cx="6350" cy="379413"/>
          </a:xfrm>
          <a:prstGeom prst="straightConnector1">
            <a:avLst/>
          </a:prstGeom>
          <a:ln w="127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abadkézi sokszög 21"/>
          <p:cNvSpPr/>
          <p:nvPr/>
        </p:nvSpPr>
        <p:spPr>
          <a:xfrm>
            <a:off x="7102475" y="4260850"/>
            <a:ext cx="1836738" cy="1693863"/>
          </a:xfrm>
          <a:custGeom>
            <a:avLst/>
            <a:gdLst>
              <a:gd name="connsiteX0" fmla="*/ 1673648 w 1835832"/>
              <a:gd name="connsiteY0" fmla="*/ 4643 h 1694545"/>
              <a:gd name="connsiteX1" fmla="*/ 1480217 w 1835832"/>
              <a:gd name="connsiteY1" fmla="*/ 127736 h 1694545"/>
              <a:gd name="connsiteX2" fmla="*/ 1304371 w 1835832"/>
              <a:gd name="connsiteY2" fmla="*/ 514597 h 1694545"/>
              <a:gd name="connsiteX3" fmla="*/ 979056 w 1835832"/>
              <a:gd name="connsiteY3" fmla="*/ 664066 h 1694545"/>
              <a:gd name="connsiteX4" fmla="*/ 530648 w 1835832"/>
              <a:gd name="connsiteY4" fmla="*/ 980589 h 1694545"/>
              <a:gd name="connsiteX5" fmla="*/ 82241 w 1835832"/>
              <a:gd name="connsiteY5" fmla="*/ 1261943 h 1694545"/>
              <a:gd name="connsiteX6" fmla="*/ 3110 w 1835832"/>
              <a:gd name="connsiteY6" fmla="*/ 1455374 h 1694545"/>
              <a:gd name="connsiteX7" fmla="*/ 126202 w 1835832"/>
              <a:gd name="connsiteY7" fmla="*/ 1692766 h 1694545"/>
              <a:gd name="connsiteX8" fmla="*/ 803210 w 1835832"/>
              <a:gd name="connsiteY8" fmla="*/ 1323489 h 1694545"/>
              <a:gd name="connsiteX9" fmla="*/ 1506594 w 1835832"/>
              <a:gd name="connsiteY9" fmla="*/ 646482 h 1694545"/>
              <a:gd name="connsiteX10" fmla="*/ 1831910 w 1835832"/>
              <a:gd name="connsiteY10" fmla="*/ 92566 h 1694545"/>
              <a:gd name="connsiteX11" fmla="*/ 1673648 w 1835832"/>
              <a:gd name="connsiteY11" fmla="*/ 4643 h 169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35832" h="1694545">
                <a:moveTo>
                  <a:pt x="1673648" y="4643"/>
                </a:moveTo>
                <a:cubicBezTo>
                  <a:pt x="1615032" y="10505"/>
                  <a:pt x="1541763" y="42744"/>
                  <a:pt x="1480217" y="127736"/>
                </a:cubicBezTo>
                <a:cubicBezTo>
                  <a:pt x="1418671" y="212728"/>
                  <a:pt x="1387898" y="425209"/>
                  <a:pt x="1304371" y="514597"/>
                </a:cubicBezTo>
                <a:cubicBezTo>
                  <a:pt x="1220844" y="603985"/>
                  <a:pt x="1108010" y="586401"/>
                  <a:pt x="979056" y="664066"/>
                </a:cubicBezTo>
                <a:cubicBezTo>
                  <a:pt x="850102" y="741731"/>
                  <a:pt x="680117" y="880943"/>
                  <a:pt x="530648" y="980589"/>
                </a:cubicBezTo>
                <a:cubicBezTo>
                  <a:pt x="381179" y="1080235"/>
                  <a:pt x="170164" y="1182812"/>
                  <a:pt x="82241" y="1261943"/>
                </a:cubicBezTo>
                <a:cubicBezTo>
                  <a:pt x="-5682" y="1341074"/>
                  <a:pt x="-4217" y="1383570"/>
                  <a:pt x="3110" y="1455374"/>
                </a:cubicBezTo>
                <a:cubicBezTo>
                  <a:pt x="10437" y="1527178"/>
                  <a:pt x="-7148" y="1714747"/>
                  <a:pt x="126202" y="1692766"/>
                </a:cubicBezTo>
                <a:cubicBezTo>
                  <a:pt x="259552" y="1670785"/>
                  <a:pt x="573145" y="1497870"/>
                  <a:pt x="803210" y="1323489"/>
                </a:cubicBezTo>
                <a:cubicBezTo>
                  <a:pt x="1033275" y="1149108"/>
                  <a:pt x="1335144" y="851636"/>
                  <a:pt x="1506594" y="646482"/>
                </a:cubicBezTo>
                <a:cubicBezTo>
                  <a:pt x="1678044" y="441328"/>
                  <a:pt x="1804068" y="203935"/>
                  <a:pt x="1831910" y="92566"/>
                </a:cubicBezTo>
                <a:cubicBezTo>
                  <a:pt x="1859752" y="-18803"/>
                  <a:pt x="1732264" y="-1219"/>
                  <a:pt x="1673648" y="4643"/>
                </a:cubicBezTo>
                <a:close/>
              </a:path>
            </a:pathLst>
          </a:custGeom>
          <a:noFill/>
          <a:ln w="38100"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cxnSp>
        <p:nvCxnSpPr>
          <p:cNvPr id="23" name="Egyenes összekötő nyíllal 22">
            <a:extLst>
              <a:ext uri="{FF2B5EF4-FFF2-40B4-BE49-F238E27FC236}"/>
            </a:extLst>
          </p:cNvPr>
          <p:cNvCxnSpPr>
            <a:cxnSpLocks/>
            <a:endCxn id="22" idx="6"/>
          </p:cNvCxnSpPr>
          <p:nvPr/>
        </p:nvCxnSpPr>
        <p:spPr>
          <a:xfrm>
            <a:off x="5764213" y="5083175"/>
            <a:ext cx="1341437" cy="63341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8" name="Szövegdoboz 23"/>
          <p:cNvSpPr txBox="1">
            <a:spLocks noChangeArrowheads="1"/>
          </p:cNvSpPr>
          <p:nvPr/>
        </p:nvSpPr>
        <p:spPr bwMode="auto">
          <a:xfrm>
            <a:off x="4200525" y="4770438"/>
            <a:ext cx="1614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/>
              <a:t>Peyer plakk</a:t>
            </a:r>
          </a:p>
        </p:txBody>
      </p:sp>
      <p:cxnSp>
        <p:nvCxnSpPr>
          <p:cNvPr id="28" name="Egyenes összekötő nyíllal 2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860925" y="839788"/>
            <a:ext cx="1222375" cy="11588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0" name="Szövegdoboz 29"/>
          <p:cNvSpPr txBox="1">
            <a:spLocks noChangeArrowheads="1"/>
          </p:cNvSpPr>
          <p:nvPr/>
        </p:nvSpPr>
        <p:spPr bwMode="auto">
          <a:xfrm>
            <a:off x="2693988" y="576263"/>
            <a:ext cx="2230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/>
              <a:t>villus intestinalis</a:t>
            </a:r>
          </a:p>
        </p:txBody>
      </p:sp>
      <p:cxnSp>
        <p:nvCxnSpPr>
          <p:cNvPr id="33" name="Egyenes összekötő nyíllal 3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860925" y="2614613"/>
            <a:ext cx="1452563" cy="6826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2" name="Szövegdoboz 35"/>
          <p:cNvSpPr txBox="1">
            <a:spLocks noChangeArrowheads="1"/>
          </p:cNvSpPr>
          <p:nvPr/>
        </p:nvSpPr>
        <p:spPr bwMode="auto">
          <a:xfrm>
            <a:off x="2552700" y="2349500"/>
            <a:ext cx="2381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/>
              <a:t>Lieberkühn kripta</a:t>
            </a:r>
          </a:p>
        </p:txBody>
      </p:sp>
      <p:pic>
        <p:nvPicPr>
          <p:cNvPr id="23573" name="Kép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1" t="8035" r="16647"/>
          <a:stretch>
            <a:fillRect/>
          </a:stretch>
        </p:blipFill>
        <p:spPr bwMode="auto">
          <a:xfrm>
            <a:off x="1457325" y="3027363"/>
            <a:ext cx="149701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 eaLnBrk="1" hangingPunct="1"/>
            <a:r>
              <a:rPr lang="hu-HU" altLang="hu-HU" smtClean="0"/>
              <a:t>Trachea</a:t>
            </a:r>
          </a:p>
        </p:txBody>
      </p:sp>
      <p:pic>
        <p:nvPicPr>
          <p:cNvPr id="4099" name="Picture 4" descr="tra11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429895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5435600" y="1484313"/>
            <a:ext cx="23685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többmagsoros, </a:t>
            </a:r>
            <a:br>
              <a:rPr lang="hu-HU" altLang="hu-HU" sz="1800"/>
            </a:br>
            <a:r>
              <a:rPr lang="hu-HU" altLang="hu-HU" sz="1800"/>
              <a:t>csillószőrös hengerhám</a:t>
            </a:r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 flipV="1">
            <a:off x="4643438" y="1773238"/>
            <a:ext cx="792162" cy="7143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5724525" y="4005263"/>
            <a:ext cx="16240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kevert mirigyek</a:t>
            </a:r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>
            <a:off x="4859338" y="4221163"/>
            <a:ext cx="79216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204788"/>
            <a:ext cx="7886700" cy="1325562"/>
          </a:xfrm>
        </p:spPr>
        <p:txBody>
          <a:bodyPr/>
          <a:lstStyle/>
          <a:p>
            <a:pPr algn="ctr" eaLnBrk="1" hangingPunct="1"/>
            <a:r>
              <a:rPr lang="hu-HU" altLang="hu-HU" smtClean="0"/>
              <a:t>Bronchusok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2952750" cy="5661025"/>
          </a:xfrm>
        </p:spPr>
        <p:txBody>
          <a:bodyPr/>
          <a:lstStyle/>
          <a:p>
            <a:pPr eaLnBrk="1" hangingPunct="1"/>
            <a:r>
              <a:rPr lang="hu-HU" altLang="hu-HU" smtClean="0"/>
              <a:t>Bronchus</a:t>
            </a:r>
          </a:p>
          <a:p>
            <a:pPr lvl="1" eaLnBrk="1" hangingPunct="1"/>
            <a:r>
              <a:rPr lang="hu-HU" altLang="hu-HU" smtClean="0"/>
              <a:t>Principalis</a:t>
            </a:r>
          </a:p>
          <a:p>
            <a:pPr lvl="1" eaLnBrk="1" hangingPunct="1"/>
            <a:r>
              <a:rPr lang="hu-HU" altLang="hu-HU" smtClean="0"/>
              <a:t>Lobaris</a:t>
            </a:r>
          </a:p>
          <a:p>
            <a:pPr lvl="1" eaLnBrk="1" hangingPunct="1"/>
            <a:r>
              <a:rPr lang="hu-HU" altLang="hu-HU" smtClean="0"/>
              <a:t>Segmentalis</a:t>
            </a:r>
          </a:p>
          <a:p>
            <a:pPr lvl="1" eaLnBrk="1" hangingPunct="1"/>
            <a:r>
              <a:rPr lang="hu-HU" altLang="hu-HU" smtClean="0"/>
              <a:t>Terminalis</a:t>
            </a:r>
          </a:p>
          <a:p>
            <a:pPr eaLnBrk="1" hangingPunct="1"/>
            <a:r>
              <a:rPr lang="hu-HU" altLang="hu-HU" smtClean="0"/>
              <a:t>Bronchiolus</a:t>
            </a:r>
          </a:p>
          <a:p>
            <a:pPr lvl="1" eaLnBrk="1" hangingPunct="1"/>
            <a:r>
              <a:rPr lang="hu-HU" altLang="hu-HU" smtClean="0"/>
              <a:t>Terminalis</a:t>
            </a:r>
          </a:p>
          <a:p>
            <a:pPr lvl="1" eaLnBrk="1" hangingPunct="1"/>
            <a:r>
              <a:rPr lang="hu-HU" altLang="hu-HU" smtClean="0"/>
              <a:t>Respiratorius</a:t>
            </a:r>
          </a:p>
          <a:p>
            <a:pPr eaLnBrk="1" hangingPunct="1"/>
            <a:r>
              <a:rPr lang="hu-HU" altLang="hu-HU" smtClean="0"/>
              <a:t>Ductus alveolaris</a:t>
            </a:r>
          </a:p>
          <a:p>
            <a:pPr eaLnBrk="1" hangingPunct="1"/>
            <a:r>
              <a:rPr lang="hu-HU" altLang="hu-HU" smtClean="0"/>
              <a:t>Alveolusok</a:t>
            </a:r>
          </a:p>
        </p:txBody>
      </p:sp>
      <p:pic>
        <p:nvPicPr>
          <p:cNvPr id="5124" name="Picture 5" descr="bro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05038"/>
            <a:ext cx="270033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3708400" y="1196975"/>
            <a:ext cx="47529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hu-HU" altLang="hu-HU" sz="1800"/>
              <a:t>A </a:t>
            </a:r>
            <a:r>
              <a:rPr lang="hu-HU" altLang="hu-HU" sz="1800" b="1"/>
              <a:t>bronchusok </a:t>
            </a:r>
            <a:r>
              <a:rPr lang="hu-HU" altLang="hu-HU" sz="1800"/>
              <a:t>hyalinporcot és mirigyeket is tartalmaznak a falukban. A hám többmagsoros csillószőrös hengerhám.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3708400" y="5667375"/>
            <a:ext cx="51847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hu-HU" altLang="hu-HU" sz="1800"/>
              <a:t>A </a:t>
            </a:r>
            <a:r>
              <a:rPr lang="hu-HU" altLang="hu-HU" sz="1800" b="1"/>
              <a:t>bronchiolusok</a:t>
            </a:r>
            <a:r>
              <a:rPr lang="hu-HU" altLang="hu-HU" sz="1800"/>
              <a:t> </a:t>
            </a:r>
            <a:r>
              <a:rPr lang="hu-HU" altLang="hu-HU" sz="1800" b="1"/>
              <a:t>SEM</a:t>
            </a:r>
            <a:r>
              <a:rPr lang="hu-HU" altLang="hu-HU" sz="1800"/>
              <a:t> porcot, </a:t>
            </a:r>
            <a:r>
              <a:rPr lang="hu-HU" altLang="hu-HU" sz="1800" b="1"/>
              <a:t>SEM</a:t>
            </a:r>
            <a:r>
              <a:rPr lang="hu-HU" altLang="hu-HU" sz="1800"/>
              <a:t> mirigyeket nem tartalmaznak. The wall contains smooth muscle. A hám egyrétegű hengerhám vagy köbhám.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smtClean="0"/>
              <a:t>Bronchiolusok</a:t>
            </a:r>
          </a:p>
        </p:txBody>
      </p:sp>
      <p:pic>
        <p:nvPicPr>
          <p:cNvPr id="6147" name="Picture 4" descr="bronci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54125"/>
            <a:ext cx="7956550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smtClean="0"/>
              <a:t>Alveolusok</a:t>
            </a:r>
          </a:p>
        </p:txBody>
      </p:sp>
      <p:pic>
        <p:nvPicPr>
          <p:cNvPr id="7171" name="Picture 4" descr="alveolar d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424815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alveolar duc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6225"/>
            <a:ext cx="42481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pneumocy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1196975"/>
            <a:ext cx="4246563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smtClean="0"/>
              <a:t>Emésztőrendszer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sz="half" idx="1"/>
          </p:nvPr>
        </p:nvSpPr>
        <p:spPr>
          <a:xfrm>
            <a:off x="250825" y="1268413"/>
            <a:ext cx="4256088" cy="5589587"/>
          </a:xfrm>
        </p:spPr>
        <p:txBody>
          <a:bodyPr/>
          <a:lstStyle/>
          <a:p>
            <a:pPr eaLnBrk="1" hangingPunct="1"/>
            <a:r>
              <a:rPr lang="hu-HU" altLang="hu-HU" sz="2400" smtClean="0"/>
              <a:t>Szájüreg</a:t>
            </a:r>
          </a:p>
          <a:p>
            <a:pPr eaLnBrk="1" hangingPunct="1"/>
            <a:r>
              <a:rPr lang="hu-HU" altLang="hu-HU" sz="2400" smtClean="0"/>
              <a:t>Pharynx</a:t>
            </a:r>
          </a:p>
          <a:p>
            <a:pPr eaLnBrk="1" hangingPunct="1"/>
            <a:r>
              <a:rPr lang="hu-HU" altLang="hu-HU" sz="2400" smtClean="0"/>
              <a:t>Esophagus</a:t>
            </a:r>
          </a:p>
          <a:p>
            <a:pPr eaLnBrk="1" hangingPunct="1"/>
            <a:r>
              <a:rPr lang="hu-HU" altLang="hu-HU" sz="2400" smtClean="0"/>
              <a:t>Ventruculus</a:t>
            </a:r>
          </a:p>
          <a:p>
            <a:pPr eaLnBrk="1" hangingPunct="1"/>
            <a:r>
              <a:rPr lang="hu-HU" altLang="hu-HU" sz="2400" smtClean="0"/>
              <a:t>Vékonybél</a:t>
            </a:r>
          </a:p>
          <a:p>
            <a:pPr lvl="1" eaLnBrk="1" hangingPunct="1"/>
            <a:r>
              <a:rPr lang="hu-HU" altLang="hu-HU" sz="1600" smtClean="0"/>
              <a:t>Duodenum</a:t>
            </a:r>
          </a:p>
          <a:p>
            <a:pPr lvl="1" eaLnBrk="1" hangingPunct="1"/>
            <a:r>
              <a:rPr lang="hu-HU" altLang="hu-HU" sz="1600" smtClean="0"/>
              <a:t>Jejunum</a:t>
            </a:r>
          </a:p>
          <a:p>
            <a:pPr lvl="1" eaLnBrk="1" hangingPunct="1"/>
            <a:r>
              <a:rPr lang="hu-HU" altLang="hu-HU" sz="1600" smtClean="0"/>
              <a:t>Ileum</a:t>
            </a:r>
          </a:p>
          <a:p>
            <a:pPr eaLnBrk="1" hangingPunct="1"/>
            <a:r>
              <a:rPr lang="hu-HU" altLang="hu-HU" sz="2400" smtClean="0"/>
              <a:t>Colon</a:t>
            </a:r>
          </a:p>
          <a:p>
            <a:pPr lvl="1" eaLnBrk="1" hangingPunct="1"/>
            <a:r>
              <a:rPr lang="hu-HU" altLang="hu-HU" sz="1600" smtClean="0"/>
              <a:t>appendix vermiformis</a:t>
            </a:r>
          </a:p>
          <a:p>
            <a:pPr eaLnBrk="1" hangingPunct="1"/>
            <a:endParaRPr lang="hu-HU" altLang="hu-HU" sz="1800" smtClean="0"/>
          </a:p>
          <a:p>
            <a:pPr lvl="1" eaLnBrk="1" hangingPunct="1"/>
            <a:endParaRPr lang="hu-HU" altLang="hu-HU" sz="1600" smtClean="0"/>
          </a:p>
        </p:txBody>
      </p:sp>
      <p:sp>
        <p:nvSpPr>
          <p:cNvPr id="8196" name="Rectangle 4"/>
          <p:cNvSpPr>
            <a:spLocks noGrp="1"/>
          </p:cNvSpPr>
          <p:nvPr>
            <p:ph type="body" sz="half" idx="2"/>
          </p:nvPr>
        </p:nvSpPr>
        <p:spPr>
          <a:xfrm>
            <a:off x="4643438" y="1268413"/>
            <a:ext cx="4038600" cy="45259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2400" smtClean="0"/>
              <a:t>Mirigyek </a:t>
            </a:r>
          </a:p>
          <a:p>
            <a:pPr eaLnBrk="1" hangingPunct="1"/>
            <a:r>
              <a:rPr lang="hu-HU" altLang="hu-HU" sz="2400" smtClean="0"/>
              <a:t>Nyálmirigyek</a:t>
            </a:r>
          </a:p>
          <a:p>
            <a:pPr eaLnBrk="1" hangingPunct="1"/>
            <a:r>
              <a:rPr lang="hu-HU" altLang="hu-HU" sz="2400" smtClean="0"/>
              <a:t>Hepar</a:t>
            </a:r>
          </a:p>
          <a:p>
            <a:pPr eaLnBrk="1" hangingPunct="1"/>
            <a:r>
              <a:rPr lang="hu-HU" altLang="hu-HU" sz="2400" smtClean="0"/>
              <a:t>Pancreas</a:t>
            </a:r>
          </a:p>
        </p:txBody>
      </p:sp>
      <p:pic>
        <p:nvPicPr>
          <p:cNvPr id="8197" name="Picture 6" descr="Digestive_system_diagram_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298700"/>
            <a:ext cx="32258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submandib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5638"/>
            <a:ext cx="5478463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323850" y="923925"/>
            <a:ext cx="7886700" cy="4351338"/>
          </a:xfrm>
        </p:spPr>
        <p:txBody>
          <a:bodyPr/>
          <a:lstStyle/>
          <a:p>
            <a:pPr eaLnBrk="1" hangingPunct="1"/>
            <a:r>
              <a:rPr lang="hu-HU" altLang="hu-HU" smtClean="0">
                <a:latin typeface="Arial" panose="020B0604020202020204" pitchFamily="34" charset="0"/>
              </a:rPr>
              <a:t>Glandula submandibularis</a:t>
            </a:r>
          </a:p>
          <a:p>
            <a:pPr lvl="1" eaLnBrk="1" hangingPunct="1"/>
            <a:r>
              <a:rPr lang="hu-HU" altLang="hu-HU" smtClean="0">
                <a:latin typeface="Arial" panose="020B0604020202020204" pitchFamily="34" charset="0"/>
              </a:rPr>
              <a:t>Kevert mirigy</a:t>
            </a:r>
          </a:p>
        </p:txBody>
      </p:sp>
      <p:sp>
        <p:nvSpPr>
          <p:cNvPr id="9220" name="Rectangle 5"/>
          <p:cNvSpPr>
            <a:spLocks noGrp="1"/>
          </p:cNvSpPr>
          <p:nvPr>
            <p:ph type="title"/>
          </p:nvPr>
        </p:nvSpPr>
        <p:spPr>
          <a:xfrm>
            <a:off x="615950" y="0"/>
            <a:ext cx="7886700" cy="1325563"/>
          </a:xfrm>
        </p:spPr>
        <p:txBody>
          <a:bodyPr/>
          <a:lstStyle/>
          <a:p>
            <a:pPr algn="ctr" eaLnBrk="1" hangingPunct="1"/>
            <a:r>
              <a:rPr lang="hu-HU" altLang="hu-HU" smtClean="0"/>
              <a:t>Nyálmirigy</a:t>
            </a:r>
          </a:p>
        </p:txBody>
      </p:sp>
      <p:pic>
        <p:nvPicPr>
          <p:cNvPr id="9221" name="Picture 6" descr="salvg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3384550"/>
            <a:ext cx="4646612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6486525" y="692150"/>
            <a:ext cx="21209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hu-HU" altLang="hu-HU"/>
              <a:t>Ductus intercalaris</a:t>
            </a:r>
          </a:p>
          <a:p>
            <a:pPr defTabSz="914400" eaLnBrk="1" hangingPunct="1"/>
            <a:r>
              <a:rPr lang="hu-HU" altLang="hu-HU"/>
              <a:t>Ductus salivaris</a:t>
            </a:r>
          </a:p>
          <a:p>
            <a:pPr defTabSz="914400" eaLnBrk="1" hangingPunct="1"/>
            <a:r>
              <a:rPr lang="hu-HU" altLang="hu-HU"/>
              <a:t>Ductus interlobularis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122_intercalated_d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2209800"/>
            <a:ext cx="38496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stri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290988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interlobu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54000"/>
            <a:ext cx="4821238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2064</TotalTime>
  <Words>413</Words>
  <Application>Microsoft Office PowerPoint</Application>
  <PresentationFormat>Diavetítés a képernyőre (4:3 oldalarány)</PresentationFormat>
  <Paragraphs>137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9" baseType="lpstr">
      <vt:lpstr>Calibri</vt:lpstr>
      <vt:lpstr>Arial</vt:lpstr>
      <vt:lpstr>Calibri Light</vt:lpstr>
      <vt:lpstr>Times New Roman</vt:lpstr>
      <vt:lpstr>Garamond</vt:lpstr>
      <vt:lpstr>Arial Narrow</vt:lpstr>
      <vt:lpstr>Office-téma</vt:lpstr>
      <vt:lpstr>PowerPoint bemutató</vt:lpstr>
      <vt:lpstr>Trachea</vt:lpstr>
      <vt:lpstr>Trachea</vt:lpstr>
      <vt:lpstr>Bronchusok</vt:lpstr>
      <vt:lpstr>Bronchiolusok</vt:lpstr>
      <vt:lpstr>Alveolusok</vt:lpstr>
      <vt:lpstr>Emésztőrendszer</vt:lpstr>
      <vt:lpstr>Nyálmirigy</vt:lpstr>
      <vt:lpstr>PowerPoint bemutató</vt:lpstr>
      <vt:lpstr>Emésztőrendszer falának ált. szövettani felépítése</vt:lpstr>
      <vt:lpstr>Esophagus</vt:lpstr>
      <vt:lpstr>Esophagus</vt:lpstr>
      <vt:lpstr>Gyomor szövettani felépítése </vt:lpstr>
      <vt:lpstr>Gyomor szövettani felépítése</vt:lpstr>
      <vt:lpstr>A vékonybél szöveti szerkezete</vt:lpstr>
      <vt:lpstr>PowerPoint bemutató</vt:lpstr>
      <vt:lpstr>Ileum</vt:lpstr>
      <vt:lpstr>Peyer plakkok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Ruttkay</dc:creator>
  <cp:lastModifiedBy>Kocsis</cp:lastModifiedBy>
  <cp:revision>62</cp:revision>
  <dcterms:created xsi:type="dcterms:W3CDTF">2018-01-30T07:42:18Z</dcterms:created>
  <dcterms:modified xsi:type="dcterms:W3CDTF">2020-02-22T21:47:36Z</dcterms:modified>
</cp:coreProperties>
</file>