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0" r:id="rId3"/>
    <p:sldId id="291" r:id="rId4"/>
    <p:sldId id="292" r:id="rId5"/>
    <p:sldId id="293" r:id="rId6"/>
    <p:sldId id="294" r:id="rId7"/>
    <p:sldId id="295" r:id="rId8"/>
    <p:sldId id="277" r:id="rId9"/>
    <p:sldId id="279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8" r:id="rId18"/>
    <p:sldId id="289" r:id="rId19"/>
    <p:sldId id="303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D738-FC48-4A09-A59D-C2DA192B41F0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2AE1-CF5A-4EEA-BC2A-109058047C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64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62A7-C096-48FD-B875-3547162D6806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0DBD-AAC0-4A9B-9806-235B563CAC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81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5B06-06AA-4D4F-A89E-4C43150DD4C7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854C-11CB-45E4-B69F-863AB2B3F8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116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4652-55FB-4F6A-B251-5D1D02033CE7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EB06-6B6C-425B-8E9C-EFCC57768E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44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2129-69DB-4247-8B98-3992AACAB4D6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F3-6686-498D-9809-8DE25D1E78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163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D0069-E42A-43C1-B0AA-A6928B3747ED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82B7-73D2-4179-9FE7-5A39F5ACFDC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12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B4AF-86B8-4D8D-8D9C-E0F3F21EB707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3CD2-53CB-4CDB-AAB0-947532C560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796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D434-6CAE-441A-8676-A4211D7B400E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65D1-27C1-47F4-B6F6-B6D665C6CE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046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AD99-CF18-45F8-BA96-974A146AE0AC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D456-731F-49E7-B071-0C8687F1D9D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084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7409-B764-42E6-92A6-1EFC64C3DDEA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78C2-A6A6-4A9C-AB22-D2F3F699AA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667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9FD0-3CF2-4B30-A4B9-62A13F1295B7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8D6B-CE56-4C85-B73A-7DFD548DC0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200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5F051-4C07-4A6B-B554-CB0D7F9C648F}" type="datetimeFigureOut">
              <a:rPr lang="hu-HU"/>
              <a:pPr>
                <a:defRPr/>
              </a:pPr>
              <a:t>2020.02.22.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8E1894-DE2D-4860-838E-59FE544580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oktat&#225;s\darm\d&#252;nndarm3.bm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zövegdoboz 1"/>
          <p:cNvSpPr txBox="1">
            <a:spLocks noChangeArrowheads="1"/>
          </p:cNvSpPr>
          <p:nvPr/>
        </p:nvSpPr>
        <p:spPr bwMode="auto">
          <a:xfrm>
            <a:off x="0" y="1397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b="1"/>
              <a:t>Respiratory system, Digestive tract I.</a:t>
            </a:r>
          </a:p>
        </p:txBody>
      </p:sp>
      <p:sp>
        <p:nvSpPr>
          <p:cNvPr id="2051" name="Szövegdoboz 2"/>
          <p:cNvSpPr txBox="1">
            <a:spLocks noChangeArrowheads="1"/>
          </p:cNvSpPr>
          <p:nvPr/>
        </p:nvSpPr>
        <p:spPr bwMode="auto">
          <a:xfrm>
            <a:off x="1080027" y="3429000"/>
            <a:ext cx="66934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err="1"/>
              <a:t>Faculty</a:t>
            </a:r>
            <a:r>
              <a:rPr lang="hu-HU" altLang="hu-HU" dirty="0"/>
              <a:t> of </a:t>
            </a:r>
            <a:r>
              <a:rPr lang="hu-HU" altLang="hu-HU" dirty="0" err="1"/>
              <a:t>Pharmacy</a:t>
            </a: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6th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week</a:t>
            </a:r>
            <a:r>
              <a:rPr lang="hu-HU" altLang="hu-HU" dirty="0" smtClean="0"/>
              <a:t> </a:t>
            </a:r>
            <a:r>
              <a:rPr lang="hu-HU" altLang="hu-HU" dirty="0" err="1"/>
              <a:t>Histology</a:t>
            </a:r>
            <a:r>
              <a:rPr lang="hu-HU" altLang="hu-HU" dirty="0"/>
              <a:t> </a:t>
            </a:r>
            <a:r>
              <a:rPr lang="hu-HU" altLang="hu-HU" dirty="0" err="1" smtClean="0"/>
              <a:t>practice</a:t>
            </a: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/>
              <a:t>Department</a:t>
            </a:r>
            <a:r>
              <a:rPr lang="hu-HU" altLang="hu-HU" sz="2400" b="1" dirty="0"/>
              <a:t> of </a:t>
            </a:r>
            <a:r>
              <a:rPr lang="hu-HU" altLang="hu-HU" sz="2400" b="1" dirty="0" err="1"/>
              <a:t>Anatomy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Histology</a:t>
            </a:r>
            <a:r>
              <a:rPr lang="hu-HU" altLang="hu-HU" sz="2400" b="1" dirty="0"/>
              <a:t> and </a:t>
            </a:r>
            <a:r>
              <a:rPr lang="hu-HU" altLang="hu-HU" sz="2400" b="1" dirty="0" err="1" smtClean="0"/>
              <a:t>Embriology</a:t>
            </a:r>
            <a:endParaRPr lang="hu-HU" altLang="hu-H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élf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76488"/>
            <a:ext cx="493236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Structure of the wall in the GI tract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0" y="1787525"/>
            <a:ext cx="7886700" cy="4351338"/>
          </a:xfrm>
        </p:spPr>
        <p:txBody>
          <a:bodyPr/>
          <a:lstStyle/>
          <a:p>
            <a:pPr eaLnBrk="1" hangingPunct="1"/>
            <a:r>
              <a:rPr lang="hu-HU" altLang="hu-HU" smtClean="0"/>
              <a:t>Mucosa</a:t>
            </a:r>
          </a:p>
          <a:p>
            <a:pPr lvl="1" eaLnBrk="1" hangingPunct="1"/>
            <a:r>
              <a:rPr lang="hu-HU" altLang="hu-HU" smtClean="0"/>
              <a:t>Epithelium (1)</a:t>
            </a:r>
          </a:p>
          <a:p>
            <a:pPr lvl="1" eaLnBrk="1" hangingPunct="1"/>
            <a:r>
              <a:rPr lang="hu-HU" altLang="hu-HU" smtClean="0"/>
              <a:t>Lamina propria (2)</a:t>
            </a:r>
          </a:p>
          <a:p>
            <a:pPr lvl="1" eaLnBrk="1" hangingPunct="1"/>
            <a:r>
              <a:rPr lang="hu-HU" altLang="hu-HU" smtClean="0"/>
              <a:t>Muscularis mucosae (3)</a:t>
            </a:r>
          </a:p>
          <a:p>
            <a:pPr eaLnBrk="1" hangingPunct="1"/>
            <a:r>
              <a:rPr lang="hu-HU" altLang="hu-HU" smtClean="0"/>
              <a:t>Submucosa (4)</a:t>
            </a:r>
            <a:r>
              <a:rPr lang="hu-HU" altLang="hu-HU" sz="2000" smtClean="0"/>
              <a:t>(</a:t>
            </a:r>
            <a:r>
              <a:rPr lang="hu-HU" altLang="hu-HU" sz="1800" smtClean="0"/>
              <a:t>submucosal plex.)</a:t>
            </a:r>
          </a:p>
          <a:p>
            <a:pPr eaLnBrk="1" hangingPunct="1"/>
            <a:r>
              <a:rPr lang="hu-HU" altLang="hu-HU" smtClean="0"/>
              <a:t>Muscularis externa </a:t>
            </a:r>
            <a:r>
              <a:rPr lang="hu-HU" altLang="hu-HU" sz="1800" smtClean="0"/>
              <a:t>(myenteric plex.)</a:t>
            </a:r>
          </a:p>
          <a:p>
            <a:pPr lvl="1" eaLnBrk="1" hangingPunct="1"/>
            <a:r>
              <a:rPr lang="hu-HU" altLang="hu-HU" smtClean="0"/>
              <a:t>Inner circular (5)</a:t>
            </a:r>
          </a:p>
          <a:p>
            <a:pPr lvl="1" eaLnBrk="1" hangingPunct="1"/>
            <a:r>
              <a:rPr lang="hu-HU" altLang="hu-HU" smtClean="0"/>
              <a:t>Outer longitudinal (6)</a:t>
            </a:r>
          </a:p>
          <a:p>
            <a:pPr eaLnBrk="1" hangingPunct="1"/>
            <a:r>
              <a:rPr lang="hu-HU" altLang="hu-HU" smtClean="0"/>
              <a:t>Adventitia / Serosa (7)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Esophagus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Non-keratinized stratified squamous epith.</a:t>
            </a:r>
          </a:p>
          <a:p>
            <a:pPr eaLnBrk="1" hangingPunct="1"/>
            <a:r>
              <a:rPr lang="hu-HU" altLang="hu-HU" smtClean="0"/>
              <a:t>Cardia-glands in the lamina propria</a:t>
            </a:r>
          </a:p>
          <a:p>
            <a:pPr eaLnBrk="1" hangingPunct="1"/>
            <a:r>
              <a:rPr lang="hu-HU" altLang="hu-HU" smtClean="0"/>
              <a:t>Muscularis mucosae is longitudinal</a:t>
            </a:r>
          </a:p>
          <a:p>
            <a:pPr eaLnBrk="1" hangingPunct="1"/>
            <a:r>
              <a:rPr lang="hu-HU" altLang="hu-HU" smtClean="0"/>
              <a:t>Glandulae esophageae in submucosa</a:t>
            </a:r>
          </a:p>
          <a:p>
            <a:pPr eaLnBrk="1" hangingPunct="1"/>
            <a:r>
              <a:rPr lang="hu-HU" altLang="hu-HU" smtClean="0"/>
              <a:t>Muscularis externa</a:t>
            </a:r>
          </a:p>
          <a:p>
            <a:pPr eaLnBrk="1" hangingPunct="1"/>
            <a:r>
              <a:rPr lang="hu-HU" altLang="hu-HU" smtClean="0"/>
              <a:t>Adventitia in the thoracic cavity, serora in the abdominal cavity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5905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Esophagus</a:t>
            </a:r>
          </a:p>
        </p:txBody>
      </p:sp>
      <p:pic>
        <p:nvPicPr>
          <p:cNvPr id="13315" name="Picture 4" descr="nyelocs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3638"/>
            <a:ext cx="853281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159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Stomach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5400675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Simple columnar epith.          Gastric pits </a:t>
            </a:r>
          </a:p>
          <a:p>
            <a:pPr eaLnBrk="1" hangingPunct="1"/>
            <a:r>
              <a:rPr lang="hu-HU" altLang="hu-HU" sz="2400" smtClean="0"/>
              <a:t>Lamina propria: long, tubular glands</a:t>
            </a:r>
          </a:p>
          <a:p>
            <a:pPr lvl="1" eaLnBrk="1" hangingPunct="1"/>
            <a:r>
              <a:rPr lang="hu-HU" altLang="hu-HU" sz="2000" smtClean="0"/>
              <a:t>Mucous secreting neck cells</a:t>
            </a:r>
          </a:p>
          <a:p>
            <a:pPr lvl="1" eaLnBrk="1" hangingPunct="1"/>
            <a:r>
              <a:rPr lang="hu-HU" altLang="hu-HU" sz="2000" smtClean="0"/>
              <a:t>Chief cells on the base – pepsinogen</a:t>
            </a:r>
          </a:p>
          <a:p>
            <a:pPr lvl="1" eaLnBrk="1" hangingPunct="1"/>
            <a:r>
              <a:rPr lang="hu-HU" altLang="hu-HU" sz="2000" smtClean="0"/>
              <a:t>Parietal cells – gastic acid</a:t>
            </a:r>
          </a:p>
          <a:p>
            <a:pPr eaLnBrk="1" hangingPunct="1"/>
            <a:r>
              <a:rPr lang="hu-HU" altLang="hu-HU" sz="2400" smtClean="0"/>
              <a:t>Muscularis mucosae</a:t>
            </a:r>
          </a:p>
          <a:p>
            <a:pPr lvl="1" eaLnBrk="1" hangingPunct="1"/>
            <a:r>
              <a:rPr lang="hu-HU" altLang="hu-HU" sz="2000" smtClean="0"/>
              <a:t>Inner circular&amp;outer longitudinal layers</a:t>
            </a:r>
          </a:p>
          <a:p>
            <a:pPr eaLnBrk="1" hangingPunct="1"/>
            <a:r>
              <a:rPr lang="hu-HU" altLang="hu-HU" sz="2400" smtClean="0"/>
              <a:t>Submucosa</a:t>
            </a:r>
          </a:p>
          <a:p>
            <a:pPr eaLnBrk="1" hangingPunct="1"/>
            <a:r>
              <a:rPr lang="hu-HU" altLang="hu-HU" sz="2400" smtClean="0"/>
              <a:t>Muscularis externa</a:t>
            </a:r>
          </a:p>
          <a:p>
            <a:pPr lvl="1" eaLnBrk="1" hangingPunct="1"/>
            <a:r>
              <a:rPr lang="hu-HU" altLang="hu-HU" sz="2000" smtClean="0"/>
              <a:t>3 layers: inner obilque, middle circular, outer longitudinal</a:t>
            </a:r>
          </a:p>
          <a:p>
            <a:pPr eaLnBrk="1" hangingPunct="1"/>
            <a:r>
              <a:rPr lang="hu-HU" altLang="hu-HU" sz="2400" smtClean="0"/>
              <a:t>Serosa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90550" y="0"/>
            <a:ext cx="5875338" cy="1325563"/>
          </a:xfrm>
        </p:spPr>
        <p:txBody>
          <a:bodyPr/>
          <a:lstStyle/>
          <a:p>
            <a:pPr eaLnBrk="1" hangingPunct="1"/>
            <a:r>
              <a:rPr lang="hu-HU" altLang="hu-HU" smtClean="0"/>
              <a:t>Stomach</a:t>
            </a:r>
          </a:p>
        </p:txBody>
      </p:sp>
      <p:pic>
        <p:nvPicPr>
          <p:cNvPr id="15363" name="Picture 3" descr="gyo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50101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stomac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PARIETAL AND CHIEF WITH LABELS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8229600" cy="792163"/>
          </a:xfrm>
        </p:spPr>
        <p:txBody>
          <a:bodyPr/>
          <a:lstStyle/>
          <a:p>
            <a:pPr eaLnBrk="1" hangingPunct="1"/>
            <a:r>
              <a:rPr lang="hu-HU" altLang="hu-HU" sz="3200" b="1" smtClean="0"/>
              <a:t>Histology of the small intestine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62658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24_17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284662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495300"/>
            <a:ext cx="9144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latin typeface="Garamond" panose="02020404030301010803" pitchFamily="18" charset="0"/>
              </a:rPr>
              <a:t>Structures helping absorbtion (with surface enlargment):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 b="1">
                <a:latin typeface="Garamond" panose="02020404030301010803" pitchFamily="18" charset="0"/>
              </a:rPr>
              <a:t>Circular folds(plicae circulares): More prominent in the duodenum and in the proximal part of the jejunum. They disappear at the terminal part of the ileum.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 b="1">
                <a:latin typeface="Garamond" panose="02020404030301010803" pitchFamily="18" charset="0"/>
              </a:rPr>
              <a:t>Villus (villi intestinales): projecting parts of the mucosa. They are more numerous in the duodenum and in the jejunum. Size: 0,5-1,5 mm</a:t>
            </a:r>
          </a:p>
          <a:p>
            <a:pPr defTabSz="914400"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600" b="1">
                <a:latin typeface="Garamond" panose="02020404030301010803" pitchFamily="18" charset="0"/>
              </a:rPr>
              <a:t>Microvilli: Projections on the apical surface of the epithelial cells.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51577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87675" y="6092825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380288" y="3860800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Garamond" panose="02020404030301010803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oktatás\darm\dünndarm3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2875"/>
            <a:ext cx="377348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33375"/>
            <a:ext cx="3059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latin typeface="Arial" panose="020B0604020202020204" pitchFamily="34" charset="0"/>
              </a:rPr>
              <a:t>Histology of the small intestine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221163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Mucosa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5300663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Submucosa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-323850" y="594995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Muscularis externa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4838" y="6411913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Serosa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483350" y="5756275"/>
            <a:ext cx="1798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circular longitudinali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503988" y="4516438"/>
            <a:ext cx="1670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muscularis mucosae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502400" y="3668713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lamina propria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470650" y="3246438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epithelium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572250" y="1046163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villi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773738" y="1304925"/>
            <a:ext cx="7762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5360988" y="1246188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2274888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Lieberkühn cripts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927350" y="2681288"/>
            <a:ext cx="282575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003300" y="2643188"/>
            <a:ext cx="200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" panose="020B0604020202020204" pitchFamily="34" charset="0"/>
              </a:rPr>
              <a:t>(intestinal galands)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hu-HU" altLang="hu-HU" smtClean="0"/>
              <a:t>Ileum</a:t>
            </a:r>
          </a:p>
        </p:txBody>
      </p:sp>
      <p:pic>
        <p:nvPicPr>
          <p:cNvPr id="18435" name="Picture 3" descr="011 ileum c2 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40226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3" descr="19-Paneth Cells-Jeju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938"/>
            <a:ext cx="39957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5524500" y="0"/>
            <a:ext cx="1289050" cy="312738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600">
                <a:latin typeface="Arial" panose="020B0604020202020204" pitchFamily="34" charset="0"/>
              </a:rPr>
              <a:t>Paneth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6159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Peyer’s patches</a:t>
            </a:r>
          </a:p>
        </p:txBody>
      </p:sp>
      <p:pic>
        <p:nvPicPr>
          <p:cNvPr id="19459" name="Picture 4" descr="p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74750"/>
            <a:ext cx="74168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2"/>
          <p:cNvSpPr txBox="1">
            <a:spLocks noChangeArrowheads="1"/>
          </p:cNvSpPr>
          <p:nvPr/>
        </p:nvSpPr>
        <p:spPr bwMode="auto">
          <a:xfrm>
            <a:off x="1430338" y="2773363"/>
            <a:ext cx="600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200" b="1"/>
              <a:t>Sections and structures to identify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Trachea</a:t>
            </a:r>
          </a:p>
        </p:txBody>
      </p:sp>
      <p:pic>
        <p:nvPicPr>
          <p:cNvPr id="3075" name="Picture 3" descr="trac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5297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03575" y="5734050"/>
            <a:ext cx="2508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Membranous part (1/4)</a:t>
            </a:r>
          </a:p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-smooth muscle</a:t>
            </a:r>
          </a:p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Trachealis muscle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67488" y="1647825"/>
            <a:ext cx="258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Cartilagenous part (3/4)</a:t>
            </a:r>
          </a:p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-hyalin cartilage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284663" y="45815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580063" y="1916113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1831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58. Lung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1507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9720" r="26962"/>
          <a:stretch>
            <a:fillRect/>
          </a:stretch>
        </p:blipFill>
        <p:spPr bwMode="auto">
          <a:xfrm>
            <a:off x="103188" y="490538"/>
            <a:ext cx="29813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7956" b="24141"/>
          <a:stretch>
            <a:fillRect/>
          </a:stretch>
        </p:blipFill>
        <p:spPr bwMode="auto">
          <a:xfrm>
            <a:off x="4852988" y="377825"/>
            <a:ext cx="422116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r="24110"/>
          <a:stretch>
            <a:fillRect/>
          </a:stretch>
        </p:blipFill>
        <p:spPr bwMode="auto">
          <a:xfrm>
            <a:off x="103188" y="4132263"/>
            <a:ext cx="39068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789238" y="852488"/>
            <a:ext cx="400050" cy="2301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100013" y="519113"/>
            <a:ext cx="2751137" cy="1731962"/>
          </a:xfrm>
          <a:custGeom>
            <a:avLst/>
            <a:gdLst>
              <a:gd name="connsiteX0" fmla="*/ 383130 w 2750967"/>
              <a:gd name="connsiteY0" fmla="*/ 290166 h 1731863"/>
              <a:gd name="connsiteX1" fmla="*/ 664484 w 2750967"/>
              <a:gd name="connsiteY1" fmla="*/ 123112 h 1731863"/>
              <a:gd name="connsiteX2" fmla="*/ 1183230 w 2750967"/>
              <a:gd name="connsiteY2" fmla="*/ 20 h 1731863"/>
              <a:gd name="connsiteX3" fmla="*/ 1948161 w 2750967"/>
              <a:gd name="connsiteY3" fmla="*/ 131905 h 1731863"/>
              <a:gd name="connsiteX4" fmla="*/ 2563622 w 2750967"/>
              <a:gd name="connsiteY4" fmla="*/ 386882 h 1731863"/>
              <a:gd name="connsiteX5" fmla="*/ 2748261 w 2750967"/>
              <a:gd name="connsiteY5" fmla="*/ 949589 h 1731863"/>
              <a:gd name="connsiteX6" fmla="*/ 2458115 w 2750967"/>
              <a:gd name="connsiteY6" fmla="*/ 1617805 h 1731863"/>
              <a:gd name="connsiteX7" fmla="*/ 1403038 w 2750967"/>
              <a:gd name="connsiteY7" fmla="*/ 1705728 h 1731863"/>
              <a:gd name="connsiteX8" fmla="*/ 409507 w 2750967"/>
              <a:gd name="connsiteY8" fmla="*/ 1336451 h 1731863"/>
              <a:gd name="connsiteX9" fmla="*/ 40230 w 2750967"/>
              <a:gd name="connsiteY9" fmla="*/ 1063889 h 1731863"/>
              <a:gd name="connsiteX10" fmla="*/ 22645 w 2750967"/>
              <a:gd name="connsiteY10" fmla="*/ 756159 h 1731863"/>
              <a:gd name="connsiteX11" fmla="*/ 154530 w 2750967"/>
              <a:gd name="connsiteY11" fmla="*/ 404466 h 1731863"/>
              <a:gd name="connsiteX12" fmla="*/ 383130 w 2750967"/>
              <a:gd name="connsiteY12" fmla="*/ 290166 h 173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0967" h="1731863">
                <a:moveTo>
                  <a:pt x="383130" y="290166"/>
                </a:moveTo>
                <a:cubicBezTo>
                  <a:pt x="468122" y="243274"/>
                  <a:pt x="531134" y="171470"/>
                  <a:pt x="664484" y="123112"/>
                </a:cubicBezTo>
                <a:cubicBezTo>
                  <a:pt x="797834" y="74754"/>
                  <a:pt x="969284" y="-1445"/>
                  <a:pt x="1183230" y="20"/>
                </a:cubicBezTo>
                <a:cubicBezTo>
                  <a:pt x="1397176" y="1485"/>
                  <a:pt x="1718096" y="67428"/>
                  <a:pt x="1948161" y="131905"/>
                </a:cubicBezTo>
                <a:cubicBezTo>
                  <a:pt x="2178226" y="196382"/>
                  <a:pt x="2430272" y="250601"/>
                  <a:pt x="2563622" y="386882"/>
                </a:cubicBezTo>
                <a:cubicBezTo>
                  <a:pt x="2696972" y="523163"/>
                  <a:pt x="2765846" y="744435"/>
                  <a:pt x="2748261" y="949589"/>
                </a:cubicBezTo>
                <a:cubicBezTo>
                  <a:pt x="2730677" y="1154743"/>
                  <a:pt x="2682319" y="1491782"/>
                  <a:pt x="2458115" y="1617805"/>
                </a:cubicBezTo>
                <a:cubicBezTo>
                  <a:pt x="2233911" y="1743828"/>
                  <a:pt x="1744473" y="1752620"/>
                  <a:pt x="1403038" y="1705728"/>
                </a:cubicBezTo>
                <a:cubicBezTo>
                  <a:pt x="1061603" y="1658836"/>
                  <a:pt x="636642" y="1443424"/>
                  <a:pt x="409507" y="1336451"/>
                </a:cubicBezTo>
                <a:cubicBezTo>
                  <a:pt x="182372" y="1229478"/>
                  <a:pt x="104707" y="1160604"/>
                  <a:pt x="40230" y="1063889"/>
                </a:cubicBezTo>
                <a:cubicBezTo>
                  <a:pt x="-24247" y="967174"/>
                  <a:pt x="3595" y="866063"/>
                  <a:pt x="22645" y="756159"/>
                </a:cubicBezTo>
                <a:cubicBezTo>
                  <a:pt x="41695" y="646255"/>
                  <a:pt x="90053" y="483597"/>
                  <a:pt x="154530" y="404466"/>
                </a:cubicBezTo>
                <a:cubicBezTo>
                  <a:pt x="219007" y="325335"/>
                  <a:pt x="298138" y="337058"/>
                  <a:pt x="383130" y="290166"/>
                </a:cubicBezTo>
                <a:close/>
              </a:path>
            </a:pathLst>
          </a:custGeom>
          <a:noFill/>
          <a:ln w="508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76475" y="3903663"/>
            <a:ext cx="322263" cy="6270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 rot="954960">
            <a:off x="2216150" y="4537075"/>
            <a:ext cx="1655763" cy="1157288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5" name="Egyenes összekötő nyíllal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990725" y="5697538"/>
            <a:ext cx="2127250" cy="4016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241925" y="1936750"/>
            <a:ext cx="82550" cy="24860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903913" y="1619250"/>
            <a:ext cx="53975" cy="20383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6491288" y="1447800"/>
            <a:ext cx="36512" cy="17938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469188" y="1082675"/>
            <a:ext cx="9525" cy="18399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Szövegdoboz 21"/>
          <p:cNvSpPr txBox="1">
            <a:spLocks noChangeArrowheads="1"/>
          </p:cNvSpPr>
          <p:nvPr/>
        </p:nvSpPr>
        <p:spPr bwMode="auto">
          <a:xfrm>
            <a:off x="3168650" y="474663"/>
            <a:ext cx="134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bronchus</a:t>
            </a:r>
          </a:p>
        </p:txBody>
      </p:sp>
      <p:sp>
        <p:nvSpPr>
          <p:cNvPr id="21520" name="Szövegdoboz 22"/>
          <p:cNvSpPr txBox="1">
            <a:spLocks noChangeArrowheads="1"/>
          </p:cNvSpPr>
          <p:nvPr/>
        </p:nvSpPr>
        <p:spPr bwMode="auto">
          <a:xfrm>
            <a:off x="1165225" y="3530600"/>
            <a:ext cx="1649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bronchiolus</a:t>
            </a:r>
          </a:p>
        </p:txBody>
      </p:sp>
      <p:sp>
        <p:nvSpPr>
          <p:cNvPr id="21521" name="Szövegdoboz 23"/>
          <p:cNvSpPr txBox="1">
            <a:spLocks noChangeArrowheads="1"/>
          </p:cNvSpPr>
          <p:nvPr/>
        </p:nvSpPr>
        <p:spPr bwMode="auto">
          <a:xfrm>
            <a:off x="4117975" y="5868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alveolus</a:t>
            </a:r>
          </a:p>
        </p:txBody>
      </p:sp>
      <p:cxnSp>
        <p:nvCxnSpPr>
          <p:cNvPr id="32" name="Egyenes összekötő nyíllal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484688" y="779463"/>
            <a:ext cx="336550" cy="1571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Szövegdoboz 33"/>
          <p:cNvSpPr txBox="1">
            <a:spLocks noChangeArrowheads="1"/>
          </p:cNvSpPr>
          <p:nvPr/>
        </p:nvSpPr>
        <p:spPr bwMode="auto">
          <a:xfrm>
            <a:off x="7280275" y="2819400"/>
            <a:ext cx="125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cartilage</a:t>
            </a:r>
          </a:p>
        </p:txBody>
      </p:sp>
      <p:sp>
        <p:nvSpPr>
          <p:cNvPr id="21524" name="Szövegdoboz 35"/>
          <p:cNvSpPr txBox="1">
            <a:spLocks noChangeArrowheads="1"/>
          </p:cNvSpPr>
          <p:nvPr/>
        </p:nvSpPr>
        <p:spPr bwMode="auto">
          <a:xfrm>
            <a:off x="6356350" y="3073400"/>
            <a:ext cx="871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gland</a:t>
            </a:r>
          </a:p>
        </p:txBody>
      </p:sp>
      <p:sp>
        <p:nvSpPr>
          <p:cNvPr id="21525" name="Szövegdoboz 38"/>
          <p:cNvSpPr txBox="1">
            <a:spLocks noChangeArrowheads="1"/>
          </p:cNvSpPr>
          <p:nvPr/>
        </p:nvSpPr>
        <p:spPr bwMode="auto">
          <a:xfrm>
            <a:off x="5818188" y="352425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smooth muscle</a:t>
            </a:r>
          </a:p>
        </p:txBody>
      </p:sp>
      <p:sp>
        <p:nvSpPr>
          <p:cNvPr id="21526" name="Szövegdoboz 41"/>
          <p:cNvSpPr txBox="1">
            <a:spLocks noChangeArrowheads="1"/>
          </p:cNvSpPr>
          <p:nvPr/>
        </p:nvSpPr>
        <p:spPr bwMode="auto">
          <a:xfrm>
            <a:off x="5191125" y="4273550"/>
            <a:ext cx="3544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pseudostratified columnar </a:t>
            </a:r>
          </a:p>
          <a:p>
            <a:pPr eaLnBrk="1" hangingPunct="1"/>
            <a:r>
              <a:rPr lang="hu-HU" altLang="hu-HU" sz="2400"/>
              <a:t>epithelium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2420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62. Stomach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2531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15919" r="45490" b="4874"/>
          <a:stretch>
            <a:fillRect/>
          </a:stretch>
        </p:blipFill>
        <p:spPr bwMode="auto">
          <a:xfrm>
            <a:off x="1346200" y="1358900"/>
            <a:ext cx="1446213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3122" r="56831" b="5940"/>
          <a:stretch>
            <a:fillRect/>
          </a:stretch>
        </p:blipFill>
        <p:spPr bwMode="auto">
          <a:xfrm>
            <a:off x="3082925" y="1357313"/>
            <a:ext cx="1447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t="41454" r="35136"/>
          <a:stretch>
            <a:fillRect/>
          </a:stretch>
        </p:blipFill>
        <p:spPr bwMode="auto">
          <a:xfrm>
            <a:off x="4649788" y="827088"/>
            <a:ext cx="432276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>
            <a:spLocks noChangeAspect="1"/>
          </p:cNvSpPr>
          <p:nvPr/>
        </p:nvSpPr>
        <p:spPr>
          <a:xfrm rot="550840">
            <a:off x="1425575" y="1447800"/>
            <a:ext cx="431800" cy="8636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7" name="Egyenes összekötő nyíllal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924050" y="1358900"/>
            <a:ext cx="1152525" cy="1254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795463" y="2341563"/>
            <a:ext cx="1284287" cy="19748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/>
          <p:cNvSpPr>
            <a:spLocks noChangeAspect="1"/>
          </p:cNvSpPr>
          <p:nvPr/>
        </p:nvSpPr>
        <p:spPr>
          <a:xfrm>
            <a:off x="3638550" y="3192463"/>
            <a:ext cx="514350" cy="5191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2" name="Egyenes összekötő nyíllal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133850" y="822325"/>
            <a:ext cx="515938" cy="237013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152900" y="3727450"/>
            <a:ext cx="496888" cy="16859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 17"/>
          <p:cNvSpPr/>
          <p:nvPr/>
        </p:nvSpPr>
        <p:spPr>
          <a:xfrm>
            <a:off x="6681788" y="3155950"/>
            <a:ext cx="817562" cy="755650"/>
          </a:xfrm>
          <a:custGeom>
            <a:avLst/>
            <a:gdLst>
              <a:gd name="connsiteX0" fmla="*/ 219959 w 612766"/>
              <a:gd name="connsiteY0" fmla="*/ 3919 h 628703"/>
              <a:gd name="connsiteX1" fmla="*/ 44113 w 612766"/>
              <a:gd name="connsiteY1" fmla="*/ 65466 h 628703"/>
              <a:gd name="connsiteX2" fmla="*/ 151 w 612766"/>
              <a:gd name="connsiteY2" fmla="*/ 285273 h 628703"/>
              <a:gd name="connsiteX3" fmla="*/ 52905 w 612766"/>
              <a:gd name="connsiteY3" fmla="*/ 540250 h 628703"/>
              <a:gd name="connsiteX4" fmla="*/ 263920 w 612766"/>
              <a:gd name="connsiteY4" fmla="*/ 628173 h 628703"/>
              <a:gd name="connsiteX5" fmla="*/ 580443 w 612766"/>
              <a:gd name="connsiteY5" fmla="*/ 557835 h 628703"/>
              <a:gd name="connsiteX6" fmla="*/ 580443 w 612766"/>
              <a:gd name="connsiteY6" fmla="*/ 232519 h 628703"/>
              <a:gd name="connsiteX7" fmla="*/ 387013 w 612766"/>
              <a:gd name="connsiteY7" fmla="*/ 30296 h 628703"/>
              <a:gd name="connsiteX8" fmla="*/ 219959 w 612766"/>
              <a:gd name="connsiteY8" fmla="*/ 3919 h 62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66" h="628703">
                <a:moveTo>
                  <a:pt x="219959" y="3919"/>
                </a:moveTo>
                <a:cubicBezTo>
                  <a:pt x="162809" y="9781"/>
                  <a:pt x="80748" y="18574"/>
                  <a:pt x="44113" y="65466"/>
                </a:cubicBezTo>
                <a:cubicBezTo>
                  <a:pt x="7478" y="112358"/>
                  <a:pt x="-1314" y="206142"/>
                  <a:pt x="151" y="285273"/>
                </a:cubicBezTo>
                <a:cubicBezTo>
                  <a:pt x="1616" y="364404"/>
                  <a:pt x="8944" y="483100"/>
                  <a:pt x="52905" y="540250"/>
                </a:cubicBezTo>
                <a:cubicBezTo>
                  <a:pt x="96866" y="597400"/>
                  <a:pt x="175997" y="625242"/>
                  <a:pt x="263920" y="628173"/>
                </a:cubicBezTo>
                <a:cubicBezTo>
                  <a:pt x="351843" y="631104"/>
                  <a:pt x="527689" y="623777"/>
                  <a:pt x="580443" y="557835"/>
                </a:cubicBezTo>
                <a:cubicBezTo>
                  <a:pt x="633197" y="491893"/>
                  <a:pt x="612681" y="320442"/>
                  <a:pt x="580443" y="232519"/>
                </a:cubicBezTo>
                <a:cubicBezTo>
                  <a:pt x="548205" y="144596"/>
                  <a:pt x="447094" y="66930"/>
                  <a:pt x="387013" y="30296"/>
                </a:cubicBezTo>
                <a:cubicBezTo>
                  <a:pt x="326932" y="-6338"/>
                  <a:pt x="277109" y="-1943"/>
                  <a:pt x="219959" y="39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8121650" y="3429000"/>
            <a:ext cx="550863" cy="400050"/>
          </a:xfrm>
          <a:custGeom>
            <a:avLst/>
            <a:gdLst>
              <a:gd name="connsiteX0" fmla="*/ 39695 w 409083"/>
              <a:gd name="connsiteY0" fmla="*/ 98725 h 422484"/>
              <a:gd name="connsiteX1" fmla="*/ 4526 w 409083"/>
              <a:gd name="connsiteY1" fmla="*/ 256986 h 422484"/>
              <a:gd name="connsiteX2" fmla="*/ 30903 w 409083"/>
              <a:gd name="connsiteY2" fmla="*/ 415248 h 422484"/>
              <a:gd name="connsiteX3" fmla="*/ 259503 w 409083"/>
              <a:gd name="connsiteY3" fmla="*/ 397663 h 422484"/>
              <a:gd name="connsiteX4" fmla="*/ 400180 w 409083"/>
              <a:gd name="connsiteY4" fmla="*/ 388871 h 422484"/>
              <a:gd name="connsiteX5" fmla="*/ 391387 w 409083"/>
              <a:gd name="connsiteY5" fmla="*/ 177855 h 422484"/>
              <a:gd name="connsiteX6" fmla="*/ 365010 w 409083"/>
              <a:gd name="connsiteY6" fmla="*/ 2009 h 422484"/>
              <a:gd name="connsiteX7" fmla="*/ 39695 w 409083"/>
              <a:gd name="connsiteY7" fmla="*/ 98725 h 4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083" h="422484">
                <a:moveTo>
                  <a:pt x="39695" y="98725"/>
                </a:moveTo>
                <a:cubicBezTo>
                  <a:pt x="-20386" y="141221"/>
                  <a:pt x="5991" y="204232"/>
                  <a:pt x="4526" y="256986"/>
                </a:cubicBezTo>
                <a:cubicBezTo>
                  <a:pt x="3061" y="309740"/>
                  <a:pt x="-11593" y="391802"/>
                  <a:pt x="30903" y="415248"/>
                </a:cubicBezTo>
                <a:cubicBezTo>
                  <a:pt x="73399" y="438694"/>
                  <a:pt x="259503" y="397663"/>
                  <a:pt x="259503" y="397663"/>
                </a:cubicBezTo>
                <a:cubicBezTo>
                  <a:pt x="321049" y="393267"/>
                  <a:pt x="378199" y="425506"/>
                  <a:pt x="400180" y="388871"/>
                </a:cubicBezTo>
                <a:cubicBezTo>
                  <a:pt x="422161" y="352236"/>
                  <a:pt x="397249" y="242332"/>
                  <a:pt x="391387" y="177855"/>
                </a:cubicBezTo>
                <a:cubicBezTo>
                  <a:pt x="385525" y="113378"/>
                  <a:pt x="423625" y="16663"/>
                  <a:pt x="365010" y="2009"/>
                </a:cubicBezTo>
                <a:cubicBezTo>
                  <a:pt x="306395" y="-12645"/>
                  <a:pt x="99776" y="56229"/>
                  <a:pt x="39695" y="987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20" name="Egyenes összekötő nyíllal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111750" y="3892550"/>
            <a:ext cx="1797050" cy="21494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805738" y="3825875"/>
            <a:ext cx="452437" cy="22161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Szövegdoboz 24"/>
          <p:cNvSpPr txBox="1">
            <a:spLocks noChangeArrowheads="1"/>
          </p:cNvSpPr>
          <p:nvPr/>
        </p:nvSpPr>
        <p:spPr bwMode="auto">
          <a:xfrm>
            <a:off x="4905375" y="5919788"/>
            <a:ext cx="163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parietal cell</a:t>
            </a:r>
          </a:p>
        </p:txBody>
      </p:sp>
      <p:sp>
        <p:nvSpPr>
          <p:cNvPr id="22545" name="Szövegdoboz 26"/>
          <p:cNvSpPr txBox="1">
            <a:spLocks noChangeArrowheads="1"/>
          </p:cNvSpPr>
          <p:nvPr/>
        </p:nvSpPr>
        <p:spPr bwMode="auto">
          <a:xfrm>
            <a:off x="7685088" y="6042025"/>
            <a:ext cx="128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chief cell</a:t>
            </a:r>
          </a:p>
        </p:txBody>
      </p:sp>
      <p:sp>
        <p:nvSpPr>
          <p:cNvPr id="22546" name="Szövegdoboz 34"/>
          <p:cNvSpPr txBox="1">
            <a:spLocks noChangeArrowheads="1"/>
          </p:cNvSpPr>
          <p:nvPr/>
        </p:nvSpPr>
        <p:spPr bwMode="auto">
          <a:xfrm>
            <a:off x="200025" y="1547813"/>
            <a:ext cx="1135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mucosa</a:t>
            </a:r>
          </a:p>
        </p:txBody>
      </p:sp>
      <p:cxnSp>
        <p:nvCxnSpPr>
          <p:cNvPr id="36" name="Egyenes összekötő nyíllal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89050" y="1357313"/>
            <a:ext cx="4763" cy="833437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282700" y="2178050"/>
            <a:ext cx="14288" cy="1150938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296988" y="3335338"/>
            <a:ext cx="0" cy="866775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Szövegdoboz 44"/>
          <p:cNvSpPr txBox="1">
            <a:spLocks noChangeArrowheads="1"/>
          </p:cNvSpPr>
          <p:nvPr/>
        </p:nvSpPr>
        <p:spPr bwMode="auto">
          <a:xfrm>
            <a:off x="0" y="2478088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submucosa</a:t>
            </a:r>
          </a:p>
        </p:txBody>
      </p:sp>
      <p:sp>
        <p:nvSpPr>
          <p:cNvPr id="22551" name="Szövegdoboz 45"/>
          <p:cNvSpPr txBox="1">
            <a:spLocks noChangeArrowheads="1"/>
          </p:cNvSpPr>
          <p:nvPr/>
        </p:nvSpPr>
        <p:spPr bwMode="auto">
          <a:xfrm>
            <a:off x="-39688" y="3533775"/>
            <a:ext cx="14224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muscularis externa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Csoportba foglalás 48"/>
          <p:cNvGrpSpPr>
            <a:grpSpLocks noChangeAspect="1"/>
          </p:cNvGrpSpPr>
          <p:nvPr/>
        </p:nvGrpSpPr>
        <p:grpSpPr bwMode="auto">
          <a:xfrm>
            <a:off x="5116513" y="49213"/>
            <a:ext cx="3781425" cy="3375025"/>
            <a:chOff x="5609496" y="156473"/>
            <a:chExt cx="2876924" cy="2566493"/>
          </a:xfrm>
        </p:grpSpPr>
        <p:pic>
          <p:nvPicPr>
            <p:cNvPr id="23574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8" t="20473" r="25993"/>
            <a:stretch>
              <a:fillRect/>
            </a:stretch>
          </p:blipFill>
          <p:spPr bwMode="auto">
            <a:xfrm rot="-5400000">
              <a:off x="5775727" y="12273"/>
              <a:ext cx="2544462" cy="28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Ellipszis 26"/>
            <p:cNvSpPr/>
            <p:nvPr/>
          </p:nvSpPr>
          <p:spPr>
            <a:xfrm rot="19795498">
              <a:off x="6439238" y="156473"/>
              <a:ext cx="729497" cy="1575387"/>
            </a:xfrm>
            <a:prstGeom prst="ellipse">
              <a:avLst/>
            </a:prstGeom>
            <a:noFill/>
            <a:ln w="38100" cap="rnd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32" name="Ellipszis 31"/>
            <p:cNvSpPr/>
            <p:nvPr/>
          </p:nvSpPr>
          <p:spPr>
            <a:xfrm rot="19795498">
              <a:off x="6549146" y="2013136"/>
              <a:ext cx="285035" cy="284898"/>
            </a:xfrm>
            <a:prstGeom prst="ellipse">
              <a:avLst/>
            </a:prstGeom>
            <a:noFill/>
            <a:ln w="38100" cap="rnd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</p:grpSp>
      <p:sp>
        <p:nvSpPr>
          <p:cNvPr id="23555" name="Szövegdoboz 1"/>
          <p:cNvSpPr txBox="1">
            <a:spLocks noChangeArrowheads="1"/>
          </p:cNvSpPr>
          <p:nvPr/>
        </p:nvSpPr>
        <p:spPr bwMode="auto">
          <a:xfrm>
            <a:off x="158750" y="12700"/>
            <a:ext cx="1974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/>
              <a:t>99. Ileum </a:t>
            </a:r>
            <a:r>
              <a:rPr lang="hu-HU" altLang="hu-HU" sz="1400" b="1"/>
              <a:t>(HE)</a:t>
            </a:r>
            <a:endParaRPr lang="hu-HU" altLang="hu-HU" sz="2800" b="1"/>
          </a:p>
        </p:txBody>
      </p:sp>
      <p:pic>
        <p:nvPicPr>
          <p:cNvPr id="23556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23654" r="16864" b="15482"/>
          <a:stretch>
            <a:fillRect/>
          </a:stretch>
        </p:blipFill>
        <p:spPr bwMode="auto">
          <a:xfrm>
            <a:off x="561975" y="592138"/>
            <a:ext cx="14954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47400" r="17455" b="5980"/>
          <a:stretch>
            <a:fillRect/>
          </a:stretch>
        </p:blipFill>
        <p:spPr bwMode="auto">
          <a:xfrm>
            <a:off x="6708775" y="3946525"/>
            <a:ext cx="22764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Szövegdoboz 7"/>
          <p:cNvSpPr txBox="1">
            <a:spLocks noChangeArrowheads="1"/>
          </p:cNvSpPr>
          <p:nvPr/>
        </p:nvSpPr>
        <p:spPr bwMode="auto">
          <a:xfrm>
            <a:off x="138113" y="3494088"/>
            <a:ext cx="113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mucosa</a:t>
            </a:r>
          </a:p>
        </p:txBody>
      </p:sp>
      <p:cxnSp>
        <p:nvCxnSpPr>
          <p:cNvPr id="9" name="Egyenes összekötő nyíllal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3560763"/>
            <a:ext cx="6350" cy="211137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343025" y="3771900"/>
            <a:ext cx="6350" cy="584200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4356100"/>
            <a:ext cx="6350" cy="1990725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Szövegdoboz 11"/>
          <p:cNvSpPr txBox="1">
            <a:spLocks noChangeArrowheads="1"/>
          </p:cNvSpPr>
          <p:nvPr/>
        </p:nvSpPr>
        <p:spPr bwMode="auto">
          <a:xfrm>
            <a:off x="19050" y="3943350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submucosa</a:t>
            </a:r>
          </a:p>
        </p:txBody>
      </p:sp>
      <p:sp>
        <p:nvSpPr>
          <p:cNvPr id="23563" name="Szövegdoboz 12"/>
          <p:cNvSpPr txBox="1">
            <a:spLocks noChangeArrowheads="1"/>
          </p:cNvSpPr>
          <p:nvPr/>
        </p:nvSpPr>
        <p:spPr bwMode="auto">
          <a:xfrm>
            <a:off x="-30163" y="5197475"/>
            <a:ext cx="14224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muscularis externa</a:t>
            </a:r>
          </a:p>
        </p:txBody>
      </p:sp>
      <p:sp>
        <p:nvSpPr>
          <p:cNvPr id="23564" name="Szövegdoboz 13"/>
          <p:cNvSpPr txBox="1">
            <a:spLocks noChangeArrowheads="1"/>
          </p:cNvSpPr>
          <p:nvPr/>
        </p:nvSpPr>
        <p:spPr bwMode="auto">
          <a:xfrm>
            <a:off x="249238" y="6346825"/>
            <a:ext cx="106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400">
                <a:latin typeface="Arial Narrow" panose="020B0606020202030204" pitchFamily="34" charset="0"/>
              </a:rPr>
              <a:t>tunica serosa</a:t>
            </a:r>
          </a:p>
        </p:txBody>
      </p:sp>
      <p:cxnSp>
        <p:nvCxnSpPr>
          <p:cNvPr id="19" name="Egyenes összekötő nyíllal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43025" y="6346825"/>
            <a:ext cx="6350" cy="379413"/>
          </a:xfrm>
          <a:prstGeom prst="straightConnector1">
            <a:avLst/>
          </a:prstGeom>
          <a:ln w="127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abadkézi sokszög 21"/>
          <p:cNvSpPr/>
          <p:nvPr/>
        </p:nvSpPr>
        <p:spPr>
          <a:xfrm>
            <a:off x="7102475" y="4260850"/>
            <a:ext cx="1836738" cy="1693863"/>
          </a:xfrm>
          <a:custGeom>
            <a:avLst/>
            <a:gdLst>
              <a:gd name="connsiteX0" fmla="*/ 1673648 w 1835832"/>
              <a:gd name="connsiteY0" fmla="*/ 4643 h 1694545"/>
              <a:gd name="connsiteX1" fmla="*/ 1480217 w 1835832"/>
              <a:gd name="connsiteY1" fmla="*/ 127736 h 1694545"/>
              <a:gd name="connsiteX2" fmla="*/ 1304371 w 1835832"/>
              <a:gd name="connsiteY2" fmla="*/ 514597 h 1694545"/>
              <a:gd name="connsiteX3" fmla="*/ 979056 w 1835832"/>
              <a:gd name="connsiteY3" fmla="*/ 664066 h 1694545"/>
              <a:gd name="connsiteX4" fmla="*/ 530648 w 1835832"/>
              <a:gd name="connsiteY4" fmla="*/ 980589 h 1694545"/>
              <a:gd name="connsiteX5" fmla="*/ 82241 w 1835832"/>
              <a:gd name="connsiteY5" fmla="*/ 1261943 h 1694545"/>
              <a:gd name="connsiteX6" fmla="*/ 3110 w 1835832"/>
              <a:gd name="connsiteY6" fmla="*/ 1455374 h 1694545"/>
              <a:gd name="connsiteX7" fmla="*/ 126202 w 1835832"/>
              <a:gd name="connsiteY7" fmla="*/ 1692766 h 1694545"/>
              <a:gd name="connsiteX8" fmla="*/ 803210 w 1835832"/>
              <a:gd name="connsiteY8" fmla="*/ 1323489 h 1694545"/>
              <a:gd name="connsiteX9" fmla="*/ 1506594 w 1835832"/>
              <a:gd name="connsiteY9" fmla="*/ 646482 h 1694545"/>
              <a:gd name="connsiteX10" fmla="*/ 1831910 w 1835832"/>
              <a:gd name="connsiteY10" fmla="*/ 92566 h 1694545"/>
              <a:gd name="connsiteX11" fmla="*/ 1673648 w 1835832"/>
              <a:gd name="connsiteY11" fmla="*/ 4643 h 16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5832" h="1694545">
                <a:moveTo>
                  <a:pt x="1673648" y="4643"/>
                </a:moveTo>
                <a:cubicBezTo>
                  <a:pt x="1615032" y="10505"/>
                  <a:pt x="1541763" y="42744"/>
                  <a:pt x="1480217" y="127736"/>
                </a:cubicBezTo>
                <a:cubicBezTo>
                  <a:pt x="1418671" y="212728"/>
                  <a:pt x="1387898" y="425209"/>
                  <a:pt x="1304371" y="514597"/>
                </a:cubicBezTo>
                <a:cubicBezTo>
                  <a:pt x="1220844" y="603985"/>
                  <a:pt x="1108010" y="586401"/>
                  <a:pt x="979056" y="664066"/>
                </a:cubicBezTo>
                <a:cubicBezTo>
                  <a:pt x="850102" y="741731"/>
                  <a:pt x="680117" y="880943"/>
                  <a:pt x="530648" y="980589"/>
                </a:cubicBezTo>
                <a:cubicBezTo>
                  <a:pt x="381179" y="1080235"/>
                  <a:pt x="170164" y="1182812"/>
                  <a:pt x="82241" y="1261943"/>
                </a:cubicBezTo>
                <a:cubicBezTo>
                  <a:pt x="-5682" y="1341074"/>
                  <a:pt x="-4217" y="1383570"/>
                  <a:pt x="3110" y="1455374"/>
                </a:cubicBezTo>
                <a:cubicBezTo>
                  <a:pt x="10437" y="1527178"/>
                  <a:pt x="-7148" y="1714747"/>
                  <a:pt x="126202" y="1692766"/>
                </a:cubicBezTo>
                <a:cubicBezTo>
                  <a:pt x="259552" y="1670785"/>
                  <a:pt x="573145" y="1497870"/>
                  <a:pt x="803210" y="1323489"/>
                </a:cubicBezTo>
                <a:cubicBezTo>
                  <a:pt x="1033275" y="1149108"/>
                  <a:pt x="1335144" y="851636"/>
                  <a:pt x="1506594" y="646482"/>
                </a:cubicBezTo>
                <a:cubicBezTo>
                  <a:pt x="1678044" y="441328"/>
                  <a:pt x="1804068" y="203935"/>
                  <a:pt x="1831910" y="92566"/>
                </a:cubicBezTo>
                <a:cubicBezTo>
                  <a:pt x="1859752" y="-18803"/>
                  <a:pt x="1732264" y="-1219"/>
                  <a:pt x="1673648" y="4643"/>
                </a:cubicBezTo>
                <a:close/>
              </a:path>
            </a:pathLst>
          </a:custGeom>
          <a:noFill/>
          <a:ln w="38100" cap="rnd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23" name="Egyenes összekötő nyíllal 22">
            <a:extLst>
              <a:ext uri="{FF2B5EF4-FFF2-40B4-BE49-F238E27FC236}"/>
            </a:extLst>
          </p:cNvPr>
          <p:cNvCxnSpPr>
            <a:cxnSpLocks/>
            <a:endCxn id="22" idx="6"/>
          </p:cNvCxnSpPr>
          <p:nvPr/>
        </p:nvCxnSpPr>
        <p:spPr>
          <a:xfrm>
            <a:off x="5764213" y="5083175"/>
            <a:ext cx="1341437" cy="63341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Szövegdoboz 23"/>
          <p:cNvSpPr txBox="1">
            <a:spLocks noChangeArrowheads="1"/>
          </p:cNvSpPr>
          <p:nvPr/>
        </p:nvSpPr>
        <p:spPr bwMode="auto">
          <a:xfrm>
            <a:off x="3890963" y="4770438"/>
            <a:ext cx="1839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Peyer's patch</a:t>
            </a:r>
          </a:p>
        </p:txBody>
      </p:sp>
      <p:cxnSp>
        <p:nvCxnSpPr>
          <p:cNvPr id="28" name="Egyenes összekötő nyíllal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860925" y="839788"/>
            <a:ext cx="1222375" cy="1158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0" name="Szövegdoboz 29"/>
          <p:cNvSpPr txBox="1">
            <a:spLocks noChangeArrowheads="1"/>
          </p:cNvSpPr>
          <p:nvPr/>
        </p:nvSpPr>
        <p:spPr bwMode="auto">
          <a:xfrm>
            <a:off x="2871788" y="576263"/>
            <a:ext cx="2039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intestinal villus</a:t>
            </a:r>
          </a:p>
        </p:txBody>
      </p:sp>
      <p:cxnSp>
        <p:nvCxnSpPr>
          <p:cNvPr id="33" name="Egyenes összekötő nyíllal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860925" y="2614613"/>
            <a:ext cx="1452563" cy="6826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Szövegdoboz 35"/>
          <p:cNvSpPr txBox="1">
            <a:spLocks noChangeArrowheads="1"/>
          </p:cNvSpPr>
          <p:nvPr/>
        </p:nvSpPr>
        <p:spPr bwMode="auto">
          <a:xfrm>
            <a:off x="2376488" y="2335213"/>
            <a:ext cx="248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Lieberkühn's crypt</a:t>
            </a:r>
          </a:p>
        </p:txBody>
      </p:sp>
      <p:pic>
        <p:nvPicPr>
          <p:cNvPr id="23573" name="Kép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1" t="8035" r="16647"/>
          <a:stretch>
            <a:fillRect/>
          </a:stretch>
        </p:blipFill>
        <p:spPr bwMode="auto">
          <a:xfrm>
            <a:off x="1457325" y="3027363"/>
            <a:ext cx="14970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Trachea</a:t>
            </a:r>
          </a:p>
        </p:txBody>
      </p:sp>
      <p:pic>
        <p:nvPicPr>
          <p:cNvPr id="4099" name="Picture 3" descr="tra11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29895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35600" y="1484313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Pseudostratified ciliated </a:t>
            </a:r>
          </a:p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columnar epitheliuum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4643438" y="1773238"/>
            <a:ext cx="792162" cy="714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24525" y="400526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>
                <a:latin typeface="Arial" panose="020B0604020202020204" pitchFamily="34" charset="0"/>
              </a:rPr>
              <a:t>Mixed glands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859338" y="4221163"/>
            <a:ext cx="7921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Bronchi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2952750" cy="5661025"/>
          </a:xfrm>
        </p:spPr>
        <p:txBody>
          <a:bodyPr/>
          <a:lstStyle/>
          <a:p>
            <a:pPr eaLnBrk="1" hangingPunct="1"/>
            <a:r>
              <a:rPr lang="hu-HU" altLang="hu-HU" smtClean="0"/>
              <a:t>Bronchi</a:t>
            </a:r>
          </a:p>
          <a:p>
            <a:pPr lvl="1" eaLnBrk="1" hangingPunct="1"/>
            <a:r>
              <a:rPr lang="hu-HU" altLang="hu-HU" smtClean="0"/>
              <a:t>Principal</a:t>
            </a:r>
          </a:p>
          <a:p>
            <a:pPr lvl="1" eaLnBrk="1" hangingPunct="1"/>
            <a:r>
              <a:rPr lang="hu-HU" altLang="hu-HU" smtClean="0"/>
              <a:t>Lobar</a:t>
            </a:r>
          </a:p>
          <a:p>
            <a:pPr lvl="1" eaLnBrk="1" hangingPunct="1"/>
            <a:r>
              <a:rPr lang="hu-HU" altLang="hu-HU" smtClean="0"/>
              <a:t>Segmental</a:t>
            </a:r>
          </a:p>
          <a:p>
            <a:pPr lvl="1" eaLnBrk="1" hangingPunct="1"/>
            <a:r>
              <a:rPr lang="hu-HU" altLang="hu-HU" smtClean="0"/>
              <a:t>Terminal</a:t>
            </a:r>
          </a:p>
          <a:p>
            <a:pPr eaLnBrk="1" hangingPunct="1"/>
            <a:r>
              <a:rPr lang="hu-HU" altLang="hu-HU" smtClean="0"/>
              <a:t>Bronchiole</a:t>
            </a:r>
          </a:p>
          <a:p>
            <a:pPr lvl="1" eaLnBrk="1" hangingPunct="1"/>
            <a:r>
              <a:rPr lang="hu-HU" altLang="hu-HU" smtClean="0"/>
              <a:t>Terminal</a:t>
            </a:r>
          </a:p>
          <a:p>
            <a:pPr lvl="1" eaLnBrk="1" hangingPunct="1"/>
            <a:r>
              <a:rPr lang="hu-HU" altLang="hu-HU" smtClean="0"/>
              <a:t>Respiratory</a:t>
            </a:r>
          </a:p>
          <a:p>
            <a:pPr eaLnBrk="1" hangingPunct="1"/>
            <a:r>
              <a:rPr lang="hu-HU" altLang="hu-HU" smtClean="0"/>
              <a:t>Alveolar duct</a:t>
            </a:r>
          </a:p>
          <a:p>
            <a:pPr eaLnBrk="1" hangingPunct="1"/>
            <a:r>
              <a:rPr lang="hu-HU" altLang="hu-HU" smtClean="0"/>
              <a:t>Alveoli</a:t>
            </a:r>
          </a:p>
        </p:txBody>
      </p:sp>
      <p:pic>
        <p:nvPicPr>
          <p:cNvPr id="5124" name="Picture 4" descr="bro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27003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08400" y="1196975"/>
            <a:ext cx="4752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>
                <a:latin typeface="Arial" panose="020B0604020202020204" pitchFamily="34" charset="0"/>
              </a:rPr>
              <a:t>The </a:t>
            </a:r>
            <a:r>
              <a:rPr lang="hu-HU" altLang="hu-HU" b="1">
                <a:latin typeface="Arial" panose="020B0604020202020204" pitchFamily="34" charset="0"/>
              </a:rPr>
              <a:t>bronci</a:t>
            </a:r>
            <a:r>
              <a:rPr lang="hu-HU" altLang="hu-HU">
                <a:latin typeface="Arial" panose="020B0604020202020204" pitchFamily="34" charset="0"/>
              </a:rPr>
              <a:t> contain hyalin cartilage, and glands in their wall. The epithelium is pseudostratified ciliated columnar epithelium.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08400" y="5667375"/>
            <a:ext cx="5184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>
                <a:latin typeface="Arial" panose="020B0604020202020204" pitchFamily="34" charset="0"/>
              </a:rPr>
              <a:t>The </a:t>
            </a:r>
            <a:r>
              <a:rPr lang="hu-HU" altLang="hu-HU" b="1">
                <a:latin typeface="Arial" panose="020B0604020202020204" pitchFamily="34" charset="0"/>
              </a:rPr>
              <a:t>broncioles</a:t>
            </a:r>
            <a:r>
              <a:rPr lang="hu-HU" altLang="hu-HU">
                <a:latin typeface="Arial" panose="020B0604020202020204" pitchFamily="34" charset="0"/>
              </a:rPr>
              <a:t> does </a:t>
            </a:r>
            <a:r>
              <a:rPr lang="hu-HU" altLang="hu-HU" b="1">
                <a:latin typeface="Arial" panose="020B0604020202020204" pitchFamily="34" charset="0"/>
              </a:rPr>
              <a:t>NOT</a:t>
            </a:r>
            <a:r>
              <a:rPr lang="hu-HU" altLang="hu-HU">
                <a:latin typeface="Arial" panose="020B0604020202020204" pitchFamily="34" charset="0"/>
              </a:rPr>
              <a:t> contain any cartilage, neither glands. The wall contains smooth muscle. The epithelium is simple columnar, or cuboidal epithelium.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Bronchiole</a:t>
            </a:r>
          </a:p>
        </p:txBody>
      </p:sp>
      <p:pic>
        <p:nvPicPr>
          <p:cNvPr id="6147" name="Picture 3" descr="bronc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54125"/>
            <a:ext cx="79565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Alveoli</a:t>
            </a:r>
          </a:p>
        </p:txBody>
      </p:sp>
      <p:pic>
        <p:nvPicPr>
          <p:cNvPr id="7171" name="Picture 3" descr="alveolar 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481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lveolar du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225"/>
            <a:ext cx="4248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neumocy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196975"/>
            <a:ext cx="42465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smtClean="0"/>
              <a:t>Digestive tract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268413"/>
            <a:ext cx="4256088" cy="5589587"/>
          </a:xfrm>
        </p:spPr>
        <p:txBody>
          <a:bodyPr/>
          <a:lstStyle/>
          <a:p>
            <a:pPr eaLnBrk="1" hangingPunct="1"/>
            <a:r>
              <a:rPr lang="hu-HU" altLang="hu-HU" sz="2400" smtClean="0"/>
              <a:t>Oral cavity</a:t>
            </a:r>
          </a:p>
          <a:p>
            <a:pPr eaLnBrk="1" hangingPunct="1"/>
            <a:r>
              <a:rPr lang="hu-HU" altLang="hu-HU" sz="2400" smtClean="0"/>
              <a:t>Pharynx</a:t>
            </a:r>
          </a:p>
          <a:p>
            <a:pPr eaLnBrk="1" hangingPunct="1"/>
            <a:r>
              <a:rPr lang="hu-HU" altLang="hu-HU" sz="2400" smtClean="0"/>
              <a:t>Esophagus</a:t>
            </a:r>
          </a:p>
          <a:p>
            <a:pPr eaLnBrk="1" hangingPunct="1"/>
            <a:r>
              <a:rPr lang="hu-HU" altLang="hu-HU" sz="2400" smtClean="0"/>
              <a:t>Stomach</a:t>
            </a:r>
          </a:p>
          <a:p>
            <a:pPr eaLnBrk="1" hangingPunct="1"/>
            <a:r>
              <a:rPr lang="hu-HU" altLang="hu-HU" sz="2400" smtClean="0"/>
              <a:t>Small intestie</a:t>
            </a:r>
          </a:p>
          <a:p>
            <a:pPr lvl="1" eaLnBrk="1" hangingPunct="1"/>
            <a:r>
              <a:rPr lang="hu-HU" altLang="hu-HU" sz="1600" smtClean="0"/>
              <a:t>Duodenum</a:t>
            </a:r>
          </a:p>
          <a:p>
            <a:pPr lvl="1" eaLnBrk="1" hangingPunct="1"/>
            <a:r>
              <a:rPr lang="hu-HU" altLang="hu-HU" sz="1600" smtClean="0"/>
              <a:t>Jejunum</a:t>
            </a:r>
          </a:p>
          <a:p>
            <a:pPr lvl="1" eaLnBrk="1" hangingPunct="1"/>
            <a:r>
              <a:rPr lang="hu-HU" altLang="hu-HU" sz="1600" smtClean="0"/>
              <a:t>Ileum</a:t>
            </a:r>
          </a:p>
          <a:p>
            <a:pPr eaLnBrk="1" hangingPunct="1"/>
            <a:r>
              <a:rPr lang="hu-HU" altLang="hu-HU" sz="2400" smtClean="0"/>
              <a:t>Large intestine (colon)</a:t>
            </a:r>
          </a:p>
          <a:p>
            <a:pPr lvl="1" eaLnBrk="1" hangingPunct="1"/>
            <a:r>
              <a:rPr lang="hu-HU" altLang="hu-HU" sz="1600" smtClean="0"/>
              <a:t>Vermiform appendix</a:t>
            </a:r>
          </a:p>
          <a:p>
            <a:pPr eaLnBrk="1" hangingPunct="1"/>
            <a:endParaRPr lang="hu-HU" altLang="hu-HU" sz="1800" smtClean="0"/>
          </a:p>
          <a:p>
            <a:pPr lvl="1" eaLnBrk="1" hangingPunct="1"/>
            <a:endParaRPr lang="hu-HU" altLang="hu-HU" sz="1600" smtClean="0"/>
          </a:p>
        </p:txBody>
      </p:sp>
      <p:sp>
        <p:nvSpPr>
          <p:cNvPr id="8196" name="Rectangle 4"/>
          <p:cNvSpPr>
            <a:spLocks noGrp="1"/>
          </p:cNvSpPr>
          <p:nvPr>
            <p:ph type="body" sz="half" idx="2"/>
          </p:nvPr>
        </p:nvSpPr>
        <p:spPr>
          <a:xfrm>
            <a:off x="4643438" y="1268413"/>
            <a:ext cx="4038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2400" smtClean="0"/>
              <a:t>Glands </a:t>
            </a:r>
          </a:p>
          <a:p>
            <a:pPr eaLnBrk="1" hangingPunct="1"/>
            <a:r>
              <a:rPr lang="hu-HU" altLang="hu-HU" sz="2400" smtClean="0"/>
              <a:t>Salivary glands</a:t>
            </a:r>
          </a:p>
          <a:p>
            <a:pPr eaLnBrk="1" hangingPunct="1"/>
            <a:r>
              <a:rPr lang="hu-HU" altLang="hu-HU" sz="2400" smtClean="0"/>
              <a:t>Liver</a:t>
            </a:r>
          </a:p>
          <a:p>
            <a:pPr eaLnBrk="1" hangingPunct="1"/>
            <a:r>
              <a:rPr lang="hu-HU" altLang="hu-HU" sz="2400" smtClean="0"/>
              <a:t>Pancreas</a:t>
            </a:r>
          </a:p>
        </p:txBody>
      </p:sp>
      <p:pic>
        <p:nvPicPr>
          <p:cNvPr id="8197" name="Picture 5" descr="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79775"/>
            <a:ext cx="38512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submandib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5478463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323850" y="923925"/>
            <a:ext cx="7886700" cy="4351338"/>
          </a:xfrm>
        </p:spPr>
        <p:txBody>
          <a:bodyPr/>
          <a:lstStyle/>
          <a:p>
            <a:pPr eaLnBrk="1" hangingPunct="1"/>
            <a:r>
              <a:rPr lang="hu-HU" altLang="hu-HU" smtClean="0">
                <a:latin typeface="Arial" panose="020B0604020202020204" pitchFamily="34" charset="0"/>
              </a:rPr>
              <a:t>Submandibular gland</a:t>
            </a:r>
          </a:p>
          <a:p>
            <a:pPr lvl="1" eaLnBrk="1" hangingPunct="1"/>
            <a:r>
              <a:rPr lang="hu-HU" altLang="hu-HU" smtClean="0">
                <a:latin typeface="Arial" panose="020B0604020202020204" pitchFamily="34" charset="0"/>
              </a:rPr>
              <a:t>Mixed gland</a:t>
            </a:r>
          </a:p>
        </p:txBody>
      </p:sp>
      <p:sp>
        <p:nvSpPr>
          <p:cNvPr id="9220" name="Rectangle 5"/>
          <p:cNvSpPr>
            <a:spLocks noGrp="1"/>
          </p:cNvSpPr>
          <p:nvPr>
            <p:ph type="title"/>
          </p:nvPr>
        </p:nvSpPr>
        <p:spPr>
          <a:xfrm>
            <a:off x="6159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hu-HU" altLang="hu-HU" smtClean="0"/>
              <a:t>Salivary glands</a:t>
            </a:r>
          </a:p>
        </p:txBody>
      </p:sp>
      <p:pic>
        <p:nvPicPr>
          <p:cNvPr id="9221" name="Picture 6" descr="salv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384550"/>
            <a:ext cx="464661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486525" y="692150"/>
            <a:ext cx="177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hu-HU" altLang="hu-HU"/>
              <a:t>Intercalated duct</a:t>
            </a:r>
          </a:p>
          <a:p>
            <a:pPr defTabSz="914400" eaLnBrk="1" hangingPunct="1"/>
            <a:r>
              <a:rPr lang="hu-HU" altLang="hu-HU"/>
              <a:t>Striated duct</a:t>
            </a:r>
          </a:p>
          <a:p>
            <a:pPr defTabSz="914400" eaLnBrk="1" hangingPunct="1"/>
            <a:r>
              <a:rPr lang="hu-HU" altLang="hu-HU"/>
              <a:t>Interlobular duct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22_intercalated_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209800"/>
            <a:ext cx="38496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stri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098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interlob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4000"/>
            <a:ext cx="48212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450</Words>
  <Application>Microsoft Office PowerPoint</Application>
  <PresentationFormat>Diavetítés a képernyőre (4:3 oldalarány)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Calibri</vt:lpstr>
      <vt:lpstr>Arial</vt:lpstr>
      <vt:lpstr>Calibri Light</vt:lpstr>
      <vt:lpstr>Garamond</vt:lpstr>
      <vt:lpstr>Arial Narrow</vt:lpstr>
      <vt:lpstr>Office-téma</vt:lpstr>
      <vt:lpstr>PowerPoint bemutató</vt:lpstr>
      <vt:lpstr>Trachea</vt:lpstr>
      <vt:lpstr>Trachea</vt:lpstr>
      <vt:lpstr>Bronchi</vt:lpstr>
      <vt:lpstr>Bronchiole</vt:lpstr>
      <vt:lpstr>Alveoli</vt:lpstr>
      <vt:lpstr>Digestive tract</vt:lpstr>
      <vt:lpstr>Salivary glands</vt:lpstr>
      <vt:lpstr>PowerPoint bemutató</vt:lpstr>
      <vt:lpstr>Structure of the wall in the GI tract</vt:lpstr>
      <vt:lpstr>Esophagus</vt:lpstr>
      <vt:lpstr>Esophagus</vt:lpstr>
      <vt:lpstr>Stomach </vt:lpstr>
      <vt:lpstr>Stomach</vt:lpstr>
      <vt:lpstr>Histology of the small intestine</vt:lpstr>
      <vt:lpstr>PowerPoint bemutató</vt:lpstr>
      <vt:lpstr>Ileum</vt:lpstr>
      <vt:lpstr>Peyer’s patches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76</cp:revision>
  <dcterms:created xsi:type="dcterms:W3CDTF">2018-01-30T07:42:18Z</dcterms:created>
  <dcterms:modified xsi:type="dcterms:W3CDTF">2020-02-22T21:46:30Z</dcterms:modified>
</cp:coreProperties>
</file>