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270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8" r:id="rId14"/>
    <p:sldId id="285" r:id="rId15"/>
    <p:sldId id="286" r:id="rId16"/>
    <p:sldId id="293" r:id="rId17"/>
    <p:sldId id="289" r:id="rId18"/>
    <p:sldId id="290" r:id="rId19"/>
    <p:sldId id="291" r:id="rId20"/>
    <p:sldId id="292" r:id="rId21"/>
    <p:sldId id="271" r:id="rId22"/>
    <p:sldId id="26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F397-AB5C-446B-8424-756CCA47B05B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3B8C-5B41-4E31-8CC8-9160134BF7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5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97ECB-2062-42F5-8D82-14A68865B50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497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F18B9-8CBE-42F6-98D2-19B5FC567838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32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EA01E-AE90-4F08-A81E-7F1C692E12E7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430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137F-F57B-4BBF-987B-5EDFB44AC911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338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FC0B0-8615-46BE-9F9F-5476C0920796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27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A539A-F27B-4113-AFBD-6785022537FF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74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6F260-BECF-4CBD-955E-CA8142063A8E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363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9304D-CB70-4679-A36F-22E36279E765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73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6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1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28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7B63-48A1-45B6-9B59-9A1996F050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96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82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40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0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38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9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19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9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7582-8838-4FE1-959A-0087BAB183A5}" type="datetimeFigureOut">
              <a:rPr lang="hu-HU" smtClean="0"/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hu.wikipedia.org/wiki/K%C3%A9p:Bleeding_fing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1D96310A-2B24-490E-B739-C6092B0EFD63}"/>
              </a:ext>
            </a:extLst>
          </p:cNvPr>
          <p:cNvSpPr txBox="1"/>
          <p:nvPr/>
        </p:nvSpPr>
        <p:spPr>
          <a:xfrm>
            <a:off x="549905" y="1313750"/>
            <a:ext cx="8446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smtClean="0"/>
              <a:t>Vér</a:t>
            </a:r>
            <a:r>
              <a:rPr lang="hu-HU" sz="4400" b="1"/>
              <a:t>, </a:t>
            </a:r>
            <a:r>
              <a:rPr lang="hu-HU" sz="4400" b="1" smtClean="0"/>
              <a:t>erek, nyirokszervek szövettana </a:t>
            </a:r>
            <a:endParaRPr lang="hu-HU" sz="4400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FCF1C90-6ACB-43D6-AA9F-6F80174DE93C}"/>
              </a:ext>
            </a:extLst>
          </p:cNvPr>
          <p:cNvSpPr txBox="1"/>
          <p:nvPr/>
        </p:nvSpPr>
        <p:spPr>
          <a:xfrm>
            <a:off x="1662339" y="3429000"/>
            <a:ext cx="549317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/>
              <a:t>Gyógyszerésztudományi Kar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Szövettani gyakorlat </a:t>
            </a:r>
            <a:r>
              <a:rPr lang="hu-HU" sz="2800" dirty="0" smtClean="0"/>
              <a:t>2. </a:t>
            </a:r>
          </a:p>
          <a:p>
            <a:pPr algn="ctr"/>
            <a:r>
              <a:rPr lang="hu-HU" sz="2800" dirty="0" smtClean="0"/>
              <a:t>(4. hét)</a:t>
            </a:r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400" b="1" dirty="0"/>
              <a:t>Anatómiai, Szövet- és Fejlődéstani </a:t>
            </a:r>
            <a:r>
              <a:rPr lang="hu-HU" sz="2400" b="1" dirty="0" smtClean="0"/>
              <a:t>Intézet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07156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174625"/>
            <a:ext cx="7772400" cy="862013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Bazofil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/>
          <a:stretch>
            <a:fillRect/>
          </a:stretch>
        </p:blipFill>
        <p:spPr bwMode="auto">
          <a:xfrm>
            <a:off x="5105400" y="1219200"/>
            <a:ext cx="3810000" cy="3608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10025"/>
            <a:ext cx="3848100" cy="277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2958540" cy="47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lebenyezett sejtmag;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nagyszámú durva, erősen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bazofil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(hisztamin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heparánszulfát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, ).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utóbbi okozza 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festődési tulajdonságait,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toluidinkékkel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metakromáziás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festődés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0-1 %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allergiás reakciók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effektor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sejtjei.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r="41457"/>
          <a:stretch>
            <a:fillRect/>
          </a:stretch>
        </p:blipFill>
        <p:spPr bwMode="auto">
          <a:xfrm>
            <a:off x="6553200" y="4413250"/>
            <a:ext cx="2362200" cy="213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3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Monociták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385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011613" cy="308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400" y="908050"/>
            <a:ext cx="2819400" cy="503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15-20 </a:t>
            </a:r>
            <a:r>
              <a:rPr lang="hu-HU" altLang="en-US" sz="20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vese alakú sejtmag;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citoplazmája szürkéskék HE festésnél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zövetekben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makrofággá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differenciálódik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2-6 %-át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kötőszövetben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makrophaggá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alakulnak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100" y="4267200"/>
            <a:ext cx="2087563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95725"/>
            <a:ext cx="3810000" cy="296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p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hoc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endParaRPr lang="hu-HU" sz="280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2819400" cy="54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8-10 </a:t>
            </a:r>
            <a:r>
              <a:rPr lang="hu-HU" altLang="en-US" sz="2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kerek sejtmag, kevés citoplazma;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20-40 %-át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celluláris és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humorális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immunválasz.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Típusok: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B- és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T-limfocita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NK-sejtek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(pl.: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tumorsejtek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ellen)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Az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akivált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lymphocytában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megnő 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dER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mennyisége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133850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54500"/>
            <a:ext cx="3124200" cy="260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676400"/>
            <a:ext cx="2201863" cy="211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1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1116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Erek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8637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133600"/>
            <a:ext cx="634047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Az érrendszer felépítése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keringési rendszer szövettana</a:t>
            </a:r>
          </a:p>
        </p:txBody>
      </p:sp>
      <p:pic>
        <p:nvPicPr>
          <p:cNvPr id="43011" name="Picture 3" descr="art nyelv 10xLUKA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363" y="1135063"/>
            <a:ext cx="4716462" cy="3517900"/>
          </a:xfrm>
          <a:noFill/>
          <a:ln w="28575">
            <a:solidFill>
              <a:schemeClr val="tx1"/>
            </a:solidFill>
          </a:ln>
        </p:spPr>
      </p:pic>
      <p:pic>
        <p:nvPicPr>
          <p:cNvPr id="43012" name="Picture 4" descr="arteriola 20xLUKA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4424363"/>
            <a:ext cx="2951163" cy="2317750"/>
          </a:xfrm>
          <a:noFill/>
          <a:ln w="28575">
            <a:solidFill>
              <a:schemeClr val="tx1"/>
            </a:solidFill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148263" y="1125538"/>
            <a:ext cx="33131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intima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endothelsejtek</a:t>
            </a:r>
            <a:endParaRPr lang="hu-HU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media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rugalmas rostok	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simaizomsejtek</a:t>
            </a:r>
            <a:endParaRPr lang="hu-HU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adventitia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laza kötőszövet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apró erek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arteria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649968" y="6440941"/>
            <a:ext cx="784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arteriola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8168822" y="3180443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kapilláris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3492500" y="1341438"/>
            <a:ext cx="172720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3995738" y="1844675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4500563" y="2492375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43020" name="Picture 12" descr="nyirokcsomo hizosejt 60x 2 kicsi"/>
          <p:cNvPicPr>
            <a:picLocks noChangeAspect="1" noChangeArrowheads="1"/>
          </p:cNvPicPr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4716463" y="3500438"/>
            <a:ext cx="4322762" cy="3230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3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3171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Nyirokszervek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7389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7308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Tonsillák</a:t>
            </a:r>
            <a:endParaRPr lang="hu-HU" altLang="hu-H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30200" y="908050"/>
            <a:ext cx="8382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nyálkahártyában, immun-védelem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Waldeyer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lymphatikus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gyűrű: </a:t>
            </a:r>
            <a:r>
              <a:rPr lang="hu-HU" altLang="hu-HU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pharynx</a:t>
            </a:r>
            <a:r>
              <a:rPr lang="hu-HU" altLang="hu-HU" sz="20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szájpad, tuba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auditiva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nyelvgyök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Hámborítás az elhelyezkedéstől függ,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lymphoreticularis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kötőszövet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6564" name="Picture 4" descr="Waldeyer-gyűrű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46338"/>
            <a:ext cx="53324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5738" y="206375"/>
            <a:ext cx="619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tonsillák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általános szerkezete</a:t>
            </a:r>
            <a:endParaRPr lang="de-DE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285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http://udspace.udel.edu/bitstream/handle/19716/1999/clypt.GIF?sequenc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9085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églalap 2"/>
          <p:cNvSpPr>
            <a:spLocks noChangeArrowheads="1"/>
          </p:cNvSpPr>
          <p:nvPr/>
        </p:nvSpPr>
        <p:spPr bwMode="auto">
          <a:xfrm>
            <a:off x="977900" y="4457700"/>
            <a:ext cx="301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Calibri" panose="020F0502020204030204" pitchFamily="34" charset="0"/>
              </a:rPr>
              <a:t>http://udspace.udel.edu/handle/19716/1999</a:t>
            </a:r>
          </a:p>
        </p:txBody>
      </p:sp>
    </p:spTree>
    <p:extLst>
      <p:ext uri="{BB962C8B-B14F-4D97-AF65-F5344CB8AC3E}">
        <p14:creationId xmlns:p14="http://schemas.microsoft.com/office/powerpoint/2010/main" val="26964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03920"/>
              </p:ext>
            </p:extLst>
          </p:nvPr>
        </p:nvGraphicFramePr>
        <p:xfrm>
          <a:off x="392112" y="913493"/>
          <a:ext cx="5764213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3" imgW="6349206" imgH="4101587" progId="Photoshop.Image.7">
                  <p:embed/>
                </p:oleObj>
              </mc:Choice>
              <mc:Fallback>
                <p:oleObj name="Image" r:id="rId3" imgW="6349206" imgH="410158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" y="913493"/>
                        <a:ext cx="5764213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Szövegdoboz 2"/>
          <p:cNvSpPr txBox="1">
            <a:spLocks noChangeArrowheads="1"/>
          </p:cNvSpPr>
          <p:nvPr/>
        </p:nvSpPr>
        <p:spPr bwMode="auto">
          <a:xfrm>
            <a:off x="179388" y="4639356"/>
            <a:ext cx="79023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Nyirok áramlása: </a:t>
            </a: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afferens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nyirokerek,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subcapsularis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corticalis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medullaris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efferens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nyirokerek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7108" name="Picture 2" descr="http://www.lab.anhb.uwa.edu.au/mb140/corepages/lymphoid1/images/lyn44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700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308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C00000"/>
                </a:solidFill>
                <a:latin typeface="Calibri" panose="020F0502020204030204" pitchFamily="34" charset="0"/>
              </a:rPr>
              <a:t>Nyirokcsomó</a:t>
            </a:r>
            <a:endParaRPr lang="hu-HU" altLang="hu-H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902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smtClean="0"/>
              <a:t>Vér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45378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510189" y="765175"/>
            <a:ext cx="149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THYMUS</a:t>
            </a:r>
            <a:endParaRPr lang="hu-HU" altLang="hu-H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8675" name="Picture 2" descr="http://www.dartmouth.edu/~anatomy/Histo/lab_6/lymphoid/DMS117/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408737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zövegdoboz 1"/>
          <p:cNvSpPr txBox="1">
            <a:spLocks noChangeArrowheads="1"/>
          </p:cNvSpPr>
          <p:nvPr/>
        </p:nvSpPr>
        <p:spPr bwMode="auto">
          <a:xfrm>
            <a:off x="1258888" y="1597769"/>
            <a:ext cx="5534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capsula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trabecula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incomplett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lobulusok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cortex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medulla</a:t>
            </a:r>
            <a:endParaRPr lang="hu-HU" altLang="hu-HU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FA4D75A-36B2-4F46-BE4E-DF6CD1841E96}"/>
              </a:ext>
            </a:extLst>
          </p:cNvPr>
          <p:cNvSpPr txBox="1"/>
          <p:nvPr/>
        </p:nvSpPr>
        <p:spPr>
          <a:xfrm>
            <a:off x="1251764" y="2692866"/>
            <a:ext cx="6640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Felismerendő metszetek és struktúrák</a:t>
            </a:r>
          </a:p>
        </p:txBody>
      </p:sp>
    </p:spTree>
    <p:extLst>
      <p:ext uri="{BB962C8B-B14F-4D97-AF65-F5344CB8AC3E}">
        <p14:creationId xmlns:p14="http://schemas.microsoft.com/office/powerpoint/2010/main" val="83115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116" r="42244"/>
          <a:stretch/>
        </p:blipFill>
        <p:spPr>
          <a:xfrm>
            <a:off x="37714" y="815788"/>
            <a:ext cx="4823012" cy="553071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381785A-E3D4-4791-9E26-57D6B868D862}"/>
              </a:ext>
            </a:extLst>
          </p:cNvPr>
          <p:cNvSpPr txBox="1"/>
          <p:nvPr/>
        </p:nvSpPr>
        <p:spPr>
          <a:xfrm>
            <a:off x="159390" y="12369"/>
            <a:ext cx="264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37. Vérkenet </a:t>
            </a:r>
            <a:r>
              <a:rPr lang="hu-HU" sz="1400" b="1" dirty="0" smtClean="0"/>
              <a:t>(</a:t>
            </a:r>
            <a:r>
              <a:rPr lang="hu-HU" sz="1400" b="1" dirty="0" err="1" smtClean="0"/>
              <a:t>MGG</a:t>
            </a:r>
            <a:r>
              <a:rPr lang="hu-HU" sz="1400" b="1" dirty="0" smtClean="0"/>
              <a:t>)</a:t>
            </a:r>
            <a:endParaRPr lang="hu-HU" sz="2800" b="1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1909993" y="2562936"/>
            <a:ext cx="56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vvt</a:t>
            </a:r>
            <a:endParaRPr lang="hu-HU" sz="2400" dirty="0"/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xmlns="" id="{34FBFC22-288B-4D1D-BBB4-268E49AC29C1}"/>
              </a:ext>
            </a:extLst>
          </p:cNvPr>
          <p:cNvCxnSpPr>
            <a:cxnSpLocks/>
          </p:cNvCxnSpPr>
          <p:nvPr/>
        </p:nvCxnSpPr>
        <p:spPr>
          <a:xfrm flipH="1" flipV="1">
            <a:off x="1802382" y="2541009"/>
            <a:ext cx="284724" cy="2169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xmlns="" id="{8FD5840A-5F30-45A6-A336-7C403DE1D02E}"/>
              </a:ext>
            </a:extLst>
          </p:cNvPr>
          <p:cNvCxnSpPr>
            <a:cxnSpLocks/>
          </p:cNvCxnSpPr>
          <p:nvPr/>
        </p:nvCxnSpPr>
        <p:spPr>
          <a:xfrm>
            <a:off x="2780914" y="4563035"/>
            <a:ext cx="510988" cy="82475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2282753" y="4223884"/>
            <a:ext cx="179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thrombocyta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6" t="23014" r="35588" b="32678"/>
          <a:stretch/>
        </p:blipFill>
        <p:spPr>
          <a:xfrm>
            <a:off x="5045828" y="805535"/>
            <a:ext cx="1973801" cy="168536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23162" r="40980" b="25988"/>
          <a:stretch/>
        </p:blipFill>
        <p:spPr>
          <a:xfrm>
            <a:off x="7109483" y="808527"/>
            <a:ext cx="1778996" cy="168536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1" t="34611" r="29412" b="22717"/>
          <a:stretch/>
        </p:blipFill>
        <p:spPr>
          <a:xfrm>
            <a:off x="5045828" y="3436411"/>
            <a:ext cx="1832172" cy="186465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22715" r="25784" b="9187"/>
          <a:stretch/>
        </p:blipFill>
        <p:spPr>
          <a:xfrm>
            <a:off x="6990341" y="3436411"/>
            <a:ext cx="1999010" cy="1864658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5163269" y="2490900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eosinophil</a:t>
            </a:r>
            <a:endParaRPr lang="hu-HU" sz="2400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7259035" y="2529750"/>
            <a:ext cx="14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neutrophil</a:t>
            </a:r>
            <a:endParaRPr lang="hu-HU" sz="2400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5140567" y="5301811"/>
            <a:ext cx="164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lymphocyta</a:t>
            </a:r>
            <a:endParaRPr lang="hu-HU" sz="2400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7345607" y="5301069"/>
            <a:ext cx="143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monocyta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0867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" y="2600950"/>
            <a:ext cx="6415407" cy="4230159"/>
          </a:xfrm>
          <a:prstGeom prst="rect">
            <a:avLst/>
          </a:prstGeom>
        </p:spPr>
      </p:pic>
      <p:cxnSp>
        <p:nvCxnSpPr>
          <p:cNvPr id="2" name="Egyenes összekötő nyíllal 1">
            <a:extLst>
              <a:ext uri="{FF2B5EF4-FFF2-40B4-BE49-F238E27FC236}">
                <a16:creationId xmlns:a16="http://schemas.microsoft.com/office/drawing/2014/main" xmlns="" id="{58D0C2BF-F2DD-48A9-98B5-2FA0FF199128}"/>
              </a:ext>
            </a:extLst>
          </p:cNvPr>
          <p:cNvCxnSpPr>
            <a:cxnSpLocks/>
          </p:cNvCxnSpPr>
          <p:nvPr/>
        </p:nvCxnSpPr>
        <p:spPr>
          <a:xfrm flipH="1">
            <a:off x="5492999" y="5580486"/>
            <a:ext cx="1320177" cy="3282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xmlns="" id="{51292E34-007D-4258-B958-CC137FEEE2D5}"/>
              </a:ext>
            </a:extLst>
          </p:cNvPr>
          <p:cNvCxnSpPr>
            <a:cxnSpLocks/>
          </p:cNvCxnSpPr>
          <p:nvPr/>
        </p:nvCxnSpPr>
        <p:spPr>
          <a:xfrm flipH="1">
            <a:off x="4788877" y="2620281"/>
            <a:ext cx="1871899" cy="6028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xmlns="" id="{978E5DCC-76F4-4B0F-B802-99FEACE37E7C}"/>
              </a:ext>
            </a:extLst>
          </p:cNvPr>
          <p:cNvCxnSpPr>
            <a:cxnSpLocks/>
          </p:cNvCxnSpPr>
          <p:nvPr/>
        </p:nvCxnSpPr>
        <p:spPr>
          <a:xfrm flipH="1">
            <a:off x="5219537" y="3550028"/>
            <a:ext cx="1593639" cy="6009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xmlns="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4929013" y="3352803"/>
            <a:ext cx="557387" cy="1909483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18628" r="8805" b="7069"/>
          <a:stretch/>
        </p:blipFill>
        <p:spPr>
          <a:xfrm>
            <a:off x="71719" y="437077"/>
            <a:ext cx="3167638" cy="186481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3381785A-E3D4-4791-9E26-57D6B868D862}"/>
              </a:ext>
            </a:extLst>
          </p:cNvPr>
          <p:cNvSpPr txBox="1"/>
          <p:nvPr/>
        </p:nvSpPr>
        <p:spPr>
          <a:xfrm>
            <a:off x="159390" y="0"/>
            <a:ext cx="3371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19. Artéria és véna </a:t>
            </a:r>
            <a:r>
              <a:rPr lang="hu-HU" sz="1400" b="1" dirty="0" smtClean="0"/>
              <a:t>(HE)</a:t>
            </a:r>
            <a:endParaRPr lang="hu-HU" sz="2800" b="1" dirty="0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xmlns="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4729711" y="3065933"/>
            <a:ext cx="65871" cy="28687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xmlns="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5287098" y="5347597"/>
            <a:ext cx="344997" cy="111133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06" y="430671"/>
            <a:ext cx="2831280" cy="18668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908442" y="1133275"/>
            <a:ext cx="1018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artéria</a:t>
            </a:r>
            <a:endParaRPr lang="hu-HU" sz="24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3777483" y="1550451"/>
            <a:ext cx="78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véna</a:t>
            </a:r>
            <a:endParaRPr lang="hu-HU" sz="24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6660776" y="2379783"/>
            <a:ext cx="18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intima</a:t>
            </a:r>
            <a:endParaRPr lang="hu-HU" sz="2400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6813176" y="3280378"/>
            <a:ext cx="180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media</a:t>
            </a:r>
            <a:endParaRPr lang="hu-HU" sz="2400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xmlns="" id="{4275AEC3-C2EC-4A86-90B1-14F13AA0CC24}"/>
              </a:ext>
            </a:extLst>
          </p:cNvPr>
          <p:cNvSpPr txBox="1"/>
          <p:nvPr/>
        </p:nvSpPr>
        <p:spPr>
          <a:xfrm>
            <a:off x="6813176" y="5349653"/>
            <a:ext cx="227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adventitia</a:t>
            </a:r>
            <a:endParaRPr lang="hu-HU" sz="2400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1" y="4758266"/>
            <a:ext cx="2493934" cy="1644438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xmlns="" id="{978E5DCC-76F4-4B0F-B802-99FEACE37E7C}"/>
              </a:ext>
            </a:extLst>
          </p:cNvPr>
          <p:cNvCxnSpPr>
            <a:cxnSpLocks/>
          </p:cNvCxnSpPr>
          <p:nvPr/>
        </p:nvCxnSpPr>
        <p:spPr>
          <a:xfrm flipH="1">
            <a:off x="598301" y="3818965"/>
            <a:ext cx="1615981" cy="93930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xmlns="" id="{978E5DCC-76F4-4B0F-B802-99FEACE37E7C}"/>
              </a:ext>
            </a:extLst>
          </p:cNvPr>
          <p:cNvCxnSpPr>
            <a:cxnSpLocks/>
          </p:cNvCxnSpPr>
          <p:nvPr/>
        </p:nvCxnSpPr>
        <p:spPr>
          <a:xfrm>
            <a:off x="2734235" y="3845859"/>
            <a:ext cx="358000" cy="9124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2205318" y="3417455"/>
            <a:ext cx="518043" cy="4194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23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er osszete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221163"/>
            <a:ext cx="2286000" cy="237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" y="9144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Alakos elemek</a:t>
            </a:r>
            <a:endParaRPr lang="hu-HU" altLang="en-US" sz="280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Er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throc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r>
              <a:rPr lang="hu-HU" altLang="en-US" sz="24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400">
                <a:latin typeface="Calibri" panose="020F0502020204030204" pitchFamily="34" charset="0"/>
              </a:rPr>
              <a:t>(vörösvértestek)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99% -át teszik ki a sejteknek;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oxigén- és szén-dioxid szállítás.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Leukoc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k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400">
                <a:latin typeface="Calibri" panose="020F0502020204030204" pitchFamily="34" charset="0"/>
              </a:rPr>
              <a:t>(fehér vérsejtek)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fertőzés elleni védelem stb.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Thromboc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r>
              <a:rPr lang="hu-HU" altLang="en-US" sz="2400">
                <a:latin typeface="Calibri" panose="020F0502020204030204" pitchFamily="34" charset="0"/>
              </a:rPr>
              <a:t> (vérlemezkék)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véralvadás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29200" y="8509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Plazma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55% </a:t>
            </a:r>
            <a:r>
              <a:rPr lang="hu-HU" altLang="en-US" sz="2000" dirty="0" err="1">
                <a:latin typeface="Calibri" panose="020F0502020204030204" pitchFamily="34" charset="0"/>
              </a:rPr>
              <a:t>-át</a:t>
            </a:r>
            <a:r>
              <a:rPr lang="hu-HU" altLang="en-US" sz="2000" dirty="0">
                <a:latin typeface="Calibri" panose="020F0502020204030204" pitchFamily="34" charset="0"/>
              </a:rPr>
              <a:t> teszi ki a vérnek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Víz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Elektrolitok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Plazmafehérjék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Albumin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 err="1">
                <a:latin typeface="Calibri" panose="020F0502020204030204" pitchFamily="34" charset="0"/>
              </a:rPr>
              <a:t>Fibrinogén</a:t>
            </a:r>
            <a:endParaRPr lang="hu-HU" altLang="en-US" sz="2000" dirty="0">
              <a:latin typeface="Calibri" panose="020F0502020204030204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Globulinok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A vér által szállított anyagok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Tápanyagok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Bomlástermékek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Légzési gázok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Hormonok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8800" y="1270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200" dirty="0">
                <a:solidFill>
                  <a:schemeClr val="accent2"/>
                </a:solidFill>
                <a:latin typeface="Calibri" panose="020F0502020204030204" pitchFamily="34" charset="0"/>
              </a:rPr>
              <a:t>A vér összetétele</a:t>
            </a:r>
            <a:endParaRPr lang="hu-HU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vé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125538"/>
            <a:ext cx="24288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vér24"/>
          <p:cNvPicPr>
            <a:picLocks noChangeAspect="1" noChangeArrowheads="1"/>
          </p:cNvPicPr>
          <p:nvPr/>
        </p:nvPicPr>
        <p:blipFill>
          <a:blip r:embed="rId3" cstate="print"/>
          <a:srcRect r="3986" b="64342"/>
          <a:stretch>
            <a:fillRect/>
          </a:stretch>
        </p:blipFill>
        <p:spPr bwMode="auto">
          <a:xfrm>
            <a:off x="4714875" y="4508500"/>
            <a:ext cx="4321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200px-Bleeding_finger">
            <a:hlinkClick r:id="rId4" tooltip="Vérző ujj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341438"/>
            <a:ext cx="18891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08691" y="153988"/>
            <a:ext cx="70715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Vérkenet készítése a vérsejtek morfológiai vizsgálatára, </a:t>
            </a:r>
          </a:p>
          <a:p>
            <a:pPr algn="ctr"/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(May-Grünwald </a:t>
            </a:r>
            <a:r>
              <a:rPr lang="hu-HU" sz="2400" dirty="0" err="1">
                <a:solidFill>
                  <a:schemeClr val="accent2"/>
                </a:solidFill>
                <a:latin typeface="Calibri" panose="020F0502020204030204" pitchFamily="34" charset="0"/>
              </a:rPr>
              <a:t>Giemsa</a:t>
            </a:r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 festés)</a:t>
            </a:r>
          </a:p>
          <a:p>
            <a:pPr algn="ctr"/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573338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4733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4749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066800" y="1322388"/>
            <a:ext cx="1561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vörösvértestek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41325" y="5527675"/>
            <a:ext cx="32523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eosinophil   neutrophil   basophil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                 granulocyta 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990600" y="4953000"/>
            <a:ext cx="457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 flipV="1">
            <a:off x="1752600" y="2667000"/>
            <a:ext cx="533400" cy="2895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3505200" y="3962400"/>
            <a:ext cx="914400" cy="1676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156325" y="1412875"/>
            <a:ext cx="1122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monocyta</a:t>
            </a: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6781800" y="1676400"/>
            <a:ext cx="3810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6080125" y="5680075"/>
            <a:ext cx="1334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kis   közepes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lymphocyta</a:t>
            </a:r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6324600" y="3581400"/>
            <a:ext cx="15240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V="1">
            <a:off x="7010400" y="4648200"/>
            <a:ext cx="0" cy="1066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7662863" y="5665788"/>
            <a:ext cx="1285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neutrophil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granulocyta</a:t>
            </a: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flipH="1" flipV="1">
            <a:off x="7924800" y="4191000"/>
            <a:ext cx="381000" cy="1524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2514600" y="404813"/>
            <a:ext cx="354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chemeClr val="accent2"/>
                </a:solidFill>
                <a:latin typeface="Calibri" panose="020F0502020204030204" pitchFamily="34" charset="0"/>
              </a:rPr>
              <a:t>Vérkenetben látható sejtek</a:t>
            </a:r>
          </a:p>
        </p:txBody>
      </p:sp>
    </p:spTree>
    <p:extLst>
      <p:ext uri="{BB962C8B-B14F-4D97-AF65-F5344CB8AC3E}">
        <p14:creationId xmlns:p14="http://schemas.microsoft.com/office/powerpoint/2010/main" val="41088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765175"/>
            <a:ext cx="2036763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25" y="4837113"/>
            <a:ext cx="32766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933825"/>
            <a:ext cx="2273300" cy="264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4343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örösvértestek </a:t>
            </a:r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(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erythroc</a:t>
            </a:r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ták)</a:t>
            </a:r>
            <a:endParaRPr lang="hu-HU" sz="280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1510" name="Picture 6" descr="19_03"/>
          <p:cNvPicPr>
            <a:picLocks noChangeAspect="1" noChangeArrowheads="1"/>
          </p:cNvPicPr>
          <p:nvPr/>
        </p:nvPicPr>
        <p:blipFill>
          <a:blip r:embed="rId6" cstate="print"/>
          <a:srcRect l="66437"/>
          <a:stretch>
            <a:fillRect/>
          </a:stretch>
        </p:blipFill>
        <p:spPr bwMode="auto">
          <a:xfrm>
            <a:off x="242888" y="1196975"/>
            <a:ext cx="2457450" cy="548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895600" y="1125538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nincs sejtmagjuk;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bikonkáv alakjuk van, ami speciális sejtvázat igényel (spektrin stb.);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méretük: lásd ábra.</a:t>
            </a:r>
          </a:p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spcBef>
                <a:spcPct val="50000"/>
              </a:spcBef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oxigén és szén-dioxid szállítás;</a:t>
            </a:r>
          </a:p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Élettartam:</a:t>
            </a: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120 nap</a:t>
            </a:r>
          </a:p>
        </p:txBody>
      </p:sp>
    </p:spTree>
    <p:extLst>
      <p:ext uri="{BB962C8B-B14F-4D97-AF65-F5344CB8AC3E}">
        <p14:creationId xmlns:p14="http://schemas.microsoft.com/office/powerpoint/2010/main" val="21048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5750" t="10500" r="15750" b="10500"/>
          <a:stretch>
            <a:fillRect/>
          </a:stretch>
        </p:blipFill>
        <p:spPr bwMode="auto">
          <a:xfrm>
            <a:off x="5181600" y="1066800"/>
            <a:ext cx="31305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hu-HU" altLang="en-US" sz="32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Vérlemezkék</a:t>
            </a:r>
            <a:r>
              <a:rPr lang="hu-HU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</a:t>
            </a:r>
            <a:r>
              <a:rPr lang="hu-HU" altLang="en-US" sz="32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hromboc</a:t>
            </a:r>
            <a:r>
              <a:rPr lang="en-US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ták)</a:t>
            </a:r>
            <a:endParaRPr lang="hu-HU" sz="32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46463"/>
            <a:ext cx="37528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4114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sejtmag nélküli citoplazma-fragmentumok, melyek a csontvelői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megakaryocytákból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válnak le 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élettartamuk: 8-11 nap;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számuk: 250-300 000/mm</a:t>
            </a:r>
            <a:r>
              <a:rPr lang="hu-HU" sz="2000" baseline="30000" dirty="0">
                <a:solidFill>
                  <a:schemeClr val="accent2"/>
                </a:solidFill>
                <a:latin typeface="Calibri" panose="020F0502020204030204" pitchFamily="34" charset="0"/>
              </a:rPr>
              <a:t>3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méretük: 2-3 </a:t>
            </a:r>
            <a:r>
              <a:rPr lang="en-US" sz="24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m.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spcBef>
                <a:spcPct val="50000"/>
              </a:spcBef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véralvadás.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 l="18898" t="24783" r="9450" b="24783"/>
          <a:stretch>
            <a:fillRect/>
          </a:stretch>
        </p:blipFill>
        <p:spPr bwMode="auto">
          <a:xfrm>
            <a:off x="1771650" y="5276850"/>
            <a:ext cx="27289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5486400" y="2590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638800" y="23622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38200"/>
          </a:xfrm>
        </p:spPr>
        <p:txBody>
          <a:bodyPr/>
          <a:lstStyle/>
          <a:p>
            <a:pPr algn="l"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Neutrofil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133475"/>
            <a:ext cx="2819400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sz="20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lebenyes sejtmag (3-5 lebeny);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</a:t>
            </a:r>
            <a:r>
              <a:rPr lang="hu-HU" alt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aprók és jellegtelen színűek 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leggyakoribb fehérvérsejt, 60-70%.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kórokozók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fagocitálása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és elpusztítása.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t="4500"/>
          <a:stretch>
            <a:fillRect/>
          </a:stretch>
        </p:blipFill>
        <p:spPr bwMode="auto">
          <a:xfrm>
            <a:off x="4572000" y="0"/>
            <a:ext cx="4572000" cy="367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438" y="3933825"/>
            <a:ext cx="4430712" cy="278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r="16725"/>
          <a:stretch>
            <a:fillRect/>
          </a:stretch>
        </p:blipFill>
        <p:spPr bwMode="auto">
          <a:xfrm>
            <a:off x="2944813" y="765175"/>
            <a:ext cx="6019800" cy="545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Eozinofil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724400"/>
            <a:ext cx="2339975" cy="205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7950" y="981075"/>
            <a:ext cx="2819400" cy="51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tipikusan kétlebenyű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sejtmag;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eozinofilek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tartalmuk: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hisztamin, jellem</a:t>
            </a: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z</a:t>
            </a:r>
            <a:r>
              <a:rPr lang="hu-HU" alt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őek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a fehérje kristályok </a:t>
            </a:r>
            <a:r>
              <a:rPr lang="hu-HU" alt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EM-ban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1-6 %-át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Ag-Ab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komplexek eltakarítása,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gyakoriak a tápcsatornában, légutakban (paraziták elleni védekezés)</a:t>
            </a:r>
          </a:p>
        </p:txBody>
      </p:sp>
    </p:spTree>
    <p:extLst>
      <p:ext uri="{BB962C8B-B14F-4D97-AF65-F5344CB8AC3E}">
        <p14:creationId xmlns:p14="http://schemas.microsoft.com/office/powerpoint/2010/main" val="9896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1481</TotalTime>
  <Words>578</Words>
  <Application>Microsoft Office PowerPoint</Application>
  <PresentationFormat>Diavetítés a képernyőre (4:3 oldalarány)</PresentationFormat>
  <Paragraphs>159</Paragraphs>
  <Slides>23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Office-téma</vt:lpstr>
      <vt:lpstr>Image</vt:lpstr>
      <vt:lpstr>PowerPoint bemutató</vt:lpstr>
      <vt:lpstr>PowerPoint bemutató</vt:lpstr>
      <vt:lpstr>PowerPoint bemutató</vt:lpstr>
      <vt:lpstr>PowerPoint bemutató</vt:lpstr>
      <vt:lpstr>PowerPoint bemutató</vt:lpstr>
      <vt:lpstr>Vörösvértestek (erythrocyták)</vt:lpstr>
      <vt:lpstr>Vérlemezkék (thrombocyták)</vt:lpstr>
      <vt:lpstr>Neutrofil granulocita</vt:lpstr>
      <vt:lpstr>Eozinofil granulocita</vt:lpstr>
      <vt:lpstr>Bazofil granulocita</vt:lpstr>
      <vt:lpstr>Monociták</vt:lpstr>
      <vt:lpstr>Lymphocyták</vt:lpstr>
      <vt:lpstr>PowerPoint bemutató</vt:lpstr>
      <vt:lpstr>PowerPoint bemutató</vt:lpstr>
      <vt:lpstr>A keringési rendszer szövettana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Ruttkay</dc:creator>
  <cp:lastModifiedBy>Kocsis</cp:lastModifiedBy>
  <cp:revision>75</cp:revision>
  <dcterms:created xsi:type="dcterms:W3CDTF">2018-01-30T07:42:18Z</dcterms:created>
  <dcterms:modified xsi:type="dcterms:W3CDTF">2020-02-22T21:40:08Z</dcterms:modified>
</cp:coreProperties>
</file>