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4"/>
  </p:notesMasterIdLst>
  <p:sldIdLst>
    <p:sldId id="321" r:id="rId2"/>
    <p:sldId id="317" r:id="rId3"/>
    <p:sldId id="275" r:id="rId4"/>
    <p:sldId id="322" r:id="rId5"/>
    <p:sldId id="323" r:id="rId6"/>
    <p:sldId id="324" r:id="rId7"/>
    <p:sldId id="318" r:id="rId8"/>
    <p:sldId id="325" r:id="rId9"/>
    <p:sldId id="326" r:id="rId10"/>
    <p:sldId id="327" r:id="rId11"/>
    <p:sldId id="328" r:id="rId12"/>
    <p:sldId id="329" r:id="rId13"/>
    <p:sldId id="330" r:id="rId14"/>
    <p:sldId id="331" r:id="rId15"/>
    <p:sldId id="332" r:id="rId16"/>
    <p:sldId id="333" r:id="rId17"/>
    <p:sldId id="334" r:id="rId18"/>
    <p:sldId id="335" r:id="rId19"/>
    <p:sldId id="336" r:id="rId20"/>
    <p:sldId id="337" r:id="rId21"/>
    <p:sldId id="316" r:id="rId22"/>
    <p:sldId id="281" r:id="rId23"/>
    <p:sldId id="338" r:id="rId24"/>
    <p:sldId id="339" r:id="rId25"/>
    <p:sldId id="340" r:id="rId26"/>
    <p:sldId id="352" r:id="rId27"/>
    <p:sldId id="341" r:id="rId28"/>
    <p:sldId id="342" r:id="rId29"/>
    <p:sldId id="343" r:id="rId30"/>
    <p:sldId id="344" r:id="rId31"/>
    <p:sldId id="345" r:id="rId32"/>
    <p:sldId id="346" r:id="rId33"/>
    <p:sldId id="347" r:id="rId34"/>
    <p:sldId id="348" r:id="rId35"/>
    <p:sldId id="349" r:id="rId36"/>
    <p:sldId id="350" r:id="rId37"/>
    <p:sldId id="351" r:id="rId38"/>
    <p:sldId id="271" r:id="rId39"/>
    <p:sldId id="262" r:id="rId40"/>
    <p:sldId id="274" r:id="rId41"/>
    <p:sldId id="320" r:id="rId42"/>
    <p:sldId id="319" r:id="rId4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02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9.wmf"/><Relationship Id="rId1" Type="http://schemas.openxmlformats.org/officeDocument/2006/relationships/image" Target="../media/image2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13F397-AB5C-446B-8424-756CCA47B05B}" type="datetimeFigureOut">
              <a:rPr lang="hu-HU" smtClean="0"/>
              <a:t>2020.02.22.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513B8C-5B41-4E31-8CC8-9160134BF71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985944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27582-8838-4FE1-959A-0087BAB183A5}" type="datetimeFigureOut">
              <a:rPr lang="hu-HU" smtClean="0"/>
              <a:t>2020.02.22.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A061C-5E46-4C9C-8D6A-DA759E7CEEC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296790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27582-8838-4FE1-959A-0087BAB183A5}" type="datetimeFigureOut">
              <a:rPr lang="hu-HU" smtClean="0"/>
              <a:t>2020.02.22.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A061C-5E46-4C9C-8D6A-DA759E7CEEC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241243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27582-8838-4FE1-959A-0087BAB183A5}" type="datetimeFigureOut">
              <a:rPr lang="hu-HU" smtClean="0"/>
              <a:t>2020.02.22.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A061C-5E46-4C9C-8D6A-DA759E7CEEC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312808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Cím és 4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Tartalom helye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BF00EC-0D80-4C9F-BB23-3C1A07A89B53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7153456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27582-8838-4FE1-959A-0087BAB183A5}" type="datetimeFigureOut">
              <a:rPr lang="hu-HU" smtClean="0"/>
              <a:t>2020.02.22.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A061C-5E46-4C9C-8D6A-DA759E7CEEC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248234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27582-8838-4FE1-959A-0087BAB183A5}" type="datetimeFigureOut">
              <a:rPr lang="hu-HU" smtClean="0"/>
              <a:t>2020.02.22.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A061C-5E46-4C9C-8D6A-DA759E7CEEC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6275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27582-8838-4FE1-959A-0087BAB183A5}" type="datetimeFigureOut">
              <a:rPr lang="hu-HU" smtClean="0"/>
              <a:t>2020.02.22.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A061C-5E46-4C9C-8D6A-DA759E7CEEC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704086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27582-8838-4FE1-959A-0087BAB183A5}" type="datetimeFigureOut">
              <a:rPr lang="hu-HU" smtClean="0"/>
              <a:t>2020.02.22.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A061C-5E46-4C9C-8D6A-DA759E7CEEC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030570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27582-8838-4FE1-959A-0087BAB183A5}" type="datetimeFigureOut">
              <a:rPr lang="hu-HU" smtClean="0"/>
              <a:t>2020.02.22.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A061C-5E46-4C9C-8D6A-DA759E7CEEC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763846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27582-8838-4FE1-959A-0087BAB183A5}" type="datetimeFigureOut">
              <a:rPr lang="hu-HU" smtClean="0"/>
              <a:t>2020.02.22.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A061C-5E46-4C9C-8D6A-DA759E7CEEC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94938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27582-8838-4FE1-959A-0087BAB183A5}" type="datetimeFigureOut">
              <a:rPr lang="hu-HU" smtClean="0"/>
              <a:t>2020.02.22.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A061C-5E46-4C9C-8D6A-DA759E7CEEC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341998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27582-8838-4FE1-959A-0087BAB183A5}" type="datetimeFigureOut">
              <a:rPr lang="hu-HU" smtClean="0"/>
              <a:t>2020.02.22.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A061C-5E46-4C9C-8D6A-DA759E7CEEC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409943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527582-8838-4FE1-959A-0087BAB183A5}" type="datetimeFigureOut">
              <a:rPr lang="hu-HU" smtClean="0"/>
              <a:t>2020.02.22.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AA061C-5E46-4C9C-8D6A-DA759E7CEEC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8650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9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28.w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zövegdoboz 1"/>
          <p:cNvSpPr txBox="1">
            <a:spLocks noChangeArrowheads="1"/>
          </p:cNvSpPr>
          <p:nvPr/>
        </p:nvSpPr>
        <p:spPr bwMode="auto">
          <a:xfrm>
            <a:off x="0" y="1397000"/>
            <a:ext cx="9144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u-HU" altLang="hu-HU" sz="4400" b="1" dirty="0" err="1" smtClean="0"/>
              <a:t>Genital</a:t>
            </a:r>
            <a:r>
              <a:rPr lang="hu-HU" altLang="hu-HU" sz="4400" b="1" dirty="0" smtClean="0"/>
              <a:t> </a:t>
            </a:r>
            <a:r>
              <a:rPr lang="hu-HU" altLang="hu-HU" sz="4400" b="1" dirty="0" err="1" smtClean="0"/>
              <a:t>organs</a:t>
            </a:r>
            <a:r>
              <a:rPr lang="hu-HU" altLang="hu-HU" sz="4400" b="1" dirty="0" smtClean="0"/>
              <a:t> </a:t>
            </a:r>
            <a:r>
              <a:rPr lang="hu-HU" altLang="hu-HU" sz="4400" b="1" dirty="0" err="1" smtClean="0"/>
              <a:t>histology</a:t>
            </a:r>
            <a:endParaRPr lang="hu-HU" altLang="hu-HU" sz="4400" b="1" dirty="0"/>
          </a:p>
        </p:txBody>
      </p:sp>
      <p:sp>
        <p:nvSpPr>
          <p:cNvPr id="14339" name="Szövegdoboz 2"/>
          <p:cNvSpPr txBox="1">
            <a:spLocks noChangeArrowheads="1"/>
          </p:cNvSpPr>
          <p:nvPr/>
        </p:nvSpPr>
        <p:spPr bwMode="auto">
          <a:xfrm>
            <a:off x="1080027" y="3429000"/>
            <a:ext cx="6693435" cy="2185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u-HU" altLang="hu-HU" dirty="0" err="1"/>
              <a:t>Faculty</a:t>
            </a:r>
            <a:r>
              <a:rPr lang="hu-HU" altLang="hu-HU" dirty="0"/>
              <a:t> of </a:t>
            </a:r>
            <a:r>
              <a:rPr lang="hu-HU" altLang="hu-HU" dirty="0" err="1"/>
              <a:t>Pharmacy</a:t>
            </a:r>
            <a:endParaRPr lang="hu-HU" altLang="hu-HU" dirty="0"/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hu-HU" altLang="hu-HU" dirty="0"/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u-HU" altLang="hu-HU" dirty="0" err="1" smtClean="0"/>
              <a:t>10th</a:t>
            </a:r>
            <a:r>
              <a:rPr lang="hu-HU" altLang="hu-HU" dirty="0" smtClean="0"/>
              <a:t> </a:t>
            </a:r>
            <a:r>
              <a:rPr lang="hu-HU" altLang="hu-HU" dirty="0" err="1" smtClean="0"/>
              <a:t>week</a:t>
            </a:r>
            <a:r>
              <a:rPr lang="hu-HU" altLang="hu-HU" dirty="0" smtClean="0"/>
              <a:t> </a:t>
            </a:r>
            <a:r>
              <a:rPr lang="hu-HU" altLang="hu-HU" dirty="0" err="1"/>
              <a:t>Histology</a:t>
            </a:r>
            <a:r>
              <a:rPr lang="hu-HU" altLang="hu-HU" dirty="0"/>
              <a:t> </a:t>
            </a:r>
            <a:r>
              <a:rPr lang="hu-HU" altLang="hu-HU" dirty="0" err="1"/>
              <a:t>practice</a:t>
            </a:r>
            <a:endParaRPr lang="hu-HU" altLang="hu-HU" dirty="0"/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hu-HU" altLang="hu-HU" dirty="0"/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u-HU" altLang="hu-HU" sz="2400" b="1" dirty="0" err="1"/>
              <a:t>Department</a:t>
            </a:r>
            <a:r>
              <a:rPr lang="hu-HU" altLang="hu-HU" sz="2400" b="1" dirty="0"/>
              <a:t> of </a:t>
            </a:r>
            <a:r>
              <a:rPr lang="hu-HU" altLang="hu-HU" sz="2400" b="1" dirty="0" err="1"/>
              <a:t>Anatomy</a:t>
            </a:r>
            <a:r>
              <a:rPr lang="hu-HU" altLang="hu-HU" sz="2400" b="1" dirty="0"/>
              <a:t>, </a:t>
            </a:r>
            <a:r>
              <a:rPr lang="hu-HU" altLang="hu-HU" sz="2400" b="1" dirty="0" err="1"/>
              <a:t>Histology</a:t>
            </a:r>
            <a:r>
              <a:rPr lang="hu-HU" altLang="hu-HU" sz="2400" b="1" dirty="0"/>
              <a:t> and </a:t>
            </a:r>
            <a:r>
              <a:rPr lang="hu-HU" altLang="hu-HU" sz="2400" b="1" dirty="0" err="1" smtClean="0"/>
              <a:t>Embriology</a:t>
            </a:r>
            <a:endParaRPr lang="hu-HU" altLang="hu-HU" sz="2400" b="1" dirty="0"/>
          </a:p>
        </p:txBody>
      </p:sp>
    </p:spTree>
    <p:extLst>
      <p:ext uri="{BB962C8B-B14F-4D97-AF65-F5344CB8AC3E}">
        <p14:creationId xmlns:p14="http://schemas.microsoft.com/office/powerpoint/2010/main" val="2308225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1953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136650"/>
            <a:ext cx="6596062" cy="387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8851" name="AutoShape 3"/>
          <p:cNvSpPr>
            <a:spLocks/>
          </p:cNvSpPr>
          <p:nvPr/>
        </p:nvSpPr>
        <p:spPr bwMode="auto">
          <a:xfrm>
            <a:off x="4525963" y="3959225"/>
            <a:ext cx="1917700" cy="352425"/>
          </a:xfrm>
          <a:prstGeom prst="callout1">
            <a:avLst>
              <a:gd name="adj1" fmla="val 32431"/>
              <a:gd name="adj2" fmla="val 103972"/>
              <a:gd name="adj3" fmla="val -372523"/>
              <a:gd name="adj4" fmla="val 109935"/>
            </a:avLst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u-HU" sz="16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 Unicode" pitchFamily="34" charset="0"/>
              </a:rPr>
              <a:t>Infundibulum</a:t>
            </a:r>
            <a:endParaRPr lang="hu-HU" sz="1600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Lucida Sans Unicode" pitchFamily="34" charset="0"/>
            </a:endParaRPr>
          </a:p>
        </p:txBody>
      </p:sp>
      <p:sp>
        <p:nvSpPr>
          <p:cNvPr id="78852" name="AutoShape 4"/>
          <p:cNvSpPr>
            <a:spLocks/>
          </p:cNvSpPr>
          <p:nvPr/>
        </p:nvSpPr>
        <p:spPr bwMode="auto">
          <a:xfrm>
            <a:off x="1889125" y="1125538"/>
            <a:ext cx="1450975" cy="352425"/>
          </a:xfrm>
          <a:prstGeom prst="callout1">
            <a:avLst>
              <a:gd name="adj1" fmla="val 32431"/>
              <a:gd name="adj2" fmla="val 105250"/>
              <a:gd name="adj3" fmla="val 225227"/>
              <a:gd name="adj4" fmla="val 133806"/>
            </a:avLst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u-HU" sz="1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 Unicode" pitchFamily="34" charset="0"/>
              </a:rPr>
              <a:t>Isthmus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hu-HU" sz="1600" b="1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Lucida Sans Unicode" pitchFamily="34" charset="0"/>
            </a:endParaRPr>
          </a:p>
        </p:txBody>
      </p:sp>
      <p:sp>
        <p:nvSpPr>
          <p:cNvPr id="78853" name="AutoShape 5"/>
          <p:cNvSpPr>
            <a:spLocks/>
          </p:cNvSpPr>
          <p:nvPr/>
        </p:nvSpPr>
        <p:spPr bwMode="auto">
          <a:xfrm>
            <a:off x="6376988" y="1154113"/>
            <a:ext cx="2070100" cy="352425"/>
          </a:xfrm>
          <a:prstGeom prst="callout1">
            <a:avLst>
              <a:gd name="adj1" fmla="val 32431"/>
              <a:gd name="adj2" fmla="val -3681"/>
              <a:gd name="adj3" fmla="val 205407"/>
              <a:gd name="adj4" fmla="val -10199"/>
            </a:avLst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u-HU" sz="1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 Unicode" pitchFamily="34" charset="0"/>
              </a:rPr>
              <a:t>Ampulla</a:t>
            </a:r>
          </a:p>
        </p:txBody>
      </p:sp>
      <p:sp>
        <p:nvSpPr>
          <p:cNvPr id="78854" name="AutoShape 6"/>
          <p:cNvSpPr>
            <a:spLocks/>
          </p:cNvSpPr>
          <p:nvPr/>
        </p:nvSpPr>
        <p:spPr bwMode="auto">
          <a:xfrm>
            <a:off x="4735513" y="4292600"/>
            <a:ext cx="1450975" cy="352425"/>
          </a:xfrm>
          <a:prstGeom prst="callout1">
            <a:avLst>
              <a:gd name="adj1" fmla="val 32431"/>
              <a:gd name="adj2" fmla="val -5250"/>
              <a:gd name="adj3" fmla="val -647296"/>
              <a:gd name="adj4" fmla="val -18602"/>
            </a:avLst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u-HU" sz="16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 Unicode" pitchFamily="34" charset="0"/>
              </a:rPr>
              <a:t>Mesosalpynx</a:t>
            </a:r>
            <a:endParaRPr lang="hu-HU" sz="1600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Lucida Sans Unicode" pitchFamily="34" charset="0"/>
            </a:endParaRPr>
          </a:p>
        </p:txBody>
      </p:sp>
      <p:sp>
        <p:nvSpPr>
          <p:cNvPr id="78855" name="Rectangle 7"/>
          <p:cNvSpPr>
            <a:spLocks noGrp="1" noChangeArrowheads="1"/>
          </p:cNvSpPr>
          <p:nvPr>
            <p:ph type="title"/>
          </p:nvPr>
        </p:nvSpPr>
        <p:spPr>
          <a:xfrm>
            <a:off x="457200" y="-26988"/>
            <a:ext cx="8229600" cy="1143001"/>
          </a:xfrm>
        </p:spPr>
        <p:txBody>
          <a:bodyPr/>
          <a:lstStyle/>
          <a:p>
            <a:r>
              <a:rPr lang="hu-HU" sz="2400" dirty="0" err="1" smtClean="0">
                <a:solidFill>
                  <a:schemeClr val="tx1"/>
                </a:solidFill>
                <a:latin typeface="Calibri" pitchFamily="34" charset="0"/>
              </a:rPr>
              <a:t>Uterine</a:t>
            </a:r>
            <a:r>
              <a:rPr lang="hu-HU" sz="2400" dirty="0" smtClean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hu-HU" sz="2400" dirty="0" err="1" smtClean="0">
                <a:solidFill>
                  <a:schemeClr val="tx1"/>
                </a:solidFill>
                <a:latin typeface="Calibri" pitchFamily="34" charset="0"/>
              </a:rPr>
              <a:t>tube</a:t>
            </a:r>
            <a:r>
              <a:rPr lang="hu-HU" sz="2400" dirty="0" smtClean="0">
                <a:solidFill>
                  <a:schemeClr val="tx1"/>
                </a:solidFill>
                <a:latin typeface="Calibri" pitchFamily="34" charset="0"/>
              </a:rPr>
              <a:t> (</a:t>
            </a:r>
            <a:r>
              <a:rPr lang="hu-HU" sz="2400" dirty="0" err="1" smtClean="0">
                <a:solidFill>
                  <a:schemeClr val="tx1"/>
                </a:solidFill>
                <a:latin typeface="Calibri" pitchFamily="34" charset="0"/>
              </a:rPr>
              <a:t>Fallopian</a:t>
            </a:r>
            <a:r>
              <a:rPr lang="hu-HU" sz="2400" dirty="0" smtClean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hu-HU" sz="2400" dirty="0" err="1" smtClean="0">
                <a:solidFill>
                  <a:schemeClr val="tx1"/>
                </a:solidFill>
                <a:latin typeface="Calibri" pitchFamily="34" charset="0"/>
              </a:rPr>
              <a:t>tube</a:t>
            </a:r>
            <a:r>
              <a:rPr lang="hu-HU" sz="2400" dirty="0" smtClean="0">
                <a:solidFill>
                  <a:schemeClr val="tx1"/>
                </a:solidFill>
                <a:latin typeface="Calibri" pitchFamily="34" charset="0"/>
              </a:rPr>
              <a:t>)</a:t>
            </a:r>
            <a:endParaRPr lang="hu-HU" sz="2400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78856" name="Text Box 8"/>
          <p:cNvSpPr txBox="1">
            <a:spLocks noChangeArrowheads="1"/>
          </p:cNvSpPr>
          <p:nvPr/>
        </p:nvSpPr>
        <p:spPr bwMode="auto">
          <a:xfrm>
            <a:off x="468313" y="5300663"/>
            <a:ext cx="734377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hu-HU" sz="1600" dirty="0" err="1" smtClean="0">
                <a:solidFill>
                  <a:srgbClr val="000000"/>
                </a:solidFill>
                <a:latin typeface="Calibri" pitchFamily="34" charset="0"/>
              </a:rPr>
              <a:t>Oviduct</a:t>
            </a:r>
            <a:r>
              <a:rPr lang="hu-HU" sz="1600" dirty="0" smtClean="0">
                <a:solidFill>
                  <a:srgbClr val="000000"/>
                </a:solidFill>
                <a:latin typeface="Calibri" pitchFamily="34" charset="0"/>
              </a:rPr>
              <a:t> is </a:t>
            </a:r>
            <a:r>
              <a:rPr lang="hu-HU" sz="1600" dirty="0" err="1" smtClean="0">
                <a:solidFill>
                  <a:srgbClr val="000000"/>
                </a:solidFill>
                <a:latin typeface="Calibri" pitchFamily="34" charset="0"/>
              </a:rPr>
              <a:t>the</a:t>
            </a:r>
            <a:r>
              <a:rPr lang="hu-HU" sz="1600" dirty="0" smtClean="0">
                <a:solidFill>
                  <a:srgbClr val="000000"/>
                </a:solidFill>
                <a:latin typeface="Calibri" pitchFamily="34" charset="0"/>
              </a:rPr>
              <a:t> site of </a:t>
            </a:r>
            <a:r>
              <a:rPr lang="hu-HU" sz="1600" dirty="0" err="1" smtClean="0">
                <a:solidFill>
                  <a:srgbClr val="000000"/>
                </a:solidFill>
                <a:latin typeface="Calibri" pitchFamily="34" charset="0"/>
              </a:rPr>
              <a:t>fertilization</a:t>
            </a:r>
            <a:endParaRPr lang="hu-HU" sz="16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154402" y="1330325"/>
            <a:ext cx="1576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 smtClean="0"/>
              <a:t>Intramural</a:t>
            </a:r>
            <a:r>
              <a:rPr lang="hu-HU" dirty="0" smtClean="0"/>
              <a:t> part</a:t>
            </a:r>
            <a:endParaRPr lang="hu-HU" dirty="0"/>
          </a:p>
        </p:txBody>
      </p:sp>
      <p:cxnSp>
        <p:nvCxnSpPr>
          <p:cNvPr id="4" name="Egyenes összekötő 3"/>
          <p:cNvCxnSpPr/>
          <p:nvPr/>
        </p:nvCxnSpPr>
        <p:spPr bwMode="auto">
          <a:xfrm>
            <a:off x="1763688" y="1514991"/>
            <a:ext cx="1080120" cy="68987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907980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254071"/>
            <a:ext cx="5220072" cy="3471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4" y="116633"/>
            <a:ext cx="5171647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5292080" y="332656"/>
            <a:ext cx="986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a</a:t>
            </a:r>
            <a:r>
              <a:rPr lang="hu-HU" dirty="0" smtClean="0"/>
              <a:t>mpulla </a:t>
            </a:r>
            <a:endParaRPr lang="hu-HU" dirty="0"/>
          </a:p>
        </p:txBody>
      </p:sp>
      <p:sp>
        <p:nvSpPr>
          <p:cNvPr id="4" name="Szövegdoboz 3"/>
          <p:cNvSpPr txBox="1"/>
          <p:nvPr/>
        </p:nvSpPr>
        <p:spPr>
          <a:xfrm>
            <a:off x="95638" y="4077072"/>
            <a:ext cx="4125873" cy="23391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600" dirty="0" err="1">
                <a:latin typeface="Calibri" pitchFamily="34" charset="0"/>
              </a:rPr>
              <a:t>t</a:t>
            </a:r>
            <a:r>
              <a:rPr lang="hu-HU" sz="1600" dirty="0" err="1" smtClean="0">
                <a:latin typeface="Calibri" pitchFamily="34" charset="0"/>
              </a:rPr>
              <a:t>unica</a:t>
            </a:r>
            <a:r>
              <a:rPr lang="hu-HU" sz="1600" dirty="0" smtClean="0">
                <a:latin typeface="Calibri" pitchFamily="34" charset="0"/>
              </a:rPr>
              <a:t> </a:t>
            </a:r>
            <a:r>
              <a:rPr lang="hu-HU" sz="1600" dirty="0" err="1" smtClean="0">
                <a:latin typeface="Calibri" pitchFamily="34" charset="0"/>
              </a:rPr>
              <a:t>mucosa</a:t>
            </a:r>
            <a:r>
              <a:rPr lang="hu-HU" sz="1600" dirty="0" smtClean="0">
                <a:latin typeface="Calibri" pitchFamily="34" charset="0"/>
              </a:rPr>
              <a:t> </a:t>
            </a:r>
            <a:r>
              <a:rPr lang="hu-HU" sz="1600" dirty="0" err="1" smtClean="0">
                <a:latin typeface="Calibri" pitchFamily="34" charset="0"/>
              </a:rPr>
              <a:t>folded</a:t>
            </a:r>
            <a:r>
              <a:rPr lang="hu-HU" sz="1600" dirty="0" smtClean="0">
                <a:latin typeface="Calibri" pitchFamily="34" charset="0"/>
              </a:rPr>
              <a:t> </a:t>
            </a:r>
            <a:r>
              <a:rPr lang="hu-HU" sz="1600" dirty="0" err="1" smtClean="0">
                <a:latin typeface="Calibri" pitchFamily="34" charset="0"/>
              </a:rPr>
              <a:t>with</a:t>
            </a:r>
            <a:endParaRPr lang="hu-HU" sz="1600" dirty="0" smtClean="0">
              <a:latin typeface="Calibri" pitchFamily="34" charset="0"/>
            </a:endParaRPr>
          </a:p>
          <a:p>
            <a:r>
              <a:rPr lang="hu-HU" sz="1600" dirty="0" err="1">
                <a:latin typeface="Calibri" pitchFamily="34" charset="0"/>
              </a:rPr>
              <a:t>c</a:t>
            </a:r>
            <a:r>
              <a:rPr lang="hu-HU" sz="1600" dirty="0" err="1" smtClean="0">
                <a:latin typeface="Calibri" pitchFamily="34" charset="0"/>
              </a:rPr>
              <a:t>iliated</a:t>
            </a:r>
            <a:r>
              <a:rPr lang="hu-HU" sz="1600" dirty="0" smtClean="0">
                <a:latin typeface="Calibri" pitchFamily="34" charset="0"/>
              </a:rPr>
              <a:t> and </a:t>
            </a:r>
            <a:r>
              <a:rPr lang="hu-HU" sz="1600" dirty="0" err="1" smtClean="0">
                <a:latin typeface="Calibri" pitchFamily="34" charset="0"/>
              </a:rPr>
              <a:t>secretory</a:t>
            </a:r>
            <a:r>
              <a:rPr lang="hu-HU" sz="1600" dirty="0" smtClean="0">
                <a:latin typeface="Calibri" pitchFamily="34" charset="0"/>
              </a:rPr>
              <a:t>  </a:t>
            </a:r>
            <a:r>
              <a:rPr lang="hu-HU" sz="1600" dirty="0" err="1" smtClean="0">
                <a:latin typeface="Calibri" pitchFamily="34" charset="0"/>
              </a:rPr>
              <a:t>columnar</a:t>
            </a:r>
            <a:r>
              <a:rPr lang="hu-HU" sz="1600" dirty="0" smtClean="0">
                <a:latin typeface="Calibri" pitchFamily="34" charset="0"/>
              </a:rPr>
              <a:t> </a:t>
            </a:r>
            <a:r>
              <a:rPr lang="hu-HU" sz="1600" dirty="0" err="1" smtClean="0">
                <a:latin typeface="Calibri" pitchFamily="34" charset="0"/>
              </a:rPr>
              <a:t>cells</a:t>
            </a:r>
            <a:endParaRPr lang="hu-HU" sz="1600" dirty="0" smtClean="0">
              <a:latin typeface="Calibri" pitchFamily="34" charset="0"/>
            </a:endParaRPr>
          </a:p>
          <a:p>
            <a:endParaRPr lang="hu-HU" sz="1600" dirty="0" smtClean="0">
              <a:latin typeface="Calibri" pitchFamily="34" charset="0"/>
            </a:endParaRPr>
          </a:p>
          <a:p>
            <a:r>
              <a:rPr lang="hu-HU" sz="1600" dirty="0" smtClean="0">
                <a:latin typeface="Calibri" pitchFamily="34" charset="0"/>
              </a:rPr>
              <a:t>NO </a:t>
            </a:r>
            <a:r>
              <a:rPr lang="hu-HU" sz="1600" dirty="0" err="1" smtClean="0">
                <a:latin typeface="Calibri" pitchFamily="34" charset="0"/>
              </a:rPr>
              <a:t>muscularis</a:t>
            </a:r>
            <a:r>
              <a:rPr lang="hu-HU" sz="1600" dirty="0" smtClean="0">
                <a:latin typeface="Calibri" pitchFamily="34" charset="0"/>
              </a:rPr>
              <a:t> </a:t>
            </a:r>
            <a:r>
              <a:rPr lang="hu-HU" sz="1600" dirty="0" err="1" smtClean="0">
                <a:latin typeface="Calibri" pitchFamily="34" charset="0"/>
              </a:rPr>
              <a:t>mucosae</a:t>
            </a:r>
            <a:r>
              <a:rPr lang="hu-HU" sz="1600" dirty="0" smtClean="0">
                <a:latin typeface="Calibri" pitchFamily="34" charset="0"/>
              </a:rPr>
              <a:t> and </a:t>
            </a:r>
            <a:r>
              <a:rPr lang="hu-HU" sz="1600" dirty="0" err="1" smtClean="0">
                <a:latin typeface="Calibri" pitchFamily="34" charset="0"/>
              </a:rPr>
              <a:t>submucosa</a:t>
            </a:r>
            <a:endParaRPr lang="hu-HU" sz="1600" dirty="0" smtClean="0">
              <a:latin typeface="Calibri" pitchFamily="34" charset="0"/>
            </a:endParaRPr>
          </a:p>
          <a:p>
            <a:endParaRPr lang="hu-HU" sz="1600" dirty="0" smtClean="0">
              <a:latin typeface="Calibri" pitchFamily="34" charset="0"/>
            </a:endParaRPr>
          </a:p>
          <a:p>
            <a:r>
              <a:rPr lang="hu-HU" sz="1600" dirty="0" err="1" smtClean="0">
                <a:latin typeface="Calibri" pitchFamily="34" charset="0"/>
              </a:rPr>
              <a:t>Inner</a:t>
            </a:r>
            <a:r>
              <a:rPr lang="hu-HU" sz="1600" dirty="0" smtClean="0">
                <a:latin typeface="Calibri" pitchFamily="34" charset="0"/>
              </a:rPr>
              <a:t> </a:t>
            </a:r>
            <a:r>
              <a:rPr lang="hu-HU" sz="1600" dirty="0" err="1" smtClean="0">
                <a:latin typeface="Calibri" pitchFamily="34" charset="0"/>
              </a:rPr>
              <a:t>circular</a:t>
            </a:r>
            <a:r>
              <a:rPr lang="hu-HU" sz="1600" dirty="0" smtClean="0">
                <a:latin typeface="Calibri" pitchFamily="34" charset="0"/>
              </a:rPr>
              <a:t>, </a:t>
            </a:r>
            <a:r>
              <a:rPr lang="hu-HU" sz="1600" dirty="0" err="1" smtClean="0">
                <a:latin typeface="Calibri" pitchFamily="34" charset="0"/>
              </a:rPr>
              <a:t>outer</a:t>
            </a:r>
            <a:r>
              <a:rPr lang="hu-HU" sz="1600" dirty="0" smtClean="0">
                <a:latin typeface="Calibri" pitchFamily="34" charset="0"/>
              </a:rPr>
              <a:t> </a:t>
            </a:r>
            <a:r>
              <a:rPr lang="hu-HU" sz="1600" dirty="0" err="1" smtClean="0">
                <a:latin typeface="Calibri" pitchFamily="34" charset="0"/>
              </a:rPr>
              <a:t>longitudinal</a:t>
            </a:r>
            <a:r>
              <a:rPr lang="hu-HU" sz="1600" dirty="0" smtClean="0">
                <a:latin typeface="Calibri" pitchFamily="34" charset="0"/>
              </a:rPr>
              <a:t> </a:t>
            </a:r>
            <a:r>
              <a:rPr lang="hu-HU" sz="1600" dirty="0" err="1" smtClean="0">
                <a:latin typeface="Calibri" pitchFamily="34" charset="0"/>
              </a:rPr>
              <a:t>muscular</a:t>
            </a:r>
            <a:r>
              <a:rPr lang="hu-HU" sz="1600" dirty="0" smtClean="0">
                <a:latin typeface="Calibri" pitchFamily="34" charset="0"/>
              </a:rPr>
              <a:t> </a:t>
            </a:r>
            <a:r>
              <a:rPr lang="hu-HU" sz="1600" dirty="0" err="1" smtClean="0">
                <a:latin typeface="Calibri" pitchFamily="34" charset="0"/>
              </a:rPr>
              <a:t>layer</a:t>
            </a:r>
            <a:endParaRPr lang="hu-HU" sz="1600" dirty="0" smtClean="0">
              <a:latin typeface="Calibri" pitchFamily="34" charset="0"/>
            </a:endParaRPr>
          </a:p>
          <a:p>
            <a:endParaRPr lang="hu-HU" sz="1600" dirty="0" smtClean="0">
              <a:latin typeface="Calibri" pitchFamily="34" charset="0"/>
            </a:endParaRPr>
          </a:p>
          <a:p>
            <a:r>
              <a:rPr lang="hu-HU" sz="1600" dirty="0" err="1" smtClean="0">
                <a:latin typeface="Calibri" pitchFamily="34" charset="0"/>
              </a:rPr>
              <a:t>tunica</a:t>
            </a:r>
            <a:r>
              <a:rPr lang="hu-HU" sz="1600" dirty="0" smtClean="0">
                <a:latin typeface="Calibri" pitchFamily="34" charset="0"/>
              </a:rPr>
              <a:t> </a:t>
            </a:r>
            <a:r>
              <a:rPr lang="hu-HU" sz="1600" dirty="0" err="1" smtClean="0">
                <a:latin typeface="Calibri" pitchFamily="34" charset="0"/>
              </a:rPr>
              <a:t>serosa</a:t>
            </a:r>
            <a:endParaRPr lang="hu-HU" sz="1600" dirty="0" smtClean="0">
              <a:latin typeface="Calibri" pitchFamily="34" charset="0"/>
            </a:endParaRPr>
          </a:p>
          <a:p>
            <a:endParaRPr lang="hu-HU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660358"/>
            <a:ext cx="2986050" cy="2368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7884368" y="2708920"/>
            <a:ext cx="8951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/>
              <a:t>isthmus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613520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Documents and Settings\Rendszergazda\Dokumentumok\Tantermi előadás-hová tartozik\uterusz\uterus_teljes_fal014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785786" y="1285860"/>
            <a:ext cx="6980054" cy="4757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zövegdoboz 2"/>
          <p:cNvSpPr txBox="1"/>
          <p:nvPr/>
        </p:nvSpPr>
        <p:spPr>
          <a:xfrm>
            <a:off x="3000364" y="857232"/>
            <a:ext cx="21013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mtClean="0"/>
              <a:t>Corpus cross section</a:t>
            </a:r>
            <a:endParaRPr lang="hu-HU" dirty="0"/>
          </a:p>
        </p:txBody>
      </p:sp>
      <p:sp>
        <p:nvSpPr>
          <p:cNvPr id="4" name="Szövegdoboz 3"/>
          <p:cNvSpPr txBox="1"/>
          <p:nvPr/>
        </p:nvSpPr>
        <p:spPr>
          <a:xfrm>
            <a:off x="224118" y="340659"/>
            <a:ext cx="11650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 err="1" smtClean="0"/>
              <a:t>Uterus</a:t>
            </a:r>
            <a:endParaRPr lang="hu-HU" sz="2800" dirty="0"/>
          </a:p>
        </p:txBody>
      </p:sp>
    </p:spTree>
    <p:extLst>
      <p:ext uri="{BB962C8B-B14F-4D97-AF65-F5344CB8AC3E}">
        <p14:creationId xmlns:p14="http://schemas.microsoft.com/office/powerpoint/2010/main" val="2424455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1026"/>
          <p:cNvSpPr>
            <a:spLocks noGrp="1" noChangeArrowheads="1"/>
          </p:cNvSpPr>
          <p:nvPr>
            <p:ph type="title"/>
          </p:nvPr>
        </p:nvSpPr>
        <p:spPr>
          <a:xfrm>
            <a:off x="466056" y="188640"/>
            <a:ext cx="8138864" cy="1143000"/>
          </a:xfrm>
        </p:spPr>
        <p:txBody>
          <a:bodyPr/>
          <a:lstStyle/>
          <a:p>
            <a:pPr eaLnBrk="1" hangingPunct="1">
              <a:defRPr/>
            </a:pPr>
            <a:r>
              <a:rPr lang="hu-HU" sz="2400" dirty="0" err="1" smtClean="0">
                <a:latin typeface="Calibri" pitchFamily="34" charset="0"/>
              </a:rPr>
              <a:t>Endometrium</a:t>
            </a:r>
            <a:endParaRPr lang="en-US" sz="2400" dirty="0" smtClean="0">
              <a:latin typeface="Calibri" pitchFamily="34" charset="0"/>
            </a:endParaRPr>
          </a:p>
        </p:txBody>
      </p:sp>
      <p:sp>
        <p:nvSpPr>
          <p:cNvPr id="229379" name="Rectangle 1027"/>
          <p:cNvSpPr>
            <a:spLocks noGrp="1" noChangeArrowheads="1"/>
          </p:cNvSpPr>
          <p:nvPr>
            <p:ph idx="1"/>
          </p:nvPr>
        </p:nvSpPr>
        <p:spPr>
          <a:xfrm>
            <a:off x="77788" y="2407392"/>
            <a:ext cx="4343400" cy="3200400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en-US" sz="1600" u="sng" dirty="0" smtClean="0">
                <a:latin typeface="Calibri" pitchFamily="34" charset="0"/>
              </a:rPr>
              <a:t>Stratum functional</a:t>
            </a:r>
            <a:r>
              <a:rPr lang="hu-HU" sz="1600" u="sng" dirty="0" smtClean="0">
                <a:latin typeface="Calibri" pitchFamily="34" charset="0"/>
              </a:rPr>
              <a:t>e</a:t>
            </a:r>
            <a:endParaRPr lang="en-US" sz="1600" u="sng" dirty="0" smtClean="0">
              <a:latin typeface="Calibri" pitchFamily="34" charset="0"/>
            </a:endParaRPr>
          </a:p>
          <a:p>
            <a:pPr lvl="1" eaLnBrk="1" hangingPunct="1">
              <a:lnSpc>
                <a:spcPct val="90000"/>
              </a:lnSpc>
              <a:defRPr/>
            </a:pPr>
            <a:r>
              <a:rPr lang="hu-HU" sz="1600" dirty="0" smtClean="0">
                <a:latin typeface="Calibri" pitchFamily="34" charset="0"/>
              </a:rPr>
              <a:t>e</a:t>
            </a:r>
            <a:r>
              <a:rPr lang="en-US" sz="1600" dirty="0" err="1" smtClean="0">
                <a:latin typeface="Calibri" pitchFamily="34" charset="0"/>
              </a:rPr>
              <a:t>pithelium</a:t>
            </a:r>
            <a:r>
              <a:rPr lang="hu-HU" sz="1600" dirty="0" smtClean="0">
                <a:latin typeface="Calibri" pitchFamily="34" charset="0"/>
              </a:rPr>
              <a:t> (</a:t>
            </a:r>
            <a:r>
              <a:rPr lang="hu-HU" sz="1600" dirty="0" err="1" smtClean="0">
                <a:latin typeface="Calibri" pitchFamily="34" charset="0"/>
              </a:rPr>
              <a:t>columnar</a:t>
            </a:r>
            <a:r>
              <a:rPr lang="hu-HU" sz="1600" dirty="0" smtClean="0">
                <a:latin typeface="Calibri" pitchFamily="34" charset="0"/>
              </a:rPr>
              <a:t> </a:t>
            </a:r>
            <a:r>
              <a:rPr lang="hu-HU" sz="1600" dirty="0" err="1" smtClean="0">
                <a:latin typeface="Calibri" pitchFamily="34" charset="0"/>
              </a:rPr>
              <a:t>cells</a:t>
            </a:r>
            <a:r>
              <a:rPr lang="hu-HU" sz="1600" dirty="0" smtClean="0">
                <a:latin typeface="Calibri" pitchFamily="34" charset="0"/>
              </a:rPr>
              <a:t>)</a:t>
            </a:r>
            <a:endParaRPr lang="en-US" sz="1600" dirty="0" smtClean="0">
              <a:latin typeface="Calibri" pitchFamily="34" charset="0"/>
            </a:endParaRPr>
          </a:p>
          <a:p>
            <a:pPr lvl="1" eaLnBrk="1" hangingPunct="1">
              <a:lnSpc>
                <a:spcPct val="90000"/>
              </a:lnSpc>
              <a:defRPr/>
            </a:pPr>
            <a:r>
              <a:rPr lang="hu-HU" sz="1600" dirty="0" err="1" smtClean="0">
                <a:latin typeface="Calibri" pitchFamily="34" charset="0"/>
              </a:rPr>
              <a:t>tubular</a:t>
            </a:r>
            <a:r>
              <a:rPr lang="hu-HU" sz="1600" dirty="0" smtClean="0">
                <a:latin typeface="Calibri" pitchFamily="34" charset="0"/>
              </a:rPr>
              <a:t> </a:t>
            </a:r>
            <a:r>
              <a:rPr lang="hu-HU" sz="1600" dirty="0" err="1" smtClean="0">
                <a:latin typeface="Calibri" pitchFamily="34" charset="0"/>
              </a:rPr>
              <a:t>glands</a:t>
            </a:r>
            <a:endParaRPr lang="hu-HU" sz="1600" dirty="0" smtClean="0">
              <a:latin typeface="Calibri" pitchFamily="34" charset="0"/>
            </a:endParaRPr>
          </a:p>
          <a:p>
            <a:pPr lvl="1" eaLnBrk="1" hangingPunct="1">
              <a:lnSpc>
                <a:spcPct val="90000"/>
              </a:lnSpc>
              <a:defRPr/>
            </a:pPr>
            <a:r>
              <a:rPr lang="hu-HU" sz="1600" dirty="0" err="1">
                <a:latin typeface="Calibri" pitchFamily="34" charset="0"/>
              </a:rPr>
              <a:t>s</a:t>
            </a:r>
            <a:r>
              <a:rPr lang="hu-HU" sz="1600" dirty="0" err="1" smtClean="0">
                <a:latin typeface="Calibri" pitchFamily="34" charset="0"/>
              </a:rPr>
              <a:t>piral</a:t>
            </a:r>
            <a:r>
              <a:rPr lang="hu-HU" sz="1600" dirty="0" smtClean="0">
                <a:latin typeface="Calibri" pitchFamily="34" charset="0"/>
              </a:rPr>
              <a:t> </a:t>
            </a:r>
            <a:r>
              <a:rPr lang="hu-HU" sz="1600" dirty="0" err="1" smtClean="0">
                <a:latin typeface="Calibri" pitchFamily="34" charset="0"/>
              </a:rPr>
              <a:t>arteries</a:t>
            </a:r>
            <a:r>
              <a:rPr lang="hu-HU" sz="1600" dirty="0" smtClean="0">
                <a:latin typeface="Calibri" pitchFamily="34" charset="0"/>
              </a:rPr>
              <a:t>!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hu-HU" sz="1600" dirty="0" smtClean="0">
                <a:latin typeface="Calibri" pitchFamily="34" charset="0"/>
              </a:rPr>
              <a:t>l</a:t>
            </a:r>
            <a:r>
              <a:rPr lang="en-US" sz="1600" dirty="0" err="1" smtClean="0">
                <a:latin typeface="Calibri" pitchFamily="34" charset="0"/>
              </a:rPr>
              <a:t>amina</a:t>
            </a:r>
            <a:r>
              <a:rPr lang="en-US" sz="1600" dirty="0" smtClean="0">
                <a:latin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</a:rPr>
              <a:t>propria</a:t>
            </a:r>
            <a:r>
              <a:rPr lang="hu-HU" sz="1600" dirty="0" smtClean="0">
                <a:latin typeface="Calibri" pitchFamily="34" charset="0"/>
              </a:rPr>
              <a:t>,</a:t>
            </a:r>
            <a:r>
              <a:rPr lang="hu-HU" sz="1600" dirty="0" err="1" smtClean="0">
                <a:latin typeface="Calibri" pitchFamily="34" charset="0"/>
              </a:rPr>
              <a:t>spinocellular</a:t>
            </a:r>
            <a:r>
              <a:rPr lang="hu-HU" sz="1600" dirty="0" smtClean="0">
                <a:latin typeface="Calibri" pitchFamily="34" charset="0"/>
              </a:rPr>
              <a:t> </a:t>
            </a:r>
            <a:r>
              <a:rPr lang="hu-HU" sz="1600" dirty="0" err="1" smtClean="0">
                <a:latin typeface="Calibri" pitchFamily="34" charset="0"/>
              </a:rPr>
              <a:t>conn</a:t>
            </a:r>
            <a:r>
              <a:rPr lang="hu-HU" sz="1600" dirty="0" smtClean="0">
                <a:latin typeface="Calibri" pitchFamily="34" charset="0"/>
              </a:rPr>
              <a:t>. t.</a:t>
            </a:r>
          </a:p>
          <a:p>
            <a:pPr marL="457200" lvl="1" indent="0" eaLnBrk="1" hangingPunct="1">
              <a:lnSpc>
                <a:spcPct val="90000"/>
              </a:lnSpc>
              <a:buNone/>
              <a:defRPr/>
            </a:pPr>
            <a:r>
              <a:rPr lang="hu-HU" sz="1600" dirty="0" smtClean="0">
                <a:latin typeface="Calibri" pitchFamily="34" charset="0"/>
              </a:rPr>
              <a:t>	(</a:t>
            </a:r>
            <a:r>
              <a:rPr lang="hu-HU" sz="1600" dirty="0" err="1" smtClean="0">
                <a:latin typeface="Calibri" pitchFamily="34" charset="0"/>
              </a:rPr>
              <a:t>decidual</a:t>
            </a:r>
            <a:r>
              <a:rPr lang="hu-HU" sz="1600" dirty="0" smtClean="0">
                <a:latin typeface="Calibri" pitchFamily="34" charset="0"/>
              </a:rPr>
              <a:t> </a:t>
            </a:r>
            <a:r>
              <a:rPr lang="hu-HU" sz="1600" dirty="0" err="1" smtClean="0">
                <a:latin typeface="Calibri" pitchFamily="34" charset="0"/>
              </a:rPr>
              <a:t>transformation</a:t>
            </a:r>
            <a:r>
              <a:rPr lang="hu-HU" sz="1600" dirty="0" smtClean="0">
                <a:latin typeface="Calibri" pitchFamily="34" charset="0"/>
              </a:rPr>
              <a:t>)</a:t>
            </a:r>
            <a:endParaRPr lang="en-US" sz="1600" dirty="0" smtClean="0">
              <a:latin typeface="Calibri" pitchFamily="34" charset="0"/>
            </a:endParaRPr>
          </a:p>
          <a:p>
            <a:pPr lvl="1" eaLnBrk="1" hangingPunct="1">
              <a:lnSpc>
                <a:spcPct val="90000"/>
              </a:lnSpc>
              <a:defRPr/>
            </a:pPr>
            <a:r>
              <a:rPr lang="hu-HU" sz="1600" dirty="0" err="1" smtClean="0">
                <a:latin typeface="Calibri" pitchFamily="34" charset="0"/>
              </a:rPr>
              <a:t>desquamated</a:t>
            </a:r>
            <a:r>
              <a:rPr lang="hu-HU" sz="1600" dirty="0" smtClean="0">
                <a:latin typeface="Calibri" pitchFamily="34" charset="0"/>
              </a:rPr>
              <a:t> </a:t>
            </a:r>
            <a:r>
              <a:rPr lang="hu-HU" sz="1600" dirty="0" err="1" smtClean="0">
                <a:latin typeface="Calibri" pitchFamily="34" charset="0"/>
              </a:rPr>
              <a:t>during</a:t>
            </a:r>
            <a:r>
              <a:rPr lang="hu-HU" sz="1600" dirty="0" smtClean="0">
                <a:latin typeface="Calibri" pitchFamily="34" charset="0"/>
              </a:rPr>
              <a:t> </a:t>
            </a:r>
            <a:r>
              <a:rPr lang="hu-HU" sz="1600" dirty="0" err="1" smtClean="0">
                <a:latin typeface="Calibri" pitchFamily="34" charset="0"/>
              </a:rPr>
              <a:t>the</a:t>
            </a:r>
            <a:r>
              <a:rPr lang="hu-HU" sz="1600" dirty="0" smtClean="0">
                <a:latin typeface="Calibri" pitchFamily="34" charset="0"/>
              </a:rPr>
              <a:t> </a:t>
            </a:r>
            <a:r>
              <a:rPr lang="hu-HU" sz="1600" dirty="0" err="1" smtClean="0">
                <a:latin typeface="Calibri" pitchFamily="34" charset="0"/>
              </a:rPr>
              <a:t>menstruation</a:t>
            </a:r>
            <a:endParaRPr lang="hu-HU" sz="1600" dirty="0" smtClean="0">
              <a:latin typeface="Calibri" pitchFamily="34" charset="0"/>
            </a:endParaRPr>
          </a:p>
          <a:p>
            <a:pPr lvl="1" eaLnBrk="1" hangingPunct="1">
              <a:lnSpc>
                <a:spcPct val="90000"/>
              </a:lnSpc>
              <a:defRPr/>
            </a:pPr>
            <a:endParaRPr lang="hu-HU" sz="1600" dirty="0">
              <a:latin typeface="Calibri" pitchFamily="34" charset="0"/>
            </a:endParaRPr>
          </a:p>
        </p:txBody>
      </p:sp>
      <p:pic>
        <p:nvPicPr>
          <p:cNvPr id="16388" name="Picture 1029" descr="mm3lf2418b_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05" t="5000" r="2602" b="25455"/>
          <a:stretch>
            <a:fillRect/>
          </a:stretch>
        </p:blipFill>
        <p:spPr bwMode="auto">
          <a:xfrm>
            <a:off x="6300192" y="2209800"/>
            <a:ext cx="2766186" cy="4407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1030" descr="Mvc-005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14"/>
          <a:stretch/>
        </p:blipFill>
        <p:spPr bwMode="auto">
          <a:xfrm>
            <a:off x="4155288" y="1990328"/>
            <a:ext cx="2370138" cy="4627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Bal oldali kapcsos zárójel 1"/>
          <p:cNvSpPr/>
          <p:nvPr/>
        </p:nvSpPr>
        <p:spPr bwMode="auto">
          <a:xfrm>
            <a:off x="4067944" y="2209800"/>
            <a:ext cx="218304" cy="3005150"/>
          </a:xfrm>
          <a:prstGeom prst="leftBrac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Bal oldali kapcsos zárójel 2"/>
          <p:cNvSpPr/>
          <p:nvPr/>
        </p:nvSpPr>
        <p:spPr bwMode="auto">
          <a:xfrm>
            <a:off x="4143372" y="5214950"/>
            <a:ext cx="78303" cy="428628"/>
          </a:xfrm>
          <a:prstGeom prst="leftBrac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4376410" y="2348880"/>
            <a:ext cx="2136739" cy="2862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>
              <a:lnSpc>
                <a:spcPct val="90000"/>
              </a:lnSpc>
              <a:defRPr/>
            </a:pPr>
            <a:r>
              <a:rPr lang="hu-HU" sz="1400" dirty="0" err="1">
                <a:latin typeface="Calibri" pitchFamily="34" charset="0"/>
              </a:rPr>
              <a:t>Stratum</a:t>
            </a:r>
            <a:r>
              <a:rPr lang="hu-HU" sz="1400" dirty="0">
                <a:latin typeface="Calibri" pitchFamily="34" charset="0"/>
              </a:rPr>
              <a:t> </a:t>
            </a:r>
            <a:r>
              <a:rPr lang="hu-HU" sz="1400" dirty="0" err="1">
                <a:latin typeface="Calibri" pitchFamily="34" charset="0"/>
              </a:rPr>
              <a:t>compactum</a:t>
            </a:r>
            <a:endParaRPr lang="hu-HU" sz="1400" dirty="0">
              <a:latin typeface="Calibri" pitchFamily="34" charset="0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4376410" y="4127521"/>
            <a:ext cx="2059666" cy="2862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>
              <a:lnSpc>
                <a:spcPct val="90000"/>
              </a:lnSpc>
              <a:defRPr/>
            </a:pPr>
            <a:r>
              <a:rPr lang="hu-HU" sz="1400" dirty="0" err="1">
                <a:latin typeface="Calibri" pitchFamily="34" charset="0"/>
              </a:rPr>
              <a:t>Stratum</a:t>
            </a:r>
            <a:r>
              <a:rPr lang="hu-HU" sz="1400" dirty="0">
                <a:latin typeface="Calibri" pitchFamily="34" charset="0"/>
              </a:rPr>
              <a:t> </a:t>
            </a:r>
            <a:r>
              <a:rPr lang="hu-HU" sz="1400" dirty="0" err="1">
                <a:latin typeface="Calibri" pitchFamily="34" charset="0"/>
              </a:rPr>
              <a:t>spogiosum</a:t>
            </a:r>
            <a:endParaRPr lang="en-US" sz="1400" dirty="0">
              <a:latin typeface="Calibri" pitchFamily="34" charset="0"/>
            </a:endParaRPr>
          </a:p>
        </p:txBody>
      </p:sp>
      <p:sp>
        <p:nvSpPr>
          <p:cNvPr id="6" name="Téglalap 5"/>
          <p:cNvSpPr/>
          <p:nvPr/>
        </p:nvSpPr>
        <p:spPr>
          <a:xfrm>
            <a:off x="-36512" y="4606000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1600" u="sng" dirty="0">
                <a:latin typeface="Calibri" pitchFamily="34" charset="0"/>
              </a:rPr>
              <a:t>Stratum </a:t>
            </a:r>
            <a:r>
              <a:rPr lang="en-US" sz="1600" u="sng" dirty="0" err="1">
                <a:latin typeface="Calibri" pitchFamily="34" charset="0"/>
              </a:rPr>
              <a:t>basale</a:t>
            </a:r>
            <a:endParaRPr lang="en-US" sz="1600" u="sng" dirty="0">
              <a:latin typeface="Calibri" pitchFamily="34" charset="0"/>
            </a:endParaRPr>
          </a:p>
          <a:p>
            <a:pPr lvl="1">
              <a:defRPr/>
            </a:pPr>
            <a:r>
              <a:rPr lang="hu-HU" sz="1600" dirty="0" err="1" smtClean="0">
                <a:latin typeface="Calibri" pitchFamily="34" charset="0"/>
              </a:rPr>
              <a:t>-deep</a:t>
            </a:r>
            <a:r>
              <a:rPr lang="hu-HU" sz="1600" dirty="0" smtClean="0">
                <a:latin typeface="Calibri" pitchFamily="34" charset="0"/>
              </a:rPr>
              <a:t> </a:t>
            </a:r>
            <a:r>
              <a:rPr lang="hu-HU" sz="1600" dirty="0" err="1" smtClean="0">
                <a:latin typeface="Calibri" pitchFamily="34" charset="0"/>
              </a:rPr>
              <a:t>layer</a:t>
            </a:r>
            <a:r>
              <a:rPr lang="hu-HU" sz="1600" dirty="0" smtClean="0">
                <a:latin typeface="Calibri" pitchFamily="34" charset="0"/>
              </a:rPr>
              <a:t> of </a:t>
            </a:r>
            <a:r>
              <a:rPr lang="hu-HU" sz="1600" dirty="0" err="1" smtClean="0">
                <a:latin typeface="Calibri" pitchFamily="34" charset="0"/>
              </a:rPr>
              <a:t>lamina</a:t>
            </a:r>
            <a:r>
              <a:rPr lang="hu-HU" sz="1600" dirty="0" smtClean="0">
                <a:latin typeface="Calibri" pitchFamily="34" charset="0"/>
              </a:rPr>
              <a:t> </a:t>
            </a:r>
            <a:r>
              <a:rPr lang="hu-HU" sz="1600" dirty="0" err="1" smtClean="0">
                <a:latin typeface="Calibri" pitchFamily="34" charset="0"/>
              </a:rPr>
              <a:t>propria</a:t>
            </a:r>
            <a:r>
              <a:rPr lang="hu-HU" sz="1600" dirty="0" smtClean="0">
                <a:latin typeface="Calibri" pitchFamily="34" charset="0"/>
              </a:rPr>
              <a:t> </a:t>
            </a:r>
            <a:r>
              <a:rPr lang="hu-HU" sz="1600" dirty="0" err="1" smtClean="0">
                <a:latin typeface="Calibri" pitchFamily="34" charset="0"/>
              </a:rPr>
              <a:t>with</a:t>
            </a:r>
            <a:r>
              <a:rPr lang="hu-HU" sz="1600" dirty="0" smtClean="0">
                <a:latin typeface="Calibri" pitchFamily="34" charset="0"/>
              </a:rPr>
              <a:t> </a:t>
            </a:r>
            <a:r>
              <a:rPr lang="hu-HU" sz="1600" dirty="0" err="1" smtClean="0">
                <a:latin typeface="Calibri" pitchFamily="34" charset="0"/>
              </a:rPr>
              <a:t>the</a:t>
            </a:r>
            <a:r>
              <a:rPr lang="hu-HU" sz="1600" dirty="0" smtClean="0">
                <a:latin typeface="Calibri" pitchFamily="34" charset="0"/>
              </a:rPr>
              <a:t> </a:t>
            </a:r>
            <a:r>
              <a:rPr lang="hu-HU" sz="1600" dirty="0" err="1" smtClean="0">
                <a:latin typeface="Calibri" pitchFamily="34" charset="0"/>
              </a:rPr>
              <a:t>buttom</a:t>
            </a:r>
            <a:r>
              <a:rPr lang="hu-HU" sz="1600" dirty="0" smtClean="0">
                <a:latin typeface="Calibri" pitchFamily="34" charset="0"/>
              </a:rPr>
              <a:t> </a:t>
            </a:r>
            <a:r>
              <a:rPr lang="hu-HU" sz="1600" dirty="0" err="1" smtClean="0">
                <a:latin typeface="Calibri" pitchFamily="34" charset="0"/>
              </a:rPr>
              <a:t>of</a:t>
            </a:r>
            <a:r>
              <a:rPr lang="hu-HU" sz="1600" dirty="0" smtClean="0">
                <a:latin typeface="Calibri" pitchFamily="34" charset="0"/>
              </a:rPr>
              <a:t> </a:t>
            </a:r>
            <a:r>
              <a:rPr lang="hu-HU" sz="1600" dirty="0" err="1" smtClean="0">
                <a:latin typeface="Calibri" pitchFamily="34" charset="0"/>
              </a:rPr>
              <a:t>the</a:t>
            </a:r>
            <a:r>
              <a:rPr lang="hu-HU" sz="1600" dirty="0" smtClean="0">
                <a:latin typeface="Calibri" pitchFamily="34" charset="0"/>
              </a:rPr>
              <a:t> </a:t>
            </a:r>
            <a:r>
              <a:rPr lang="hu-HU" sz="1600" dirty="0" err="1" smtClean="0">
                <a:latin typeface="Calibri" pitchFamily="34" charset="0"/>
              </a:rPr>
              <a:t>glands</a:t>
            </a:r>
            <a:endParaRPr lang="hu-HU" sz="1600" dirty="0" smtClean="0">
              <a:latin typeface="Calibri" pitchFamily="34" charset="0"/>
            </a:endParaRPr>
          </a:p>
          <a:p>
            <a:pPr lvl="1">
              <a:defRPr/>
            </a:pPr>
            <a:r>
              <a:rPr lang="hu-HU" sz="1600" dirty="0" smtClean="0">
                <a:latin typeface="Calibri" pitchFamily="34" charset="0"/>
              </a:rPr>
              <a:t>- </a:t>
            </a:r>
            <a:r>
              <a:rPr lang="hu-HU" sz="1600" dirty="0" err="1" smtClean="0">
                <a:latin typeface="Calibri" pitchFamily="34" charset="0"/>
              </a:rPr>
              <a:t>straight</a:t>
            </a:r>
            <a:r>
              <a:rPr lang="hu-HU" sz="1600" dirty="0" smtClean="0">
                <a:latin typeface="Calibri" pitchFamily="34" charset="0"/>
              </a:rPr>
              <a:t> </a:t>
            </a:r>
            <a:r>
              <a:rPr lang="hu-HU" sz="1600" dirty="0" err="1" smtClean="0">
                <a:latin typeface="Calibri" pitchFamily="34" charset="0"/>
              </a:rPr>
              <a:t>arteries</a:t>
            </a:r>
            <a:r>
              <a:rPr lang="hu-HU" sz="1600" dirty="0" smtClean="0">
                <a:latin typeface="Calibri" pitchFamily="34" charset="0"/>
              </a:rPr>
              <a:t> </a:t>
            </a:r>
            <a:r>
              <a:rPr lang="hu-HU" sz="1600" dirty="0" err="1" smtClean="0">
                <a:latin typeface="Calibri" pitchFamily="34" charset="0"/>
              </a:rPr>
              <a:t>supply</a:t>
            </a:r>
            <a:endParaRPr lang="hu-HU" sz="1600" dirty="0" smtClean="0">
              <a:latin typeface="Calibri" pitchFamily="34" charset="0"/>
            </a:endParaRPr>
          </a:p>
          <a:p>
            <a:pPr lvl="1">
              <a:defRPr/>
            </a:pPr>
            <a:r>
              <a:rPr lang="hu-HU" sz="1600" dirty="0" smtClean="0">
                <a:latin typeface="Calibri" pitchFamily="34" charset="0"/>
              </a:rPr>
              <a:t>- is </a:t>
            </a:r>
            <a:r>
              <a:rPr lang="hu-HU" sz="1600" dirty="0" err="1" smtClean="0">
                <a:latin typeface="Calibri" pitchFamily="34" charset="0"/>
              </a:rPr>
              <a:t>not</a:t>
            </a:r>
            <a:r>
              <a:rPr lang="hu-HU" sz="1600" dirty="0" smtClean="0">
                <a:latin typeface="Calibri" pitchFamily="34" charset="0"/>
              </a:rPr>
              <a:t> </a:t>
            </a:r>
            <a:r>
              <a:rPr lang="hu-HU" sz="1600" dirty="0" err="1" smtClean="0">
                <a:latin typeface="Calibri" pitchFamily="34" charset="0"/>
              </a:rPr>
              <a:t>lost</a:t>
            </a:r>
            <a:r>
              <a:rPr lang="hu-HU" sz="1600" dirty="0" smtClean="0">
                <a:latin typeface="Calibri" pitchFamily="34" charset="0"/>
              </a:rPr>
              <a:t> </a:t>
            </a:r>
            <a:r>
              <a:rPr lang="hu-HU" sz="1600" dirty="0" err="1" smtClean="0">
                <a:latin typeface="Calibri" pitchFamily="34" charset="0"/>
              </a:rPr>
              <a:t>after</a:t>
            </a:r>
            <a:r>
              <a:rPr lang="hu-HU" sz="1600" dirty="0" smtClean="0">
                <a:latin typeface="Calibri" pitchFamily="34" charset="0"/>
              </a:rPr>
              <a:t> </a:t>
            </a:r>
            <a:r>
              <a:rPr lang="hu-HU" sz="1600" dirty="0" err="1" smtClean="0">
                <a:latin typeface="Calibri" pitchFamily="34" charset="0"/>
              </a:rPr>
              <a:t>menstruation</a:t>
            </a:r>
            <a:endParaRPr lang="en-US" sz="1600" dirty="0">
              <a:latin typeface="Calibri" pitchFamily="34" charset="0"/>
            </a:endParaRPr>
          </a:p>
          <a:p>
            <a:pPr lvl="1">
              <a:defRPr/>
            </a:pPr>
            <a:r>
              <a:rPr lang="hu-HU" sz="1600" dirty="0" smtClean="0">
                <a:latin typeface="Calibri" pitchFamily="34" charset="0"/>
              </a:rPr>
              <a:t>- </a:t>
            </a:r>
            <a:r>
              <a:rPr lang="hu-HU" sz="1600" dirty="0" err="1" smtClean="0">
                <a:latin typeface="Calibri" pitchFamily="34" charset="0"/>
              </a:rPr>
              <a:t>act</a:t>
            </a:r>
            <a:r>
              <a:rPr lang="hu-HU" sz="1600" dirty="0" smtClean="0">
                <a:latin typeface="Calibri" pitchFamily="34" charset="0"/>
              </a:rPr>
              <a:t> </a:t>
            </a:r>
            <a:r>
              <a:rPr lang="hu-HU" sz="1600" dirty="0" err="1" smtClean="0">
                <a:latin typeface="Calibri" pitchFamily="34" charset="0"/>
              </a:rPr>
              <a:t>in</a:t>
            </a:r>
            <a:r>
              <a:rPr lang="hu-HU" sz="1600" dirty="0" smtClean="0">
                <a:latin typeface="Calibri" pitchFamily="34" charset="0"/>
              </a:rPr>
              <a:t> </a:t>
            </a:r>
            <a:r>
              <a:rPr lang="hu-HU" sz="1600" dirty="0" err="1" smtClean="0">
                <a:latin typeface="Calibri" pitchFamily="34" charset="0"/>
              </a:rPr>
              <a:t>formation</a:t>
            </a:r>
            <a:r>
              <a:rPr lang="hu-HU" sz="1600" dirty="0" smtClean="0">
                <a:latin typeface="Calibri" pitchFamily="34" charset="0"/>
              </a:rPr>
              <a:t> of </a:t>
            </a:r>
            <a:r>
              <a:rPr lang="hu-HU" sz="1600" dirty="0" err="1" smtClean="0">
                <a:latin typeface="Calibri" pitchFamily="34" charset="0"/>
              </a:rPr>
              <a:t>the</a:t>
            </a:r>
            <a:r>
              <a:rPr lang="hu-HU" sz="1600" dirty="0" smtClean="0">
                <a:latin typeface="Calibri" pitchFamily="34" charset="0"/>
              </a:rPr>
              <a:t> </a:t>
            </a:r>
            <a:r>
              <a:rPr lang="hu-HU" sz="1600" dirty="0" err="1" smtClean="0">
                <a:latin typeface="Calibri" pitchFamily="34" charset="0"/>
              </a:rPr>
              <a:t>new</a:t>
            </a:r>
            <a:r>
              <a:rPr lang="hu-HU" sz="1600" dirty="0" smtClean="0">
                <a:latin typeface="Calibri" pitchFamily="34" charset="0"/>
              </a:rPr>
              <a:t> </a:t>
            </a:r>
            <a:r>
              <a:rPr lang="hu-HU" sz="1600" dirty="0" err="1" smtClean="0">
                <a:latin typeface="Calibri" pitchFamily="34" charset="0"/>
              </a:rPr>
              <a:t>str</a:t>
            </a:r>
            <a:r>
              <a:rPr lang="hu-HU" sz="1600" dirty="0" smtClean="0">
                <a:latin typeface="Calibri" pitchFamily="34" charset="0"/>
              </a:rPr>
              <a:t>. </a:t>
            </a:r>
            <a:r>
              <a:rPr lang="hu-HU" sz="1600" dirty="0" err="1" smtClean="0">
                <a:latin typeface="Calibri" pitchFamily="34" charset="0"/>
              </a:rPr>
              <a:t>functionale</a:t>
            </a:r>
            <a:endParaRPr lang="en-US" sz="1600" dirty="0">
              <a:latin typeface="Calibri" pitchFamily="34" charset="0"/>
            </a:endParaRPr>
          </a:p>
        </p:txBody>
      </p:sp>
      <p:cxnSp>
        <p:nvCxnSpPr>
          <p:cNvPr id="8" name="Egyenes összekötő nyíllal 7"/>
          <p:cNvCxnSpPr>
            <a:stCxn id="229379" idx="0"/>
          </p:cNvCxnSpPr>
          <p:nvPr/>
        </p:nvCxnSpPr>
        <p:spPr bwMode="auto">
          <a:xfrm>
            <a:off x="2249488" y="2407392"/>
            <a:ext cx="2508820" cy="14311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" name="Egyenes összekötő nyíllal 9"/>
          <p:cNvCxnSpPr>
            <a:stCxn id="229379" idx="0"/>
          </p:cNvCxnSpPr>
          <p:nvPr/>
        </p:nvCxnSpPr>
        <p:spPr bwMode="auto">
          <a:xfrm>
            <a:off x="2249488" y="2407392"/>
            <a:ext cx="2652836" cy="177864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" name="Egyenes összekötő 11"/>
          <p:cNvCxnSpPr/>
          <p:nvPr/>
        </p:nvCxnSpPr>
        <p:spPr bwMode="auto">
          <a:xfrm rot="16200000" flipH="1">
            <a:off x="6720855" y="2792599"/>
            <a:ext cx="794" cy="484549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Egyenes összekötő 13"/>
          <p:cNvCxnSpPr/>
          <p:nvPr/>
        </p:nvCxnSpPr>
        <p:spPr bwMode="auto">
          <a:xfrm>
            <a:off x="4283968" y="5643578"/>
            <a:ext cx="4860032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sp>
        <p:nvSpPr>
          <p:cNvPr id="17" name="Szövegdoboz 16"/>
          <p:cNvSpPr txBox="1"/>
          <p:nvPr/>
        </p:nvSpPr>
        <p:spPr>
          <a:xfrm>
            <a:off x="7308304" y="6175660"/>
            <a:ext cx="13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 smtClean="0"/>
              <a:t>myometrium</a:t>
            </a:r>
            <a:endParaRPr lang="hu-HU" dirty="0"/>
          </a:p>
        </p:txBody>
      </p:sp>
      <p:sp>
        <p:nvSpPr>
          <p:cNvPr id="18" name="Szövegdoboz 17"/>
          <p:cNvSpPr txBox="1"/>
          <p:nvPr/>
        </p:nvSpPr>
        <p:spPr>
          <a:xfrm>
            <a:off x="7380312" y="5311435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 smtClean="0"/>
              <a:t>endometrium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538968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4" name="Rectangle 2"/>
          <p:cNvSpPr>
            <a:spLocks noGrp="1" noChangeArrowheads="1"/>
          </p:cNvSpPr>
          <p:nvPr>
            <p:ph type="title"/>
          </p:nvPr>
        </p:nvSpPr>
        <p:spPr>
          <a:xfrm>
            <a:off x="196850" y="302132"/>
            <a:ext cx="8763000" cy="461665"/>
          </a:xfrm>
          <a:solidFill>
            <a:schemeClr val="bg1"/>
          </a:solidFill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hu-HU" sz="2400" dirty="0" err="1" smtClean="0">
                <a:latin typeface="Calibri" pitchFamily="34" charset="0"/>
              </a:rPr>
              <a:t>Ovarian</a:t>
            </a:r>
            <a:r>
              <a:rPr lang="hu-HU" sz="2400" dirty="0" smtClean="0">
                <a:latin typeface="Calibri" pitchFamily="34" charset="0"/>
              </a:rPr>
              <a:t> </a:t>
            </a:r>
            <a:r>
              <a:rPr lang="hu-HU" sz="2400" dirty="0" err="1" smtClean="0">
                <a:latin typeface="Calibri" pitchFamily="34" charset="0"/>
              </a:rPr>
              <a:t>cycle</a:t>
            </a:r>
            <a:endParaRPr lang="en-US" sz="2400" dirty="0" smtClean="0">
              <a:latin typeface="Calibri" pitchFamily="34" charset="0"/>
            </a:endParaRPr>
          </a:p>
        </p:txBody>
      </p:sp>
      <p:sp>
        <p:nvSpPr>
          <p:cNvPr id="294915" name="Rectangle 3"/>
          <p:cNvSpPr>
            <a:spLocks noGrp="1" noChangeArrowheads="1"/>
          </p:cNvSpPr>
          <p:nvPr>
            <p:ph idx="1"/>
          </p:nvPr>
        </p:nvSpPr>
        <p:spPr>
          <a:xfrm>
            <a:off x="0" y="1252322"/>
            <a:ext cx="4321175" cy="4154984"/>
          </a:xfrm>
        </p:spPr>
        <p:txBody>
          <a:bodyPr anchor="ctr">
            <a:spAutoFit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1600" dirty="0" err="1" smtClean="0">
                <a:latin typeface="Calibri" pitchFamily="34" charset="0"/>
              </a:rPr>
              <a:t>Follicul</a:t>
            </a:r>
            <a:r>
              <a:rPr lang="hu-HU" sz="1600" dirty="0" err="1" smtClean="0">
                <a:latin typeface="Calibri" pitchFamily="34" charset="0"/>
              </a:rPr>
              <a:t>ar</a:t>
            </a:r>
            <a:r>
              <a:rPr lang="hu-HU" sz="1600" dirty="0" smtClean="0">
                <a:latin typeface="Calibri" pitchFamily="34" charset="0"/>
              </a:rPr>
              <a:t> </a:t>
            </a:r>
            <a:r>
              <a:rPr lang="hu-HU" sz="1600" dirty="0" err="1" smtClean="0">
                <a:latin typeface="Calibri" pitchFamily="34" charset="0"/>
              </a:rPr>
              <a:t>phase</a:t>
            </a:r>
            <a:endParaRPr lang="hu-HU" sz="1600" dirty="0" smtClean="0">
              <a:latin typeface="Calibri" pitchFamily="34" charset="0"/>
            </a:endParaRPr>
          </a:p>
          <a:p>
            <a:pPr lvl="1" eaLnBrk="1" hangingPunct="1">
              <a:lnSpc>
                <a:spcPct val="80000"/>
              </a:lnSpc>
              <a:defRPr/>
            </a:pPr>
            <a:r>
              <a:rPr lang="hu-HU" sz="1600" dirty="0" smtClean="0">
                <a:latin typeface="Calibri" pitchFamily="34" charset="0"/>
              </a:rPr>
              <a:t>FSH </a:t>
            </a:r>
            <a:r>
              <a:rPr lang="hu-HU" sz="1600" dirty="0" err="1" smtClean="0">
                <a:latin typeface="Calibri" pitchFamily="34" charset="0"/>
              </a:rPr>
              <a:t>stimulates</a:t>
            </a:r>
            <a:r>
              <a:rPr lang="hu-HU" sz="1600" dirty="0" smtClean="0">
                <a:latin typeface="Calibri" pitchFamily="34" charset="0"/>
              </a:rPr>
              <a:t> </a:t>
            </a:r>
            <a:r>
              <a:rPr lang="hu-HU" sz="1600" dirty="0" err="1" smtClean="0">
                <a:latin typeface="Calibri" pitchFamily="34" charset="0"/>
              </a:rPr>
              <a:t>the</a:t>
            </a:r>
            <a:r>
              <a:rPr lang="hu-HU" sz="1600" dirty="0" smtClean="0">
                <a:latin typeface="Calibri" pitchFamily="34" charset="0"/>
              </a:rPr>
              <a:t> </a:t>
            </a:r>
            <a:r>
              <a:rPr lang="hu-HU" sz="1600" dirty="0" err="1" smtClean="0">
                <a:latin typeface="Calibri" pitchFamily="34" charset="0"/>
              </a:rPr>
              <a:t>maturation</a:t>
            </a:r>
            <a:r>
              <a:rPr lang="hu-HU" sz="1600" dirty="0" smtClean="0">
                <a:latin typeface="Calibri" pitchFamily="34" charset="0"/>
              </a:rPr>
              <a:t> of </a:t>
            </a:r>
            <a:r>
              <a:rPr lang="hu-HU" sz="1600" dirty="0" err="1" smtClean="0">
                <a:latin typeface="Calibri" pitchFamily="34" charset="0"/>
              </a:rPr>
              <a:t>follicle</a:t>
            </a:r>
            <a:endParaRPr lang="hu-HU" sz="1600" dirty="0" smtClean="0">
              <a:latin typeface="Calibri" pitchFamily="34" charset="0"/>
            </a:endParaRPr>
          </a:p>
          <a:p>
            <a:pPr lvl="1" eaLnBrk="1" hangingPunct="1">
              <a:lnSpc>
                <a:spcPct val="80000"/>
              </a:lnSpc>
              <a:defRPr/>
            </a:pPr>
            <a:r>
              <a:rPr lang="hu-HU" sz="1600" dirty="0" err="1" smtClean="0">
                <a:latin typeface="Calibri" pitchFamily="34" charset="0"/>
              </a:rPr>
              <a:t>Granulosa</a:t>
            </a:r>
            <a:r>
              <a:rPr lang="hu-HU" sz="1600" dirty="0" smtClean="0">
                <a:latin typeface="Calibri" pitchFamily="34" charset="0"/>
              </a:rPr>
              <a:t> </a:t>
            </a:r>
            <a:r>
              <a:rPr lang="hu-HU" sz="1600" dirty="0" err="1" smtClean="0">
                <a:latin typeface="Calibri" pitchFamily="34" charset="0"/>
              </a:rPr>
              <a:t>cells</a:t>
            </a:r>
            <a:r>
              <a:rPr lang="hu-HU" sz="1600" dirty="0" smtClean="0">
                <a:latin typeface="Calibri" pitchFamily="34" charset="0"/>
              </a:rPr>
              <a:t> </a:t>
            </a:r>
            <a:r>
              <a:rPr lang="hu-HU" sz="1600" dirty="0" err="1" smtClean="0">
                <a:latin typeface="Calibri" pitchFamily="34" charset="0"/>
              </a:rPr>
              <a:t>proliferate</a:t>
            </a:r>
            <a:r>
              <a:rPr lang="hu-HU" sz="1600" dirty="0" smtClean="0">
                <a:latin typeface="Calibri" pitchFamily="34" charset="0"/>
              </a:rPr>
              <a:t> and </a:t>
            </a:r>
            <a:r>
              <a:rPr lang="hu-HU" sz="1600" dirty="0" err="1" smtClean="0">
                <a:latin typeface="Calibri" pitchFamily="34" charset="0"/>
              </a:rPr>
              <a:t>produce</a:t>
            </a:r>
            <a:r>
              <a:rPr lang="hu-HU" sz="1600" dirty="0" smtClean="0">
                <a:latin typeface="Calibri" pitchFamily="34" charset="0"/>
              </a:rPr>
              <a:t> </a:t>
            </a:r>
            <a:r>
              <a:rPr lang="hu-HU" sz="1600" dirty="0" err="1" smtClean="0">
                <a:latin typeface="Calibri" pitchFamily="34" charset="0"/>
              </a:rPr>
              <a:t>estrogen</a:t>
            </a:r>
            <a:endParaRPr lang="hu-HU" sz="1600" dirty="0" smtClean="0">
              <a:latin typeface="Calibri" pitchFamily="34" charset="0"/>
            </a:endParaRPr>
          </a:p>
          <a:p>
            <a:pPr lvl="1" eaLnBrk="1" hangingPunct="1">
              <a:lnSpc>
                <a:spcPct val="80000"/>
              </a:lnSpc>
              <a:defRPr/>
            </a:pPr>
            <a:r>
              <a:rPr lang="hu-HU" sz="1600" dirty="0" err="1" smtClean="0">
                <a:latin typeface="Calibri" pitchFamily="34" charset="0"/>
              </a:rPr>
              <a:t>Granulosa</a:t>
            </a:r>
            <a:r>
              <a:rPr lang="hu-HU" sz="1600" dirty="0" smtClean="0">
                <a:latin typeface="Calibri" pitchFamily="34" charset="0"/>
              </a:rPr>
              <a:t> </a:t>
            </a:r>
            <a:r>
              <a:rPr lang="hu-HU" sz="1600" dirty="0" err="1" smtClean="0">
                <a:latin typeface="Calibri" pitchFamily="34" charset="0"/>
              </a:rPr>
              <a:t>cells</a:t>
            </a:r>
            <a:r>
              <a:rPr lang="hu-HU" sz="1600" dirty="0" smtClean="0">
                <a:latin typeface="Calibri" pitchFamily="34" charset="0"/>
              </a:rPr>
              <a:t> </a:t>
            </a:r>
            <a:r>
              <a:rPr lang="hu-HU" sz="1600" dirty="0" err="1" smtClean="0">
                <a:latin typeface="Calibri" pitchFamily="34" charset="0"/>
              </a:rPr>
              <a:t>acquire</a:t>
            </a:r>
            <a:r>
              <a:rPr lang="hu-HU" sz="1600" dirty="0" smtClean="0">
                <a:latin typeface="Calibri" pitchFamily="34" charset="0"/>
              </a:rPr>
              <a:t> LH </a:t>
            </a:r>
            <a:r>
              <a:rPr lang="hu-HU" sz="1600" dirty="0" err="1" smtClean="0">
                <a:latin typeface="Calibri" pitchFamily="34" charset="0"/>
              </a:rPr>
              <a:t>receptors</a:t>
            </a:r>
            <a:endParaRPr lang="en-US" sz="1600" dirty="0" smtClean="0">
              <a:latin typeface="Calibri" pitchFamily="34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1600" dirty="0" err="1" smtClean="0">
                <a:latin typeface="Calibri" pitchFamily="34" charset="0"/>
              </a:rPr>
              <a:t>Ovulati</a:t>
            </a:r>
            <a:r>
              <a:rPr lang="hu-HU" sz="1600" dirty="0" err="1" smtClean="0">
                <a:latin typeface="Calibri" pitchFamily="34" charset="0"/>
              </a:rPr>
              <a:t>on</a:t>
            </a:r>
            <a:endParaRPr lang="hu-HU" sz="1600" dirty="0" smtClean="0">
              <a:latin typeface="Calibri" pitchFamily="34" charset="0"/>
            </a:endParaRPr>
          </a:p>
          <a:p>
            <a:pPr lvl="1" eaLnBrk="1" hangingPunct="1">
              <a:lnSpc>
                <a:spcPct val="80000"/>
              </a:lnSpc>
              <a:defRPr/>
            </a:pPr>
            <a:r>
              <a:rPr lang="hu-HU" sz="1400" dirty="0" smtClean="0">
                <a:latin typeface="Calibri" pitchFamily="34" charset="0"/>
              </a:rPr>
              <a:t>A </a:t>
            </a:r>
            <a:r>
              <a:rPr lang="hu-HU" sz="1400" dirty="0" err="1" smtClean="0">
                <a:latin typeface="Calibri" pitchFamily="34" charset="0"/>
              </a:rPr>
              <a:t>surge</a:t>
            </a:r>
            <a:r>
              <a:rPr lang="hu-HU" sz="1400" dirty="0" smtClean="0">
                <a:latin typeface="Calibri" pitchFamily="34" charset="0"/>
              </a:rPr>
              <a:t> </a:t>
            </a:r>
            <a:r>
              <a:rPr lang="hu-HU" sz="1400" dirty="0" err="1" smtClean="0">
                <a:latin typeface="Calibri" pitchFamily="34" charset="0"/>
              </a:rPr>
              <a:t>in</a:t>
            </a:r>
            <a:r>
              <a:rPr lang="hu-HU" sz="1400" dirty="0" smtClean="0">
                <a:latin typeface="Calibri" pitchFamily="34" charset="0"/>
              </a:rPr>
              <a:t> LH </a:t>
            </a:r>
            <a:r>
              <a:rPr lang="hu-HU" sz="1400" dirty="0" err="1" smtClean="0">
                <a:latin typeface="Calibri" pitchFamily="34" charset="0"/>
              </a:rPr>
              <a:t>secretion</a:t>
            </a:r>
            <a:r>
              <a:rPr lang="hu-HU" sz="1400" dirty="0" smtClean="0">
                <a:latin typeface="Calibri" pitchFamily="34" charset="0"/>
              </a:rPr>
              <a:t> </a:t>
            </a:r>
            <a:r>
              <a:rPr lang="hu-HU" sz="1400" dirty="0" err="1" smtClean="0">
                <a:latin typeface="Calibri" pitchFamily="34" charset="0"/>
              </a:rPr>
              <a:t>induces</a:t>
            </a:r>
            <a:r>
              <a:rPr lang="hu-HU" sz="1400" dirty="0" smtClean="0">
                <a:latin typeface="Calibri" pitchFamily="34" charset="0"/>
              </a:rPr>
              <a:t> </a:t>
            </a:r>
            <a:r>
              <a:rPr lang="hu-HU" sz="1400" dirty="0" err="1" smtClean="0">
                <a:latin typeface="Calibri" pitchFamily="34" charset="0"/>
              </a:rPr>
              <a:t>ovulation</a:t>
            </a:r>
            <a:endParaRPr lang="en-US" sz="1600" dirty="0" smtClean="0">
              <a:latin typeface="Calibri" pitchFamily="34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1600" dirty="0" smtClean="0">
                <a:latin typeface="Calibri" pitchFamily="34" charset="0"/>
              </a:rPr>
              <a:t>Lute</a:t>
            </a:r>
            <a:r>
              <a:rPr lang="hu-HU" sz="1600" dirty="0" err="1" smtClean="0">
                <a:latin typeface="Calibri" pitchFamily="34" charset="0"/>
              </a:rPr>
              <a:t>al</a:t>
            </a:r>
            <a:r>
              <a:rPr lang="hu-HU" sz="1600" dirty="0" smtClean="0">
                <a:latin typeface="Calibri" pitchFamily="34" charset="0"/>
              </a:rPr>
              <a:t> </a:t>
            </a:r>
            <a:r>
              <a:rPr lang="hu-HU" sz="1600" dirty="0" err="1" smtClean="0">
                <a:latin typeface="Calibri" pitchFamily="34" charset="0"/>
              </a:rPr>
              <a:t>phase</a:t>
            </a:r>
            <a:endParaRPr lang="en-US" sz="1600" dirty="0" smtClean="0">
              <a:latin typeface="Calibri" pitchFamily="34" charset="0"/>
            </a:endParaRPr>
          </a:p>
          <a:p>
            <a:pPr lvl="1" eaLnBrk="1" hangingPunct="1">
              <a:lnSpc>
                <a:spcPct val="80000"/>
              </a:lnSpc>
              <a:defRPr/>
            </a:pPr>
            <a:r>
              <a:rPr lang="hu-HU" sz="1600" dirty="0" err="1" smtClean="0">
                <a:latin typeface="Calibri" pitchFamily="34" charset="0"/>
              </a:rPr>
              <a:t>Luteinization</a:t>
            </a:r>
            <a:r>
              <a:rPr lang="hu-HU" sz="1600" dirty="0" smtClean="0">
                <a:latin typeface="Calibri" pitchFamily="34" charset="0"/>
              </a:rPr>
              <a:t> of </a:t>
            </a:r>
            <a:r>
              <a:rPr lang="hu-HU" sz="1600" dirty="0" err="1" smtClean="0">
                <a:latin typeface="Calibri" pitchFamily="34" charset="0"/>
              </a:rPr>
              <a:t>granulosa</a:t>
            </a:r>
            <a:r>
              <a:rPr lang="hu-HU" sz="1600" dirty="0" smtClean="0">
                <a:latin typeface="Calibri" pitchFamily="34" charset="0"/>
              </a:rPr>
              <a:t> and </a:t>
            </a:r>
            <a:r>
              <a:rPr lang="hu-HU" sz="1600" dirty="0" err="1" smtClean="0">
                <a:latin typeface="Calibri" pitchFamily="34" charset="0"/>
              </a:rPr>
              <a:t>theca</a:t>
            </a:r>
            <a:r>
              <a:rPr lang="hu-HU" sz="1600" dirty="0" smtClean="0">
                <a:latin typeface="Calibri" pitchFamily="34" charset="0"/>
              </a:rPr>
              <a:t> </a:t>
            </a:r>
            <a:r>
              <a:rPr lang="hu-HU" sz="1600" dirty="0" err="1" smtClean="0">
                <a:latin typeface="Calibri" pitchFamily="34" charset="0"/>
              </a:rPr>
              <a:t>inrterna</a:t>
            </a:r>
            <a:r>
              <a:rPr lang="hu-HU" sz="1600" dirty="0" smtClean="0">
                <a:latin typeface="Calibri" pitchFamily="34" charset="0"/>
              </a:rPr>
              <a:t> </a:t>
            </a:r>
            <a:r>
              <a:rPr lang="hu-HU" sz="1600" dirty="0" err="1" smtClean="0">
                <a:latin typeface="Calibri" pitchFamily="34" charset="0"/>
              </a:rPr>
              <a:t>cells</a:t>
            </a:r>
            <a:endParaRPr lang="en-US" sz="1600" dirty="0" smtClean="0">
              <a:latin typeface="Calibri" pitchFamily="34" charset="0"/>
            </a:endParaRPr>
          </a:p>
          <a:p>
            <a:pPr lvl="1" eaLnBrk="1" hangingPunct="1">
              <a:lnSpc>
                <a:spcPct val="80000"/>
              </a:lnSpc>
              <a:defRPr/>
            </a:pPr>
            <a:r>
              <a:rPr lang="hu-HU" sz="1600" dirty="0" err="1" smtClean="0">
                <a:latin typeface="Calibri" pitchFamily="34" charset="0"/>
              </a:rPr>
              <a:t>Synthesis</a:t>
            </a:r>
            <a:r>
              <a:rPr lang="hu-HU" sz="1600" dirty="0" smtClean="0">
                <a:latin typeface="Calibri" pitchFamily="34" charset="0"/>
              </a:rPr>
              <a:t> of </a:t>
            </a:r>
            <a:r>
              <a:rPr lang="hu-HU" sz="1600" dirty="0" err="1" smtClean="0">
                <a:latin typeface="Calibri" pitchFamily="34" charset="0"/>
              </a:rPr>
              <a:t>estrogen</a:t>
            </a:r>
            <a:r>
              <a:rPr lang="hu-HU" sz="1600" dirty="0" smtClean="0">
                <a:latin typeface="Calibri" pitchFamily="34" charset="0"/>
              </a:rPr>
              <a:t> and </a:t>
            </a:r>
            <a:r>
              <a:rPr lang="hu-HU" sz="1600" dirty="0" err="1" smtClean="0">
                <a:latin typeface="Calibri" pitchFamily="34" charset="0"/>
              </a:rPr>
              <a:t>progesteron</a:t>
            </a:r>
            <a:endParaRPr lang="hu-HU" sz="1200" dirty="0" smtClean="0">
              <a:latin typeface="Calibri" pitchFamily="34" charset="0"/>
            </a:endParaRPr>
          </a:p>
          <a:p>
            <a:pPr lvl="1" eaLnBrk="1" hangingPunct="1">
              <a:lnSpc>
                <a:spcPct val="80000"/>
              </a:lnSpc>
              <a:defRPr/>
            </a:pPr>
            <a:r>
              <a:rPr lang="hu-HU" sz="1600" dirty="0" smtClean="0">
                <a:latin typeface="Calibri" pitchFamily="34" charset="0"/>
              </a:rPr>
              <a:t>E</a:t>
            </a:r>
            <a:r>
              <a:rPr lang="en-US" sz="1600" dirty="0" err="1" smtClean="0">
                <a:latin typeface="Calibri" pitchFamily="34" charset="0"/>
              </a:rPr>
              <a:t>ndometrium</a:t>
            </a:r>
            <a:r>
              <a:rPr lang="hu-HU" sz="1600" dirty="0" smtClean="0">
                <a:latin typeface="Calibri" pitchFamily="34" charset="0"/>
              </a:rPr>
              <a:t> </a:t>
            </a:r>
            <a:r>
              <a:rPr lang="hu-HU" sz="1600" dirty="0" err="1" smtClean="0">
                <a:latin typeface="Calibri" pitchFamily="34" charset="0"/>
              </a:rPr>
              <a:t>become</a:t>
            </a:r>
            <a:r>
              <a:rPr lang="hu-HU" sz="1600" dirty="0" smtClean="0">
                <a:latin typeface="Calibri" pitchFamily="34" charset="0"/>
              </a:rPr>
              <a:t> </a:t>
            </a:r>
            <a:r>
              <a:rPr lang="hu-HU" sz="1600" dirty="0" err="1" smtClean="0">
                <a:latin typeface="Calibri" pitchFamily="34" charset="0"/>
              </a:rPr>
              <a:t>thicker</a:t>
            </a:r>
            <a:r>
              <a:rPr lang="hu-HU" sz="1600" dirty="0" smtClean="0">
                <a:latin typeface="Calibri" pitchFamily="34" charset="0"/>
              </a:rPr>
              <a:t> (2-3mm)</a:t>
            </a:r>
          </a:p>
          <a:p>
            <a:pPr lvl="1" eaLnBrk="1" hangingPunct="1">
              <a:lnSpc>
                <a:spcPct val="80000"/>
              </a:lnSpc>
              <a:defRPr/>
            </a:pPr>
            <a:endParaRPr lang="hu-HU" sz="1600" dirty="0">
              <a:latin typeface="Calibri" pitchFamily="34" charset="0"/>
            </a:endParaRPr>
          </a:p>
          <a:p>
            <a:pPr marL="457200" lvl="1" indent="0" eaLnBrk="1" hangingPunct="1">
              <a:lnSpc>
                <a:spcPct val="80000"/>
              </a:lnSpc>
              <a:buNone/>
              <a:defRPr/>
            </a:pPr>
            <a:endParaRPr lang="en-US" sz="1600" dirty="0" smtClean="0">
              <a:latin typeface="Calibri" pitchFamily="34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hu-HU" sz="1600" dirty="0" err="1" smtClean="0">
                <a:latin typeface="Calibri" pitchFamily="34" charset="0"/>
              </a:rPr>
              <a:t>Lack</a:t>
            </a:r>
            <a:r>
              <a:rPr lang="hu-HU" sz="1600" dirty="0" smtClean="0">
                <a:latin typeface="Calibri" pitchFamily="34" charset="0"/>
              </a:rPr>
              <a:t> of </a:t>
            </a:r>
            <a:r>
              <a:rPr lang="hu-HU" sz="1600" dirty="0" err="1" smtClean="0">
                <a:latin typeface="Calibri" pitchFamily="34" charset="0"/>
              </a:rPr>
              <a:t>fertilization</a:t>
            </a:r>
            <a:endParaRPr lang="en-US" sz="1600" dirty="0" smtClean="0">
              <a:latin typeface="Calibri" pitchFamily="34" charset="0"/>
            </a:endParaRPr>
          </a:p>
          <a:p>
            <a:pPr lvl="1" eaLnBrk="1" hangingPunct="1">
              <a:lnSpc>
                <a:spcPct val="80000"/>
              </a:lnSpc>
              <a:spcBef>
                <a:spcPts val="1200"/>
              </a:spcBef>
              <a:spcAft>
                <a:spcPts val="300"/>
              </a:spcAft>
              <a:defRPr/>
            </a:pPr>
            <a:r>
              <a:rPr lang="hu-HU" sz="1600" dirty="0" smtClean="0">
                <a:latin typeface="Calibri" pitchFamily="34" charset="0"/>
              </a:rPr>
              <a:t>M</a:t>
            </a:r>
            <a:r>
              <a:rPr lang="en-US" sz="1600" dirty="0" err="1" smtClean="0">
                <a:latin typeface="Calibri" pitchFamily="34" charset="0"/>
              </a:rPr>
              <a:t>enses</a:t>
            </a:r>
            <a:r>
              <a:rPr lang="hu-HU" sz="1600" dirty="0" smtClean="0">
                <a:latin typeface="Calibri" pitchFamily="34" charset="0"/>
              </a:rPr>
              <a:t>: </a:t>
            </a:r>
            <a:r>
              <a:rPr lang="hu-HU" sz="1600" dirty="0" err="1" smtClean="0">
                <a:latin typeface="Calibri" pitchFamily="34" charset="0"/>
              </a:rPr>
              <a:t>functional</a:t>
            </a:r>
            <a:r>
              <a:rPr lang="hu-HU" sz="1600" dirty="0" smtClean="0">
                <a:latin typeface="Calibri" pitchFamily="34" charset="0"/>
              </a:rPr>
              <a:t> </a:t>
            </a:r>
            <a:r>
              <a:rPr lang="hu-HU" sz="1600" dirty="0" err="1" smtClean="0">
                <a:latin typeface="Calibri" pitchFamily="34" charset="0"/>
              </a:rPr>
              <a:t>layer</a:t>
            </a:r>
            <a:r>
              <a:rPr lang="hu-HU" sz="1600" dirty="0" smtClean="0">
                <a:latin typeface="Calibri" pitchFamily="34" charset="0"/>
              </a:rPr>
              <a:t> </a:t>
            </a:r>
            <a:r>
              <a:rPr lang="hu-HU" sz="1600" dirty="0" err="1" smtClean="0">
                <a:latin typeface="Calibri" pitchFamily="34" charset="0"/>
              </a:rPr>
              <a:t>deteches</a:t>
            </a:r>
            <a:r>
              <a:rPr lang="hu-HU" sz="1600" dirty="0" smtClean="0">
                <a:latin typeface="Calibri" pitchFamily="34" charset="0"/>
              </a:rPr>
              <a:t> and </a:t>
            </a:r>
            <a:r>
              <a:rPr lang="hu-HU" sz="1600" dirty="0" err="1" smtClean="0">
                <a:latin typeface="Calibri" pitchFamily="34" charset="0"/>
              </a:rPr>
              <a:t>sheds</a:t>
            </a:r>
            <a:r>
              <a:rPr lang="hu-HU" sz="1600" dirty="0" smtClean="0">
                <a:latin typeface="Calibri" pitchFamily="34" charset="0"/>
              </a:rPr>
              <a:t> </a:t>
            </a:r>
            <a:r>
              <a:rPr lang="hu-HU" sz="1600" dirty="0" err="1" smtClean="0">
                <a:latin typeface="Calibri" pitchFamily="34" charset="0"/>
              </a:rPr>
              <a:t>into</a:t>
            </a:r>
            <a:r>
              <a:rPr lang="hu-HU" sz="1600" dirty="0" smtClean="0">
                <a:latin typeface="Calibri" pitchFamily="34" charset="0"/>
              </a:rPr>
              <a:t> </a:t>
            </a:r>
            <a:r>
              <a:rPr lang="hu-HU" sz="1600" dirty="0" err="1" smtClean="0">
                <a:latin typeface="Calibri" pitchFamily="34" charset="0"/>
              </a:rPr>
              <a:t>the</a:t>
            </a:r>
            <a:r>
              <a:rPr lang="hu-HU" sz="1600" dirty="0" smtClean="0">
                <a:latin typeface="Calibri" pitchFamily="34" charset="0"/>
              </a:rPr>
              <a:t> </a:t>
            </a:r>
            <a:r>
              <a:rPr lang="hu-HU" sz="1600" dirty="0" err="1" smtClean="0">
                <a:latin typeface="Calibri" pitchFamily="34" charset="0"/>
              </a:rPr>
              <a:t>uterine</a:t>
            </a:r>
            <a:r>
              <a:rPr lang="hu-HU" sz="1600" dirty="0" smtClean="0">
                <a:latin typeface="Calibri" pitchFamily="34" charset="0"/>
              </a:rPr>
              <a:t> </a:t>
            </a:r>
            <a:r>
              <a:rPr lang="hu-HU" sz="1600" dirty="0" err="1" smtClean="0">
                <a:latin typeface="Calibri" pitchFamily="34" charset="0"/>
              </a:rPr>
              <a:t>cavity</a:t>
            </a:r>
            <a:endParaRPr lang="en-US" sz="1600" dirty="0" smtClean="0">
              <a:latin typeface="Calibri" pitchFamily="34" charset="0"/>
            </a:endParaRPr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84" r="18015" b="3400"/>
          <a:stretch>
            <a:fillRect/>
          </a:stretch>
        </p:blipFill>
        <p:spPr bwMode="auto">
          <a:xfrm>
            <a:off x="4263306" y="1268760"/>
            <a:ext cx="4738687" cy="530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1381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2"/>
          <p:cNvSpPr>
            <a:spLocks noGrp="1" noChangeArrowheads="1"/>
          </p:cNvSpPr>
          <p:nvPr>
            <p:ph type="title"/>
          </p:nvPr>
        </p:nvSpPr>
        <p:spPr>
          <a:xfrm>
            <a:off x="130175" y="361950"/>
            <a:ext cx="8826500" cy="685800"/>
          </a:xfrm>
        </p:spPr>
        <p:txBody>
          <a:bodyPr/>
          <a:lstStyle/>
          <a:p>
            <a:pPr eaLnBrk="1" hangingPunct="1">
              <a:defRPr/>
            </a:pPr>
            <a:r>
              <a:rPr lang="hu-HU" sz="2400" dirty="0" err="1" smtClean="0">
                <a:latin typeface="Calibri" pitchFamily="34" charset="0"/>
              </a:rPr>
              <a:t>Uterine</a:t>
            </a:r>
            <a:r>
              <a:rPr lang="hu-HU" sz="2400" dirty="0" smtClean="0">
                <a:latin typeface="Calibri" pitchFamily="34" charset="0"/>
              </a:rPr>
              <a:t> </a:t>
            </a:r>
            <a:r>
              <a:rPr lang="hu-HU" sz="2400" dirty="0" err="1" smtClean="0">
                <a:latin typeface="Calibri" pitchFamily="34" charset="0"/>
              </a:rPr>
              <a:t>cycle</a:t>
            </a:r>
            <a:r>
              <a:rPr lang="hu-HU" sz="2400" dirty="0" smtClean="0">
                <a:latin typeface="Calibri" pitchFamily="34" charset="0"/>
              </a:rPr>
              <a:t>: </a:t>
            </a:r>
            <a:r>
              <a:rPr lang="hu-HU" sz="2400" dirty="0" err="1" smtClean="0">
                <a:latin typeface="Calibri" pitchFamily="34" charset="0"/>
              </a:rPr>
              <a:t>changes</a:t>
            </a:r>
            <a:r>
              <a:rPr lang="hu-HU" sz="2400" dirty="0" smtClean="0">
                <a:latin typeface="Calibri" pitchFamily="34" charset="0"/>
              </a:rPr>
              <a:t> </a:t>
            </a:r>
            <a:r>
              <a:rPr lang="hu-HU" sz="2400" dirty="0" err="1" smtClean="0">
                <a:latin typeface="Calibri" pitchFamily="34" charset="0"/>
              </a:rPr>
              <a:t>in</a:t>
            </a:r>
            <a:r>
              <a:rPr lang="hu-HU" sz="2400" dirty="0" smtClean="0">
                <a:latin typeface="Calibri" pitchFamily="34" charset="0"/>
              </a:rPr>
              <a:t> </a:t>
            </a:r>
            <a:r>
              <a:rPr lang="hu-HU" sz="2400" dirty="0" err="1" smtClean="0">
                <a:latin typeface="Calibri" pitchFamily="34" charset="0"/>
              </a:rPr>
              <a:t>the</a:t>
            </a:r>
            <a:r>
              <a:rPr lang="hu-HU" sz="2400" dirty="0" smtClean="0">
                <a:latin typeface="Calibri" pitchFamily="34" charset="0"/>
              </a:rPr>
              <a:t> </a:t>
            </a:r>
            <a:r>
              <a:rPr lang="hu-HU" sz="2400" dirty="0" err="1" smtClean="0">
                <a:latin typeface="Calibri" pitchFamily="34" charset="0"/>
              </a:rPr>
              <a:t>endometrium</a:t>
            </a:r>
            <a:r>
              <a:rPr lang="hu-HU" sz="2400" dirty="0" smtClean="0">
                <a:latin typeface="Calibri" pitchFamily="34" charset="0"/>
              </a:rPr>
              <a:t> 1</a:t>
            </a:r>
            <a:endParaRPr lang="en-US" sz="2400" dirty="0" smtClean="0">
              <a:latin typeface="Calibri" pitchFamily="34" charset="0"/>
            </a:endParaRPr>
          </a:p>
        </p:txBody>
      </p:sp>
      <p:sp>
        <p:nvSpPr>
          <p:cNvPr id="231427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1447800"/>
            <a:ext cx="5410200" cy="1676400"/>
          </a:xfrm>
        </p:spPr>
        <p:txBody>
          <a:bodyPr/>
          <a:lstStyle/>
          <a:p>
            <a:pPr eaLnBrk="1" hangingPunct="1">
              <a:defRPr/>
            </a:pPr>
            <a:r>
              <a:rPr lang="en-US" sz="2000" dirty="0" err="1" smtClean="0">
                <a:latin typeface="Calibri" pitchFamily="34" charset="0"/>
              </a:rPr>
              <a:t>Menstru</a:t>
            </a:r>
            <a:r>
              <a:rPr lang="hu-HU" sz="2000" dirty="0" err="1" smtClean="0">
                <a:latin typeface="Calibri" pitchFamily="34" charset="0"/>
              </a:rPr>
              <a:t>al</a:t>
            </a:r>
            <a:r>
              <a:rPr lang="hu-HU" sz="2000" dirty="0" smtClean="0">
                <a:latin typeface="Calibri" pitchFamily="34" charset="0"/>
              </a:rPr>
              <a:t> </a:t>
            </a:r>
            <a:r>
              <a:rPr lang="hu-HU" sz="2000" dirty="0" err="1" smtClean="0">
                <a:latin typeface="Calibri" pitchFamily="34" charset="0"/>
              </a:rPr>
              <a:t>phase</a:t>
            </a:r>
            <a:endParaRPr lang="en-US" sz="2000" dirty="0" smtClean="0">
              <a:latin typeface="Calibri" pitchFamily="34" charset="0"/>
            </a:endParaRPr>
          </a:p>
          <a:p>
            <a:pPr lvl="1" eaLnBrk="1" hangingPunct="1">
              <a:defRPr/>
            </a:pPr>
            <a:r>
              <a:rPr lang="en-US" sz="2000" dirty="0" smtClean="0">
                <a:latin typeface="Calibri" pitchFamily="34" charset="0"/>
              </a:rPr>
              <a:t>1-5</a:t>
            </a:r>
            <a:r>
              <a:rPr lang="hu-HU" sz="2000" dirty="0" smtClean="0">
                <a:latin typeface="Calibri" pitchFamily="34" charset="0"/>
              </a:rPr>
              <a:t> </a:t>
            </a:r>
            <a:r>
              <a:rPr lang="hu-HU" sz="2000" dirty="0" err="1" smtClean="0">
                <a:latin typeface="Calibri" pitchFamily="34" charset="0"/>
              </a:rPr>
              <a:t>day</a:t>
            </a:r>
            <a:endParaRPr lang="hu-HU" sz="2000" dirty="0" smtClean="0">
              <a:latin typeface="Calibri" pitchFamily="34" charset="0"/>
            </a:endParaRPr>
          </a:p>
          <a:p>
            <a:pPr lvl="1" eaLnBrk="1" hangingPunct="1">
              <a:defRPr/>
            </a:pPr>
            <a:r>
              <a:rPr lang="hu-HU" sz="2000" dirty="0" err="1" smtClean="0">
                <a:latin typeface="Calibri" pitchFamily="34" charset="0"/>
              </a:rPr>
              <a:t>Functional</a:t>
            </a:r>
            <a:r>
              <a:rPr lang="hu-HU" sz="2000" dirty="0" smtClean="0">
                <a:latin typeface="Calibri" pitchFamily="34" charset="0"/>
              </a:rPr>
              <a:t> </a:t>
            </a:r>
            <a:r>
              <a:rPr lang="hu-HU" sz="2000" dirty="0" err="1" smtClean="0">
                <a:latin typeface="Calibri" pitchFamily="34" charset="0"/>
              </a:rPr>
              <a:t>layer</a:t>
            </a:r>
            <a:r>
              <a:rPr lang="hu-HU" sz="2000" dirty="0" smtClean="0">
                <a:latin typeface="Calibri" pitchFamily="34" charset="0"/>
              </a:rPr>
              <a:t> </a:t>
            </a:r>
            <a:r>
              <a:rPr lang="hu-HU" sz="2000" dirty="0" err="1" smtClean="0">
                <a:latin typeface="Calibri" pitchFamily="34" charset="0"/>
              </a:rPr>
              <a:t>deteches</a:t>
            </a:r>
            <a:endParaRPr lang="en-US" sz="2000" dirty="0" smtClean="0">
              <a:latin typeface="Calibri" pitchFamily="34" charset="0"/>
            </a:endParaRPr>
          </a:p>
        </p:txBody>
      </p:sp>
      <p:pic>
        <p:nvPicPr>
          <p:cNvPr id="19460" name="Picture 5" descr="mm3lf2419cd_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22" t="43182" r="1352" b="5000"/>
          <a:stretch>
            <a:fillRect/>
          </a:stretch>
        </p:blipFill>
        <p:spPr bwMode="auto">
          <a:xfrm>
            <a:off x="2627784" y="3106738"/>
            <a:ext cx="6516216" cy="3486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http://www.bu.edu/histology/i/19201hoa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42910" y="4429132"/>
            <a:ext cx="1357322" cy="20775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03828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1" name="Rectangle 1027"/>
          <p:cNvSpPr>
            <a:spLocks noGrp="1" noChangeArrowheads="1"/>
          </p:cNvSpPr>
          <p:nvPr>
            <p:ph idx="1"/>
          </p:nvPr>
        </p:nvSpPr>
        <p:spPr>
          <a:xfrm>
            <a:off x="471488" y="1019175"/>
            <a:ext cx="8229600" cy="1997075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000" dirty="0" err="1" smtClean="0">
                <a:latin typeface="Calibri" pitchFamily="34" charset="0"/>
              </a:rPr>
              <a:t>Prolifer</a:t>
            </a:r>
            <a:r>
              <a:rPr lang="hu-HU" sz="2000" dirty="0" err="1" smtClean="0">
                <a:latin typeface="Calibri" pitchFamily="34" charset="0"/>
              </a:rPr>
              <a:t>ative</a:t>
            </a:r>
            <a:r>
              <a:rPr lang="hu-HU" sz="2000" dirty="0" smtClean="0">
                <a:latin typeface="Calibri" pitchFamily="34" charset="0"/>
              </a:rPr>
              <a:t> </a:t>
            </a:r>
            <a:r>
              <a:rPr lang="hu-HU" sz="2000" dirty="0" err="1" smtClean="0">
                <a:latin typeface="Calibri" pitchFamily="34" charset="0"/>
              </a:rPr>
              <a:t>phase</a:t>
            </a:r>
            <a:endParaRPr lang="hu-HU" sz="2000" dirty="0" smtClean="0">
              <a:latin typeface="Calibri" pitchFamily="34" charset="0"/>
            </a:endParaRPr>
          </a:p>
          <a:p>
            <a:pPr lvl="1" eaLnBrk="1" hangingPunct="1">
              <a:lnSpc>
                <a:spcPct val="90000"/>
              </a:lnSpc>
              <a:defRPr/>
            </a:pPr>
            <a:r>
              <a:rPr lang="hu-HU" sz="2000" dirty="0" smtClean="0">
                <a:latin typeface="Calibri" pitchFamily="34" charset="0"/>
              </a:rPr>
              <a:t> </a:t>
            </a:r>
            <a:r>
              <a:rPr lang="en-US" sz="2000" dirty="0" smtClean="0">
                <a:latin typeface="Calibri" pitchFamily="34" charset="0"/>
              </a:rPr>
              <a:t>6</a:t>
            </a:r>
            <a:r>
              <a:rPr lang="hu-HU" sz="2000" dirty="0" smtClean="0">
                <a:latin typeface="Calibri" pitchFamily="34" charset="0"/>
              </a:rPr>
              <a:t>. </a:t>
            </a:r>
            <a:r>
              <a:rPr lang="en-US" sz="2000" dirty="0" smtClean="0">
                <a:latin typeface="Calibri" pitchFamily="34" charset="0"/>
              </a:rPr>
              <a:t>–</a:t>
            </a:r>
            <a:r>
              <a:rPr lang="hu-HU" sz="2000" dirty="0" smtClean="0">
                <a:latin typeface="Calibri" pitchFamily="34" charset="0"/>
              </a:rPr>
              <a:t> </a:t>
            </a:r>
            <a:r>
              <a:rPr lang="en-US" sz="2000" dirty="0" smtClean="0">
                <a:latin typeface="Calibri" pitchFamily="34" charset="0"/>
              </a:rPr>
              <a:t>14</a:t>
            </a:r>
            <a:r>
              <a:rPr lang="hu-HU" sz="2000" dirty="0" smtClean="0">
                <a:latin typeface="Calibri" pitchFamily="34" charset="0"/>
              </a:rPr>
              <a:t>. </a:t>
            </a:r>
            <a:r>
              <a:rPr lang="hu-HU" sz="2000" dirty="0" err="1" smtClean="0">
                <a:latin typeface="Calibri" pitchFamily="34" charset="0"/>
              </a:rPr>
              <a:t>day</a:t>
            </a:r>
            <a:endParaRPr lang="en-US" sz="2000" dirty="0" smtClean="0">
              <a:latin typeface="Calibri" pitchFamily="34" charset="0"/>
            </a:endParaRPr>
          </a:p>
          <a:p>
            <a:pPr lvl="1" eaLnBrk="1" hangingPunct="1">
              <a:lnSpc>
                <a:spcPct val="90000"/>
              </a:lnSpc>
              <a:defRPr/>
            </a:pPr>
            <a:r>
              <a:rPr lang="hu-HU" sz="2000" dirty="0" err="1" smtClean="0">
                <a:latin typeface="Calibri" pitchFamily="34" charset="0"/>
              </a:rPr>
              <a:t>Regeneration</a:t>
            </a:r>
            <a:r>
              <a:rPr lang="hu-HU" sz="2000" dirty="0" smtClean="0">
                <a:latin typeface="Calibri" pitchFamily="34" charset="0"/>
              </a:rPr>
              <a:t> of </a:t>
            </a:r>
            <a:r>
              <a:rPr lang="hu-HU" sz="2000" dirty="0" err="1" smtClean="0">
                <a:latin typeface="Calibri" pitchFamily="34" charset="0"/>
              </a:rPr>
              <a:t>the</a:t>
            </a:r>
            <a:r>
              <a:rPr lang="hu-HU" sz="2000" dirty="0" smtClean="0">
                <a:latin typeface="Calibri" pitchFamily="34" charset="0"/>
              </a:rPr>
              <a:t> </a:t>
            </a:r>
            <a:r>
              <a:rPr lang="hu-HU" sz="2000" dirty="0" err="1" smtClean="0">
                <a:latin typeface="Calibri" pitchFamily="34" charset="0"/>
              </a:rPr>
              <a:t>functional</a:t>
            </a:r>
            <a:r>
              <a:rPr lang="hu-HU" sz="2000" dirty="0" smtClean="0">
                <a:latin typeface="Calibri" pitchFamily="34" charset="0"/>
              </a:rPr>
              <a:t> </a:t>
            </a:r>
            <a:r>
              <a:rPr lang="hu-HU" sz="2000" dirty="0" err="1" smtClean="0">
                <a:latin typeface="Calibri" pitchFamily="34" charset="0"/>
              </a:rPr>
              <a:t>layer</a:t>
            </a:r>
            <a:endParaRPr lang="hu-HU" sz="2000" dirty="0" smtClean="0">
              <a:latin typeface="Calibri" pitchFamily="34" charset="0"/>
            </a:endParaRPr>
          </a:p>
          <a:p>
            <a:pPr lvl="1" eaLnBrk="1" hangingPunct="1">
              <a:lnSpc>
                <a:spcPct val="90000"/>
              </a:lnSpc>
              <a:defRPr/>
            </a:pPr>
            <a:r>
              <a:rPr lang="hu-HU" sz="2000" dirty="0" err="1" smtClean="0">
                <a:latin typeface="Calibri" pitchFamily="34" charset="0"/>
              </a:rPr>
              <a:t>early</a:t>
            </a:r>
            <a:r>
              <a:rPr lang="hu-HU" sz="2000" dirty="0" smtClean="0">
                <a:latin typeface="Calibri" pitchFamily="34" charset="0"/>
              </a:rPr>
              <a:t>, </a:t>
            </a:r>
            <a:r>
              <a:rPr lang="hu-HU" sz="2000" dirty="0" err="1" smtClean="0">
                <a:latin typeface="Calibri" pitchFamily="34" charset="0"/>
              </a:rPr>
              <a:t>late</a:t>
            </a:r>
            <a:endParaRPr lang="en-US" sz="2000" dirty="0">
              <a:latin typeface="Calibri" pitchFamily="34" charset="0"/>
            </a:endParaRPr>
          </a:p>
          <a:p>
            <a:pPr lvl="1" eaLnBrk="1" hangingPunct="1">
              <a:lnSpc>
                <a:spcPct val="90000"/>
              </a:lnSpc>
              <a:defRPr/>
            </a:pPr>
            <a:endParaRPr lang="en-US" sz="2000" dirty="0" smtClean="0">
              <a:latin typeface="Calibri" pitchFamily="34" charset="0"/>
            </a:endParaRPr>
          </a:p>
        </p:txBody>
      </p:sp>
      <p:pic>
        <p:nvPicPr>
          <p:cNvPr id="20484" name="Picture 1029" descr="mm3lf2419cd_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22" t="43182" r="33215" b="5000"/>
          <a:stretch/>
        </p:blipFill>
        <p:spPr bwMode="auto">
          <a:xfrm>
            <a:off x="5377294" y="2420888"/>
            <a:ext cx="3303574" cy="33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regenerEA"/>
          <p:cNvPicPr>
            <a:picLocks noChangeAspect="1" noChangeArrowheads="1"/>
          </p:cNvPicPr>
          <p:nvPr/>
        </p:nvPicPr>
        <p:blipFill>
          <a:blip r:embed="rId3" cstate="print"/>
          <a:srcRect b="11099"/>
          <a:stretch>
            <a:fillRect/>
          </a:stretch>
        </p:blipFill>
        <p:spPr bwMode="auto">
          <a:xfrm>
            <a:off x="277718" y="3284984"/>
            <a:ext cx="2546818" cy="2991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prolifszekrécióEA"/>
          <p:cNvPicPr>
            <a:picLocks noChangeAspect="1" noChangeArrowheads="1"/>
          </p:cNvPicPr>
          <p:nvPr/>
        </p:nvPicPr>
        <p:blipFill>
          <a:blip r:embed="rId4" cstate="print"/>
          <a:srcRect l="8223" b="-1201"/>
          <a:stretch>
            <a:fillRect/>
          </a:stretch>
        </p:blipFill>
        <p:spPr bwMode="auto">
          <a:xfrm>
            <a:off x="3021586" y="3245110"/>
            <a:ext cx="2014985" cy="295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ím 6"/>
          <p:cNvSpPr>
            <a:spLocks noGrp="1"/>
          </p:cNvSpPr>
          <p:nvPr>
            <p:ph type="title"/>
          </p:nvPr>
        </p:nvSpPr>
        <p:spPr>
          <a:xfrm>
            <a:off x="642910" y="0"/>
            <a:ext cx="7772400" cy="890574"/>
          </a:xfrm>
        </p:spPr>
        <p:txBody>
          <a:bodyPr/>
          <a:lstStyle/>
          <a:p>
            <a:r>
              <a:rPr lang="hu-HU" sz="2400" dirty="0" err="1">
                <a:latin typeface="Calibri" pitchFamily="34" charset="0"/>
              </a:rPr>
              <a:t>Uterine</a:t>
            </a:r>
            <a:r>
              <a:rPr lang="hu-HU" sz="2400" dirty="0">
                <a:latin typeface="Calibri" pitchFamily="34" charset="0"/>
              </a:rPr>
              <a:t> </a:t>
            </a:r>
            <a:r>
              <a:rPr lang="hu-HU" sz="2400" dirty="0" err="1">
                <a:latin typeface="Calibri" pitchFamily="34" charset="0"/>
              </a:rPr>
              <a:t>cycle</a:t>
            </a:r>
            <a:r>
              <a:rPr lang="hu-HU" sz="2400" dirty="0">
                <a:latin typeface="Calibri" pitchFamily="34" charset="0"/>
              </a:rPr>
              <a:t>: </a:t>
            </a:r>
            <a:r>
              <a:rPr lang="hu-HU" sz="2400" dirty="0" err="1">
                <a:latin typeface="Calibri" pitchFamily="34" charset="0"/>
              </a:rPr>
              <a:t>changes</a:t>
            </a:r>
            <a:r>
              <a:rPr lang="hu-HU" sz="2400" dirty="0">
                <a:latin typeface="Calibri" pitchFamily="34" charset="0"/>
              </a:rPr>
              <a:t> </a:t>
            </a:r>
            <a:r>
              <a:rPr lang="hu-HU" sz="2400" dirty="0" err="1">
                <a:latin typeface="Calibri" pitchFamily="34" charset="0"/>
              </a:rPr>
              <a:t>in</a:t>
            </a:r>
            <a:r>
              <a:rPr lang="hu-HU" sz="2400" dirty="0">
                <a:latin typeface="Calibri" pitchFamily="34" charset="0"/>
              </a:rPr>
              <a:t> </a:t>
            </a:r>
            <a:r>
              <a:rPr lang="hu-HU" sz="2400" dirty="0" err="1">
                <a:latin typeface="Calibri" pitchFamily="34" charset="0"/>
              </a:rPr>
              <a:t>the</a:t>
            </a:r>
            <a:r>
              <a:rPr lang="hu-HU" sz="2400" dirty="0">
                <a:latin typeface="Calibri" pitchFamily="34" charset="0"/>
              </a:rPr>
              <a:t> </a:t>
            </a:r>
            <a:r>
              <a:rPr lang="hu-HU" sz="2400" dirty="0" err="1">
                <a:latin typeface="Calibri" pitchFamily="34" charset="0"/>
              </a:rPr>
              <a:t>endometrium</a:t>
            </a:r>
            <a:r>
              <a:rPr lang="hu-HU" sz="2400" dirty="0">
                <a:latin typeface="Calibri" pitchFamily="34" charset="0"/>
              </a:rPr>
              <a:t> </a:t>
            </a:r>
            <a:r>
              <a:rPr lang="hu-HU" sz="2400" dirty="0" smtClean="0">
                <a:latin typeface="Calibri" pitchFamily="34" charset="0"/>
              </a:rPr>
              <a:t>2</a:t>
            </a:r>
            <a:endParaRPr lang="hu-HU" sz="2400" dirty="0"/>
          </a:p>
        </p:txBody>
      </p:sp>
      <p:cxnSp>
        <p:nvCxnSpPr>
          <p:cNvPr id="9" name="Egyenes összekötő nyíllal 8"/>
          <p:cNvCxnSpPr/>
          <p:nvPr/>
        </p:nvCxnSpPr>
        <p:spPr bwMode="auto">
          <a:xfrm rot="5400000">
            <a:off x="964381" y="2678901"/>
            <a:ext cx="857256" cy="21431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Egyenes összekötő nyíllal 10"/>
          <p:cNvCxnSpPr/>
          <p:nvPr/>
        </p:nvCxnSpPr>
        <p:spPr bwMode="auto">
          <a:xfrm>
            <a:off x="2143108" y="2357430"/>
            <a:ext cx="1500198" cy="100013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710350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2050"/>
          <p:cNvSpPr>
            <a:spLocks noGrp="1" noChangeArrowheads="1"/>
          </p:cNvSpPr>
          <p:nvPr>
            <p:ph type="title"/>
          </p:nvPr>
        </p:nvSpPr>
        <p:spPr>
          <a:xfrm>
            <a:off x="182563" y="350838"/>
            <a:ext cx="8602662" cy="609600"/>
          </a:xfrm>
        </p:spPr>
        <p:txBody>
          <a:bodyPr/>
          <a:lstStyle/>
          <a:p>
            <a:pPr eaLnBrk="1" hangingPunct="1">
              <a:defRPr/>
            </a:pPr>
            <a:r>
              <a:rPr lang="hu-HU" sz="2400" dirty="0" err="1">
                <a:latin typeface="Calibri" pitchFamily="34" charset="0"/>
              </a:rPr>
              <a:t>Uterine</a:t>
            </a:r>
            <a:r>
              <a:rPr lang="hu-HU" sz="2400" dirty="0">
                <a:latin typeface="Calibri" pitchFamily="34" charset="0"/>
              </a:rPr>
              <a:t> </a:t>
            </a:r>
            <a:r>
              <a:rPr lang="hu-HU" sz="2400" dirty="0" err="1">
                <a:latin typeface="Calibri" pitchFamily="34" charset="0"/>
              </a:rPr>
              <a:t>cycle</a:t>
            </a:r>
            <a:r>
              <a:rPr lang="hu-HU" sz="2400" dirty="0">
                <a:latin typeface="Calibri" pitchFamily="34" charset="0"/>
              </a:rPr>
              <a:t>: </a:t>
            </a:r>
            <a:r>
              <a:rPr lang="hu-HU" sz="2400" dirty="0" err="1">
                <a:latin typeface="Calibri" pitchFamily="34" charset="0"/>
              </a:rPr>
              <a:t>changes</a:t>
            </a:r>
            <a:r>
              <a:rPr lang="hu-HU" sz="2400" dirty="0">
                <a:latin typeface="Calibri" pitchFamily="34" charset="0"/>
              </a:rPr>
              <a:t> </a:t>
            </a:r>
            <a:r>
              <a:rPr lang="hu-HU" sz="2400" dirty="0" err="1">
                <a:latin typeface="Calibri" pitchFamily="34" charset="0"/>
              </a:rPr>
              <a:t>in</a:t>
            </a:r>
            <a:r>
              <a:rPr lang="hu-HU" sz="2400" dirty="0">
                <a:latin typeface="Calibri" pitchFamily="34" charset="0"/>
              </a:rPr>
              <a:t> </a:t>
            </a:r>
            <a:r>
              <a:rPr lang="hu-HU" sz="2400" dirty="0" err="1">
                <a:latin typeface="Calibri" pitchFamily="34" charset="0"/>
              </a:rPr>
              <a:t>the</a:t>
            </a:r>
            <a:r>
              <a:rPr lang="hu-HU" sz="2400" dirty="0">
                <a:latin typeface="Calibri" pitchFamily="34" charset="0"/>
              </a:rPr>
              <a:t> </a:t>
            </a:r>
            <a:r>
              <a:rPr lang="hu-HU" sz="2400" dirty="0" err="1">
                <a:latin typeface="Calibri" pitchFamily="34" charset="0"/>
              </a:rPr>
              <a:t>endometrium</a:t>
            </a:r>
            <a:r>
              <a:rPr lang="hu-HU" sz="2400" dirty="0">
                <a:latin typeface="Calibri" pitchFamily="34" charset="0"/>
              </a:rPr>
              <a:t> </a:t>
            </a:r>
            <a:r>
              <a:rPr lang="hu-HU" sz="2400" dirty="0" smtClean="0">
                <a:latin typeface="Calibri" pitchFamily="34" charset="0"/>
              </a:rPr>
              <a:t>3</a:t>
            </a:r>
            <a:endParaRPr lang="en-US" sz="2400" dirty="0" smtClean="0">
              <a:latin typeface="Calibri" pitchFamily="34" charset="0"/>
            </a:endParaRPr>
          </a:p>
        </p:txBody>
      </p:sp>
      <p:sp>
        <p:nvSpPr>
          <p:cNvPr id="233475" name="Rectangle 2051"/>
          <p:cNvSpPr>
            <a:spLocks noGrp="1" noChangeArrowheads="1"/>
          </p:cNvSpPr>
          <p:nvPr>
            <p:ph idx="1"/>
          </p:nvPr>
        </p:nvSpPr>
        <p:spPr>
          <a:xfrm>
            <a:off x="285720" y="1071546"/>
            <a:ext cx="8229600" cy="1676400"/>
          </a:xfrm>
        </p:spPr>
        <p:txBody>
          <a:bodyPr/>
          <a:lstStyle/>
          <a:p>
            <a:pPr eaLnBrk="1" hangingPunct="1">
              <a:defRPr/>
            </a:pPr>
            <a:r>
              <a:rPr lang="en-US" sz="2000" dirty="0" err="1" smtClean="0">
                <a:latin typeface="Calibri" pitchFamily="34" charset="0"/>
              </a:rPr>
              <a:t>Secre</a:t>
            </a:r>
            <a:r>
              <a:rPr lang="hu-HU" sz="2000" dirty="0" err="1" smtClean="0">
                <a:latin typeface="Calibri" pitchFamily="34" charset="0"/>
              </a:rPr>
              <a:t>tory</a:t>
            </a:r>
            <a:r>
              <a:rPr lang="hu-HU" sz="2000" dirty="0" smtClean="0">
                <a:latin typeface="Calibri" pitchFamily="34" charset="0"/>
              </a:rPr>
              <a:t> </a:t>
            </a:r>
            <a:r>
              <a:rPr lang="hu-HU" sz="2000" dirty="0" err="1" smtClean="0">
                <a:latin typeface="Calibri" pitchFamily="34" charset="0"/>
              </a:rPr>
              <a:t>phase</a:t>
            </a:r>
            <a:endParaRPr lang="en-US" sz="2000" dirty="0" smtClean="0">
              <a:latin typeface="Calibri" pitchFamily="34" charset="0"/>
            </a:endParaRPr>
          </a:p>
          <a:p>
            <a:pPr lvl="1" eaLnBrk="1" hangingPunct="1">
              <a:defRPr/>
            </a:pPr>
            <a:r>
              <a:rPr lang="en-US" sz="2000" dirty="0" smtClean="0">
                <a:latin typeface="Calibri" pitchFamily="34" charset="0"/>
              </a:rPr>
              <a:t>15</a:t>
            </a:r>
            <a:r>
              <a:rPr lang="hu-HU" sz="2000" dirty="0" smtClean="0">
                <a:latin typeface="Calibri" pitchFamily="34" charset="0"/>
              </a:rPr>
              <a:t>. </a:t>
            </a:r>
            <a:r>
              <a:rPr lang="en-US" sz="2000" dirty="0" smtClean="0">
                <a:latin typeface="Calibri" pitchFamily="34" charset="0"/>
              </a:rPr>
              <a:t>-28</a:t>
            </a:r>
            <a:r>
              <a:rPr lang="hu-HU" sz="2000" dirty="0" smtClean="0">
                <a:latin typeface="Calibri" pitchFamily="34" charset="0"/>
              </a:rPr>
              <a:t>. </a:t>
            </a:r>
            <a:r>
              <a:rPr lang="hu-HU" sz="2000" dirty="0" err="1" smtClean="0">
                <a:latin typeface="Calibri" pitchFamily="34" charset="0"/>
              </a:rPr>
              <a:t>day</a:t>
            </a:r>
            <a:endParaRPr lang="en-US" sz="2000" dirty="0" smtClean="0">
              <a:latin typeface="Calibri" pitchFamily="34" charset="0"/>
            </a:endParaRPr>
          </a:p>
          <a:p>
            <a:pPr lvl="1" eaLnBrk="1" hangingPunct="1">
              <a:defRPr/>
            </a:pPr>
            <a:r>
              <a:rPr lang="hu-HU" sz="2000" dirty="0" err="1" smtClean="0">
                <a:latin typeface="Calibri" pitchFamily="34" charset="0"/>
              </a:rPr>
              <a:t>Glands</a:t>
            </a:r>
            <a:r>
              <a:rPr lang="hu-HU" sz="2000" dirty="0" smtClean="0">
                <a:latin typeface="Calibri" pitchFamily="34" charset="0"/>
              </a:rPr>
              <a:t> </a:t>
            </a:r>
            <a:r>
              <a:rPr lang="hu-HU" sz="2000" dirty="0" err="1" smtClean="0">
                <a:latin typeface="Calibri" pitchFamily="34" charset="0"/>
              </a:rPr>
              <a:t>have</a:t>
            </a:r>
            <a:r>
              <a:rPr lang="hu-HU" sz="2000" dirty="0" smtClean="0">
                <a:latin typeface="Calibri" pitchFamily="34" charset="0"/>
              </a:rPr>
              <a:t> a </a:t>
            </a:r>
            <a:r>
              <a:rPr lang="hu-HU" sz="2000" dirty="0" err="1" smtClean="0">
                <a:latin typeface="Calibri" pitchFamily="34" charset="0"/>
              </a:rPr>
              <a:t>saw-toothed</a:t>
            </a:r>
            <a:r>
              <a:rPr lang="hu-HU" sz="2000" dirty="0" smtClean="0">
                <a:latin typeface="Calibri" pitchFamily="34" charset="0"/>
              </a:rPr>
              <a:t> </a:t>
            </a:r>
            <a:r>
              <a:rPr lang="hu-HU" sz="2000" dirty="0" err="1" smtClean="0">
                <a:latin typeface="Calibri" pitchFamily="34" charset="0"/>
              </a:rPr>
              <a:t>appereance</a:t>
            </a:r>
            <a:endParaRPr lang="hu-HU" sz="2000" dirty="0" smtClean="0">
              <a:latin typeface="Calibri" pitchFamily="34" charset="0"/>
            </a:endParaRPr>
          </a:p>
          <a:p>
            <a:pPr lvl="1" eaLnBrk="1" hangingPunct="1">
              <a:defRPr/>
            </a:pPr>
            <a:r>
              <a:rPr lang="hu-HU" sz="2000" dirty="0" smtClean="0">
                <a:latin typeface="Calibri" pitchFamily="34" charset="0"/>
              </a:rPr>
              <a:t>The </a:t>
            </a:r>
            <a:r>
              <a:rPr lang="hu-HU" sz="2000" dirty="0" err="1" smtClean="0">
                <a:latin typeface="Calibri" pitchFamily="34" charset="0"/>
              </a:rPr>
              <a:t>stromal</a:t>
            </a:r>
            <a:r>
              <a:rPr lang="hu-HU" sz="2000" dirty="0" smtClean="0">
                <a:latin typeface="Calibri" pitchFamily="34" charset="0"/>
              </a:rPr>
              <a:t> </a:t>
            </a:r>
            <a:r>
              <a:rPr lang="hu-HU" sz="2000" dirty="0" err="1" smtClean="0">
                <a:latin typeface="Calibri" pitchFamily="34" charset="0"/>
              </a:rPr>
              <a:t>cells</a:t>
            </a:r>
            <a:r>
              <a:rPr lang="hu-HU" sz="2000" dirty="0" smtClean="0">
                <a:latin typeface="Calibri" pitchFamily="34" charset="0"/>
              </a:rPr>
              <a:t> </a:t>
            </a:r>
            <a:r>
              <a:rPr lang="hu-HU" sz="2000" dirty="0" err="1" smtClean="0">
                <a:latin typeface="Calibri" pitchFamily="34" charset="0"/>
              </a:rPr>
              <a:t>undergo</a:t>
            </a:r>
            <a:r>
              <a:rPr lang="hu-HU" sz="2000" dirty="0" smtClean="0">
                <a:latin typeface="Calibri" pitchFamily="34" charset="0"/>
              </a:rPr>
              <a:t> </a:t>
            </a:r>
            <a:r>
              <a:rPr lang="hu-HU" sz="2000" dirty="0" err="1" smtClean="0">
                <a:latin typeface="Calibri" pitchFamily="34" charset="0"/>
              </a:rPr>
              <a:t>decidual</a:t>
            </a:r>
            <a:r>
              <a:rPr lang="hu-HU" sz="2000" dirty="0" smtClean="0">
                <a:latin typeface="Calibri" pitchFamily="34" charset="0"/>
              </a:rPr>
              <a:t> </a:t>
            </a:r>
            <a:r>
              <a:rPr lang="hu-HU" sz="2000" dirty="0" err="1" smtClean="0">
                <a:latin typeface="Calibri" pitchFamily="34" charset="0"/>
              </a:rPr>
              <a:t>transformation</a:t>
            </a:r>
            <a:endParaRPr lang="en-US" sz="2000" dirty="0" smtClean="0">
              <a:latin typeface="Calibri" pitchFamily="34" charset="0"/>
            </a:endParaRPr>
          </a:p>
        </p:txBody>
      </p:sp>
      <p:pic>
        <p:nvPicPr>
          <p:cNvPr id="21508" name="Picture 2053" descr="mm3lf2419cd_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30" t="43182" r="6554" b="5000"/>
          <a:stretch/>
        </p:blipFill>
        <p:spPr bwMode="auto">
          <a:xfrm>
            <a:off x="2071670" y="2928934"/>
            <a:ext cx="3152961" cy="3253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szekreciosEA"/>
          <p:cNvPicPr>
            <a:picLocks noChangeAspect="1" noChangeArrowheads="1"/>
          </p:cNvPicPr>
          <p:nvPr/>
        </p:nvPicPr>
        <p:blipFill>
          <a:blip r:embed="rId3" cstate="print"/>
          <a:srcRect r="10193" b="962"/>
          <a:stretch>
            <a:fillRect/>
          </a:stretch>
        </p:blipFill>
        <p:spPr bwMode="auto">
          <a:xfrm>
            <a:off x="6137820" y="2571744"/>
            <a:ext cx="2682651" cy="3942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9" descr="C:\Documents and Settings\Rendszergazda\Dokumentumok\Új mappa\Secretios FM-szöveg nélkül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57158" y="3071810"/>
            <a:ext cx="1368152" cy="2764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73049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2"/>
          <p:cNvSpPr>
            <a:spLocks noGrp="1" noChangeArrowheads="1"/>
          </p:cNvSpPr>
          <p:nvPr>
            <p:ph type="title"/>
          </p:nvPr>
        </p:nvSpPr>
        <p:spPr>
          <a:xfrm>
            <a:off x="412750" y="322263"/>
            <a:ext cx="7040563" cy="609600"/>
          </a:xfrm>
        </p:spPr>
        <p:txBody>
          <a:bodyPr/>
          <a:lstStyle/>
          <a:p>
            <a:pPr eaLnBrk="1" hangingPunct="1">
              <a:defRPr/>
            </a:pPr>
            <a:r>
              <a:rPr lang="hu-HU" sz="2400" dirty="0" err="1" smtClean="0">
                <a:latin typeface="Calibri" pitchFamily="34" charset="0"/>
              </a:rPr>
              <a:t>In</a:t>
            </a:r>
            <a:r>
              <a:rPr lang="hu-HU" sz="2400" dirty="0" smtClean="0">
                <a:latin typeface="Calibri" pitchFamily="34" charset="0"/>
              </a:rPr>
              <a:t> </a:t>
            </a:r>
            <a:r>
              <a:rPr lang="hu-HU" sz="2400" dirty="0" err="1" smtClean="0">
                <a:latin typeface="Calibri" pitchFamily="34" charset="0"/>
              </a:rPr>
              <a:t>case</a:t>
            </a:r>
            <a:r>
              <a:rPr lang="hu-HU" sz="2400" dirty="0" smtClean="0">
                <a:latin typeface="Calibri" pitchFamily="34" charset="0"/>
              </a:rPr>
              <a:t> of </a:t>
            </a:r>
            <a:r>
              <a:rPr lang="hu-HU" sz="2400" dirty="0" err="1" smtClean="0">
                <a:latin typeface="Calibri" pitchFamily="34" charset="0"/>
              </a:rPr>
              <a:t>fertilization</a:t>
            </a:r>
            <a:endParaRPr lang="en-US" sz="2400" dirty="0" smtClean="0">
              <a:latin typeface="Calibri" pitchFamily="34" charset="0"/>
            </a:endParaRPr>
          </a:p>
        </p:txBody>
      </p:sp>
      <p:sp>
        <p:nvSpPr>
          <p:cNvPr id="235523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1054100"/>
            <a:ext cx="8610600" cy="1654820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en-US" sz="2000" dirty="0" smtClean="0">
                <a:latin typeface="Calibri" pitchFamily="34" charset="0"/>
              </a:rPr>
              <a:t>Implant</a:t>
            </a:r>
            <a:r>
              <a:rPr lang="hu-HU" sz="2000" dirty="0" err="1" smtClean="0">
                <a:latin typeface="Calibri" pitchFamily="34" charset="0"/>
              </a:rPr>
              <a:t>ation</a:t>
            </a:r>
            <a:r>
              <a:rPr lang="hu-HU" sz="2000" dirty="0" smtClean="0">
                <a:latin typeface="Calibri" pitchFamily="34" charset="0"/>
              </a:rPr>
              <a:t> </a:t>
            </a:r>
            <a:r>
              <a:rPr lang="hu-HU" sz="2000" dirty="0" err="1" smtClean="0">
                <a:latin typeface="Calibri" pitchFamily="34" charset="0"/>
              </a:rPr>
              <a:t>on</a:t>
            </a:r>
            <a:r>
              <a:rPr lang="hu-HU" sz="2000" dirty="0" smtClean="0">
                <a:latin typeface="Calibri" pitchFamily="34" charset="0"/>
              </a:rPr>
              <a:t> </a:t>
            </a:r>
            <a:r>
              <a:rPr lang="hu-HU" sz="2000" dirty="0" err="1" smtClean="0">
                <a:latin typeface="Calibri" pitchFamily="34" charset="0"/>
              </a:rPr>
              <a:t>the</a:t>
            </a:r>
            <a:r>
              <a:rPr lang="hu-HU" sz="2000" dirty="0" smtClean="0">
                <a:latin typeface="Calibri" pitchFamily="34" charset="0"/>
              </a:rPr>
              <a:t> 6. </a:t>
            </a:r>
            <a:r>
              <a:rPr lang="hu-HU" sz="2000" dirty="0" err="1" smtClean="0">
                <a:latin typeface="Calibri" pitchFamily="34" charset="0"/>
              </a:rPr>
              <a:t>day</a:t>
            </a:r>
            <a:r>
              <a:rPr lang="hu-HU" sz="2000" dirty="0" smtClean="0">
                <a:latin typeface="Calibri" pitchFamily="34" charset="0"/>
              </a:rPr>
              <a:t>, </a:t>
            </a:r>
            <a:r>
              <a:rPr lang="en-US" sz="2000" dirty="0" smtClean="0">
                <a:latin typeface="Calibri" pitchFamily="34" charset="0"/>
              </a:rPr>
              <a:t>blastocyst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hu-HU" sz="2000" dirty="0" err="1" smtClean="0">
                <a:latin typeface="Calibri" pitchFamily="34" charset="0"/>
              </a:rPr>
              <a:t>Secretory</a:t>
            </a:r>
            <a:r>
              <a:rPr lang="hu-HU" sz="2000" dirty="0" smtClean="0">
                <a:latin typeface="Calibri" pitchFamily="34" charset="0"/>
              </a:rPr>
              <a:t> </a:t>
            </a:r>
            <a:r>
              <a:rPr lang="hu-HU" sz="2000" dirty="0" err="1" smtClean="0">
                <a:latin typeface="Calibri" pitchFamily="34" charset="0"/>
              </a:rPr>
              <a:t>phase</a:t>
            </a:r>
            <a:r>
              <a:rPr lang="hu-HU" sz="2000" dirty="0" smtClean="0">
                <a:latin typeface="Calibri" pitchFamily="34" charset="0"/>
              </a:rPr>
              <a:t> </a:t>
            </a:r>
            <a:r>
              <a:rPr lang="hu-HU" sz="2000" dirty="0" err="1" smtClean="0">
                <a:latin typeface="Calibri" pitchFamily="34" charset="0"/>
              </a:rPr>
              <a:t>continues</a:t>
            </a:r>
            <a:endParaRPr lang="en-US" sz="2000" dirty="0" smtClean="0">
              <a:latin typeface="Calibri" pitchFamily="34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hu-HU" sz="2000" u="sng" dirty="0" err="1" smtClean="0">
                <a:latin typeface="Calibri" pitchFamily="34" charset="0"/>
              </a:rPr>
              <a:t>Starts</a:t>
            </a:r>
            <a:r>
              <a:rPr lang="hu-HU" sz="2000" u="sng" dirty="0" smtClean="0">
                <a:latin typeface="Calibri" pitchFamily="34" charset="0"/>
              </a:rPr>
              <a:t> </a:t>
            </a:r>
            <a:r>
              <a:rPr lang="hu-HU" sz="2000" u="sng" dirty="0" err="1" smtClean="0">
                <a:latin typeface="Calibri" pitchFamily="34" charset="0"/>
              </a:rPr>
              <a:t>the</a:t>
            </a:r>
            <a:r>
              <a:rPr lang="hu-HU" sz="2000" u="sng" dirty="0" smtClean="0">
                <a:latin typeface="Calibri" pitchFamily="34" charset="0"/>
              </a:rPr>
              <a:t> </a:t>
            </a:r>
            <a:r>
              <a:rPr lang="hu-HU" sz="2000" u="sng" dirty="0" err="1" smtClean="0">
                <a:latin typeface="Calibri" pitchFamily="34" charset="0"/>
              </a:rPr>
              <a:t>formation</a:t>
            </a:r>
            <a:r>
              <a:rPr lang="hu-HU" sz="2000" u="sng" dirty="0" smtClean="0">
                <a:latin typeface="Calibri" pitchFamily="34" charset="0"/>
              </a:rPr>
              <a:t> of placenta – </a:t>
            </a:r>
            <a:r>
              <a:rPr lang="hu-HU" sz="2000" u="sng" dirty="0" err="1" smtClean="0">
                <a:latin typeface="Calibri" pitchFamily="34" charset="0"/>
              </a:rPr>
              <a:t>about</a:t>
            </a:r>
            <a:r>
              <a:rPr lang="hu-HU" sz="2000" u="sng" dirty="0" smtClean="0">
                <a:latin typeface="Calibri" pitchFamily="34" charset="0"/>
              </a:rPr>
              <a:t> </a:t>
            </a:r>
            <a:r>
              <a:rPr lang="en-US" sz="2000" u="sng" dirty="0" smtClean="0">
                <a:latin typeface="Calibri" pitchFamily="34" charset="0"/>
              </a:rPr>
              <a:t>10-12 </a:t>
            </a:r>
            <a:r>
              <a:rPr lang="hu-HU" sz="2000" u="sng" dirty="0" err="1" smtClean="0">
                <a:latin typeface="Calibri" pitchFamily="34" charset="0"/>
              </a:rPr>
              <a:t>days</a:t>
            </a:r>
            <a:r>
              <a:rPr lang="hu-HU" sz="2000" u="sng" dirty="0" smtClean="0">
                <a:latin typeface="Calibri" pitchFamily="34" charset="0"/>
              </a:rPr>
              <a:t> </a:t>
            </a:r>
            <a:r>
              <a:rPr lang="hu-HU" sz="2000" u="sng" dirty="0" err="1" smtClean="0">
                <a:latin typeface="Calibri" pitchFamily="34" charset="0"/>
              </a:rPr>
              <a:t>necessary</a:t>
            </a:r>
            <a:r>
              <a:rPr lang="hu-HU" sz="2000" u="sng" dirty="0">
                <a:latin typeface="Calibri" pitchFamily="34" charset="0"/>
              </a:rPr>
              <a:t> </a:t>
            </a:r>
            <a:r>
              <a:rPr lang="hu-HU" sz="2000" u="sng" dirty="0" err="1" smtClean="0">
                <a:latin typeface="Calibri" pitchFamily="34" charset="0"/>
              </a:rPr>
              <a:t>till</a:t>
            </a:r>
            <a:r>
              <a:rPr lang="hu-HU" sz="2000" u="sng" dirty="0" smtClean="0">
                <a:latin typeface="Calibri" pitchFamily="34" charset="0"/>
              </a:rPr>
              <a:t> </a:t>
            </a:r>
            <a:r>
              <a:rPr lang="hu-HU" sz="2000" u="sng" dirty="0" err="1" smtClean="0">
                <a:latin typeface="Calibri" pitchFamily="34" charset="0"/>
              </a:rPr>
              <a:t>it</a:t>
            </a:r>
            <a:r>
              <a:rPr lang="hu-HU" sz="2000" u="sng" dirty="0" smtClean="0">
                <a:latin typeface="Calibri" pitchFamily="34" charset="0"/>
              </a:rPr>
              <a:t> </a:t>
            </a:r>
            <a:r>
              <a:rPr lang="hu-HU" sz="2000" u="sng" dirty="0" err="1" smtClean="0">
                <a:latin typeface="Calibri" pitchFamily="34" charset="0"/>
              </a:rPr>
              <a:t>can</a:t>
            </a:r>
            <a:r>
              <a:rPr lang="hu-HU" sz="2000" u="sng" dirty="0" smtClean="0">
                <a:latin typeface="Calibri" pitchFamily="34" charset="0"/>
              </a:rPr>
              <a:t> </a:t>
            </a:r>
            <a:r>
              <a:rPr lang="hu-HU" sz="2000" u="sng" dirty="0" err="1" smtClean="0">
                <a:latin typeface="Calibri" pitchFamily="34" charset="0"/>
              </a:rPr>
              <a:t>function</a:t>
            </a:r>
            <a:endParaRPr lang="en-US" sz="2000" dirty="0" smtClean="0">
              <a:latin typeface="Calibri" pitchFamily="34" charset="0"/>
            </a:endParaRPr>
          </a:p>
        </p:txBody>
      </p:sp>
      <p:pic>
        <p:nvPicPr>
          <p:cNvPr id="22532" name="Picture 5" descr="mm3lf2425abc_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2" t="4099" r="3648" b="16472"/>
          <a:stretch>
            <a:fillRect/>
          </a:stretch>
        </p:blipFill>
        <p:spPr bwMode="auto">
          <a:xfrm>
            <a:off x="2743200" y="3389313"/>
            <a:ext cx="64008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Text Box 6"/>
          <p:cNvSpPr txBox="1">
            <a:spLocks noChangeArrowheads="1"/>
          </p:cNvSpPr>
          <p:nvPr/>
        </p:nvSpPr>
        <p:spPr bwMode="auto">
          <a:xfrm>
            <a:off x="2740025" y="6234113"/>
            <a:ext cx="1081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FFFFFF"/>
                </a:solidFill>
                <a:latin typeface="Times New Roman" pitchFamily="18" charset="0"/>
              </a:rPr>
              <a:t>7.5 </a:t>
            </a:r>
            <a:r>
              <a:rPr lang="hu-HU" sz="2400">
                <a:solidFill>
                  <a:srgbClr val="FFFFFF"/>
                </a:solidFill>
                <a:latin typeface="Times New Roman" pitchFamily="18" charset="0"/>
              </a:rPr>
              <a:t>nap</a:t>
            </a:r>
            <a:endParaRPr lang="en-US" sz="240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22534" name="Text Box 7"/>
          <p:cNvSpPr txBox="1">
            <a:spLocks noChangeArrowheads="1"/>
          </p:cNvSpPr>
          <p:nvPr/>
        </p:nvSpPr>
        <p:spPr bwMode="auto">
          <a:xfrm>
            <a:off x="4818063" y="6237288"/>
            <a:ext cx="8524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FFFFFF"/>
                </a:solidFill>
                <a:latin typeface="Times New Roman" pitchFamily="18" charset="0"/>
              </a:rPr>
              <a:t>9 </a:t>
            </a:r>
            <a:r>
              <a:rPr lang="hu-HU" sz="2400">
                <a:solidFill>
                  <a:srgbClr val="FFFFFF"/>
                </a:solidFill>
                <a:latin typeface="Times New Roman" pitchFamily="18" charset="0"/>
              </a:rPr>
              <a:t>nap</a:t>
            </a:r>
            <a:endParaRPr lang="en-US" sz="240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22535" name="Text Box 8"/>
          <p:cNvSpPr txBox="1">
            <a:spLocks noChangeArrowheads="1"/>
          </p:cNvSpPr>
          <p:nvPr/>
        </p:nvSpPr>
        <p:spPr bwMode="auto">
          <a:xfrm>
            <a:off x="7493000" y="6253163"/>
            <a:ext cx="10048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FFFFFF"/>
                </a:solidFill>
                <a:latin typeface="Times New Roman" pitchFamily="18" charset="0"/>
              </a:rPr>
              <a:t>16 </a:t>
            </a:r>
            <a:r>
              <a:rPr lang="hu-HU" sz="2400">
                <a:solidFill>
                  <a:srgbClr val="FFFFFF"/>
                </a:solidFill>
                <a:latin typeface="Times New Roman" pitchFamily="18" charset="0"/>
              </a:rPr>
              <a:t>nap</a:t>
            </a:r>
            <a:endParaRPr lang="en-US" sz="2400">
              <a:solidFill>
                <a:srgbClr val="FFFFFF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023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D:\Kati\Kati munkahelyi 20120713\oktatasi segedanyagok\konyvek\elsevier\carlson abrak\M9780323053853-001-f0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5845629" cy="6854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6455229" y="631371"/>
            <a:ext cx="13051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 err="1" smtClean="0"/>
              <a:t>Meiosis</a:t>
            </a:r>
            <a:endParaRPr lang="hu-HU" sz="2800" dirty="0"/>
          </a:p>
        </p:txBody>
      </p:sp>
    </p:spTree>
    <p:extLst>
      <p:ext uri="{BB962C8B-B14F-4D97-AF65-F5344CB8AC3E}">
        <p14:creationId xmlns:p14="http://schemas.microsoft.com/office/powerpoint/2010/main" val="3229765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1026"/>
          <p:cNvSpPr>
            <a:spLocks noGrp="1" noChangeArrowheads="1"/>
          </p:cNvSpPr>
          <p:nvPr>
            <p:ph type="title"/>
          </p:nvPr>
        </p:nvSpPr>
        <p:spPr>
          <a:xfrm>
            <a:off x="585788" y="350838"/>
            <a:ext cx="7724775" cy="685800"/>
          </a:xfrm>
        </p:spPr>
        <p:txBody>
          <a:bodyPr/>
          <a:lstStyle/>
          <a:p>
            <a:pPr eaLnBrk="1" hangingPunct="1">
              <a:defRPr/>
            </a:pPr>
            <a:r>
              <a:rPr lang="hu-HU" sz="2400" dirty="0" err="1" smtClean="0">
                <a:latin typeface="Calibri" pitchFamily="34" charset="0"/>
              </a:rPr>
              <a:t>Lack</a:t>
            </a:r>
            <a:r>
              <a:rPr lang="hu-HU" sz="2400" dirty="0" smtClean="0">
                <a:latin typeface="Calibri" pitchFamily="34" charset="0"/>
              </a:rPr>
              <a:t> of </a:t>
            </a:r>
            <a:r>
              <a:rPr lang="hu-HU" sz="2400" dirty="0" err="1" smtClean="0">
                <a:latin typeface="Calibri" pitchFamily="34" charset="0"/>
              </a:rPr>
              <a:t>fertilization</a:t>
            </a:r>
            <a:r>
              <a:rPr lang="hu-HU" sz="2400" dirty="0" smtClean="0">
                <a:latin typeface="Calibri" pitchFamily="34" charset="0"/>
              </a:rPr>
              <a:t>…</a:t>
            </a:r>
            <a:endParaRPr lang="en-US" sz="2400" dirty="0" smtClean="0">
              <a:latin typeface="Calibri" pitchFamily="34" charset="0"/>
            </a:endParaRPr>
          </a:p>
        </p:txBody>
      </p:sp>
      <p:sp>
        <p:nvSpPr>
          <p:cNvPr id="234499" name="Rectangle 1027"/>
          <p:cNvSpPr>
            <a:spLocks noGrp="1" noChangeArrowheads="1"/>
          </p:cNvSpPr>
          <p:nvPr>
            <p:ph idx="1"/>
          </p:nvPr>
        </p:nvSpPr>
        <p:spPr>
          <a:xfrm>
            <a:off x="533400" y="1447800"/>
            <a:ext cx="6372225" cy="1219200"/>
          </a:xfrm>
        </p:spPr>
        <p:txBody>
          <a:bodyPr/>
          <a:lstStyle/>
          <a:p>
            <a:pPr eaLnBrk="1" hangingPunct="1">
              <a:defRPr/>
            </a:pPr>
            <a:r>
              <a:rPr lang="en-US" sz="2000" dirty="0" smtClean="0">
                <a:latin typeface="Calibri" pitchFamily="34" charset="0"/>
              </a:rPr>
              <a:t>N</a:t>
            </a:r>
            <a:r>
              <a:rPr lang="hu-HU" sz="2000" dirty="0" smtClean="0">
                <a:latin typeface="Calibri" pitchFamily="34" charset="0"/>
              </a:rPr>
              <a:t>o </a:t>
            </a:r>
            <a:r>
              <a:rPr lang="hu-HU" sz="2000" dirty="0" err="1" smtClean="0">
                <a:latin typeface="Calibri" pitchFamily="34" charset="0"/>
              </a:rPr>
              <a:t>implantation</a:t>
            </a:r>
            <a:endParaRPr lang="en-US" sz="2000" dirty="0" smtClean="0">
              <a:latin typeface="Calibri" pitchFamily="34" charset="0"/>
            </a:endParaRPr>
          </a:p>
          <a:p>
            <a:pPr eaLnBrk="1" hangingPunct="1">
              <a:defRPr/>
            </a:pPr>
            <a:r>
              <a:rPr lang="en-US" sz="2000" dirty="0" smtClean="0">
                <a:latin typeface="Calibri" pitchFamily="34" charset="0"/>
              </a:rPr>
              <a:t>Stratum functional</a:t>
            </a:r>
            <a:r>
              <a:rPr lang="hu-HU" sz="2000" dirty="0" smtClean="0">
                <a:latin typeface="Calibri" pitchFamily="34" charset="0"/>
              </a:rPr>
              <a:t>e</a:t>
            </a:r>
            <a:r>
              <a:rPr lang="en-US" sz="2000" dirty="0" smtClean="0">
                <a:latin typeface="Calibri" pitchFamily="34" charset="0"/>
              </a:rPr>
              <a:t> </a:t>
            </a:r>
            <a:r>
              <a:rPr lang="hu-HU" sz="2000" dirty="0" err="1" smtClean="0">
                <a:latin typeface="Calibri" pitchFamily="34" charset="0"/>
              </a:rPr>
              <a:t>desquamate</a:t>
            </a:r>
            <a:endParaRPr lang="en-US" sz="2000" dirty="0" smtClean="0">
              <a:latin typeface="Calibri" pitchFamily="34" charset="0"/>
            </a:endParaRPr>
          </a:p>
          <a:p>
            <a:pPr lvl="1" eaLnBrk="1" hangingPunct="1">
              <a:defRPr/>
            </a:pPr>
            <a:endParaRPr lang="en-US" b="1" dirty="0" smtClean="0"/>
          </a:p>
          <a:p>
            <a:pPr eaLnBrk="1" hangingPunct="1">
              <a:defRPr/>
            </a:pPr>
            <a:endParaRPr lang="en-US" dirty="0" smtClean="0"/>
          </a:p>
        </p:txBody>
      </p:sp>
      <p:pic>
        <p:nvPicPr>
          <p:cNvPr id="23556" name="Picture 1028" descr="mm3lf2419cd_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22" t="43182" r="1352" b="5000"/>
          <a:stretch>
            <a:fillRect/>
          </a:stretch>
        </p:blipFill>
        <p:spPr bwMode="auto">
          <a:xfrm>
            <a:off x="1676400" y="3106738"/>
            <a:ext cx="7010400" cy="375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2470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um 1"/>
          <p:cNvGraphicFramePr>
            <a:graphicFrameLocks noChangeAspect="1"/>
          </p:cNvGraphicFramePr>
          <p:nvPr>
            <p:extLst/>
          </p:nvPr>
        </p:nvGraphicFramePr>
        <p:xfrm>
          <a:off x="2770507" y="3284984"/>
          <a:ext cx="6363757" cy="32403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2" r:id="rId3" imgW="3800520" imgH="1935360" progId="">
                  <p:embed/>
                </p:oleObj>
              </mc:Choice>
              <mc:Fallback>
                <p:oleObj r:id="rId3" imgW="3800520" imgH="193536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770507" y="3284984"/>
                        <a:ext cx="6363757" cy="32403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ktum 2"/>
          <p:cNvGraphicFramePr>
            <a:graphicFrameLocks noChangeAspect="1"/>
          </p:cNvGraphicFramePr>
          <p:nvPr>
            <p:extLst/>
          </p:nvPr>
        </p:nvGraphicFramePr>
        <p:xfrm>
          <a:off x="16834" y="0"/>
          <a:ext cx="5397761" cy="29969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3" r:id="rId5" imgW="3693960" imgH="2051280" progId="">
                  <p:embed/>
                </p:oleObj>
              </mc:Choice>
              <mc:Fallback>
                <p:oleObj r:id="rId5" imgW="3693960" imgH="205128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6834" y="0"/>
                        <a:ext cx="5397761" cy="29969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zövegdoboz 3"/>
          <p:cNvSpPr txBox="1"/>
          <p:nvPr/>
        </p:nvSpPr>
        <p:spPr>
          <a:xfrm>
            <a:off x="4391338" y="2492829"/>
            <a:ext cx="808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Vagina</a:t>
            </a:r>
            <a:endParaRPr lang="hu-HU" dirty="0"/>
          </a:p>
        </p:txBody>
      </p:sp>
      <p:sp>
        <p:nvSpPr>
          <p:cNvPr id="5" name="Szövegdoboz 4"/>
          <p:cNvSpPr txBox="1"/>
          <p:nvPr/>
        </p:nvSpPr>
        <p:spPr>
          <a:xfrm>
            <a:off x="2770507" y="3421495"/>
            <a:ext cx="3215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 smtClean="0"/>
              <a:t>Labium</a:t>
            </a:r>
            <a:r>
              <a:rPr lang="hu-HU" dirty="0" smtClean="0"/>
              <a:t> </a:t>
            </a:r>
            <a:r>
              <a:rPr lang="hu-HU" dirty="0" err="1" smtClean="0"/>
              <a:t>majus</a:t>
            </a:r>
            <a:r>
              <a:rPr lang="hu-HU" dirty="0" smtClean="0"/>
              <a:t> and </a:t>
            </a:r>
            <a:r>
              <a:rPr lang="hu-HU" dirty="0" err="1" smtClean="0"/>
              <a:t>labium</a:t>
            </a:r>
            <a:r>
              <a:rPr lang="hu-HU" dirty="0" smtClean="0"/>
              <a:t> </a:t>
            </a:r>
            <a:r>
              <a:rPr lang="hu-HU" dirty="0" err="1" smtClean="0"/>
              <a:t>minus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275669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725271" y="2805953"/>
            <a:ext cx="30431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 smtClean="0"/>
              <a:t>Male </a:t>
            </a:r>
            <a:r>
              <a:rPr lang="hu-HU" sz="2800" dirty="0" err="1" smtClean="0"/>
              <a:t>genital</a:t>
            </a:r>
            <a:r>
              <a:rPr lang="hu-HU" sz="2800" dirty="0" smtClean="0"/>
              <a:t> </a:t>
            </a:r>
            <a:r>
              <a:rPr lang="hu-HU" sz="2800" dirty="0" err="1" smtClean="0"/>
              <a:t>organs</a:t>
            </a:r>
            <a:endParaRPr lang="hu-HU" sz="2800" dirty="0"/>
          </a:p>
        </p:txBody>
      </p:sp>
    </p:spTree>
    <p:extLst>
      <p:ext uri="{BB962C8B-B14F-4D97-AF65-F5344CB8AC3E}">
        <p14:creationId xmlns:p14="http://schemas.microsoft.com/office/powerpoint/2010/main" val="150797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Tartalom helye 4" descr="testi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4438" y="1484313"/>
            <a:ext cx="5138737" cy="454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Rectangle 2"/>
          <p:cNvSpPr>
            <a:spLocks noChangeArrowheads="1"/>
          </p:cNvSpPr>
          <p:nvPr/>
        </p:nvSpPr>
        <p:spPr bwMode="auto">
          <a:xfrm>
            <a:off x="0" y="85725"/>
            <a:ext cx="91440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>
                <a:solidFill>
                  <a:srgbClr val="2D2DB9"/>
                </a:solidFill>
              </a:rPr>
              <a:t>TESTIS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hu-HU" altLang="hu-HU" sz="240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3" name="Group 3"/>
          <p:cNvGrpSpPr>
            <a:grpSpLocks/>
          </p:cNvGrpSpPr>
          <p:nvPr/>
        </p:nvGrpSpPr>
        <p:grpSpPr bwMode="auto">
          <a:xfrm>
            <a:off x="3708400" y="692150"/>
            <a:ext cx="5210175" cy="5876925"/>
            <a:chOff x="2262" y="456"/>
            <a:chExt cx="3416" cy="3864"/>
          </a:xfrm>
        </p:grpSpPr>
        <p:pic>
          <p:nvPicPr>
            <p:cNvPr id="27656" name="Picture 4" descr="testis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2" y="456"/>
              <a:ext cx="3416" cy="3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657" name="Rectangle 5"/>
            <p:cNvSpPr>
              <a:spLocks noChangeArrowheads="1"/>
            </p:cNvSpPr>
            <p:nvPr/>
          </p:nvSpPr>
          <p:spPr bwMode="auto">
            <a:xfrm>
              <a:off x="4722" y="3282"/>
              <a:ext cx="822" cy="414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hu-HU" altLang="hu-HU" sz="24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27653" name="Text Box 6"/>
          <p:cNvSpPr txBox="1">
            <a:spLocks noChangeArrowheads="1"/>
          </p:cNvSpPr>
          <p:nvPr/>
        </p:nvSpPr>
        <p:spPr bwMode="auto">
          <a:xfrm>
            <a:off x="0" y="239713"/>
            <a:ext cx="4759325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tabLst>
                <a:tab pos="180975" algn="l"/>
                <a:tab pos="355600" algn="l"/>
                <a:tab pos="536575" algn="l"/>
                <a:tab pos="2159000" algn="l"/>
                <a:tab pos="43053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tabLst>
                <a:tab pos="180975" algn="l"/>
                <a:tab pos="355600" algn="l"/>
                <a:tab pos="536575" algn="l"/>
                <a:tab pos="2159000" algn="l"/>
                <a:tab pos="43053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tabLst>
                <a:tab pos="180975" algn="l"/>
                <a:tab pos="355600" algn="l"/>
                <a:tab pos="536575" algn="l"/>
                <a:tab pos="2159000" algn="l"/>
                <a:tab pos="43053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tabLst>
                <a:tab pos="180975" algn="l"/>
                <a:tab pos="355600" algn="l"/>
                <a:tab pos="536575" algn="l"/>
                <a:tab pos="2159000" algn="l"/>
                <a:tab pos="43053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tabLst>
                <a:tab pos="180975" algn="l"/>
                <a:tab pos="355600" algn="l"/>
                <a:tab pos="536575" algn="l"/>
                <a:tab pos="2159000" algn="l"/>
                <a:tab pos="43053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80975" algn="l"/>
                <a:tab pos="355600" algn="l"/>
                <a:tab pos="536575" algn="l"/>
                <a:tab pos="2159000" algn="l"/>
                <a:tab pos="43053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80975" algn="l"/>
                <a:tab pos="355600" algn="l"/>
                <a:tab pos="536575" algn="l"/>
                <a:tab pos="2159000" algn="l"/>
                <a:tab pos="43053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80975" algn="l"/>
                <a:tab pos="355600" algn="l"/>
                <a:tab pos="536575" algn="l"/>
                <a:tab pos="2159000" algn="l"/>
                <a:tab pos="43053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80975" algn="l"/>
                <a:tab pos="355600" algn="l"/>
                <a:tab pos="536575" algn="l"/>
                <a:tab pos="2159000" algn="l"/>
                <a:tab pos="43053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18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lobules (~200-300):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18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1.parenchym:		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18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tubuli seminiferi cont. et recti: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18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		30-60 cm lenght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18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2. interstitium: conn. t., Leydig c.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18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18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mediastinum: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18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	rete testis</a:t>
            </a:r>
          </a:p>
          <a:p>
            <a:pPr>
              <a:spcBef>
                <a:spcPct val="0"/>
              </a:spcBef>
              <a:buFontTx/>
              <a:buNone/>
            </a:pPr>
            <a:endParaRPr lang="hu-HU" altLang="hu-HU" sz="18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hu-HU" altLang="hu-HU" sz="18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" name="Téglalap 1"/>
          <p:cNvSpPr>
            <a:spLocks noChangeArrowheads="1"/>
          </p:cNvSpPr>
          <p:nvPr/>
        </p:nvSpPr>
        <p:spPr bwMode="auto">
          <a:xfrm>
            <a:off x="7735888" y="3346450"/>
            <a:ext cx="977900" cy="603250"/>
          </a:xfrm>
          <a:prstGeom prst="rect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hu-HU" altLang="hu-HU" sz="2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27655" name="Picture 7" descr="M01UE63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" y="4268788"/>
            <a:ext cx="2587625" cy="258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8197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4"/>
          <p:cNvSpPr>
            <a:spLocks noGrp="1" noChangeArrowheads="1"/>
          </p:cNvSpPr>
          <p:nvPr>
            <p:ph type="title"/>
          </p:nvPr>
        </p:nvSpPr>
        <p:spPr>
          <a:xfrm>
            <a:off x="539552" y="44624"/>
            <a:ext cx="8229600" cy="648072"/>
          </a:xfrm>
        </p:spPr>
        <p:txBody>
          <a:bodyPr/>
          <a:lstStyle/>
          <a:p>
            <a:pPr algn="r" eaLnBrk="1" hangingPunct="1"/>
            <a:r>
              <a:rPr lang="hu-HU" altLang="hu-HU" dirty="0" smtClean="0"/>
              <a:t>	</a:t>
            </a:r>
            <a:r>
              <a:rPr lang="hu-HU" altLang="hu-HU" dirty="0" err="1" smtClean="0"/>
              <a:t>Meiosis</a:t>
            </a:r>
            <a:r>
              <a:rPr lang="hu-HU" altLang="hu-HU" dirty="0" smtClean="0"/>
              <a:t>		</a:t>
            </a:r>
          </a:p>
        </p:txBody>
      </p:sp>
      <p:pic>
        <p:nvPicPr>
          <p:cNvPr id="126979" name="Picture 5" descr="Spermium jav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3038475" cy="6858000"/>
          </a:xfrm>
          <a:noFill/>
        </p:spPr>
      </p:pic>
      <p:pic>
        <p:nvPicPr>
          <p:cNvPr id="126980" name="Picture 7" descr="crossing over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91880" y="764704"/>
            <a:ext cx="5424487" cy="5230812"/>
          </a:xfrm>
          <a:noFill/>
        </p:spPr>
      </p:pic>
      <p:sp>
        <p:nvSpPr>
          <p:cNvPr id="126981" name="Text Box 9"/>
          <p:cNvSpPr txBox="1">
            <a:spLocks noChangeArrowheads="1"/>
          </p:cNvSpPr>
          <p:nvPr/>
        </p:nvSpPr>
        <p:spPr bwMode="auto">
          <a:xfrm>
            <a:off x="2371527" y="1849638"/>
            <a:ext cx="1504423" cy="369332"/>
          </a:xfrm>
          <a:prstGeom prst="rect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u-HU" altLang="hu-HU" sz="1800" dirty="0" smtClean="0"/>
              <a:t>1: </a:t>
            </a:r>
            <a:r>
              <a:rPr lang="hu-HU" altLang="hu-HU" sz="1800" dirty="0" err="1" smtClean="0"/>
              <a:t>2n</a:t>
            </a:r>
            <a:r>
              <a:rPr lang="hu-HU" altLang="hu-HU" sz="1800" dirty="0" smtClean="0"/>
              <a:t> </a:t>
            </a:r>
            <a:r>
              <a:rPr lang="hu-HU" altLang="hu-HU" sz="1800" dirty="0" err="1" smtClean="0"/>
              <a:t>4c</a:t>
            </a:r>
            <a:endParaRPr lang="hu-HU" altLang="hu-HU" sz="1800" dirty="0"/>
          </a:p>
        </p:txBody>
      </p:sp>
      <p:sp>
        <p:nvSpPr>
          <p:cNvPr id="126983" name="Text Box 11"/>
          <p:cNvSpPr txBox="1">
            <a:spLocks noChangeArrowheads="1"/>
          </p:cNvSpPr>
          <p:nvPr/>
        </p:nvSpPr>
        <p:spPr bwMode="auto">
          <a:xfrm>
            <a:off x="2613026" y="3062287"/>
            <a:ext cx="1262924" cy="366713"/>
          </a:xfrm>
          <a:prstGeom prst="rect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u-HU" altLang="hu-HU" sz="1800" dirty="0" smtClean="0"/>
              <a:t>2: </a:t>
            </a:r>
            <a:r>
              <a:rPr lang="hu-HU" altLang="hu-HU" sz="1800" dirty="0" err="1" smtClean="0"/>
              <a:t>1n</a:t>
            </a:r>
            <a:r>
              <a:rPr lang="hu-HU" altLang="hu-HU" sz="1800" dirty="0" smtClean="0"/>
              <a:t> </a:t>
            </a:r>
            <a:r>
              <a:rPr lang="hu-HU" altLang="hu-HU" sz="1800" dirty="0" err="1" smtClean="0"/>
              <a:t>2c</a:t>
            </a:r>
            <a:endParaRPr lang="hu-HU" altLang="hu-HU" sz="1800" dirty="0"/>
          </a:p>
        </p:txBody>
      </p:sp>
      <p:sp>
        <p:nvSpPr>
          <p:cNvPr id="126984" name="Text Box 12"/>
          <p:cNvSpPr txBox="1">
            <a:spLocks noChangeArrowheads="1"/>
          </p:cNvSpPr>
          <p:nvPr/>
        </p:nvSpPr>
        <p:spPr bwMode="auto">
          <a:xfrm>
            <a:off x="2887663" y="4233863"/>
            <a:ext cx="1324297" cy="369332"/>
          </a:xfrm>
          <a:prstGeom prst="rect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u-HU" altLang="hu-HU" sz="1800" dirty="0" smtClean="0"/>
              <a:t>4: </a:t>
            </a:r>
            <a:r>
              <a:rPr lang="hu-HU" altLang="hu-HU" sz="1800" dirty="0" err="1" smtClean="0"/>
              <a:t>1n</a:t>
            </a:r>
            <a:r>
              <a:rPr lang="hu-HU" altLang="hu-HU" sz="1800" dirty="0" smtClean="0"/>
              <a:t> </a:t>
            </a:r>
            <a:r>
              <a:rPr lang="hu-HU" altLang="hu-HU" sz="1800" dirty="0" err="1" smtClean="0"/>
              <a:t>1c</a:t>
            </a:r>
            <a:endParaRPr lang="hu-HU" altLang="hu-HU" sz="1800" dirty="0"/>
          </a:p>
        </p:txBody>
      </p:sp>
    </p:spTree>
    <p:extLst>
      <p:ext uri="{BB962C8B-B14F-4D97-AF65-F5344CB8AC3E}">
        <p14:creationId xmlns:p14="http://schemas.microsoft.com/office/powerpoint/2010/main" val="2481498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hu-HU" dirty="0" smtClean="0"/>
              <a:t>Spermatogenesis</a:t>
            </a:r>
          </a:p>
        </p:txBody>
      </p:sp>
      <p:pic>
        <p:nvPicPr>
          <p:cNvPr id="131075" name="Picture 5" descr="he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021" y="2132856"/>
            <a:ext cx="4747096" cy="4533057"/>
          </a:xfrm>
          <a:noFill/>
        </p:spPr>
      </p:pic>
      <p:sp>
        <p:nvSpPr>
          <p:cNvPr id="131076" name="Text Box 7"/>
          <p:cNvSpPr txBox="1">
            <a:spLocks noChangeArrowheads="1"/>
          </p:cNvSpPr>
          <p:nvPr/>
        </p:nvSpPr>
        <p:spPr bwMode="auto">
          <a:xfrm>
            <a:off x="276225" y="4602163"/>
            <a:ext cx="2003425" cy="366712"/>
          </a:xfrm>
          <a:prstGeom prst="rect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u-HU" altLang="hu-HU" sz="1800" dirty="0"/>
              <a:t>S</a:t>
            </a:r>
            <a:r>
              <a:rPr lang="en-US" altLang="hu-HU" sz="1800" dirty="0" err="1" smtClean="0"/>
              <a:t>permatogoni</a:t>
            </a:r>
            <a:r>
              <a:rPr lang="hu-HU" altLang="hu-HU" sz="1800" dirty="0" err="1" smtClean="0"/>
              <a:t>um</a:t>
            </a:r>
            <a:endParaRPr lang="en-US" altLang="hu-HU" sz="1800" dirty="0"/>
          </a:p>
        </p:txBody>
      </p:sp>
      <p:sp>
        <p:nvSpPr>
          <p:cNvPr id="131077" name="Line 8"/>
          <p:cNvSpPr>
            <a:spLocks noChangeShapeType="1"/>
          </p:cNvSpPr>
          <p:nvPr/>
        </p:nvSpPr>
        <p:spPr bwMode="auto">
          <a:xfrm>
            <a:off x="2263775" y="4789488"/>
            <a:ext cx="493713" cy="146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31078" name="Line 9"/>
          <p:cNvSpPr>
            <a:spLocks noChangeShapeType="1"/>
          </p:cNvSpPr>
          <p:nvPr/>
        </p:nvSpPr>
        <p:spPr bwMode="auto">
          <a:xfrm>
            <a:off x="2263775" y="4732338"/>
            <a:ext cx="1001713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31079" name="Line 11"/>
          <p:cNvSpPr>
            <a:spLocks noChangeShapeType="1"/>
          </p:cNvSpPr>
          <p:nvPr/>
        </p:nvSpPr>
        <p:spPr bwMode="auto">
          <a:xfrm>
            <a:off x="2582862" y="3527425"/>
            <a:ext cx="682625" cy="60642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31080" name="Text Box 12"/>
          <p:cNvSpPr txBox="1">
            <a:spLocks noChangeArrowheads="1"/>
          </p:cNvSpPr>
          <p:nvPr/>
        </p:nvSpPr>
        <p:spPr bwMode="auto">
          <a:xfrm>
            <a:off x="6126621" y="2350794"/>
            <a:ext cx="1770063" cy="366712"/>
          </a:xfrm>
          <a:prstGeom prst="rect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u-HU" altLang="hu-HU" sz="1800"/>
              <a:t>S</a:t>
            </a:r>
            <a:r>
              <a:rPr lang="en-US" altLang="hu-HU" sz="1800" smtClean="0"/>
              <a:t>permatid</a:t>
            </a:r>
            <a:endParaRPr lang="en-US" altLang="hu-HU" sz="1800" dirty="0"/>
          </a:p>
        </p:txBody>
      </p:sp>
      <p:sp>
        <p:nvSpPr>
          <p:cNvPr id="131081" name="Line 13"/>
          <p:cNvSpPr>
            <a:spLocks noChangeShapeType="1"/>
          </p:cNvSpPr>
          <p:nvPr/>
        </p:nvSpPr>
        <p:spPr bwMode="auto">
          <a:xfrm flipH="1">
            <a:off x="4130209" y="1866122"/>
            <a:ext cx="1636108" cy="131729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31082" name="Text Box 14"/>
          <p:cNvSpPr txBox="1">
            <a:spLocks noChangeArrowheads="1"/>
          </p:cNvSpPr>
          <p:nvPr/>
        </p:nvSpPr>
        <p:spPr bwMode="auto">
          <a:xfrm>
            <a:off x="5646738" y="3324225"/>
            <a:ext cx="2220912" cy="366713"/>
          </a:xfrm>
          <a:prstGeom prst="rect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hu-HU" sz="1800"/>
              <a:t>Sertoli </a:t>
            </a:r>
            <a:r>
              <a:rPr lang="hu-HU" altLang="hu-HU" sz="1800"/>
              <a:t>sejt</a:t>
            </a:r>
            <a:endParaRPr lang="en-US" altLang="hu-HU" sz="1800"/>
          </a:p>
        </p:txBody>
      </p:sp>
      <p:sp>
        <p:nvSpPr>
          <p:cNvPr id="131083" name="Line 15"/>
          <p:cNvSpPr>
            <a:spLocks noChangeShapeType="1"/>
          </p:cNvSpPr>
          <p:nvPr/>
        </p:nvSpPr>
        <p:spPr bwMode="auto">
          <a:xfrm flipH="1">
            <a:off x="3923928" y="3482975"/>
            <a:ext cx="1678360" cy="711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31084" name="Text Box 16"/>
          <p:cNvSpPr txBox="1">
            <a:spLocks noChangeArrowheads="1"/>
          </p:cNvSpPr>
          <p:nvPr/>
        </p:nvSpPr>
        <p:spPr bwMode="auto">
          <a:xfrm>
            <a:off x="623888" y="1292225"/>
            <a:ext cx="3194050" cy="366713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u-HU" altLang="hu-HU" sz="1800"/>
              <a:t>S</a:t>
            </a:r>
            <a:r>
              <a:rPr lang="en-US" altLang="hu-HU" sz="1800"/>
              <a:t>permiocytogenesis</a:t>
            </a:r>
          </a:p>
        </p:txBody>
      </p:sp>
      <p:sp>
        <p:nvSpPr>
          <p:cNvPr id="131085" name="Line 17"/>
          <p:cNvSpPr>
            <a:spLocks noChangeShapeType="1"/>
          </p:cNvSpPr>
          <p:nvPr/>
        </p:nvSpPr>
        <p:spPr bwMode="auto">
          <a:xfrm>
            <a:off x="2481263" y="1698625"/>
            <a:ext cx="1167006" cy="179102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31086" name="Line 18"/>
          <p:cNvSpPr>
            <a:spLocks noChangeShapeType="1"/>
          </p:cNvSpPr>
          <p:nvPr/>
        </p:nvSpPr>
        <p:spPr bwMode="auto">
          <a:xfrm>
            <a:off x="3019424" y="1668463"/>
            <a:ext cx="1039391" cy="139197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31087" name="Text Box 19"/>
          <p:cNvSpPr txBox="1">
            <a:spLocks noChangeArrowheads="1"/>
          </p:cNvSpPr>
          <p:nvPr/>
        </p:nvSpPr>
        <p:spPr bwMode="auto">
          <a:xfrm>
            <a:off x="3035300" y="6299200"/>
            <a:ext cx="1944688" cy="366713"/>
          </a:xfrm>
          <a:prstGeom prst="rect">
            <a:avLst/>
          </a:prstGeom>
          <a:solidFill>
            <a:srgbClr val="CC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hu-HU" sz="1800"/>
              <a:t>Leydig </a:t>
            </a:r>
            <a:r>
              <a:rPr lang="hu-HU" altLang="hu-HU" sz="1800" smtClean="0"/>
              <a:t>cell</a:t>
            </a:r>
            <a:endParaRPr lang="en-US" altLang="hu-HU" sz="1800"/>
          </a:p>
        </p:txBody>
      </p:sp>
      <p:sp>
        <p:nvSpPr>
          <p:cNvPr id="131088" name="Line 20"/>
          <p:cNvSpPr>
            <a:spLocks noChangeShapeType="1"/>
          </p:cNvSpPr>
          <p:nvPr/>
        </p:nvSpPr>
        <p:spPr bwMode="auto">
          <a:xfrm flipH="1" flipV="1">
            <a:off x="2715208" y="5719664"/>
            <a:ext cx="767767" cy="55096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31089" name="Line 21"/>
          <p:cNvSpPr>
            <a:spLocks noChangeShapeType="1"/>
          </p:cNvSpPr>
          <p:nvPr/>
        </p:nvSpPr>
        <p:spPr bwMode="auto">
          <a:xfrm flipV="1">
            <a:off x="4513263" y="5626358"/>
            <a:ext cx="450623" cy="68712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31090" name="Text Box 22"/>
          <p:cNvSpPr txBox="1">
            <a:spLocks noChangeArrowheads="1"/>
          </p:cNvSpPr>
          <p:nvPr/>
        </p:nvSpPr>
        <p:spPr bwMode="auto">
          <a:xfrm>
            <a:off x="231775" y="5080000"/>
            <a:ext cx="2001838" cy="366713"/>
          </a:xfrm>
          <a:prstGeom prst="rect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u-HU" altLang="hu-HU" sz="1800"/>
              <a:t>M</a:t>
            </a:r>
            <a:r>
              <a:rPr lang="en-US" altLang="hu-HU" sz="1800"/>
              <a:t>yoid </a:t>
            </a:r>
            <a:r>
              <a:rPr lang="hu-HU" altLang="hu-HU" sz="1800" smtClean="0"/>
              <a:t>cell</a:t>
            </a:r>
            <a:endParaRPr lang="en-US" altLang="hu-HU" sz="1800"/>
          </a:p>
        </p:txBody>
      </p:sp>
      <p:sp>
        <p:nvSpPr>
          <p:cNvPr id="131091" name="Line 23"/>
          <p:cNvSpPr>
            <a:spLocks noChangeShapeType="1"/>
          </p:cNvSpPr>
          <p:nvPr/>
        </p:nvSpPr>
        <p:spPr bwMode="auto">
          <a:xfrm flipV="1">
            <a:off x="2249488" y="5268913"/>
            <a:ext cx="711200" cy="57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31092" name="Text Box 24"/>
          <p:cNvSpPr txBox="1">
            <a:spLocks noChangeArrowheads="1"/>
          </p:cNvSpPr>
          <p:nvPr/>
        </p:nvSpPr>
        <p:spPr bwMode="auto">
          <a:xfrm>
            <a:off x="6313488" y="3905250"/>
            <a:ext cx="2598737" cy="14668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hu-HU" sz="1800"/>
              <a:t>  Tight junctions	 (zonula occludens)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hu-HU" sz="1800"/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u-HU" altLang="hu-HU" sz="1800" smtClean="0"/>
              <a:t>Blood-testis barrier</a:t>
            </a:r>
            <a:endParaRPr lang="en-US" altLang="hu-HU" sz="1800"/>
          </a:p>
        </p:txBody>
      </p:sp>
      <p:sp>
        <p:nvSpPr>
          <p:cNvPr id="131093" name="AutoShape 25"/>
          <p:cNvSpPr>
            <a:spLocks noChangeArrowheads="1"/>
          </p:cNvSpPr>
          <p:nvPr/>
        </p:nvSpPr>
        <p:spPr bwMode="auto">
          <a:xfrm>
            <a:off x="7605713" y="4572000"/>
            <a:ext cx="188912" cy="434975"/>
          </a:xfrm>
          <a:prstGeom prst="downArrow">
            <a:avLst>
              <a:gd name="adj1" fmla="val 50000"/>
              <a:gd name="adj2" fmla="val 57563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sp>
        <p:nvSpPr>
          <p:cNvPr id="131094" name="Line 28"/>
          <p:cNvSpPr>
            <a:spLocks noChangeShapeType="1"/>
          </p:cNvSpPr>
          <p:nvPr/>
        </p:nvSpPr>
        <p:spPr bwMode="auto">
          <a:xfrm flipH="1">
            <a:off x="4665306" y="4194174"/>
            <a:ext cx="1633894" cy="40581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31095" name="Text Box 10"/>
          <p:cNvSpPr txBox="1">
            <a:spLocks noChangeArrowheads="1"/>
          </p:cNvSpPr>
          <p:nvPr/>
        </p:nvSpPr>
        <p:spPr bwMode="auto">
          <a:xfrm>
            <a:off x="0" y="3367088"/>
            <a:ext cx="2684463" cy="366712"/>
          </a:xfrm>
          <a:prstGeom prst="rect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u-HU" altLang="hu-HU" sz="1800" smtClean="0"/>
              <a:t>Primary </a:t>
            </a:r>
            <a:r>
              <a:rPr lang="en-US" altLang="hu-HU" sz="1800" smtClean="0"/>
              <a:t>spermatocyt</a:t>
            </a:r>
            <a:r>
              <a:rPr lang="hu-HU" altLang="hu-HU" sz="1800" dirty="0"/>
              <a:t>e</a:t>
            </a:r>
            <a:endParaRPr lang="en-US" altLang="hu-HU" sz="1800" dirty="0"/>
          </a:p>
        </p:txBody>
      </p:sp>
      <p:sp>
        <p:nvSpPr>
          <p:cNvPr id="24" name="Text Box 10"/>
          <p:cNvSpPr txBox="1">
            <a:spLocks noChangeArrowheads="1"/>
          </p:cNvSpPr>
          <p:nvPr/>
        </p:nvSpPr>
        <p:spPr bwMode="auto">
          <a:xfrm>
            <a:off x="5599634" y="2853532"/>
            <a:ext cx="3312591" cy="369332"/>
          </a:xfrm>
          <a:prstGeom prst="rect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u-HU" altLang="hu-HU" sz="1800" smtClean="0"/>
              <a:t>Secondary </a:t>
            </a:r>
            <a:r>
              <a:rPr lang="en-US" altLang="hu-HU" sz="1800" smtClean="0"/>
              <a:t>spermatocyt</a:t>
            </a:r>
            <a:r>
              <a:rPr lang="hu-HU" altLang="hu-HU" sz="1800" smtClean="0"/>
              <a:t>e</a:t>
            </a:r>
            <a:endParaRPr lang="en-US" altLang="hu-HU" sz="1800" dirty="0"/>
          </a:p>
        </p:txBody>
      </p:sp>
      <p:sp>
        <p:nvSpPr>
          <p:cNvPr id="25" name="Line 15"/>
          <p:cNvSpPr>
            <a:spLocks noChangeShapeType="1"/>
          </p:cNvSpPr>
          <p:nvPr/>
        </p:nvSpPr>
        <p:spPr bwMode="auto">
          <a:xfrm flipH="1">
            <a:off x="4531428" y="3041780"/>
            <a:ext cx="1094931" cy="49815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6" name="Text Box 12"/>
          <p:cNvSpPr txBox="1">
            <a:spLocks noChangeArrowheads="1"/>
          </p:cNvSpPr>
          <p:nvPr/>
        </p:nvSpPr>
        <p:spPr bwMode="auto">
          <a:xfrm>
            <a:off x="4947534" y="1549108"/>
            <a:ext cx="1770063" cy="366712"/>
          </a:xfrm>
          <a:prstGeom prst="rect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u-HU" altLang="hu-HU" sz="1800"/>
              <a:t>S</a:t>
            </a:r>
            <a:r>
              <a:rPr lang="en-US" altLang="hu-HU" sz="1800" smtClean="0"/>
              <a:t>perm</a:t>
            </a:r>
            <a:r>
              <a:rPr lang="hu-HU" altLang="hu-HU" sz="1800" smtClean="0"/>
              <a:t>atozoon</a:t>
            </a:r>
            <a:endParaRPr lang="en-US" altLang="hu-HU" sz="1800" dirty="0"/>
          </a:p>
        </p:txBody>
      </p:sp>
      <p:sp>
        <p:nvSpPr>
          <p:cNvPr id="27" name="Line 15"/>
          <p:cNvSpPr>
            <a:spLocks noChangeShapeType="1"/>
          </p:cNvSpPr>
          <p:nvPr/>
        </p:nvSpPr>
        <p:spPr bwMode="auto">
          <a:xfrm flipH="1">
            <a:off x="4571999" y="2509935"/>
            <a:ext cx="1604865" cy="6971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10256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5"/>
          <p:cNvSpPr txBox="1">
            <a:spLocks noChangeArrowheads="1"/>
          </p:cNvSpPr>
          <p:nvPr/>
        </p:nvSpPr>
        <p:spPr bwMode="auto">
          <a:xfrm>
            <a:off x="1162050" y="0"/>
            <a:ext cx="641191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u-HU" altLang="hu-HU" sz="4400" dirty="0" err="1"/>
              <a:t>Spermiocytogenesis</a:t>
            </a:r>
            <a:endParaRPr lang="hu-HU" altLang="hu-HU" sz="4400" dirty="0"/>
          </a:p>
        </p:txBody>
      </p:sp>
      <p:pic>
        <p:nvPicPr>
          <p:cNvPr id="34819" name="Picture 5" descr="http://dc263.4shared.com/doc/qWPrdOXW/preview_html_123507c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" y="1630363"/>
            <a:ext cx="8196263" cy="468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2005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4" descr="here tsemcont 40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Text Box 5"/>
          <p:cNvSpPr txBox="1">
            <a:spLocks noChangeArrowheads="1"/>
          </p:cNvSpPr>
          <p:nvPr/>
        </p:nvSpPr>
        <p:spPr bwMode="auto">
          <a:xfrm>
            <a:off x="4048125" y="6491288"/>
            <a:ext cx="2220913" cy="366712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hu-HU" sz="1800"/>
              <a:t>Sertoli cell</a:t>
            </a:r>
          </a:p>
        </p:txBody>
      </p:sp>
      <p:sp>
        <p:nvSpPr>
          <p:cNvPr id="41988" name="Line 6"/>
          <p:cNvSpPr>
            <a:spLocks noChangeShapeType="1"/>
          </p:cNvSpPr>
          <p:nvPr/>
        </p:nvSpPr>
        <p:spPr bwMode="auto">
          <a:xfrm flipH="1" flipV="1">
            <a:off x="5326063" y="6067425"/>
            <a:ext cx="58737" cy="450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41989" name="Line 7"/>
          <p:cNvSpPr>
            <a:spLocks noChangeShapeType="1"/>
          </p:cNvSpPr>
          <p:nvPr/>
        </p:nvSpPr>
        <p:spPr bwMode="auto">
          <a:xfrm flipH="1" flipV="1">
            <a:off x="4325938" y="5718175"/>
            <a:ext cx="173037" cy="7556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41990" name="Text Box 8"/>
          <p:cNvSpPr txBox="1">
            <a:spLocks noChangeArrowheads="1"/>
          </p:cNvSpPr>
          <p:nvPr/>
        </p:nvSpPr>
        <p:spPr bwMode="auto">
          <a:xfrm>
            <a:off x="0" y="4949825"/>
            <a:ext cx="2003425" cy="366713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u-HU" altLang="hu-HU" sz="1800"/>
              <a:t>S</a:t>
            </a:r>
            <a:r>
              <a:rPr lang="en-US" altLang="hu-HU" sz="1800"/>
              <a:t>permatogonia</a:t>
            </a:r>
          </a:p>
        </p:txBody>
      </p:sp>
      <p:sp>
        <p:nvSpPr>
          <p:cNvPr id="41991" name="Line 9"/>
          <p:cNvSpPr>
            <a:spLocks noChangeShapeType="1"/>
          </p:cNvSpPr>
          <p:nvPr/>
        </p:nvSpPr>
        <p:spPr bwMode="auto">
          <a:xfrm flipV="1">
            <a:off x="1117600" y="3367088"/>
            <a:ext cx="130175" cy="15827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41992" name="Line 10"/>
          <p:cNvSpPr>
            <a:spLocks noChangeShapeType="1"/>
          </p:cNvSpPr>
          <p:nvPr/>
        </p:nvSpPr>
        <p:spPr bwMode="auto">
          <a:xfrm flipV="1">
            <a:off x="1204913" y="3948113"/>
            <a:ext cx="333375" cy="10017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41993" name="Text Box 11"/>
          <p:cNvSpPr txBox="1">
            <a:spLocks noChangeArrowheads="1"/>
          </p:cNvSpPr>
          <p:nvPr/>
        </p:nvSpPr>
        <p:spPr bwMode="auto">
          <a:xfrm>
            <a:off x="4021138" y="0"/>
            <a:ext cx="2582862" cy="366713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u-HU" altLang="hu-HU" sz="1800"/>
              <a:t>P</a:t>
            </a:r>
            <a:r>
              <a:rPr lang="en-US" altLang="hu-HU" sz="1800"/>
              <a:t>rimary spermatocyte</a:t>
            </a:r>
            <a:r>
              <a:rPr lang="hu-HU" altLang="hu-HU" sz="1800"/>
              <a:t>s</a:t>
            </a:r>
            <a:endParaRPr lang="en-US" altLang="hu-HU" sz="1800"/>
          </a:p>
        </p:txBody>
      </p:sp>
      <p:sp>
        <p:nvSpPr>
          <p:cNvPr id="41994" name="Line 12"/>
          <p:cNvSpPr>
            <a:spLocks noChangeShapeType="1"/>
          </p:cNvSpPr>
          <p:nvPr/>
        </p:nvSpPr>
        <p:spPr bwMode="auto">
          <a:xfrm flipH="1">
            <a:off x="3468688" y="377825"/>
            <a:ext cx="798512" cy="7540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41995" name="Line 13"/>
          <p:cNvSpPr>
            <a:spLocks noChangeShapeType="1"/>
          </p:cNvSpPr>
          <p:nvPr/>
        </p:nvSpPr>
        <p:spPr bwMode="auto">
          <a:xfrm>
            <a:off x="5514975" y="377825"/>
            <a:ext cx="203200" cy="12906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41996" name="Text Box 14"/>
          <p:cNvSpPr txBox="1">
            <a:spLocks noChangeArrowheads="1"/>
          </p:cNvSpPr>
          <p:nvPr/>
        </p:nvSpPr>
        <p:spPr bwMode="auto">
          <a:xfrm>
            <a:off x="3613150" y="2974975"/>
            <a:ext cx="1770063" cy="366713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u-HU" altLang="hu-HU" sz="1800"/>
              <a:t>S</a:t>
            </a:r>
            <a:r>
              <a:rPr lang="en-US" altLang="hu-HU" sz="1800"/>
              <a:t>permatid</a:t>
            </a:r>
            <a:r>
              <a:rPr lang="hu-HU" altLang="hu-HU" sz="1800"/>
              <a:t>s</a:t>
            </a:r>
            <a:endParaRPr lang="en-US" altLang="hu-HU" sz="1800"/>
          </a:p>
        </p:txBody>
      </p:sp>
      <p:sp>
        <p:nvSpPr>
          <p:cNvPr id="41997" name="Line 15"/>
          <p:cNvSpPr>
            <a:spLocks noChangeShapeType="1"/>
          </p:cNvSpPr>
          <p:nvPr/>
        </p:nvSpPr>
        <p:spPr bwMode="auto">
          <a:xfrm>
            <a:off x="4645025" y="3381375"/>
            <a:ext cx="1087438" cy="14525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41998" name="Line 16"/>
          <p:cNvSpPr>
            <a:spLocks noChangeShapeType="1"/>
          </p:cNvSpPr>
          <p:nvPr/>
        </p:nvSpPr>
        <p:spPr bwMode="auto">
          <a:xfrm flipV="1">
            <a:off x="5399088" y="3222625"/>
            <a:ext cx="14509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13274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5" descr="here tsemcont 40x Leydi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Text Box 6"/>
          <p:cNvSpPr txBox="1">
            <a:spLocks noChangeArrowheads="1"/>
          </p:cNvSpPr>
          <p:nvPr/>
        </p:nvSpPr>
        <p:spPr bwMode="auto">
          <a:xfrm rot="-2347050">
            <a:off x="0" y="4702175"/>
            <a:ext cx="2001838" cy="366713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u-HU" altLang="hu-HU" sz="1800"/>
              <a:t>M</a:t>
            </a:r>
            <a:r>
              <a:rPr lang="en-US" altLang="hu-HU" sz="1800"/>
              <a:t>yoid cell</a:t>
            </a:r>
            <a:r>
              <a:rPr lang="hu-HU" altLang="hu-HU" sz="1800"/>
              <a:t>s</a:t>
            </a:r>
            <a:endParaRPr lang="en-US" altLang="hu-HU" sz="1800"/>
          </a:p>
        </p:txBody>
      </p:sp>
      <p:sp>
        <p:nvSpPr>
          <p:cNvPr id="45060" name="Line 7"/>
          <p:cNvSpPr>
            <a:spLocks noChangeShapeType="1"/>
          </p:cNvSpPr>
          <p:nvPr/>
        </p:nvSpPr>
        <p:spPr bwMode="auto">
          <a:xfrm>
            <a:off x="871538" y="5210175"/>
            <a:ext cx="71437" cy="5667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45061" name="Line 8"/>
          <p:cNvSpPr>
            <a:spLocks noChangeShapeType="1"/>
          </p:cNvSpPr>
          <p:nvPr/>
        </p:nvSpPr>
        <p:spPr bwMode="auto">
          <a:xfrm>
            <a:off x="1204913" y="4978400"/>
            <a:ext cx="231775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45062" name="Line 9"/>
          <p:cNvSpPr>
            <a:spLocks noChangeShapeType="1"/>
          </p:cNvSpPr>
          <p:nvPr/>
        </p:nvSpPr>
        <p:spPr bwMode="auto">
          <a:xfrm flipV="1">
            <a:off x="1204913" y="4295775"/>
            <a:ext cx="1393825" cy="668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45063" name="Text Box 10"/>
          <p:cNvSpPr txBox="1">
            <a:spLocks noChangeArrowheads="1"/>
          </p:cNvSpPr>
          <p:nvPr/>
        </p:nvSpPr>
        <p:spPr bwMode="auto">
          <a:xfrm>
            <a:off x="3411538" y="1828800"/>
            <a:ext cx="1944687" cy="366713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hu-HU" sz="1800"/>
              <a:t>Leydig cells</a:t>
            </a:r>
          </a:p>
        </p:txBody>
      </p:sp>
      <p:sp>
        <p:nvSpPr>
          <p:cNvPr id="45064" name="Line 11"/>
          <p:cNvSpPr>
            <a:spLocks noChangeShapeType="1"/>
          </p:cNvSpPr>
          <p:nvPr/>
        </p:nvSpPr>
        <p:spPr bwMode="auto">
          <a:xfrm>
            <a:off x="4789488" y="2206625"/>
            <a:ext cx="479425" cy="12763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45065" name="Line 12"/>
          <p:cNvSpPr>
            <a:spLocks noChangeShapeType="1"/>
          </p:cNvSpPr>
          <p:nvPr/>
        </p:nvSpPr>
        <p:spPr bwMode="auto">
          <a:xfrm flipH="1">
            <a:off x="3832225" y="2176463"/>
            <a:ext cx="290513" cy="18145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97438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mhere d epid 20x"/>
          <p:cNvPicPr>
            <a:picLocks noChangeAspect="1" noChangeArrowheads="1"/>
          </p:cNvPicPr>
          <p:nvPr/>
        </p:nvPicPr>
        <p:blipFill>
          <a:blip r:embed="rId2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64013"/>
            <a:ext cx="3613150" cy="269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3" name="Picture 3" descr="testis magy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9575" y="2513013"/>
            <a:ext cx="4924425" cy="434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4" name="Picture 4" descr="d efferentes testis 10x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595688" cy="268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5" name="AutoShape 5"/>
          <p:cNvSpPr>
            <a:spLocks noChangeArrowheads="1"/>
          </p:cNvSpPr>
          <p:nvPr/>
        </p:nvSpPr>
        <p:spPr bwMode="auto">
          <a:xfrm rot="3413319">
            <a:off x="3146425" y="3497263"/>
            <a:ext cx="1909763" cy="223837"/>
          </a:xfrm>
          <a:prstGeom prst="rightArrow">
            <a:avLst>
              <a:gd name="adj1" fmla="val 50000"/>
              <a:gd name="adj2" fmla="val 21329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hu-HU" altLang="hu-HU" sz="1800">
              <a:solidFill>
                <a:srgbClr val="000000"/>
              </a:solidFill>
            </a:endParaRPr>
          </a:p>
        </p:txBody>
      </p:sp>
      <p:sp>
        <p:nvSpPr>
          <p:cNvPr id="56326" name="AutoShape 6"/>
          <p:cNvSpPr>
            <a:spLocks noChangeArrowheads="1"/>
          </p:cNvSpPr>
          <p:nvPr/>
        </p:nvSpPr>
        <p:spPr bwMode="auto">
          <a:xfrm>
            <a:off x="3659188" y="5614988"/>
            <a:ext cx="855662" cy="219075"/>
          </a:xfrm>
          <a:prstGeom prst="rightArrow">
            <a:avLst>
              <a:gd name="adj1" fmla="val 50000"/>
              <a:gd name="adj2" fmla="val 9764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hu-HU" altLang="hu-HU" sz="1800">
              <a:solidFill>
                <a:srgbClr val="000000"/>
              </a:solidFill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4219575" y="986118"/>
            <a:ext cx="17620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 err="1" smtClean="0"/>
              <a:t>Epididymis</a:t>
            </a:r>
            <a:endParaRPr lang="hu-HU" sz="2800" dirty="0"/>
          </a:p>
        </p:txBody>
      </p:sp>
    </p:spTree>
    <p:extLst>
      <p:ext uri="{BB962C8B-B14F-4D97-AF65-F5344CB8AC3E}">
        <p14:creationId xmlns:p14="http://schemas.microsoft.com/office/powerpoint/2010/main" val="893768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725271" y="2805953"/>
            <a:ext cx="33600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 err="1" smtClean="0"/>
              <a:t>Female</a:t>
            </a:r>
            <a:r>
              <a:rPr lang="hu-HU" sz="2800" dirty="0" smtClean="0"/>
              <a:t> </a:t>
            </a:r>
            <a:r>
              <a:rPr lang="hu-HU" sz="2800" dirty="0" err="1" smtClean="0"/>
              <a:t>genital</a:t>
            </a:r>
            <a:r>
              <a:rPr lang="hu-HU" sz="2800" dirty="0" smtClean="0"/>
              <a:t> </a:t>
            </a:r>
            <a:r>
              <a:rPr lang="hu-HU" sz="2800" dirty="0" err="1" smtClean="0"/>
              <a:t>organs</a:t>
            </a:r>
            <a:endParaRPr lang="hu-HU" sz="2800" dirty="0"/>
          </a:p>
        </p:txBody>
      </p:sp>
    </p:spTree>
    <p:extLst>
      <p:ext uri="{BB962C8B-B14F-4D97-AF65-F5344CB8AC3E}">
        <p14:creationId xmlns:p14="http://schemas.microsoft.com/office/powerpoint/2010/main" val="2146086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4" descr="fun spermatic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31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9475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 Box 3"/>
          <p:cNvSpPr txBox="1">
            <a:spLocks noChangeArrowheads="1"/>
          </p:cNvSpPr>
          <p:nvPr/>
        </p:nvSpPr>
        <p:spPr bwMode="auto">
          <a:xfrm>
            <a:off x="190500" y="746125"/>
            <a:ext cx="175895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hu-HU" sz="2000">
              <a:solidFill>
                <a:srgbClr val="FFFF00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hu-HU" sz="2000">
              <a:solidFill>
                <a:srgbClr val="FFFF00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hu-HU" sz="2000">
              <a:solidFill>
                <a:srgbClr val="FFFF00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hu-HU" sz="2000">
              <a:solidFill>
                <a:srgbClr val="FFFF00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hu-HU" sz="240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60419" name="Text Box 4"/>
          <p:cNvSpPr txBox="1">
            <a:spLocks noChangeArrowheads="1"/>
          </p:cNvSpPr>
          <p:nvPr/>
        </p:nvSpPr>
        <p:spPr bwMode="auto">
          <a:xfrm>
            <a:off x="474663" y="1485900"/>
            <a:ext cx="80819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hu-HU" altLang="hu-HU" sz="240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60420" name="Rectangle 11"/>
          <p:cNvSpPr>
            <a:spLocks noChangeArrowheads="1"/>
          </p:cNvSpPr>
          <p:nvPr/>
        </p:nvSpPr>
        <p:spPr bwMode="auto">
          <a:xfrm>
            <a:off x="0" y="3175"/>
            <a:ext cx="9144000" cy="954088"/>
          </a:xfrm>
          <a:prstGeom prst="rect">
            <a:avLst/>
          </a:prstGeom>
          <a:solidFill>
            <a:srgbClr val="BBE0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>
                <a:solidFill>
                  <a:srgbClr val="002060"/>
                </a:solidFill>
              </a:rPr>
              <a:t>Seminal vesicle and prostate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hu-HU" altLang="hu-HU" sz="2400" b="1">
              <a:solidFill>
                <a:srgbClr val="CCECFF"/>
              </a:solidFill>
              <a:latin typeface="Arial" panose="020B0604020202020204" pitchFamily="34" charset="0"/>
            </a:endParaRPr>
          </a:p>
        </p:txBody>
      </p:sp>
      <p:grpSp>
        <p:nvGrpSpPr>
          <p:cNvPr id="60421" name="Csoportba foglalás 13"/>
          <p:cNvGrpSpPr>
            <a:grpSpLocks/>
          </p:cNvGrpSpPr>
          <p:nvPr/>
        </p:nvGrpSpPr>
        <p:grpSpPr bwMode="auto">
          <a:xfrm>
            <a:off x="376238" y="2460625"/>
            <a:ext cx="4960937" cy="4352925"/>
            <a:chOff x="376238" y="1196975"/>
            <a:chExt cx="8372475" cy="5616575"/>
          </a:xfrm>
        </p:grpSpPr>
        <p:sp>
          <p:nvSpPr>
            <p:cNvPr id="60428" name="Rectangle 2"/>
            <p:cNvSpPr>
              <a:spLocks noChangeArrowheads="1"/>
            </p:cNvSpPr>
            <p:nvPr/>
          </p:nvSpPr>
          <p:spPr bwMode="auto">
            <a:xfrm>
              <a:off x="395288" y="1196975"/>
              <a:ext cx="8353425" cy="56165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hu-HU" altLang="hu-HU" sz="24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pic>
          <p:nvPicPr>
            <p:cNvPr id="60429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0775" y="2073275"/>
              <a:ext cx="4378325" cy="4538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0430" name="AutoShape 6"/>
            <p:cNvSpPr>
              <a:spLocks/>
            </p:cNvSpPr>
            <p:nvPr/>
          </p:nvSpPr>
          <p:spPr bwMode="auto">
            <a:xfrm>
              <a:off x="5908675" y="3295650"/>
              <a:ext cx="2003425" cy="352425"/>
            </a:xfrm>
            <a:prstGeom prst="callout1">
              <a:avLst>
                <a:gd name="adj1" fmla="val 32431"/>
                <a:gd name="adj2" fmla="val -3806"/>
                <a:gd name="adj3" fmla="val 126579"/>
                <a:gd name="adj4" fmla="val -36528"/>
              </a:avLst>
            </a:prstGeom>
            <a:noFill/>
            <a:ln w="158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hu-HU" altLang="hu-HU" sz="1800">
                  <a:solidFill>
                    <a:srgbClr val="000000"/>
                  </a:solidFill>
                  <a:latin typeface="Arial" panose="020B0604020202020204" pitchFamily="34" charset="0"/>
                </a:rPr>
                <a:t>vesicula seminalis</a:t>
              </a:r>
            </a:p>
          </p:txBody>
        </p:sp>
        <p:sp>
          <p:nvSpPr>
            <p:cNvPr id="60431" name="AutoShape 7"/>
            <p:cNvSpPr>
              <a:spLocks/>
            </p:cNvSpPr>
            <p:nvPr/>
          </p:nvSpPr>
          <p:spPr bwMode="auto">
            <a:xfrm>
              <a:off x="5999163" y="1662113"/>
              <a:ext cx="1889125" cy="760412"/>
            </a:xfrm>
            <a:prstGeom prst="callout1">
              <a:avLst>
                <a:gd name="adj1" fmla="val 32431"/>
                <a:gd name="adj2" fmla="val -4032"/>
                <a:gd name="adj3" fmla="val 253255"/>
                <a:gd name="adj4" fmla="val -64079"/>
              </a:avLst>
            </a:prstGeom>
            <a:noFill/>
            <a:ln w="158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hu-HU" altLang="hu-HU" sz="1800">
                  <a:solidFill>
                    <a:srgbClr val="000000"/>
                  </a:solidFill>
                  <a:latin typeface="Arial" panose="020B0604020202020204" pitchFamily="34" charset="0"/>
                </a:rPr>
                <a:t> ampulla 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hu-HU" altLang="hu-HU" sz="1800">
                  <a:solidFill>
                    <a:srgbClr val="000000"/>
                  </a:solidFill>
                  <a:latin typeface="Arial" panose="020B0604020202020204" pitchFamily="34" charset="0"/>
                </a:rPr>
                <a:t>ductus deferentis</a:t>
              </a:r>
            </a:p>
          </p:txBody>
        </p:sp>
        <p:sp>
          <p:nvSpPr>
            <p:cNvPr id="60432" name="AutoShape 8"/>
            <p:cNvSpPr>
              <a:spLocks/>
            </p:cNvSpPr>
            <p:nvPr/>
          </p:nvSpPr>
          <p:spPr bwMode="auto">
            <a:xfrm>
              <a:off x="4978398" y="5573713"/>
              <a:ext cx="1413211" cy="321146"/>
            </a:xfrm>
            <a:prstGeom prst="callout1">
              <a:avLst>
                <a:gd name="adj1" fmla="val 32431"/>
                <a:gd name="adj2" fmla="val -6542"/>
                <a:gd name="adj3" fmla="val -19819"/>
                <a:gd name="adj4" fmla="val -91690"/>
              </a:avLst>
            </a:prstGeom>
            <a:noFill/>
            <a:ln w="158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hu-HU" altLang="hu-HU" sz="1800">
                  <a:solidFill>
                    <a:srgbClr val="000000"/>
                  </a:solidFill>
                  <a:latin typeface="Arial" panose="020B0604020202020204" pitchFamily="34" charset="0"/>
                </a:rPr>
                <a:t>prostate</a:t>
              </a:r>
            </a:p>
          </p:txBody>
        </p:sp>
        <p:sp>
          <p:nvSpPr>
            <p:cNvPr id="60433" name="AutoShape 9"/>
            <p:cNvSpPr>
              <a:spLocks/>
            </p:cNvSpPr>
            <p:nvPr/>
          </p:nvSpPr>
          <p:spPr bwMode="auto">
            <a:xfrm>
              <a:off x="4122738" y="6273800"/>
              <a:ext cx="2003425" cy="352425"/>
            </a:xfrm>
            <a:prstGeom prst="callout1">
              <a:avLst>
                <a:gd name="adj1" fmla="val 32431"/>
                <a:gd name="adj2" fmla="val -3806"/>
                <a:gd name="adj3" fmla="val -86037"/>
                <a:gd name="adj4" fmla="val -79079"/>
              </a:avLst>
            </a:prstGeom>
            <a:noFill/>
            <a:ln w="158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hu-HU" altLang="hu-HU" sz="1800">
                  <a:solidFill>
                    <a:srgbClr val="000000"/>
                  </a:solidFill>
                  <a:latin typeface="Arial" panose="020B0604020202020204" pitchFamily="34" charset="0"/>
                </a:rPr>
                <a:t>urethra</a:t>
              </a:r>
            </a:p>
          </p:txBody>
        </p:sp>
        <p:sp>
          <p:nvSpPr>
            <p:cNvPr id="60434" name="AutoShape 10"/>
            <p:cNvSpPr>
              <a:spLocks/>
            </p:cNvSpPr>
            <p:nvPr/>
          </p:nvSpPr>
          <p:spPr bwMode="auto">
            <a:xfrm>
              <a:off x="5230813" y="4686300"/>
              <a:ext cx="2298700" cy="352425"/>
            </a:xfrm>
            <a:prstGeom prst="callout1">
              <a:avLst>
                <a:gd name="adj1" fmla="val 32431"/>
                <a:gd name="adj2" fmla="val -3315"/>
                <a:gd name="adj3" fmla="val 150000"/>
                <a:gd name="adj4" fmla="val -72097"/>
              </a:avLst>
            </a:prstGeom>
            <a:noFill/>
            <a:ln w="158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hu-HU" altLang="hu-HU" sz="1800">
                  <a:solidFill>
                    <a:srgbClr val="000000"/>
                  </a:solidFill>
                  <a:latin typeface="Arial" panose="020B0604020202020204" pitchFamily="34" charset="0"/>
                </a:rPr>
                <a:t>ductus ejaculatorius</a:t>
              </a:r>
            </a:p>
          </p:txBody>
        </p:sp>
        <p:sp>
          <p:nvSpPr>
            <p:cNvPr id="60435" name="Text Box 13"/>
            <p:cNvSpPr txBox="1">
              <a:spLocks noChangeArrowheads="1"/>
            </p:cNvSpPr>
            <p:nvPr/>
          </p:nvSpPr>
          <p:spPr bwMode="auto">
            <a:xfrm>
              <a:off x="376238" y="2297113"/>
              <a:ext cx="954087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hu-HU" altLang="hu-HU" sz="1800">
                  <a:solidFill>
                    <a:srgbClr val="000000"/>
                  </a:solidFill>
                  <a:latin typeface="Arial" panose="020B0604020202020204" pitchFamily="34" charset="0"/>
                </a:rPr>
                <a:t>bladder</a:t>
              </a:r>
            </a:p>
          </p:txBody>
        </p:sp>
        <p:sp>
          <p:nvSpPr>
            <p:cNvPr id="60436" name="Line 14"/>
            <p:cNvSpPr>
              <a:spLocks noChangeShapeType="1"/>
            </p:cNvSpPr>
            <p:nvPr/>
          </p:nvSpPr>
          <p:spPr bwMode="auto">
            <a:xfrm>
              <a:off x="900113" y="2636838"/>
              <a:ext cx="1655762" cy="2159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pic>
        <p:nvPicPr>
          <p:cNvPr id="60422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188" y="1125538"/>
            <a:ext cx="3476625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0423" name="Egyenes összekötő 16"/>
          <p:cNvCxnSpPr>
            <a:cxnSpLocks noChangeShapeType="1"/>
          </p:cNvCxnSpPr>
          <p:nvPr/>
        </p:nvCxnSpPr>
        <p:spPr bwMode="auto">
          <a:xfrm flipV="1">
            <a:off x="4638675" y="3009900"/>
            <a:ext cx="1279525" cy="265113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424" name="Egyenes összekötő 18"/>
          <p:cNvCxnSpPr>
            <a:cxnSpLocks noChangeShapeType="1"/>
          </p:cNvCxnSpPr>
          <p:nvPr/>
        </p:nvCxnSpPr>
        <p:spPr bwMode="auto">
          <a:xfrm flipV="1">
            <a:off x="4605338" y="3806825"/>
            <a:ext cx="1662112" cy="531813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425" name="Egyenes összekötő 20"/>
          <p:cNvCxnSpPr>
            <a:cxnSpLocks noChangeShapeType="1"/>
          </p:cNvCxnSpPr>
          <p:nvPr/>
        </p:nvCxnSpPr>
        <p:spPr bwMode="auto">
          <a:xfrm flipV="1">
            <a:off x="3957638" y="4505325"/>
            <a:ext cx="2743200" cy="1497013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0426" name="Szövegdoboz 21"/>
          <p:cNvSpPr txBox="1">
            <a:spLocks noChangeArrowheads="1"/>
          </p:cNvSpPr>
          <p:nvPr/>
        </p:nvSpPr>
        <p:spPr bwMode="auto">
          <a:xfrm>
            <a:off x="-103188" y="2193925"/>
            <a:ext cx="9159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hu-HU" altLang="hu-HU" sz="1800">
                <a:latin typeface="Arial" panose="020B0604020202020204" pitchFamily="34" charset="0"/>
              </a:rPr>
              <a:t>section</a:t>
            </a:r>
          </a:p>
        </p:txBody>
      </p:sp>
      <p:sp>
        <p:nvSpPr>
          <p:cNvPr id="60427" name="Szövegdoboz 22"/>
          <p:cNvSpPr txBox="1">
            <a:spLocks noChangeArrowheads="1"/>
          </p:cNvSpPr>
          <p:nvPr/>
        </p:nvSpPr>
        <p:spPr bwMode="auto">
          <a:xfrm>
            <a:off x="6391275" y="5253038"/>
            <a:ext cx="13081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hu-HU" altLang="hu-HU" sz="1800">
                <a:latin typeface="Arial" panose="020B0604020202020204" pitchFamily="34" charset="0"/>
              </a:rPr>
              <a:t>posterior v.</a:t>
            </a:r>
          </a:p>
        </p:txBody>
      </p:sp>
    </p:spTree>
    <p:extLst>
      <p:ext uri="{BB962C8B-B14F-4D97-AF65-F5344CB8AC3E}">
        <p14:creationId xmlns:p14="http://schemas.microsoft.com/office/powerpoint/2010/main" val="3530701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Vesicula seminalis (Glandula vesiculosa) - Übersich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4" t="11884" r="11182" b="5544"/>
          <a:stretch>
            <a:fillRect/>
          </a:stretch>
        </p:blipFill>
        <p:spPr bwMode="auto">
          <a:xfrm>
            <a:off x="377825" y="950913"/>
            <a:ext cx="3863975" cy="3840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7" name="Picture 4" descr="http://heu.upol.cz/Atlas/pohl/po02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5475" y="3182938"/>
            <a:ext cx="4241800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8" name="Szövegdoboz 1"/>
          <p:cNvSpPr txBox="1">
            <a:spLocks noChangeArrowheads="1"/>
          </p:cNvSpPr>
          <p:nvPr/>
        </p:nvSpPr>
        <p:spPr bwMode="auto">
          <a:xfrm>
            <a:off x="4321175" y="438150"/>
            <a:ext cx="3217863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tabLst>
                <a:tab pos="180975" algn="l"/>
                <a:tab pos="355600" algn="l"/>
                <a:tab pos="2159000" algn="l"/>
                <a:tab pos="43053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tabLst>
                <a:tab pos="180975" algn="l"/>
                <a:tab pos="355600" algn="l"/>
                <a:tab pos="2159000" algn="l"/>
                <a:tab pos="43053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tabLst>
                <a:tab pos="180975" algn="l"/>
                <a:tab pos="355600" algn="l"/>
                <a:tab pos="2159000" algn="l"/>
                <a:tab pos="43053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tabLst>
                <a:tab pos="180975" algn="l"/>
                <a:tab pos="355600" algn="l"/>
                <a:tab pos="2159000" algn="l"/>
                <a:tab pos="43053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tabLst>
                <a:tab pos="180975" algn="l"/>
                <a:tab pos="355600" algn="l"/>
                <a:tab pos="2159000" algn="l"/>
                <a:tab pos="43053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80975" algn="l"/>
                <a:tab pos="355600" algn="l"/>
                <a:tab pos="2159000" algn="l"/>
                <a:tab pos="43053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80975" algn="l"/>
                <a:tab pos="355600" algn="l"/>
                <a:tab pos="2159000" algn="l"/>
                <a:tab pos="43053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80975" algn="l"/>
                <a:tab pos="355600" algn="l"/>
                <a:tab pos="2159000" algn="l"/>
                <a:tab pos="43053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80975" algn="l"/>
                <a:tab pos="355600" algn="l"/>
                <a:tab pos="2159000" algn="l"/>
                <a:tab pos="43053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  <a:latin typeface="Arial" panose="020B0604020202020204" pitchFamily="34" charset="0"/>
              </a:rPr>
              <a:t>T</a:t>
            </a:r>
            <a:r>
              <a:rPr lang="hu-HU" altLang="hu-HU" sz="1400" dirty="0" smtClean="0">
                <a:solidFill>
                  <a:srgbClr val="000000"/>
                </a:solidFill>
                <a:latin typeface="Arial" panose="020B0604020202020204" pitchFamily="34" charset="0"/>
              </a:rPr>
              <a:t>. </a:t>
            </a:r>
            <a:r>
              <a:rPr lang="hu-HU" altLang="hu-HU" sz="14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mucosa</a:t>
            </a:r>
            <a:r>
              <a:rPr lang="hu-HU" altLang="hu-HU" sz="1400" dirty="0" smtClean="0">
                <a:solidFill>
                  <a:srgbClr val="000000"/>
                </a:solidFill>
                <a:latin typeface="Arial" panose="020B0604020202020204" pitchFamily="34" charset="0"/>
              </a:rPr>
              <a:t>:</a:t>
            </a:r>
            <a:endParaRPr lang="hu-HU" altLang="hu-HU" sz="1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1400" dirty="0" err="1">
                <a:solidFill>
                  <a:srgbClr val="000000"/>
                </a:solidFill>
                <a:latin typeface="Arial" panose="020B0604020202020204" pitchFamily="34" charset="0"/>
              </a:rPr>
              <a:t>Simple</a:t>
            </a:r>
            <a:r>
              <a:rPr lang="hu-HU" altLang="hu-HU" sz="1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hu-HU" altLang="hu-HU" sz="1400" dirty="0" err="1">
                <a:solidFill>
                  <a:srgbClr val="000000"/>
                </a:solidFill>
                <a:latin typeface="Arial" panose="020B0604020202020204" pitchFamily="34" charset="0"/>
              </a:rPr>
              <a:t>columnar</a:t>
            </a:r>
            <a:r>
              <a:rPr lang="hu-HU" altLang="hu-HU" sz="1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hu-HU" altLang="hu-HU" sz="1400" dirty="0" err="1">
                <a:solidFill>
                  <a:srgbClr val="000000"/>
                </a:solidFill>
                <a:latin typeface="Arial" panose="020B0604020202020204" pitchFamily="34" charset="0"/>
              </a:rPr>
              <a:t>epithelium</a:t>
            </a:r>
            <a:endParaRPr lang="hu-HU" altLang="hu-HU" sz="1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1400" dirty="0" err="1">
                <a:solidFill>
                  <a:srgbClr val="000000"/>
                </a:solidFill>
                <a:latin typeface="Arial" panose="020B0604020202020204" pitchFamily="34" charset="0"/>
              </a:rPr>
              <a:t>Primary</a:t>
            </a:r>
            <a:r>
              <a:rPr lang="hu-HU" altLang="hu-HU" sz="1400" dirty="0">
                <a:solidFill>
                  <a:srgbClr val="000000"/>
                </a:solidFill>
                <a:latin typeface="Arial" panose="020B0604020202020204" pitchFamily="34" charset="0"/>
              </a:rPr>
              <a:t>, </a:t>
            </a:r>
            <a:r>
              <a:rPr lang="hu-HU" altLang="hu-HU" sz="1400" dirty="0" err="1">
                <a:solidFill>
                  <a:srgbClr val="000000"/>
                </a:solidFill>
                <a:latin typeface="Arial" panose="020B0604020202020204" pitchFamily="34" charset="0"/>
              </a:rPr>
              <a:t>secondary</a:t>
            </a:r>
            <a:r>
              <a:rPr lang="hu-HU" altLang="hu-HU" sz="1400" dirty="0">
                <a:solidFill>
                  <a:srgbClr val="000000"/>
                </a:solidFill>
                <a:latin typeface="Arial" panose="020B0604020202020204" pitchFamily="34" charset="0"/>
              </a:rPr>
              <a:t> and </a:t>
            </a:r>
            <a:r>
              <a:rPr lang="hu-HU" altLang="hu-HU" sz="1400" dirty="0" err="1">
                <a:solidFill>
                  <a:srgbClr val="000000"/>
                </a:solidFill>
                <a:latin typeface="Arial" panose="020B0604020202020204" pitchFamily="34" charset="0"/>
              </a:rPr>
              <a:t>tertiary</a:t>
            </a:r>
            <a:r>
              <a:rPr lang="hu-HU" altLang="hu-HU" sz="1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hu-HU" altLang="hu-HU" sz="1400" dirty="0" err="1">
                <a:solidFill>
                  <a:srgbClr val="000000"/>
                </a:solidFill>
                <a:latin typeface="Arial" panose="020B0604020202020204" pitchFamily="34" charset="0"/>
              </a:rPr>
              <a:t>folds</a:t>
            </a:r>
            <a:endParaRPr lang="hu-HU" altLang="hu-HU" sz="1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400" dirty="0" err="1">
                <a:solidFill>
                  <a:srgbClr val="000000"/>
                </a:solidFill>
                <a:latin typeface="Arial" panose="020B0604020202020204" pitchFamily="34" charset="0"/>
              </a:rPr>
              <a:t>Labyrinth-like</a:t>
            </a:r>
            <a:r>
              <a:rPr lang="hu-HU" altLang="hu-HU" sz="1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hu-HU" altLang="hu-HU" sz="1400" dirty="0" err="1">
                <a:solidFill>
                  <a:srgbClr val="000000"/>
                </a:solidFill>
                <a:latin typeface="Arial" panose="020B0604020202020204" pitchFamily="34" charset="0"/>
              </a:rPr>
              <a:t>appearance</a:t>
            </a:r>
            <a:endParaRPr lang="hu-HU" altLang="hu-HU" sz="1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  <a:latin typeface="Arial" panose="020B0604020202020204" pitchFamily="34" charset="0"/>
              </a:rPr>
              <a:t>T. </a:t>
            </a:r>
            <a:r>
              <a:rPr lang="hu-HU" altLang="hu-HU" sz="14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muscularis</a:t>
            </a:r>
            <a:r>
              <a:rPr lang="hu-HU" altLang="hu-HU" sz="1400" dirty="0" smtClean="0">
                <a:solidFill>
                  <a:srgbClr val="000000"/>
                </a:solidFill>
                <a:latin typeface="Arial" panose="020B0604020202020204" pitchFamily="34" charset="0"/>
              </a:rPr>
              <a:t>:</a:t>
            </a:r>
            <a:endParaRPr lang="hu-HU" altLang="hu-HU" sz="1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400" dirty="0" err="1">
                <a:solidFill>
                  <a:srgbClr val="000000"/>
                </a:solidFill>
                <a:latin typeface="Arial" panose="020B0604020202020204" pitchFamily="34" charset="0"/>
              </a:rPr>
              <a:t>Thick</a:t>
            </a:r>
            <a:r>
              <a:rPr lang="hu-HU" altLang="hu-HU" sz="1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hu-HU" altLang="hu-HU" sz="1400" dirty="0" err="1">
                <a:solidFill>
                  <a:srgbClr val="000000"/>
                </a:solidFill>
                <a:latin typeface="Arial" panose="020B0604020202020204" pitchFamily="34" charset="0"/>
              </a:rPr>
              <a:t>muscular</a:t>
            </a:r>
            <a:r>
              <a:rPr lang="hu-HU" altLang="hu-HU" sz="1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hu-HU" altLang="hu-HU" sz="1400" dirty="0" err="1">
                <a:solidFill>
                  <a:srgbClr val="000000"/>
                </a:solidFill>
                <a:latin typeface="Arial" panose="020B0604020202020204" pitchFamily="34" charset="0"/>
              </a:rPr>
              <a:t>layers</a:t>
            </a:r>
            <a:r>
              <a:rPr lang="hu-HU" altLang="hu-HU" sz="1400" dirty="0">
                <a:solidFill>
                  <a:srgbClr val="000000"/>
                </a:solidFill>
                <a:latin typeface="Arial" panose="020B0604020202020204" pitchFamily="34" charset="0"/>
              </a:rPr>
              <a:t>, </a:t>
            </a:r>
            <a:r>
              <a:rPr lang="hu-HU" altLang="hu-HU" sz="1400" dirty="0" err="1">
                <a:solidFill>
                  <a:srgbClr val="000000"/>
                </a:solidFill>
                <a:latin typeface="Arial" panose="020B0604020202020204" pitchFamily="34" charset="0"/>
              </a:rPr>
              <a:t>inner</a:t>
            </a:r>
            <a:r>
              <a:rPr lang="hu-HU" altLang="hu-HU" sz="1400" dirty="0">
                <a:solidFill>
                  <a:srgbClr val="000000"/>
                </a:solidFill>
                <a:latin typeface="Arial" panose="020B0604020202020204" pitchFamily="34" charset="0"/>
              </a:rPr>
              <a:t> and </a:t>
            </a:r>
            <a:r>
              <a:rPr lang="hu-HU" altLang="hu-HU" sz="1400" dirty="0" err="1">
                <a:solidFill>
                  <a:srgbClr val="000000"/>
                </a:solidFill>
                <a:latin typeface="Arial" panose="020B0604020202020204" pitchFamily="34" charset="0"/>
              </a:rPr>
              <a:t>outer</a:t>
            </a:r>
            <a:endParaRPr lang="hu-HU" altLang="hu-HU" sz="1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  <a:latin typeface="Arial" panose="020B0604020202020204" pitchFamily="34" charset="0"/>
              </a:rPr>
              <a:t>T. </a:t>
            </a:r>
            <a:r>
              <a:rPr lang="hu-HU" altLang="hu-HU" sz="14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adventitia</a:t>
            </a:r>
            <a:endParaRPr lang="hu-HU" altLang="hu-HU" sz="1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0693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6" descr="prosta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075" y="1714500"/>
            <a:ext cx="2757488" cy="317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5" name="Text Box 2"/>
          <p:cNvSpPr txBox="1">
            <a:spLocks noChangeArrowheads="1"/>
          </p:cNvSpPr>
          <p:nvPr/>
        </p:nvSpPr>
        <p:spPr bwMode="auto">
          <a:xfrm>
            <a:off x="190500" y="746125"/>
            <a:ext cx="175895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hu-HU" sz="2000">
              <a:solidFill>
                <a:srgbClr val="FFFF00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hu-HU" sz="2000">
              <a:solidFill>
                <a:srgbClr val="FFFF00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hu-HU" sz="2000">
              <a:solidFill>
                <a:srgbClr val="FFFF00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hu-HU" sz="2000">
              <a:solidFill>
                <a:srgbClr val="FFFF00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hu-HU" sz="240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64516" name="Text Box 3"/>
          <p:cNvSpPr txBox="1">
            <a:spLocks noChangeArrowheads="1"/>
          </p:cNvSpPr>
          <p:nvPr/>
        </p:nvSpPr>
        <p:spPr bwMode="auto">
          <a:xfrm>
            <a:off x="474663" y="1485900"/>
            <a:ext cx="80819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hu-HU" altLang="hu-HU" sz="240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64517" name="Text Box 5"/>
          <p:cNvSpPr txBox="1">
            <a:spLocks noChangeArrowheads="1"/>
          </p:cNvSpPr>
          <p:nvPr/>
        </p:nvSpPr>
        <p:spPr bwMode="auto">
          <a:xfrm>
            <a:off x="0" y="692150"/>
            <a:ext cx="5083175" cy="5386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tabLst>
                <a:tab pos="180975" algn="l"/>
                <a:tab pos="355600" algn="l"/>
                <a:tab pos="2159000" algn="l"/>
                <a:tab pos="43053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tabLst>
                <a:tab pos="180975" algn="l"/>
                <a:tab pos="355600" algn="l"/>
                <a:tab pos="2159000" algn="l"/>
                <a:tab pos="43053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tabLst>
                <a:tab pos="180975" algn="l"/>
                <a:tab pos="355600" algn="l"/>
                <a:tab pos="2159000" algn="l"/>
                <a:tab pos="43053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tabLst>
                <a:tab pos="180975" algn="l"/>
                <a:tab pos="355600" algn="l"/>
                <a:tab pos="2159000" algn="l"/>
                <a:tab pos="43053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tabLst>
                <a:tab pos="180975" algn="l"/>
                <a:tab pos="355600" algn="l"/>
                <a:tab pos="2159000" algn="l"/>
                <a:tab pos="43053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80975" algn="l"/>
                <a:tab pos="355600" algn="l"/>
                <a:tab pos="2159000" algn="l"/>
                <a:tab pos="43053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80975" algn="l"/>
                <a:tab pos="355600" algn="l"/>
                <a:tab pos="2159000" algn="l"/>
                <a:tab pos="43053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80975" algn="l"/>
                <a:tab pos="355600" algn="l"/>
                <a:tab pos="2159000" algn="l"/>
                <a:tab pos="43053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80975" algn="l"/>
                <a:tab pos="355600" algn="l"/>
                <a:tab pos="2159000" algn="l"/>
                <a:tab pos="43053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hu-HU" altLang="hu-HU" sz="18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1800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  <a:r>
              <a:rPr lang="hu-HU" altLang="hu-HU" sz="1400" dirty="0">
                <a:solidFill>
                  <a:srgbClr val="000000"/>
                </a:solidFill>
                <a:latin typeface="Arial" panose="020B0604020202020204" pitchFamily="34" charset="0"/>
              </a:rPr>
              <a:t>4 </a:t>
            </a:r>
            <a:r>
              <a:rPr lang="hu-HU" altLang="hu-HU" sz="1400" dirty="0" err="1">
                <a:solidFill>
                  <a:srgbClr val="000000"/>
                </a:solidFill>
                <a:latin typeface="Arial" panose="020B0604020202020204" pitchFamily="34" charset="0"/>
              </a:rPr>
              <a:t>x2</a:t>
            </a:r>
            <a:r>
              <a:rPr lang="hu-HU" altLang="hu-HU" sz="1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hu-HU" altLang="hu-HU" sz="1400" dirty="0" err="1">
                <a:solidFill>
                  <a:srgbClr val="000000"/>
                </a:solidFill>
                <a:latin typeface="Arial" panose="020B0604020202020204" pitchFamily="34" charset="0"/>
              </a:rPr>
              <a:t>x3</a:t>
            </a:r>
            <a:r>
              <a:rPr lang="hu-HU" altLang="hu-HU" sz="1400" dirty="0">
                <a:solidFill>
                  <a:srgbClr val="000000"/>
                </a:solidFill>
                <a:latin typeface="Arial" panose="020B0604020202020204" pitchFamily="34" charset="0"/>
              </a:rPr>
              <a:t> cm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  <a:r>
              <a:rPr lang="hu-HU" altLang="hu-HU" sz="1400" dirty="0" err="1">
                <a:solidFill>
                  <a:srgbClr val="000000"/>
                </a:solidFill>
                <a:latin typeface="Arial" panose="020B0604020202020204" pitchFamily="34" charset="0"/>
              </a:rPr>
              <a:t>maroon-shaped</a:t>
            </a:r>
            <a:endParaRPr lang="hu-HU" altLang="hu-HU" sz="1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hu-HU" altLang="hu-HU" sz="18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endParaRPr lang="hu-HU" altLang="hu-HU" sz="18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hu-HU" altLang="hu-HU" sz="1800" dirty="0">
                <a:solidFill>
                  <a:srgbClr val="000000"/>
                </a:solidFill>
                <a:latin typeface="Arial" panose="020B0604020202020204" pitchFamily="34" charset="0"/>
              </a:rPr>
              <a:t>	T. </a:t>
            </a:r>
            <a:r>
              <a:rPr lang="hu-HU" altLang="hu-HU" sz="1800" dirty="0" err="1">
                <a:solidFill>
                  <a:srgbClr val="000000"/>
                </a:solidFill>
                <a:latin typeface="Arial" panose="020B0604020202020204" pitchFamily="34" charset="0"/>
              </a:rPr>
              <a:t>mucosa</a:t>
            </a:r>
            <a:endParaRPr lang="hu-HU" altLang="hu-HU" sz="18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18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hu-HU" altLang="hu-HU" sz="1800" dirty="0" err="1">
                <a:solidFill>
                  <a:srgbClr val="000000"/>
                </a:solidFill>
                <a:latin typeface="Arial" panose="020B0604020202020204" pitchFamily="34" charset="0"/>
              </a:rPr>
              <a:t>urothel</a:t>
            </a:r>
            <a:r>
              <a:rPr lang="hu-HU" altLang="hu-HU" sz="1800" dirty="0">
                <a:solidFill>
                  <a:srgbClr val="000000"/>
                </a:solidFill>
                <a:latin typeface="Arial" panose="020B0604020202020204" pitchFamily="34" charset="0"/>
              </a:rPr>
              <a:t>  / </a:t>
            </a:r>
            <a:r>
              <a:rPr lang="hu-HU" altLang="hu-HU" sz="1800" dirty="0" err="1">
                <a:solidFill>
                  <a:srgbClr val="000000"/>
                </a:solidFill>
                <a:latin typeface="Arial" panose="020B0604020202020204" pitchFamily="34" charset="0"/>
              </a:rPr>
              <a:t>stratified</a:t>
            </a:r>
            <a:r>
              <a:rPr lang="hu-HU" altLang="hu-HU" sz="18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hu-HU" altLang="hu-HU" sz="1800" dirty="0" err="1">
                <a:solidFill>
                  <a:srgbClr val="000000"/>
                </a:solidFill>
                <a:latin typeface="Arial" panose="020B0604020202020204" pitchFamily="34" charset="0"/>
              </a:rPr>
              <a:t>columnar</a:t>
            </a:r>
            <a:r>
              <a:rPr lang="hu-HU" altLang="hu-HU" sz="1800" dirty="0">
                <a:solidFill>
                  <a:srgbClr val="000000"/>
                </a:solidFill>
                <a:latin typeface="Arial" panose="020B0604020202020204" pitchFamily="34" charset="0"/>
              </a:rPr>
              <a:t> e.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18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</a:p>
          <a:p>
            <a:pPr>
              <a:spcBef>
                <a:spcPct val="0"/>
              </a:spcBef>
              <a:buFontTx/>
              <a:buNone/>
            </a:pPr>
            <a:endParaRPr lang="hu-HU" altLang="hu-HU" sz="18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hu-HU" altLang="hu-HU" sz="1800" i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hu-HU" altLang="hu-HU" sz="1800" i="1" dirty="0" err="1">
                <a:solidFill>
                  <a:srgbClr val="000000"/>
                </a:solidFill>
                <a:latin typeface="Arial" panose="020B0604020202020204" pitchFamily="34" charset="0"/>
              </a:rPr>
              <a:t>stroma</a:t>
            </a:r>
            <a:r>
              <a:rPr lang="hu-HU" altLang="hu-HU" sz="1800" i="1" dirty="0">
                <a:solidFill>
                  <a:srgbClr val="000000"/>
                </a:solidFill>
                <a:latin typeface="Arial" panose="020B0604020202020204" pitchFamily="34" charset="0"/>
              </a:rPr>
              <a:t>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1800" dirty="0">
                <a:solidFill>
                  <a:srgbClr val="000000"/>
                </a:solidFill>
                <a:latin typeface="Arial" panose="020B0604020202020204" pitchFamily="34" charset="0"/>
              </a:rPr>
              <a:t>		</a:t>
            </a:r>
            <a:r>
              <a:rPr lang="hu-HU" altLang="hu-HU" sz="1800" dirty="0" err="1">
                <a:solidFill>
                  <a:srgbClr val="000000"/>
                </a:solidFill>
                <a:latin typeface="Arial" panose="020B0604020202020204" pitchFamily="34" charset="0"/>
              </a:rPr>
              <a:t>smooth</a:t>
            </a:r>
            <a:r>
              <a:rPr lang="hu-HU" altLang="hu-HU" sz="18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hu-HU" altLang="hu-HU" sz="1800" dirty="0" err="1">
                <a:solidFill>
                  <a:srgbClr val="000000"/>
                </a:solidFill>
                <a:latin typeface="Arial" panose="020B0604020202020204" pitchFamily="34" charset="0"/>
              </a:rPr>
              <a:t>muscle</a:t>
            </a:r>
            <a:endParaRPr lang="hu-HU" altLang="hu-HU" sz="18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1800" dirty="0">
                <a:solidFill>
                  <a:srgbClr val="000000"/>
                </a:solidFill>
                <a:latin typeface="Arial" panose="020B0604020202020204" pitchFamily="34" charset="0"/>
              </a:rPr>
              <a:t>		</a:t>
            </a:r>
            <a:r>
              <a:rPr lang="hu-HU" altLang="hu-HU" sz="1800" dirty="0" err="1">
                <a:solidFill>
                  <a:srgbClr val="000000"/>
                </a:solidFill>
                <a:latin typeface="Arial" panose="020B0604020202020204" pitchFamily="34" charset="0"/>
              </a:rPr>
              <a:t>fibroelastic</a:t>
            </a:r>
            <a:r>
              <a:rPr lang="hu-HU" altLang="hu-HU" sz="1800" dirty="0">
                <a:solidFill>
                  <a:srgbClr val="000000"/>
                </a:solidFill>
                <a:latin typeface="Arial" panose="020B0604020202020204" pitchFamily="34" charset="0"/>
              </a:rPr>
              <a:t>. </a:t>
            </a:r>
            <a:r>
              <a:rPr lang="hu-HU" altLang="hu-HU" sz="1800" dirty="0" err="1">
                <a:solidFill>
                  <a:srgbClr val="000000"/>
                </a:solidFill>
                <a:latin typeface="Arial" panose="020B0604020202020204" pitchFamily="34" charset="0"/>
              </a:rPr>
              <a:t>conn</a:t>
            </a:r>
            <a:r>
              <a:rPr lang="hu-HU" altLang="hu-HU" sz="1800" dirty="0">
                <a:solidFill>
                  <a:srgbClr val="000000"/>
                </a:solidFill>
                <a:latin typeface="Arial" panose="020B0604020202020204" pitchFamily="34" charset="0"/>
              </a:rPr>
              <a:t>. </a:t>
            </a:r>
            <a:r>
              <a:rPr lang="hu-HU" altLang="hu-HU" sz="1800" dirty="0" err="1">
                <a:solidFill>
                  <a:srgbClr val="000000"/>
                </a:solidFill>
                <a:latin typeface="Arial" panose="020B0604020202020204" pitchFamily="34" charset="0"/>
              </a:rPr>
              <a:t>tissue</a:t>
            </a:r>
            <a:endParaRPr lang="hu-HU" altLang="hu-HU" sz="18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1800" i="1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</a:p>
          <a:p>
            <a:pPr>
              <a:spcBef>
                <a:spcPct val="0"/>
              </a:spcBef>
            </a:pPr>
            <a:r>
              <a:rPr lang="hu-HU" altLang="hu-HU" sz="1800" i="1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  <a:r>
              <a:rPr lang="hu-HU" altLang="hu-HU" sz="1800" i="1" dirty="0" err="1">
                <a:solidFill>
                  <a:srgbClr val="000000"/>
                </a:solidFill>
                <a:latin typeface="Arial" panose="020B0604020202020204" pitchFamily="34" charset="0"/>
              </a:rPr>
              <a:t>glands</a:t>
            </a:r>
            <a:r>
              <a:rPr lang="hu-HU" altLang="hu-HU" sz="1800" i="1" dirty="0">
                <a:solidFill>
                  <a:srgbClr val="000000"/>
                </a:solidFill>
                <a:latin typeface="Arial" panose="020B0604020202020204" pitchFamily="34" charset="0"/>
              </a:rPr>
              <a:t>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1800" dirty="0">
                <a:solidFill>
                  <a:srgbClr val="000000"/>
                </a:solidFill>
                <a:latin typeface="Arial" panose="020B0604020202020204" pitchFamily="34" charset="0"/>
              </a:rPr>
              <a:t>		</a:t>
            </a:r>
            <a:r>
              <a:rPr lang="hu-HU" altLang="hu-HU" sz="1800" dirty="0" err="1">
                <a:solidFill>
                  <a:srgbClr val="000000"/>
                </a:solidFill>
                <a:latin typeface="Arial" panose="020B0604020202020204" pitchFamily="34" charset="0"/>
              </a:rPr>
              <a:t>mucosal</a:t>
            </a:r>
            <a:endParaRPr lang="hu-HU" altLang="hu-HU" sz="18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1800" dirty="0">
                <a:solidFill>
                  <a:srgbClr val="000000"/>
                </a:solidFill>
                <a:latin typeface="Arial" panose="020B0604020202020204" pitchFamily="34" charset="0"/>
              </a:rPr>
              <a:t>		</a:t>
            </a:r>
            <a:r>
              <a:rPr lang="hu-HU" altLang="hu-HU" sz="1800" dirty="0" err="1">
                <a:solidFill>
                  <a:srgbClr val="000000"/>
                </a:solidFill>
                <a:latin typeface="Arial" panose="020B0604020202020204" pitchFamily="34" charset="0"/>
              </a:rPr>
              <a:t>submucosal</a:t>
            </a:r>
            <a:endParaRPr lang="hu-HU" altLang="hu-HU" sz="18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1800" dirty="0">
                <a:solidFill>
                  <a:srgbClr val="000000"/>
                </a:solidFill>
                <a:latin typeface="Arial" panose="020B0604020202020204" pitchFamily="34" charset="0"/>
              </a:rPr>
              <a:t>		main</a:t>
            </a:r>
          </a:p>
          <a:p>
            <a:pPr>
              <a:spcBef>
                <a:spcPct val="0"/>
              </a:spcBef>
              <a:buFontTx/>
              <a:buNone/>
            </a:pPr>
            <a:endParaRPr lang="hu-HU" altLang="hu-HU" sz="18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endParaRPr lang="hu-HU" altLang="hu-HU" sz="18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6451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5163" y="1112838"/>
            <a:ext cx="2128837" cy="553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9" name="Rectangle 11"/>
          <p:cNvSpPr>
            <a:spLocks noChangeArrowheads="1"/>
          </p:cNvSpPr>
          <p:nvPr/>
        </p:nvSpPr>
        <p:spPr bwMode="auto">
          <a:xfrm>
            <a:off x="0" y="19050"/>
            <a:ext cx="9144000" cy="1077913"/>
          </a:xfrm>
          <a:prstGeom prst="rect">
            <a:avLst/>
          </a:prstGeom>
          <a:solidFill>
            <a:srgbClr val="BBE0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>
                <a:solidFill>
                  <a:srgbClr val="002060"/>
                </a:solidFill>
              </a:rPr>
              <a:t>Prostate</a:t>
            </a:r>
          </a:p>
          <a:p>
            <a:pPr>
              <a:spcBef>
                <a:spcPct val="0"/>
              </a:spcBef>
              <a:buFontTx/>
              <a:buNone/>
            </a:pPr>
            <a:endParaRPr lang="hu-HU" altLang="hu-HU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4964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Prostate histology 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19075"/>
            <a:ext cx="28575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39" name="Picture 4" descr="Prostate histology 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4363" y="219075"/>
            <a:ext cx="28575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0" name="Picture 6" descr="Prostate histology 0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0938" y="219075"/>
            <a:ext cx="28575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1" name="Szövegdoboz 1"/>
          <p:cNvSpPr txBox="1">
            <a:spLocks noChangeArrowheads="1"/>
          </p:cNvSpPr>
          <p:nvPr/>
        </p:nvSpPr>
        <p:spPr bwMode="auto">
          <a:xfrm>
            <a:off x="319088" y="4332288"/>
            <a:ext cx="5698996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dirty="0">
                <a:solidFill>
                  <a:srgbClr val="000000"/>
                </a:solidFill>
                <a:latin typeface="Arial" panose="020B0604020202020204" pitchFamily="34" charset="0"/>
              </a:rPr>
              <a:t>30-50 </a:t>
            </a:r>
            <a:r>
              <a:rPr lang="hu-HU" altLang="hu-HU" sz="1800" dirty="0" err="1">
                <a:solidFill>
                  <a:srgbClr val="000000"/>
                </a:solidFill>
                <a:latin typeface="Arial" panose="020B0604020202020204" pitchFamily="34" charset="0"/>
              </a:rPr>
              <a:t>tubulo-alveolar</a:t>
            </a:r>
            <a:r>
              <a:rPr lang="hu-HU" altLang="hu-HU" sz="18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hu-HU" altLang="hu-HU" sz="1800" dirty="0" err="1">
                <a:solidFill>
                  <a:srgbClr val="000000"/>
                </a:solidFill>
                <a:latin typeface="Arial" panose="020B0604020202020204" pitchFamily="34" charset="0"/>
              </a:rPr>
              <a:t>gland</a:t>
            </a:r>
            <a:endParaRPr lang="hu-HU" altLang="hu-HU" sz="18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dirty="0" err="1">
                <a:solidFill>
                  <a:srgbClr val="000000"/>
                </a:solidFill>
                <a:latin typeface="Arial" panose="020B0604020202020204" pitchFamily="34" charset="0"/>
              </a:rPr>
              <a:t>Squamose</a:t>
            </a:r>
            <a:r>
              <a:rPr lang="hu-HU" altLang="hu-HU" sz="1800" dirty="0">
                <a:solidFill>
                  <a:srgbClr val="000000"/>
                </a:solidFill>
                <a:latin typeface="Arial" panose="020B0604020202020204" pitchFamily="34" charset="0"/>
              </a:rPr>
              <a:t>, </a:t>
            </a:r>
            <a:r>
              <a:rPr lang="hu-HU" altLang="hu-HU" sz="1800" dirty="0" err="1">
                <a:solidFill>
                  <a:srgbClr val="000000"/>
                </a:solidFill>
                <a:latin typeface="Arial" panose="020B0604020202020204" pitchFamily="34" charset="0"/>
              </a:rPr>
              <a:t>cuboidal</a:t>
            </a:r>
            <a:r>
              <a:rPr lang="hu-HU" altLang="hu-HU" sz="1800" dirty="0">
                <a:solidFill>
                  <a:srgbClr val="000000"/>
                </a:solidFill>
                <a:latin typeface="Arial" panose="020B0604020202020204" pitchFamily="34" charset="0"/>
              </a:rPr>
              <a:t>, </a:t>
            </a:r>
            <a:r>
              <a:rPr lang="hu-HU" altLang="hu-HU" sz="1800" dirty="0" err="1">
                <a:solidFill>
                  <a:srgbClr val="000000"/>
                </a:solidFill>
                <a:latin typeface="Arial" panose="020B0604020202020204" pitchFamily="34" charset="0"/>
              </a:rPr>
              <a:t>columnar</a:t>
            </a:r>
            <a:r>
              <a:rPr lang="hu-HU" altLang="hu-HU" sz="18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hu-HU" altLang="hu-HU" sz="1800" dirty="0" err="1">
                <a:solidFill>
                  <a:srgbClr val="000000"/>
                </a:solidFill>
                <a:latin typeface="Arial" panose="020B0604020202020204" pitchFamily="34" charset="0"/>
              </a:rPr>
              <a:t>or</a:t>
            </a:r>
            <a:r>
              <a:rPr lang="hu-HU" altLang="hu-HU" sz="18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hu-HU" altLang="hu-HU" sz="18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pseudostratified</a:t>
            </a:r>
            <a:r>
              <a:rPr lang="hu-HU" altLang="hu-HU" sz="18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hu-HU" altLang="hu-HU" sz="18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ep</a:t>
            </a:r>
            <a:r>
              <a:rPr lang="hu-HU" altLang="hu-HU" sz="1800" dirty="0" smtClean="0">
                <a:solidFill>
                  <a:srgbClr val="000000"/>
                </a:solidFill>
                <a:latin typeface="Arial" panose="020B0604020202020204" pitchFamily="34" charset="0"/>
              </a:rPr>
              <a:t>.</a:t>
            </a:r>
            <a:endParaRPr lang="hu-HU" altLang="hu-HU" sz="18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dirty="0" err="1">
                <a:solidFill>
                  <a:srgbClr val="000000"/>
                </a:solidFill>
                <a:latin typeface="Arial" panose="020B0604020202020204" pitchFamily="34" charset="0"/>
              </a:rPr>
              <a:t>Fibroelastic</a:t>
            </a:r>
            <a:r>
              <a:rPr lang="hu-HU" altLang="hu-HU" sz="18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hu-HU" altLang="hu-HU" sz="1800" dirty="0" err="1">
                <a:solidFill>
                  <a:srgbClr val="000000"/>
                </a:solidFill>
                <a:latin typeface="Arial" panose="020B0604020202020204" pitchFamily="34" charset="0"/>
              </a:rPr>
              <a:t>connective</a:t>
            </a:r>
            <a:r>
              <a:rPr lang="hu-HU" altLang="hu-HU" sz="18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hu-HU" altLang="hu-HU" sz="1800" dirty="0" err="1">
                <a:solidFill>
                  <a:srgbClr val="000000"/>
                </a:solidFill>
                <a:latin typeface="Arial" panose="020B0604020202020204" pitchFamily="34" charset="0"/>
              </a:rPr>
              <a:t>tissue</a:t>
            </a:r>
            <a:endParaRPr lang="hu-HU" altLang="hu-HU" sz="18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dirty="0" err="1">
                <a:solidFill>
                  <a:srgbClr val="000000"/>
                </a:solidFill>
                <a:latin typeface="Arial" panose="020B0604020202020204" pitchFamily="34" charset="0"/>
              </a:rPr>
              <a:t>Prostatic</a:t>
            </a:r>
            <a:r>
              <a:rPr lang="hu-HU" altLang="hu-HU" sz="18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hu-HU" altLang="hu-HU" sz="1800" dirty="0" err="1">
                <a:solidFill>
                  <a:srgbClr val="000000"/>
                </a:solidFill>
                <a:latin typeface="Arial" panose="020B0604020202020204" pitchFamily="34" charset="0"/>
              </a:rPr>
              <a:t>concretions</a:t>
            </a:r>
            <a:r>
              <a:rPr lang="hu-HU" altLang="hu-HU" sz="1800" dirty="0">
                <a:solidFill>
                  <a:srgbClr val="000000"/>
                </a:solidFill>
                <a:latin typeface="Arial" panose="020B0604020202020204" pitchFamily="34" charset="0"/>
              </a:rPr>
              <a:t> (</a:t>
            </a:r>
            <a:r>
              <a:rPr lang="hu-HU" altLang="hu-HU" sz="1800" dirty="0" err="1">
                <a:solidFill>
                  <a:srgbClr val="000000"/>
                </a:solidFill>
                <a:latin typeface="Arial" panose="020B0604020202020204" pitchFamily="34" charset="0"/>
              </a:rPr>
              <a:t>corpora</a:t>
            </a:r>
            <a:r>
              <a:rPr lang="hu-HU" altLang="hu-HU" sz="18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hu-HU" altLang="hu-HU" sz="1800" dirty="0" err="1">
                <a:solidFill>
                  <a:srgbClr val="000000"/>
                </a:solidFill>
                <a:latin typeface="Arial" panose="020B0604020202020204" pitchFamily="34" charset="0"/>
              </a:rPr>
              <a:t>amylacea</a:t>
            </a:r>
            <a:r>
              <a:rPr lang="hu-HU" altLang="hu-HU" sz="18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  <a:r>
              <a:rPr lang="hu-HU" altLang="hu-HU" sz="1800" dirty="0" err="1">
                <a:solidFill>
                  <a:srgbClr val="000000"/>
                </a:solidFill>
                <a:latin typeface="Arial" panose="020B0604020202020204" pitchFamily="34" charset="0"/>
              </a:rPr>
              <a:t>calcified</a:t>
            </a:r>
            <a:r>
              <a:rPr lang="hu-HU" altLang="hu-HU" sz="18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hu-HU" altLang="hu-HU" sz="1800" dirty="0" err="1">
                <a:solidFill>
                  <a:srgbClr val="000000"/>
                </a:solidFill>
                <a:latin typeface="Arial" panose="020B0604020202020204" pitchFamily="34" charset="0"/>
              </a:rPr>
              <a:t>glycoprotein</a:t>
            </a:r>
            <a:r>
              <a:rPr lang="hu-HU" altLang="hu-HU" sz="1800" dirty="0">
                <a:solidFill>
                  <a:srgbClr val="000000"/>
                </a:solidFill>
                <a:latin typeface="Arial" panose="020B0604020202020204" pitchFamily="34" charset="0"/>
              </a:rPr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65542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4344988"/>
            <a:ext cx="2813050" cy="210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0894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szöv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0" y="1341438"/>
            <a:ext cx="6227763" cy="425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5" name="Rectangle 4"/>
          <p:cNvSpPr>
            <a:spLocks noChangeArrowheads="1"/>
          </p:cNvSpPr>
          <p:nvPr/>
        </p:nvSpPr>
        <p:spPr bwMode="auto">
          <a:xfrm>
            <a:off x="250825" y="1628775"/>
            <a:ext cx="3413125" cy="369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lvl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hu-HU" altLang="hu-HU" sz="18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Thin skin without fat</a:t>
            </a:r>
          </a:p>
          <a:p>
            <a:pPr marL="0" lvl="1">
              <a:spcBef>
                <a:spcPct val="0"/>
              </a:spcBef>
              <a:buFontTx/>
              <a:buNone/>
            </a:pPr>
            <a:r>
              <a:rPr lang="hu-HU" altLang="hu-HU" sz="18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(tunica dartos)</a:t>
            </a:r>
          </a:p>
          <a:p>
            <a:pPr>
              <a:spcBef>
                <a:spcPct val="0"/>
              </a:spcBef>
            </a:pPr>
            <a:endParaRPr lang="hu-HU" altLang="hu-HU" sz="180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</a:pPr>
            <a:r>
              <a:rPr lang="hu-HU" altLang="hu-HU" sz="18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fascia penis </a:t>
            </a:r>
          </a:p>
          <a:p>
            <a:pPr>
              <a:spcBef>
                <a:spcPct val="0"/>
              </a:spcBef>
            </a:pPr>
            <a:r>
              <a:rPr lang="hu-HU" altLang="hu-HU" sz="18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spf and  deep veins</a:t>
            </a:r>
          </a:p>
          <a:p>
            <a:pPr>
              <a:spcBef>
                <a:spcPct val="0"/>
              </a:spcBef>
            </a:pPr>
            <a:r>
              <a:rPr lang="hu-HU" altLang="hu-HU" sz="18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paired arteries and nerves</a:t>
            </a:r>
          </a:p>
          <a:p>
            <a:pPr>
              <a:spcBef>
                <a:spcPct val="0"/>
              </a:spcBef>
            </a:pPr>
            <a:endParaRPr lang="hu-HU" altLang="hu-HU" sz="180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</a:pPr>
            <a:endParaRPr lang="hu-HU" altLang="hu-HU" sz="180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</a:pPr>
            <a:r>
              <a:rPr lang="hu-HU" altLang="hu-HU" sz="18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tunica albuginea, septum penis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18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trabeculae , sinuses: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18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(fibroelastic trabeculae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18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lined by endothelial cells) </a:t>
            </a:r>
          </a:p>
          <a:p>
            <a:pPr>
              <a:spcBef>
                <a:spcPct val="0"/>
              </a:spcBef>
            </a:pPr>
            <a:endParaRPr lang="hu-HU" altLang="hu-HU" sz="180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9636" name="Rectangle 11"/>
          <p:cNvSpPr>
            <a:spLocks noChangeArrowheads="1"/>
          </p:cNvSpPr>
          <p:nvPr/>
        </p:nvSpPr>
        <p:spPr bwMode="auto">
          <a:xfrm>
            <a:off x="0" y="-14288"/>
            <a:ext cx="9144000" cy="954088"/>
          </a:xfrm>
          <a:prstGeom prst="rect">
            <a:avLst/>
          </a:prstGeom>
          <a:solidFill>
            <a:srgbClr val="BBE0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>
                <a:solidFill>
                  <a:srgbClr val="002060"/>
                </a:solidFill>
              </a:rPr>
              <a:t>Cross section of penis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hu-HU" altLang="hu-HU" sz="2400" b="1">
              <a:solidFill>
                <a:srgbClr val="CCECF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5825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R:\KatzS\ANATÓMIA\Anatómiai képek\BH009b.jpg"/>
          <p:cNvPicPr>
            <a:picLocks noGrp="1"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0" y="347663"/>
            <a:ext cx="5295900" cy="423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7" name="Picture 5" descr="http://static.emedlas.com/media/1/7/8/8/1788_W_280x43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0" y="4267200"/>
            <a:ext cx="2667000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8" name="Szövegdoboz 4"/>
          <p:cNvSpPr txBox="1">
            <a:spLocks noChangeArrowheads="1"/>
          </p:cNvSpPr>
          <p:nvPr/>
        </p:nvSpPr>
        <p:spPr bwMode="auto">
          <a:xfrm>
            <a:off x="77788" y="5611813"/>
            <a:ext cx="57118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hu-HU" altLang="hu-HU" sz="1800">
                <a:solidFill>
                  <a:srgbClr val="000000"/>
                </a:solidFill>
                <a:latin typeface="Arial" panose="020B0604020202020204" pitchFamily="34" charset="0"/>
              </a:rPr>
              <a:t>Ebner-cushions in the wall of the vessels  and sinuses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hu-HU" altLang="hu-HU" sz="1800">
                <a:solidFill>
                  <a:srgbClr val="000000"/>
                </a:solidFill>
                <a:latin typeface="Arial" panose="020B0604020202020204" pitchFamily="34" charset="0"/>
              </a:rPr>
              <a:t>controlling blood flow</a:t>
            </a:r>
          </a:p>
        </p:txBody>
      </p:sp>
      <p:cxnSp>
        <p:nvCxnSpPr>
          <p:cNvPr id="72709" name="Egyenes összekötő nyíllal 6"/>
          <p:cNvCxnSpPr>
            <a:cxnSpLocks noChangeShapeType="1"/>
          </p:cNvCxnSpPr>
          <p:nvPr/>
        </p:nvCxnSpPr>
        <p:spPr bwMode="auto">
          <a:xfrm flipV="1">
            <a:off x="1063625" y="5284788"/>
            <a:ext cx="5702300" cy="327025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133970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ChangeArrowheads="1"/>
          </p:cNvSpPr>
          <p:nvPr/>
        </p:nvSpPr>
        <p:spPr bwMode="auto">
          <a:xfrm>
            <a:off x="0" y="85725"/>
            <a:ext cx="914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>
                <a:solidFill>
                  <a:srgbClr val="2D2DB9"/>
                </a:solidFill>
              </a:rPr>
              <a:t>FÉRFI URETHRA</a:t>
            </a:r>
            <a:endParaRPr lang="hu-HU" altLang="hu-HU" sz="240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3731" name="Text Box 3"/>
          <p:cNvSpPr txBox="1">
            <a:spLocks noChangeArrowheads="1"/>
          </p:cNvSpPr>
          <p:nvPr/>
        </p:nvSpPr>
        <p:spPr bwMode="auto">
          <a:xfrm>
            <a:off x="190500" y="746125"/>
            <a:ext cx="175895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hu-HU" sz="2000">
              <a:solidFill>
                <a:srgbClr val="FFFF00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hu-HU" sz="2000">
              <a:solidFill>
                <a:srgbClr val="FFFF00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hu-HU" sz="2000">
              <a:solidFill>
                <a:srgbClr val="FFFF00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hu-HU" sz="2000">
              <a:solidFill>
                <a:srgbClr val="FFFF00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hu-HU" sz="240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73732" name="Text Box 4"/>
          <p:cNvSpPr txBox="1">
            <a:spLocks noChangeArrowheads="1"/>
          </p:cNvSpPr>
          <p:nvPr/>
        </p:nvSpPr>
        <p:spPr bwMode="auto">
          <a:xfrm>
            <a:off x="474663" y="1485900"/>
            <a:ext cx="80819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hu-HU" altLang="hu-HU" sz="240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pic>
        <p:nvPicPr>
          <p:cNvPr id="7373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4163" y="541338"/>
            <a:ext cx="243205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4" name="Text Box 6"/>
          <p:cNvSpPr txBox="1">
            <a:spLocks noChangeArrowheads="1"/>
          </p:cNvSpPr>
          <p:nvPr/>
        </p:nvSpPr>
        <p:spPr bwMode="auto">
          <a:xfrm>
            <a:off x="0" y="549275"/>
            <a:ext cx="6207125" cy="618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tabLst>
                <a:tab pos="180975" algn="l"/>
                <a:tab pos="355600" algn="l"/>
                <a:tab pos="3052763" algn="l"/>
                <a:tab pos="43053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tabLst>
                <a:tab pos="180975" algn="l"/>
                <a:tab pos="355600" algn="l"/>
                <a:tab pos="3052763" algn="l"/>
                <a:tab pos="43053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tabLst>
                <a:tab pos="180975" algn="l"/>
                <a:tab pos="355600" algn="l"/>
                <a:tab pos="3052763" algn="l"/>
                <a:tab pos="43053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tabLst>
                <a:tab pos="180975" algn="l"/>
                <a:tab pos="355600" algn="l"/>
                <a:tab pos="3052763" algn="l"/>
                <a:tab pos="43053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tabLst>
                <a:tab pos="180975" algn="l"/>
                <a:tab pos="355600" algn="l"/>
                <a:tab pos="3052763" algn="l"/>
                <a:tab pos="43053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80975" algn="l"/>
                <a:tab pos="355600" algn="l"/>
                <a:tab pos="3052763" algn="l"/>
                <a:tab pos="43053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80975" algn="l"/>
                <a:tab pos="355600" algn="l"/>
                <a:tab pos="3052763" algn="l"/>
                <a:tab pos="43053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80975" algn="l"/>
                <a:tab pos="355600" algn="l"/>
                <a:tab pos="3052763" algn="l"/>
                <a:tab pos="43053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80975" algn="l"/>
                <a:tab pos="355600" algn="l"/>
                <a:tab pos="3052763" algn="l"/>
                <a:tab pos="43053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hu-HU" altLang="hu-HU" sz="1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20-25 cm </a:t>
            </a:r>
            <a:r>
              <a:rPr lang="hu-HU" altLang="hu-HU" sz="1400" dirty="0" err="1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length</a:t>
            </a:r>
            <a:endParaRPr lang="hu-HU" altLang="hu-HU" sz="14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</a:p>
          <a:p>
            <a:pPr>
              <a:spcBef>
                <a:spcPct val="0"/>
              </a:spcBef>
              <a:buFontTx/>
              <a:buNone/>
            </a:pPr>
            <a:endParaRPr lang="hu-HU" altLang="hu-HU" sz="18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hu-HU" altLang="hu-HU" sz="18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hu-HU" altLang="hu-HU" sz="18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18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ostium</a:t>
            </a:r>
            <a:r>
              <a:rPr lang="hu-HU" altLang="hu-HU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altLang="hu-HU" sz="18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urethrae</a:t>
            </a:r>
            <a:r>
              <a:rPr lang="hu-HU" altLang="hu-HU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altLang="hu-HU" sz="18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internum</a:t>
            </a:r>
            <a:r>
              <a:rPr lang="hu-HU" altLang="hu-HU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	– </a:t>
            </a:r>
            <a:r>
              <a:rPr lang="hu-HU" altLang="hu-HU" sz="1800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sphincter</a:t>
            </a:r>
            <a:r>
              <a:rPr lang="hu-HU" altLang="hu-HU" sz="18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altLang="hu-HU" sz="1800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vesicae</a:t>
            </a:r>
            <a:r>
              <a:rPr lang="hu-HU" altLang="hu-HU" sz="18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					(</a:t>
            </a:r>
            <a:r>
              <a:rPr lang="hu-HU" altLang="hu-HU" sz="1800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smooth</a:t>
            </a:r>
            <a:r>
              <a:rPr lang="hu-HU" altLang="hu-HU" sz="18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m.)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hu-HU" altLang="hu-HU" sz="18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pars</a:t>
            </a:r>
            <a:r>
              <a:rPr lang="hu-HU" altLang="hu-HU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altLang="hu-HU" sz="18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prostatica</a:t>
            </a:r>
            <a:r>
              <a:rPr lang="hu-HU" altLang="hu-HU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hu-HU" altLang="hu-HU" sz="18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colliculus</a:t>
            </a:r>
            <a:r>
              <a:rPr lang="hu-HU" altLang="hu-HU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altLang="hu-HU" sz="18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seminalis</a:t>
            </a:r>
            <a:r>
              <a:rPr lang="hu-HU" altLang="hu-HU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18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pars</a:t>
            </a:r>
            <a:r>
              <a:rPr lang="hu-HU" altLang="hu-HU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altLang="hu-HU" sz="18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membranacea</a:t>
            </a:r>
            <a:r>
              <a:rPr lang="hu-HU" altLang="hu-HU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	– </a:t>
            </a:r>
            <a:r>
              <a:rPr lang="hu-HU" altLang="hu-HU" sz="1800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sphincter</a:t>
            </a:r>
            <a:r>
              <a:rPr lang="hu-HU" altLang="hu-HU" sz="18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altLang="hu-HU" sz="1800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urethrae</a:t>
            </a:r>
            <a:endParaRPr lang="hu-HU" altLang="hu-HU" sz="1800" i="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			(</a:t>
            </a:r>
            <a:r>
              <a:rPr lang="hu-HU" altLang="hu-HU" sz="18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striated</a:t>
            </a:r>
            <a:r>
              <a:rPr lang="hu-HU" altLang="hu-HU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m.)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18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pars</a:t>
            </a:r>
            <a:r>
              <a:rPr lang="hu-HU" altLang="hu-HU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altLang="hu-HU" sz="18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spongiosa</a:t>
            </a:r>
            <a:r>
              <a:rPr lang="hu-HU" altLang="hu-HU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		</a:t>
            </a:r>
          </a:p>
          <a:p>
            <a:pPr>
              <a:spcBef>
                <a:spcPct val="0"/>
              </a:spcBef>
              <a:buFontTx/>
              <a:buNone/>
            </a:pPr>
            <a:endParaRPr lang="hu-HU" altLang="hu-HU" sz="18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</a:p>
          <a:p>
            <a:pPr>
              <a:spcBef>
                <a:spcPct val="0"/>
              </a:spcBef>
              <a:buFontTx/>
              <a:buNone/>
            </a:pPr>
            <a:endParaRPr lang="hu-HU" altLang="hu-HU" sz="18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hu-HU" altLang="hu-HU" sz="18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hu-HU" altLang="hu-HU" sz="18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hu-HU" altLang="hu-HU" sz="18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hu-HU" altLang="hu-HU" sz="18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hu-HU" altLang="hu-HU" sz="18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18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ostium</a:t>
            </a:r>
            <a:r>
              <a:rPr lang="hu-HU" altLang="hu-HU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altLang="hu-HU" sz="18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urethrae</a:t>
            </a:r>
            <a:r>
              <a:rPr lang="hu-HU" altLang="hu-HU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altLang="hu-HU" sz="18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externum</a:t>
            </a:r>
            <a:endParaRPr lang="hu-HU" altLang="hu-HU" sz="18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3735" name="Line 7"/>
          <p:cNvSpPr>
            <a:spLocks noChangeShapeType="1"/>
          </p:cNvSpPr>
          <p:nvPr/>
        </p:nvSpPr>
        <p:spPr bwMode="auto">
          <a:xfrm flipV="1">
            <a:off x="5003800" y="1990725"/>
            <a:ext cx="2665413" cy="47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73736" name="Line 8"/>
          <p:cNvSpPr>
            <a:spLocks noChangeShapeType="1"/>
          </p:cNvSpPr>
          <p:nvPr/>
        </p:nvSpPr>
        <p:spPr bwMode="auto">
          <a:xfrm flipV="1">
            <a:off x="5003800" y="2205038"/>
            <a:ext cx="2881313" cy="5032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73737" name="Line 9"/>
          <p:cNvSpPr>
            <a:spLocks noChangeShapeType="1"/>
          </p:cNvSpPr>
          <p:nvPr/>
        </p:nvSpPr>
        <p:spPr bwMode="auto">
          <a:xfrm flipV="1">
            <a:off x="5148263" y="2636838"/>
            <a:ext cx="2447925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73738" name="Line 10"/>
          <p:cNvSpPr>
            <a:spLocks noChangeShapeType="1"/>
          </p:cNvSpPr>
          <p:nvPr/>
        </p:nvSpPr>
        <p:spPr bwMode="auto">
          <a:xfrm>
            <a:off x="1763713" y="4076700"/>
            <a:ext cx="6121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73739" name="Line 11"/>
          <p:cNvSpPr>
            <a:spLocks noChangeShapeType="1"/>
          </p:cNvSpPr>
          <p:nvPr/>
        </p:nvSpPr>
        <p:spPr bwMode="auto">
          <a:xfrm>
            <a:off x="2843213" y="6524625"/>
            <a:ext cx="5041900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pic>
        <p:nvPicPr>
          <p:cNvPr id="73740" name="Picture 12" descr="med saag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4221163"/>
            <a:ext cx="3024187" cy="210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3741" name="Gerade Verbindung 13"/>
          <p:cNvCxnSpPr>
            <a:cxnSpLocks noChangeShapeType="1"/>
            <a:stCxn id="73736" idx="0"/>
          </p:cNvCxnSpPr>
          <p:nvPr/>
        </p:nvCxnSpPr>
        <p:spPr bwMode="auto">
          <a:xfrm flipH="1">
            <a:off x="2411413" y="2708275"/>
            <a:ext cx="2592387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3742" name="Rectangle 11"/>
          <p:cNvSpPr>
            <a:spLocks noChangeArrowheads="1"/>
          </p:cNvSpPr>
          <p:nvPr/>
        </p:nvSpPr>
        <p:spPr bwMode="auto">
          <a:xfrm>
            <a:off x="0" y="3175"/>
            <a:ext cx="9144000" cy="584200"/>
          </a:xfrm>
          <a:prstGeom prst="rect">
            <a:avLst/>
          </a:prstGeom>
          <a:solidFill>
            <a:srgbClr val="BBE0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>
                <a:solidFill>
                  <a:srgbClr val="002060"/>
                </a:solidFill>
              </a:rPr>
              <a:t>Male urethra</a:t>
            </a:r>
            <a:endParaRPr lang="hu-HU" altLang="hu-HU" sz="2400" b="1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6225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="" xmlns:a16="http://schemas.microsoft.com/office/drawing/2014/main" id="{BFA4D75A-36B2-4F46-BE4E-DF6CD1841E96}"/>
              </a:ext>
            </a:extLst>
          </p:cNvPr>
          <p:cNvSpPr txBox="1"/>
          <p:nvPr/>
        </p:nvSpPr>
        <p:spPr>
          <a:xfrm>
            <a:off x="2605435" y="2773549"/>
            <a:ext cx="37905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b="1" dirty="0" err="1" smtClean="0"/>
              <a:t>Structures</a:t>
            </a:r>
            <a:r>
              <a:rPr lang="hu-HU" sz="3200" b="1" dirty="0" smtClean="0"/>
              <a:t> </a:t>
            </a:r>
            <a:r>
              <a:rPr lang="hu-HU" sz="3200" b="1" dirty="0" err="1" smtClean="0"/>
              <a:t>to</a:t>
            </a:r>
            <a:r>
              <a:rPr lang="hu-HU" sz="3200" b="1" dirty="0" smtClean="0"/>
              <a:t> </a:t>
            </a:r>
            <a:r>
              <a:rPr lang="hu-HU" sz="3200" b="1" dirty="0" err="1" smtClean="0"/>
              <a:t>identify</a:t>
            </a:r>
            <a:endParaRPr lang="hu-HU" sz="3200" b="1" dirty="0"/>
          </a:p>
        </p:txBody>
      </p:sp>
    </p:spTree>
    <p:extLst>
      <p:ext uri="{BB962C8B-B14F-4D97-AF65-F5344CB8AC3E}">
        <p14:creationId xmlns:p14="http://schemas.microsoft.com/office/powerpoint/2010/main" val="831155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94995"/>
            <a:ext cx="9144000" cy="6029325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="" xmlns:a16="http://schemas.microsoft.com/office/drawing/2014/main" id="{3381785A-E3D4-4791-9E26-57D6B868D862}"/>
              </a:ext>
            </a:extLst>
          </p:cNvPr>
          <p:cNvSpPr txBox="1"/>
          <p:nvPr/>
        </p:nvSpPr>
        <p:spPr>
          <a:xfrm>
            <a:off x="159390" y="12369"/>
            <a:ext cx="20084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smtClean="0"/>
              <a:t>82. </a:t>
            </a:r>
            <a:r>
              <a:rPr lang="hu-HU" sz="2800" b="1" dirty="0" err="1" smtClean="0"/>
              <a:t>Ovary</a:t>
            </a:r>
            <a:r>
              <a:rPr lang="hu-HU" sz="2800" b="1" dirty="0" smtClean="0"/>
              <a:t> </a:t>
            </a:r>
            <a:r>
              <a:rPr lang="hu-HU" sz="1400" b="1" dirty="0" smtClean="0"/>
              <a:t>(HE)</a:t>
            </a:r>
            <a:endParaRPr lang="hu-HU" sz="2800" b="1" dirty="0"/>
          </a:p>
        </p:txBody>
      </p:sp>
      <p:sp>
        <p:nvSpPr>
          <p:cNvPr id="14" name="Szövegdoboz 13">
            <a:extLst>
              <a:ext uri="{FF2B5EF4-FFF2-40B4-BE49-F238E27FC236}">
                <a16:creationId xmlns="" xmlns:a16="http://schemas.microsoft.com/office/drawing/2014/main" id="{4275AEC3-C2EC-4A86-90B1-14F13AA0CC24}"/>
              </a:ext>
            </a:extLst>
          </p:cNvPr>
          <p:cNvSpPr txBox="1"/>
          <p:nvPr/>
        </p:nvSpPr>
        <p:spPr>
          <a:xfrm>
            <a:off x="5495520" y="117660"/>
            <a:ext cx="10255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err="1" smtClean="0"/>
              <a:t>oocyte</a:t>
            </a:r>
            <a:endParaRPr lang="hu-HU" sz="2400" dirty="0"/>
          </a:p>
        </p:txBody>
      </p:sp>
      <p:cxnSp>
        <p:nvCxnSpPr>
          <p:cNvPr id="19" name="Egyenes összekötő nyíllal 18">
            <a:extLst>
              <a:ext uri="{FF2B5EF4-FFF2-40B4-BE49-F238E27FC236}">
                <a16:creationId xmlns="" xmlns:a16="http://schemas.microsoft.com/office/drawing/2014/main" id="{34FBFC22-288B-4D1D-BBB4-268E49AC29C1}"/>
              </a:ext>
            </a:extLst>
          </p:cNvPr>
          <p:cNvCxnSpPr>
            <a:cxnSpLocks/>
          </p:cNvCxnSpPr>
          <p:nvPr/>
        </p:nvCxnSpPr>
        <p:spPr>
          <a:xfrm flipH="1">
            <a:off x="2212816" y="694995"/>
            <a:ext cx="487657" cy="960230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Szövegdoboz 25">
            <a:extLst>
              <a:ext uri="{FF2B5EF4-FFF2-40B4-BE49-F238E27FC236}">
                <a16:creationId xmlns="" xmlns:a16="http://schemas.microsoft.com/office/drawing/2014/main" id="{4275AEC3-C2EC-4A86-90B1-14F13AA0CC24}"/>
              </a:ext>
            </a:extLst>
          </p:cNvPr>
          <p:cNvSpPr txBox="1"/>
          <p:nvPr/>
        </p:nvSpPr>
        <p:spPr>
          <a:xfrm>
            <a:off x="2553432" y="292244"/>
            <a:ext cx="21321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err="1" smtClean="0"/>
              <a:t>Graafian</a:t>
            </a:r>
            <a:r>
              <a:rPr lang="hu-HU" sz="2400" dirty="0" smtClean="0"/>
              <a:t> </a:t>
            </a:r>
            <a:r>
              <a:rPr lang="hu-HU" sz="2400" dirty="0" err="1" smtClean="0"/>
              <a:t>follicle</a:t>
            </a:r>
            <a:endParaRPr lang="hu-HU" sz="2400" dirty="0"/>
          </a:p>
        </p:txBody>
      </p:sp>
      <p:sp>
        <p:nvSpPr>
          <p:cNvPr id="27" name="Szövegdoboz 26">
            <a:extLst>
              <a:ext uri="{FF2B5EF4-FFF2-40B4-BE49-F238E27FC236}">
                <a16:creationId xmlns="" xmlns:a16="http://schemas.microsoft.com/office/drawing/2014/main" id="{4275AEC3-C2EC-4A86-90B1-14F13AA0CC24}"/>
              </a:ext>
            </a:extLst>
          </p:cNvPr>
          <p:cNvSpPr txBox="1"/>
          <p:nvPr/>
        </p:nvSpPr>
        <p:spPr>
          <a:xfrm>
            <a:off x="7197575" y="1573806"/>
            <a:ext cx="1986954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hu-HU" sz="2400" dirty="0" smtClean="0"/>
              <a:t>corpus </a:t>
            </a:r>
            <a:r>
              <a:rPr lang="hu-HU" sz="2400" dirty="0" err="1" smtClean="0"/>
              <a:t>luteum</a:t>
            </a:r>
            <a:endParaRPr lang="hu-HU" sz="2400" dirty="0"/>
          </a:p>
        </p:txBody>
      </p:sp>
      <p:sp>
        <p:nvSpPr>
          <p:cNvPr id="5" name="Szabadkézi sokszög 4"/>
          <p:cNvSpPr/>
          <p:nvPr/>
        </p:nvSpPr>
        <p:spPr>
          <a:xfrm>
            <a:off x="1168885" y="1426086"/>
            <a:ext cx="1744325" cy="2038737"/>
          </a:xfrm>
          <a:custGeom>
            <a:avLst/>
            <a:gdLst>
              <a:gd name="connsiteX0" fmla="*/ 433578 w 1744325"/>
              <a:gd name="connsiteY0" fmla="*/ 58682 h 2038737"/>
              <a:gd name="connsiteX1" fmla="*/ 198188 w 1744325"/>
              <a:gd name="connsiteY1" fmla="*/ 239752 h 2038737"/>
              <a:gd name="connsiteX2" fmla="*/ 17119 w 1744325"/>
              <a:gd name="connsiteY2" fmla="*/ 710532 h 2038737"/>
              <a:gd name="connsiteX3" fmla="*/ 35226 w 1744325"/>
              <a:gd name="connsiteY3" fmla="*/ 1353328 h 2038737"/>
              <a:gd name="connsiteX4" fmla="*/ 261563 w 1744325"/>
              <a:gd name="connsiteY4" fmla="*/ 1679253 h 2038737"/>
              <a:gd name="connsiteX5" fmla="*/ 868145 w 1744325"/>
              <a:gd name="connsiteY5" fmla="*/ 2023284 h 2038737"/>
              <a:gd name="connsiteX6" fmla="*/ 1510941 w 1744325"/>
              <a:gd name="connsiteY6" fmla="*/ 1887482 h 2038737"/>
              <a:gd name="connsiteX7" fmla="*/ 1737277 w 1744325"/>
              <a:gd name="connsiteY7" fmla="*/ 1090777 h 2038737"/>
              <a:gd name="connsiteX8" fmla="*/ 1284604 w 1744325"/>
              <a:gd name="connsiteY8" fmla="*/ 457035 h 2038737"/>
              <a:gd name="connsiteX9" fmla="*/ 678022 w 1744325"/>
              <a:gd name="connsiteY9" fmla="*/ 31522 h 2038737"/>
              <a:gd name="connsiteX10" fmla="*/ 433578 w 1744325"/>
              <a:gd name="connsiteY10" fmla="*/ 58682 h 2038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44325" h="2038737">
                <a:moveTo>
                  <a:pt x="433578" y="58682"/>
                </a:moveTo>
                <a:cubicBezTo>
                  <a:pt x="353606" y="93387"/>
                  <a:pt x="267598" y="131110"/>
                  <a:pt x="198188" y="239752"/>
                </a:cubicBezTo>
                <a:cubicBezTo>
                  <a:pt x="128778" y="348394"/>
                  <a:pt x="44279" y="524936"/>
                  <a:pt x="17119" y="710532"/>
                </a:cubicBezTo>
                <a:cubicBezTo>
                  <a:pt x="-10041" y="896128"/>
                  <a:pt x="-5515" y="1191875"/>
                  <a:pt x="35226" y="1353328"/>
                </a:cubicBezTo>
                <a:cubicBezTo>
                  <a:pt x="75967" y="1514781"/>
                  <a:pt x="122743" y="1567594"/>
                  <a:pt x="261563" y="1679253"/>
                </a:cubicBezTo>
                <a:cubicBezTo>
                  <a:pt x="400383" y="1790912"/>
                  <a:pt x="659915" y="1988579"/>
                  <a:pt x="868145" y="2023284"/>
                </a:cubicBezTo>
                <a:cubicBezTo>
                  <a:pt x="1076375" y="2057989"/>
                  <a:pt x="1366086" y="2042900"/>
                  <a:pt x="1510941" y="1887482"/>
                </a:cubicBezTo>
                <a:cubicBezTo>
                  <a:pt x="1655796" y="1732064"/>
                  <a:pt x="1775000" y="1329185"/>
                  <a:pt x="1737277" y="1090777"/>
                </a:cubicBezTo>
                <a:cubicBezTo>
                  <a:pt x="1699554" y="852369"/>
                  <a:pt x="1461146" y="633577"/>
                  <a:pt x="1284604" y="457035"/>
                </a:cubicBezTo>
                <a:cubicBezTo>
                  <a:pt x="1108062" y="280493"/>
                  <a:pt x="815333" y="100932"/>
                  <a:pt x="678022" y="31522"/>
                </a:cubicBezTo>
                <a:cubicBezTo>
                  <a:pt x="540711" y="-37888"/>
                  <a:pt x="513550" y="23977"/>
                  <a:pt x="433578" y="58682"/>
                </a:cubicBezTo>
                <a:close/>
              </a:path>
            </a:pathLst>
          </a:custGeom>
          <a:noFill/>
          <a:ln w="38100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Szabadkézi sokszög 9"/>
          <p:cNvSpPr/>
          <p:nvPr/>
        </p:nvSpPr>
        <p:spPr>
          <a:xfrm>
            <a:off x="4475375" y="1787584"/>
            <a:ext cx="1562292" cy="2841271"/>
          </a:xfrm>
          <a:custGeom>
            <a:avLst/>
            <a:gdLst>
              <a:gd name="connsiteX0" fmla="*/ 395389 w 1562292"/>
              <a:gd name="connsiteY0" fmla="*/ 14056 h 2841271"/>
              <a:gd name="connsiteX1" fmla="*/ 60411 w 1562292"/>
              <a:gd name="connsiteY1" fmla="*/ 177018 h 2841271"/>
              <a:gd name="connsiteX2" fmla="*/ 33251 w 1562292"/>
              <a:gd name="connsiteY2" fmla="*/ 376194 h 2841271"/>
              <a:gd name="connsiteX3" fmla="*/ 413496 w 1562292"/>
              <a:gd name="connsiteY3" fmla="*/ 837921 h 2841271"/>
              <a:gd name="connsiteX4" fmla="*/ 676047 w 1562292"/>
              <a:gd name="connsiteY4" fmla="*/ 1444503 h 2841271"/>
              <a:gd name="connsiteX5" fmla="*/ 739421 w 1562292"/>
              <a:gd name="connsiteY5" fmla="*/ 2060139 h 2841271"/>
              <a:gd name="connsiteX6" fmla="*/ 549298 w 1562292"/>
              <a:gd name="connsiteY6" fmla="*/ 2512812 h 2841271"/>
              <a:gd name="connsiteX7" fmla="*/ 666993 w 1562292"/>
              <a:gd name="connsiteY7" fmla="*/ 2766309 h 2841271"/>
              <a:gd name="connsiteX8" fmla="*/ 1101560 w 1562292"/>
              <a:gd name="connsiteY8" fmla="*/ 2820630 h 2841271"/>
              <a:gd name="connsiteX9" fmla="*/ 1373164 w 1562292"/>
              <a:gd name="connsiteY9" fmla="*/ 2458491 h 2841271"/>
              <a:gd name="connsiteX10" fmla="*/ 1518019 w 1562292"/>
              <a:gd name="connsiteY10" fmla="*/ 1489770 h 2841271"/>
              <a:gd name="connsiteX11" fmla="*/ 1536126 w 1562292"/>
              <a:gd name="connsiteY11" fmla="*/ 1109525 h 2841271"/>
              <a:gd name="connsiteX12" fmla="*/ 1183041 w 1562292"/>
              <a:gd name="connsiteY12" fmla="*/ 810761 h 2841271"/>
              <a:gd name="connsiteX13" fmla="*/ 1146827 w 1562292"/>
              <a:gd name="connsiteY13" fmla="*/ 484836 h 2841271"/>
              <a:gd name="connsiteX14" fmla="*/ 920490 w 1562292"/>
              <a:gd name="connsiteY14" fmla="*/ 240392 h 2841271"/>
              <a:gd name="connsiteX15" fmla="*/ 549298 w 1562292"/>
              <a:gd name="connsiteY15" fmla="*/ 32163 h 2841271"/>
              <a:gd name="connsiteX16" fmla="*/ 395389 w 1562292"/>
              <a:gd name="connsiteY16" fmla="*/ 14056 h 2841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62292" h="2841271">
                <a:moveTo>
                  <a:pt x="395389" y="14056"/>
                </a:moveTo>
                <a:cubicBezTo>
                  <a:pt x="313908" y="38198"/>
                  <a:pt x="120767" y="116662"/>
                  <a:pt x="60411" y="177018"/>
                </a:cubicBezTo>
                <a:cubicBezTo>
                  <a:pt x="55" y="237374"/>
                  <a:pt x="-25596" y="266044"/>
                  <a:pt x="33251" y="376194"/>
                </a:cubicBezTo>
                <a:cubicBezTo>
                  <a:pt x="92098" y="486344"/>
                  <a:pt x="306363" y="659870"/>
                  <a:pt x="413496" y="837921"/>
                </a:cubicBezTo>
                <a:cubicBezTo>
                  <a:pt x="520629" y="1015972"/>
                  <a:pt x="621726" y="1240800"/>
                  <a:pt x="676047" y="1444503"/>
                </a:cubicBezTo>
                <a:cubicBezTo>
                  <a:pt x="730368" y="1648206"/>
                  <a:pt x="760546" y="1882088"/>
                  <a:pt x="739421" y="2060139"/>
                </a:cubicBezTo>
                <a:cubicBezTo>
                  <a:pt x="718296" y="2238190"/>
                  <a:pt x="561369" y="2395117"/>
                  <a:pt x="549298" y="2512812"/>
                </a:cubicBezTo>
                <a:cubicBezTo>
                  <a:pt x="537227" y="2630507"/>
                  <a:pt x="574949" y="2715006"/>
                  <a:pt x="666993" y="2766309"/>
                </a:cubicBezTo>
                <a:cubicBezTo>
                  <a:pt x="759037" y="2817612"/>
                  <a:pt x="983865" y="2871933"/>
                  <a:pt x="1101560" y="2820630"/>
                </a:cubicBezTo>
                <a:cubicBezTo>
                  <a:pt x="1219255" y="2769327"/>
                  <a:pt x="1303754" y="2680301"/>
                  <a:pt x="1373164" y="2458491"/>
                </a:cubicBezTo>
                <a:cubicBezTo>
                  <a:pt x="1442574" y="2236681"/>
                  <a:pt x="1490859" y="1714598"/>
                  <a:pt x="1518019" y="1489770"/>
                </a:cubicBezTo>
                <a:cubicBezTo>
                  <a:pt x="1545179" y="1264942"/>
                  <a:pt x="1591956" y="1222693"/>
                  <a:pt x="1536126" y="1109525"/>
                </a:cubicBezTo>
                <a:cubicBezTo>
                  <a:pt x="1480296" y="996357"/>
                  <a:pt x="1247924" y="914876"/>
                  <a:pt x="1183041" y="810761"/>
                </a:cubicBezTo>
                <a:cubicBezTo>
                  <a:pt x="1118158" y="706646"/>
                  <a:pt x="1190585" y="579897"/>
                  <a:pt x="1146827" y="484836"/>
                </a:cubicBezTo>
                <a:cubicBezTo>
                  <a:pt x="1103069" y="389775"/>
                  <a:pt x="1020078" y="315837"/>
                  <a:pt x="920490" y="240392"/>
                </a:cubicBezTo>
                <a:cubicBezTo>
                  <a:pt x="820902" y="164947"/>
                  <a:pt x="641341" y="66868"/>
                  <a:pt x="549298" y="32163"/>
                </a:cubicBezTo>
                <a:cubicBezTo>
                  <a:pt x="457255" y="-2542"/>
                  <a:pt x="476870" y="-10086"/>
                  <a:pt x="395389" y="14056"/>
                </a:cubicBezTo>
                <a:close/>
              </a:path>
            </a:pathLst>
          </a:custGeom>
          <a:noFill/>
          <a:ln w="38100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23" name="Egyenes összekötő nyíllal 22">
            <a:extLst>
              <a:ext uri="{FF2B5EF4-FFF2-40B4-BE49-F238E27FC236}">
                <a16:creationId xmlns="" xmlns:a16="http://schemas.microsoft.com/office/drawing/2014/main" id="{34FBFC22-288B-4D1D-BBB4-268E49AC29C1}"/>
              </a:ext>
            </a:extLst>
          </p:cNvPr>
          <p:cNvCxnSpPr>
            <a:cxnSpLocks/>
          </p:cNvCxnSpPr>
          <p:nvPr/>
        </p:nvCxnSpPr>
        <p:spPr>
          <a:xfrm flipH="1">
            <a:off x="6037668" y="2035471"/>
            <a:ext cx="1562164" cy="1231734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Egyenes összekötő nyíllal 29">
            <a:extLst>
              <a:ext uri="{FF2B5EF4-FFF2-40B4-BE49-F238E27FC236}">
                <a16:creationId xmlns="" xmlns:a16="http://schemas.microsoft.com/office/drawing/2014/main" id="{34FBFC22-288B-4D1D-BBB4-268E49AC29C1}"/>
              </a:ext>
            </a:extLst>
          </p:cNvPr>
          <p:cNvCxnSpPr>
            <a:cxnSpLocks/>
          </p:cNvCxnSpPr>
          <p:nvPr/>
        </p:nvCxnSpPr>
        <p:spPr>
          <a:xfrm flipH="1">
            <a:off x="5598056" y="510277"/>
            <a:ext cx="72449" cy="1161637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Egyenes összekötő nyíllal 30">
            <a:extLst>
              <a:ext uri="{FF2B5EF4-FFF2-40B4-BE49-F238E27FC236}">
                <a16:creationId xmlns="" xmlns:a16="http://schemas.microsoft.com/office/drawing/2014/main" id="{34FBFC22-288B-4D1D-BBB4-268E49AC29C1}"/>
              </a:ext>
            </a:extLst>
          </p:cNvPr>
          <p:cNvCxnSpPr>
            <a:cxnSpLocks/>
          </p:cNvCxnSpPr>
          <p:nvPr/>
        </p:nvCxnSpPr>
        <p:spPr>
          <a:xfrm flipH="1">
            <a:off x="2253623" y="510277"/>
            <a:ext cx="3416882" cy="1738785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Egyenes összekötő nyíllal 31">
            <a:extLst>
              <a:ext uri="{FF2B5EF4-FFF2-40B4-BE49-F238E27FC236}">
                <a16:creationId xmlns="" xmlns:a16="http://schemas.microsoft.com/office/drawing/2014/main" id="{34FBFC22-288B-4D1D-BBB4-268E49AC29C1}"/>
              </a:ext>
            </a:extLst>
          </p:cNvPr>
          <p:cNvCxnSpPr>
            <a:cxnSpLocks/>
          </p:cNvCxnSpPr>
          <p:nvPr/>
        </p:nvCxnSpPr>
        <p:spPr>
          <a:xfrm>
            <a:off x="5711034" y="535589"/>
            <a:ext cx="1032286" cy="1588987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8674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ChangeArrowheads="1"/>
          </p:cNvSpPr>
          <p:nvPr/>
        </p:nvSpPr>
        <p:spPr bwMode="auto">
          <a:xfrm>
            <a:off x="2322561" y="1054100"/>
            <a:ext cx="6821439" cy="58039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hu-HU" sz="24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02174" y="979488"/>
            <a:ext cx="3613150" cy="571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0" name="AutoShape 4"/>
          <p:cNvSpPr>
            <a:spLocks/>
          </p:cNvSpPr>
          <p:nvPr/>
        </p:nvSpPr>
        <p:spPr bwMode="auto">
          <a:xfrm>
            <a:off x="7589886" y="2489200"/>
            <a:ext cx="1327150" cy="323850"/>
          </a:xfrm>
          <a:prstGeom prst="callout1">
            <a:avLst>
              <a:gd name="adj1" fmla="val 35296"/>
              <a:gd name="adj2" fmla="val -5741"/>
              <a:gd name="adj3" fmla="val 286764"/>
              <a:gd name="adj4" fmla="val -152153"/>
            </a:avLst>
          </a:prstGeom>
          <a:noFill/>
          <a:ln w="15875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u-HU">
                <a:solidFill>
                  <a:srgbClr val="000000"/>
                </a:solidFill>
                <a:latin typeface="Lucida Sans Unicode" pitchFamily="34" charset="0"/>
              </a:rPr>
              <a:t>Tuba uterina</a:t>
            </a:r>
          </a:p>
        </p:txBody>
      </p:sp>
      <p:sp>
        <p:nvSpPr>
          <p:cNvPr id="39941" name="AutoShape 5"/>
          <p:cNvSpPr>
            <a:spLocks/>
          </p:cNvSpPr>
          <p:nvPr/>
        </p:nvSpPr>
        <p:spPr bwMode="auto">
          <a:xfrm>
            <a:off x="2230486" y="5143500"/>
            <a:ext cx="1889125" cy="352425"/>
          </a:xfrm>
          <a:prstGeom prst="callout1">
            <a:avLst>
              <a:gd name="adj1" fmla="val 32431"/>
              <a:gd name="adj2" fmla="val 104032"/>
              <a:gd name="adj3" fmla="val 1352"/>
              <a:gd name="adj4" fmla="val 166051"/>
            </a:avLst>
          </a:prstGeom>
          <a:noFill/>
          <a:ln w="15875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u-HU">
                <a:solidFill>
                  <a:srgbClr val="000000"/>
                </a:solidFill>
                <a:latin typeface="Lucida Sans Unicode" pitchFamily="34" charset="0"/>
              </a:rPr>
              <a:t>Clitoris</a:t>
            </a:r>
          </a:p>
        </p:txBody>
      </p:sp>
      <p:sp>
        <p:nvSpPr>
          <p:cNvPr id="39942" name="AutoShape 6"/>
          <p:cNvSpPr>
            <a:spLocks/>
          </p:cNvSpPr>
          <p:nvPr/>
        </p:nvSpPr>
        <p:spPr bwMode="auto">
          <a:xfrm>
            <a:off x="8107411" y="4702175"/>
            <a:ext cx="1374775" cy="352425"/>
          </a:xfrm>
          <a:prstGeom prst="callout1">
            <a:avLst>
              <a:gd name="adj1" fmla="val 32431"/>
              <a:gd name="adj2" fmla="val -5542"/>
              <a:gd name="adj3" fmla="val 12162"/>
              <a:gd name="adj4" fmla="val -126097"/>
            </a:avLst>
          </a:prstGeom>
          <a:noFill/>
          <a:ln w="15875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u-HU">
                <a:solidFill>
                  <a:srgbClr val="000000"/>
                </a:solidFill>
                <a:latin typeface="Lucida Sans Unicode" pitchFamily="34" charset="0"/>
              </a:rPr>
              <a:t>Vagina</a:t>
            </a:r>
          </a:p>
        </p:txBody>
      </p:sp>
      <p:sp>
        <p:nvSpPr>
          <p:cNvPr id="39943" name="AutoShape 7"/>
          <p:cNvSpPr>
            <a:spLocks/>
          </p:cNvSpPr>
          <p:nvPr/>
        </p:nvSpPr>
        <p:spPr bwMode="auto">
          <a:xfrm>
            <a:off x="8088361" y="3501008"/>
            <a:ext cx="2028255" cy="362967"/>
          </a:xfrm>
          <a:prstGeom prst="callout1">
            <a:avLst>
              <a:gd name="adj1" fmla="val 32431"/>
              <a:gd name="adj2" fmla="val -3806"/>
              <a:gd name="adj3" fmla="val 182431"/>
              <a:gd name="adj4" fmla="val -87481"/>
            </a:avLst>
          </a:prstGeom>
          <a:noFill/>
          <a:ln w="15875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u-HU" dirty="0">
                <a:solidFill>
                  <a:srgbClr val="000000"/>
                </a:solidFill>
                <a:latin typeface="Lucida Sans Unicode" pitchFamily="34" charset="0"/>
              </a:rPr>
              <a:t>Uterus</a:t>
            </a:r>
          </a:p>
        </p:txBody>
      </p:sp>
      <p:sp>
        <p:nvSpPr>
          <p:cNvPr id="39944" name="AutoShape 8"/>
          <p:cNvSpPr>
            <a:spLocks/>
          </p:cNvSpPr>
          <p:nvPr/>
        </p:nvSpPr>
        <p:spPr bwMode="auto">
          <a:xfrm>
            <a:off x="2952799" y="3644900"/>
            <a:ext cx="1192212" cy="352425"/>
          </a:xfrm>
          <a:prstGeom prst="callout1">
            <a:avLst>
              <a:gd name="adj1" fmla="val 32431"/>
              <a:gd name="adj2" fmla="val 106394"/>
              <a:gd name="adj3" fmla="val 20269"/>
              <a:gd name="adj4" fmla="val 215847"/>
            </a:avLst>
          </a:prstGeom>
          <a:noFill/>
          <a:ln w="15875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u-HU">
                <a:solidFill>
                  <a:srgbClr val="000000"/>
                </a:solidFill>
                <a:latin typeface="Lucida Sans Unicode" pitchFamily="34" charset="0"/>
              </a:rPr>
              <a:t>Ovarium</a:t>
            </a:r>
          </a:p>
        </p:txBody>
      </p:sp>
      <p:sp>
        <p:nvSpPr>
          <p:cNvPr id="39945" name="AutoShape 9"/>
          <p:cNvSpPr>
            <a:spLocks/>
          </p:cNvSpPr>
          <p:nvPr/>
        </p:nvSpPr>
        <p:spPr bwMode="auto">
          <a:xfrm>
            <a:off x="6316711" y="6156325"/>
            <a:ext cx="1774825" cy="295275"/>
          </a:xfrm>
          <a:prstGeom prst="callout1">
            <a:avLst>
              <a:gd name="adj1" fmla="val 38708"/>
              <a:gd name="adj2" fmla="val -4292"/>
              <a:gd name="adj3" fmla="val -245699"/>
              <a:gd name="adj4" fmla="val -30593"/>
            </a:avLst>
          </a:prstGeom>
          <a:solidFill>
            <a:schemeClr val="bg1">
              <a:alpha val="50195"/>
            </a:schemeClr>
          </a:solidFill>
          <a:ln w="15875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u-HU">
                <a:solidFill>
                  <a:srgbClr val="000000"/>
                </a:solidFill>
                <a:latin typeface="Lucida Sans Unicode" pitchFamily="34" charset="0"/>
              </a:rPr>
              <a:t>Labium minor</a:t>
            </a:r>
          </a:p>
        </p:txBody>
      </p:sp>
      <p:sp>
        <p:nvSpPr>
          <p:cNvPr id="39946" name="AutoShape 10"/>
          <p:cNvSpPr>
            <a:spLocks/>
          </p:cNvSpPr>
          <p:nvPr/>
        </p:nvSpPr>
        <p:spPr bwMode="auto">
          <a:xfrm>
            <a:off x="2557511" y="6118225"/>
            <a:ext cx="2574925" cy="352425"/>
          </a:xfrm>
          <a:prstGeom prst="callout1">
            <a:avLst>
              <a:gd name="adj1" fmla="val 32431"/>
              <a:gd name="adj2" fmla="val 102958"/>
              <a:gd name="adj3" fmla="val -166218"/>
              <a:gd name="adj4" fmla="val 119977"/>
            </a:avLst>
          </a:prstGeom>
          <a:solidFill>
            <a:schemeClr val="bg1">
              <a:alpha val="50195"/>
            </a:schemeClr>
          </a:solidFill>
          <a:ln w="15875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u-HU">
                <a:solidFill>
                  <a:srgbClr val="000000"/>
                </a:solidFill>
                <a:latin typeface="Lucida Sans Unicode" pitchFamily="34" charset="0"/>
              </a:rPr>
              <a:t>Labium major</a:t>
            </a:r>
          </a:p>
        </p:txBody>
      </p:sp>
      <p:sp>
        <p:nvSpPr>
          <p:cNvPr id="39947" name="AutoShape 11"/>
          <p:cNvSpPr>
            <a:spLocks/>
          </p:cNvSpPr>
          <p:nvPr/>
        </p:nvSpPr>
        <p:spPr bwMode="auto">
          <a:xfrm>
            <a:off x="6516736" y="5616575"/>
            <a:ext cx="2822575" cy="352425"/>
          </a:xfrm>
          <a:prstGeom prst="callout1">
            <a:avLst>
              <a:gd name="adj1" fmla="val 32431"/>
              <a:gd name="adj2" fmla="val -2699"/>
              <a:gd name="adj3" fmla="val -71171"/>
              <a:gd name="adj4" fmla="val -23565"/>
            </a:avLst>
          </a:prstGeom>
          <a:solidFill>
            <a:schemeClr val="bg1">
              <a:alpha val="50195"/>
            </a:schemeClr>
          </a:solidFill>
          <a:ln w="15875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u-HU">
                <a:solidFill>
                  <a:srgbClr val="000000"/>
                </a:solidFill>
                <a:latin typeface="Lucida Sans Unicode" pitchFamily="34" charset="0"/>
              </a:rPr>
              <a:t>Vestibulum</a:t>
            </a:r>
          </a:p>
        </p:txBody>
      </p:sp>
      <p:sp>
        <p:nvSpPr>
          <p:cNvPr id="39948" name="Rectangle 12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u-HU" sz="2400" smtClean="0">
                <a:solidFill>
                  <a:srgbClr val="2D2DB9"/>
                </a:solidFill>
                <a:latin typeface="Calibri" pitchFamily="34" charset="0"/>
              </a:rPr>
              <a:t>FEMALE GENITAL ORGANS </a:t>
            </a:r>
            <a:r>
              <a:rPr lang="hu-HU" sz="2400" dirty="0">
                <a:solidFill>
                  <a:srgbClr val="2D2DB9"/>
                </a:solidFill>
                <a:latin typeface="Calibri" pitchFamily="34" charset="0"/>
              </a:rPr>
              <a:t>- Organa </a:t>
            </a:r>
            <a:r>
              <a:rPr lang="hu-HU" sz="2400" dirty="0" err="1">
                <a:solidFill>
                  <a:srgbClr val="2D2DB9"/>
                </a:solidFill>
                <a:latin typeface="Calibri" pitchFamily="34" charset="0"/>
              </a:rPr>
              <a:t>genitalia</a:t>
            </a:r>
            <a:r>
              <a:rPr lang="hu-HU" sz="2400" dirty="0">
                <a:solidFill>
                  <a:srgbClr val="2D2DB9"/>
                </a:solidFill>
                <a:latin typeface="Calibri" pitchFamily="34" charset="0"/>
              </a:rPr>
              <a:t> </a:t>
            </a:r>
            <a:r>
              <a:rPr lang="hu-HU" sz="2400" dirty="0" err="1" smtClean="0">
                <a:solidFill>
                  <a:srgbClr val="2D2DB9"/>
                </a:solidFill>
                <a:latin typeface="Calibri" pitchFamily="34" charset="0"/>
              </a:rPr>
              <a:t>feminina</a:t>
            </a:r>
            <a:endParaRPr lang="hu-HU" sz="2400" dirty="0">
              <a:solidFill>
                <a:srgbClr val="2D2DB9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8586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Kép 3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3613" y="2272420"/>
            <a:ext cx="3190392" cy="4037846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24011" y="807325"/>
            <a:ext cx="4446494" cy="5529262"/>
          </a:xfrm>
          <a:prstGeom prst="rect">
            <a:avLst/>
          </a:prstGeom>
        </p:spPr>
      </p:pic>
      <p:cxnSp>
        <p:nvCxnSpPr>
          <p:cNvPr id="3" name="Egyenes összekötő nyíllal 2">
            <a:extLst>
              <a:ext uri="{FF2B5EF4-FFF2-40B4-BE49-F238E27FC236}">
                <a16:creationId xmlns="" xmlns:a16="http://schemas.microsoft.com/office/drawing/2014/main" id="{51292E34-007D-4258-B958-CC137FEEE2D5}"/>
              </a:ext>
            </a:extLst>
          </p:cNvPr>
          <p:cNvCxnSpPr>
            <a:cxnSpLocks/>
          </p:cNvCxnSpPr>
          <p:nvPr/>
        </p:nvCxnSpPr>
        <p:spPr>
          <a:xfrm flipH="1">
            <a:off x="5719776" y="976683"/>
            <a:ext cx="273270" cy="291069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Egyenes összekötő nyíllal 3">
            <a:extLst>
              <a:ext uri="{FF2B5EF4-FFF2-40B4-BE49-F238E27FC236}">
                <a16:creationId xmlns="" xmlns:a16="http://schemas.microsoft.com/office/drawing/2014/main" id="{978E5DCC-76F4-4B0F-B802-99FEACE37E7C}"/>
              </a:ext>
            </a:extLst>
          </p:cNvPr>
          <p:cNvCxnSpPr>
            <a:cxnSpLocks/>
            <a:stCxn id="24" idx="1"/>
          </p:cNvCxnSpPr>
          <p:nvPr/>
        </p:nvCxnSpPr>
        <p:spPr>
          <a:xfrm flipH="1">
            <a:off x="6912210" y="3019783"/>
            <a:ext cx="424629" cy="165588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Egyenes összekötő nyíllal 4">
            <a:extLst>
              <a:ext uri="{FF2B5EF4-FFF2-40B4-BE49-F238E27FC236}">
                <a16:creationId xmlns="" xmlns:a16="http://schemas.microsoft.com/office/drawing/2014/main" id="{F9603A2A-CE48-4F60-8F5D-3D3BDCA7F7B6}"/>
              </a:ext>
            </a:extLst>
          </p:cNvPr>
          <p:cNvCxnSpPr>
            <a:cxnSpLocks/>
          </p:cNvCxnSpPr>
          <p:nvPr/>
        </p:nvCxnSpPr>
        <p:spPr>
          <a:xfrm>
            <a:off x="5868566" y="1495333"/>
            <a:ext cx="2314460" cy="3999565"/>
          </a:xfrm>
          <a:prstGeom prst="straightConnector1">
            <a:avLst/>
          </a:prstGeom>
          <a:ln w="38100">
            <a:solidFill>
              <a:srgbClr val="00206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zövegdoboz 6">
            <a:extLst>
              <a:ext uri="{FF2B5EF4-FFF2-40B4-BE49-F238E27FC236}">
                <a16:creationId xmlns="" xmlns:a16="http://schemas.microsoft.com/office/drawing/2014/main" id="{3381785A-E3D4-4791-9E26-57D6B868D862}"/>
              </a:ext>
            </a:extLst>
          </p:cNvPr>
          <p:cNvSpPr txBox="1"/>
          <p:nvPr/>
        </p:nvSpPr>
        <p:spPr>
          <a:xfrm>
            <a:off x="159390" y="0"/>
            <a:ext cx="21231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smtClean="0"/>
              <a:t>84. </a:t>
            </a:r>
            <a:r>
              <a:rPr lang="hu-HU" sz="2800" b="1" dirty="0" err="1" smtClean="0"/>
              <a:t>Uterus</a:t>
            </a:r>
            <a:r>
              <a:rPr lang="hu-HU" sz="2800" b="1" dirty="0" smtClean="0"/>
              <a:t> </a:t>
            </a:r>
            <a:r>
              <a:rPr lang="hu-HU" sz="1400" b="1" dirty="0" smtClean="0"/>
              <a:t>(HE)</a:t>
            </a:r>
            <a:endParaRPr lang="hu-HU" sz="2800" b="1" dirty="0"/>
          </a:p>
        </p:txBody>
      </p:sp>
      <p:cxnSp>
        <p:nvCxnSpPr>
          <p:cNvPr id="13" name="Egyenes összekötő nyíllal 12">
            <a:extLst>
              <a:ext uri="{FF2B5EF4-FFF2-40B4-BE49-F238E27FC236}">
                <a16:creationId xmlns="" xmlns:a16="http://schemas.microsoft.com/office/drawing/2014/main" id="{F9603A2A-CE48-4F60-8F5D-3D3BDCA7F7B6}"/>
              </a:ext>
            </a:extLst>
          </p:cNvPr>
          <p:cNvCxnSpPr>
            <a:cxnSpLocks/>
          </p:cNvCxnSpPr>
          <p:nvPr/>
        </p:nvCxnSpPr>
        <p:spPr>
          <a:xfrm>
            <a:off x="5525867" y="1087524"/>
            <a:ext cx="342158" cy="402713"/>
          </a:xfrm>
          <a:prstGeom prst="straightConnector1">
            <a:avLst/>
          </a:prstGeom>
          <a:ln w="38100">
            <a:solidFill>
              <a:srgbClr val="00206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Szövegdoboz 19">
            <a:extLst>
              <a:ext uri="{FF2B5EF4-FFF2-40B4-BE49-F238E27FC236}">
                <a16:creationId xmlns="" xmlns:a16="http://schemas.microsoft.com/office/drawing/2014/main" id="{4275AEC3-C2EC-4A86-90B1-14F13AA0CC24}"/>
              </a:ext>
            </a:extLst>
          </p:cNvPr>
          <p:cNvSpPr txBox="1"/>
          <p:nvPr/>
        </p:nvSpPr>
        <p:spPr>
          <a:xfrm>
            <a:off x="808052" y="6337358"/>
            <a:ext cx="40006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err="1" smtClean="0"/>
              <a:t>spinocellular</a:t>
            </a:r>
            <a:r>
              <a:rPr lang="hu-HU" sz="2400" dirty="0" smtClean="0"/>
              <a:t> </a:t>
            </a:r>
            <a:r>
              <a:rPr lang="hu-HU" sz="2400" dirty="0" err="1" smtClean="0"/>
              <a:t>connective</a:t>
            </a:r>
            <a:r>
              <a:rPr lang="hu-HU" sz="2400" dirty="0" smtClean="0"/>
              <a:t> </a:t>
            </a:r>
            <a:r>
              <a:rPr lang="hu-HU" sz="2400" dirty="0" err="1" smtClean="0"/>
              <a:t>tissue</a:t>
            </a:r>
            <a:endParaRPr lang="hu-HU" sz="2400" dirty="0"/>
          </a:p>
        </p:txBody>
      </p:sp>
      <p:sp>
        <p:nvSpPr>
          <p:cNvPr id="21" name="Szövegdoboz 20">
            <a:extLst>
              <a:ext uri="{FF2B5EF4-FFF2-40B4-BE49-F238E27FC236}">
                <a16:creationId xmlns="" xmlns:a16="http://schemas.microsoft.com/office/drawing/2014/main" id="{4275AEC3-C2EC-4A86-90B1-14F13AA0CC24}"/>
              </a:ext>
            </a:extLst>
          </p:cNvPr>
          <p:cNvSpPr txBox="1"/>
          <p:nvPr/>
        </p:nvSpPr>
        <p:spPr>
          <a:xfrm>
            <a:off x="2191238" y="2102898"/>
            <a:ext cx="9909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err="1" smtClean="0"/>
              <a:t>glands</a:t>
            </a:r>
            <a:endParaRPr lang="hu-HU" sz="2400" dirty="0"/>
          </a:p>
        </p:txBody>
      </p:sp>
      <p:sp>
        <p:nvSpPr>
          <p:cNvPr id="22" name="Szövegdoboz 21">
            <a:extLst>
              <a:ext uri="{FF2B5EF4-FFF2-40B4-BE49-F238E27FC236}">
                <a16:creationId xmlns="" xmlns:a16="http://schemas.microsoft.com/office/drawing/2014/main" id="{4275AEC3-C2EC-4A86-90B1-14F13AA0CC24}"/>
              </a:ext>
            </a:extLst>
          </p:cNvPr>
          <p:cNvSpPr txBox="1"/>
          <p:nvPr/>
        </p:nvSpPr>
        <p:spPr>
          <a:xfrm>
            <a:off x="5915695" y="607877"/>
            <a:ext cx="19094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err="1" smtClean="0"/>
              <a:t>endometrium</a:t>
            </a:r>
            <a:endParaRPr lang="hu-HU" sz="2400" dirty="0"/>
          </a:p>
        </p:txBody>
      </p:sp>
      <p:sp>
        <p:nvSpPr>
          <p:cNvPr id="24" name="Szövegdoboz 23">
            <a:extLst>
              <a:ext uri="{FF2B5EF4-FFF2-40B4-BE49-F238E27FC236}">
                <a16:creationId xmlns="" xmlns:a16="http://schemas.microsoft.com/office/drawing/2014/main" id="{4275AEC3-C2EC-4A86-90B1-14F13AA0CC24}"/>
              </a:ext>
            </a:extLst>
          </p:cNvPr>
          <p:cNvSpPr txBox="1"/>
          <p:nvPr/>
        </p:nvSpPr>
        <p:spPr>
          <a:xfrm>
            <a:off x="7336839" y="2788950"/>
            <a:ext cx="18071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err="1" smtClean="0"/>
              <a:t>myometrium</a:t>
            </a:r>
            <a:endParaRPr lang="hu-HU" sz="2400" dirty="0"/>
          </a:p>
        </p:txBody>
      </p:sp>
      <p:cxnSp>
        <p:nvCxnSpPr>
          <p:cNvPr id="28" name="Egyenes összekötő nyíllal 27">
            <a:extLst>
              <a:ext uri="{FF2B5EF4-FFF2-40B4-BE49-F238E27FC236}">
                <a16:creationId xmlns="" xmlns:a16="http://schemas.microsoft.com/office/drawing/2014/main" id="{978E5DCC-76F4-4B0F-B802-99FEACE37E7C}"/>
              </a:ext>
            </a:extLst>
          </p:cNvPr>
          <p:cNvCxnSpPr>
            <a:cxnSpLocks/>
          </p:cNvCxnSpPr>
          <p:nvPr/>
        </p:nvCxnSpPr>
        <p:spPr>
          <a:xfrm flipH="1">
            <a:off x="456203" y="1228674"/>
            <a:ext cx="4596563" cy="1043746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Egyenes összekötő nyíllal 29">
            <a:extLst>
              <a:ext uri="{FF2B5EF4-FFF2-40B4-BE49-F238E27FC236}">
                <a16:creationId xmlns="" xmlns:a16="http://schemas.microsoft.com/office/drawing/2014/main" id="{978E5DCC-76F4-4B0F-B802-99FEACE37E7C}"/>
              </a:ext>
            </a:extLst>
          </p:cNvPr>
          <p:cNvCxnSpPr>
            <a:cxnSpLocks/>
          </p:cNvCxnSpPr>
          <p:nvPr/>
        </p:nvCxnSpPr>
        <p:spPr>
          <a:xfrm flipH="1">
            <a:off x="3644005" y="1495333"/>
            <a:ext cx="1590115" cy="777087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églalap 31"/>
          <p:cNvSpPr/>
          <p:nvPr/>
        </p:nvSpPr>
        <p:spPr>
          <a:xfrm rot="3363059">
            <a:off x="5166870" y="1031829"/>
            <a:ext cx="317209" cy="419440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38" name="Egyenes összekötő nyíllal 37">
            <a:extLst>
              <a:ext uri="{FF2B5EF4-FFF2-40B4-BE49-F238E27FC236}">
                <a16:creationId xmlns="" xmlns:a16="http://schemas.microsoft.com/office/drawing/2014/main" id="{51292E34-007D-4258-B958-CC137FEEE2D5}"/>
              </a:ext>
            </a:extLst>
          </p:cNvPr>
          <p:cNvCxnSpPr>
            <a:cxnSpLocks/>
          </p:cNvCxnSpPr>
          <p:nvPr/>
        </p:nvCxnSpPr>
        <p:spPr>
          <a:xfrm flipH="1">
            <a:off x="2028057" y="2441942"/>
            <a:ext cx="254478" cy="1714676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Egyenes összekötő nyíllal 39">
            <a:extLst>
              <a:ext uri="{FF2B5EF4-FFF2-40B4-BE49-F238E27FC236}">
                <a16:creationId xmlns="" xmlns:a16="http://schemas.microsoft.com/office/drawing/2014/main" id="{51292E34-007D-4258-B958-CC137FEEE2D5}"/>
              </a:ext>
            </a:extLst>
          </p:cNvPr>
          <p:cNvCxnSpPr>
            <a:cxnSpLocks/>
          </p:cNvCxnSpPr>
          <p:nvPr/>
        </p:nvCxnSpPr>
        <p:spPr>
          <a:xfrm>
            <a:off x="2326741" y="2471596"/>
            <a:ext cx="641664" cy="2146687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Egyenes összekötő nyíllal 43">
            <a:extLst>
              <a:ext uri="{FF2B5EF4-FFF2-40B4-BE49-F238E27FC236}">
                <a16:creationId xmlns="" xmlns:a16="http://schemas.microsoft.com/office/drawing/2014/main" id="{51292E34-007D-4258-B958-CC137FEEE2D5}"/>
              </a:ext>
            </a:extLst>
          </p:cNvPr>
          <p:cNvCxnSpPr>
            <a:cxnSpLocks/>
          </p:cNvCxnSpPr>
          <p:nvPr/>
        </p:nvCxnSpPr>
        <p:spPr>
          <a:xfrm flipH="1" flipV="1">
            <a:off x="972580" y="5216834"/>
            <a:ext cx="5194" cy="1211126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Egyenes összekötő nyíllal 45">
            <a:extLst>
              <a:ext uri="{FF2B5EF4-FFF2-40B4-BE49-F238E27FC236}">
                <a16:creationId xmlns="" xmlns:a16="http://schemas.microsoft.com/office/drawing/2014/main" id="{51292E34-007D-4258-B958-CC137FEEE2D5}"/>
              </a:ext>
            </a:extLst>
          </p:cNvPr>
          <p:cNvCxnSpPr>
            <a:cxnSpLocks/>
          </p:cNvCxnSpPr>
          <p:nvPr/>
        </p:nvCxnSpPr>
        <p:spPr>
          <a:xfrm flipV="1">
            <a:off x="1004935" y="4570890"/>
            <a:ext cx="1086994" cy="1848017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1237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59039" y="-10038"/>
            <a:ext cx="6784961" cy="6868038"/>
          </a:xfrm>
          <a:prstGeom prst="rect">
            <a:avLst/>
          </a:prstGeom>
        </p:spPr>
      </p:pic>
      <p:cxnSp>
        <p:nvCxnSpPr>
          <p:cNvPr id="2" name="Egyenes összekötő nyíllal 1">
            <a:extLst>
              <a:ext uri="{FF2B5EF4-FFF2-40B4-BE49-F238E27FC236}">
                <a16:creationId xmlns="" xmlns:a16="http://schemas.microsoft.com/office/drawing/2014/main" id="{58D0C2BF-F2DD-48A9-98B5-2FA0FF199128}"/>
              </a:ext>
            </a:extLst>
          </p:cNvPr>
          <p:cNvCxnSpPr>
            <a:cxnSpLocks/>
            <a:stCxn id="27" idx="3"/>
          </p:cNvCxnSpPr>
          <p:nvPr/>
        </p:nvCxnSpPr>
        <p:spPr>
          <a:xfrm flipV="1">
            <a:off x="4682111" y="5409521"/>
            <a:ext cx="2841319" cy="708553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Egyenes összekötő nyíllal 2">
            <a:extLst>
              <a:ext uri="{FF2B5EF4-FFF2-40B4-BE49-F238E27FC236}">
                <a16:creationId xmlns="" xmlns:a16="http://schemas.microsoft.com/office/drawing/2014/main" id="{51292E34-007D-4258-B958-CC137FEEE2D5}"/>
              </a:ext>
            </a:extLst>
          </p:cNvPr>
          <p:cNvCxnSpPr>
            <a:cxnSpLocks/>
          </p:cNvCxnSpPr>
          <p:nvPr/>
        </p:nvCxnSpPr>
        <p:spPr>
          <a:xfrm flipH="1">
            <a:off x="4072456" y="646969"/>
            <a:ext cx="1147081" cy="617702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Egyenes összekötő nyíllal 3">
            <a:extLst>
              <a:ext uri="{FF2B5EF4-FFF2-40B4-BE49-F238E27FC236}">
                <a16:creationId xmlns="" xmlns:a16="http://schemas.microsoft.com/office/drawing/2014/main" id="{978E5DCC-76F4-4B0F-B802-99FEACE37E7C}"/>
              </a:ext>
            </a:extLst>
          </p:cNvPr>
          <p:cNvCxnSpPr>
            <a:cxnSpLocks/>
          </p:cNvCxnSpPr>
          <p:nvPr/>
        </p:nvCxnSpPr>
        <p:spPr>
          <a:xfrm>
            <a:off x="5356783" y="4925235"/>
            <a:ext cx="1171603" cy="222080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zövegdoboz 6">
            <a:extLst>
              <a:ext uri="{FF2B5EF4-FFF2-40B4-BE49-F238E27FC236}">
                <a16:creationId xmlns="" xmlns:a16="http://schemas.microsoft.com/office/drawing/2014/main" id="{3381785A-E3D4-4791-9E26-57D6B868D862}"/>
              </a:ext>
            </a:extLst>
          </p:cNvPr>
          <p:cNvSpPr txBox="1"/>
          <p:nvPr/>
        </p:nvSpPr>
        <p:spPr>
          <a:xfrm>
            <a:off x="159390" y="0"/>
            <a:ext cx="19465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smtClean="0"/>
              <a:t>78. </a:t>
            </a:r>
            <a:r>
              <a:rPr lang="hu-HU" sz="2800" b="1" dirty="0" err="1" smtClean="0"/>
              <a:t>Testis</a:t>
            </a:r>
            <a:r>
              <a:rPr lang="hu-HU" sz="2800" b="1" dirty="0" smtClean="0"/>
              <a:t> </a:t>
            </a:r>
            <a:r>
              <a:rPr lang="hu-HU" sz="1400" b="1" dirty="0" smtClean="0"/>
              <a:t>(HE)</a:t>
            </a:r>
            <a:endParaRPr lang="hu-HU" sz="2800" b="1" dirty="0"/>
          </a:p>
        </p:txBody>
      </p:sp>
      <p:sp>
        <p:nvSpPr>
          <p:cNvPr id="20" name="Szövegdoboz 19">
            <a:extLst>
              <a:ext uri="{FF2B5EF4-FFF2-40B4-BE49-F238E27FC236}">
                <a16:creationId xmlns="" xmlns:a16="http://schemas.microsoft.com/office/drawing/2014/main" id="{4275AEC3-C2EC-4A86-90B1-14F13AA0CC24}"/>
              </a:ext>
            </a:extLst>
          </p:cNvPr>
          <p:cNvSpPr txBox="1"/>
          <p:nvPr/>
        </p:nvSpPr>
        <p:spPr>
          <a:xfrm>
            <a:off x="908442" y="1133275"/>
            <a:ext cx="10180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/>
              <a:t>artéria</a:t>
            </a:r>
            <a:endParaRPr lang="hu-HU" sz="2400" dirty="0"/>
          </a:p>
        </p:txBody>
      </p:sp>
      <p:sp>
        <p:nvSpPr>
          <p:cNvPr id="22" name="Szövegdoboz 21">
            <a:extLst>
              <a:ext uri="{FF2B5EF4-FFF2-40B4-BE49-F238E27FC236}">
                <a16:creationId xmlns="" xmlns:a16="http://schemas.microsoft.com/office/drawing/2014/main" id="{4275AEC3-C2EC-4A86-90B1-14F13AA0CC24}"/>
              </a:ext>
            </a:extLst>
          </p:cNvPr>
          <p:cNvSpPr txBox="1"/>
          <p:nvPr/>
        </p:nvSpPr>
        <p:spPr>
          <a:xfrm>
            <a:off x="5287098" y="378583"/>
            <a:ext cx="1472775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hu-HU" sz="2400" dirty="0" err="1" smtClean="0"/>
              <a:t>Leydig</a:t>
            </a:r>
            <a:r>
              <a:rPr lang="hu-HU" sz="2400" dirty="0" smtClean="0"/>
              <a:t> </a:t>
            </a:r>
            <a:r>
              <a:rPr lang="hu-HU" sz="2400" dirty="0" err="1" smtClean="0"/>
              <a:t>cell</a:t>
            </a:r>
            <a:endParaRPr lang="hu-HU" sz="2400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302" y="474800"/>
            <a:ext cx="2172421" cy="1985322"/>
          </a:xfrm>
          <a:prstGeom prst="rect">
            <a:avLst/>
          </a:prstGeom>
        </p:spPr>
      </p:pic>
      <p:cxnSp>
        <p:nvCxnSpPr>
          <p:cNvPr id="23" name="Egyenes összekötő nyíllal 22">
            <a:extLst>
              <a:ext uri="{FF2B5EF4-FFF2-40B4-BE49-F238E27FC236}">
                <a16:creationId xmlns="" xmlns:a16="http://schemas.microsoft.com/office/drawing/2014/main" id="{51292E34-007D-4258-B958-CC137FEEE2D5}"/>
              </a:ext>
            </a:extLst>
          </p:cNvPr>
          <p:cNvCxnSpPr>
            <a:cxnSpLocks/>
          </p:cNvCxnSpPr>
          <p:nvPr/>
        </p:nvCxnSpPr>
        <p:spPr>
          <a:xfrm flipH="1">
            <a:off x="3503691" y="646969"/>
            <a:ext cx="1704015" cy="451741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Egyenes összekötő nyíllal 25">
            <a:extLst>
              <a:ext uri="{FF2B5EF4-FFF2-40B4-BE49-F238E27FC236}">
                <a16:creationId xmlns="" xmlns:a16="http://schemas.microsoft.com/office/drawing/2014/main" id="{51292E34-007D-4258-B958-CC137FEEE2D5}"/>
              </a:ext>
            </a:extLst>
          </p:cNvPr>
          <p:cNvCxnSpPr>
            <a:cxnSpLocks/>
          </p:cNvCxnSpPr>
          <p:nvPr/>
        </p:nvCxnSpPr>
        <p:spPr>
          <a:xfrm flipH="1">
            <a:off x="3934579" y="646969"/>
            <a:ext cx="1284958" cy="1527156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Egyenes összekötő nyíllal 32">
            <a:extLst>
              <a:ext uri="{FF2B5EF4-FFF2-40B4-BE49-F238E27FC236}">
                <a16:creationId xmlns="" xmlns:a16="http://schemas.microsoft.com/office/drawing/2014/main" id="{978E5DCC-76F4-4B0F-B802-99FEACE37E7C}"/>
              </a:ext>
            </a:extLst>
          </p:cNvPr>
          <p:cNvCxnSpPr>
            <a:cxnSpLocks/>
          </p:cNvCxnSpPr>
          <p:nvPr/>
        </p:nvCxnSpPr>
        <p:spPr>
          <a:xfrm>
            <a:off x="4005447" y="3588202"/>
            <a:ext cx="1351336" cy="515071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Egyenes összekötő nyíllal 37">
            <a:extLst>
              <a:ext uri="{FF2B5EF4-FFF2-40B4-BE49-F238E27FC236}">
                <a16:creationId xmlns="" xmlns:a16="http://schemas.microsoft.com/office/drawing/2014/main" id="{978E5DCC-76F4-4B0F-B802-99FEACE37E7C}"/>
              </a:ext>
            </a:extLst>
          </p:cNvPr>
          <p:cNvCxnSpPr>
            <a:cxnSpLocks/>
          </p:cNvCxnSpPr>
          <p:nvPr/>
        </p:nvCxnSpPr>
        <p:spPr>
          <a:xfrm flipV="1">
            <a:off x="5356783" y="4864818"/>
            <a:ext cx="2166647" cy="60417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Egyenes összekötő nyíllal 42">
            <a:extLst>
              <a:ext uri="{FF2B5EF4-FFF2-40B4-BE49-F238E27FC236}">
                <a16:creationId xmlns="" xmlns:a16="http://schemas.microsoft.com/office/drawing/2014/main" id="{978E5DCC-76F4-4B0F-B802-99FEACE37E7C}"/>
              </a:ext>
            </a:extLst>
          </p:cNvPr>
          <p:cNvCxnSpPr>
            <a:cxnSpLocks/>
          </p:cNvCxnSpPr>
          <p:nvPr/>
        </p:nvCxnSpPr>
        <p:spPr>
          <a:xfrm>
            <a:off x="4005447" y="3588202"/>
            <a:ext cx="1194955" cy="662981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Egyenes összekötő nyíllal 44">
            <a:extLst>
              <a:ext uri="{FF2B5EF4-FFF2-40B4-BE49-F238E27FC236}">
                <a16:creationId xmlns="" xmlns:a16="http://schemas.microsoft.com/office/drawing/2014/main" id="{978E5DCC-76F4-4B0F-B802-99FEACE37E7C}"/>
              </a:ext>
            </a:extLst>
          </p:cNvPr>
          <p:cNvCxnSpPr>
            <a:cxnSpLocks/>
            <a:stCxn id="27" idx="3"/>
          </p:cNvCxnSpPr>
          <p:nvPr/>
        </p:nvCxnSpPr>
        <p:spPr>
          <a:xfrm flipV="1">
            <a:off x="4682111" y="5919598"/>
            <a:ext cx="2525802" cy="198476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Szövegdoboz 46">
            <a:extLst>
              <a:ext uri="{FF2B5EF4-FFF2-40B4-BE49-F238E27FC236}">
                <a16:creationId xmlns="" xmlns:a16="http://schemas.microsoft.com/office/drawing/2014/main" id="{4275AEC3-C2EC-4A86-90B1-14F13AA0CC24}"/>
              </a:ext>
            </a:extLst>
          </p:cNvPr>
          <p:cNvSpPr txBox="1"/>
          <p:nvPr/>
        </p:nvSpPr>
        <p:spPr>
          <a:xfrm>
            <a:off x="6227831" y="1927173"/>
            <a:ext cx="1799852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hu-HU" sz="2400" dirty="0" err="1" smtClean="0"/>
              <a:t>spermatozoa</a:t>
            </a:r>
            <a:endParaRPr lang="hu-HU" sz="2400" dirty="0"/>
          </a:p>
        </p:txBody>
      </p:sp>
      <p:cxnSp>
        <p:nvCxnSpPr>
          <p:cNvPr id="48" name="Egyenes összekötő nyíllal 47">
            <a:extLst>
              <a:ext uri="{FF2B5EF4-FFF2-40B4-BE49-F238E27FC236}">
                <a16:creationId xmlns="" xmlns:a16="http://schemas.microsoft.com/office/drawing/2014/main" id="{978E5DCC-76F4-4B0F-B802-99FEACE37E7C}"/>
              </a:ext>
            </a:extLst>
          </p:cNvPr>
          <p:cNvCxnSpPr>
            <a:cxnSpLocks/>
          </p:cNvCxnSpPr>
          <p:nvPr/>
        </p:nvCxnSpPr>
        <p:spPr>
          <a:xfrm flipH="1">
            <a:off x="6036310" y="2414872"/>
            <a:ext cx="313624" cy="2187740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Egyenes összekötő nyíllal 49">
            <a:extLst>
              <a:ext uri="{FF2B5EF4-FFF2-40B4-BE49-F238E27FC236}">
                <a16:creationId xmlns="" xmlns:a16="http://schemas.microsoft.com/office/drawing/2014/main" id="{978E5DCC-76F4-4B0F-B802-99FEACE37E7C}"/>
              </a:ext>
            </a:extLst>
          </p:cNvPr>
          <p:cNvCxnSpPr>
            <a:cxnSpLocks/>
          </p:cNvCxnSpPr>
          <p:nvPr/>
        </p:nvCxnSpPr>
        <p:spPr>
          <a:xfrm>
            <a:off x="6349934" y="2388838"/>
            <a:ext cx="603416" cy="1453569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Ellipszis 57"/>
          <p:cNvSpPr/>
          <p:nvPr/>
        </p:nvSpPr>
        <p:spPr>
          <a:xfrm rot="730262">
            <a:off x="3737130" y="925293"/>
            <a:ext cx="4911984" cy="5988799"/>
          </a:xfrm>
          <a:prstGeom prst="ellipse">
            <a:avLst/>
          </a:prstGeom>
          <a:noFill/>
          <a:ln w="38100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7" name="Szövegdoboz 26">
            <a:extLst>
              <a:ext uri="{FF2B5EF4-FFF2-40B4-BE49-F238E27FC236}">
                <a16:creationId xmlns="" xmlns:a16="http://schemas.microsoft.com/office/drawing/2014/main" id="{4275AEC3-C2EC-4A86-90B1-14F13AA0CC24}"/>
              </a:ext>
            </a:extLst>
          </p:cNvPr>
          <p:cNvSpPr txBox="1"/>
          <p:nvPr/>
        </p:nvSpPr>
        <p:spPr>
          <a:xfrm>
            <a:off x="2359039" y="5887241"/>
            <a:ext cx="2323072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hu-HU" sz="2400" dirty="0" err="1" smtClean="0"/>
              <a:t>spermatogonium</a:t>
            </a:r>
            <a:endParaRPr lang="hu-HU" sz="2400" dirty="0"/>
          </a:p>
        </p:txBody>
      </p:sp>
      <p:sp>
        <p:nvSpPr>
          <p:cNvPr id="29" name="Szövegdoboz 28">
            <a:extLst>
              <a:ext uri="{FF2B5EF4-FFF2-40B4-BE49-F238E27FC236}">
                <a16:creationId xmlns="" xmlns:a16="http://schemas.microsoft.com/office/drawing/2014/main" id="{4275AEC3-C2EC-4A86-90B1-14F13AA0CC24}"/>
              </a:ext>
            </a:extLst>
          </p:cNvPr>
          <p:cNvSpPr txBox="1"/>
          <p:nvPr/>
        </p:nvSpPr>
        <p:spPr>
          <a:xfrm>
            <a:off x="2355361" y="4696559"/>
            <a:ext cx="3139129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hu-HU" sz="2400" dirty="0" err="1" smtClean="0"/>
              <a:t>spermatocyte</a:t>
            </a:r>
            <a:r>
              <a:rPr lang="hu-HU" sz="2400" dirty="0" smtClean="0"/>
              <a:t> (</a:t>
            </a:r>
            <a:r>
              <a:rPr lang="hu-HU" sz="2400" dirty="0" err="1" smtClean="0"/>
              <a:t>primary</a:t>
            </a:r>
            <a:r>
              <a:rPr lang="hu-HU" sz="2400" dirty="0" smtClean="0"/>
              <a:t>)</a:t>
            </a:r>
            <a:endParaRPr lang="hu-HU" sz="2400" dirty="0"/>
          </a:p>
        </p:txBody>
      </p:sp>
      <p:sp>
        <p:nvSpPr>
          <p:cNvPr id="31" name="Szövegdoboz 30">
            <a:extLst>
              <a:ext uri="{FF2B5EF4-FFF2-40B4-BE49-F238E27FC236}">
                <a16:creationId xmlns="" xmlns:a16="http://schemas.microsoft.com/office/drawing/2014/main" id="{4275AEC3-C2EC-4A86-90B1-14F13AA0CC24}"/>
              </a:ext>
            </a:extLst>
          </p:cNvPr>
          <p:cNvSpPr txBox="1"/>
          <p:nvPr/>
        </p:nvSpPr>
        <p:spPr>
          <a:xfrm>
            <a:off x="2543394" y="3357370"/>
            <a:ext cx="1452962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hu-HU" sz="2400" dirty="0" err="1" smtClean="0"/>
              <a:t>spermatid</a:t>
            </a:r>
            <a:endParaRPr lang="hu-HU" sz="2400" dirty="0"/>
          </a:p>
        </p:txBody>
      </p:sp>
      <p:sp>
        <p:nvSpPr>
          <p:cNvPr id="59" name="Szövegdoboz 58">
            <a:extLst>
              <a:ext uri="{FF2B5EF4-FFF2-40B4-BE49-F238E27FC236}">
                <a16:creationId xmlns="" xmlns:a16="http://schemas.microsoft.com/office/drawing/2014/main" id="{4275AEC3-C2EC-4A86-90B1-14F13AA0CC24}"/>
              </a:ext>
            </a:extLst>
          </p:cNvPr>
          <p:cNvSpPr txBox="1"/>
          <p:nvPr/>
        </p:nvSpPr>
        <p:spPr>
          <a:xfrm>
            <a:off x="366957" y="2515457"/>
            <a:ext cx="1796786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hu-HU" sz="2400" dirty="0" err="1" smtClean="0"/>
              <a:t>tubulus</a:t>
            </a:r>
            <a:r>
              <a:rPr lang="hu-HU" sz="2400" dirty="0" smtClean="0"/>
              <a:t> </a:t>
            </a:r>
            <a:r>
              <a:rPr lang="hu-HU" sz="2400" dirty="0" err="1" smtClean="0"/>
              <a:t>seminiferus</a:t>
            </a:r>
            <a:r>
              <a:rPr lang="hu-HU" sz="2400" dirty="0" smtClean="0"/>
              <a:t> </a:t>
            </a:r>
            <a:r>
              <a:rPr lang="hu-HU" sz="2400" dirty="0" err="1" smtClean="0"/>
              <a:t>contortus</a:t>
            </a:r>
            <a:endParaRPr lang="hu-HU" sz="2400" dirty="0"/>
          </a:p>
        </p:txBody>
      </p:sp>
      <p:cxnSp>
        <p:nvCxnSpPr>
          <p:cNvPr id="60" name="Egyenes összekötő nyíllal 59">
            <a:extLst>
              <a:ext uri="{FF2B5EF4-FFF2-40B4-BE49-F238E27FC236}">
                <a16:creationId xmlns="" xmlns:a16="http://schemas.microsoft.com/office/drawing/2014/main" id="{978E5DCC-76F4-4B0F-B802-99FEACE37E7C}"/>
              </a:ext>
            </a:extLst>
          </p:cNvPr>
          <p:cNvCxnSpPr>
            <a:cxnSpLocks/>
            <a:stCxn id="59" idx="3"/>
          </p:cNvCxnSpPr>
          <p:nvPr/>
        </p:nvCxnSpPr>
        <p:spPr>
          <a:xfrm flipV="1">
            <a:off x="2163743" y="2359926"/>
            <a:ext cx="2031491" cy="755696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7475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00"/>
          <a:stretch/>
        </p:blipFill>
        <p:spPr>
          <a:xfrm>
            <a:off x="3123446" y="828675"/>
            <a:ext cx="6020554" cy="6029325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97528"/>
            <a:ext cx="3074560" cy="2869949"/>
          </a:xfrm>
          <a:prstGeom prst="rect">
            <a:avLst/>
          </a:prstGeom>
        </p:spPr>
      </p:pic>
      <p:cxnSp>
        <p:nvCxnSpPr>
          <p:cNvPr id="2" name="Egyenes összekötő nyíllal 1">
            <a:extLst>
              <a:ext uri="{FF2B5EF4-FFF2-40B4-BE49-F238E27FC236}">
                <a16:creationId xmlns="" xmlns:a16="http://schemas.microsoft.com/office/drawing/2014/main" id="{58D0C2BF-F2DD-48A9-98B5-2FA0FF199128}"/>
              </a:ext>
            </a:extLst>
          </p:cNvPr>
          <p:cNvCxnSpPr>
            <a:cxnSpLocks/>
          </p:cNvCxnSpPr>
          <p:nvPr/>
        </p:nvCxnSpPr>
        <p:spPr>
          <a:xfrm>
            <a:off x="6274051" y="523220"/>
            <a:ext cx="207431" cy="2002812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Egyenes összekötő nyíllal 2">
            <a:extLst>
              <a:ext uri="{FF2B5EF4-FFF2-40B4-BE49-F238E27FC236}">
                <a16:creationId xmlns="" xmlns:a16="http://schemas.microsoft.com/office/drawing/2014/main" id="{51292E34-007D-4258-B958-CC137FEEE2D5}"/>
              </a:ext>
            </a:extLst>
          </p:cNvPr>
          <p:cNvCxnSpPr>
            <a:cxnSpLocks/>
          </p:cNvCxnSpPr>
          <p:nvPr/>
        </p:nvCxnSpPr>
        <p:spPr>
          <a:xfrm flipV="1">
            <a:off x="253497" y="2526032"/>
            <a:ext cx="574353" cy="1520867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Egyenes összekötő nyíllal 3">
            <a:extLst>
              <a:ext uri="{FF2B5EF4-FFF2-40B4-BE49-F238E27FC236}">
                <a16:creationId xmlns="" xmlns:a16="http://schemas.microsoft.com/office/drawing/2014/main" id="{978E5DCC-76F4-4B0F-B802-99FEACE37E7C}"/>
              </a:ext>
            </a:extLst>
          </p:cNvPr>
          <p:cNvCxnSpPr>
            <a:cxnSpLocks/>
          </p:cNvCxnSpPr>
          <p:nvPr/>
        </p:nvCxnSpPr>
        <p:spPr>
          <a:xfrm flipV="1">
            <a:off x="1462369" y="1660671"/>
            <a:ext cx="477209" cy="3110505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zövegdoboz 6">
            <a:extLst>
              <a:ext uri="{FF2B5EF4-FFF2-40B4-BE49-F238E27FC236}">
                <a16:creationId xmlns="" xmlns:a16="http://schemas.microsoft.com/office/drawing/2014/main" id="{3381785A-E3D4-4791-9E26-57D6B868D862}"/>
              </a:ext>
            </a:extLst>
          </p:cNvPr>
          <p:cNvSpPr txBox="1"/>
          <p:nvPr/>
        </p:nvSpPr>
        <p:spPr>
          <a:xfrm>
            <a:off x="159390" y="0"/>
            <a:ext cx="23651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smtClean="0"/>
              <a:t>81. </a:t>
            </a:r>
            <a:r>
              <a:rPr lang="hu-HU" sz="2800" b="1" dirty="0" err="1" smtClean="0"/>
              <a:t>Prostate</a:t>
            </a:r>
            <a:r>
              <a:rPr lang="hu-HU" sz="2800" b="1" dirty="0" smtClean="0"/>
              <a:t> </a:t>
            </a:r>
            <a:r>
              <a:rPr lang="hu-HU" sz="1400" b="1" dirty="0" smtClean="0"/>
              <a:t>(HE)</a:t>
            </a:r>
            <a:endParaRPr lang="hu-HU" sz="2800" b="1" dirty="0"/>
          </a:p>
        </p:txBody>
      </p:sp>
      <p:sp>
        <p:nvSpPr>
          <p:cNvPr id="20" name="Szövegdoboz 19">
            <a:extLst>
              <a:ext uri="{FF2B5EF4-FFF2-40B4-BE49-F238E27FC236}">
                <a16:creationId xmlns="" xmlns:a16="http://schemas.microsoft.com/office/drawing/2014/main" id="{4275AEC3-C2EC-4A86-90B1-14F13AA0CC24}"/>
              </a:ext>
            </a:extLst>
          </p:cNvPr>
          <p:cNvSpPr txBox="1"/>
          <p:nvPr/>
        </p:nvSpPr>
        <p:spPr>
          <a:xfrm>
            <a:off x="93630" y="3920122"/>
            <a:ext cx="11152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err="1" smtClean="0"/>
              <a:t>urethra</a:t>
            </a:r>
            <a:endParaRPr lang="hu-HU" sz="2400" dirty="0"/>
          </a:p>
        </p:txBody>
      </p:sp>
      <p:sp>
        <p:nvSpPr>
          <p:cNvPr id="21" name="Szövegdoboz 20">
            <a:extLst>
              <a:ext uri="{FF2B5EF4-FFF2-40B4-BE49-F238E27FC236}">
                <a16:creationId xmlns="" xmlns:a16="http://schemas.microsoft.com/office/drawing/2014/main" id="{4275AEC3-C2EC-4A86-90B1-14F13AA0CC24}"/>
              </a:ext>
            </a:extLst>
          </p:cNvPr>
          <p:cNvSpPr txBox="1"/>
          <p:nvPr/>
        </p:nvSpPr>
        <p:spPr>
          <a:xfrm>
            <a:off x="1097657" y="4900233"/>
            <a:ext cx="9909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err="1" smtClean="0"/>
              <a:t>glands</a:t>
            </a:r>
            <a:endParaRPr lang="hu-HU" sz="2400" dirty="0"/>
          </a:p>
        </p:txBody>
      </p:sp>
      <p:sp>
        <p:nvSpPr>
          <p:cNvPr id="22" name="Szövegdoboz 21">
            <a:extLst>
              <a:ext uri="{FF2B5EF4-FFF2-40B4-BE49-F238E27FC236}">
                <a16:creationId xmlns="" xmlns:a16="http://schemas.microsoft.com/office/drawing/2014/main" id="{4275AEC3-C2EC-4A86-90B1-14F13AA0CC24}"/>
              </a:ext>
            </a:extLst>
          </p:cNvPr>
          <p:cNvSpPr txBox="1"/>
          <p:nvPr/>
        </p:nvSpPr>
        <p:spPr>
          <a:xfrm>
            <a:off x="6132701" y="193188"/>
            <a:ext cx="20890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err="1" smtClean="0"/>
              <a:t>smooth</a:t>
            </a:r>
            <a:r>
              <a:rPr lang="hu-HU" sz="2400" dirty="0" smtClean="0"/>
              <a:t> </a:t>
            </a:r>
            <a:r>
              <a:rPr lang="hu-HU" sz="2400" dirty="0" err="1" smtClean="0"/>
              <a:t>muscle</a:t>
            </a:r>
            <a:endParaRPr lang="hu-HU" sz="2400" dirty="0"/>
          </a:p>
        </p:txBody>
      </p:sp>
      <p:cxnSp>
        <p:nvCxnSpPr>
          <p:cNvPr id="23" name="Egyenes összekötő nyíllal 22">
            <a:extLst>
              <a:ext uri="{FF2B5EF4-FFF2-40B4-BE49-F238E27FC236}">
                <a16:creationId xmlns="" xmlns:a16="http://schemas.microsoft.com/office/drawing/2014/main" id="{978E5DCC-76F4-4B0F-B802-99FEACE37E7C}"/>
              </a:ext>
            </a:extLst>
          </p:cNvPr>
          <p:cNvCxnSpPr>
            <a:cxnSpLocks/>
          </p:cNvCxnSpPr>
          <p:nvPr/>
        </p:nvCxnSpPr>
        <p:spPr>
          <a:xfrm flipV="1">
            <a:off x="1462369" y="1258432"/>
            <a:ext cx="74911" cy="3512744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Egyenes összekötő nyíllal 25">
            <a:extLst>
              <a:ext uri="{FF2B5EF4-FFF2-40B4-BE49-F238E27FC236}">
                <a16:creationId xmlns="" xmlns:a16="http://schemas.microsoft.com/office/drawing/2014/main" id="{978E5DCC-76F4-4B0F-B802-99FEACE37E7C}"/>
              </a:ext>
            </a:extLst>
          </p:cNvPr>
          <p:cNvCxnSpPr>
            <a:cxnSpLocks/>
          </p:cNvCxnSpPr>
          <p:nvPr/>
        </p:nvCxnSpPr>
        <p:spPr>
          <a:xfrm flipV="1">
            <a:off x="1488676" y="2716306"/>
            <a:ext cx="2715771" cy="2054870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Egyenes összekötő nyíllal 28">
            <a:extLst>
              <a:ext uri="{FF2B5EF4-FFF2-40B4-BE49-F238E27FC236}">
                <a16:creationId xmlns="" xmlns:a16="http://schemas.microsoft.com/office/drawing/2014/main" id="{978E5DCC-76F4-4B0F-B802-99FEACE37E7C}"/>
              </a:ext>
            </a:extLst>
          </p:cNvPr>
          <p:cNvCxnSpPr>
            <a:cxnSpLocks/>
          </p:cNvCxnSpPr>
          <p:nvPr/>
        </p:nvCxnSpPr>
        <p:spPr>
          <a:xfrm flipV="1">
            <a:off x="1499824" y="3088395"/>
            <a:ext cx="7197442" cy="1682781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Egyenes összekötő nyíllal 30">
            <a:extLst>
              <a:ext uri="{FF2B5EF4-FFF2-40B4-BE49-F238E27FC236}">
                <a16:creationId xmlns="" xmlns:a16="http://schemas.microsoft.com/office/drawing/2014/main" id="{58D0C2BF-F2DD-48A9-98B5-2FA0FF199128}"/>
              </a:ext>
            </a:extLst>
          </p:cNvPr>
          <p:cNvCxnSpPr>
            <a:cxnSpLocks/>
          </p:cNvCxnSpPr>
          <p:nvPr/>
        </p:nvCxnSpPr>
        <p:spPr>
          <a:xfrm>
            <a:off x="6269157" y="523220"/>
            <a:ext cx="499196" cy="1556592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Egyenes összekötő nyíllal 32">
            <a:extLst>
              <a:ext uri="{FF2B5EF4-FFF2-40B4-BE49-F238E27FC236}">
                <a16:creationId xmlns="" xmlns:a16="http://schemas.microsoft.com/office/drawing/2014/main" id="{58D0C2BF-F2DD-48A9-98B5-2FA0FF199128}"/>
              </a:ext>
            </a:extLst>
          </p:cNvPr>
          <p:cNvCxnSpPr>
            <a:cxnSpLocks/>
          </p:cNvCxnSpPr>
          <p:nvPr/>
        </p:nvCxnSpPr>
        <p:spPr>
          <a:xfrm>
            <a:off x="6269157" y="523220"/>
            <a:ext cx="1920517" cy="2008709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400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1" name="Group 2"/>
          <p:cNvGrpSpPr>
            <a:grpSpLocks/>
          </p:cNvGrpSpPr>
          <p:nvPr/>
        </p:nvGrpSpPr>
        <p:grpSpPr bwMode="auto">
          <a:xfrm>
            <a:off x="2627313" y="1700213"/>
            <a:ext cx="6481762" cy="5184775"/>
            <a:chOff x="1655" y="845"/>
            <a:chExt cx="4082" cy="3304"/>
          </a:xfrm>
        </p:grpSpPr>
        <p:graphicFrame>
          <p:nvGraphicFramePr>
            <p:cNvPr id="2050" name="Object 3"/>
            <p:cNvGraphicFramePr>
              <a:graphicFrameLocks noChangeAspect="1"/>
            </p:cNvGraphicFramePr>
            <p:nvPr/>
          </p:nvGraphicFramePr>
          <p:xfrm>
            <a:off x="1655" y="845"/>
            <a:ext cx="4082" cy="330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56" name="Image" r:id="rId3" imgW="14082540" imgH="11720635" progId="">
                    <p:embed/>
                  </p:oleObj>
                </mc:Choice>
                <mc:Fallback>
                  <p:oleObj name="Image" r:id="rId3" imgW="14082540" imgH="11720635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55" y="845"/>
                          <a:ext cx="4082" cy="330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58" name="Text Box 4"/>
            <p:cNvSpPr txBox="1">
              <a:spLocks noChangeArrowheads="1"/>
            </p:cNvSpPr>
            <p:nvPr/>
          </p:nvSpPr>
          <p:spPr bwMode="auto">
            <a:xfrm>
              <a:off x="1655" y="3294"/>
              <a:ext cx="892" cy="19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hu-HU" sz="1400" dirty="0">
                  <a:solidFill>
                    <a:srgbClr val="000000"/>
                  </a:solidFill>
                  <a:latin typeface="Arial" charset="0"/>
                </a:rPr>
                <a:t>corpus albicans</a:t>
              </a:r>
            </a:p>
          </p:txBody>
        </p:sp>
      </p:grpSp>
      <p:sp>
        <p:nvSpPr>
          <p:cNvPr id="2052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hu-HU" sz="1600" dirty="0" err="1" smtClean="0">
                <a:solidFill>
                  <a:srgbClr val="000000"/>
                </a:solidFill>
                <a:latin typeface="Calibri" pitchFamily="34" charset="0"/>
              </a:rPr>
              <a:t>About</a:t>
            </a:r>
            <a:r>
              <a:rPr lang="hu-HU" sz="1600" dirty="0" smtClean="0">
                <a:solidFill>
                  <a:srgbClr val="000000"/>
                </a:solidFill>
                <a:latin typeface="Calibri" pitchFamily="34" charset="0"/>
              </a:rPr>
              <a:t> 7 </a:t>
            </a:r>
            <a:r>
              <a:rPr lang="hu-HU" sz="1600" dirty="0" err="1" smtClean="0">
                <a:solidFill>
                  <a:srgbClr val="000000"/>
                </a:solidFill>
                <a:latin typeface="Calibri" pitchFamily="34" charset="0"/>
              </a:rPr>
              <a:t>million</a:t>
            </a:r>
            <a:r>
              <a:rPr lang="hu-HU" sz="16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hu-HU" sz="1600" dirty="0" err="1" smtClean="0">
                <a:solidFill>
                  <a:srgbClr val="000000"/>
                </a:solidFill>
                <a:latin typeface="Calibri" pitchFamily="34" charset="0"/>
              </a:rPr>
              <a:t>primary</a:t>
            </a:r>
            <a:r>
              <a:rPr lang="hu-HU" sz="16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hu-HU" sz="1600" dirty="0" err="1" smtClean="0">
                <a:solidFill>
                  <a:srgbClr val="000000"/>
                </a:solidFill>
                <a:latin typeface="Calibri" pitchFamily="34" charset="0"/>
              </a:rPr>
              <a:t>oocytes</a:t>
            </a:r>
            <a:r>
              <a:rPr lang="hu-HU" sz="16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hu-HU" sz="1600" dirty="0" err="1" smtClean="0">
                <a:solidFill>
                  <a:srgbClr val="000000"/>
                </a:solidFill>
                <a:latin typeface="Calibri" pitchFamily="34" charset="0"/>
              </a:rPr>
              <a:t>are</a:t>
            </a:r>
            <a:r>
              <a:rPr lang="hu-HU" sz="16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hu-HU" sz="1600" dirty="0" err="1" smtClean="0">
                <a:solidFill>
                  <a:srgbClr val="000000"/>
                </a:solidFill>
                <a:latin typeface="Calibri" pitchFamily="34" charset="0"/>
              </a:rPr>
              <a:t>present</a:t>
            </a:r>
            <a:r>
              <a:rPr lang="hu-HU" sz="16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hu-HU" sz="1600" dirty="0" err="1" smtClean="0">
                <a:solidFill>
                  <a:srgbClr val="000000"/>
                </a:solidFill>
                <a:latin typeface="Calibri" pitchFamily="34" charset="0"/>
              </a:rPr>
              <a:t>in</a:t>
            </a:r>
            <a:r>
              <a:rPr lang="hu-HU" sz="16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hu-HU" sz="1600" dirty="0" err="1" smtClean="0">
                <a:solidFill>
                  <a:srgbClr val="000000"/>
                </a:solidFill>
                <a:latin typeface="Calibri" pitchFamily="34" charset="0"/>
              </a:rPr>
              <a:t>the</a:t>
            </a:r>
            <a:r>
              <a:rPr lang="hu-HU" sz="16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hu-HU" sz="1600" dirty="0" err="1" smtClean="0">
                <a:solidFill>
                  <a:srgbClr val="000000"/>
                </a:solidFill>
                <a:latin typeface="Calibri" pitchFamily="34" charset="0"/>
              </a:rPr>
              <a:t>fetal</a:t>
            </a:r>
            <a:r>
              <a:rPr lang="hu-HU" sz="16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hu-HU" sz="1600" dirty="0" err="1" smtClean="0">
                <a:solidFill>
                  <a:srgbClr val="000000"/>
                </a:solidFill>
                <a:latin typeface="Calibri" pitchFamily="34" charset="0"/>
              </a:rPr>
              <a:t>ovary</a:t>
            </a:r>
            <a:r>
              <a:rPr lang="hu-HU" sz="16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hu-HU" sz="1600" dirty="0" err="1" smtClean="0">
                <a:solidFill>
                  <a:srgbClr val="000000"/>
                </a:solidFill>
                <a:latin typeface="Calibri" pitchFamily="34" charset="0"/>
              </a:rPr>
              <a:t>by</a:t>
            </a:r>
            <a:r>
              <a:rPr lang="hu-HU" sz="16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hu-HU" sz="1600" dirty="0" err="1" smtClean="0">
                <a:solidFill>
                  <a:srgbClr val="000000"/>
                </a:solidFill>
                <a:latin typeface="Calibri" pitchFamily="34" charset="0"/>
              </a:rPr>
              <a:t>midgestation</a:t>
            </a:r>
            <a:endParaRPr lang="hu-HU" sz="1600" dirty="0" smtClean="0">
              <a:solidFill>
                <a:srgbClr val="000000"/>
              </a:solidFill>
              <a:latin typeface="Calibri" pitchFamily="34" charset="0"/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hu-HU" sz="1600" dirty="0" err="1" smtClean="0">
                <a:solidFill>
                  <a:srgbClr val="000000"/>
                </a:solidFill>
                <a:latin typeface="Calibri" pitchFamily="34" charset="0"/>
              </a:rPr>
              <a:t>Due</a:t>
            </a:r>
            <a:r>
              <a:rPr lang="hu-HU" sz="16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hu-HU" sz="1600" dirty="0" err="1" smtClean="0">
                <a:solidFill>
                  <a:srgbClr val="000000"/>
                </a:solidFill>
                <a:latin typeface="Calibri" pitchFamily="34" charset="0"/>
              </a:rPr>
              <a:t>to</a:t>
            </a:r>
            <a:r>
              <a:rPr lang="hu-HU" sz="16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hu-HU" sz="1600" dirty="0" err="1" smtClean="0">
                <a:solidFill>
                  <a:srgbClr val="000000"/>
                </a:solidFill>
                <a:latin typeface="Calibri" pitchFamily="34" charset="0"/>
              </a:rPr>
              <a:t>gradual</a:t>
            </a:r>
            <a:r>
              <a:rPr lang="hu-HU" sz="16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hu-HU" sz="1600" dirty="0" err="1" smtClean="0">
                <a:solidFill>
                  <a:srgbClr val="000000"/>
                </a:solidFill>
                <a:latin typeface="Calibri" pitchFamily="34" charset="0"/>
              </a:rPr>
              <a:t>loss</a:t>
            </a:r>
            <a:r>
              <a:rPr lang="hu-HU" sz="1600" dirty="0" smtClean="0">
                <a:solidFill>
                  <a:srgbClr val="000000"/>
                </a:solidFill>
                <a:latin typeface="Calibri" pitchFamily="34" charset="0"/>
              </a:rPr>
              <a:t> of </a:t>
            </a:r>
            <a:r>
              <a:rPr lang="hu-HU" sz="1600" dirty="0" err="1" smtClean="0">
                <a:solidFill>
                  <a:srgbClr val="000000"/>
                </a:solidFill>
                <a:latin typeface="Calibri" pitchFamily="34" charset="0"/>
              </a:rPr>
              <a:t>oocytes</a:t>
            </a:r>
            <a:r>
              <a:rPr lang="hu-HU" sz="1600" dirty="0" smtClean="0">
                <a:solidFill>
                  <a:srgbClr val="000000"/>
                </a:solidFill>
                <a:latin typeface="Calibri" pitchFamily="34" charset="0"/>
              </a:rPr>
              <a:t>  </a:t>
            </a:r>
            <a:r>
              <a:rPr lang="hu-HU" sz="1600" dirty="0" err="1" smtClean="0">
                <a:solidFill>
                  <a:srgbClr val="000000"/>
                </a:solidFill>
                <a:latin typeface="Calibri" pitchFamily="34" charset="0"/>
              </a:rPr>
              <a:t>at</a:t>
            </a:r>
            <a:r>
              <a:rPr lang="hu-HU" sz="16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hu-HU" sz="1600" dirty="0" err="1" smtClean="0">
                <a:solidFill>
                  <a:srgbClr val="000000"/>
                </a:solidFill>
                <a:latin typeface="Calibri" pitchFamily="34" charset="0"/>
              </a:rPr>
              <a:t>birth</a:t>
            </a:r>
            <a:r>
              <a:rPr lang="hu-HU" sz="16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hu-HU" sz="1600" dirty="0" err="1" smtClean="0">
                <a:solidFill>
                  <a:srgbClr val="000000"/>
                </a:solidFill>
                <a:latin typeface="Calibri" pitchFamily="34" charset="0"/>
              </a:rPr>
              <a:t>app</a:t>
            </a:r>
            <a:r>
              <a:rPr lang="hu-HU" sz="1600" dirty="0" smtClean="0">
                <a:solidFill>
                  <a:srgbClr val="000000"/>
                </a:solidFill>
                <a:latin typeface="Calibri" pitchFamily="34" charset="0"/>
              </a:rPr>
              <a:t>. 400 000 </a:t>
            </a:r>
            <a:r>
              <a:rPr lang="hu-HU" sz="1600" dirty="0" err="1" smtClean="0">
                <a:solidFill>
                  <a:srgbClr val="000000"/>
                </a:solidFill>
                <a:latin typeface="Calibri" pitchFamily="34" charset="0"/>
              </a:rPr>
              <a:t>oocytes</a:t>
            </a:r>
            <a:r>
              <a:rPr lang="hu-HU" sz="16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hu-HU" sz="1600" dirty="0" err="1" smtClean="0">
                <a:solidFill>
                  <a:srgbClr val="000000"/>
                </a:solidFill>
                <a:latin typeface="Calibri" pitchFamily="34" charset="0"/>
              </a:rPr>
              <a:t>remain</a:t>
            </a:r>
            <a:endParaRPr lang="hu-HU" sz="1600" dirty="0" smtClean="0">
              <a:solidFill>
                <a:srgbClr val="000000"/>
              </a:solidFill>
              <a:latin typeface="Calibri" pitchFamily="34" charset="0"/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hu-HU" sz="1600" dirty="0" err="1" smtClean="0">
                <a:solidFill>
                  <a:srgbClr val="000000"/>
                </a:solidFill>
                <a:latin typeface="Calibri" pitchFamily="34" charset="0"/>
              </a:rPr>
              <a:t>Only</a:t>
            </a:r>
            <a:r>
              <a:rPr lang="hu-HU" sz="1600" dirty="0" smtClean="0">
                <a:solidFill>
                  <a:srgbClr val="000000"/>
                </a:solidFill>
                <a:latin typeface="Calibri" pitchFamily="34" charset="0"/>
              </a:rPr>
              <a:t> 400 </a:t>
            </a:r>
            <a:r>
              <a:rPr lang="hu-HU" sz="1600" dirty="0" err="1" smtClean="0">
                <a:solidFill>
                  <a:srgbClr val="000000"/>
                </a:solidFill>
                <a:latin typeface="Calibri" pitchFamily="34" charset="0"/>
              </a:rPr>
              <a:t>follicles</a:t>
            </a:r>
            <a:r>
              <a:rPr lang="hu-HU" sz="16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hu-HU" sz="1600" dirty="0" err="1" smtClean="0">
                <a:solidFill>
                  <a:srgbClr val="000000"/>
                </a:solidFill>
                <a:latin typeface="Calibri" pitchFamily="34" charset="0"/>
              </a:rPr>
              <a:t>ovulate</a:t>
            </a:r>
            <a:r>
              <a:rPr lang="hu-HU" sz="16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hu-HU" sz="1600" dirty="0" err="1" smtClean="0">
                <a:solidFill>
                  <a:srgbClr val="000000"/>
                </a:solidFill>
                <a:latin typeface="Calibri" pitchFamily="34" charset="0"/>
              </a:rPr>
              <a:t>after</a:t>
            </a:r>
            <a:r>
              <a:rPr lang="hu-HU" sz="16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hu-HU" sz="1600" dirty="0" err="1" smtClean="0">
                <a:solidFill>
                  <a:srgbClr val="000000"/>
                </a:solidFill>
                <a:latin typeface="Calibri" pitchFamily="34" charset="0"/>
              </a:rPr>
              <a:t>puberty</a:t>
            </a:r>
            <a:r>
              <a:rPr lang="hu-HU" sz="1600" dirty="0" smtClean="0">
                <a:solidFill>
                  <a:srgbClr val="000000"/>
                </a:solidFill>
                <a:latin typeface="Calibri" pitchFamily="34" charset="0"/>
              </a:rPr>
              <a:t>  </a:t>
            </a:r>
            <a:r>
              <a:rPr lang="hu-HU" sz="1600" dirty="0" err="1" smtClean="0">
                <a:solidFill>
                  <a:srgbClr val="000000"/>
                </a:solidFill>
                <a:latin typeface="Calibri" pitchFamily="34" charset="0"/>
              </a:rPr>
              <a:t>till</a:t>
            </a:r>
            <a:r>
              <a:rPr lang="hu-HU" sz="16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hu-HU" sz="1600" dirty="0" err="1" smtClean="0">
                <a:solidFill>
                  <a:srgbClr val="000000"/>
                </a:solidFill>
                <a:latin typeface="Calibri" pitchFamily="34" charset="0"/>
              </a:rPr>
              <a:t>the</a:t>
            </a:r>
            <a:r>
              <a:rPr lang="hu-HU" sz="16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hu-HU" sz="1600" dirty="0" err="1" smtClean="0">
                <a:solidFill>
                  <a:srgbClr val="000000"/>
                </a:solidFill>
                <a:latin typeface="Calibri" pitchFamily="34" charset="0"/>
              </a:rPr>
              <a:t>menopausa</a:t>
            </a:r>
            <a:endParaRPr lang="hu-HU" sz="16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053" name="Text Box 6"/>
          <p:cNvSpPr txBox="1">
            <a:spLocks noChangeArrowheads="1"/>
          </p:cNvSpPr>
          <p:nvPr/>
        </p:nvSpPr>
        <p:spPr bwMode="auto">
          <a:xfrm>
            <a:off x="3492500" y="2349500"/>
            <a:ext cx="1871663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hu-HU" sz="1400" b="1" dirty="0" err="1">
                <a:solidFill>
                  <a:srgbClr val="000000"/>
                </a:solidFill>
                <a:latin typeface="Arial" charset="0"/>
              </a:rPr>
              <a:t>secunder</a:t>
            </a:r>
            <a:r>
              <a:rPr lang="hu-HU" sz="1400" b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hu-HU" sz="1400" b="1" dirty="0" err="1">
                <a:solidFill>
                  <a:srgbClr val="000000"/>
                </a:solidFill>
                <a:latin typeface="Arial" charset="0"/>
              </a:rPr>
              <a:t>folliculus</a:t>
            </a:r>
            <a:endParaRPr lang="hu-HU" sz="1400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054" name="Text Box 7"/>
          <p:cNvSpPr txBox="1">
            <a:spLocks noChangeArrowheads="1"/>
          </p:cNvSpPr>
          <p:nvPr/>
        </p:nvSpPr>
        <p:spPr bwMode="auto">
          <a:xfrm>
            <a:off x="4787900" y="1773238"/>
            <a:ext cx="2663825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hu-HU" sz="1400" b="1" dirty="0" smtClean="0">
                <a:solidFill>
                  <a:srgbClr val="000000"/>
                </a:solidFill>
                <a:latin typeface="Arial" charset="0"/>
              </a:rPr>
              <a:t>tercier </a:t>
            </a:r>
            <a:r>
              <a:rPr lang="hu-HU" sz="1400" b="1" dirty="0" err="1">
                <a:solidFill>
                  <a:srgbClr val="000000"/>
                </a:solidFill>
                <a:latin typeface="Arial" charset="0"/>
              </a:rPr>
              <a:t>folliculus</a:t>
            </a:r>
            <a:endParaRPr lang="hu-HU" sz="1400" b="1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2055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00100" y="1673225"/>
            <a:ext cx="1374775" cy="51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6" name="Text Box 9"/>
          <p:cNvSpPr txBox="1">
            <a:spLocks noChangeArrowheads="1"/>
          </p:cNvSpPr>
          <p:nvPr/>
        </p:nvSpPr>
        <p:spPr bwMode="auto">
          <a:xfrm>
            <a:off x="2895600" y="3211513"/>
            <a:ext cx="9620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u-HU" sz="1400">
                <a:solidFill>
                  <a:srgbClr val="000000"/>
                </a:solidFill>
                <a:latin typeface="Arial" charset="0"/>
              </a:rPr>
              <a:t>oogonium</a:t>
            </a:r>
          </a:p>
        </p:txBody>
      </p:sp>
      <p:sp>
        <p:nvSpPr>
          <p:cNvPr id="2057" name="Line 10"/>
          <p:cNvSpPr>
            <a:spLocks noChangeShapeType="1"/>
          </p:cNvSpPr>
          <p:nvPr/>
        </p:nvSpPr>
        <p:spPr bwMode="auto">
          <a:xfrm>
            <a:off x="3851275" y="3429000"/>
            <a:ext cx="144463" cy="714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hu-HU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2901950" y="3133080"/>
            <a:ext cx="102155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1200" b="1" dirty="0" err="1" smtClean="0"/>
              <a:t>Primordial</a:t>
            </a:r>
            <a:r>
              <a:rPr lang="hu-HU" sz="1200" b="1" dirty="0" smtClean="0"/>
              <a:t> </a:t>
            </a:r>
            <a:r>
              <a:rPr lang="hu-HU" sz="1200" b="1" dirty="0" err="1" smtClean="0"/>
              <a:t>follicle</a:t>
            </a:r>
            <a:endParaRPr lang="hu-HU" sz="1200" b="1" dirty="0"/>
          </a:p>
        </p:txBody>
      </p:sp>
      <p:cxnSp>
        <p:nvCxnSpPr>
          <p:cNvPr id="4" name="Egyenes összekötő nyíllal 3"/>
          <p:cNvCxnSpPr/>
          <p:nvPr/>
        </p:nvCxnSpPr>
        <p:spPr bwMode="auto">
          <a:xfrm>
            <a:off x="3851275" y="3432175"/>
            <a:ext cx="192435" cy="68263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3" name="Szövegdoboz 12"/>
          <p:cNvSpPr txBox="1"/>
          <p:nvPr/>
        </p:nvSpPr>
        <p:spPr>
          <a:xfrm>
            <a:off x="0" y="1816136"/>
            <a:ext cx="1704313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 smtClean="0"/>
              <a:t>Primordial</a:t>
            </a:r>
            <a:endParaRPr lang="hu-HU" dirty="0" smtClean="0"/>
          </a:p>
          <a:p>
            <a:endParaRPr lang="hu-HU" dirty="0" smtClean="0"/>
          </a:p>
          <a:p>
            <a:r>
              <a:rPr lang="hu-HU" dirty="0" err="1" smtClean="0"/>
              <a:t>Primary</a:t>
            </a:r>
            <a:endParaRPr lang="hu-HU" dirty="0" smtClean="0"/>
          </a:p>
          <a:p>
            <a:endParaRPr lang="hu-HU" dirty="0" smtClean="0"/>
          </a:p>
          <a:p>
            <a:endParaRPr lang="hu-HU" dirty="0" smtClean="0"/>
          </a:p>
          <a:p>
            <a:r>
              <a:rPr lang="hu-HU" dirty="0" err="1" smtClean="0"/>
              <a:t>Secundary</a:t>
            </a:r>
            <a:endParaRPr lang="hu-HU" dirty="0" smtClean="0"/>
          </a:p>
          <a:p>
            <a:endParaRPr lang="hu-HU" dirty="0" smtClean="0"/>
          </a:p>
          <a:p>
            <a:endParaRPr lang="hu-HU" dirty="0" smtClean="0"/>
          </a:p>
          <a:p>
            <a:endParaRPr lang="hu-HU" dirty="0" smtClean="0"/>
          </a:p>
          <a:p>
            <a:r>
              <a:rPr lang="hu-HU" dirty="0" err="1" smtClean="0"/>
              <a:t>Tertiary</a:t>
            </a:r>
            <a:endParaRPr lang="hu-HU" dirty="0" smtClean="0"/>
          </a:p>
          <a:p>
            <a:endParaRPr lang="hu-HU" dirty="0" smtClean="0"/>
          </a:p>
          <a:p>
            <a:endParaRPr lang="hu-HU" dirty="0" smtClean="0"/>
          </a:p>
          <a:p>
            <a:endParaRPr lang="hu-HU" dirty="0" smtClean="0"/>
          </a:p>
          <a:p>
            <a:r>
              <a:rPr lang="hu-HU" dirty="0" err="1" smtClean="0"/>
              <a:t>Graafian</a:t>
            </a:r>
            <a:r>
              <a:rPr lang="hu-HU" dirty="0" smtClean="0"/>
              <a:t> </a:t>
            </a:r>
            <a:r>
              <a:rPr lang="hu-HU" dirty="0" err="1" smtClean="0"/>
              <a:t>follicle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1006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44463"/>
            <a:ext cx="6038850" cy="666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5724128" y="1142984"/>
            <a:ext cx="331236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u="sng" dirty="0" err="1" smtClean="0"/>
              <a:t>Tertiary</a:t>
            </a:r>
            <a:r>
              <a:rPr lang="hu-HU" sz="1400" u="sng" dirty="0" smtClean="0"/>
              <a:t> </a:t>
            </a:r>
            <a:r>
              <a:rPr lang="hu-HU" sz="1400" u="sng" dirty="0" err="1" smtClean="0"/>
              <a:t>follicle</a:t>
            </a:r>
            <a:r>
              <a:rPr lang="hu-HU" sz="1400" u="sng" dirty="0" smtClean="0"/>
              <a:t>: </a:t>
            </a:r>
            <a:r>
              <a:rPr lang="hu-HU" sz="1400" dirty="0" err="1" smtClean="0"/>
              <a:t>small</a:t>
            </a:r>
            <a:r>
              <a:rPr lang="hu-HU" sz="1400" dirty="0" smtClean="0"/>
              <a:t> </a:t>
            </a:r>
            <a:r>
              <a:rPr lang="hu-HU" sz="1400" dirty="0" err="1" smtClean="0"/>
              <a:t>cavities</a:t>
            </a:r>
            <a:r>
              <a:rPr lang="hu-HU" sz="1400" dirty="0" smtClean="0"/>
              <a:t> </a:t>
            </a:r>
            <a:r>
              <a:rPr lang="hu-HU" sz="1400" dirty="0" err="1" smtClean="0"/>
              <a:t>appear</a:t>
            </a:r>
            <a:endParaRPr lang="hu-HU" sz="1400" dirty="0" smtClean="0"/>
          </a:p>
          <a:p>
            <a:r>
              <a:rPr lang="hu-HU" sz="1400" dirty="0" err="1" smtClean="0"/>
              <a:t>Primary</a:t>
            </a:r>
            <a:r>
              <a:rPr lang="hu-HU" sz="1400" dirty="0" smtClean="0"/>
              <a:t> </a:t>
            </a:r>
            <a:r>
              <a:rPr lang="hu-HU" sz="1400" dirty="0" err="1" smtClean="0"/>
              <a:t>oocyte</a:t>
            </a:r>
            <a:r>
              <a:rPr lang="hu-HU" sz="1400" dirty="0" smtClean="0"/>
              <a:t>, </a:t>
            </a:r>
          </a:p>
          <a:p>
            <a:r>
              <a:rPr lang="hu-HU" sz="1400" dirty="0" smtClean="0"/>
              <a:t>100-120 mikron</a:t>
            </a:r>
          </a:p>
          <a:p>
            <a:r>
              <a:rPr lang="hu-HU" sz="1400" dirty="0" err="1" smtClean="0"/>
              <a:t>Theca</a:t>
            </a:r>
            <a:r>
              <a:rPr lang="hu-HU" sz="1400" dirty="0" smtClean="0"/>
              <a:t> </a:t>
            </a:r>
            <a:r>
              <a:rPr lang="hu-HU" sz="1400" dirty="0" err="1" smtClean="0"/>
              <a:t>folliculi</a:t>
            </a:r>
            <a:endParaRPr lang="hu-HU" sz="1400" dirty="0" smtClean="0"/>
          </a:p>
          <a:p>
            <a:endParaRPr lang="hu-HU" sz="1200" dirty="0"/>
          </a:p>
        </p:txBody>
      </p:sp>
      <p:sp>
        <p:nvSpPr>
          <p:cNvPr id="3" name="Szövegdoboz 2"/>
          <p:cNvSpPr txBox="1"/>
          <p:nvPr/>
        </p:nvSpPr>
        <p:spPr>
          <a:xfrm>
            <a:off x="5724128" y="2636912"/>
            <a:ext cx="2718886" cy="24622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u="sng" dirty="0" err="1" smtClean="0"/>
              <a:t>Graafian</a:t>
            </a:r>
            <a:r>
              <a:rPr lang="hu-HU" sz="1400" u="sng" dirty="0" smtClean="0"/>
              <a:t> </a:t>
            </a:r>
            <a:r>
              <a:rPr lang="hu-HU" sz="1400" u="sng" dirty="0" err="1" smtClean="0"/>
              <a:t>follicle</a:t>
            </a:r>
            <a:r>
              <a:rPr lang="hu-HU" sz="1400" u="sng" dirty="0" smtClean="0"/>
              <a:t> :</a:t>
            </a:r>
            <a:r>
              <a:rPr lang="hu-HU" sz="1400" dirty="0" smtClean="0"/>
              <a:t>20mm</a:t>
            </a:r>
          </a:p>
          <a:p>
            <a:r>
              <a:rPr lang="hu-HU" sz="1400" dirty="0" err="1" smtClean="0"/>
              <a:t>Primary</a:t>
            </a:r>
            <a:r>
              <a:rPr lang="hu-HU" sz="1400" dirty="0" smtClean="0"/>
              <a:t> </a:t>
            </a:r>
            <a:r>
              <a:rPr lang="hu-HU" sz="1400" dirty="0" err="1" smtClean="0"/>
              <a:t>oocyte</a:t>
            </a:r>
            <a:endParaRPr lang="hu-HU" sz="1400" dirty="0" smtClean="0"/>
          </a:p>
          <a:p>
            <a:r>
              <a:rPr lang="hu-HU" sz="1400" dirty="0" err="1" smtClean="0"/>
              <a:t>Antrum</a:t>
            </a:r>
            <a:r>
              <a:rPr lang="hu-HU" sz="1400" dirty="0" smtClean="0"/>
              <a:t> </a:t>
            </a:r>
            <a:r>
              <a:rPr lang="hu-HU" sz="1400" dirty="0" err="1" smtClean="0"/>
              <a:t>folliculi</a:t>
            </a:r>
            <a:r>
              <a:rPr lang="hu-HU" sz="1400" dirty="0" smtClean="0"/>
              <a:t>  (</a:t>
            </a:r>
            <a:r>
              <a:rPr lang="hu-HU" sz="1400" dirty="0" err="1" smtClean="0"/>
              <a:t>liquor</a:t>
            </a:r>
            <a:r>
              <a:rPr lang="hu-HU" sz="1400" dirty="0" smtClean="0"/>
              <a:t> </a:t>
            </a:r>
            <a:r>
              <a:rPr lang="hu-HU" sz="1400" dirty="0" err="1" smtClean="0"/>
              <a:t>folliculi</a:t>
            </a:r>
            <a:r>
              <a:rPr lang="hu-HU" sz="1400" dirty="0" smtClean="0"/>
              <a:t>)</a:t>
            </a:r>
          </a:p>
          <a:p>
            <a:r>
              <a:rPr lang="hu-HU" sz="1400" dirty="0" err="1" smtClean="0"/>
              <a:t>Cumulus</a:t>
            </a:r>
            <a:r>
              <a:rPr lang="hu-HU" sz="1400" dirty="0" smtClean="0"/>
              <a:t> </a:t>
            </a:r>
            <a:r>
              <a:rPr lang="hu-HU" sz="1400" dirty="0" err="1" smtClean="0"/>
              <a:t>oophorus</a:t>
            </a:r>
            <a:endParaRPr lang="hu-HU" sz="1400" dirty="0" smtClean="0"/>
          </a:p>
          <a:p>
            <a:r>
              <a:rPr lang="hu-HU" sz="1400" dirty="0" err="1" smtClean="0"/>
              <a:t>Mural</a:t>
            </a:r>
            <a:r>
              <a:rPr lang="hu-HU" sz="1400" dirty="0" smtClean="0"/>
              <a:t> </a:t>
            </a:r>
            <a:r>
              <a:rPr lang="hu-HU" sz="1400" dirty="0" err="1" smtClean="0"/>
              <a:t>cell</a:t>
            </a:r>
            <a:r>
              <a:rPr lang="hu-HU" sz="1400" dirty="0" smtClean="0"/>
              <a:t> </a:t>
            </a:r>
            <a:r>
              <a:rPr lang="hu-HU" sz="1400" dirty="0" err="1" smtClean="0"/>
              <a:t>layer</a:t>
            </a:r>
            <a:endParaRPr lang="hu-HU" sz="1400" dirty="0" smtClean="0"/>
          </a:p>
          <a:p>
            <a:r>
              <a:rPr lang="hu-HU" sz="1400" dirty="0" err="1" smtClean="0"/>
              <a:t>Theca</a:t>
            </a:r>
            <a:r>
              <a:rPr lang="hu-HU" sz="1400" dirty="0" smtClean="0"/>
              <a:t> </a:t>
            </a:r>
            <a:r>
              <a:rPr lang="hu-HU" sz="1400" dirty="0" err="1" smtClean="0"/>
              <a:t>interna</a:t>
            </a:r>
            <a:r>
              <a:rPr lang="hu-HU" sz="1400" dirty="0" smtClean="0"/>
              <a:t> : </a:t>
            </a:r>
            <a:r>
              <a:rPr lang="hu-HU" sz="1400" dirty="0" err="1" smtClean="0"/>
              <a:t>cells</a:t>
            </a:r>
            <a:r>
              <a:rPr lang="hu-HU" sz="1400" dirty="0" smtClean="0"/>
              <a:t> and </a:t>
            </a:r>
            <a:r>
              <a:rPr lang="hu-HU" sz="1400" dirty="0" err="1" smtClean="0"/>
              <a:t>capillaries</a:t>
            </a:r>
            <a:endParaRPr lang="hu-HU" sz="1400" dirty="0" smtClean="0"/>
          </a:p>
          <a:p>
            <a:r>
              <a:rPr lang="hu-HU" sz="1400" dirty="0" err="1" smtClean="0"/>
              <a:t>Theca</a:t>
            </a:r>
            <a:r>
              <a:rPr lang="hu-HU" sz="1400" dirty="0" smtClean="0"/>
              <a:t> </a:t>
            </a:r>
            <a:r>
              <a:rPr lang="hu-HU" sz="1400" dirty="0" err="1" smtClean="0"/>
              <a:t>externa</a:t>
            </a:r>
            <a:r>
              <a:rPr lang="hu-HU" sz="1400" dirty="0" smtClean="0"/>
              <a:t>: </a:t>
            </a:r>
            <a:r>
              <a:rPr lang="hu-HU" sz="1400" dirty="0" err="1" smtClean="0"/>
              <a:t>fibrous</a:t>
            </a:r>
            <a:r>
              <a:rPr lang="hu-HU" sz="1400" dirty="0" smtClean="0"/>
              <a:t> </a:t>
            </a:r>
            <a:r>
              <a:rPr lang="hu-HU" sz="1400" dirty="0" err="1" smtClean="0"/>
              <a:t>c.t</a:t>
            </a:r>
            <a:r>
              <a:rPr lang="hu-HU" sz="1400" dirty="0" smtClean="0"/>
              <a:t>.</a:t>
            </a:r>
          </a:p>
          <a:p>
            <a:endParaRPr lang="hu-HU" sz="1400" dirty="0" smtClean="0"/>
          </a:p>
          <a:p>
            <a:r>
              <a:rPr lang="hu-HU" sz="1400" smtClean="0"/>
              <a:t>ovulation</a:t>
            </a:r>
            <a:endParaRPr lang="hu-HU" sz="1400" dirty="0" smtClean="0"/>
          </a:p>
          <a:p>
            <a:endParaRPr lang="hu-HU" sz="1400" dirty="0" smtClean="0"/>
          </a:p>
          <a:p>
            <a:r>
              <a:rPr lang="hu-HU" sz="1400" dirty="0" smtClean="0"/>
              <a:t>Corpus </a:t>
            </a:r>
            <a:r>
              <a:rPr lang="hu-HU" sz="1400" dirty="0" err="1" smtClean="0"/>
              <a:t>haemorrhagicum</a:t>
            </a:r>
            <a:endParaRPr lang="hu-HU" sz="1400" dirty="0"/>
          </a:p>
        </p:txBody>
      </p:sp>
      <p:sp>
        <p:nvSpPr>
          <p:cNvPr id="5" name="Téglalap 4"/>
          <p:cNvSpPr/>
          <p:nvPr/>
        </p:nvSpPr>
        <p:spPr>
          <a:xfrm>
            <a:off x="702047" y="216493"/>
            <a:ext cx="1115169" cy="3119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200" dirty="0" err="1" smtClean="0">
                <a:solidFill>
                  <a:srgbClr val="FF0000"/>
                </a:solidFill>
              </a:rPr>
              <a:t>Tertiary</a:t>
            </a:r>
            <a:r>
              <a:rPr lang="hu-HU" sz="1200" dirty="0" smtClean="0">
                <a:solidFill>
                  <a:srgbClr val="FF0000"/>
                </a:solidFill>
              </a:rPr>
              <a:t> </a:t>
            </a:r>
            <a:r>
              <a:rPr lang="hu-HU" sz="1200" dirty="0" err="1" smtClean="0">
                <a:solidFill>
                  <a:srgbClr val="FF0000"/>
                </a:solidFill>
              </a:rPr>
              <a:t>follicle</a:t>
            </a:r>
            <a:r>
              <a:rPr lang="hu-HU" sz="1200" dirty="0" smtClean="0">
                <a:solidFill>
                  <a:srgbClr val="FF0000"/>
                </a:solidFill>
              </a:rPr>
              <a:t> </a:t>
            </a:r>
            <a:endParaRPr lang="hu-HU" sz="1200" dirty="0">
              <a:solidFill>
                <a:srgbClr val="FF0000"/>
              </a:solidFill>
            </a:endParaRPr>
          </a:p>
        </p:txBody>
      </p:sp>
      <p:sp>
        <p:nvSpPr>
          <p:cNvPr id="4" name="Ellipszis 3"/>
          <p:cNvSpPr/>
          <p:nvPr/>
        </p:nvSpPr>
        <p:spPr>
          <a:xfrm>
            <a:off x="2483768" y="4725144"/>
            <a:ext cx="504056" cy="28803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Ellipszis 5"/>
          <p:cNvSpPr/>
          <p:nvPr/>
        </p:nvSpPr>
        <p:spPr>
          <a:xfrm>
            <a:off x="2483768" y="4725144"/>
            <a:ext cx="504056" cy="28803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Ellipszis 6"/>
          <p:cNvSpPr/>
          <p:nvPr/>
        </p:nvSpPr>
        <p:spPr>
          <a:xfrm>
            <a:off x="4644008" y="5012777"/>
            <a:ext cx="936104" cy="79208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68974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D:\Kati\Kati munkahelyi 20120713\oktatasi segedanyagok\konyvek\elsevier\carlson abrak\M9780323053853-001-f0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10175" cy="666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5803271" y="597528"/>
            <a:ext cx="16853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 err="1" smtClean="0"/>
              <a:t>Oogenesis</a:t>
            </a:r>
            <a:endParaRPr lang="hu-HU" sz="2800" dirty="0"/>
          </a:p>
        </p:txBody>
      </p:sp>
    </p:spTree>
    <p:extLst>
      <p:ext uri="{BB962C8B-B14F-4D97-AF65-F5344CB8AC3E}">
        <p14:creationId xmlns:p14="http://schemas.microsoft.com/office/powerpoint/2010/main" val="3473318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ChangeArrowheads="1"/>
          </p:cNvSpPr>
          <p:nvPr/>
        </p:nvSpPr>
        <p:spPr bwMode="auto">
          <a:xfrm>
            <a:off x="179388" y="547688"/>
            <a:ext cx="6011862" cy="57610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hu-HU" sz="24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77827" name="Picture 3" descr="primertüsző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400" y="1142802"/>
            <a:ext cx="4906576" cy="433219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7828" name="Text Box 4"/>
          <p:cNvSpPr txBox="1">
            <a:spLocks noChangeArrowheads="1"/>
          </p:cNvSpPr>
          <p:nvPr/>
        </p:nvSpPr>
        <p:spPr bwMode="auto">
          <a:xfrm>
            <a:off x="2571736" y="857232"/>
            <a:ext cx="107433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hu-HU" sz="12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 Unicode" pitchFamily="34" charset="0"/>
              </a:rPr>
              <a:t>(„</a:t>
            </a:r>
            <a:r>
              <a:rPr lang="hu-HU" sz="1200" dirty="0" smtClean="0">
                <a:solidFill>
                  <a:srgbClr val="000000"/>
                </a:solidFill>
                <a:latin typeface="Lucida Sans Unicode" pitchFamily="34" charset="0"/>
              </a:rPr>
              <a:t>csírahám”</a:t>
            </a:r>
            <a:r>
              <a:rPr lang="hu-HU" sz="12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 Unicode" pitchFamily="34" charset="0"/>
              </a:rPr>
              <a:t>)</a:t>
            </a:r>
            <a:endParaRPr lang="hu-HU" sz="120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Lucida Sans Unicode" pitchFamily="34" charset="0"/>
            </a:endParaRPr>
          </a:p>
        </p:txBody>
      </p:sp>
      <p:sp>
        <p:nvSpPr>
          <p:cNvPr id="77829" name="Text Box 5"/>
          <p:cNvSpPr txBox="1">
            <a:spLocks noChangeArrowheads="1"/>
          </p:cNvSpPr>
          <p:nvPr/>
        </p:nvSpPr>
        <p:spPr bwMode="auto">
          <a:xfrm>
            <a:off x="1720850" y="877888"/>
            <a:ext cx="7016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hu-HU" sz="1200" dirty="0" err="1">
                <a:solidFill>
                  <a:srgbClr val="000000"/>
                </a:solidFill>
                <a:latin typeface="Lucida Sans Unicode" pitchFamily="34" charset="0"/>
              </a:rPr>
              <a:t>stroma</a:t>
            </a:r>
            <a:endParaRPr lang="hu-HU" sz="1200" dirty="0">
              <a:solidFill>
                <a:srgbClr val="000000"/>
              </a:solidFill>
              <a:latin typeface="Lucida Sans Unicode" pitchFamily="34" charset="0"/>
            </a:endParaRPr>
          </a:p>
        </p:txBody>
      </p:sp>
      <p:sp>
        <p:nvSpPr>
          <p:cNvPr id="77830" name="Text Box 6"/>
          <p:cNvSpPr txBox="1">
            <a:spLocks noChangeArrowheads="1"/>
          </p:cNvSpPr>
          <p:nvPr/>
        </p:nvSpPr>
        <p:spPr bwMode="auto">
          <a:xfrm>
            <a:off x="1257300" y="5557838"/>
            <a:ext cx="8493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hu-HU" sz="1200" dirty="0" err="1">
                <a:solidFill>
                  <a:srgbClr val="000000"/>
                </a:solidFill>
                <a:latin typeface="Lucida Sans Unicode" pitchFamily="34" charset="0"/>
              </a:rPr>
              <a:t>zona</a:t>
            </a:r>
            <a:r>
              <a:rPr lang="hu-HU" sz="1200" dirty="0">
                <a:solidFill>
                  <a:srgbClr val="000000"/>
                </a:solidFill>
                <a:latin typeface="Lucida Sans Unicode" pitchFamily="34" charset="0"/>
              </a:rPr>
              <a:t> 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hu-HU" sz="1200" dirty="0" err="1">
                <a:solidFill>
                  <a:srgbClr val="000000"/>
                </a:solidFill>
                <a:latin typeface="Lucida Sans Unicode" pitchFamily="34" charset="0"/>
              </a:rPr>
              <a:t>pellucida</a:t>
            </a:r>
            <a:endParaRPr lang="hu-HU" sz="1200" dirty="0">
              <a:solidFill>
                <a:srgbClr val="000000"/>
              </a:solidFill>
              <a:latin typeface="Lucida Sans Unicode" pitchFamily="34" charset="0"/>
            </a:endParaRPr>
          </a:p>
        </p:txBody>
      </p:sp>
      <p:sp>
        <p:nvSpPr>
          <p:cNvPr id="77831" name="Text Box 7"/>
          <p:cNvSpPr txBox="1">
            <a:spLocks noChangeArrowheads="1"/>
          </p:cNvSpPr>
          <p:nvPr/>
        </p:nvSpPr>
        <p:spPr bwMode="auto">
          <a:xfrm>
            <a:off x="2143125" y="5486400"/>
            <a:ext cx="9032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hu-HU" sz="1200">
                <a:solidFill>
                  <a:srgbClr val="000000"/>
                </a:solidFill>
                <a:latin typeface="Lucida Sans Unicode" pitchFamily="34" charset="0"/>
              </a:rPr>
              <a:t>secunder 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hu-HU" sz="1200">
                <a:solidFill>
                  <a:srgbClr val="000000"/>
                </a:solidFill>
                <a:latin typeface="Lucida Sans Unicode" pitchFamily="34" charset="0"/>
              </a:rPr>
              <a:t>follikulus</a:t>
            </a:r>
          </a:p>
        </p:txBody>
      </p:sp>
      <p:sp>
        <p:nvSpPr>
          <p:cNvPr id="77832" name="Text Box 8"/>
          <p:cNvSpPr txBox="1">
            <a:spLocks noChangeArrowheads="1"/>
          </p:cNvSpPr>
          <p:nvPr/>
        </p:nvSpPr>
        <p:spPr bwMode="auto">
          <a:xfrm>
            <a:off x="3094038" y="5486400"/>
            <a:ext cx="7223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hu-HU" sz="1200">
                <a:solidFill>
                  <a:srgbClr val="000000"/>
                </a:solidFill>
                <a:latin typeface="Lucida Sans Unicode" pitchFamily="34" charset="0"/>
              </a:rPr>
              <a:t>primer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hu-HU" sz="1200">
                <a:solidFill>
                  <a:srgbClr val="000000"/>
                </a:solidFill>
                <a:latin typeface="Lucida Sans Unicode" pitchFamily="34" charset="0"/>
              </a:rPr>
              <a:t>oocyta</a:t>
            </a:r>
          </a:p>
        </p:txBody>
      </p:sp>
      <p:sp>
        <p:nvSpPr>
          <p:cNvPr id="77833" name="Text Box 9"/>
          <p:cNvSpPr txBox="1">
            <a:spLocks noChangeArrowheads="1"/>
          </p:cNvSpPr>
          <p:nvPr/>
        </p:nvSpPr>
        <p:spPr bwMode="auto">
          <a:xfrm>
            <a:off x="3948113" y="5486400"/>
            <a:ext cx="7397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sz="1200" dirty="0" err="1">
                <a:solidFill>
                  <a:srgbClr val="000000"/>
                </a:solidFill>
                <a:latin typeface="Lucida Sans Unicode" pitchFamily="34" charset="0"/>
              </a:rPr>
              <a:t>theca</a:t>
            </a:r>
            <a:r>
              <a:rPr lang="hu-HU" sz="1200" dirty="0">
                <a:solidFill>
                  <a:srgbClr val="000000"/>
                </a:solidFill>
                <a:latin typeface="Lucida Sans Unicode" pitchFamily="34" charset="0"/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sz="1200" dirty="0" err="1">
                <a:solidFill>
                  <a:srgbClr val="000000"/>
                </a:solidFill>
                <a:latin typeface="Lucida Sans Unicode" pitchFamily="34" charset="0"/>
              </a:rPr>
              <a:t>follikuli</a:t>
            </a:r>
            <a:endParaRPr lang="hu-HU" sz="1200" dirty="0">
              <a:solidFill>
                <a:srgbClr val="000000"/>
              </a:solidFill>
              <a:latin typeface="Lucida Sans Unicode" pitchFamily="34" charset="0"/>
            </a:endParaRPr>
          </a:p>
        </p:txBody>
      </p:sp>
      <p:sp>
        <p:nvSpPr>
          <p:cNvPr id="77834" name="Text Box 10"/>
          <p:cNvSpPr txBox="1">
            <a:spLocks noChangeArrowheads="1"/>
          </p:cNvSpPr>
          <p:nvPr/>
        </p:nvSpPr>
        <p:spPr bwMode="auto">
          <a:xfrm>
            <a:off x="4826000" y="5486400"/>
            <a:ext cx="1098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sz="1200">
                <a:solidFill>
                  <a:srgbClr val="000000"/>
                </a:solidFill>
                <a:latin typeface="Lucida Sans Unicode" pitchFamily="34" charset="0"/>
              </a:rPr>
              <a:t>atretizáló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sz="1200">
                <a:solidFill>
                  <a:srgbClr val="000000"/>
                </a:solidFill>
                <a:latin typeface="Lucida Sans Unicode" pitchFamily="34" charset="0"/>
              </a:rPr>
              <a:t>follikulusok </a:t>
            </a:r>
          </a:p>
        </p:txBody>
      </p:sp>
      <p:sp>
        <p:nvSpPr>
          <p:cNvPr id="77835" name="Text Box 11"/>
          <p:cNvSpPr txBox="1">
            <a:spLocks noChangeArrowheads="1"/>
          </p:cNvSpPr>
          <p:nvPr/>
        </p:nvSpPr>
        <p:spPr bwMode="auto">
          <a:xfrm>
            <a:off x="225425" y="4981575"/>
            <a:ext cx="8683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hu-HU" sz="1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 Unicode" pitchFamily="34" charset="0"/>
              </a:rPr>
              <a:t>primer 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hu-HU" sz="1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 Unicode" pitchFamily="34" charset="0"/>
              </a:rPr>
              <a:t>follikulus</a:t>
            </a:r>
          </a:p>
        </p:txBody>
      </p:sp>
      <p:grpSp>
        <p:nvGrpSpPr>
          <p:cNvPr id="77836" name="Group 12"/>
          <p:cNvGrpSpPr>
            <a:grpSpLocks/>
          </p:cNvGrpSpPr>
          <p:nvPr/>
        </p:nvGrpSpPr>
        <p:grpSpPr bwMode="auto">
          <a:xfrm>
            <a:off x="6300788" y="549275"/>
            <a:ext cx="2771775" cy="5759450"/>
            <a:chOff x="4014" y="346"/>
            <a:chExt cx="1746" cy="3628"/>
          </a:xfrm>
        </p:grpSpPr>
        <p:sp>
          <p:nvSpPr>
            <p:cNvPr id="77837" name="Rectangle 13"/>
            <p:cNvSpPr>
              <a:spLocks noChangeArrowheads="1"/>
            </p:cNvSpPr>
            <p:nvPr/>
          </p:nvSpPr>
          <p:spPr bwMode="auto">
            <a:xfrm>
              <a:off x="4014" y="346"/>
              <a:ext cx="1746" cy="362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hu-HU" sz="2400">
                <a:solidFill>
                  <a:srgbClr val="000000"/>
                </a:solidFill>
                <a:latin typeface="Arial" charset="0"/>
              </a:endParaRPr>
            </a:p>
          </p:txBody>
        </p:sp>
        <p:pic>
          <p:nvPicPr>
            <p:cNvPr id="77838" name="Picture 14" descr="sárgatest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1" y="2140"/>
              <a:ext cx="1542" cy="16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77839" name="Text Box 15"/>
            <p:cNvSpPr txBox="1">
              <a:spLocks noChangeArrowheads="1"/>
            </p:cNvSpPr>
            <p:nvPr/>
          </p:nvSpPr>
          <p:spPr bwMode="auto">
            <a:xfrm>
              <a:off x="4422" y="2024"/>
              <a:ext cx="1089" cy="1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hu-HU" sz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Lucida Sans Unicode" pitchFamily="34" charset="0"/>
                </a:rPr>
                <a:t>corpus </a:t>
              </a:r>
              <a:r>
                <a:rPr lang="hu-HU" sz="1200" dirty="0" err="1">
                  <a:solidFill>
                    <a:srgbClr val="000000"/>
                  </a:solidFill>
                  <a:latin typeface="Lucida Sans Unicode" pitchFamily="34" charset="0"/>
                </a:rPr>
                <a:t>luteum</a:t>
              </a:r>
              <a:endParaRPr lang="hu-HU" sz="1200" dirty="0">
                <a:solidFill>
                  <a:srgbClr val="000000"/>
                </a:solidFill>
                <a:latin typeface="Lucida Sans Unicode" pitchFamily="34" charset="0"/>
              </a:endParaRPr>
            </a:p>
          </p:txBody>
        </p:sp>
        <p:pic>
          <p:nvPicPr>
            <p:cNvPr id="77840" name="Picture 16" descr="petefészek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0" y="663"/>
              <a:ext cx="1542" cy="1303"/>
            </a:xfrm>
            <a:prstGeom prst="rect">
              <a:avLst/>
            </a:prstGeom>
            <a:noFill/>
            <a:ln w="28575" cmpd="sng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77841" name="Text Box 17"/>
            <p:cNvSpPr txBox="1">
              <a:spLocks noChangeArrowheads="1"/>
            </p:cNvSpPr>
            <p:nvPr/>
          </p:nvSpPr>
          <p:spPr bwMode="auto">
            <a:xfrm>
              <a:off x="4513" y="445"/>
              <a:ext cx="87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hu-HU" sz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Lucida Sans Unicode" pitchFamily="34" charset="0"/>
                </a:rPr>
                <a:t>tercier </a:t>
              </a:r>
              <a:r>
                <a:rPr lang="hu-HU" sz="1200" dirty="0" err="1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Lucida Sans Unicode" pitchFamily="34" charset="0"/>
                </a:rPr>
                <a:t>folli</a:t>
              </a:r>
              <a:r>
                <a:rPr lang="hu-HU" sz="1200" dirty="0" err="1">
                  <a:solidFill>
                    <a:srgbClr val="000000"/>
                  </a:solidFill>
                  <a:latin typeface="Lucida Sans Unicode" pitchFamily="34" charset="0"/>
                </a:rPr>
                <a:t>k</a:t>
              </a:r>
              <a:r>
                <a:rPr lang="hu-HU" sz="1200" dirty="0" err="1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Lucida Sans Unicode" pitchFamily="34" charset="0"/>
                </a:rPr>
                <a:t>ulus</a:t>
              </a:r>
              <a:endParaRPr lang="hu-HU" sz="12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 Unicode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10953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788" y="25127"/>
            <a:ext cx="4919463" cy="3691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90" b="3426"/>
          <a:stretch/>
        </p:blipFill>
        <p:spPr bwMode="auto">
          <a:xfrm>
            <a:off x="1" y="2636912"/>
            <a:ext cx="5581934" cy="422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568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-té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é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1682</TotalTime>
  <Words>701</Words>
  <Application>Microsoft Office PowerPoint</Application>
  <PresentationFormat>Diavetítés a képernyőre (4:3 oldalarány)</PresentationFormat>
  <Paragraphs>298</Paragraphs>
  <Slides>42</Slides>
  <Notes>0</Notes>
  <HiddenSlides>0</HiddenSlides>
  <MMClips>0</MMClips>
  <ScaleCrop>false</ScaleCrop>
  <HeadingPairs>
    <vt:vector size="8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Beágyazott OLE kiszolgálók</vt:lpstr>
      </vt:variant>
      <vt:variant>
        <vt:i4>1</vt:i4>
      </vt:variant>
      <vt:variant>
        <vt:lpstr>Diacímek</vt:lpstr>
      </vt:variant>
      <vt:variant>
        <vt:i4>42</vt:i4>
      </vt:variant>
    </vt:vector>
  </HeadingPairs>
  <TitlesOfParts>
    <vt:vector size="49" baseType="lpstr">
      <vt:lpstr>Arial</vt:lpstr>
      <vt:lpstr>Calibri</vt:lpstr>
      <vt:lpstr>Calibri Light</vt:lpstr>
      <vt:lpstr>Lucida Sans Unicode</vt:lpstr>
      <vt:lpstr>Times New Roman</vt:lpstr>
      <vt:lpstr>Office-téma</vt:lpstr>
      <vt:lpstr>Image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Uterine tube (Fallopian tube)</vt:lpstr>
      <vt:lpstr>PowerPoint bemutató</vt:lpstr>
      <vt:lpstr>PowerPoint bemutató</vt:lpstr>
      <vt:lpstr>Endometrium</vt:lpstr>
      <vt:lpstr>Ovarian cycle</vt:lpstr>
      <vt:lpstr>Uterine cycle: changes in the endometrium 1</vt:lpstr>
      <vt:lpstr>Uterine cycle: changes in the endometrium 2</vt:lpstr>
      <vt:lpstr>Uterine cycle: changes in the endometrium 3</vt:lpstr>
      <vt:lpstr>In case of fertilization</vt:lpstr>
      <vt:lpstr>Lack of fertilization…</vt:lpstr>
      <vt:lpstr>PowerPoint bemutató</vt:lpstr>
      <vt:lpstr>PowerPoint bemutató</vt:lpstr>
      <vt:lpstr>PowerPoint bemutató</vt:lpstr>
      <vt:lpstr> Meiosis  </vt:lpstr>
      <vt:lpstr>Spermatogenesis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Ruttkay</dc:creator>
  <cp:lastModifiedBy>Kocsis</cp:lastModifiedBy>
  <cp:revision>99</cp:revision>
  <dcterms:created xsi:type="dcterms:W3CDTF">2018-01-30T07:42:18Z</dcterms:created>
  <dcterms:modified xsi:type="dcterms:W3CDTF">2020-02-22T21:54:08Z</dcterms:modified>
</cp:coreProperties>
</file>