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7" r:id="rId5"/>
    <p:sldId id="261" r:id="rId6"/>
    <p:sldId id="269" r:id="rId7"/>
    <p:sldId id="264" r:id="rId8"/>
    <p:sldId id="265" r:id="rId9"/>
    <p:sldId id="270" r:id="rId10"/>
    <p:sldId id="266" r:id="rId11"/>
    <p:sldId id="263" r:id="rId12"/>
    <p:sldId id="267" r:id="rId13"/>
    <p:sldId id="271" r:id="rId14"/>
    <p:sldId id="272" r:id="rId15"/>
    <p:sldId id="268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3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6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A2F7-4366-4ED0-B522-68EA142CFB0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6560-D9CB-4D12-930E-9181A545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www.auanet.org/images/education/pathology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8203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hu-HU" sz="4400" b="1" dirty="0" err="1" smtClean="0">
                <a:solidFill>
                  <a:prstClr val="black"/>
                </a:solidFill>
                <a:latin typeface="Arial"/>
              </a:rPr>
              <a:t>Epididymis</a:t>
            </a:r>
            <a:r>
              <a:rPr lang="hu-HU" sz="4400" b="1" dirty="0" smtClean="0">
                <a:solidFill>
                  <a:prstClr val="black"/>
                </a:solidFill>
                <a:latin typeface="Arial"/>
              </a:rPr>
              <a:t>, ductus deferens, </a:t>
            </a:r>
            <a:r>
              <a:rPr lang="hu-HU" sz="4400" b="1" dirty="0" err="1" smtClean="0">
                <a:solidFill>
                  <a:prstClr val="black"/>
                </a:solidFill>
                <a:latin typeface="Arial"/>
              </a:rPr>
              <a:t>funiculus</a:t>
            </a:r>
            <a:r>
              <a:rPr lang="hu-HU" sz="44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hu-HU" sz="4400" b="1" dirty="0" err="1" smtClean="0">
                <a:solidFill>
                  <a:prstClr val="black"/>
                </a:solidFill>
                <a:latin typeface="Arial"/>
              </a:rPr>
              <a:t>spermaticus</a:t>
            </a:r>
            <a:r>
              <a:rPr lang="hu-HU" sz="4400" b="1" dirty="0">
                <a:solidFill>
                  <a:prstClr val="black"/>
                </a:solidFill>
                <a:latin typeface="Arial"/>
              </a:rPr>
              <a:t>, </a:t>
            </a:r>
            <a:r>
              <a:rPr lang="hu-HU" sz="4400" b="1" dirty="0" smtClean="0">
                <a:solidFill>
                  <a:prstClr val="black"/>
                </a:solidFill>
                <a:latin typeface="Arial"/>
              </a:rPr>
              <a:t>vesicula seminalis, prostata 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443416"/>
            <a:ext cx="6858000" cy="181438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</a:pPr>
            <a:r>
              <a:rPr lang="hu-HU" altLang="hu-HU" sz="2600" b="1" dirty="0" smtClean="0">
                <a:solidFill>
                  <a:prstClr val="black"/>
                </a:solidFill>
                <a:latin typeface="Arial"/>
              </a:rPr>
              <a:t>Nemeskéri Ágnes</a:t>
            </a:r>
            <a:endParaRPr lang="hu-HU" altLang="hu-HU" sz="2600" b="1" dirty="0">
              <a:solidFill>
                <a:prstClr val="black"/>
              </a:solidFill>
              <a:latin typeface="Arial"/>
            </a:endParaRPr>
          </a:p>
          <a:p>
            <a:pPr lvl="0">
              <a:lnSpc>
                <a:spcPct val="80000"/>
              </a:lnSpc>
            </a:pPr>
            <a:r>
              <a:rPr lang="hu-HU" altLang="hu-HU" sz="2200" b="1" dirty="0">
                <a:solidFill>
                  <a:prstClr val="black"/>
                </a:solidFill>
                <a:latin typeface="Arial"/>
              </a:rPr>
              <a:t>2020</a:t>
            </a:r>
          </a:p>
          <a:p>
            <a:pPr lvl="0">
              <a:lnSpc>
                <a:spcPct val="80000"/>
              </a:lnSpc>
            </a:pPr>
            <a:r>
              <a:rPr lang="hu-HU" altLang="hu-HU" sz="1900" b="1" dirty="0">
                <a:solidFill>
                  <a:srgbClr val="CC0000"/>
                </a:solidFill>
                <a:latin typeface="Arial"/>
              </a:rPr>
              <a:t>Semmelweis </a:t>
            </a:r>
            <a:r>
              <a:rPr lang="hu-HU" altLang="hu-HU" sz="1900" b="1" dirty="0" smtClean="0">
                <a:solidFill>
                  <a:srgbClr val="CC0000"/>
                </a:solidFill>
                <a:latin typeface="Arial"/>
              </a:rPr>
              <a:t>Egyetem</a:t>
            </a:r>
            <a:endParaRPr lang="hu-HU" altLang="hu-HU" sz="1900" b="1" dirty="0">
              <a:solidFill>
                <a:srgbClr val="CC0000"/>
              </a:solidFill>
              <a:latin typeface="Arial"/>
            </a:endParaRPr>
          </a:p>
          <a:p>
            <a:pPr lvl="0">
              <a:lnSpc>
                <a:spcPct val="80000"/>
              </a:lnSpc>
            </a:pPr>
            <a:r>
              <a:rPr lang="hu-HU" altLang="hu-HU" sz="1900" b="1" dirty="0" smtClean="0">
                <a:solidFill>
                  <a:srgbClr val="CC0000"/>
                </a:solidFill>
                <a:latin typeface="Arial"/>
              </a:rPr>
              <a:t>Anatómiai, Szövet- és Fejlődéstani Intézet</a:t>
            </a:r>
            <a:endParaRPr lang="hu-HU" altLang="hu-HU" sz="1900" b="1" dirty="0">
              <a:solidFill>
                <a:srgbClr val="CC0000"/>
              </a:solidFill>
              <a:latin typeface="Arial"/>
            </a:endParaRPr>
          </a:p>
          <a:p>
            <a:pPr lvl="0">
              <a:lnSpc>
                <a:spcPct val="80000"/>
              </a:lnSpc>
            </a:pPr>
            <a:r>
              <a:rPr lang="hu-HU" altLang="hu-HU" sz="1000" b="1" dirty="0" smtClean="0">
                <a:solidFill>
                  <a:prstClr val="black"/>
                </a:solidFill>
                <a:latin typeface="Arial"/>
              </a:rPr>
              <a:t>Klinikai Anatómiai Kutatólaboratórium</a:t>
            </a:r>
            <a:endParaRPr lang="hu-HU" altLang="hu-HU" sz="1000" b="1" dirty="0">
              <a:solidFill>
                <a:prstClr val="black"/>
              </a:solidFill>
              <a:latin typeface="Arial"/>
            </a:endParaRPr>
          </a:p>
          <a:p>
            <a:pPr lvl="0">
              <a:lnSpc>
                <a:spcPct val="80000"/>
              </a:lnSpc>
            </a:pPr>
            <a:r>
              <a:rPr lang="hu-HU" altLang="hu-HU" sz="1000" b="1" dirty="0" err="1">
                <a:solidFill>
                  <a:prstClr val="black"/>
                </a:solidFill>
                <a:latin typeface="Arial"/>
              </a:rPr>
              <a:t>nemeskeri.agnes</a:t>
            </a:r>
            <a:r>
              <a:rPr lang="hu-HU" altLang="hu-HU" sz="1000" b="1" dirty="0">
                <a:solidFill>
                  <a:prstClr val="black"/>
                </a:solidFill>
                <a:latin typeface="Arial"/>
              </a:rPr>
              <a:t>@</a:t>
            </a:r>
            <a:r>
              <a:rPr lang="hu-HU" altLang="hu-HU" sz="1000" b="1" dirty="0" err="1">
                <a:solidFill>
                  <a:prstClr val="black"/>
                </a:solidFill>
                <a:latin typeface="Arial"/>
              </a:rPr>
              <a:t>med.semmelweis-univ.hu</a:t>
            </a:r>
            <a:endParaRPr lang="hu-HU" altLang="hu-HU" sz="1000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61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57166" y="-68982"/>
            <a:ext cx="4663751" cy="80464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Funiculus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spermaticus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3200" y="804647"/>
            <a:ext cx="6305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Funiculus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spermaticus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z </a:t>
            </a:r>
            <a:r>
              <a:rPr lang="hu-HU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anulus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inguinalis </a:t>
            </a:r>
            <a:r>
              <a:rPr lang="hu-HU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profundustól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mellékhere fejéig</a:t>
            </a:r>
            <a:endParaRPr lang="en-US" sz="1400" b="1" u="sng" dirty="0"/>
          </a:p>
        </p:txBody>
      </p:sp>
      <p:sp>
        <p:nvSpPr>
          <p:cNvPr id="4" name="Téglalap 3"/>
          <p:cNvSpPr/>
          <p:nvPr/>
        </p:nvSpPr>
        <p:spPr>
          <a:xfrm>
            <a:off x="103200" y="1896717"/>
            <a:ext cx="84684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Funiculus</a:t>
            </a:r>
            <a:r>
              <a:rPr lang="hu-H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spermaticus</a:t>
            </a:r>
            <a:r>
              <a:rPr lang="hu-H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burkai: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bőr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dartos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fascia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	- fascia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spermatica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externa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-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m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obliquus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externus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aponeurosisát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borító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fascia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hu-HU" sz="1400" i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i="1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hu-HU" sz="1400" i="1" dirty="0">
                <a:solidFill>
                  <a:srgbClr val="222222"/>
                </a:solidFill>
                <a:latin typeface="Arial" panose="020B0604020202020204" pitchFamily="34" charset="0"/>
              </a:rPr>
              <a:t>m</a:t>
            </a:r>
            <a:r>
              <a:rPr lang="hu-HU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u-HU" sz="1400" i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cremaster</a:t>
            </a:r>
            <a:r>
              <a:rPr lang="hu-HU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és</a:t>
            </a:r>
            <a:r>
              <a:rPr lang="en-US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fascia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m.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obliquus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internusból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és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fascia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jából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	- </a:t>
            </a:r>
            <a:r>
              <a:rPr lang="hu-HU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fascia </a:t>
            </a:r>
            <a:r>
              <a:rPr lang="hu-HU" sz="1400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spermatica</a:t>
            </a:r>
            <a:r>
              <a:rPr lang="hu-HU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interna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hu-HU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fascia </a:t>
            </a:r>
            <a:r>
              <a:rPr lang="hu-HU" sz="1400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transversalisból</a:t>
            </a:r>
            <a:endParaRPr lang="hu-HU" sz="1400" u="sng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Funiculus</a:t>
            </a:r>
            <a:r>
              <a:rPr lang="hu-H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spermaticus</a:t>
            </a:r>
            <a:r>
              <a:rPr lang="hu-H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átmérője </a:t>
            </a:r>
            <a:r>
              <a:rPr lang="en-US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16</a:t>
            </a:r>
            <a:r>
              <a:rPr lang="en-US" sz="1400" b="1" u="sng" dirty="0">
                <a:solidFill>
                  <a:srgbClr val="222222"/>
                </a:solidFill>
                <a:latin typeface="Arial" panose="020B0604020202020204" pitchFamily="34" charset="0"/>
              </a:rPr>
              <a:t> mm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(11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22 mm)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spermatic cord cada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31" y="3912177"/>
            <a:ext cx="3913086" cy="29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7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0086" y="175656"/>
            <a:ext cx="3756455" cy="83759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Funiculus</a:t>
            </a:r>
            <a:r>
              <a:rPr lang="hu-HU" sz="28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spermaticus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struktúrái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65198" y="175656"/>
            <a:ext cx="4967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Arteri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ák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-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testicularis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ductus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deferentis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cremasterica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b="1" dirty="0">
                <a:solidFill>
                  <a:srgbClr val="00B0F0"/>
                </a:solidFill>
                <a:latin typeface="Arial" panose="020B0604020202020204" pitchFamily="34" charset="0"/>
              </a:rPr>
              <a:t>I</a:t>
            </a:r>
            <a:r>
              <a:rPr lang="hu-HU" sz="14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degek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- m.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cremaster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ramus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genitalis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-  n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genitofemoralis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-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testicular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plexus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(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sympaticus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idegfonat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-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ilioinguinal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0B0080"/>
                </a:solidFill>
                <a:latin typeface="Arial" panose="020B0604020202020204" pitchFamily="34" charset="0"/>
              </a:rPr>
              <a:t>  </a:t>
            </a:r>
            <a:r>
              <a:rPr lang="hu-H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uctus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deferens</a:t>
            </a:r>
            <a:endParaRPr lang="hu-HU" sz="1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hu-H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Plexus </a:t>
            </a:r>
            <a:r>
              <a:rPr lang="hu-HU" sz="1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pampiniformis</a:t>
            </a:r>
            <a:endParaRPr lang="hu-HU" sz="1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Nyirokerek</a:t>
            </a:r>
            <a:endParaRPr lang="en-US" sz="1400" b="1" dirty="0" smtClean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hu-H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Tunica </a:t>
            </a:r>
            <a:r>
              <a:rPr lang="hu-HU" sz="1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vaginalis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24566"/>
              </p:ext>
            </p:extLst>
          </p:nvPr>
        </p:nvGraphicFramePr>
        <p:xfrm>
          <a:off x="352906" y="3196192"/>
          <a:ext cx="6096000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Image" r:id="rId3" imgW="12876120" imgH="7009200" progId="Photoshop.Image.18">
                  <p:embed/>
                </p:oleObj>
              </mc:Choice>
              <mc:Fallback>
                <p:oleObj name="Image" r:id="rId3" imgW="12876120" imgH="70092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906" y="3196192"/>
                        <a:ext cx="6096000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481972" y="6293296"/>
            <a:ext cx="1493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hu-H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1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</a:t>
            </a:r>
            <a:r>
              <a:rPr lang="hu-H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aa.</a:t>
            </a:r>
            <a:endParaRPr lang="hu-H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2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0684"/>
            <a:ext cx="3814119" cy="722269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Vesicula seminalis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Image result for seminal vesicle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6" y="2673177"/>
            <a:ext cx="2885780" cy="312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33351" y="600531"/>
            <a:ext cx="60589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Mirigyek -  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vesica urinaria hátsó felszínéhez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fekszenek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ductus </a:t>
            </a:r>
            <a:r>
              <a:rPr lang="hu-HU" sz="1400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deferenstől</a:t>
            </a:r>
            <a:r>
              <a:rPr lang="hu-HU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lateral</a:t>
            </a:r>
            <a:r>
              <a:rPr lang="hu-HU" sz="1400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isan</a:t>
            </a:r>
            <a:endParaRPr lang="hu-HU" sz="1400" u="sng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csöves mirigy felcsavarodva helyenként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diverticulumokat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alkot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ductus </a:t>
            </a: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hu-HU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xcretorius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összenyílik a ductus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deferenssel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– </a:t>
            </a:r>
            <a:r>
              <a:rPr lang="hu-HU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ductus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u-HU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                                </a:t>
            </a:r>
            <a:r>
              <a:rPr lang="hu-HU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ejaculatorius</a:t>
            </a:r>
            <a:endParaRPr lang="hu-HU" sz="14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prostata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parenchymáján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ferdén áthatolva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scolliculus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seminalison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  benyílik az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urethra pars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prostatic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ajába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-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5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cm,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de kanyarulatok nélkül 10 cm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96726"/>
              </p:ext>
            </p:extLst>
          </p:nvPr>
        </p:nvGraphicFramePr>
        <p:xfrm>
          <a:off x="3594659" y="3599185"/>
          <a:ext cx="5615244" cy="2934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Image" r:id="rId4" imgW="6196680" imgH="3237840" progId="Photoshop.Image.18">
                  <p:embed/>
                </p:oleObj>
              </mc:Choice>
              <mc:Fallback>
                <p:oleObj name="Image" r:id="rId4" imgW="6196680" imgH="32378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4659" y="3599185"/>
                        <a:ext cx="5615244" cy="2934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37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5632" y="101516"/>
            <a:ext cx="6233470" cy="65636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Vesicula seminalis </a:t>
            </a:r>
            <a:r>
              <a:rPr lang="hu-H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secretioja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70702" y="757882"/>
            <a:ext cx="86991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1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lipofuscin</a:t>
            </a:r>
            <a:r>
              <a:rPr lang="hu-HU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granul</a:t>
            </a:r>
            <a:r>
              <a:rPr lang="hu-HU" sz="1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umok</a:t>
            </a:r>
            <a:r>
              <a:rPr lang="hu-HU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–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elhalt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epithel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sejtekből – sárgás színt ad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z ondófolyadék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70-85%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-át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vesic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u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seminal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is képezi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váladék 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alkalikus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– ondófolyadék pH-ját enyhén alkalikussá teszi</a:t>
            </a:r>
          </a:p>
          <a:p>
            <a:pPr marL="285750" indent="-285750">
              <a:buFontTx/>
              <a:buChar char="-"/>
            </a:pPr>
            <a:r>
              <a:rPr lang="hu-HU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eutraliz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álja 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vagina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savanyú pH-ját</a:t>
            </a:r>
            <a:endParaRPr lang="en-US" sz="1400" dirty="0"/>
          </a:p>
          <a:p>
            <a:pPr marL="285750" indent="-285750">
              <a:buFontTx/>
              <a:buChar char="-"/>
            </a:pP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b="1" u="sng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semenogelin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protein 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	- az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ejaculati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o után az ondó sűrű, zselészerűvé teszi</a:t>
            </a:r>
          </a:p>
        </p:txBody>
      </p:sp>
      <p:sp>
        <p:nvSpPr>
          <p:cNvPr id="4" name="Téglalap 3"/>
          <p:cNvSpPr/>
          <p:nvPr/>
        </p:nvSpPr>
        <p:spPr>
          <a:xfrm>
            <a:off x="704336" y="3415266"/>
            <a:ext cx="655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Vesicula seminalis mirigyváladéka: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proteinek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enzymek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fructose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mucus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Vitamin C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flavin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phosphorylcholine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prostaglandinok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65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7880" y="274510"/>
            <a:ext cx="7156107" cy="1142398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Vesicula seminalis beidegzése és vérellátása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6562" y="2551837"/>
            <a:ext cx="86250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adrenerg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innervatio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400" dirty="0" smtClean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simaizom rétegek</a:t>
            </a:r>
          </a:p>
          <a:p>
            <a:endParaRPr lang="hu-HU" sz="1400" dirty="0">
              <a:solidFill>
                <a:srgbClr val="2E2E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cholinerg</a:t>
            </a:r>
            <a:r>
              <a:rPr lang="hu-HU" sz="1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idegvégződések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rgbClr val="2E2E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glandular epithelium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35460" y="4163365"/>
            <a:ext cx="7479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inferior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vesical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internal pudendal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és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middle rectal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a.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</a:rPr>
              <a:t>internal iliac a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r>
              <a:rPr lang="hu-HU" sz="1400" dirty="0" smtClean="0"/>
              <a:t>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anterior division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68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4913" y="-11707"/>
            <a:ext cx="2427588" cy="536814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rostatic urethr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4" y="3575221"/>
            <a:ext cx="4352065" cy="27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67697" y="3657600"/>
            <a:ext cx="176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Urinary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bladder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" y="284493"/>
            <a:ext cx="4771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prostat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dió nagyságú 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mirigy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diaphragma urogenitale és a vesica urinaria között</a:t>
            </a:r>
            <a:endParaRPr lang="hu-HU" sz="1400" u="sng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pex prostatae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diaphragma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urogenitalen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prostate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rectum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előtt!!!!!</a:t>
            </a:r>
          </a:p>
          <a:p>
            <a:pPr marL="285750" indent="-285750">
              <a:buFontTx/>
              <a:buChar char="-"/>
            </a:pPr>
            <a:endParaRPr lang="hu-HU" sz="1400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nterior felszín – </a:t>
            </a:r>
            <a:r>
              <a:rPr lang="hu-HU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symphysis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pubica</a:t>
            </a:r>
            <a:endParaRPr lang="hu-HU" sz="1400" b="1" u="sng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inferolateral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felszín a 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lateralis medencefal felé tekint</a:t>
            </a: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plexus hypogastricus inferior (</a:t>
            </a:r>
            <a:r>
              <a:rPr lang="hu-HU" sz="1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autonomic</a:t>
            </a:r>
            <a:r>
              <a:rPr lang="hu-H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) </a:t>
            </a:r>
            <a:r>
              <a:rPr lang="hu-HU" sz="1400" b="1" dirty="0" smtClean="0">
                <a:latin typeface="arial" panose="020B0604020202020204" pitchFamily="34" charset="0"/>
              </a:rPr>
              <a:t>mellett</a:t>
            </a:r>
            <a:endParaRPr lang="hu-HU" sz="14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urethra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prostat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 centrumában átfúrja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uctus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ejaculatorius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penetrál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parenchymába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prostate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szekréciós váladék spermiumok védelme</a:t>
            </a:r>
            <a:endParaRPr lang="en-US" sz="1400" dirty="0"/>
          </a:p>
        </p:txBody>
      </p:sp>
      <p:pic>
        <p:nvPicPr>
          <p:cNvPr id="9220" name="Picture 4" descr="Image result for prostate gland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55" y="3063576"/>
            <a:ext cx="4299291" cy="35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48" y="455513"/>
            <a:ext cx="3338693" cy="25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Vesicula seminalis és a </a:t>
            </a:r>
            <a:r>
              <a:rPr lang="hu-HU" sz="3200" b="1" smtClean="0">
                <a:latin typeface="Arial" panose="020B0604020202020204" pitchFamily="34" charset="0"/>
                <a:cs typeface="Arial" panose="020B0604020202020204" pitchFamily="34" charset="0"/>
              </a:rPr>
              <a:t>prostata topográfiája</a:t>
            </a:r>
            <a:endParaRPr lang="hu-HU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4" y="1642966"/>
            <a:ext cx="5984339" cy="5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8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0032" y="0"/>
            <a:ext cx="4668280" cy="71669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Prostata zónák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9536" y="852952"/>
            <a:ext cx="83243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prostat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- 4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é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gi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ó</a:t>
            </a: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	-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transition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alis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z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ó</a:t>
            </a: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(TZ)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–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körbeveszi az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urethrat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ductus 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ejaculatorius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benyílásáig</a:t>
            </a:r>
            <a:endParaRPr lang="hu-HU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central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is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z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ó</a:t>
            </a: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 (CZ)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– ez a zóna körülveszi a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transitionalis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zonát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és a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ductus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ejaculatoriust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	                      - kor előrehaladtával megnagyobbodik: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		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jóindulatú prostata </a:t>
            </a:r>
            <a:r>
              <a:rPr lang="hu-HU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hyperplasia</a:t>
            </a:r>
            <a:endParaRPr lang="hu-HU" sz="1400" b="1" u="sng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	-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peripher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iás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z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ó</a:t>
            </a: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PZ) –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legnagyobb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		- 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prostata carcinoma itt jelenik meg leggyakrabban</a:t>
            </a:r>
          </a:p>
          <a:p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anterior fibromuscular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is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stroma </a:t>
            </a:r>
            <a:endParaRPr lang="en-US" sz="1400" dirty="0"/>
          </a:p>
        </p:txBody>
      </p:sp>
      <p:pic>
        <p:nvPicPr>
          <p:cNvPr id="10242" name="Picture 2" descr="Image result for prostate gland anatomy 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40" y="3448226"/>
            <a:ext cx="4182263" cy="34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391665" y="658054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https://mdedge-files-live.s3.us-east-2.amazonaws.com/files/s3fs-public/Image/October-2018/CR02810024_f3.JPG</a:t>
            </a:r>
          </a:p>
        </p:txBody>
      </p:sp>
    </p:spTree>
    <p:extLst>
      <p:ext uri="{BB962C8B-B14F-4D97-AF65-F5344CB8AC3E}">
        <p14:creationId xmlns:p14="http://schemas.microsoft.com/office/powerpoint/2010/main" val="10272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2896" y="258035"/>
            <a:ext cx="5401447" cy="73050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Prostata szekréciója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94269" y="1997839"/>
            <a:ext cx="857730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Prostata</a:t>
            </a: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30</a:t>
            </a:r>
            <a:r>
              <a:rPr lang="en-US" sz="1400" u="sng" dirty="0">
                <a:solidFill>
                  <a:srgbClr val="222222"/>
                </a:solidFill>
                <a:latin typeface="Arial" panose="020B0604020202020204" pitchFamily="34" charset="0"/>
              </a:rPr>
              <a:t>% </a:t>
            </a:r>
            <a:r>
              <a:rPr lang="hu-HU" sz="1400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-a</a:t>
            </a:r>
            <a:r>
              <a:rPr lang="hu-HU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az </a:t>
            </a:r>
            <a:r>
              <a:rPr lang="hu-HU" sz="1400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óndó</a:t>
            </a:r>
            <a:r>
              <a:rPr lang="hu-HU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mennyiségének</a:t>
            </a:r>
            <a:endParaRPr lang="hu-HU" sz="14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-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enyhén </a:t>
            </a:r>
            <a:r>
              <a:rPr lang="en-US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alkali</a:t>
            </a:r>
            <a:r>
              <a:rPr lang="hu-HU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kus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fehéres tejszerű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alkali</a:t>
            </a:r>
            <a:r>
              <a:rPr lang="hu-HU" sz="14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kus</a:t>
            </a:r>
            <a:r>
              <a:rPr lang="hu-HU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pH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neutraliz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álja 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vagina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savanyú pH-ját</a:t>
            </a:r>
            <a:endParaRPr lang="hu-HU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- savanyú 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phophatase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 -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-specific</a:t>
            </a:r>
            <a:r>
              <a:rPr lang="hu-HU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antigen (PSA); 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ejaculatio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után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PSA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hígabbá teszi a seminalis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plasmát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könnyebben mozognak a spermiumok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PSA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feloldanak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eket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seminal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coagulum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</a:t>
            </a:r>
            <a:r>
              <a:rPr lang="hu-HU" sz="1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DNA védelem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citr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omsav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9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9124" y="120383"/>
            <a:ext cx="3074560" cy="46714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5875" y="4414989"/>
            <a:ext cx="61113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epididymis </a:t>
            </a:r>
            <a:r>
              <a:rPr lang="hu-HU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szorosan csavarodott </a:t>
            </a:r>
            <a:r>
              <a:rPr lang="hu-HU" sz="16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tubulus</a:t>
            </a: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kötőszövetes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capsula</a:t>
            </a: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epididymis 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i="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cauda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ók</a:t>
            </a:r>
          </a:p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</a:t>
            </a:r>
            <a:r>
              <a:rPr lang="en-US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egment</a:t>
            </a:r>
            <a:r>
              <a:rPr lang="hu-H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ekre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tagolt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kötőszövetes 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septa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lobulus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6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ppendix </a:t>
            </a:r>
            <a:r>
              <a:rPr lang="hu-HU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r>
              <a:rPr lang="hu-H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mesonephros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maradványa</a:t>
            </a:r>
            <a:endParaRPr lang="hu-HU" sz="16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fő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omponen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duct</a:t>
            </a:r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is connected</a:t>
            </a:r>
            <a:endParaRPr lang="hu-HU" sz="16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the rete testis by </a:t>
            </a:r>
            <a:r>
              <a:rPr lang="en-US" sz="1600" b="1" i="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8–12 efferent ducts </a:t>
            </a:r>
            <a:r>
              <a:rPr lang="hu-HU" sz="1600" b="1" i="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the vas deferens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804929"/>
              </p:ext>
            </p:extLst>
          </p:nvPr>
        </p:nvGraphicFramePr>
        <p:xfrm>
          <a:off x="123777" y="280752"/>
          <a:ext cx="5499717" cy="377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Image" r:id="rId3" imgW="12698280" imgH="8723520" progId="Photoshop.Image.7">
                  <p:embed/>
                </p:oleObj>
              </mc:Choice>
              <mc:Fallback>
                <p:oleObj name="Image" r:id="rId3" imgW="12698280" imgH="872352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777" y="280752"/>
                        <a:ext cx="5499717" cy="3778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353716" y="1167062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ppendix </a:t>
            </a:r>
            <a:r>
              <a:rPr lang="hu-HU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endParaRPr lang="hu-HU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Müllerian</a:t>
            </a:r>
            <a:r>
              <a:rPr lang="hu-HU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Appendix epididym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54" y="88835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057654" y="3054445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Noto Sans"/>
              </a:rPr>
              <a:t>appendix </a:t>
            </a:r>
            <a:r>
              <a:rPr lang="hu-HU" dirty="0" err="1" smtClean="0">
                <a:solidFill>
                  <a:srgbClr val="FF0000"/>
                </a:solidFill>
                <a:latin typeface="Noto Sans"/>
              </a:rPr>
              <a:t>epididymis</a:t>
            </a:r>
            <a:r>
              <a:rPr lang="hu-HU" dirty="0" smtClean="0">
                <a:solidFill>
                  <a:srgbClr val="FF0000"/>
                </a:solidFill>
                <a:latin typeface="Noto Sans"/>
              </a:rPr>
              <a:t> UH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H="1" flipV="1">
            <a:off x="6537684" y="2305142"/>
            <a:ext cx="172995" cy="87960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515763" y="587524"/>
            <a:ext cx="66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79623" y="1846922"/>
            <a:ext cx="66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124465" y="3081175"/>
            <a:ext cx="667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673319" y="672915"/>
            <a:ext cx="35053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https://www.ultrasoundcases.info/clients/ultrasoundcases/uploads/4222.jpg</a:t>
            </a:r>
          </a:p>
        </p:txBody>
      </p:sp>
      <p:sp>
        <p:nvSpPr>
          <p:cNvPr id="15" name="Téglalap 14"/>
          <p:cNvSpPr/>
          <p:nvPr/>
        </p:nvSpPr>
        <p:spPr>
          <a:xfrm>
            <a:off x="357291" y="622368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pic>
        <p:nvPicPr>
          <p:cNvPr id="2090" name="Picture 42" descr="https://www.auanet.org/images/education/pathology/normal-histology/testicular_appendages-figur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52" y="3480876"/>
            <a:ext cx="2959609" cy="22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537684" y="5700583"/>
            <a:ext cx="2603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https://www.auanet.org/images/education/pathology</a:t>
            </a:r>
            <a:r>
              <a:rPr lang="en-US" sz="800" dirty="0" smtClean="0">
                <a:hlinkClick r:id="rId7"/>
              </a:rPr>
              <a:t>/</a:t>
            </a:r>
            <a:endParaRPr lang="hu-HU" sz="800" dirty="0" smtClean="0"/>
          </a:p>
          <a:p>
            <a:r>
              <a:rPr lang="en-US" sz="800" dirty="0" smtClean="0"/>
              <a:t>normal-histology/testicular_appendages-figureB.jpg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051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9460" y="0"/>
            <a:ext cx="3726590" cy="47779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1416"/>
              </p:ext>
            </p:extLst>
          </p:nvPr>
        </p:nvGraphicFramePr>
        <p:xfrm>
          <a:off x="420129" y="1750659"/>
          <a:ext cx="2802831" cy="297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Image" r:id="rId3" imgW="3517200" imgH="3733200" progId="Photoshop.Image.18">
                  <p:embed/>
                </p:oleObj>
              </mc:Choice>
              <mc:Fallback>
                <p:oleObj name="Image" r:id="rId3" imgW="3517200" imgH="37332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129" y="1750659"/>
                        <a:ext cx="2802831" cy="2974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3637004" y="1585439"/>
            <a:ext cx="539166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600" b="1" u="sng" dirty="0" err="1" smtClean="0">
                <a:latin typeface="Arial" panose="020B0604020202020204" pitchFamily="34" charset="0"/>
              </a:rPr>
              <a:t>Caput</a:t>
            </a:r>
            <a:r>
              <a:rPr lang="hu-HU" b="1" u="sng" dirty="0" smtClean="0">
                <a:latin typeface="Arial" panose="020B0604020202020204" pitchFamily="34" charset="0"/>
              </a:rPr>
              <a:t> </a:t>
            </a:r>
          </a:p>
          <a:p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-   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az éretlen spermiumok 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mediastinum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stisből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érkeznek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zövettanilag vastag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epithelium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béleli itt a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ductust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k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ülönösen </a:t>
            </a:r>
            <a:r>
              <a:rPr lang="hu-HU" sz="1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hosszú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stereociliumok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v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ékony simaizom réteg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testicularis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folyadék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absorb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ciója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–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sperm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iumok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nagyobb koncentrációja</a:t>
            </a:r>
          </a:p>
        </p:txBody>
      </p:sp>
      <p:sp>
        <p:nvSpPr>
          <p:cNvPr id="8" name="Téglalap 7"/>
          <p:cNvSpPr/>
          <p:nvPr/>
        </p:nvSpPr>
        <p:spPr>
          <a:xfrm>
            <a:off x="3695745" y="3436484"/>
            <a:ext cx="47645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Corpus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intermedie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epithelium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és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vastagabb simaizom réteg</a:t>
            </a:r>
            <a:endParaRPr lang="en-US" sz="1400" dirty="0"/>
          </a:p>
        </p:txBody>
      </p:sp>
      <p:sp>
        <p:nvSpPr>
          <p:cNvPr id="9" name="Téglalap 8"/>
          <p:cNvSpPr/>
          <p:nvPr/>
        </p:nvSpPr>
        <p:spPr>
          <a:xfrm>
            <a:off x="3695745" y="4118788"/>
            <a:ext cx="2556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Cauda</a:t>
            </a:r>
            <a:endParaRPr lang="hu-HU" sz="1600" b="1" u="sng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egvékonyabb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epithelium 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astag simaizom réteg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20129" y="5536990"/>
            <a:ext cx="67426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en-US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tereocilia</a:t>
            </a:r>
            <a:endParaRPr lang="hu-HU" sz="14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 hosszú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cytoplasm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nyúlványok -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actin 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filament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um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tengely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stereocilia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hu-HU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em</a:t>
            </a:r>
            <a:r>
              <a:rPr lang="en-US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US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motil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is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hu-HU" sz="1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membran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kitüremkedések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sejt felszínét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n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agyobb felületen </a:t>
            </a:r>
            <a:r>
              <a:rPr lang="en-US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absorp</a:t>
            </a:r>
            <a:r>
              <a:rPr lang="hu-HU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ció</a:t>
            </a:r>
            <a:r>
              <a:rPr lang="en-US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és</a:t>
            </a:r>
            <a:r>
              <a:rPr lang="en-US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s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z</a:t>
            </a:r>
            <a:r>
              <a:rPr lang="en-US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k</a:t>
            </a:r>
            <a:r>
              <a:rPr lang="en-US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hu-HU" sz="1400" b="1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éció</a:t>
            </a:r>
            <a:endParaRPr lang="en-US" sz="1400" dirty="0"/>
          </a:p>
        </p:txBody>
      </p:sp>
      <p:pic>
        <p:nvPicPr>
          <p:cNvPr id="3094" name="Picture 22" descr="http://www.drjastrow.de/WAI/EM/externes/Wartenberg/NHode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8" y="4639242"/>
            <a:ext cx="2800372" cy="22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71383" y="493008"/>
            <a:ext cx="73687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omponen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</a:t>
            </a:r>
            <a:r>
              <a:rPr lang="hu-H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hu-H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epididym</a:t>
            </a:r>
            <a:r>
              <a:rPr lang="hu-H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u-H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keresztül</a:t>
            </a: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8–12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hullámos lefutású </a:t>
            </a:r>
            <a:r>
              <a:rPr lang="en-US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</a:t>
            </a:r>
            <a:r>
              <a:rPr lang="hu-HU" sz="14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</a:t>
            </a:r>
            <a:r>
              <a:rPr lang="hu-H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efferent</a:t>
            </a:r>
            <a:r>
              <a:rPr lang="hu-H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köti össze 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ductus </a:t>
            </a:r>
            <a:r>
              <a:rPr lang="hu-H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deferenst</a:t>
            </a:r>
            <a:endParaRPr lang="hu-H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minden </a:t>
            </a:r>
            <a:r>
              <a:rPr lang="hu-HU" sz="1400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ductulus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kb. 20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cm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hosszú</a:t>
            </a:r>
            <a:endParaRPr lang="hu-HU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f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elcsavarodva 2 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cm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hosszú kúpalakú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epididymalis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lobulusok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859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5242" y="270346"/>
            <a:ext cx="4898939" cy="81254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funkciók</a:t>
            </a:r>
            <a:b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transzport – érés - tárolás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20604" y="5042118"/>
            <a:ext cx="7855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>
                <a:solidFill>
                  <a:srgbClr val="000000"/>
                </a:solidFill>
                <a:latin typeface="Optima LT Std"/>
              </a:rPr>
              <a:t>S</a:t>
            </a:r>
            <a:r>
              <a:rPr lang="en-US" sz="1400" b="0" i="0" u="none" strike="noStrike" baseline="0" dirty="0" err="1" smtClean="0">
                <a:solidFill>
                  <a:srgbClr val="000000"/>
                </a:solidFill>
                <a:latin typeface="Optima LT Std"/>
              </a:rPr>
              <a:t>permatozoa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 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transzport</a:t>
            </a:r>
          </a:p>
          <a:p>
            <a:pPr algn="just"/>
            <a:endParaRPr lang="hu-HU" sz="1400" b="0" i="0" u="none" strike="noStrike" baseline="0" dirty="0" smtClean="0">
              <a:solidFill>
                <a:srgbClr val="000000"/>
              </a:solidFill>
              <a:latin typeface="Optima LT Std"/>
            </a:endParaRPr>
          </a:p>
          <a:p>
            <a:pPr marL="400050" indent="-400050" algn="just">
              <a:buAutoNum type="romanLcParenBoth"/>
            </a:pP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simaizom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 </a:t>
            </a:r>
            <a:r>
              <a:rPr lang="en-US" sz="1400" b="0" i="0" u="none" strike="noStrike" baseline="0" dirty="0" err="1" smtClean="0">
                <a:solidFill>
                  <a:srgbClr val="000000"/>
                </a:solidFill>
                <a:latin typeface="Optima LT Std"/>
              </a:rPr>
              <a:t>contracti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ók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 </a:t>
            </a:r>
            <a:endParaRPr lang="hu-HU" sz="1400" b="0" i="0" u="none" strike="noStrike" baseline="0" dirty="0" smtClean="0">
              <a:solidFill>
                <a:srgbClr val="000000"/>
              </a:solidFill>
              <a:latin typeface="Optima LT Std"/>
            </a:endParaRPr>
          </a:p>
          <a:p>
            <a:pPr marL="400050" indent="-400050" algn="just">
              <a:buFontTx/>
              <a:buAutoNum type="romanLcParenBoth"/>
            </a:pPr>
            <a:r>
              <a:rPr lang="hu-HU" sz="1400" dirty="0" err="1">
                <a:solidFill>
                  <a:srgbClr val="000000"/>
                </a:solidFill>
                <a:latin typeface="Optima LT Std"/>
              </a:rPr>
              <a:t>t</a:t>
            </a:r>
            <a:r>
              <a:rPr lang="hu-HU" sz="1400" dirty="0" err="1" smtClean="0">
                <a:solidFill>
                  <a:srgbClr val="000000"/>
                </a:solidFill>
                <a:latin typeface="Optima LT Std"/>
              </a:rPr>
              <a:t>esticularis</a:t>
            </a:r>
            <a:r>
              <a:rPr lang="hu-HU" sz="1400" dirty="0" smtClean="0">
                <a:solidFill>
                  <a:srgbClr val="000000"/>
                </a:solidFill>
                <a:latin typeface="Optima LT Std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Optima LT Std"/>
              </a:rPr>
              <a:t>luminal</a:t>
            </a:r>
            <a:r>
              <a:rPr lang="hu-HU" sz="1400" dirty="0" smtClean="0">
                <a:solidFill>
                  <a:srgbClr val="000000"/>
                </a:solidFill>
                <a:latin typeface="Optima LT Std"/>
              </a:rPr>
              <a:t>is</a:t>
            </a:r>
            <a:r>
              <a:rPr lang="en-US" sz="1400" dirty="0" smtClean="0">
                <a:solidFill>
                  <a:srgbClr val="000000"/>
                </a:solidFill>
                <a:latin typeface="Optima LT Std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Optima LT Std"/>
              </a:rPr>
              <a:t>folyadék </a:t>
            </a:r>
          </a:p>
          <a:p>
            <a:pPr marL="400050" indent="-400050" algn="just">
              <a:buAutoNum type="romanLcParenBoth"/>
            </a:pPr>
            <a:r>
              <a:rPr lang="en-US" sz="1400" b="0" i="0" u="none" strike="noStrike" baseline="0" dirty="0" err="1" smtClean="0">
                <a:solidFill>
                  <a:srgbClr val="000000"/>
                </a:solidFill>
                <a:latin typeface="Optima LT Std"/>
              </a:rPr>
              <a:t>specializ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ált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 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csillószőrös sejtek – a </a:t>
            </a:r>
            <a:r>
              <a:rPr lang="hu-HU" sz="1400" b="0" i="0" u="none" strike="noStrike" baseline="0" dirty="0" err="1" smtClean="0">
                <a:solidFill>
                  <a:srgbClr val="000000"/>
                </a:solidFill>
                <a:latin typeface="Optima LT Std"/>
              </a:rPr>
              <a:t>ductuli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 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efferent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e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Optima LT Std"/>
              </a:rPr>
              <a:t>s</a:t>
            </a:r>
            <a:r>
              <a:rPr lang="hu-HU" sz="1400" b="0" i="0" u="none" strike="noStrike" baseline="0" dirty="0" err="1" smtClean="0">
                <a:solidFill>
                  <a:srgbClr val="000000"/>
                </a:solidFill>
                <a:latin typeface="Optima LT Std"/>
              </a:rPr>
              <a:t>ben</a:t>
            </a:r>
            <a:endParaRPr lang="hu-HU" sz="1400" b="0" i="0" u="none" strike="noStrike" baseline="0" dirty="0" smtClean="0">
              <a:solidFill>
                <a:srgbClr val="000000"/>
              </a:solidFill>
              <a:latin typeface="Optima LT Std"/>
            </a:endParaRPr>
          </a:p>
          <a:p>
            <a:pPr algn="just"/>
            <a:r>
              <a:rPr lang="hu-HU" sz="1400" dirty="0">
                <a:solidFill>
                  <a:srgbClr val="000000"/>
                </a:solidFill>
                <a:latin typeface="Optima LT Std"/>
              </a:rPr>
              <a:t>	</a:t>
            </a:r>
            <a:r>
              <a:rPr lang="hu-HU" sz="1400" dirty="0" smtClean="0">
                <a:solidFill>
                  <a:srgbClr val="000000"/>
                </a:solidFill>
                <a:latin typeface="Optima LT Std"/>
              </a:rPr>
              <a:t>		</a:t>
            </a:r>
            <a:endParaRPr lang="en-US" sz="1400" dirty="0"/>
          </a:p>
        </p:txBody>
      </p:sp>
      <p:sp>
        <p:nvSpPr>
          <p:cNvPr id="6" name="Téglalap 5"/>
          <p:cNvSpPr/>
          <p:nvPr/>
        </p:nvSpPr>
        <p:spPr>
          <a:xfrm>
            <a:off x="0" y="3440640"/>
            <a:ext cx="88223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1600" b="1" i="0" u="none" strike="noStrike" baseline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</a:t>
            </a:r>
            <a:r>
              <a:rPr lang="hu-HU" sz="1600" b="1" i="0" u="none" strike="noStrike" baseline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másodpercben</a:t>
            </a:r>
            <a:r>
              <a:rPr lang="en-US" sz="1600" b="1" i="0" u="none" strike="noStrike" baseline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b="1" i="0" u="none" strike="noStrike" baseline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kb. </a:t>
            </a:r>
            <a:r>
              <a:rPr lang="en-US" sz="1600" b="1" i="0" u="sng" strike="noStrike" baseline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1000– 1500 spermatozoa</a:t>
            </a:r>
            <a:r>
              <a:rPr lang="hu-HU" sz="1600" b="1" i="0" u="sng" strike="noStrike" baseline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érkezik </a:t>
            </a:r>
            <a:r>
              <a:rPr lang="hu-H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epididymis</a:t>
            </a:r>
            <a:r>
              <a:rPr lang="hu-H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1600" b="1" i="0" u="sng" strike="noStrike" baseline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600" b="1" i="0" u="sng" strike="noStrike" baseline="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kb.</a:t>
            </a:r>
            <a:r>
              <a:rPr lang="en-US" sz="1400" b="0" i="0" u="sng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 m </a:t>
            </a:r>
            <a:r>
              <a:rPr lang="hu-HU" sz="1400" b="0" i="0" u="sng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utat kell megtenniük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</a:t>
            </a:r>
            <a:r>
              <a:rPr lang="hu-H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epididym</a:t>
            </a:r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kanyarulataiban, míg a </a:t>
            </a:r>
            <a:r>
              <a:rPr lang="hu-HU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motilitás</a:t>
            </a:r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kialakul</a:t>
            </a:r>
            <a:endParaRPr lang="hu-H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hu-HU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napig</a:t>
            </a:r>
            <a:r>
              <a:rPr lang="hu-HU" sz="140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tart a spermiumok útja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67052" y="1582009"/>
            <a:ext cx="8555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Spermiumok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 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hu-HU" sz="1400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em</a:t>
            </a:r>
            <a:r>
              <a:rPr lang="en-US" sz="1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-</a:t>
            </a:r>
            <a:r>
              <a:rPr lang="en-US" sz="1400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motil</a:t>
            </a:r>
            <a:r>
              <a:rPr lang="hu-HU" sz="1400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isak</a:t>
            </a:r>
            <a:r>
              <a:rPr lang="hu-HU" sz="1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hu-HU" sz="1400" dirty="0" smtClean="0">
                <a:latin typeface="Arial" panose="020B0604020202020204" pitchFamily="34" charset="0"/>
              </a:rPr>
              <a:t>amikor</a:t>
            </a:r>
            <a:r>
              <a:rPr lang="hu-HU" sz="1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</a:rPr>
              <a:t>elhagyják a</a:t>
            </a:r>
            <a:r>
              <a:rPr lang="hu-HU" sz="1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tubuli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seminiferus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lumenét</a:t>
            </a:r>
            <a:endParaRPr lang="hu-HU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   nagy mennyiségű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testicularis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folyadék szekréció</a:t>
            </a:r>
          </a:p>
          <a:p>
            <a:pPr marL="285750" indent="-285750">
              <a:buFontTx/>
              <a:buChar char="-"/>
            </a:pPr>
            <a:r>
              <a:rPr lang="hu-H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z mellékhere 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stereocili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um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tömege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visszaszívja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90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% 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-át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a 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testicularis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luminalis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folyadéknak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re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absorp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ció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folyadék áramot hoz létre, ami magával viszi az i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mmobil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is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sperm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iumokat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seminiferus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tubul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u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okból 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mellékherébe</a:t>
            </a: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permatozoa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nem érik el a teljes </a:t>
            </a:r>
            <a:r>
              <a:rPr lang="hu-HU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motilitást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amíg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el nem érik a vaginát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776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7797" y="234039"/>
            <a:ext cx="4238369" cy="944849"/>
          </a:xfrm>
        </p:spPr>
        <p:txBody>
          <a:bodyPr/>
          <a:lstStyle/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0" y="6418481"/>
            <a:ext cx="3906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0" i="0" u="none" strike="noStrike" baseline="0" dirty="0" smtClean="0">
                <a:solidFill>
                  <a:srgbClr val="000000"/>
                </a:solidFill>
                <a:latin typeface="Optima LT Std"/>
              </a:rPr>
              <a:t> </a:t>
            </a:r>
            <a:r>
              <a:rPr lang="de-DE" sz="1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DE" sz="1000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Elfgen</a:t>
            </a:r>
            <a:r>
              <a:rPr lang="de-DE" sz="1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Mietens, M </a:t>
            </a:r>
            <a:r>
              <a:rPr lang="de-DE" sz="1000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Mewe</a:t>
            </a:r>
            <a:r>
              <a:rPr lang="de-DE" sz="1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Hau </a:t>
            </a:r>
            <a:r>
              <a:rPr lang="de-DE" sz="1000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de-DE" sz="1000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Middendorff</a:t>
            </a:r>
            <a:r>
              <a:rPr lang="hu-HU" sz="10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- 2018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15063"/>
              </p:ext>
            </p:extLst>
          </p:nvPr>
        </p:nvGraphicFramePr>
        <p:xfrm>
          <a:off x="2259742" y="1758890"/>
          <a:ext cx="4390159" cy="4659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Image" r:id="rId3" imgW="3517200" imgH="3733200" progId="Photoshop.Image.18">
                  <p:embed/>
                </p:oleObj>
              </mc:Choice>
              <mc:Fallback>
                <p:oleObj name="Image" r:id="rId3" imgW="3517200" imgH="37332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9742" y="1758890"/>
                        <a:ext cx="4390159" cy="4659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26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95" y="215227"/>
            <a:ext cx="4735689" cy="41090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r>
              <a:rPr lang="hu-HU" sz="4000" dirty="0" smtClean="0"/>
              <a:t> </a:t>
            </a:r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unkciói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0" y="1134909"/>
            <a:ext cx="478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permatozoa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változásai az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r>
              <a:rPr lang="hu-H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endParaRPr lang="hu-H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 „vándorlás” során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72000" y="64567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333333"/>
                </a:solidFill>
                <a:latin typeface="Source Sans Pro"/>
              </a:rPr>
              <a:t>S. </a:t>
            </a:r>
            <a:r>
              <a:rPr lang="it-IT" sz="1200" dirty="0" smtClean="0">
                <a:solidFill>
                  <a:srgbClr val="333333"/>
                </a:solidFill>
                <a:latin typeface="Source Sans Pro"/>
              </a:rPr>
              <a:t>Marchiani</a:t>
            </a:r>
            <a:r>
              <a:rPr lang="hu-HU" sz="1200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it-IT" sz="1200" dirty="0" smtClean="0">
                <a:solidFill>
                  <a:srgbClr val="333333"/>
                </a:solidFill>
                <a:latin typeface="Source Sans Pro"/>
              </a:rPr>
              <a:t>L</a:t>
            </a:r>
            <a:r>
              <a:rPr lang="it-IT" sz="1200" dirty="0">
                <a:solidFill>
                  <a:srgbClr val="333333"/>
                </a:solidFill>
                <a:latin typeface="Source Sans Pro"/>
              </a:rPr>
              <a:t>. </a:t>
            </a:r>
            <a:r>
              <a:rPr lang="it-IT" sz="1200" dirty="0" smtClean="0">
                <a:solidFill>
                  <a:srgbClr val="333333"/>
                </a:solidFill>
                <a:latin typeface="Source Sans Pro"/>
              </a:rPr>
              <a:t>Tamburrino</a:t>
            </a:r>
            <a:r>
              <a:rPr lang="hu-HU" sz="1200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it-IT" sz="1200" dirty="0" smtClean="0">
                <a:solidFill>
                  <a:srgbClr val="333333"/>
                </a:solidFill>
                <a:latin typeface="Source Sans Pro"/>
              </a:rPr>
              <a:t>M</a:t>
            </a:r>
            <a:r>
              <a:rPr lang="it-IT" sz="1200" dirty="0">
                <a:solidFill>
                  <a:srgbClr val="333333"/>
                </a:solidFill>
                <a:latin typeface="Source Sans Pro"/>
              </a:rPr>
              <a:t>. </a:t>
            </a:r>
            <a:r>
              <a:rPr lang="it-IT" sz="1200" dirty="0" smtClean="0">
                <a:solidFill>
                  <a:srgbClr val="333333"/>
                </a:solidFill>
                <a:latin typeface="Source Sans Pro"/>
              </a:rPr>
              <a:t>Muratori</a:t>
            </a:r>
            <a:r>
              <a:rPr lang="hu-HU" sz="1200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it-IT" sz="1200" dirty="0" smtClean="0">
                <a:solidFill>
                  <a:srgbClr val="333333"/>
                </a:solidFill>
                <a:latin typeface="Source Sans Pro"/>
              </a:rPr>
              <a:t>E</a:t>
            </a:r>
            <a:r>
              <a:rPr lang="it-IT" sz="1200" dirty="0">
                <a:solidFill>
                  <a:srgbClr val="333333"/>
                </a:solidFill>
                <a:latin typeface="Source Sans Pro"/>
              </a:rPr>
              <a:t>. </a:t>
            </a:r>
            <a:r>
              <a:rPr lang="it-IT" sz="1200" dirty="0" smtClean="0">
                <a:solidFill>
                  <a:srgbClr val="333333"/>
                </a:solidFill>
                <a:latin typeface="Source Sans Pro"/>
              </a:rPr>
              <a:t>Baldi</a:t>
            </a:r>
            <a:r>
              <a:rPr lang="hu-HU" sz="1200" dirty="0" smtClean="0">
                <a:solidFill>
                  <a:srgbClr val="333333"/>
                </a:solidFill>
                <a:latin typeface="Source Sans Pro"/>
              </a:rPr>
              <a:t> - 2017</a:t>
            </a:r>
            <a:endParaRPr lang="it-IT" sz="1200" b="0" i="0" dirty="0">
              <a:solidFill>
                <a:srgbClr val="333333"/>
              </a:solidFill>
              <a:effectLst/>
              <a:latin typeface="Source Sans Pro"/>
            </a:endParaRPr>
          </a:p>
        </p:txBody>
      </p:sp>
      <p:pic>
        <p:nvPicPr>
          <p:cNvPr id="4098" name="Picture 2" descr="https://www.frontiersin.org/files/Articles/341053/fendo-09-00059-HTML/image_m/fendo-09-00059-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39" y="461319"/>
            <a:ext cx="4490737" cy="32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5366952" y="3646557"/>
            <a:ext cx="36205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000000"/>
                </a:solidFill>
                <a:latin typeface="HelveticaNeueLT Std Med"/>
              </a:rPr>
              <a:t>Wei </a:t>
            </a:r>
            <a:r>
              <a:rPr lang="en-US" sz="800" i="1" dirty="0" smtClean="0">
                <a:solidFill>
                  <a:srgbClr val="000000"/>
                </a:solidFill>
                <a:latin typeface="HelveticaNeueLT Std Med"/>
              </a:rPr>
              <a:t>Zhou, </a:t>
            </a:r>
            <a:r>
              <a:rPr lang="en-US" sz="800" i="1" dirty="0" err="1">
                <a:solidFill>
                  <a:srgbClr val="000000"/>
                </a:solidFill>
                <a:latin typeface="HelveticaNeueLT Std Med"/>
              </a:rPr>
              <a:t>Geoffry</a:t>
            </a:r>
            <a:r>
              <a:rPr lang="en-US" sz="800" i="1" dirty="0">
                <a:solidFill>
                  <a:srgbClr val="000000"/>
                </a:solidFill>
                <a:latin typeface="HelveticaNeueLT Std Med"/>
              </a:rPr>
              <a:t> N. De </a:t>
            </a:r>
            <a:r>
              <a:rPr lang="en-US" sz="800" i="1" dirty="0" err="1" smtClean="0">
                <a:solidFill>
                  <a:srgbClr val="000000"/>
                </a:solidFill>
                <a:latin typeface="HelveticaNeueLT Std Med"/>
              </a:rPr>
              <a:t>Iuliis</a:t>
            </a:r>
            <a:r>
              <a:rPr lang="en-US" sz="800" i="1" dirty="0" smtClean="0">
                <a:solidFill>
                  <a:srgbClr val="000000"/>
                </a:solidFill>
                <a:latin typeface="HelveticaNeueLT Std Med"/>
              </a:rPr>
              <a:t>, </a:t>
            </a:r>
            <a:r>
              <a:rPr lang="en-US" sz="800" i="1" dirty="0">
                <a:solidFill>
                  <a:srgbClr val="000000"/>
                </a:solidFill>
                <a:latin typeface="HelveticaNeueLT Std Med"/>
              </a:rPr>
              <a:t>Matthew D. </a:t>
            </a:r>
            <a:r>
              <a:rPr lang="en-US" sz="800" i="1" dirty="0" smtClean="0">
                <a:solidFill>
                  <a:srgbClr val="000000"/>
                </a:solidFill>
                <a:latin typeface="HelveticaNeueLT Std Med"/>
              </a:rPr>
              <a:t>Dun, </a:t>
            </a:r>
            <a:r>
              <a:rPr lang="en-US" sz="800" i="1" dirty="0">
                <a:solidFill>
                  <a:srgbClr val="000000"/>
                </a:solidFill>
                <a:latin typeface="HelveticaNeueLT Std Med"/>
              </a:rPr>
              <a:t>and Brett </a:t>
            </a:r>
            <a:r>
              <a:rPr lang="en-US" sz="800" i="1" dirty="0" smtClean="0">
                <a:solidFill>
                  <a:srgbClr val="000000"/>
                </a:solidFill>
                <a:latin typeface="HelveticaNeueLT Std Med"/>
              </a:rPr>
              <a:t>Nixon</a:t>
            </a:r>
            <a:r>
              <a:rPr lang="hu-HU" sz="800" i="1" dirty="0" smtClean="0">
                <a:solidFill>
                  <a:srgbClr val="000000"/>
                </a:solidFill>
                <a:latin typeface="HelveticaNeueLT Std Med"/>
              </a:rPr>
              <a:t> - 2018</a:t>
            </a:r>
            <a:r>
              <a:rPr lang="en-US" sz="800" i="1" dirty="0" smtClean="0">
                <a:solidFill>
                  <a:srgbClr val="000000"/>
                </a:solidFill>
                <a:latin typeface="HelveticaNeueLT Std Med"/>
              </a:rPr>
              <a:t> </a:t>
            </a:r>
            <a:endParaRPr lang="en-US" sz="800" dirty="0"/>
          </a:p>
        </p:txBody>
      </p:sp>
      <p:sp>
        <p:nvSpPr>
          <p:cNvPr id="3" name="Téglalap 2"/>
          <p:cNvSpPr/>
          <p:nvPr/>
        </p:nvSpPr>
        <p:spPr>
          <a:xfrm>
            <a:off x="162543" y="3209700"/>
            <a:ext cx="82955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Motilit</a:t>
            </a:r>
            <a:r>
              <a:rPr 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 </a:t>
            </a:r>
            <a:r>
              <a:rPr lang="hu-HU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kialkulása</a:t>
            </a:r>
            <a:endParaRPr lang="hu-H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Chromatin</a:t>
            </a:r>
            <a:r>
              <a:rPr lang="hu-HU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r>
              <a:rPr lang="hu-HU" sz="1400" b="1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ációja</a:t>
            </a:r>
            <a:endParaRPr lang="hu-H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hu-HU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szintézise – szükséges a megtermékenyítéshez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</a:t>
            </a:r>
            <a:r>
              <a:rPr lang="hu-HU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iumok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módosulásai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corpus,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cauda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régióiban a különböző 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epididymal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epithelium 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eltérő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</a:t>
            </a: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óval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valósul meg</a:t>
            </a: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epididymosom</a:t>
            </a:r>
            <a:r>
              <a:rPr lang="hu-HU" sz="1400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extracellular</a:t>
            </a:r>
            <a:r>
              <a:rPr lang="hu-HU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microvesic</a:t>
            </a:r>
            <a:r>
              <a:rPr lang="hu-HU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400" b="1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umok</a:t>
            </a:r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cholesterol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protein)</a:t>
            </a:r>
            <a:endParaRPr lang="hu-H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miRNA</a:t>
            </a:r>
            <a:endParaRPr lang="hu-H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</a:t>
            </a:r>
            <a:r>
              <a:rPr lang="hu-HU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ák</a:t>
            </a:r>
            <a:endParaRPr lang="hu-H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pididymal</a:t>
            </a:r>
            <a:r>
              <a:rPr lang="en-US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összetétele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luminális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folyadékban fontosak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pididymal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secretions are </a:t>
            </a:r>
            <a:r>
              <a:rPr lang="en-US" sz="14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variety of factors, mostly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androgens and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estrogens</a:t>
            </a:r>
            <a:endParaRPr lang="hu-H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</a:t>
            </a: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luminal</a:t>
            </a:r>
            <a:r>
              <a:rPr lang="hu-HU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környezet az eltérő</a:t>
            </a: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epididymal</a:t>
            </a:r>
            <a:r>
              <a:rPr lang="hu-HU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hu-HU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400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egment</a:t>
            </a:r>
            <a:r>
              <a:rPr lang="hu-HU" sz="1400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ekben</a:t>
            </a:r>
            <a:r>
              <a:rPr lang="en-US" sz="1400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u="sng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tárolás a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</a:t>
            </a:r>
            <a:r>
              <a:rPr lang="hu-HU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további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sperm</a:t>
            </a:r>
            <a:r>
              <a:rPr lang="hu-HU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érés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</a:t>
            </a:r>
            <a:r>
              <a:rPr lang="hu-HU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iumok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életképességének </a:t>
            </a:r>
            <a:r>
              <a:rPr lang="hu-HU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motilitásának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fenntartása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Ejacula</a:t>
            </a:r>
            <a:r>
              <a:rPr lang="hu-HU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ció</a:t>
            </a:r>
            <a:r>
              <a:rPr lang="hu-H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400" b="1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epididymal</a:t>
            </a:r>
            <a:r>
              <a:rPr lang="hu-HU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</a:t>
            </a:r>
            <a:r>
              <a:rPr lang="hu-HU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hu-HU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</a:t>
            </a:r>
            <a:r>
              <a:rPr lang="hu-HU" sz="1400" b="1" u="sng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iumok</a:t>
            </a:r>
            <a:r>
              <a:rPr lang="hu-HU" sz="1400" b="1" u="sng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kiürítése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Epididymis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beidegzése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02508" y="1582341"/>
            <a:ext cx="7949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caput 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corpus epididymis </a:t>
            </a:r>
            <a:r>
              <a:rPr lang="hu-HU" sz="1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kevés idegrost</a:t>
            </a:r>
          </a:p>
          <a:p>
            <a:r>
              <a:rPr lang="hu-HU" sz="14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i="0" u="sng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 </a:t>
            </a:r>
            <a:r>
              <a:rPr lang="hu-HU" sz="1400" b="1" i="0" u="sng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gazdagon </a:t>
            </a:r>
            <a:r>
              <a:rPr lang="hu-HU" sz="1400" b="1" i="0" u="sng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innervált</a:t>
            </a:r>
            <a:endParaRPr lang="hu-HU" sz="1400" b="1" i="0" u="sng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</a:t>
            </a:r>
            <a:r>
              <a:rPr lang="hu-H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</a:t>
            </a:r>
            <a:r>
              <a:rPr lang="hu-H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hu-HU" sz="1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hu-HU" sz="1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</a:p>
          <a:p>
            <a:pPr marL="285750" indent="-285750">
              <a:buFontTx/>
              <a:buChar char="-"/>
            </a:pPr>
            <a:r>
              <a:rPr lang="hu-HU" sz="1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azonnali részvétel az ejakulációban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8651" y="3462282"/>
            <a:ext cx="33419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Idegrostok típusai</a:t>
            </a:r>
            <a:endParaRPr lang="hu-HU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sympathic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parasympathic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peptiderg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neuropeptide Y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vasoactive intestine polypeptide (VIP) 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GCRP 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enkephalin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somatostatin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purinerg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nitrerg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neurotransmitter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rostok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Image result for innervation of epididym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16" y="1582341"/>
            <a:ext cx="4833384" cy="52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77" y="107092"/>
            <a:ext cx="6332323" cy="63165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Ductus deferens (vas deferens)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ductus defer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1" y="868102"/>
            <a:ext cx="40783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85351" y="376370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   részlegesen kanyarulatos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 centimeter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hosszú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 to 5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átmérő</a:t>
            </a:r>
          </a:p>
          <a:p>
            <a:pPr marL="285750" indent="-285750">
              <a:buFontTx/>
              <a:buChar char="-"/>
            </a:pP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uniculus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spermaticus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része</a:t>
            </a:r>
          </a:p>
          <a:p>
            <a:pPr marL="285750" indent="-285750">
              <a:buFontTx/>
              <a:buChar char="-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canalis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inguinalison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át belép a hasüregbe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1707"/>
              </p:ext>
            </p:extLst>
          </p:nvPr>
        </p:nvGraphicFramePr>
        <p:xfrm>
          <a:off x="5585253" y="624852"/>
          <a:ext cx="3501082" cy="412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Image" r:id="rId4" imgW="6082200" imgH="7161840" progId="Photoshop.Image.18">
                  <p:embed/>
                </p:oleObj>
              </mc:Choice>
              <mc:Fallback>
                <p:oleObj name="Image" r:id="rId4" imgW="6082200" imgH="71618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5253" y="624852"/>
                        <a:ext cx="3501082" cy="4122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4757351" y="5474761"/>
            <a:ext cx="4122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hu-HU" sz="1400" b="1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vérellátás</a:t>
            </a:r>
          </a:p>
          <a:p>
            <a:pPr marL="285750" indent="-285750">
              <a:buFontTx/>
              <a:buChar char="-"/>
            </a:pPr>
            <a:r>
              <a:rPr lang="en-US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arter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ia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ductus </a:t>
            </a:r>
            <a:r>
              <a:rPr lang="hu-HU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deferentis</a:t>
            </a: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hu-HU" sz="1400" u="sng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hu-HU" sz="1400" u="sng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vesicalis</a:t>
            </a:r>
            <a:r>
              <a:rPr lang="hu-HU" sz="1400" u="sng" dirty="0" smtClean="0">
                <a:solidFill>
                  <a:srgbClr val="222222"/>
                </a:solidFill>
                <a:latin typeface="Arial" panose="020B0604020202020204" pitchFamily="34" charset="0"/>
              </a:rPr>
              <a:t> superior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>
                <a:solidFill>
                  <a:srgbClr val="222222"/>
                </a:solidFill>
                <a:latin typeface="Arial" panose="020B0604020202020204" pitchFamily="34" charset="0"/>
              </a:rPr>
              <a:t>(a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. iliaca interna)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52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671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Ductus 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deferens</a:t>
            </a:r>
            <a:endParaRPr lang="en-US" sz="3600" dirty="0"/>
          </a:p>
        </p:txBody>
      </p:sp>
      <p:sp>
        <p:nvSpPr>
          <p:cNvPr id="4" name="Téglalap 3"/>
          <p:cNvSpPr/>
          <p:nvPr/>
        </p:nvSpPr>
        <p:spPr>
          <a:xfrm>
            <a:off x="628650" y="1690689"/>
            <a:ext cx="6157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hu-H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ejaculaciókor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simaizom fali réteg </a:t>
            </a:r>
            <a:r>
              <a:rPr lang="hu-HU" sz="14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reflexesen kontrahál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előre hajtva a spermiumokat</a:t>
            </a: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spermiumok az </a:t>
            </a:r>
            <a:r>
              <a:rPr lang="hu-H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urethra</a:t>
            </a:r>
            <a:r>
              <a:rPr lang="hu-H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kerülnek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hu-H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luminalis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folyadék kiegészül a </a:t>
            </a:r>
            <a:r>
              <a:rPr lang="hu-H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vesicula seminalis, a prostata  által </a:t>
            </a:r>
            <a:r>
              <a:rPr lang="hu-HU" sz="14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szekretált</a:t>
            </a:r>
            <a:r>
              <a:rPr lang="hu-H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váladékkal létrehozva a spermát (ondó)</a:t>
            </a:r>
            <a:endParaRPr lang="en-US" sz="1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Vasectomy diagram-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0132"/>
            <a:ext cx="4583959" cy="33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740875" y="4054730"/>
            <a:ext cx="4057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Vasectom</a:t>
            </a:r>
            <a:r>
              <a:rPr lang="hu-HU" sz="14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hu-H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permanens fogamzásgátlás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559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1427</TotalTime>
  <Words>760</Words>
  <Application>Microsoft Office PowerPoint</Application>
  <PresentationFormat>Diavetítés a képernyőre (4:3 oldalarány)</PresentationFormat>
  <Paragraphs>208</Paragraphs>
  <Slides>18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HelveticaNeueLT Std Med</vt:lpstr>
      <vt:lpstr>Noto Sans</vt:lpstr>
      <vt:lpstr>Optima LT Std</vt:lpstr>
      <vt:lpstr>Source Sans Pro</vt:lpstr>
      <vt:lpstr>Office-téma</vt:lpstr>
      <vt:lpstr>Image</vt:lpstr>
      <vt:lpstr>Epididymis, ductus deferens, funiculus spermaticus, vesicula seminalis, prostata </vt:lpstr>
      <vt:lpstr>Epididymis</vt:lpstr>
      <vt:lpstr>Epididymis</vt:lpstr>
      <vt:lpstr>Epididymis funkciók transzport – érés - tárolás</vt:lpstr>
      <vt:lpstr>Epididymis</vt:lpstr>
      <vt:lpstr>Epididymis funkciói</vt:lpstr>
      <vt:lpstr>Epididymis beidegzése</vt:lpstr>
      <vt:lpstr>Ductus deferens (vas deferens)</vt:lpstr>
      <vt:lpstr>Ductus deferens</vt:lpstr>
      <vt:lpstr>Funiculus spermaticus</vt:lpstr>
      <vt:lpstr>Funiculus spermaticus struktúrái</vt:lpstr>
      <vt:lpstr>Vesicula seminalis</vt:lpstr>
      <vt:lpstr>Vesicula seminalis secretioja</vt:lpstr>
      <vt:lpstr>Vesicula seminalis beidegzése és vérellátása</vt:lpstr>
      <vt:lpstr>Prostata</vt:lpstr>
      <vt:lpstr>Vesicula seminalis és a prostata topográfiája</vt:lpstr>
      <vt:lpstr>Prostata zónák </vt:lpstr>
      <vt:lpstr>Prostata szekréciója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Epididymis, ductus deferens, spermatic cord, seminal vesicles, prostate</dc:title>
  <dc:creator>Sallay</dc:creator>
  <cp:lastModifiedBy>nemeske</cp:lastModifiedBy>
  <cp:revision>131</cp:revision>
  <dcterms:created xsi:type="dcterms:W3CDTF">2020-03-07T16:12:58Z</dcterms:created>
  <dcterms:modified xsi:type="dcterms:W3CDTF">2020-03-10T14:40:07Z</dcterms:modified>
</cp:coreProperties>
</file>