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97" r:id="rId3"/>
    <p:sldId id="296" r:id="rId4"/>
    <p:sldId id="257" r:id="rId5"/>
    <p:sldId id="300" r:id="rId6"/>
    <p:sldId id="295" r:id="rId7"/>
    <p:sldId id="299" r:id="rId8"/>
    <p:sldId id="301" r:id="rId9"/>
    <p:sldId id="258" r:id="rId10"/>
    <p:sldId id="259" r:id="rId11"/>
    <p:sldId id="298" r:id="rId12"/>
    <p:sldId id="302" r:id="rId13"/>
    <p:sldId id="303" r:id="rId14"/>
    <p:sldId id="315" r:id="rId15"/>
    <p:sldId id="316" r:id="rId16"/>
    <p:sldId id="304" r:id="rId17"/>
    <p:sldId id="305" r:id="rId18"/>
    <p:sldId id="306" r:id="rId19"/>
    <p:sldId id="310" r:id="rId20"/>
    <p:sldId id="311" r:id="rId21"/>
    <p:sldId id="307" r:id="rId22"/>
    <p:sldId id="312" r:id="rId23"/>
    <p:sldId id="317" r:id="rId24"/>
    <p:sldId id="309" r:id="rId25"/>
    <p:sldId id="314" r:id="rId26"/>
    <p:sldId id="313" r:id="rId27"/>
    <p:sldId id="318" r:id="rId28"/>
    <p:sldId id="281" r:id="rId29"/>
    <p:sldId id="282" r:id="rId30"/>
    <p:sldId id="283" r:id="rId31"/>
    <p:sldId id="284" r:id="rId32"/>
    <p:sldId id="319" r:id="rId33"/>
    <p:sldId id="270" r:id="rId34"/>
    <p:sldId id="279" r:id="rId35"/>
    <p:sldId id="280" r:id="rId36"/>
    <p:sldId id="272" r:id="rId37"/>
    <p:sldId id="287" r:id="rId38"/>
    <p:sldId id="288" r:id="rId39"/>
    <p:sldId id="289" r:id="rId40"/>
    <p:sldId id="266" r:id="rId41"/>
    <p:sldId id="290" r:id="rId42"/>
    <p:sldId id="262" r:id="rId43"/>
    <p:sldId id="263" r:id="rId44"/>
    <p:sldId id="265" r:id="rId45"/>
    <p:sldId id="261" r:id="rId46"/>
    <p:sldId id="286" r:id="rId47"/>
    <p:sldId id="292" r:id="rId48"/>
    <p:sldId id="293" r:id="rId49"/>
    <p:sldId id="264" r:id="rId50"/>
    <p:sldId id="285" r:id="rId5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804" autoAdjust="0"/>
  </p:normalViewPr>
  <p:slideViewPr>
    <p:cSldViewPr snapToGrid="0">
      <p:cViewPr varScale="1">
        <p:scale>
          <a:sx n="63" d="100"/>
          <a:sy n="6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E206-17FA-48D2-ACEE-8656B9CA3739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4A199-F069-4E98-8C1C-75233215E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85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Huang</a:t>
            </a:r>
            <a:r>
              <a:rPr lang="hu-HU" dirty="0"/>
              <a:t>, BMC </a:t>
            </a:r>
            <a:r>
              <a:rPr lang="hu-HU" dirty="0" err="1"/>
              <a:t>Dev</a:t>
            </a:r>
            <a:r>
              <a:rPr lang="hu-HU" dirty="0"/>
              <a:t> </a:t>
            </a:r>
            <a:r>
              <a:rPr lang="hu-HU" dirty="0" err="1"/>
              <a:t>Biol</a:t>
            </a:r>
            <a:r>
              <a:rPr lang="hu-HU" dirty="0"/>
              <a:t> 2010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797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58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Hinrichsen</a:t>
            </a:r>
            <a:r>
              <a:rPr lang="hu-HU" dirty="0"/>
              <a:t> </a:t>
            </a:r>
            <a:r>
              <a:rPr lang="hu-HU" dirty="0" err="1"/>
              <a:t>Humanembryologie</a:t>
            </a:r>
            <a:r>
              <a:rPr lang="hu-HU" dirty="0"/>
              <a:t>, 1990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606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Malendowicz Fol Histochem Cytobiol 2010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87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Malendowicz Fol Histochem Cytobiol 2010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41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Hinrichsen</a:t>
            </a:r>
            <a:r>
              <a:rPr lang="hu-HU" dirty="0"/>
              <a:t> </a:t>
            </a:r>
            <a:r>
              <a:rPr lang="hu-HU" dirty="0" err="1"/>
              <a:t>Humanembryologie</a:t>
            </a:r>
            <a:r>
              <a:rPr lang="hu-HU" dirty="0"/>
              <a:t>, 1990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221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Hinrichsen</a:t>
            </a:r>
            <a:r>
              <a:rPr lang="hu-HU" dirty="0"/>
              <a:t> </a:t>
            </a:r>
            <a:r>
              <a:rPr lang="hu-HU" dirty="0" err="1"/>
              <a:t>Humanembryologie</a:t>
            </a:r>
            <a:r>
              <a:rPr lang="hu-HU" dirty="0"/>
              <a:t>, 1990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75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Hinrichsen</a:t>
            </a:r>
            <a:r>
              <a:rPr lang="hu-HU" dirty="0"/>
              <a:t> </a:t>
            </a:r>
            <a:r>
              <a:rPr lang="hu-HU" dirty="0" err="1"/>
              <a:t>Humanembryologie</a:t>
            </a:r>
            <a:r>
              <a:rPr lang="hu-HU" dirty="0"/>
              <a:t>, 1990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2669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Hinrichsen</a:t>
            </a:r>
            <a:r>
              <a:rPr lang="hu-HU" dirty="0"/>
              <a:t> </a:t>
            </a:r>
            <a:r>
              <a:rPr lang="hu-HU" dirty="0" err="1"/>
              <a:t>Humanembryologie</a:t>
            </a:r>
            <a:r>
              <a:rPr lang="hu-HU" dirty="0"/>
              <a:t>, 1990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870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Gut</a:t>
            </a:r>
            <a:r>
              <a:rPr lang="hu-HU" dirty="0"/>
              <a:t>, </a:t>
            </a:r>
            <a:r>
              <a:rPr lang="hu-HU" dirty="0" err="1"/>
              <a:t>Development</a:t>
            </a:r>
            <a:r>
              <a:rPr lang="hu-HU" dirty="0"/>
              <a:t>, 2005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036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88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Capel</a:t>
            </a:r>
            <a:r>
              <a:rPr lang="hu-HU" dirty="0"/>
              <a:t>, MOD, 2000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172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Hanley</a:t>
            </a:r>
            <a:r>
              <a:rPr lang="hu-HU" dirty="0"/>
              <a:t>, MOD, 1999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20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Val</a:t>
            </a:r>
            <a:r>
              <a:rPr lang="hu-HU" dirty="0"/>
              <a:t>, </a:t>
            </a:r>
            <a:r>
              <a:rPr lang="hu-HU" dirty="0" err="1"/>
              <a:t>Development</a:t>
            </a:r>
            <a:r>
              <a:rPr lang="hu-HU" dirty="0"/>
              <a:t>,</a:t>
            </a:r>
            <a:r>
              <a:rPr lang="hu-HU" baseline="0" dirty="0"/>
              <a:t> 2007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957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Val</a:t>
            </a:r>
            <a:r>
              <a:rPr lang="hu-HU" dirty="0"/>
              <a:t>, </a:t>
            </a:r>
            <a:r>
              <a:rPr lang="hu-HU" dirty="0" err="1"/>
              <a:t>Development</a:t>
            </a:r>
            <a:r>
              <a:rPr lang="hu-HU" dirty="0"/>
              <a:t>,</a:t>
            </a:r>
            <a:r>
              <a:rPr lang="hu-HU" baseline="0" dirty="0"/>
              <a:t> 2007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390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Hanley</a:t>
            </a:r>
            <a:r>
              <a:rPr lang="hu-HU" dirty="0"/>
              <a:t>, Mol </a:t>
            </a:r>
            <a:r>
              <a:rPr lang="hu-HU" dirty="0" err="1"/>
              <a:t>Endocrin</a:t>
            </a:r>
            <a:r>
              <a:rPr lang="hu-HU" dirty="0"/>
              <a:t>, 2001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985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Harding</a:t>
            </a:r>
            <a:r>
              <a:rPr lang="hu-HU" dirty="0"/>
              <a:t>-Bocking </a:t>
            </a:r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growth</a:t>
            </a:r>
            <a:r>
              <a:rPr lang="hu-HU" dirty="0"/>
              <a:t> and </a:t>
            </a:r>
            <a:r>
              <a:rPr lang="hu-HU" dirty="0" err="1"/>
              <a:t>development</a:t>
            </a:r>
            <a:r>
              <a:rPr lang="hu-HU" dirty="0"/>
              <a:t> 2001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915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Huang</a:t>
            </a:r>
            <a:r>
              <a:rPr lang="hu-HU" dirty="0"/>
              <a:t>, BMC </a:t>
            </a:r>
            <a:r>
              <a:rPr lang="hu-HU" dirty="0" err="1"/>
              <a:t>Developmental</a:t>
            </a:r>
            <a:r>
              <a:rPr lang="hu-HU" dirty="0"/>
              <a:t> </a:t>
            </a:r>
            <a:r>
              <a:rPr lang="hu-HU" dirty="0" err="1"/>
              <a:t>Biology</a:t>
            </a:r>
            <a:r>
              <a:rPr lang="hu-HU" dirty="0"/>
              <a:t> 2010, </a:t>
            </a:r>
            <a:r>
              <a:rPr lang="hu-HU" b="1" dirty="0"/>
              <a:t>10</a:t>
            </a:r>
            <a:r>
              <a:rPr lang="hu-HU" dirty="0"/>
              <a:t>: 66</a:t>
            </a:r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37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84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Hinrichsen</a:t>
            </a:r>
            <a:r>
              <a:rPr lang="hu-HU" dirty="0"/>
              <a:t> </a:t>
            </a:r>
            <a:r>
              <a:rPr lang="hu-HU" dirty="0" err="1"/>
              <a:t>Humanembryologie</a:t>
            </a:r>
            <a:r>
              <a:rPr lang="hu-HU" dirty="0"/>
              <a:t>, 1990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01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Hinrichsen</a:t>
            </a:r>
            <a:r>
              <a:rPr lang="hu-HU" dirty="0"/>
              <a:t> </a:t>
            </a:r>
            <a:r>
              <a:rPr lang="hu-HU" dirty="0" err="1"/>
              <a:t>Humanembryologie</a:t>
            </a:r>
            <a:r>
              <a:rPr lang="hu-HU" dirty="0"/>
              <a:t>, 1990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03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Hinrichsen</a:t>
            </a:r>
            <a:r>
              <a:rPr lang="hu-HU" dirty="0"/>
              <a:t> </a:t>
            </a:r>
            <a:r>
              <a:rPr lang="hu-HU" dirty="0" err="1"/>
              <a:t>Humanembryologie</a:t>
            </a:r>
            <a:r>
              <a:rPr lang="hu-HU" dirty="0"/>
              <a:t>, 1990</a:t>
            </a:r>
            <a:endParaRPr lang="de-DE" dirty="0"/>
          </a:p>
          <a:p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57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Malendowicz Fol Histochem Cytobiol 2010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817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Malendowicz Fol Histochem Cytobiol 2010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571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Heikinheimo</a:t>
            </a:r>
            <a:r>
              <a:rPr lang="hu-HU" dirty="0"/>
              <a:t>,</a:t>
            </a:r>
            <a:r>
              <a:rPr lang="de-DE" dirty="0"/>
              <a:t> </a:t>
            </a:r>
            <a:r>
              <a:rPr lang="de-DE" dirty="0" err="1"/>
              <a:t>Endocrinol</a:t>
            </a:r>
            <a:r>
              <a:rPr lang="hu-HU" dirty="0"/>
              <a:t>,</a:t>
            </a:r>
            <a:r>
              <a:rPr lang="de-DE" dirty="0"/>
              <a:t> 2015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4A199-F069-4E98-8C1C-75233215E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72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7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89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97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33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58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1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08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1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1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09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63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A2A35-2D8A-42F5-A332-076CD70A3E45}" type="datetimeFigureOut">
              <a:rPr lang="de-DE" smtClean="0"/>
              <a:t>16.04.2020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2677-A10C-44E3-9D95-0140C26526B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41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" y="0"/>
            <a:ext cx="661635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08487" y="2414380"/>
            <a:ext cx="5686425" cy="2029240"/>
          </a:xfrm>
          <a:effectLst>
            <a:outerShdw blurRad="50800" dist="50800" dir="5400000" algn="ctr" rotWithShape="0">
              <a:srgbClr val="800000"/>
            </a:outerShdw>
          </a:effectLst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 </a:t>
            </a:r>
            <a:br>
              <a:rPr lang="hu-HU" dirty="0"/>
            </a:br>
            <a:r>
              <a:rPr lang="hu-HU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  <a:r>
              <a:rPr lang="hu-H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hu-HU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Nebennieren</a:t>
            </a:r>
            <a:br>
              <a:rPr lang="hu-H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31280" y="5943600"/>
            <a:ext cx="2563632" cy="692425"/>
          </a:xfrm>
        </p:spPr>
        <p:txBody>
          <a:bodyPr>
            <a:normAutofit/>
          </a:bodyPr>
          <a:lstStyle/>
          <a:p>
            <a:r>
              <a:rPr lang="hu-HU" b="1" i="1" dirty="0">
                <a:solidFill>
                  <a:schemeClr val="bg2">
                    <a:lumMod val="50000"/>
                  </a:schemeClr>
                </a:solidFill>
              </a:rPr>
              <a:t>Attila Magyar</a:t>
            </a:r>
          </a:p>
          <a:p>
            <a:r>
              <a:rPr lang="hu-HU" b="1" i="1" dirty="0">
                <a:solidFill>
                  <a:schemeClr val="bg2">
                    <a:lumMod val="50000"/>
                  </a:schemeClr>
                </a:solidFill>
              </a:rPr>
              <a:t>16.04.2020</a:t>
            </a:r>
            <a:endParaRPr lang="de-DE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97680" y="161835"/>
            <a:ext cx="557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cap="small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Medizinische</a:t>
            </a:r>
            <a:r>
              <a:rPr lang="hu-HU" cap="small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</a:t>
            </a:r>
            <a:r>
              <a:rPr lang="hu-HU" cap="small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Embryologie</a:t>
            </a:r>
            <a:r>
              <a:rPr lang="hu-HU" cap="small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 II</a:t>
            </a:r>
            <a:br>
              <a:rPr lang="hu-HU" cap="small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</a:br>
            <a:r>
              <a:rPr lang="hu-HU" cap="small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2019/2020Frühlingssemester</a:t>
            </a:r>
          </a:p>
        </p:txBody>
      </p:sp>
    </p:spTree>
    <p:extLst>
      <p:ext uri="{BB962C8B-B14F-4D97-AF65-F5344CB8AC3E}">
        <p14:creationId xmlns:p14="http://schemas.microsoft.com/office/powerpoint/2010/main" val="101667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164"/>
            <a:ext cx="9144000" cy="43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7" y="0"/>
            <a:ext cx="6512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826753" y="4277209"/>
            <a:ext cx="4029414" cy="369332"/>
          </a:xfrm>
          <a:prstGeom prst="rect">
            <a:avLst/>
          </a:prstGeom>
          <a:solidFill>
            <a:schemeClr val="accent6">
              <a:lumMod val="5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development</a:t>
            </a:r>
            <a:r>
              <a:rPr lang="hu-HU" b="1" dirty="0"/>
              <a:t> of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transitional</a:t>
            </a:r>
            <a:r>
              <a:rPr lang="hu-HU" b="1" dirty="0"/>
              <a:t> </a:t>
            </a:r>
            <a:r>
              <a:rPr lang="hu-HU" b="1" dirty="0" err="1"/>
              <a:t>zone</a:t>
            </a:r>
            <a:endParaRPr lang="de-DE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26753" y="1856174"/>
            <a:ext cx="4029414" cy="369332"/>
          </a:xfrm>
          <a:prstGeom prst="rect">
            <a:avLst/>
          </a:prstGeom>
          <a:solidFill>
            <a:schemeClr val="accent5">
              <a:lumMod val="50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migration</a:t>
            </a:r>
            <a:r>
              <a:rPr lang="hu-HU" b="1" dirty="0"/>
              <a:t> of </a:t>
            </a:r>
            <a:r>
              <a:rPr lang="hu-HU" b="1" dirty="0" err="1"/>
              <a:t>trunk</a:t>
            </a:r>
            <a:r>
              <a:rPr lang="hu-HU" b="1" dirty="0"/>
              <a:t> </a:t>
            </a:r>
            <a:r>
              <a:rPr lang="hu-HU" b="1" dirty="0" err="1"/>
              <a:t>neural</a:t>
            </a:r>
            <a:r>
              <a:rPr lang="hu-HU" b="1" dirty="0"/>
              <a:t> </a:t>
            </a:r>
            <a:r>
              <a:rPr lang="hu-HU" b="1" dirty="0" err="1"/>
              <a:t>crest</a:t>
            </a:r>
            <a:r>
              <a:rPr lang="hu-HU" b="1" dirty="0"/>
              <a:t> </a:t>
            </a:r>
            <a:r>
              <a:rPr lang="hu-HU" b="1" dirty="0" err="1"/>
              <a:t>cells</a:t>
            </a:r>
            <a:endParaRPr lang="de-DE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26753" y="2725363"/>
            <a:ext cx="4029414" cy="1200329"/>
          </a:xfrm>
          <a:prstGeom prst="rect">
            <a:avLst/>
          </a:prstGeom>
          <a:solidFill>
            <a:srgbClr val="C00000">
              <a:alpha val="66000"/>
            </a:srgbClr>
          </a:solidFill>
          <a:ln w="412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development</a:t>
            </a:r>
            <a:r>
              <a:rPr lang="hu-HU" b="1" dirty="0"/>
              <a:t> of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fetal</a:t>
            </a:r>
            <a:r>
              <a:rPr lang="hu-HU" b="1" dirty="0"/>
              <a:t> and </a:t>
            </a:r>
            <a:r>
              <a:rPr lang="hu-HU" b="1" dirty="0" err="1"/>
              <a:t>definitive</a:t>
            </a:r>
            <a:r>
              <a:rPr lang="hu-HU" b="1" dirty="0"/>
              <a:t> </a:t>
            </a:r>
            <a:r>
              <a:rPr lang="hu-HU" b="1" dirty="0" err="1"/>
              <a:t>zone</a:t>
            </a:r>
            <a:r>
              <a:rPr lang="hu-HU" b="1" dirty="0"/>
              <a:t> of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cortex</a:t>
            </a:r>
            <a:r>
              <a:rPr lang="hu-HU" b="1" dirty="0"/>
              <a:t>;</a:t>
            </a:r>
          </a:p>
          <a:p>
            <a:pPr algn="ctr"/>
            <a:r>
              <a:rPr lang="hu-HU" b="1" dirty="0" err="1"/>
              <a:t>gland</a:t>
            </a:r>
            <a:r>
              <a:rPr lang="hu-HU" b="1" dirty="0"/>
              <a:t> is </a:t>
            </a:r>
            <a:r>
              <a:rPr lang="hu-HU" b="1" dirty="0" err="1"/>
              <a:t>encapsulated</a:t>
            </a:r>
            <a:r>
              <a:rPr lang="hu-HU" b="1" dirty="0"/>
              <a:t>;</a:t>
            </a:r>
          </a:p>
          <a:p>
            <a:pPr algn="ctr"/>
            <a:r>
              <a:rPr lang="hu-HU" b="1" dirty="0" err="1"/>
              <a:t>extensive</a:t>
            </a:r>
            <a:r>
              <a:rPr lang="hu-HU" b="1" dirty="0"/>
              <a:t> </a:t>
            </a:r>
            <a:r>
              <a:rPr lang="hu-HU" b="1" dirty="0" err="1"/>
              <a:t>vascularisation</a:t>
            </a:r>
            <a:endParaRPr lang="de-DE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26753" y="696613"/>
            <a:ext cx="4029414" cy="923330"/>
          </a:xfrm>
          <a:prstGeom prst="rect">
            <a:avLst/>
          </a:prstGeom>
          <a:solidFill>
            <a:srgbClr val="FF0000">
              <a:alpha val="86000"/>
            </a:srgbClr>
          </a:solidFill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adrenal</a:t>
            </a:r>
            <a:r>
              <a:rPr lang="hu-HU" b="1" dirty="0"/>
              <a:t> </a:t>
            </a:r>
            <a:r>
              <a:rPr lang="hu-HU" b="1" dirty="0" err="1"/>
              <a:t>primordium</a:t>
            </a:r>
            <a:r>
              <a:rPr lang="hu-HU" b="1" dirty="0"/>
              <a:t>:</a:t>
            </a:r>
          </a:p>
          <a:p>
            <a:pPr algn="ctr"/>
            <a:r>
              <a:rPr lang="hu-HU" b="1" dirty="0" err="1"/>
              <a:t>coelomic</a:t>
            </a:r>
            <a:r>
              <a:rPr lang="hu-HU" b="1" dirty="0"/>
              <a:t> and </a:t>
            </a:r>
            <a:r>
              <a:rPr lang="hu-HU" b="1" dirty="0" err="1"/>
              <a:t>mesodermal</a:t>
            </a:r>
            <a:r>
              <a:rPr lang="hu-HU" b="1" dirty="0"/>
              <a:t> </a:t>
            </a:r>
            <a:r>
              <a:rPr lang="hu-HU" b="1" dirty="0" err="1"/>
              <a:t>cells</a:t>
            </a:r>
            <a:r>
              <a:rPr lang="hu-HU" b="1" dirty="0"/>
              <a:t> </a:t>
            </a:r>
            <a:r>
              <a:rPr lang="hu-HU" b="1" dirty="0" err="1"/>
              <a:t>making</a:t>
            </a:r>
            <a:r>
              <a:rPr lang="hu-HU" b="1" dirty="0"/>
              <a:t> a </a:t>
            </a:r>
            <a:r>
              <a:rPr lang="hu-HU" b="1" dirty="0" err="1"/>
              <a:t>cell</a:t>
            </a:r>
            <a:r>
              <a:rPr lang="hu-HU" b="1" dirty="0"/>
              <a:t> </a:t>
            </a:r>
            <a:r>
              <a:rPr lang="hu-HU" b="1" dirty="0" err="1"/>
              <a:t>clump</a:t>
            </a:r>
            <a:endParaRPr lang="de-DE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7296733" y="4277209"/>
            <a:ext cx="1372946" cy="369332"/>
          </a:xfrm>
          <a:prstGeom prst="rect">
            <a:avLst/>
          </a:prstGeom>
          <a:solidFill>
            <a:schemeClr val="accent6">
              <a:lumMod val="5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after</a:t>
            </a:r>
            <a:r>
              <a:rPr lang="hu-HU" b="1" dirty="0"/>
              <a:t> EW22</a:t>
            </a:r>
            <a:endParaRPr lang="de-DE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296733" y="2725363"/>
            <a:ext cx="1372946" cy="369332"/>
          </a:xfrm>
          <a:prstGeom prst="rect">
            <a:avLst/>
          </a:prstGeom>
          <a:solidFill>
            <a:srgbClr val="C00000">
              <a:alpha val="66000"/>
            </a:srgbClr>
          </a:solidFill>
          <a:ln w="412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EW 8-9</a:t>
            </a:r>
            <a:endParaRPr lang="de-DE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296733" y="698205"/>
            <a:ext cx="1372946" cy="369332"/>
          </a:xfrm>
          <a:prstGeom prst="rect">
            <a:avLst/>
          </a:prstGeom>
          <a:solidFill>
            <a:srgbClr val="FF0000">
              <a:alpha val="86000"/>
            </a:srgbClr>
          </a:solidFill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ED 33-35</a:t>
            </a:r>
            <a:endParaRPr lang="de-DE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7296733" y="0"/>
            <a:ext cx="13729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Timtable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296733" y="1872536"/>
            <a:ext cx="1372946" cy="369332"/>
          </a:xfrm>
          <a:prstGeom prst="rect">
            <a:avLst/>
          </a:prstGeom>
          <a:solidFill>
            <a:schemeClr val="accent5">
              <a:lumMod val="50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ED36-42</a:t>
            </a:r>
            <a:endParaRPr lang="de-DE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01053" y="5547829"/>
            <a:ext cx="8486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/>
              <a:t>Embryonic</a:t>
            </a:r>
            <a:r>
              <a:rPr lang="hu-HU" sz="3200" b="1" dirty="0"/>
              <a:t> and </a:t>
            </a:r>
            <a:r>
              <a:rPr lang="hu-HU" sz="3200" b="1" dirty="0" err="1"/>
              <a:t>fetal</a:t>
            </a:r>
            <a:r>
              <a:rPr lang="hu-HU" sz="3200" b="1" dirty="0"/>
              <a:t> </a:t>
            </a:r>
            <a:r>
              <a:rPr lang="hu-HU" sz="3200" b="1" dirty="0" err="1"/>
              <a:t>development</a:t>
            </a:r>
            <a:r>
              <a:rPr lang="hu-HU" sz="3200" b="1" dirty="0"/>
              <a:t> of </a:t>
            </a:r>
            <a:r>
              <a:rPr lang="hu-HU" sz="3200" b="1" dirty="0" err="1"/>
              <a:t>the</a:t>
            </a:r>
            <a:r>
              <a:rPr lang="hu-HU" sz="3200" b="1" dirty="0"/>
              <a:t> </a:t>
            </a:r>
            <a:r>
              <a:rPr lang="hu-HU" sz="3200" b="1" dirty="0" err="1"/>
              <a:t>adrenal</a:t>
            </a:r>
            <a:r>
              <a:rPr lang="hu-HU" sz="3200" b="1" dirty="0"/>
              <a:t> </a:t>
            </a:r>
            <a:r>
              <a:rPr lang="hu-HU" sz="3200" b="1" dirty="0" err="1"/>
              <a:t>gland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50839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6" y="0"/>
            <a:ext cx="4660978" cy="689275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961185" y="545123"/>
            <a:ext cx="2321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12EW </a:t>
            </a:r>
            <a:r>
              <a:rPr lang="hu-HU" dirty="0" err="1"/>
              <a:t>fetus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between</a:t>
            </a:r>
            <a:r>
              <a:rPr lang="hu-HU" dirty="0"/>
              <a:t> EW8 and EW20 </a:t>
            </a: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hu-HU" dirty="0" err="1"/>
              <a:t>weight</a:t>
            </a:r>
            <a:r>
              <a:rPr lang="hu-HU" dirty="0"/>
              <a:t> </a:t>
            </a:r>
            <a:r>
              <a:rPr lang="hu-HU" dirty="0" err="1"/>
              <a:t>doubles</a:t>
            </a:r>
            <a:r>
              <a:rPr lang="hu-HU" dirty="0"/>
              <a:t> </a:t>
            </a:r>
            <a:r>
              <a:rPr lang="hu-HU" dirty="0" err="1"/>
              <a:t>weekly</a:t>
            </a:r>
            <a:r>
              <a:rPr lang="hu-HU" dirty="0"/>
              <a:t>, </a:t>
            </a:r>
            <a:r>
              <a:rPr lang="hu-HU" dirty="0" err="1"/>
              <a:t>from</a:t>
            </a:r>
            <a:r>
              <a:rPr lang="hu-HU" dirty="0"/>
              <a:t> EW20 (0,5 g) </a:t>
            </a:r>
            <a:r>
              <a:rPr lang="hu-HU" dirty="0" err="1"/>
              <a:t>up</a:t>
            </a:r>
            <a:r>
              <a:rPr lang="hu-HU" dirty="0"/>
              <a:t> </a:t>
            </a:r>
            <a:r>
              <a:rPr lang="hu-HU" dirty="0" err="1"/>
              <a:t>term</a:t>
            </a:r>
            <a:r>
              <a:rPr lang="hu-HU" dirty="0"/>
              <a:t>: 8-10 g</a:t>
            </a:r>
          </a:p>
          <a:p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birth</a:t>
            </a:r>
            <a:r>
              <a:rPr lang="hu-HU" dirty="0"/>
              <a:t>: 2 g;</a:t>
            </a:r>
          </a:p>
          <a:p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end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puberty</a:t>
            </a:r>
            <a:r>
              <a:rPr lang="hu-HU" dirty="0"/>
              <a:t>: 8-10 g</a:t>
            </a:r>
          </a:p>
          <a:p>
            <a:endParaRPr lang="hu-HU" dirty="0"/>
          </a:p>
          <a:p>
            <a:r>
              <a:rPr lang="en-US" dirty="0"/>
              <a:t>The rapid growth </a:t>
            </a:r>
            <a:r>
              <a:rPr lang="hu-HU" dirty="0"/>
              <a:t>of </a:t>
            </a:r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en-US" dirty="0"/>
              <a:t>is almost entirely due to enlargement</a:t>
            </a:r>
            <a:r>
              <a:rPr lang="hu-HU" dirty="0"/>
              <a:t> </a:t>
            </a:r>
            <a:r>
              <a:rPr lang="en-US" dirty="0"/>
              <a:t>of </a:t>
            </a:r>
            <a:r>
              <a:rPr lang="en-US" dirty="0" err="1"/>
              <a:t>th</a:t>
            </a:r>
            <a:r>
              <a:rPr lang="hu-HU" dirty="0"/>
              <a:t>e </a:t>
            </a:r>
            <a:r>
              <a:rPr lang="en-US" dirty="0"/>
              <a:t> FZ</a:t>
            </a:r>
            <a:r>
              <a:rPr lang="hu-HU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39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349250"/>
            <a:ext cx="72517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Structure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adrenal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gland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Capsule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thin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layer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connective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tissue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stem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Cortex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two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regions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superficial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thin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layer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definitive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zone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           (DZ)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deeper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zone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(FZ);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EW20 a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third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region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appears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transitional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zone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(TZ)</a:t>
            </a:r>
          </a:p>
          <a:p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Medulla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discrete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strucute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exists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period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sympathicoblast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making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groups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lie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scattered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FZ</a:t>
            </a:r>
          </a:p>
          <a:p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Proportions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zones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midterm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FZ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represents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75-80%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gland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volume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term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FZ: 70%; DZ: 14%, TZ: 7%, „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medulla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”: 9%;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            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anencephalic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fetuses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midterm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FZ: 57%,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term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FZ: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              25%, DZ: 40%, TZ: 20%, „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medulla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”: 14%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6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90" y="0"/>
            <a:ext cx="5100587" cy="68580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46185" y="1068252"/>
            <a:ext cx="188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fetus</a:t>
            </a:r>
            <a:r>
              <a:rPr lang="hu-HU" sz="2400" dirty="0"/>
              <a:t> (30 EW)</a:t>
            </a:r>
            <a:endParaRPr lang="de-DE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08631" y="1072662"/>
            <a:ext cx="1019907" cy="45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adult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0947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0" y="-1"/>
            <a:ext cx="4594114" cy="685800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084276" y="668215"/>
            <a:ext cx="2444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EW20: </a:t>
            </a:r>
          </a:p>
          <a:p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cortex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strangs</a:t>
            </a:r>
            <a:r>
              <a:rPr lang="hu-HU" dirty="0"/>
              <a:t> of </a:t>
            </a:r>
            <a:r>
              <a:rPr lang="hu-HU" dirty="0" err="1"/>
              <a:t>steroidogenic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and </a:t>
            </a:r>
            <a:r>
              <a:rPr lang="hu-HU" dirty="0" err="1"/>
              <a:t>wide</a:t>
            </a:r>
            <a:r>
              <a:rPr lang="hu-HU" dirty="0"/>
              <a:t> </a:t>
            </a:r>
            <a:r>
              <a:rPr lang="hu-HU" dirty="0" err="1"/>
              <a:t>capillaries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83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7077" cy="36674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45" y="3059723"/>
            <a:ext cx="5871355" cy="37982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858359" y="588936"/>
            <a:ext cx="2929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EW12 (Azan </a:t>
            </a:r>
            <a:r>
              <a:rPr lang="hu-HU" dirty="0" err="1"/>
              <a:t>staining</a:t>
            </a:r>
            <a:r>
              <a:rPr lang="hu-HU" dirty="0"/>
              <a:t>): </a:t>
            </a:r>
          </a:p>
          <a:p>
            <a:r>
              <a:rPr lang="hu-HU" dirty="0"/>
              <a:t>1: </a:t>
            </a:r>
            <a:r>
              <a:rPr lang="hu-HU" dirty="0" err="1"/>
              <a:t>definitive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 </a:t>
            </a:r>
          </a:p>
          <a:p>
            <a:r>
              <a:rPr lang="hu-HU" dirty="0"/>
              <a:t>2: </a:t>
            </a:r>
            <a:r>
              <a:rPr lang="hu-HU" dirty="0" err="1"/>
              <a:t>fetale</a:t>
            </a:r>
            <a:r>
              <a:rPr lang="hu-HU" dirty="0"/>
              <a:t> </a:t>
            </a:r>
            <a:r>
              <a:rPr lang="hu-HU" dirty="0" err="1"/>
              <a:t>zone</a:t>
            </a:r>
            <a:endParaRPr lang="hu-HU" dirty="0"/>
          </a:p>
          <a:p>
            <a:r>
              <a:rPr lang="hu-HU" dirty="0"/>
              <a:t>3: </a:t>
            </a:r>
            <a:r>
              <a:rPr lang="hu-HU" dirty="0" err="1"/>
              <a:t>groups</a:t>
            </a:r>
            <a:r>
              <a:rPr lang="hu-HU" dirty="0"/>
              <a:t> of </a:t>
            </a:r>
            <a:r>
              <a:rPr lang="hu-HU" dirty="0" err="1"/>
              <a:t>sympathicoblast</a:t>
            </a:r>
            <a:endParaRPr lang="de-DE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1733" y="5654299"/>
            <a:ext cx="2929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EW12 (Azan </a:t>
            </a:r>
            <a:r>
              <a:rPr lang="hu-HU" dirty="0" err="1"/>
              <a:t>staining</a:t>
            </a:r>
            <a:r>
              <a:rPr lang="hu-HU" dirty="0"/>
              <a:t>): </a:t>
            </a:r>
          </a:p>
          <a:p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magnification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567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3599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cortex</a:t>
            </a:r>
            <a:endParaRPr lang="de-DE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57324"/>
            <a:ext cx="7886700" cy="5186363"/>
          </a:xfrm>
        </p:spPr>
        <p:txBody>
          <a:bodyPr>
            <a:normAutofit/>
          </a:bodyPr>
          <a:lstStyle/>
          <a:p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Definitive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zone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smaller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tightly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packed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basophilic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10-20 mm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diameter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many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free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ribosomes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glykogen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particles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high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proportion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them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positive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proliferation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markers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Ki67.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t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late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gestation, the cells accumulate cytoplasmic lipid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droplets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and begin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resemble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steroidogenically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active cells.</a:t>
            </a: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zone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larger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acidophil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20-50 mm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diameter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actively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synthetising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steroids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tubular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mitochondria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lipid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drops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);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low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mitotic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activity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Differentiation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cortical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entire course of pregnancy, an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intense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proliferative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activity is observed at the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periphery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of the gland, followed by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migration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of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newly formed cells throughout the fetal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cortex. In the course of their migration, 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differentiate, enlarge (becoming rich in steroid-filled lipid droplets) and finally die from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apoptosis in the center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of the gland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5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36"/>
            <a:ext cx="9144000" cy="66633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243513" y="5314950"/>
            <a:ext cx="3382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The </a:t>
            </a:r>
            <a:r>
              <a:rPr lang="hu-HU" dirty="0" err="1"/>
              <a:t>adrenals</a:t>
            </a:r>
            <a:r>
              <a:rPr lang="hu-HU" dirty="0"/>
              <a:t> </a:t>
            </a:r>
            <a:r>
              <a:rPr lang="hu-HU" dirty="0" err="1"/>
              <a:t>develops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urogenital</a:t>
            </a:r>
            <a:r>
              <a:rPr lang="hu-HU" dirty="0"/>
              <a:t> </a:t>
            </a:r>
            <a:r>
              <a:rPr lang="hu-HU" dirty="0" err="1"/>
              <a:t>ridge</a:t>
            </a:r>
            <a:r>
              <a:rPr lang="hu-HU" dirty="0"/>
              <a:t>,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medial</a:t>
            </a:r>
            <a:r>
              <a:rPr lang="hu-HU" dirty="0"/>
              <a:t> and </a:t>
            </a:r>
            <a:r>
              <a:rPr lang="hu-HU" dirty="0" err="1"/>
              <a:t>cranial</a:t>
            </a:r>
            <a:r>
              <a:rPr lang="hu-HU" dirty="0"/>
              <a:t> part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later</a:t>
            </a:r>
            <a:r>
              <a:rPr lang="hu-HU" dirty="0"/>
              <a:t> </a:t>
            </a:r>
            <a:r>
              <a:rPr lang="hu-HU" dirty="0" err="1"/>
              <a:t>mesonephric</a:t>
            </a:r>
            <a:r>
              <a:rPr lang="hu-HU" dirty="0"/>
              <a:t> fold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441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" y="-2"/>
            <a:ext cx="3576043" cy="52297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05" y="-1"/>
            <a:ext cx="4684295" cy="686314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6240379"/>
            <a:ext cx="402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Human </a:t>
            </a:r>
            <a:r>
              <a:rPr lang="hu-HU" dirty="0" err="1"/>
              <a:t>embryo</a:t>
            </a:r>
            <a:r>
              <a:rPr lang="hu-HU" dirty="0"/>
              <a:t>, </a:t>
            </a:r>
            <a:r>
              <a:rPr lang="hu-HU" dirty="0" err="1"/>
              <a:t>about</a:t>
            </a:r>
            <a:r>
              <a:rPr lang="hu-HU" dirty="0"/>
              <a:t> ED50</a:t>
            </a:r>
            <a:endParaRPr lang="de-DE" dirty="0"/>
          </a:p>
        </p:txBody>
      </p:sp>
      <p:sp>
        <p:nvSpPr>
          <p:cNvPr id="8" name="Szövegdoboz 7"/>
          <p:cNvSpPr txBox="1"/>
          <p:nvPr/>
        </p:nvSpPr>
        <p:spPr>
          <a:xfrm>
            <a:off x="-56148" y="4860393"/>
            <a:ext cx="2069432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Definitive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 </a:t>
            </a:r>
            <a:r>
              <a:rPr lang="hu-HU" dirty="0" err="1"/>
              <a:t>cell</a:t>
            </a:r>
            <a:endParaRPr lang="de-DE" dirty="0"/>
          </a:p>
        </p:txBody>
      </p:sp>
      <p:sp>
        <p:nvSpPr>
          <p:cNvPr id="9" name="Szövegdoboz 8"/>
          <p:cNvSpPr txBox="1"/>
          <p:nvPr/>
        </p:nvSpPr>
        <p:spPr>
          <a:xfrm>
            <a:off x="4459705" y="0"/>
            <a:ext cx="2069432" cy="369332"/>
          </a:xfrm>
          <a:prstGeom prst="rect">
            <a:avLst/>
          </a:prstGeom>
          <a:solidFill>
            <a:schemeClr val="accent2">
              <a:lumMod val="75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 </a:t>
            </a:r>
            <a:r>
              <a:rPr lang="hu-HU" dirty="0" err="1"/>
              <a:t>cell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72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0" y="2905075"/>
            <a:ext cx="5375559" cy="353589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28770" y="1260322"/>
            <a:ext cx="8194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medulla is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absent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from the primate fetal adrenal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as a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discrete structure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throughout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most of gestation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except for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small islands of chromaffin cells scattered through the cortex. Only after the involution of the fetal zone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during the first postnatal week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do the chromaffin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an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aggregate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around the central vein and begin to form 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medulla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636295" y="38501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/>
              <a:t>Fetal</a:t>
            </a:r>
            <a:r>
              <a:rPr lang="hu-HU" sz="4000" b="1" dirty="0"/>
              <a:t> „</a:t>
            </a:r>
            <a:r>
              <a:rPr lang="hu-HU" sz="4000" b="1" dirty="0" err="1"/>
              <a:t>medulla</a:t>
            </a:r>
            <a:r>
              <a:rPr lang="hu-HU" sz="4000" b="1" dirty="0"/>
              <a:t>”</a:t>
            </a:r>
            <a:endParaRPr lang="de-DE" sz="40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096000" y="4267201"/>
            <a:ext cx="2839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EW12 (Azan </a:t>
            </a:r>
            <a:r>
              <a:rPr lang="hu-HU" dirty="0" err="1"/>
              <a:t>staining</a:t>
            </a:r>
            <a:r>
              <a:rPr lang="hu-HU" dirty="0"/>
              <a:t>):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magnification</a:t>
            </a:r>
            <a:r>
              <a:rPr lang="hu-HU" dirty="0"/>
              <a:t> </a:t>
            </a:r>
            <a:r>
              <a:rPr lang="hu-HU" dirty="0" err="1"/>
              <a:t>fetale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sympathicoblasts</a:t>
            </a:r>
            <a:endParaRPr lang="hu-HU" dirty="0"/>
          </a:p>
          <a:p>
            <a:endParaRPr lang="de-DE" dirty="0"/>
          </a:p>
        </p:txBody>
      </p:sp>
      <p:sp>
        <p:nvSpPr>
          <p:cNvPr id="6" name="Szövegdoboz 5"/>
          <p:cNvSpPr txBox="1"/>
          <p:nvPr/>
        </p:nvSpPr>
        <p:spPr>
          <a:xfrm>
            <a:off x="6096000" y="2905075"/>
            <a:ext cx="253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Immigration</a:t>
            </a:r>
            <a:r>
              <a:rPr lang="hu-HU" dirty="0"/>
              <a:t> of </a:t>
            </a:r>
            <a:r>
              <a:rPr lang="hu-HU" dirty="0" err="1"/>
              <a:t>sympathicoblast</a:t>
            </a:r>
            <a:r>
              <a:rPr lang="hu-HU" dirty="0"/>
              <a:t>: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EW6; TH</a:t>
            </a:r>
            <a:r>
              <a:rPr lang="hu-HU" baseline="30000" dirty="0"/>
              <a:t>+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176037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-1"/>
            <a:ext cx="5807242" cy="57421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0632" y="946484"/>
            <a:ext cx="2614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Chromaffin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mouse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adrenal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gland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(ED17,5)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dendse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vesicles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arrowheads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72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Development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zonation</a:t>
            </a:r>
            <a:endParaRPr lang="de-DE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</a:t>
            </a:r>
            <a:r>
              <a:rPr lang="en-US" dirty="0" err="1"/>
              <a:t>hree</a:t>
            </a:r>
            <a:r>
              <a:rPr lang="en-US" dirty="0"/>
              <a:t> general hypothetical models</a:t>
            </a:r>
            <a:r>
              <a:rPr lang="hu-HU" dirty="0"/>
              <a:t> </a:t>
            </a:r>
            <a:r>
              <a:rPr lang="en-US" dirty="0"/>
              <a:t>on zonation of the adrenal cortex: 1) the cell migration</a:t>
            </a:r>
            <a:r>
              <a:rPr lang="hu-HU" dirty="0"/>
              <a:t> </a:t>
            </a:r>
            <a:r>
              <a:rPr lang="en-US" dirty="0"/>
              <a:t>model; </a:t>
            </a:r>
            <a:br>
              <a:rPr lang="hu-HU" dirty="0"/>
            </a:br>
            <a:r>
              <a:rPr lang="en-US" dirty="0"/>
              <a:t>2) the transformation field model; and </a:t>
            </a:r>
            <a:br>
              <a:rPr lang="hu-HU" dirty="0"/>
            </a:br>
            <a:r>
              <a:rPr lang="en-US" dirty="0"/>
              <a:t>3) the zonal</a:t>
            </a:r>
            <a:r>
              <a:rPr lang="hu-HU" dirty="0"/>
              <a:t> </a:t>
            </a:r>
            <a:r>
              <a:rPr lang="de-DE" dirty="0" err="1"/>
              <a:t>model</a:t>
            </a:r>
            <a:r>
              <a:rPr lang="hu-HU" dirty="0"/>
              <a:t>. </a:t>
            </a:r>
          </a:p>
          <a:p>
            <a:r>
              <a:rPr lang="de-DE" dirty="0"/>
              <a:t>An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hu-HU" dirty="0"/>
              <a:t> </a:t>
            </a:r>
            <a:r>
              <a:rPr lang="en-US" dirty="0"/>
              <a:t>studies support the </a:t>
            </a:r>
            <a:r>
              <a:rPr lang="en-US" b="1" dirty="0"/>
              <a:t>cell migration model </a:t>
            </a:r>
            <a:r>
              <a:rPr lang="en-US" dirty="0"/>
              <a:t>of adrenal cortical</a:t>
            </a:r>
            <a:r>
              <a:rPr lang="hu-HU" dirty="0"/>
              <a:t> </a:t>
            </a:r>
            <a:r>
              <a:rPr lang="en-US" dirty="0"/>
              <a:t>cytogenesis. In this model, each zone is derived from</a:t>
            </a:r>
            <a:r>
              <a:rPr lang="hu-HU" dirty="0"/>
              <a:t> </a:t>
            </a:r>
            <a:r>
              <a:rPr lang="en-US" dirty="0"/>
              <a:t>a common pool of progenitor cells, which then migrate</a:t>
            </a:r>
            <a:r>
              <a:rPr lang="hu-HU" dirty="0"/>
              <a:t> </a:t>
            </a:r>
            <a:r>
              <a:rPr lang="en-US" dirty="0"/>
              <a:t>and differentiate to populate the cortical zones.</a:t>
            </a:r>
            <a:r>
              <a:rPr lang="hu-HU" dirty="0"/>
              <a:t> </a:t>
            </a:r>
            <a:r>
              <a:rPr lang="en-US" dirty="0"/>
              <a:t>Centripetal</a:t>
            </a:r>
            <a:r>
              <a:rPr lang="hu-HU" dirty="0"/>
              <a:t> </a:t>
            </a:r>
            <a:r>
              <a:rPr lang="en-US" dirty="0"/>
              <a:t>migration of lipid-containing cells from the DZ to</a:t>
            </a:r>
            <a:r>
              <a:rPr lang="hu-HU" dirty="0"/>
              <a:t> </a:t>
            </a:r>
            <a:r>
              <a:rPr lang="en-US" dirty="0"/>
              <a:t>the FZ was reported in earlier studies</a:t>
            </a:r>
            <a:r>
              <a:rPr lang="hu-HU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566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nyíllal 5"/>
          <p:cNvCxnSpPr/>
          <p:nvPr/>
        </p:nvCxnSpPr>
        <p:spPr>
          <a:xfrm flipH="1">
            <a:off x="3799558" y="1272547"/>
            <a:ext cx="1" cy="599989"/>
          </a:xfrm>
          <a:prstGeom prst="straightConnector1">
            <a:avLst/>
          </a:prstGeom>
          <a:ln w="666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826753" y="3029888"/>
            <a:ext cx="4029414" cy="369332"/>
          </a:xfrm>
          <a:prstGeom prst="rect">
            <a:avLst/>
          </a:prstGeom>
          <a:solidFill>
            <a:schemeClr val="accent5">
              <a:lumMod val="50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development</a:t>
            </a:r>
            <a:r>
              <a:rPr lang="hu-HU" b="1" dirty="0"/>
              <a:t> of </a:t>
            </a:r>
            <a:r>
              <a:rPr lang="hu-HU" b="1" dirty="0" err="1"/>
              <a:t>zona</a:t>
            </a:r>
            <a:r>
              <a:rPr lang="hu-HU" b="1" dirty="0"/>
              <a:t> </a:t>
            </a:r>
            <a:r>
              <a:rPr lang="hu-HU" b="1" dirty="0" err="1"/>
              <a:t>reticularis</a:t>
            </a:r>
            <a:endParaRPr lang="de-DE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26753" y="696613"/>
            <a:ext cx="4029414" cy="1754326"/>
          </a:xfrm>
          <a:prstGeom prst="rect">
            <a:avLst/>
          </a:prstGeom>
          <a:solidFill>
            <a:srgbClr val="FF0000">
              <a:alpha val="86000"/>
            </a:srgbClr>
          </a:solidFill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adrenal</a:t>
            </a:r>
            <a:r>
              <a:rPr lang="hu-HU" b="1" dirty="0"/>
              <a:t> </a:t>
            </a:r>
            <a:r>
              <a:rPr lang="hu-HU" b="1" dirty="0" err="1"/>
              <a:t>gland</a:t>
            </a:r>
            <a:r>
              <a:rPr lang="hu-HU" b="1" dirty="0"/>
              <a:t> </a:t>
            </a:r>
            <a:r>
              <a:rPr lang="hu-HU" b="1" dirty="0" err="1"/>
              <a:t>at</a:t>
            </a:r>
            <a:r>
              <a:rPr lang="hu-HU" b="1" dirty="0"/>
              <a:t> </a:t>
            </a:r>
            <a:r>
              <a:rPr lang="hu-HU" b="1" dirty="0" err="1"/>
              <a:t>birth</a:t>
            </a:r>
            <a:r>
              <a:rPr lang="hu-HU" b="1" dirty="0"/>
              <a:t>:</a:t>
            </a:r>
          </a:p>
          <a:p>
            <a:pPr algn="ctr"/>
            <a:r>
              <a:rPr lang="hu-HU" b="1" dirty="0" err="1"/>
              <a:t>fetal</a:t>
            </a:r>
            <a:r>
              <a:rPr lang="hu-HU" b="1" dirty="0"/>
              <a:t> </a:t>
            </a:r>
            <a:r>
              <a:rPr lang="hu-HU" b="1" dirty="0" err="1"/>
              <a:t>zone</a:t>
            </a:r>
            <a:r>
              <a:rPr lang="hu-HU" b="1" dirty="0"/>
              <a:t> </a:t>
            </a:r>
            <a:r>
              <a:rPr lang="hu-HU" b="1" dirty="0" err="1"/>
              <a:t>largely</a:t>
            </a:r>
            <a:r>
              <a:rPr lang="hu-HU" b="1" dirty="0"/>
              <a:t> </a:t>
            </a:r>
            <a:r>
              <a:rPr lang="hu-HU" b="1" dirty="0" err="1"/>
              <a:t>disappear</a:t>
            </a:r>
            <a:r>
              <a:rPr lang="hu-HU" b="1" dirty="0"/>
              <a:t> in </a:t>
            </a:r>
            <a:r>
              <a:rPr lang="hu-HU" b="1" dirty="0" err="1"/>
              <a:t>several</a:t>
            </a:r>
            <a:r>
              <a:rPr lang="hu-HU" b="1" dirty="0"/>
              <a:t> (2-4) </a:t>
            </a:r>
            <a:r>
              <a:rPr lang="hu-HU" b="1" dirty="0" err="1"/>
              <a:t>weeks</a:t>
            </a:r>
            <a:r>
              <a:rPr lang="hu-HU" b="1" dirty="0"/>
              <a:t>;</a:t>
            </a:r>
          </a:p>
          <a:p>
            <a:pPr algn="ctr"/>
            <a:r>
              <a:rPr lang="hu-HU" b="1" dirty="0" err="1"/>
              <a:t>definitive</a:t>
            </a:r>
            <a:r>
              <a:rPr lang="hu-HU" b="1" dirty="0"/>
              <a:t> </a:t>
            </a:r>
            <a:r>
              <a:rPr lang="hu-HU" b="1" dirty="0" err="1"/>
              <a:t>zonae</a:t>
            </a:r>
            <a:r>
              <a:rPr lang="hu-HU" b="1" dirty="0"/>
              <a:t> </a:t>
            </a:r>
            <a:r>
              <a:rPr lang="hu-HU" b="1" dirty="0" err="1"/>
              <a:t>glomerulosa</a:t>
            </a:r>
            <a:r>
              <a:rPr lang="hu-HU" b="1" dirty="0"/>
              <a:t> and </a:t>
            </a:r>
            <a:r>
              <a:rPr lang="hu-HU" b="1" dirty="0" err="1"/>
              <a:t>fasciculata</a:t>
            </a:r>
            <a:r>
              <a:rPr lang="hu-HU" b="1" dirty="0"/>
              <a:t> </a:t>
            </a:r>
            <a:r>
              <a:rPr lang="hu-HU" b="1" dirty="0" err="1"/>
              <a:t>develop</a:t>
            </a:r>
            <a:r>
              <a:rPr lang="hu-HU" b="1" dirty="0"/>
              <a:t>;</a:t>
            </a:r>
          </a:p>
          <a:p>
            <a:pPr algn="ctr"/>
            <a:r>
              <a:rPr lang="hu-HU" b="1" dirty="0" err="1"/>
              <a:t>medulla</a:t>
            </a:r>
            <a:r>
              <a:rPr lang="hu-HU" b="1" dirty="0"/>
              <a:t> </a:t>
            </a:r>
            <a:r>
              <a:rPr lang="hu-HU" b="1" dirty="0" err="1"/>
              <a:t>first</a:t>
            </a:r>
            <a:r>
              <a:rPr lang="hu-HU" b="1" dirty="0"/>
              <a:t> </a:t>
            </a:r>
            <a:r>
              <a:rPr lang="hu-HU" b="1" dirty="0" err="1"/>
              <a:t>appears</a:t>
            </a:r>
            <a:r>
              <a:rPr lang="hu-HU" b="1" dirty="0"/>
              <a:t> </a:t>
            </a:r>
            <a:r>
              <a:rPr lang="hu-HU" b="1" dirty="0" err="1"/>
              <a:t>up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4. </a:t>
            </a:r>
            <a:r>
              <a:rPr lang="hu-HU" b="1" dirty="0" err="1"/>
              <a:t>week</a:t>
            </a:r>
            <a:endParaRPr lang="de-DE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296733" y="698205"/>
            <a:ext cx="1372946" cy="1200329"/>
          </a:xfrm>
          <a:prstGeom prst="rect">
            <a:avLst/>
          </a:prstGeom>
          <a:solidFill>
            <a:srgbClr val="FF0000">
              <a:alpha val="86000"/>
            </a:srgbClr>
          </a:solidFill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from</a:t>
            </a:r>
            <a:r>
              <a:rPr lang="hu-HU" b="1" dirty="0"/>
              <a:t> </a:t>
            </a:r>
            <a:r>
              <a:rPr lang="hu-HU" b="1" dirty="0" err="1"/>
              <a:t>birth</a:t>
            </a:r>
            <a:r>
              <a:rPr lang="hu-HU" b="1" dirty="0"/>
              <a:t> </a:t>
            </a:r>
            <a:r>
              <a:rPr lang="hu-HU" b="1" dirty="0" err="1"/>
              <a:t>up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4 </a:t>
            </a:r>
            <a:r>
              <a:rPr lang="hu-HU" b="1" dirty="0" err="1"/>
              <a:t>weeks</a:t>
            </a:r>
            <a:r>
              <a:rPr lang="hu-HU" b="1" dirty="0"/>
              <a:t> </a:t>
            </a:r>
            <a:r>
              <a:rPr lang="hu-HU" b="1" dirty="0" err="1"/>
              <a:t>postnatal</a:t>
            </a:r>
            <a:endParaRPr lang="de-DE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7296733" y="0"/>
            <a:ext cx="137294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</a:rPr>
              <a:t>Timtable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371506" y="3029888"/>
            <a:ext cx="1629619" cy="369332"/>
          </a:xfrm>
          <a:prstGeom prst="rect">
            <a:avLst/>
          </a:prstGeom>
          <a:solidFill>
            <a:schemeClr val="accent5">
              <a:lumMod val="50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from</a:t>
            </a:r>
            <a:r>
              <a:rPr lang="hu-HU" dirty="0"/>
              <a:t> 3-4 </a:t>
            </a:r>
            <a:r>
              <a:rPr lang="hu-HU" dirty="0" err="1"/>
              <a:t>years</a:t>
            </a:r>
            <a:endParaRPr lang="de-DE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01053" y="5547829"/>
            <a:ext cx="848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/>
              <a:t>Postnatal</a:t>
            </a:r>
            <a:r>
              <a:rPr lang="hu-HU" sz="3200" b="1" dirty="0"/>
              <a:t> </a:t>
            </a:r>
            <a:r>
              <a:rPr lang="hu-HU" sz="3200" b="1" dirty="0" err="1"/>
              <a:t>development</a:t>
            </a:r>
            <a:r>
              <a:rPr lang="hu-HU" sz="3200" b="1" dirty="0"/>
              <a:t> of </a:t>
            </a:r>
            <a:r>
              <a:rPr lang="hu-HU" sz="3200" b="1" dirty="0" err="1"/>
              <a:t>the</a:t>
            </a:r>
            <a:r>
              <a:rPr lang="hu-HU" sz="3200" b="1" dirty="0"/>
              <a:t> </a:t>
            </a:r>
            <a:r>
              <a:rPr lang="hu-HU" sz="3200" b="1" dirty="0" err="1"/>
              <a:t>adrenal</a:t>
            </a:r>
            <a:r>
              <a:rPr lang="hu-HU" sz="3200" b="1" dirty="0"/>
              <a:t> </a:t>
            </a:r>
            <a:r>
              <a:rPr lang="hu-HU" sz="3200" b="1" dirty="0" err="1"/>
              <a:t>gland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717212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0748"/>
          </a:xfrm>
        </p:spPr>
        <p:txBody>
          <a:bodyPr/>
          <a:lstStyle/>
          <a:p>
            <a:pPr algn="ctr"/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Postnatal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development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1.</a:t>
            </a:r>
            <a:endParaRPr lang="de-DE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zone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degenration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starts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birth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accumulation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lipids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apoptose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haemorrhage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);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uzone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largely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ddisappears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up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6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ewwk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small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rests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zona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should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remain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up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2.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definitve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zone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zonae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glomerulosa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fasciculata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develop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. M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orphological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studies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have identified rudimentary zonae glomerulosa and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fasciculata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(in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definitive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zone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late</a:t>
            </a:r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dirty="0" err="1">
                <a:latin typeface="Segoe UI" panose="020B0502040204020203" pitchFamily="34" charset="0"/>
                <a:cs typeface="Segoe UI" panose="020B0502040204020203" pitchFamily="34" charset="0"/>
              </a:rPr>
              <a:t>gestation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adrenal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medulla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appears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first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few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postnatal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weeks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following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involution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zone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4th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week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chromaffin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cluster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centre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gland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About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12-18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month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age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infant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has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medulla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adult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type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67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0748"/>
          </a:xfrm>
        </p:spPr>
        <p:txBody>
          <a:bodyPr/>
          <a:lstStyle/>
          <a:p>
            <a:pPr algn="ctr"/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Postnatal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development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2.</a:t>
            </a:r>
            <a:endParaRPr lang="de-DE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Zona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reticularis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appears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rudimental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2-3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age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fully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developed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is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around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after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puberty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(11-18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life).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4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3637"/>
          </a:xfrm>
        </p:spPr>
        <p:txBody>
          <a:bodyPr/>
          <a:lstStyle/>
          <a:p>
            <a:pPr algn="ctr"/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Steroidogenesis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fetal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adrenal</a:t>
            </a:r>
            <a:endParaRPr lang="de-DE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16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272" y="445809"/>
            <a:ext cx="7345456" cy="656850"/>
          </a:xfrm>
          <a:solidFill>
            <a:schemeClr val="accent2">
              <a:lumMod val="75000"/>
              <a:alpha val="47000"/>
            </a:schemeClr>
          </a:solidFill>
        </p:spPr>
        <p:txBody>
          <a:bodyPr/>
          <a:lstStyle/>
          <a:p>
            <a:pPr algn="ctr"/>
            <a:r>
              <a:rPr lang="hu-HU" b="1" dirty="0" err="1"/>
              <a:t>Early</a:t>
            </a:r>
            <a:r>
              <a:rPr lang="hu-HU" b="1" dirty="0"/>
              <a:t> </a:t>
            </a:r>
            <a:r>
              <a:rPr lang="hu-HU" b="1" dirty="0" err="1"/>
              <a:t>signals</a:t>
            </a:r>
            <a:r>
              <a:rPr lang="hu-HU" b="1" dirty="0"/>
              <a:t> </a:t>
            </a:r>
            <a:r>
              <a:rPr lang="hu-HU" b="1" dirty="0" err="1"/>
              <a:t>for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urogenital</a:t>
            </a:r>
            <a:r>
              <a:rPr lang="hu-HU" b="1" dirty="0"/>
              <a:t> </a:t>
            </a:r>
            <a:r>
              <a:rPr lang="hu-HU" b="1" dirty="0" err="1"/>
              <a:t>ridge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46909"/>
            <a:ext cx="7886700" cy="4930054"/>
          </a:xfrm>
        </p:spPr>
        <p:txBody>
          <a:bodyPr>
            <a:normAutofit/>
          </a:bodyPr>
          <a:lstStyle/>
          <a:p>
            <a:r>
              <a:rPr lang="hu-HU" b="1" dirty="0" err="1"/>
              <a:t>urogenital</a:t>
            </a:r>
            <a:r>
              <a:rPr lang="hu-HU" b="1" dirty="0"/>
              <a:t> </a:t>
            </a:r>
            <a:r>
              <a:rPr lang="hu-HU" b="1" dirty="0" err="1"/>
              <a:t>ridge</a:t>
            </a:r>
            <a:r>
              <a:rPr lang="hu-HU" b="1" dirty="0"/>
              <a:t>: </a:t>
            </a:r>
            <a:r>
              <a:rPr lang="hu-HU" b="1" dirty="0" err="1"/>
              <a:t>gonad-adrenal</a:t>
            </a:r>
            <a:r>
              <a:rPr lang="hu-HU" b="1" dirty="0"/>
              <a:t> </a:t>
            </a:r>
            <a:r>
              <a:rPr lang="hu-HU" b="1" dirty="0" err="1"/>
              <a:t>kidney</a:t>
            </a:r>
            <a:r>
              <a:rPr lang="hu-HU" b="1" dirty="0"/>
              <a:t>; </a:t>
            </a:r>
            <a:r>
              <a:rPr lang="hu-HU" b="1" dirty="0" err="1"/>
              <a:t>early</a:t>
            </a:r>
            <a:r>
              <a:rPr lang="hu-HU" b="1" dirty="0"/>
              <a:t> </a:t>
            </a:r>
            <a:r>
              <a:rPr lang="hu-HU" b="1" dirty="0" err="1"/>
              <a:t>defects</a:t>
            </a:r>
            <a:r>
              <a:rPr lang="hu-HU" b="1" dirty="0"/>
              <a:t> </a:t>
            </a:r>
            <a:r>
              <a:rPr lang="hu-HU" b="1" dirty="0" err="1"/>
              <a:t>result</a:t>
            </a:r>
            <a:r>
              <a:rPr lang="hu-HU" b="1" dirty="0"/>
              <a:t> in </a:t>
            </a:r>
            <a:r>
              <a:rPr lang="hu-HU" b="1" dirty="0" err="1"/>
              <a:t>malformations</a:t>
            </a:r>
            <a:r>
              <a:rPr lang="hu-HU" b="1" dirty="0"/>
              <a:t> more </a:t>
            </a:r>
            <a:r>
              <a:rPr lang="hu-HU" b="1" dirty="0" err="1"/>
              <a:t>than</a:t>
            </a:r>
            <a:r>
              <a:rPr lang="hu-HU" b="1" dirty="0"/>
              <a:t> </a:t>
            </a:r>
            <a:r>
              <a:rPr lang="hu-HU" b="1" dirty="0" err="1"/>
              <a:t>one</a:t>
            </a:r>
            <a:r>
              <a:rPr lang="hu-HU" b="1" dirty="0"/>
              <a:t> </a:t>
            </a:r>
            <a:r>
              <a:rPr lang="hu-HU" b="1" dirty="0" err="1"/>
              <a:t>organ</a:t>
            </a:r>
            <a:endParaRPr lang="hu-HU" b="1" dirty="0"/>
          </a:p>
          <a:p>
            <a:r>
              <a:rPr lang="hu-HU" b="1" dirty="0" err="1">
                <a:solidFill>
                  <a:srgbClr val="C00000"/>
                </a:solidFill>
              </a:rPr>
              <a:t>Hedgehog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signalling</a:t>
            </a:r>
            <a:r>
              <a:rPr lang="hu-HU" dirty="0"/>
              <a:t>: </a:t>
            </a:r>
            <a:r>
              <a:rPr lang="hu-HU" b="1" dirty="0"/>
              <a:t>DHH </a:t>
            </a:r>
            <a:r>
              <a:rPr lang="hu-HU" b="1" dirty="0" err="1"/>
              <a:t>muation</a:t>
            </a:r>
            <a:r>
              <a:rPr lang="hu-HU" b="1" dirty="0"/>
              <a:t>: </a:t>
            </a:r>
            <a:r>
              <a:rPr lang="hu-HU" b="1" dirty="0" err="1"/>
              <a:t>gonadal</a:t>
            </a:r>
            <a:r>
              <a:rPr lang="hu-HU" b="1" dirty="0"/>
              <a:t> </a:t>
            </a:r>
            <a:r>
              <a:rPr lang="hu-HU" b="1" dirty="0" err="1"/>
              <a:t>dysgenesis</a:t>
            </a:r>
            <a:r>
              <a:rPr lang="hu-HU" b="1" dirty="0"/>
              <a:t>, </a:t>
            </a:r>
            <a:r>
              <a:rPr lang="hu-HU" b="1" dirty="0" err="1"/>
              <a:t>Pallister</a:t>
            </a:r>
            <a:r>
              <a:rPr lang="hu-HU" b="1" dirty="0"/>
              <a:t>-Hall </a:t>
            </a:r>
            <a:r>
              <a:rPr lang="hu-HU" b="1" dirty="0" err="1"/>
              <a:t>syndrome</a:t>
            </a:r>
            <a:r>
              <a:rPr lang="hu-HU" b="1" dirty="0"/>
              <a:t> (GLI3): a</a:t>
            </a:r>
            <a:r>
              <a:rPr lang="de-DE" b="1" dirty="0" err="1"/>
              <a:t>bsence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adrenal</a:t>
            </a:r>
            <a:r>
              <a:rPr lang="hu-HU" b="1" dirty="0"/>
              <a:t> </a:t>
            </a:r>
            <a:r>
              <a:rPr lang="de-DE" b="1" dirty="0" err="1"/>
              <a:t>gland</a:t>
            </a:r>
            <a:endParaRPr lang="hu-HU" b="1" dirty="0"/>
          </a:p>
          <a:p>
            <a:r>
              <a:rPr lang="hu-HU" b="1" dirty="0">
                <a:solidFill>
                  <a:srgbClr val="C00000"/>
                </a:solidFill>
              </a:rPr>
              <a:t>SALL/</a:t>
            </a:r>
            <a:r>
              <a:rPr lang="hu-HU" b="1" dirty="0" err="1">
                <a:solidFill>
                  <a:srgbClr val="C00000"/>
                </a:solidFill>
              </a:rPr>
              <a:t>Sall</a:t>
            </a:r>
            <a:r>
              <a:rPr lang="hu-HU" b="1" dirty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signalling</a:t>
            </a:r>
            <a:r>
              <a:rPr lang="hu-HU" dirty="0"/>
              <a:t>: </a:t>
            </a:r>
            <a:r>
              <a:rPr lang="de-DE" b="1" dirty="0"/>
              <a:t>renal</a:t>
            </a:r>
            <a:r>
              <a:rPr lang="hu-HU" b="1" dirty="0"/>
              <a:t> </a:t>
            </a:r>
            <a:r>
              <a:rPr lang="de-DE" b="1" dirty="0" err="1"/>
              <a:t>abnormalities</a:t>
            </a:r>
            <a:r>
              <a:rPr lang="hu-HU" b="1" dirty="0"/>
              <a:t>/</a:t>
            </a:r>
            <a:r>
              <a:rPr lang="hu-HU" b="1" dirty="0" err="1"/>
              <a:t>normal</a:t>
            </a:r>
            <a:r>
              <a:rPr lang="hu-HU" b="1" dirty="0"/>
              <a:t> </a:t>
            </a:r>
            <a:r>
              <a:rPr lang="hu-HU" b="1" dirty="0" err="1"/>
              <a:t>adrenals</a:t>
            </a:r>
            <a:r>
              <a:rPr lang="hu-HU" b="1" dirty="0"/>
              <a:t> (human)</a:t>
            </a:r>
            <a:r>
              <a:rPr lang="hu-HU" dirty="0"/>
              <a:t>; k</a:t>
            </a:r>
            <a:r>
              <a:rPr lang="de-DE" dirty="0" err="1"/>
              <a:t>idney</a:t>
            </a:r>
            <a:r>
              <a:rPr lang="de-DE" dirty="0"/>
              <a:t> </a:t>
            </a:r>
            <a:r>
              <a:rPr lang="de-DE" dirty="0" err="1"/>
              <a:t>agenesis</a:t>
            </a:r>
            <a:r>
              <a:rPr lang="hu-HU" dirty="0"/>
              <a:t>; a</a:t>
            </a:r>
            <a:r>
              <a:rPr lang="de-DE" dirty="0" err="1"/>
              <a:t>bsence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adrenal</a:t>
            </a:r>
            <a:r>
              <a:rPr lang="de-DE" dirty="0"/>
              <a:t> </a:t>
            </a:r>
            <a:r>
              <a:rPr lang="de-DE" dirty="0" err="1"/>
              <a:t>gland</a:t>
            </a:r>
            <a:r>
              <a:rPr lang="hu-HU" dirty="0"/>
              <a:t> (</a:t>
            </a:r>
            <a:r>
              <a:rPr lang="hu-HU" dirty="0" err="1"/>
              <a:t>mouse</a:t>
            </a:r>
            <a:r>
              <a:rPr lang="hu-HU" dirty="0"/>
              <a:t>)</a:t>
            </a:r>
          </a:p>
          <a:p>
            <a:r>
              <a:rPr lang="hu-HU" b="1" dirty="0">
                <a:solidFill>
                  <a:srgbClr val="C00000"/>
                </a:solidFill>
              </a:rPr>
              <a:t>Fox2D</a:t>
            </a:r>
            <a:r>
              <a:rPr lang="hu-HU" dirty="0"/>
              <a:t>: </a:t>
            </a:r>
            <a:r>
              <a:rPr lang="hu-HU" dirty="0" err="1"/>
              <a:t>adrenal</a:t>
            </a:r>
            <a:r>
              <a:rPr lang="hu-HU" dirty="0"/>
              <a:t> and </a:t>
            </a:r>
            <a:r>
              <a:rPr lang="hu-HU" dirty="0" err="1"/>
              <a:t>kidney</a:t>
            </a:r>
            <a:r>
              <a:rPr lang="hu-HU" dirty="0"/>
              <a:t> </a:t>
            </a:r>
            <a:r>
              <a:rPr lang="hu-HU" dirty="0" err="1"/>
              <a:t>hypoplasia</a:t>
            </a:r>
            <a:r>
              <a:rPr lang="hu-HU" dirty="0"/>
              <a:t> (</a:t>
            </a:r>
            <a:r>
              <a:rPr lang="hu-HU" dirty="0" err="1"/>
              <a:t>mouse</a:t>
            </a:r>
            <a:r>
              <a:rPr lang="hu-HU" dirty="0"/>
              <a:t>)</a:t>
            </a:r>
          </a:p>
          <a:p>
            <a:r>
              <a:rPr lang="hu-HU" b="1" dirty="0">
                <a:solidFill>
                  <a:srgbClr val="C00000"/>
                </a:solidFill>
              </a:rPr>
              <a:t>Wnt4</a:t>
            </a:r>
            <a:r>
              <a:rPr lang="hu-HU" dirty="0"/>
              <a:t>: </a:t>
            </a:r>
            <a:r>
              <a:rPr lang="de-DE" b="1" dirty="0"/>
              <a:t>unilateral</a:t>
            </a:r>
            <a:r>
              <a:rPr lang="hu-HU" b="1" dirty="0"/>
              <a:t> </a:t>
            </a:r>
            <a:r>
              <a:rPr lang="de-DE" b="1" dirty="0" err="1"/>
              <a:t>absence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kidney</a:t>
            </a:r>
            <a:r>
              <a:rPr lang="hu-HU" b="1" dirty="0"/>
              <a:t>; </a:t>
            </a:r>
            <a:r>
              <a:rPr lang="hu-HU" b="1" dirty="0" err="1"/>
              <a:t>adrenal</a:t>
            </a:r>
            <a:r>
              <a:rPr lang="hu-HU" b="1" dirty="0"/>
              <a:t> n</a:t>
            </a:r>
            <a:r>
              <a:rPr lang="de-DE" b="1" dirty="0" err="1"/>
              <a:t>ot</a:t>
            </a:r>
            <a:r>
              <a:rPr lang="de-DE" b="1" dirty="0"/>
              <a:t> </a:t>
            </a:r>
            <a:r>
              <a:rPr lang="de-DE" b="1" dirty="0" err="1"/>
              <a:t>reported</a:t>
            </a:r>
            <a:r>
              <a:rPr lang="hu-HU" b="1" dirty="0"/>
              <a:t> (human)</a:t>
            </a:r>
            <a:r>
              <a:rPr lang="hu-HU" dirty="0"/>
              <a:t>; m</a:t>
            </a:r>
            <a:r>
              <a:rPr lang="de-DE" dirty="0" err="1"/>
              <a:t>asculinization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female</a:t>
            </a:r>
            <a:r>
              <a:rPr lang="de-DE" dirty="0"/>
              <a:t> </a:t>
            </a:r>
            <a:r>
              <a:rPr lang="de-DE" dirty="0" err="1"/>
              <a:t>mice</a:t>
            </a:r>
            <a:r>
              <a:rPr lang="de-DE" dirty="0"/>
              <a:t>,</a:t>
            </a:r>
            <a:r>
              <a:rPr lang="hu-HU" dirty="0"/>
              <a:t> </a:t>
            </a:r>
            <a:r>
              <a:rPr lang="de-DE" dirty="0" err="1"/>
              <a:t>compromised</a:t>
            </a:r>
            <a:r>
              <a:rPr lang="de-DE" dirty="0"/>
              <a:t> Sertoli </a:t>
            </a:r>
            <a:r>
              <a:rPr lang="de-DE" dirty="0" err="1"/>
              <a:t>cell</a:t>
            </a:r>
            <a:r>
              <a:rPr lang="hu-HU" dirty="0"/>
              <a:t> </a:t>
            </a:r>
            <a:r>
              <a:rPr lang="de-DE" dirty="0" err="1"/>
              <a:t>development</a:t>
            </a:r>
            <a:r>
              <a:rPr lang="de-DE" dirty="0"/>
              <a:t>, abnormal </a:t>
            </a:r>
            <a:r>
              <a:rPr lang="de-DE" dirty="0" err="1"/>
              <a:t>vascular</a:t>
            </a:r>
            <a:r>
              <a:rPr lang="hu-HU" dirty="0"/>
              <a:t> </a:t>
            </a:r>
            <a:r>
              <a:rPr lang="en-US" dirty="0"/>
              <a:t>pattern in gonad (female mice)</a:t>
            </a:r>
            <a:r>
              <a:rPr lang="hu-HU" dirty="0"/>
              <a:t>; d</a:t>
            </a:r>
            <a:r>
              <a:rPr lang="de-DE" dirty="0" err="1"/>
              <a:t>ecreased</a:t>
            </a:r>
            <a:r>
              <a:rPr lang="de-DE" dirty="0"/>
              <a:t> </a:t>
            </a:r>
            <a:r>
              <a:rPr lang="de-DE" dirty="0" err="1"/>
              <a:t>aldosterone</a:t>
            </a:r>
            <a:r>
              <a:rPr lang="hu-HU" dirty="0"/>
              <a:t> </a:t>
            </a:r>
            <a:r>
              <a:rPr lang="de-DE" dirty="0" err="1"/>
              <a:t>production</a:t>
            </a:r>
            <a:r>
              <a:rPr lang="de-DE" dirty="0"/>
              <a:t>, </a:t>
            </a:r>
            <a:r>
              <a:rPr lang="de-DE" dirty="0" err="1"/>
              <a:t>ectopic</a:t>
            </a:r>
            <a:r>
              <a:rPr lang="de-DE" dirty="0"/>
              <a:t> </a:t>
            </a:r>
            <a:r>
              <a:rPr lang="de-DE" dirty="0" err="1"/>
              <a:t>adrenal</a:t>
            </a:r>
            <a:r>
              <a:rPr lang="hu-HU" dirty="0"/>
              <a:t> </a:t>
            </a:r>
            <a:r>
              <a:rPr lang="en-US" dirty="0"/>
              <a:t>cells in gonadal tissue, abnormal</a:t>
            </a:r>
            <a:r>
              <a:rPr lang="hu-HU" dirty="0"/>
              <a:t> </a:t>
            </a:r>
            <a:r>
              <a:rPr lang="de-DE" dirty="0" err="1"/>
              <a:t>adrenal</a:t>
            </a:r>
            <a:r>
              <a:rPr lang="de-DE" dirty="0"/>
              <a:t> </a:t>
            </a:r>
            <a:r>
              <a:rPr lang="de-DE" dirty="0" err="1"/>
              <a:t>gland</a:t>
            </a:r>
            <a:r>
              <a:rPr lang="de-DE" dirty="0"/>
              <a:t> </a:t>
            </a:r>
            <a:r>
              <a:rPr lang="de-DE" dirty="0" err="1"/>
              <a:t>vasculature</a:t>
            </a:r>
            <a:r>
              <a:rPr lang="hu-HU" dirty="0"/>
              <a:t> (</a:t>
            </a:r>
            <a:r>
              <a:rPr lang="hu-HU" dirty="0" err="1"/>
              <a:t>mouse</a:t>
            </a:r>
            <a:r>
              <a:rPr lang="hu-HU" dirty="0"/>
              <a:t>)</a:t>
            </a:r>
          </a:p>
          <a:p>
            <a:r>
              <a:rPr lang="hu-HU" b="1" dirty="0">
                <a:solidFill>
                  <a:srgbClr val="C00000"/>
                </a:solidFill>
              </a:rPr>
              <a:t>Pbx1</a:t>
            </a:r>
            <a:r>
              <a:rPr lang="hu-HU" dirty="0"/>
              <a:t>:</a:t>
            </a:r>
            <a:r>
              <a:rPr lang="de-DE" dirty="0"/>
              <a:t> </a:t>
            </a:r>
            <a:r>
              <a:rPr lang="en-US" dirty="0"/>
              <a:t>absence of</a:t>
            </a:r>
            <a:r>
              <a:rPr lang="hu-HU" dirty="0"/>
              <a:t> </a:t>
            </a:r>
            <a:r>
              <a:rPr lang="de-DE" dirty="0" err="1"/>
              <a:t>gonads</a:t>
            </a:r>
            <a:r>
              <a:rPr lang="de-DE" dirty="0"/>
              <a:t>, </a:t>
            </a:r>
            <a:r>
              <a:rPr lang="de-DE" dirty="0" err="1"/>
              <a:t>kidney</a:t>
            </a:r>
            <a:r>
              <a:rPr lang="de-DE" dirty="0"/>
              <a:t> </a:t>
            </a:r>
            <a:r>
              <a:rPr lang="de-DE" dirty="0" err="1"/>
              <a:t>hypoplasia</a:t>
            </a:r>
            <a:r>
              <a:rPr lang="hu-HU" dirty="0"/>
              <a:t>, a</a:t>
            </a:r>
            <a:r>
              <a:rPr lang="de-DE" dirty="0" err="1"/>
              <a:t>bsence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adrenal</a:t>
            </a:r>
            <a:r>
              <a:rPr lang="de-DE" dirty="0"/>
              <a:t> </a:t>
            </a:r>
            <a:r>
              <a:rPr lang="de-DE" dirty="0" err="1"/>
              <a:t>gland</a:t>
            </a:r>
            <a:r>
              <a:rPr lang="hu-HU" dirty="0"/>
              <a:t> (</a:t>
            </a:r>
            <a:r>
              <a:rPr lang="hu-HU" dirty="0" err="1"/>
              <a:t>mouse</a:t>
            </a:r>
            <a:r>
              <a:rPr lang="hu-HU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474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272" y="445809"/>
            <a:ext cx="7345456" cy="656850"/>
          </a:xfrm>
          <a:solidFill>
            <a:schemeClr val="accent2">
              <a:lumMod val="75000"/>
              <a:alpha val="4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b="1" dirty="0" err="1"/>
              <a:t>Signals</a:t>
            </a:r>
            <a:r>
              <a:rPr lang="hu-HU" b="1" dirty="0"/>
              <a:t> </a:t>
            </a:r>
            <a:r>
              <a:rPr lang="hu-HU" b="1" dirty="0" err="1"/>
              <a:t>for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adrenogonadal</a:t>
            </a:r>
            <a:r>
              <a:rPr lang="hu-HU" b="1" dirty="0"/>
              <a:t> </a:t>
            </a:r>
            <a:r>
              <a:rPr lang="hu-HU" b="1" dirty="0" err="1"/>
              <a:t>primordium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42247"/>
            <a:ext cx="7886700" cy="4334716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SF1/Sf1</a:t>
            </a:r>
            <a:r>
              <a:rPr lang="hu-HU" dirty="0"/>
              <a:t>: </a:t>
            </a:r>
            <a:r>
              <a:rPr lang="de-DE" b="1" dirty="0"/>
              <a:t>XY </a:t>
            </a:r>
            <a:r>
              <a:rPr lang="de-DE" b="1" dirty="0" err="1"/>
              <a:t>sex</a:t>
            </a:r>
            <a:r>
              <a:rPr lang="de-DE" b="1" dirty="0"/>
              <a:t> </a:t>
            </a:r>
            <a:r>
              <a:rPr lang="de-DE" b="1" dirty="0" err="1"/>
              <a:t>reversal</a:t>
            </a:r>
            <a:r>
              <a:rPr lang="hu-HU" b="1" dirty="0"/>
              <a:t>, a</a:t>
            </a:r>
            <a:r>
              <a:rPr lang="de-DE" b="1" dirty="0" err="1"/>
              <a:t>drenal</a:t>
            </a:r>
            <a:r>
              <a:rPr lang="de-DE" b="1" dirty="0"/>
              <a:t> </a:t>
            </a:r>
            <a:r>
              <a:rPr lang="de-DE" b="1" dirty="0" err="1"/>
              <a:t>insufficiency</a:t>
            </a:r>
            <a:r>
              <a:rPr lang="de-DE" b="1" dirty="0"/>
              <a:t>,</a:t>
            </a:r>
            <a:r>
              <a:rPr lang="hu-HU" b="1" dirty="0"/>
              <a:t> </a:t>
            </a:r>
            <a:r>
              <a:rPr lang="de-DE" b="1" dirty="0" err="1"/>
              <a:t>adrenal</a:t>
            </a:r>
            <a:r>
              <a:rPr lang="de-DE" b="1" dirty="0"/>
              <a:t> </a:t>
            </a:r>
            <a:r>
              <a:rPr lang="de-DE" b="1" dirty="0" err="1"/>
              <a:t>hypoplasia</a:t>
            </a:r>
            <a:r>
              <a:rPr lang="hu-HU" b="1" dirty="0"/>
              <a:t> </a:t>
            </a:r>
            <a:r>
              <a:rPr lang="de-DE" b="1" dirty="0"/>
              <a:t>(</a:t>
            </a:r>
            <a:r>
              <a:rPr lang="de-DE" b="1" dirty="0" err="1"/>
              <a:t>aplasia</a:t>
            </a:r>
            <a:r>
              <a:rPr lang="de-DE" b="1" dirty="0"/>
              <a:t>)</a:t>
            </a:r>
            <a:r>
              <a:rPr lang="hu-HU" b="1" dirty="0"/>
              <a:t> (human)</a:t>
            </a:r>
            <a:r>
              <a:rPr lang="hu-HU" dirty="0"/>
              <a:t>; </a:t>
            </a:r>
            <a:r>
              <a:rPr lang="de-DE" dirty="0" err="1"/>
              <a:t>aplasia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gonads</a:t>
            </a:r>
            <a:r>
              <a:rPr lang="hu-HU" dirty="0"/>
              <a:t>, a</a:t>
            </a:r>
            <a:r>
              <a:rPr lang="de-DE" dirty="0" err="1"/>
              <a:t>drenal</a:t>
            </a:r>
            <a:r>
              <a:rPr lang="de-DE" dirty="0"/>
              <a:t> </a:t>
            </a:r>
            <a:r>
              <a:rPr lang="de-DE" dirty="0" err="1"/>
              <a:t>aplasia</a:t>
            </a:r>
            <a:r>
              <a:rPr lang="hu-HU" dirty="0"/>
              <a:t> (</a:t>
            </a:r>
            <a:r>
              <a:rPr lang="hu-HU" dirty="0" err="1"/>
              <a:t>mouse</a:t>
            </a:r>
            <a:r>
              <a:rPr lang="hu-HU" dirty="0"/>
              <a:t>)</a:t>
            </a:r>
          </a:p>
          <a:p>
            <a:r>
              <a:rPr lang="hu-HU" b="1" dirty="0">
                <a:solidFill>
                  <a:srgbClr val="C00000"/>
                </a:solidFill>
              </a:rPr>
              <a:t>DAX1/Dax1</a:t>
            </a:r>
            <a:r>
              <a:rPr lang="hu-HU" dirty="0"/>
              <a:t>: </a:t>
            </a:r>
            <a:r>
              <a:rPr lang="hu-HU" b="1" dirty="0"/>
              <a:t>h</a:t>
            </a:r>
            <a:r>
              <a:rPr lang="de-DE" b="1" dirty="0" err="1"/>
              <a:t>ypogonadotropic</a:t>
            </a:r>
            <a:r>
              <a:rPr lang="hu-HU" b="1" dirty="0"/>
              <a:t> </a:t>
            </a:r>
            <a:r>
              <a:rPr lang="de-DE" b="1" dirty="0" err="1"/>
              <a:t>hypogonadism</a:t>
            </a:r>
            <a:r>
              <a:rPr lang="hu-HU" b="1" dirty="0"/>
              <a:t>, </a:t>
            </a:r>
            <a:r>
              <a:rPr lang="de-DE" b="1" dirty="0"/>
              <a:t>XY </a:t>
            </a:r>
            <a:r>
              <a:rPr lang="de-DE" b="1" dirty="0" err="1"/>
              <a:t>sex</a:t>
            </a:r>
            <a:r>
              <a:rPr lang="de-DE" b="1" dirty="0"/>
              <a:t> </a:t>
            </a:r>
            <a:r>
              <a:rPr lang="de-DE" b="1" dirty="0" err="1"/>
              <a:t>reversal</a:t>
            </a:r>
            <a:r>
              <a:rPr lang="hu-HU" b="1" dirty="0"/>
              <a:t>, </a:t>
            </a:r>
            <a:r>
              <a:rPr lang="de-DE" b="1" dirty="0" err="1"/>
              <a:t>Cytomegalic</a:t>
            </a:r>
            <a:r>
              <a:rPr lang="de-DE" b="1" dirty="0"/>
              <a:t> </a:t>
            </a:r>
            <a:r>
              <a:rPr lang="de-DE" b="1" dirty="0" err="1"/>
              <a:t>adrenal</a:t>
            </a:r>
            <a:r>
              <a:rPr lang="de-DE" b="1" dirty="0"/>
              <a:t> </a:t>
            </a:r>
            <a:r>
              <a:rPr lang="de-DE" b="1" dirty="0" err="1"/>
              <a:t>hypoplasia</a:t>
            </a:r>
            <a:r>
              <a:rPr lang="de-DE" b="1" dirty="0"/>
              <a:t>,</a:t>
            </a:r>
            <a:r>
              <a:rPr lang="hu-HU" b="1" dirty="0"/>
              <a:t> </a:t>
            </a:r>
            <a:r>
              <a:rPr lang="de-DE" b="1" dirty="0" err="1"/>
              <a:t>persistence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fetal </a:t>
            </a:r>
            <a:r>
              <a:rPr lang="de-DE" b="1" dirty="0" err="1"/>
              <a:t>zone</a:t>
            </a:r>
            <a:r>
              <a:rPr lang="de-DE" b="1" dirty="0"/>
              <a:t>, </a:t>
            </a:r>
            <a:r>
              <a:rPr lang="de-DE" b="1" dirty="0" err="1"/>
              <a:t>adrenal</a:t>
            </a:r>
            <a:r>
              <a:rPr lang="hu-HU" b="1" dirty="0"/>
              <a:t> </a:t>
            </a:r>
            <a:r>
              <a:rPr lang="de-DE" b="1" dirty="0" err="1"/>
              <a:t>insufficiency</a:t>
            </a:r>
            <a:r>
              <a:rPr lang="hu-HU" b="1" dirty="0"/>
              <a:t> (human)</a:t>
            </a:r>
            <a:r>
              <a:rPr lang="hu-HU" dirty="0"/>
              <a:t>; m</a:t>
            </a:r>
            <a:r>
              <a:rPr lang="de-DE" dirty="0" err="1"/>
              <a:t>ale</a:t>
            </a:r>
            <a:r>
              <a:rPr lang="de-DE" dirty="0"/>
              <a:t> </a:t>
            </a:r>
            <a:r>
              <a:rPr lang="de-DE" dirty="0" err="1"/>
              <a:t>infertility</a:t>
            </a:r>
            <a:r>
              <a:rPr lang="hu-HU" dirty="0"/>
              <a:t> and </a:t>
            </a:r>
            <a:r>
              <a:rPr lang="de-DE" dirty="0"/>
              <a:t>XY </a:t>
            </a:r>
            <a:r>
              <a:rPr lang="de-DE" dirty="0" err="1"/>
              <a:t>sex</a:t>
            </a:r>
            <a:r>
              <a:rPr lang="de-DE" dirty="0"/>
              <a:t> </a:t>
            </a:r>
            <a:r>
              <a:rPr lang="de-DE" dirty="0" err="1"/>
              <a:t>reversal</a:t>
            </a:r>
            <a:r>
              <a:rPr lang="hu-HU" dirty="0"/>
              <a:t>, l</a:t>
            </a:r>
            <a:r>
              <a:rPr lang="de-DE" dirty="0" err="1"/>
              <a:t>ack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X-zone </a:t>
            </a:r>
            <a:r>
              <a:rPr lang="de-DE" dirty="0" err="1"/>
              <a:t>regression</a:t>
            </a:r>
            <a:r>
              <a:rPr lang="hu-HU" dirty="0"/>
              <a:t> (</a:t>
            </a:r>
            <a:r>
              <a:rPr lang="hu-HU" dirty="0" err="1"/>
              <a:t>mouse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452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00063" y="6015038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Mesonephric</a:t>
            </a:r>
            <a:r>
              <a:rPr lang="hu-HU" dirty="0"/>
              <a:t> (m) and </a:t>
            </a:r>
            <a:r>
              <a:rPr lang="hu-HU" dirty="0" err="1"/>
              <a:t>gonadal</a:t>
            </a:r>
            <a:r>
              <a:rPr lang="hu-HU" dirty="0"/>
              <a:t> (g) </a:t>
            </a:r>
            <a:r>
              <a:rPr lang="hu-HU" dirty="0" err="1"/>
              <a:t>ridge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a </a:t>
            </a:r>
            <a:r>
              <a:rPr lang="hu-HU" dirty="0" err="1"/>
              <a:t>mouse</a:t>
            </a:r>
            <a:r>
              <a:rPr lang="hu-HU" dirty="0"/>
              <a:t> </a:t>
            </a:r>
            <a:r>
              <a:rPr lang="hu-HU" dirty="0" err="1"/>
              <a:t>embryo</a:t>
            </a:r>
            <a:r>
              <a:rPr lang="hu-HU" dirty="0"/>
              <a:t> (SEM, ed11,5). Rest of </a:t>
            </a:r>
            <a:r>
              <a:rPr lang="hu-HU" dirty="0" err="1"/>
              <a:t>mesentery</a:t>
            </a:r>
            <a:r>
              <a:rPr lang="hu-HU" dirty="0"/>
              <a:t> is </a:t>
            </a:r>
            <a:r>
              <a:rPr lang="hu-HU" dirty="0" err="1"/>
              <a:t>shown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red</a:t>
            </a:r>
            <a:r>
              <a:rPr lang="hu-HU" dirty="0"/>
              <a:t> </a:t>
            </a:r>
            <a:r>
              <a:rPr lang="hu-HU" dirty="0" err="1"/>
              <a:t>arrow</a:t>
            </a:r>
            <a:r>
              <a:rPr lang="hu-HU" dirty="0"/>
              <a:t>.</a:t>
            </a:r>
            <a:endParaRPr lang="de-DE" dirty="0"/>
          </a:p>
        </p:txBody>
      </p:sp>
      <p:grpSp>
        <p:nvGrpSpPr>
          <p:cNvPr id="9" name="Csoportba foglalás 8"/>
          <p:cNvGrpSpPr/>
          <p:nvPr/>
        </p:nvGrpSpPr>
        <p:grpSpPr>
          <a:xfrm>
            <a:off x="85728" y="85728"/>
            <a:ext cx="8953500" cy="5702300"/>
            <a:chOff x="85728" y="85728"/>
            <a:chExt cx="8953500" cy="5702300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8" y="85728"/>
              <a:ext cx="8953500" cy="5702300"/>
            </a:xfrm>
            <a:prstGeom prst="rect">
              <a:avLst/>
            </a:prstGeom>
          </p:spPr>
        </p:pic>
        <p:sp>
          <p:nvSpPr>
            <p:cNvPr id="4" name="Szövegdoboz 3"/>
            <p:cNvSpPr txBox="1"/>
            <p:nvPr/>
          </p:nvSpPr>
          <p:spPr>
            <a:xfrm>
              <a:off x="7643813" y="300037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/>
                <a:t>cranial</a:t>
              </a:r>
              <a:endParaRPr lang="de-DE" dirty="0"/>
            </a:p>
          </p:txBody>
        </p:sp>
        <p:cxnSp>
          <p:nvCxnSpPr>
            <p:cNvPr id="6" name="Egyenes összekötő nyíllal 5"/>
            <p:cNvCxnSpPr/>
            <p:nvPr/>
          </p:nvCxnSpPr>
          <p:spPr>
            <a:xfrm>
              <a:off x="8424869" y="3200401"/>
              <a:ext cx="5760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nyíllal 6"/>
            <p:cNvCxnSpPr/>
            <p:nvPr/>
          </p:nvCxnSpPr>
          <p:spPr>
            <a:xfrm flipV="1">
              <a:off x="1228725" y="2724150"/>
              <a:ext cx="566738" cy="461963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966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272" y="445809"/>
            <a:ext cx="7345456" cy="656850"/>
          </a:xfrm>
          <a:solidFill>
            <a:schemeClr val="accent2">
              <a:lumMod val="75000"/>
              <a:alpha val="4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b="1" dirty="0" err="1"/>
              <a:t>Signals</a:t>
            </a:r>
            <a:r>
              <a:rPr lang="hu-HU" b="1" dirty="0"/>
              <a:t> </a:t>
            </a:r>
            <a:r>
              <a:rPr lang="hu-HU" b="1" dirty="0" err="1"/>
              <a:t>for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adrenal</a:t>
            </a:r>
            <a:r>
              <a:rPr lang="hu-HU" b="1" dirty="0"/>
              <a:t> </a:t>
            </a:r>
            <a:r>
              <a:rPr lang="hu-HU" b="1" dirty="0" err="1"/>
              <a:t>primordium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42247"/>
            <a:ext cx="7886700" cy="4334716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rgbClr val="C00000"/>
                </a:solidFill>
              </a:rPr>
              <a:t>Cited</a:t>
            </a:r>
            <a:r>
              <a:rPr lang="hu-HU" b="1" dirty="0">
                <a:solidFill>
                  <a:srgbClr val="C00000"/>
                </a:solidFill>
              </a:rPr>
              <a:t> 2</a:t>
            </a:r>
            <a:r>
              <a:rPr lang="hu-HU" dirty="0"/>
              <a:t>: KO </a:t>
            </a:r>
            <a:r>
              <a:rPr lang="hu-HU" dirty="0" err="1"/>
              <a:t>mouse</a:t>
            </a:r>
            <a:r>
              <a:rPr lang="hu-HU" dirty="0"/>
              <a:t> </a:t>
            </a:r>
            <a:r>
              <a:rPr lang="hu-HU" dirty="0" err="1"/>
              <a:t>lack</a:t>
            </a:r>
            <a:r>
              <a:rPr lang="hu-HU" dirty="0"/>
              <a:t> </a:t>
            </a:r>
            <a:r>
              <a:rPr lang="hu-HU" dirty="0" err="1"/>
              <a:t>adrenals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normal</a:t>
            </a:r>
            <a:r>
              <a:rPr lang="hu-HU" dirty="0"/>
              <a:t> </a:t>
            </a:r>
            <a:r>
              <a:rPr lang="hu-HU" dirty="0" err="1"/>
              <a:t>gonads</a:t>
            </a:r>
            <a:r>
              <a:rPr lang="hu-HU" dirty="0"/>
              <a:t> (</a:t>
            </a:r>
            <a:r>
              <a:rPr lang="hu-HU" dirty="0" err="1"/>
              <a:t>adrenocortical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 has a </a:t>
            </a:r>
            <a:r>
              <a:rPr lang="hu-HU" dirty="0" err="1"/>
              <a:t>failure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518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272" y="445809"/>
            <a:ext cx="7345456" cy="656850"/>
          </a:xfrm>
          <a:solidFill>
            <a:schemeClr val="accent2">
              <a:lumMod val="75000"/>
              <a:alpha val="4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b="1" dirty="0" err="1"/>
              <a:t>Signals</a:t>
            </a:r>
            <a:r>
              <a:rPr lang="hu-HU" b="1" dirty="0"/>
              <a:t> </a:t>
            </a:r>
            <a:r>
              <a:rPr lang="hu-HU" b="1" dirty="0" err="1"/>
              <a:t>for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fetal</a:t>
            </a:r>
            <a:r>
              <a:rPr lang="hu-HU" b="1" dirty="0"/>
              <a:t> and </a:t>
            </a:r>
            <a:r>
              <a:rPr lang="hu-HU" b="1" dirty="0" err="1"/>
              <a:t>neonatal</a:t>
            </a:r>
            <a:r>
              <a:rPr lang="hu-HU" b="1" dirty="0"/>
              <a:t> </a:t>
            </a:r>
            <a:r>
              <a:rPr lang="hu-HU" b="1" dirty="0" err="1"/>
              <a:t>adrenal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42247"/>
            <a:ext cx="7886700" cy="4334716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rgbClr val="C00000"/>
                </a:solidFill>
              </a:rPr>
              <a:t>Disorders</a:t>
            </a:r>
            <a:r>
              <a:rPr lang="hu-HU" b="1" dirty="0">
                <a:solidFill>
                  <a:srgbClr val="C00000"/>
                </a:solidFill>
              </a:rPr>
              <a:t> of ACTH </a:t>
            </a:r>
            <a:r>
              <a:rPr lang="hu-HU" b="1" dirty="0" err="1">
                <a:solidFill>
                  <a:srgbClr val="C00000"/>
                </a:solidFill>
              </a:rPr>
              <a:t>signalling</a:t>
            </a:r>
            <a:r>
              <a:rPr lang="hu-HU" dirty="0"/>
              <a:t>: </a:t>
            </a:r>
            <a:r>
              <a:rPr lang="hu-HU" b="1" dirty="0"/>
              <a:t>ACTH receptor </a:t>
            </a:r>
            <a:r>
              <a:rPr lang="hu-HU" b="1" dirty="0" err="1"/>
              <a:t>mutations</a:t>
            </a:r>
            <a:r>
              <a:rPr lang="hu-HU" b="1" dirty="0"/>
              <a:t> (MC2R, ACTHR, MRAP): </a:t>
            </a:r>
            <a:r>
              <a:rPr lang="hu-HU" b="1" dirty="0" err="1"/>
              <a:t>adrenal</a:t>
            </a:r>
            <a:r>
              <a:rPr lang="hu-HU" b="1" dirty="0"/>
              <a:t> </a:t>
            </a:r>
            <a:r>
              <a:rPr lang="hu-HU" b="1" dirty="0" err="1"/>
              <a:t>insufficiency</a:t>
            </a:r>
            <a:r>
              <a:rPr lang="hu-HU" b="1" dirty="0"/>
              <a:t>, </a:t>
            </a:r>
            <a:r>
              <a:rPr lang="hu-HU" b="1" dirty="0" err="1"/>
              <a:t>hypoplasia</a:t>
            </a:r>
            <a:r>
              <a:rPr lang="hu-HU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a </a:t>
            </a:r>
            <a:r>
              <a:rPr lang="de-DE" b="1" dirty="0" err="1"/>
              <a:t>grossly</a:t>
            </a:r>
            <a:r>
              <a:rPr lang="hu-HU" b="1" dirty="0"/>
              <a:t> </a:t>
            </a:r>
            <a:r>
              <a:rPr lang="en-US" b="1" dirty="0"/>
              <a:t>diminished or even absent ZF and are referred to as</a:t>
            </a:r>
            <a:r>
              <a:rPr lang="hu-HU" b="1" dirty="0"/>
              <a:t> </a:t>
            </a:r>
            <a:r>
              <a:rPr lang="de-DE" b="1" dirty="0" err="1"/>
              <a:t>miniature</a:t>
            </a:r>
            <a:r>
              <a:rPr lang="de-DE" b="1" dirty="0"/>
              <a:t> adult </a:t>
            </a:r>
            <a:r>
              <a:rPr lang="de-DE" b="1" dirty="0" err="1"/>
              <a:t>adrenocortical</a:t>
            </a:r>
            <a:r>
              <a:rPr lang="de-DE" b="1" dirty="0"/>
              <a:t> </a:t>
            </a:r>
            <a:r>
              <a:rPr lang="de-DE" b="1" dirty="0" err="1"/>
              <a:t>hypoplasia</a:t>
            </a:r>
            <a:r>
              <a:rPr lang="de-DE" b="1" dirty="0"/>
              <a:t> </a:t>
            </a:r>
            <a:r>
              <a:rPr lang="de-DE" b="1" dirty="0" err="1"/>
              <a:t>congenita</a:t>
            </a:r>
            <a:r>
              <a:rPr lang="hu-HU" b="1" dirty="0"/>
              <a:t>, </a:t>
            </a:r>
            <a:r>
              <a:rPr lang="de-DE" b="1" dirty="0"/>
              <a:t>AHC</a:t>
            </a:r>
            <a:r>
              <a:rPr lang="hu-HU" b="1" dirty="0"/>
              <a:t> (human)</a:t>
            </a:r>
            <a:r>
              <a:rPr lang="hu-HU" dirty="0"/>
              <a:t>;</a:t>
            </a:r>
          </a:p>
          <a:p>
            <a:r>
              <a:rPr lang="hu-HU" b="1" dirty="0">
                <a:solidFill>
                  <a:srgbClr val="C00000"/>
                </a:solidFill>
              </a:rPr>
              <a:t>POMC </a:t>
            </a:r>
            <a:r>
              <a:rPr lang="hu-HU" b="1" dirty="0" err="1">
                <a:solidFill>
                  <a:srgbClr val="C00000"/>
                </a:solidFill>
              </a:rPr>
              <a:t>mutations</a:t>
            </a:r>
            <a:r>
              <a:rPr lang="hu-HU" dirty="0"/>
              <a:t>: </a:t>
            </a:r>
            <a:r>
              <a:rPr lang="de-DE" b="1" dirty="0" err="1"/>
              <a:t>Secondary</a:t>
            </a:r>
            <a:r>
              <a:rPr lang="de-DE" b="1" dirty="0"/>
              <a:t> </a:t>
            </a:r>
            <a:r>
              <a:rPr lang="de-DE" b="1" dirty="0" err="1"/>
              <a:t>adrenal</a:t>
            </a:r>
            <a:r>
              <a:rPr lang="de-DE" b="1" dirty="0"/>
              <a:t> </a:t>
            </a:r>
            <a:r>
              <a:rPr lang="de-DE" b="1" dirty="0" err="1"/>
              <a:t>insufficiency</a:t>
            </a:r>
            <a:r>
              <a:rPr lang="hu-HU" b="1" dirty="0"/>
              <a:t> (human</a:t>
            </a:r>
            <a:r>
              <a:rPr lang="hu-HU" dirty="0"/>
              <a:t>, </a:t>
            </a:r>
            <a:r>
              <a:rPr lang="hu-HU" dirty="0" err="1"/>
              <a:t>mouse</a:t>
            </a:r>
            <a:r>
              <a:rPr lang="hu-HU" dirty="0"/>
              <a:t>)</a:t>
            </a:r>
            <a:r>
              <a:rPr lang="hu-HU" b="1" dirty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5179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Differentiation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cortical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Shh</a:t>
            </a:r>
            <a:r>
              <a:rPr lang="hu-HU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signalling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secreted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subcapsular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Sf1</a:t>
            </a:r>
            <a:r>
              <a:rPr lang="hu-HU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SteroidogenE</a:t>
            </a:r>
            <a:r>
              <a:rPr lang="hu-HU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; Gli1 is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present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Sf1</a:t>
            </a:r>
            <a:r>
              <a:rPr lang="hu-HU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SteroidogenE</a:t>
            </a:r>
            <a:r>
              <a:rPr lang="hu-HU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subcapsular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these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start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migrate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centripetally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become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Sf1</a:t>
            </a:r>
            <a:r>
              <a:rPr lang="hu-HU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hu-HU" b="1" dirty="0" err="1">
                <a:latin typeface="Segoe UI" panose="020B0502040204020203" pitchFamily="34" charset="0"/>
                <a:cs typeface="Segoe UI" panose="020B0502040204020203" pitchFamily="34" charset="0"/>
              </a:rPr>
              <a:t>SteroidogenE</a:t>
            </a:r>
            <a:r>
              <a:rPr lang="hu-HU" b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become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ZG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specific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(Cyp11b2</a:t>
            </a:r>
            <a:r>
              <a:rPr lang="hu-HU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ZF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specific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(Cyp11b1</a:t>
            </a:r>
            <a:r>
              <a:rPr lang="hu-HU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hu-HU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Delta-</a:t>
            </a:r>
            <a:r>
              <a:rPr lang="hu-HU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Notch</a:t>
            </a:r>
            <a:r>
              <a:rPr lang="hu-HU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signalling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: DLK1 (delta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homolog1) is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expressed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subcapsular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negatively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regulate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differentiation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of Gli1</a:t>
            </a:r>
            <a:r>
              <a:rPr lang="hu-HU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cells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de-D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20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0"/>
            <a:ext cx="9144000" cy="63885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64122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SF1 </a:t>
            </a:r>
            <a:r>
              <a:rPr lang="hu-HU" sz="1200" dirty="0" err="1"/>
              <a:t>radioactive</a:t>
            </a:r>
            <a:r>
              <a:rPr lang="hu-HU" sz="1200" dirty="0"/>
              <a:t> ISH  in 32 </a:t>
            </a:r>
            <a:r>
              <a:rPr lang="hu-HU" sz="1200" dirty="0" err="1"/>
              <a:t>or</a:t>
            </a:r>
            <a:r>
              <a:rPr lang="hu-HU" sz="1200" dirty="0"/>
              <a:t> 33 </a:t>
            </a:r>
            <a:r>
              <a:rPr lang="hu-HU" sz="1200" dirty="0" err="1"/>
              <a:t>dpo</a:t>
            </a:r>
            <a:r>
              <a:rPr lang="hu-HU" sz="1200" dirty="0"/>
              <a:t> (</a:t>
            </a:r>
            <a:r>
              <a:rPr lang="hu-HU" sz="1200" dirty="0" err="1"/>
              <a:t>days</a:t>
            </a:r>
            <a:r>
              <a:rPr lang="hu-HU" sz="1200" dirty="0"/>
              <a:t> post </a:t>
            </a:r>
            <a:r>
              <a:rPr lang="hu-HU" sz="1200" dirty="0" err="1"/>
              <a:t>ovulationem</a:t>
            </a:r>
            <a:r>
              <a:rPr lang="hu-HU" sz="1200" dirty="0"/>
              <a:t>) human </a:t>
            </a:r>
            <a:r>
              <a:rPr lang="hu-HU" sz="1200" dirty="0" err="1"/>
              <a:t>embryos</a:t>
            </a:r>
            <a:endParaRPr lang="hu-HU" sz="1200" dirty="0"/>
          </a:p>
          <a:p>
            <a:r>
              <a:rPr lang="de-DE" sz="1200" dirty="0" err="1"/>
              <a:t>Gr</a:t>
            </a:r>
            <a:r>
              <a:rPr lang="de-DE" sz="1200" dirty="0"/>
              <a:t>, </a:t>
            </a:r>
            <a:r>
              <a:rPr lang="de-DE" sz="1200" dirty="0" err="1"/>
              <a:t>gonadal</a:t>
            </a:r>
            <a:r>
              <a:rPr lang="de-DE" sz="1200" dirty="0"/>
              <a:t> </a:t>
            </a:r>
            <a:r>
              <a:rPr lang="de-DE" sz="1200" dirty="0" err="1"/>
              <a:t>ridge</a:t>
            </a:r>
            <a:r>
              <a:rPr lang="de-DE" sz="1200" dirty="0"/>
              <a:t>; m,</a:t>
            </a:r>
            <a:r>
              <a:rPr lang="hu-HU" sz="1200" dirty="0"/>
              <a:t> </a:t>
            </a:r>
            <a:r>
              <a:rPr lang="en-US" sz="1200" dirty="0" err="1"/>
              <a:t>mesonephros</a:t>
            </a:r>
            <a:r>
              <a:rPr lang="en-US" sz="1200" dirty="0"/>
              <a:t>; asterisk, pool of SF-1 positive cells; a, adrenal cortex; g, gonad; gm, gut mesentery. 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99404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5" y="0"/>
            <a:ext cx="2471351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67891" y="24938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SF1 </a:t>
            </a:r>
            <a:r>
              <a:rPr lang="hu-HU" dirty="0" err="1"/>
              <a:t>expression</a:t>
            </a:r>
            <a:endParaRPr lang="de-DE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70" y="925368"/>
            <a:ext cx="2130066" cy="222040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70" y="4298949"/>
            <a:ext cx="2358666" cy="255905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359236" y="314577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cited</a:t>
            </a:r>
            <a:r>
              <a:rPr lang="hu-HU" dirty="0"/>
              <a:t> 2</a:t>
            </a:r>
          </a:p>
          <a:p>
            <a:r>
              <a:rPr lang="hu-HU" dirty="0"/>
              <a:t> </a:t>
            </a:r>
            <a:r>
              <a:rPr lang="hu-HU" dirty="0" err="1"/>
              <a:t>expression</a:t>
            </a:r>
            <a:endParaRPr lang="de-DE" dirty="0"/>
          </a:p>
        </p:txBody>
      </p:sp>
      <p:sp>
        <p:nvSpPr>
          <p:cNvPr id="8" name="Szövegdoboz 7"/>
          <p:cNvSpPr txBox="1"/>
          <p:nvPr/>
        </p:nvSpPr>
        <p:spPr>
          <a:xfrm>
            <a:off x="3221182" y="2888673"/>
            <a:ext cx="2379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white</a:t>
            </a:r>
            <a:r>
              <a:rPr lang="hu-HU" dirty="0"/>
              <a:t> </a:t>
            </a:r>
            <a:r>
              <a:rPr lang="hu-HU" dirty="0" err="1"/>
              <a:t>arrow</a:t>
            </a:r>
            <a:r>
              <a:rPr lang="hu-HU" dirty="0"/>
              <a:t>: </a:t>
            </a:r>
            <a:r>
              <a:rPr lang="hu-HU" dirty="0" err="1"/>
              <a:t>gonadal</a:t>
            </a:r>
            <a:r>
              <a:rPr lang="hu-HU" dirty="0"/>
              <a:t> </a:t>
            </a:r>
            <a:r>
              <a:rPr lang="hu-HU" dirty="0" err="1"/>
              <a:t>primordium</a:t>
            </a:r>
            <a:endParaRPr lang="hu-HU" dirty="0"/>
          </a:p>
          <a:p>
            <a:r>
              <a:rPr lang="hu-HU" dirty="0" err="1"/>
              <a:t>arrowhead</a:t>
            </a:r>
            <a:r>
              <a:rPr lang="hu-HU" dirty="0"/>
              <a:t>: </a:t>
            </a: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hu-HU" dirty="0" err="1"/>
              <a:t>primordium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739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0900" cy="48387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94854" y="5153891"/>
            <a:ext cx="2379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white</a:t>
            </a:r>
            <a:r>
              <a:rPr lang="hu-HU" dirty="0"/>
              <a:t> </a:t>
            </a:r>
            <a:r>
              <a:rPr lang="hu-HU" dirty="0" err="1"/>
              <a:t>arrow</a:t>
            </a:r>
            <a:r>
              <a:rPr lang="hu-HU" dirty="0"/>
              <a:t>: </a:t>
            </a:r>
            <a:r>
              <a:rPr lang="hu-HU" dirty="0" err="1"/>
              <a:t>gonadal</a:t>
            </a:r>
            <a:r>
              <a:rPr lang="hu-HU" dirty="0"/>
              <a:t> </a:t>
            </a:r>
            <a:r>
              <a:rPr lang="hu-HU" dirty="0" err="1"/>
              <a:t>primordium</a:t>
            </a:r>
            <a:r>
              <a:rPr lang="hu-HU" dirty="0"/>
              <a:t> (G)</a:t>
            </a:r>
          </a:p>
          <a:p>
            <a:r>
              <a:rPr lang="hu-HU" dirty="0" err="1"/>
              <a:t>arrowhead</a:t>
            </a:r>
            <a:r>
              <a:rPr lang="hu-HU" dirty="0"/>
              <a:t>: </a:t>
            </a: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hu-HU" dirty="0" err="1"/>
              <a:t>primordium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894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24"/>
            <a:ext cx="9144000" cy="62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32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52055" y="492369"/>
            <a:ext cx="75533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?????</a:t>
            </a:r>
            <a:r>
              <a:rPr lang="hu-HU" dirty="0" err="1"/>
              <a:t>weeks</a:t>
            </a:r>
            <a:r>
              <a:rPr lang="hu-HU" dirty="0"/>
              <a:t> 8-10: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cortical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types</a:t>
            </a:r>
            <a:r>
              <a:rPr lang="hu-HU" dirty="0"/>
              <a:t> </a:t>
            </a:r>
            <a:r>
              <a:rPr lang="hu-HU" dirty="0" err="1"/>
              <a:t>differentiate</a:t>
            </a:r>
            <a:r>
              <a:rPr lang="hu-HU" dirty="0"/>
              <a:t> (</a:t>
            </a:r>
            <a:r>
              <a:rPr lang="hu-HU" dirty="0" err="1"/>
              <a:t>fetal</a:t>
            </a:r>
            <a:r>
              <a:rPr lang="hu-HU" dirty="0"/>
              <a:t> and </a:t>
            </a:r>
            <a:r>
              <a:rPr lang="hu-HU" dirty="0" err="1"/>
              <a:t>definitive</a:t>
            </a:r>
            <a:r>
              <a:rPr lang="hu-HU" dirty="0"/>
              <a:t>), a brazil cikk szerint a </a:t>
            </a:r>
            <a:r>
              <a:rPr lang="hu-HU" dirty="0" err="1"/>
              <a:t>definitv</a:t>
            </a:r>
            <a:r>
              <a:rPr lang="hu-HU" dirty="0"/>
              <a:t> zóna sejtjei szintetikusan inaktívak és nem osztódnak. A második trimeszter végén (22-24 hetek között) differenciálódik a </a:t>
            </a:r>
            <a:r>
              <a:rPr lang="hu-HU" dirty="0" err="1"/>
              <a:t>tranziciós</a:t>
            </a:r>
            <a:r>
              <a:rPr lang="hu-HU" dirty="0"/>
              <a:t> zóna. Ennek a zónának lesz 3bHSD aktivitása, ami lehetővé teszi a </a:t>
            </a:r>
            <a:r>
              <a:rPr lang="hu-HU" dirty="0" err="1"/>
              <a:t>fetus</a:t>
            </a:r>
            <a:r>
              <a:rPr lang="hu-HU" dirty="0"/>
              <a:t> saját kortizol termelését….  </a:t>
            </a:r>
          </a:p>
          <a:p>
            <a:r>
              <a:rPr lang="en-US" dirty="0"/>
              <a:t>Nothing is clear about the</a:t>
            </a:r>
            <a:r>
              <a:rPr lang="hu-HU" dirty="0"/>
              <a:t> </a:t>
            </a:r>
            <a:r>
              <a:rPr lang="en-US" dirty="0"/>
              <a:t>onset of 3ß-HSD or about the factors regulating</a:t>
            </a:r>
            <a:r>
              <a:rPr lang="hu-HU" dirty="0"/>
              <a:t> </a:t>
            </a:r>
            <a:r>
              <a:rPr lang="en-US" dirty="0"/>
              <a:t>it. Surely, this event is of importance</a:t>
            </a:r>
            <a:r>
              <a:rPr lang="hu-HU" dirty="0"/>
              <a:t> </a:t>
            </a:r>
            <a:r>
              <a:rPr lang="en-US" dirty="0"/>
              <a:t>to the fetus, in that the fetal cortisol is </a:t>
            </a:r>
            <a:r>
              <a:rPr lang="hu-HU" dirty="0"/>
              <a:t>n</a:t>
            </a:r>
            <a:r>
              <a:rPr lang="en-US" dirty="0" err="1"/>
              <a:t>eeded</a:t>
            </a:r>
            <a:r>
              <a:rPr lang="hu-HU" dirty="0"/>
              <a:t> </a:t>
            </a:r>
            <a:r>
              <a:rPr lang="en-US" dirty="0"/>
              <a:t>for a good maturation of numerous organs</a:t>
            </a:r>
            <a:r>
              <a:rPr lang="hu-HU" dirty="0"/>
              <a:t> </a:t>
            </a:r>
            <a:r>
              <a:rPr lang="de-DE" dirty="0"/>
              <a:t>(</a:t>
            </a:r>
            <a:r>
              <a:rPr lang="de-DE" dirty="0" err="1"/>
              <a:t>lungs</a:t>
            </a:r>
            <a:r>
              <a:rPr lang="de-DE" dirty="0"/>
              <a:t>, gut, etc.).</a:t>
            </a:r>
            <a:endParaRPr lang="hu-HU" dirty="0"/>
          </a:p>
          <a:p>
            <a:endParaRPr lang="hu-HU" dirty="0"/>
          </a:p>
          <a:p>
            <a:r>
              <a:rPr lang="en-US" b="1" dirty="0"/>
              <a:t>Close to birth, the definitive</a:t>
            </a:r>
            <a:r>
              <a:rPr lang="hu-HU" b="1" dirty="0"/>
              <a:t> </a:t>
            </a:r>
            <a:r>
              <a:rPr lang="de-DE" b="1" dirty="0" err="1"/>
              <a:t>zone</a:t>
            </a:r>
            <a:r>
              <a:rPr lang="de-DE" b="1" dirty="0"/>
              <a:t> </a:t>
            </a:r>
            <a:r>
              <a:rPr lang="de-DE" b="1" dirty="0" err="1"/>
              <a:t>acquires</a:t>
            </a:r>
            <a:r>
              <a:rPr lang="de-DE" b="1" dirty="0"/>
              <a:t> 3ß-HSD but </a:t>
            </a:r>
            <a:r>
              <a:rPr lang="de-DE" b="1" dirty="0" err="1"/>
              <a:t>this</a:t>
            </a:r>
            <a:r>
              <a:rPr lang="de-DE" b="1" dirty="0"/>
              <a:t> </a:t>
            </a:r>
            <a:r>
              <a:rPr lang="de-DE" b="1" dirty="0" err="1"/>
              <a:t>zone</a:t>
            </a:r>
            <a:r>
              <a:rPr lang="de-DE" b="1" dirty="0"/>
              <a:t>,</a:t>
            </a:r>
            <a:r>
              <a:rPr lang="hu-HU" b="1" dirty="0"/>
              <a:t> </a:t>
            </a:r>
            <a:r>
              <a:rPr lang="en-US" b="1" dirty="0"/>
              <a:t>being exempt </a:t>
            </a:r>
            <a:r>
              <a:rPr lang="hu-HU" b="1" dirty="0"/>
              <a:t>(mentes) </a:t>
            </a:r>
            <a:r>
              <a:rPr lang="en-US" b="1" dirty="0"/>
              <a:t>of cytochrome P450C17, will</a:t>
            </a:r>
            <a:r>
              <a:rPr lang="hu-HU" b="1" dirty="0"/>
              <a:t> </a:t>
            </a:r>
            <a:r>
              <a:rPr lang="en-US" b="1" dirty="0"/>
              <a:t>secrete mineralocorticoids, which will be</a:t>
            </a:r>
            <a:r>
              <a:rPr lang="hu-HU" b="1" dirty="0"/>
              <a:t> </a:t>
            </a:r>
            <a:r>
              <a:rPr lang="de-DE" b="1" dirty="0" err="1"/>
              <a:t>needed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extra-uterine </a:t>
            </a:r>
            <a:r>
              <a:rPr lang="de-DE" b="1" dirty="0" err="1"/>
              <a:t>life</a:t>
            </a:r>
            <a:r>
              <a:rPr lang="hu-HU" b="1" dirty="0"/>
              <a:t>.</a:t>
            </a:r>
          </a:p>
          <a:p>
            <a:endParaRPr lang="hu-HU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618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64776" y="524435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ACTH secreted by the fetal hypophysis</a:t>
            </a:r>
            <a:r>
              <a:rPr lang="hu-HU" dirty="0"/>
              <a:t> </a:t>
            </a:r>
            <a:r>
              <a:rPr lang="en-US" dirty="0"/>
              <a:t>around the 8th week of pregnancy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de-DE" dirty="0"/>
              <a:t>At</a:t>
            </a:r>
            <a:r>
              <a:rPr lang="hu-HU" dirty="0"/>
              <a:t> </a:t>
            </a:r>
            <a:r>
              <a:rPr lang="en-US" dirty="0"/>
              <a:t>the 16th week, fetal zone cells appear to be</a:t>
            </a:r>
            <a:r>
              <a:rPr lang="hu-HU" dirty="0"/>
              <a:t> </a:t>
            </a:r>
            <a:r>
              <a:rPr lang="en-US" dirty="0"/>
              <a:t>under the control of this hormone while the</a:t>
            </a:r>
            <a:r>
              <a:rPr lang="hu-HU" dirty="0"/>
              <a:t> </a:t>
            </a:r>
            <a:r>
              <a:rPr lang="de-DE" dirty="0"/>
              <a:t>definitive </a:t>
            </a:r>
            <a:r>
              <a:rPr lang="de-DE" dirty="0" err="1"/>
              <a:t>zone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not.</a:t>
            </a:r>
            <a:endParaRPr lang="hu-HU" dirty="0"/>
          </a:p>
          <a:p>
            <a:endParaRPr lang="hu-HU" dirty="0"/>
          </a:p>
          <a:p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hu-HU" dirty="0"/>
              <a:t> </a:t>
            </a:r>
            <a:r>
              <a:rPr lang="en-US" dirty="0"/>
              <a:t>ACTH is an important regulating factor of</a:t>
            </a:r>
            <a:r>
              <a:rPr lang="hu-HU" dirty="0"/>
              <a:t> </a:t>
            </a:r>
            <a:r>
              <a:rPr lang="en-US" dirty="0"/>
              <a:t>fetal adrenal functions during the entire pregnancy,</a:t>
            </a:r>
            <a:r>
              <a:rPr lang="hu-HU" dirty="0"/>
              <a:t> </a:t>
            </a:r>
            <a:r>
              <a:rPr lang="en-US" dirty="0"/>
              <a:t>it cannot explain the development of</a:t>
            </a:r>
            <a:r>
              <a:rPr lang="hu-HU" dirty="0"/>
              <a:t> </a:t>
            </a:r>
            <a:r>
              <a:rPr lang="en-US" dirty="0"/>
              <a:t>the fetal zone by itself. Indeed, anencephalic</a:t>
            </a:r>
            <a:r>
              <a:rPr lang="hu-HU" dirty="0"/>
              <a:t> </a:t>
            </a:r>
            <a:r>
              <a:rPr lang="en-US" dirty="0"/>
              <a:t>fetuses exhibit a fully constituted adrenal</a:t>
            </a:r>
            <a:r>
              <a:rPr lang="hu-HU" dirty="0"/>
              <a:t> </a:t>
            </a:r>
            <a:r>
              <a:rPr lang="en-US" dirty="0"/>
              <a:t>gland, even if reduced in the volume of the</a:t>
            </a:r>
            <a:r>
              <a:rPr lang="hu-HU" dirty="0"/>
              <a:t> </a:t>
            </a:r>
            <a:r>
              <a:rPr lang="de-DE" dirty="0"/>
              <a:t>fetal </a:t>
            </a:r>
            <a:r>
              <a:rPr lang="de-DE" dirty="0" err="1"/>
              <a:t>zone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595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6859" y="389965"/>
            <a:ext cx="8216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FZ </a:t>
            </a:r>
            <a:r>
              <a:rPr lang="de-DE" dirty="0" err="1"/>
              <a:t>consists</a:t>
            </a:r>
            <a:r>
              <a:rPr lang="hu-HU" dirty="0"/>
              <a:t> </a:t>
            </a:r>
            <a:r>
              <a:rPr lang="en-US" dirty="0"/>
              <a:t>of large (20–50 mm) cells with ultrastructural characteristics</a:t>
            </a:r>
            <a:r>
              <a:rPr lang="hu-HU" dirty="0"/>
              <a:t> </a:t>
            </a:r>
            <a:r>
              <a:rPr lang="en-US" dirty="0"/>
              <a:t>typical of steroidogenic cells. In the outer regions of</a:t>
            </a:r>
            <a:r>
              <a:rPr lang="hu-HU" dirty="0"/>
              <a:t> </a:t>
            </a:r>
            <a:r>
              <a:rPr lang="en-US" dirty="0"/>
              <a:t>the FZ, the cells are arranged in tightly packed cords. In the</a:t>
            </a:r>
            <a:r>
              <a:rPr lang="hu-HU" dirty="0"/>
              <a:t> </a:t>
            </a:r>
            <a:r>
              <a:rPr lang="en-US" dirty="0"/>
              <a:t>central portion, the FZ forms a reticular pattern, with cells</a:t>
            </a:r>
            <a:r>
              <a:rPr lang="hu-HU" dirty="0"/>
              <a:t> </a:t>
            </a:r>
            <a:r>
              <a:rPr lang="en-US" dirty="0"/>
              <a:t>spaced more widely and separated by numerous vascular</a:t>
            </a:r>
            <a:r>
              <a:rPr lang="hu-HU" dirty="0"/>
              <a:t> </a:t>
            </a:r>
            <a:r>
              <a:rPr lang="en-US" dirty="0"/>
              <a:t>sinusoids. Ultrastructural studies also have revealed a</a:t>
            </a:r>
            <a:r>
              <a:rPr lang="hu-HU" dirty="0"/>
              <a:t> </a:t>
            </a:r>
            <a:r>
              <a:rPr lang="en-US" dirty="0"/>
              <a:t>third zone between the DZ and FZ, which we have named</a:t>
            </a:r>
            <a:r>
              <a:rPr lang="hu-HU" dirty="0"/>
              <a:t> </a:t>
            </a:r>
            <a:r>
              <a:rPr lang="en-US" dirty="0"/>
              <a:t>the transitional zone (TZ) (11). Cells in this zone show</a:t>
            </a:r>
            <a:r>
              <a:rPr lang="hu-HU" dirty="0"/>
              <a:t> </a:t>
            </a:r>
            <a:r>
              <a:rPr lang="en-US" dirty="0"/>
              <a:t>intermediate characteristics (12). TZ cells have the capacity</a:t>
            </a:r>
            <a:r>
              <a:rPr lang="hu-HU" dirty="0"/>
              <a:t> </a:t>
            </a:r>
            <a:r>
              <a:rPr lang="en-US" dirty="0"/>
              <a:t>to synthesize cortisol, being analogous to cells of the</a:t>
            </a:r>
            <a:r>
              <a:rPr lang="hu-HU" dirty="0"/>
              <a:t> </a:t>
            </a:r>
            <a:r>
              <a:rPr lang="en-US" dirty="0"/>
              <a:t>zona </a:t>
            </a:r>
            <a:r>
              <a:rPr lang="en-US" dirty="0" err="1"/>
              <a:t>fasciculata</a:t>
            </a:r>
            <a:r>
              <a:rPr lang="en-US" dirty="0"/>
              <a:t> of the adult adrenal cortex. By the 30</a:t>
            </a:r>
            <a:r>
              <a:rPr lang="en-US" baseline="30000" dirty="0"/>
              <a:t>th</a:t>
            </a:r>
            <a:r>
              <a:rPr lang="hu-HU" dirty="0"/>
              <a:t> </a:t>
            </a:r>
            <a:r>
              <a:rPr lang="en-US" dirty="0"/>
              <a:t>week of gestation, the HFA cortex manifests a rudimentary</a:t>
            </a:r>
            <a:r>
              <a:rPr lang="hu-HU" dirty="0"/>
              <a:t> </a:t>
            </a:r>
            <a:r>
              <a:rPr lang="en-US" dirty="0"/>
              <a:t>form of the adult adrenal cortex; the</a:t>
            </a:r>
            <a:r>
              <a:rPr lang="hu-HU" dirty="0"/>
              <a:t> </a:t>
            </a:r>
            <a:r>
              <a:rPr lang="en-US" dirty="0"/>
              <a:t>DZ</a:t>
            </a:r>
            <a:r>
              <a:rPr lang="hu-HU" dirty="0"/>
              <a:t> </a:t>
            </a:r>
            <a:r>
              <a:rPr lang="en-US" dirty="0"/>
              <a:t>and</a:t>
            </a:r>
            <a:r>
              <a:rPr lang="hu-HU" dirty="0"/>
              <a:t> </a:t>
            </a:r>
            <a:r>
              <a:rPr lang="en-US" dirty="0"/>
              <a:t>TZ</a:t>
            </a:r>
            <a:r>
              <a:rPr lang="hu-HU" dirty="0"/>
              <a:t> </a:t>
            </a:r>
            <a:r>
              <a:rPr lang="en-US" dirty="0"/>
              <a:t>begin</a:t>
            </a:r>
            <a:r>
              <a:rPr lang="hu-HU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resemble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zona</a:t>
            </a:r>
            <a:r>
              <a:rPr lang="de-DE" dirty="0"/>
              <a:t> </a:t>
            </a:r>
            <a:r>
              <a:rPr lang="de-DE" dirty="0" err="1"/>
              <a:t>glomerulosa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zona</a:t>
            </a:r>
            <a:r>
              <a:rPr lang="de-DE" dirty="0"/>
              <a:t> </a:t>
            </a:r>
            <a:r>
              <a:rPr lang="de-DE" dirty="0" err="1"/>
              <a:t>fasciculata</a:t>
            </a:r>
            <a:r>
              <a:rPr lang="de-DE" dirty="0"/>
              <a:t>,</a:t>
            </a:r>
            <a:r>
              <a:rPr lang="hu-HU" dirty="0"/>
              <a:t> </a:t>
            </a:r>
            <a:r>
              <a:rPr lang="de-DE" dirty="0" err="1"/>
              <a:t>respectively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60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0" y="6322986"/>
            <a:ext cx="82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medial</a:t>
            </a:r>
            <a:endParaRPr lang="de-DE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360252" y="6322986"/>
            <a:ext cx="91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lateral</a:t>
            </a:r>
            <a:endParaRPr lang="de-DE" dirty="0"/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201839" y="477379"/>
            <a:ext cx="6681372" cy="4897851"/>
            <a:chOff x="680134" y="477379"/>
            <a:chExt cx="6681372" cy="4897851"/>
          </a:xfrm>
        </p:grpSpPr>
        <p:sp>
          <p:nvSpPr>
            <p:cNvPr id="3" name="Szövegdoboz 2"/>
            <p:cNvSpPr txBox="1"/>
            <p:nvPr/>
          </p:nvSpPr>
          <p:spPr>
            <a:xfrm>
              <a:off x="2375525" y="477379"/>
              <a:ext cx="4043363" cy="369332"/>
            </a:xfrm>
            <a:prstGeom prst="rect">
              <a:avLst/>
            </a:prstGeom>
            <a:solidFill>
              <a:schemeClr val="accent2">
                <a:lumMod val="50000"/>
                <a:alpha val="5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intermedier </a:t>
              </a:r>
              <a:r>
                <a:rPr lang="hu-HU" b="1" dirty="0" err="1"/>
                <a:t>mesoderm</a:t>
              </a:r>
              <a:r>
                <a:rPr lang="hu-HU" b="1" dirty="0"/>
                <a:t> + </a:t>
              </a:r>
              <a:r>
                <a:rPr lang="hu-HU" b="1" dirty="0" err="1"/>
                <a:t>coelomepithel</a:t>
              </a:r>
              <a:endParaRPr lang="de-DE" b="1" dirty="0"/>
            </a:p>
          </p:txBody>
        </p:sp>
        <p:cxnSp>
          <p:nvCxnSpPr>
            <p:cNvPr id="6" name="Egyenes összekötő nyíllal 5"/>
            <p:cNvCxnSpPr/>
            <p:nvPr/>
          </p:nvCxnSpPr>
          <p:spPr>
            <a:xfrm flipH="1">
              <a:off x="4245768" y="932527"/>
              <a:ext cx="1" cy="599989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Szövegdoboz 6"/>
            <p:cNvSpPr txBox="1"/>
            <p:nvPr/>
          </p:nvSpPr>
          <p:spPr>
            <a:xfrm>
              <a:off x="3114673" y="1733255"/>
              <a:ext cx="2271712" cy="369332"/>
            </a:xfrm>
            <a:prstGeom prst="rect">
              <a:avLst/>
            </a:prstGeom>
            <a:solidFill>
              <a:schemeClr val="accent6">
                <a:lumMod val="50000"/>
                <a:alpha val="5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err="1"/>
                <a:t>urogenital</a:t>
              </a:r>
              <a:r>
                <a:rPr lang="hu-HU" b="1" dirty="0"/>
                <a:t> </a:t>
              </a:r>
              <a:r>
                <a:rPr lang="hu-HU" b="1" dirty="0" err="1"/>
                <a:t>ridge</a:t>
              </a:r>
              <a:endParaRPr lang="de-DE" b="1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5081938" y="2908223"/>
              <a:ext cx="2279568" cy="923330"/>
            </a:xfrm>
            <a:prstGeom prst="rect">
              <a:avLst/>
            </a:prstGeom>
            <a:solidFill>
              <a:schemeClr val="accent5">
                <a:lumMod val="50000"/>
                <a:alpha val="62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err="1"/>
                <a:t>kidneys</a:t>
              </a:r>
              <a:endParaRPr lang="hu-HU" b="1" dirty="0"/>
            </a:p>
            <a:p>
              <a:pPr algn="ctr"/>
              <a:r>
                <a:rPr lang="hu-HU" dirty="0"/>
                <a:t>(</a:t>
              </a:r>
              <a:r>
                <a:rPr lang="hu-HU" dirty="0" err="1"/>
                <a:t>mesonephric</a:t>
              </a:r>
              <a:r>
                <a:rPr lang="hu-HU" dirty="0"/>
                <a:t> </a:t>
              </a:r>
              <a:r>
                <a:rPr lang="hu-HU" dirty="0" err="1"/>
                <a:t>ridge</a:t>
              </a:r>
              <a:r>
                <a:rPr lang="hu-HU" dirty="0"/>
                <a:t>, </a:t>
              </a:r>
              <a:r>
                <a:rPr lang="hu-HU" dirty="0" err="1"/>
                <a:t>metanephric</a:t>
              </a:r>
              <a:r>
                <a:rPr lang="hu-HU" dirty="0"/>
                <a:t> </a:t>
              </a:r>
              <a:r>
                <a:rPr lang="hu-HU" dirty="0" err="1"/>
                <a:t>blastem</a:t>
              </a:r>
              <a:r>
                <a:rPr lang="hu-HU" dirty="0"/>
                <a:t>)</a:t>
              </a:r>
              <a:endParaRPr lang="de-DE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1897198" y="2896993"/>
              <a:ext cx="1767117" cy="923330"/>
            </a:xfrm>
            <a:prstGeom prst="rect">
              <a:avLst/>
            </a:prstGeom>
            <a:solidFill>
              <a:srgbClr val="C00000">
                <a:alpha val="66000"/>
              </a:srgbClr>
            </a:solidFill>
            <a:ln w="412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err="1"/>
                <a:t>adrenogonadal</a:t>
              </a:r>
              <a:r>
                <a:rPr lang="hu-HU" b="1" dirty="0"/>
                <a:t> </a:t>
              </a:r>
              <a:r>
                <a:rPr lang="hu-HU" b="1" dirty="0" err="1"/>
                <a:t>primordium</a:t>
              </a:r>
              <a:br>
                <a:rPr lang="hu-HU" b="1" dirty="0"/>
              </a:br>
              <a:r>
                <a:rPr lang="hu-HU" b="1" dirty="0"/>
                <a:t>(</a:t>
              </a:r>
              <a:r>
                <a:rPr lang="hu-HU" b="1" dirty="0" err="1"/>
                <a:t>gonadal</a:t>
              </a:r>
              <a:r>
                <a:rPr lang="hu-HU" b="1" dirty="0"/>
                <a:t> </a:t>
              </a:r>
              <a:r>
                <a:rPr lang="hu-HU" b="1" dirty="0" err="1"/>
                <a:t>ridge</a:t>
              </a:r>
              <a:r>
                <a:rPr lang="hu-HU" b="1" dirty="0"/>
                <a:t>)</a:t>
              </a:r>
              <a:endParaRPr lang="de-DE" b="1" dirty="0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680134" y="4728899"/>
              <a:ext cx="1317472" cy="646331"/>
            </a:xfrm>
            <a:prstGeom prst="rect">
              <a:avLst/>
            </a:prstGeom>
            <a:solidFill>
              <a:srgbClr val="FF0000">
                <a:alpha val="86000"/>
              </a:srgbClr>
            </a:solidFill>
            <a:ln w="539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err="1"/>
                <a:t>adrenal</a:t>
              </a:r>
              <a:r>
                <a:rPr lang="hu-HU" b="1" dirty="0"/>
                <a:t> </a:t>
              </a:r>
            </a:p>
            <a:p>
              <a:pPr algn="ctr"/>
              <a:r>
                <a:rPr lang="hu-HU" b="1" dirty="0" err="1"/>
                <a:t>primordium</a:t>
              </a:r>
              <a:endParaRPr lang="de-DE" b="1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3549252" y="4721873"/>
              <a:ext cx="1416637" cy="646331"/>
            </a:xfrm>
            <a:prstGeom prst="rect">
              <a:avLst/>
            </a:prstGeom>
            <a:solidFill>
              <a:schemeClr val="accent4">
                <a:lumMod val="50000"/>
                <a:alpha val="52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err="1"/>
                <a:t>gonadal</a:t>
              </a:r>
              <a:endParaRPr lang="hu-HU" b="1" dirty="0"/>
            </a:p>
            <a:p>
              <a:pPr algn="ctr"/>
              <a:r>
                <a:rPr lang="hu-HU" b="1" dirty="0" err="1"/>
                <a:t>primordium</a:t>
              </a:r>
              <a:endParaRPr lang="hu-HU" b="1" dirty="0"/>
            </a:p>
          </p:txBody>
        </p:sp>
        <p:grpSp>
          <p:nvGrpSpPr>
            <p:cNvPr id="21" name="Csoportba foglalás 20"/>
            <p:cNvGrpSpPr/>
            <p:nvPr/>
          </p:nvGrpSpPr>
          <p:grpSpPr>
            <a:xfrm>
              <a:off x="2907501" y="1635529"/>
              <a:ext cx="2686057" cy="1236256"/>
              <a:chOff x="2907501" y="1635529"/>
              <a:chExt cx="2686057" cy="1236256"/>
            </a:xfrm>
          </p:grpSpPr>
          <p:sp>
            <p:nvSpPr>
              <p:cNvPr id="9" name="Ív 8"/>
              <p:cNvSpPr/>
              <p:nvPr/>
            </p:nvSpPr>
            <p:spPr>
              <a:xfrm rot="10800000" flipH="1">
                <a:off x="2907501" y="1640294"/>
                <a:ext cx="1353264" cy="1231491"/>
              </a:xfrm>
              <a:prstGeom prst="arc">
                <a:avLst>
                  <a:gd name="adj1" fmla="val 16200000"/>
                  <a:gd name="adj2" fmla="val 21468581"/>
                </a:avLst>
              </a:prstGeom>
              <a:ln w="793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Ív 19"/>
              <p:cNvSpPr/>
              <p:nvPr/>
            </p:nvSpPr>
            <p:spPr>
              <a:xfrm rot="10800000">
                <a:off x="4255996" y="1635529"/>
                <a:ext cx="1337562" cy="1231491"/>
              </a:xfrm>
              <a:prstGeom prst="arc">
                <a:avLst>
                  <a:gd name="adj1" fmla="val 16200000"/>
                  <a:gd name="adj2" fmla="val 21468581"/>
                </a:avLst>
              </a:prstGeom>
              <a:ln w="793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" name="Csoportba foglalás 21"/>
            <p:cNvGrpSpPr/>
            <p:nvPr/>
          </p:nvGrpSpPr>
          <p:grpSpPr>
            <a:xfrm>
              <a:off x="1456349" y="3342667"/>
              <a:ext cx="2686057" cy="1236256"/>
              <a:chOff x="2907501" y="1635529"/>
              <a:chExt cx="2686057" cy="1236256"/>
            </a:xfrm>
          </p:grpSpPr>
          <p:sp>
            <p:nvSpPr>
              <p:cNvPr id="23" name="Ív 22"/>
              <p:cNvSpPr/>
              <p:nvPr/>
            </p:nvSpPr>
            <p:spPr>
              <a:xfrm rot="10800000" flipH="1">
                <a:off x="2907501" y="1640294"/>
                <a:ext cx="1353264" cy="1231491"/>
              </a:xfrm>
              <a:prstGeom prst="arc">
                <a:avLst>
                  <a:gd name="adj1" fmla="val 16200000"/>
                  <a:gd name="adj2" fmla="val 21468581"/>
                </a:avLst>
              </a:prstGeom>
              <a:ln w="793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Ív 23"/>
              <p:cNvSpPr/>
              <p:nvPr/>
            </p:nvSpPr>
            <p:spPr>
              <a:xfrm rot="10800000">
                <a:off x="4255996" y="1635529"/>
                <a:ext cx="1337562" cy="1231491"/>
              </a:xfrm>
              <a:prstGeom prst="arc">
                <a:avLst>
                  <a:gd name="adj1" fmla="val 16200000"/>
                  <a:gd name="adj2" fmla="val 21468581"/>
                </a:avLst>
              </a:prstGeom>
              <a:ln w="793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32" name="Csoportba foglalás 31"/>
          <p:cNvGrpSpPr/>
          <p:nvPr/>
        </p:nvGrpSpPr>
        <p:grpSpPr>
          <a:xfrm>
            <a:off x="7569447" y="0"/>
            <a:ext cx="1372947" cy="5120120"/>
            <a:chOff x="7442835" y="0"/>
            <a:chExt cx="1372947" cy="5120120"/>
          </a:xfrm>
        </p:grpSpPr>
        <p:sp>
          <p:nvSpPr>
            <p:cNvPr id="25" name="Szövegdoboz 24"/>
            <p:cNvSpPr txBox="1"/>
            <p:nvPr/>
          </p:nvSpPr>
          <p:spPr>
            <a:xfrm>
              <a:off x="7442835" y="472611"/>
              <a:ext cx="1372946" cy="369332"/>
            </a:xfrm>
            <a:prstGeom prst="rect">
              <a:avLst/>
            </a:prstGeom>
            <a:solidFill>
              <a:schemeClr val="accent2">
                <a:lumMod val="50000"/>
                <a:alpha val="5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ED 17-18</a:t>
              </a:r>
              <a:endParaRPr lang="de-DE" b="1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7442835" y="1721643"/>
              <a:ext cx="1372946" cy="369332"/>
            </a:xfrm>
            <a:prstGeom prst="rect">
              <a:avLst/>
            </a:prstGeom>
            <a:solidFill>
              <a:schemeClr val="accent6">
                <a:lumMod val="50000"/>
                <a:alpha val="5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ED 24-25</a:t>
              </a:r>
              <a:endParaRPr lang="de-DE" b="1" dirty="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7442836" y="2896993"/>
              <a:ext cx="1372946" cy="369332"/>
            </a:xfrm>
            <a:prstGeom prst="rect">
              <a:avLst/>
            </a:prstGeom>
            <a:solidFill>
              <a:srgbClr val="C00000">
                <a:alpha val="66000"/>
              </a:srgbClr>
            </a:solidFill>
            <a:ln w="412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ED 28-30</a:t>
              </a:r>
              <a:endParaRPr lang="de-DE" b="1" dirty="0"/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7442835" y="4750788"/>
              <a:ext cx="1372946" cy="369332"/>
            </a:xfrm>
            <a:prstGeom prst="rect">
              <a:avLst/>
            </a:prstGeom>
            <a:solidFill>
              <a:srgbClr val="FF0000">
                <a:alpha val="86000"/>
              </a:srgbClr>
            </a:solidFill>
            <a:ln w="539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ED 33-35</a:t>
              </a:r>
              <a:endParaRPr lang="de-DE" b="1" dirty="0"/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7442835" y="0"/>
              <a:ext cx="137294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>
                  <a:solidFill>
                    <a:schemeClr val="bg1"/>
                  </a:solidFill>
                </a:rPr>
                <a:t>Timetable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1302215" y="6141387"/>
            <a:ext cx="721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/>
              <a:t>Early</a:t>
            </a:r>
            <a:r>
              <a:rPr lang="hu-HU" sz="3200" b="1" dirty="0"/>
              <a:t> </a:t>
            </a:r>
            <a:r>
              <a:rPr lang="hu-HU" sz="3200" b="1" dirty="0" err="1"/>
              <a:t>development</a:t>
            </a:r>
            <a:r>
              <a:rPr lang="hu-HU" sz="3200" b="1" dirty="0"/>
              <a:t> of </a:t>
            </a:r>
            <a:r>
              <a:rPr lang="hu-HU" sz="3200" b="1" dirty="0" err="1"/>
              <a:t>the</a:t>
            </a:r>
            <a:r>
              <a:rPr lang="hu-HU" sz="3200" b="1" dirty="0"/>
              <a:t> </a:t>
            </a:r>
            <a:r>
              <a:rPr lang="hu-HU" sz="3200" b="1" dirty="0" err="1"/>
              <a:t>adrenal</a:t>
            </a:r>
            <a:r>
              <a:rPr lang="hu-HU" sz="3200" b="1" dirty="0"/>
              <a:t> </a:t>
            </a:r>
            <a:r>
              <a:rPr lang="hu-HU" sz="3200" b="1" dirty="0" err="1"/>
              <a:t>gland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527440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5017" y="117693"/>
            <a:ext cx="7491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b="1" dirty="0" err="1"/>
              <a:t>Ishimoto</a:t>
            </a:r>
            <a:r>
              <a:rPr lang="hu-HU" dirty="0"/>
              <a:t>: </a:t>
            </a:r>
            <a:r>
              <a:rPr lang="en-US" dirty="0"/>
              <a:t>The widely</a:t>
            </a:r>
            <a:r>
              <a:rPr lang="hu-HU" dirty="0"/>
              <a:t> </a:t>
            </a:r>
            <a:r>
              <a:rPr lang="en-US" dirty="0"/>
              <a:t>accepted concept of a key role for</a:t>
            </a:r>
            <a:r>
              <a:rPr lang="hu-HU" dirty="0"/>
              <a:t>  </a:t>
            </a:r>
            <a:r>
              <a:rPr lang="de-DE" dirty="0" err="1"/>
              <a:t>adrenal</a:t>
            </a:r>
            <a:r>
              <a:rPr lang="de-DE" dirty="0"/>
              <a:t> </a:t>
            </a:r>
            <a:r>
              <a:rPr lang="de-DE" dirty="0" err="1"/>
              <a:t>glucocorticoids</a:t>
            </a:r>
            <a:r>
              <a:rPr lang="de-DE" dirty="0"/>
              <a:t> in chromaffin </a:t>
            </a:r>
            <a:r>
              <a:rPr lang="de-DE" dirty="0" err="1"/>
              <a:t>cell</a:t>
            </a:r>
            <a:r>
              <a:rPr lang="de-DE" dirty="0"/>
              <a:t> </a:t>
            </a:r>
            <a:r>
              <a:rPr lang="de-DE" dirty="0" err="1"/>
              <a:t>differentiation</a:t>
            </a:r>
            <a:r>
              <a:rPr lang="hu-HU" dirty="0"/>
              <a:t> </a:t>
            </a:r>
            <a:r>
              <a:rPr lang="en-US" dirty="0"/>
              <a:t>has been challenged by a recent study in mice</a:t>
            </a:r>
            <a:r>
              <a:rPr lang="hu-HU" dirty="0"/>
              <a:t> </a:t>
            </a:r>
            <a:r>
              <a:rPr lang="en-US" dirty="0"/>
              <a:t>lacking the glucocorticoid receptor; chromaffin cells</a:t>
            </a:r>
            <a:r>
              <a:rPr lang="hu-HU" dirty="0"/>
              <a:t> </a:t>
            </a:r>
            <a:r>
              <a:rPr lang="en-US" dirty="0"/>
              <a:t>in such mice develop quite normally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8472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2388" y="349624"/>
            <a:ext cx="83775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en-US" dirty="0"/>
              <a:t>The origin of progenitor cells during embryonic and</a:t>
            </a:r>
            <a:r>
              <a:rPr lang="hu-HU" dirty="0"/>
              <a:t> </a:t>
            </a:r>
            <a:r>
              <a:rPr lang="en-US" dirty="0"/>
              <a:t>fetal adrenal development is unclear.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hypothesized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hu-HU" dirty="0"/>
              <a:t> </a:t>
            </a:r>
            <a:r>
              <a:rPr lang="de-DE" dirty="0" err="1"/>
              <a:t>precursors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adrenal</a:t>
            </a:r>
            <a:r>
              <a:rPr lang="de-DE" dirty="0"/>
              <a:t> </a:t>
            </a:r>
            <a:r>
              <a:rPr lang="de-DE" dirty="0" err="1"/>
              <a:t>primordia</a:t>
            </a:r>
            <a:r>
              <a:rPr lang="hu-HU" dirty="0"/>
              <a:t> (</a:t>
            </a:r>
            <a:r>
              <a:rPr lang="hu-HU" dirty="0" err="1"/>
              <a:t>mouse</a:t>
            </a:r>
            <a:r>
              <a:rPr lang="hu-HU" dirty="0"/>
              <a:t>) </a:t>
            </a:r>
            <a:r>
              <a:rPr lang="de-DE" dirty="0"/>
              <a:t> </a:t>
            </a:r>
            <a:r>
              <a:rPr lang="en-US" dirty="0"/>
              <a:t>give</a:t>
            </a:r>
            <a:r>
              <a:rPr lang="hu-HU" dirty="0"/>
              <a:t> </a:t>
            </a:r>
            <a:r>
              <a:rPr lang="en-US" dirty="0"/>
              <a:t>rise to Sf1-negative stem cells that reside in the adrenal</a:t>
            </a:r>
            <a:r>
              <a:rPr lang="hu-HU" dirty="0"/>
              <a:t> </a:t>
            </a:r>
            <a:r>
              <a:rPr lang="de-DE" dirty="0" err="1"/>
              <a:t>capsule</a:t>
            </a:r>
            <a:r>
              <a:rPr lang="de-DE" dirty="0"/>
              <a:t>. In </a:t>
            </a:r>
            <a:r>
              <a:rPr lang="de-DE" dirty="0" err="1"/>
              <a:t>response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mitogenic</a:t>
            </a:r>
            <a:r>
              <a:rPr lang="de-DE" dirty="0"/>
              <a:t>/</a:t>
            </a:r>
            <a:r>
              <a:rPr lang="de-DE" dirty="0" err="1"/>
              <a:t>morphogenic</a:t>
            </a:r>
            <a:r>
              <a:rPr lang="de-DE" dirty="0"/>
              <a:t> </a:t>
            </a:r>
            <a:r>
              <a:rPr lang="de-DE" dirty="0" err="1"/>
              <a:t>signals</a:t>
            </a:r>
            <a:r>
              <a:rPr lang="de-DE" dirty="0"/>
              <a:t>,</a:t>
            </a:r>
            <a:r>
              <a:rPr lang="hu-HU" dirty="0"/>
              <a:t> </a:t>
            </a:r>
            <a:r>
              <a:rPr lang="en-US" dirty="0"/>
              <a:t>such Sf1-negative capsular stem cells would exit from the</a:t>
            </a:r>
            <a:r>
              <a:rPr lang="hu-HU" dirty="0"/>
              <a:t> </a:t>
            </a:r>
            <a:r>
              <a:rPr lang="en-US" dirty="0"/>
              <a:t>capsular niche into the </a:t>
            </a:r>
            <a:r>
              <a:rPr lang="en-US" dirty="0" err="1"/>
              <a:t>subcapsular</a:t>
            </a:r>
            <a:r>
              <a:rPr lang="en-US" dirty="0"/>
              <a:t> environment, where</a:t>
            </a:r>
            <a:r>
              <a:rPr lang="hu-HU" dirty="0"/>
              <a:t> </a:t>
            </a:r>
            <a:r>
              <a:rPr lang="en-US" dirty="0"/>
              <a:t>they commence Sf1 expression and proliferate</a:t>
            </a:r>
            <a:r>
              <a:rPr lang="hu-HU" dirty="0"/>
              <a:t>.</a:t>
            </a:r>
          </a:p>
          <a:p>
            <a:r>
              <a:rPr lang="en-US" dirty="0"/>
              <a:t>by </a:t>
            </a:r>
            <a:r>
              <a:rPr lang="en-US" dirty="0" err="1"/>
              <a:t>midgestation</a:t>
            </a:r>
            <a:r>
              <a:rPr lang="en-US" dirty="0"/>
              <a:t> (16–20 </a:t>
            </a:r>
            <a:r>
              <a:rPr lang="en-US" dirty="0" err="1"/>
              <a:t>wk</a:t>
            </a:r>
            <a:r>
              <a:rPr lang="en-US" dirty="0"/>
              <a:t>), the FZ</a:t>
            </a:r>
            <a:r>
              <a:rPr lang="hu-HU" dirty="0"/>
              <a:t> </a:t>
            </a:r>
            <a:r>
              <a:rPr lang="en-US" dirty="0"/>
              <a:t>clearly dominates in the gland. In contrast to the DZ, mitotic</a:t>
            </a:r>
            <a:r>
              <a:rPr lang="hu-HU" dirty="0"/>
              <a:t> </a:t>
            </a:r>
            <a:r>
              <a:rPr lang="en-US" dirty="0"/>
              <a:t>figures in the FZ are scant. The cell number of the FZ</a:t>
            </a:r>
            <a:r>
              <a:rPr lang="hu-HU" dirty="0"/>
              <a:t> </a:t>
            </a:r>
            <a:r>
              <a:rPr lang="en-US" dirty="0"/>
              <a:t>is not necessarily higher, but the size of it is much larger</a:t>
            </a:r>
            <a:r>
              <a:rPr lang="hu-HU" dirty="0"/>
              <a:t> </a:t>
            </a:r>
            <a:r>
              <a:rPr lang="en-US" dirty="0"/>
              <a:t>than that of the DZ.</a:t>
            </a:r>
            <a:endParaRPr lang="hu-HU" dirty="0"/>
          </a:p>
          <a:p>
            <a:r>
              <a:rPr lang="en-US" dirty="0"/>
              <a:t>Apoptosis also appears to occur</a:t>
            </a:r>
            <a:r>
              <a:rPr lang="hu-HU" dirty="0"/>
              <a:t> 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HFA</a:t>
            </a:r>
            <a:r>
              <a:rPr lang="hu-HU" dirty="0"/>
              <a:t>,</a:t>
            </a:r>
            <a:r>
              <a:rPr lang="de-DE" dirty="0"/>
              <a:t> </a:t>
            </a:r>
            <a:r>
              <a:rPr lang="de-DE" dirty="0" err="1"/>
              <a:t>primarily</a:t>
            </a:r>
            <a:r>
              <a:rPr lang="hu-HU" dirty="0"/>
              <a:t> </a:t>
            </a:r>
            <a:r>
              <a:rPr lang="en-US" dirty="0"/>
              <a:t>in the central portions of the FZ.</a:t>
            </a:r>
            <a:endParaRPr lang="hu-HU" dirty="0"/>
          </a:p>
          <a:p>
            <a:endParaRPr lang="hu-HU" dirty="0"/>
          </a:p>
          <a:p>
            <a:r>
              <a:rPr lang="hu-HU" dirty="0"/>
              <a:t>(</a:t>
            </a:r>
            <a:r>
              <a:rPr lang="hu-HU" dirty="0" err="1"/>
              <a:t>Freedman</a:t>
            </a:r>
            <a:r>
              <a:rPr lang="hu-HU" dirty="0"/>
              <a:t>) </a:t>
            </a:r>
            <a:r>
              <a:rPr lang="en-US" dirty="0"/>
              <a:t>Recent studies that used lineage tracing to</a:t>
            </a:r>
            <a:r>
              <a:rPr lang="hu-HU" dirty="0"/>
              <a:t> </a:t>
            </a:r>
            <a:r>
              <a:rPr lang="en-US" dirty="0"/>
              <a:t>map the cell fate of </a:t>
            </a:r>
            <a:r>
              <a:rPr lang="en-US" dirty="0" err="1"/>
              <a:t>Shh</a:t>
            </a:r>
            <a:r>
              <a:rPr lang="en-US" dirty="0"/>
              <a:t>- and Gli1-expressing progenitor cells</a:t>
            </a:r>
            <a:r>
              <a:rPr lang="hu-HU" dirty="0"/>
              <a:t> </a:t>
            </a:r>
            <a:r>
              <a:rPr lang="en-US" dirty="0"/>
              <a:t>demonstrated radial stripes that appeared to migrate through</a:t>
            </a:r>
            <a:r>
              <a:rPr lang="hu-HU" dirty="0"/>
              <a:t> t</a:t>
            </a:r>
            <a:r>
              <a:rPr lang="en-US" dirty="0"/>
              <a:t>he </a:t>
            </a:r>
            <a:r>
              <a:rPr lang="en-US" dirty="0" err="1"/>
              <a:t>zG</a:t>
            </a:r>
            <a:r>
              <a:rPr lang="en-US" dirty="0"/>
              <a:t> into the </a:t>
            </a:r>
            <a:r>
              <a:rPr lang="en-US" dirty="0" err="1"/>
              <a:t>zF</a:t>
            </a:r>
            <a:r>
              <a:rPr lang="en-US" dirty="0"/>
              <a:t>, providing support for the model of centripetal</a:t>
            </a:r>
            <a:r>
              <a:rPr lang="hu-HU" dirty="0"/>
              <a:t> </a:t>
            </a:r>
            <a:r>
              <a:rPr lang="de-DE" dirty="0" err="1"/>
              <a:t>migration</a:t>
            </a:r>
            <a:r>
              <a:rPr lang="hu-HU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0628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1" y="0"/>
            <a:ext cx="8475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61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35495" y="6554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newly constituted transitional zone (TZ, medium grey) acquires the enzyme 3ß-HSD while the expression of P450C17 remains, thus allowing the production of fetal cortisol. </a:t>
            </a:r>
            <a:endParaRPr lang="de-DE" dirty="0"/>
          </a:p>
        </p:txBody>
      </p:sp>
      <p:sp>
        <p:nvSpPr>
          <p:cNvPr id="3" name="Téglalap 2"/>
          <p:cNvSpPr/>
          <p:nvPr/>
        </p:nvSpPr>
        <p:spPr>
          <a:xfrm>
            <a:off x="589720" y="2134608"/>
            <a:ext cx="76926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Near birth, cells of the definitive zone which express only 3ß-HSD, acquire the P450aldo and begin to secrete mineralocorticoids such as aldosterone. 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Adrenals</a:t>
            </a:r>
            <a:r>
              <a:rPr lang="hu-HU" dirty="0"/>
              <a:t> </a:t>
            </a:r>
            <a:r>
              <a:rPr lang="hu-HU" dirty="0" err="1"/>
              <a:t>acquire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ability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synthetise</a:t>
            </a:r>
            <a:r>
              <a:rPr lang="hu-HU" dirty="0"/>
              <a:t> </a:t>
            </a:r>
            <a:r>
              <a:rPr lang="hu-HU" dirty="0" err="1"/>
              <a:t>steroid</a:t>
            </a:r>
            <a:r>
              <a:rPr lang="hu-HU" dirty="0"/>
              <a:t> </a:t>
            </a:r>
            <a:r>
              <a:rPr lang="hu-HU" dirty="0" err="1"/>
              <a:t>hormones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weeks</a:t>
            </a:r>
            <a:r>
              <a:rPr lang="hu-HU" dirty="0"/>
              <a:t> 6-8.</a:t>
            </a:r>
          </a:p>
          <a:p>
            <a:r>
              <a:rPr lang="hu-HU" dirty="0" err="1"/>
              <a:t>Generally</a:t>
            </a:r>
            <a:r>
              <a:rPr lang="hu-HU" dirty="0"/>
              <a:t>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activity</a:t>
            </a:r>
            <a:r>
              <a:rPr lang="hu-HU" dirty="0"/>
              <a:t> of </a:t>
            </a:r>
            <a:r>
              <a:rPr lang="hu-HU" dirty="0" err="1"/>
              <a:t>steroidogenic</a:t>
            </a:r>
            <a:r>
              <a:rPr lang="hu-HU" dirty="0"/>
              <a:t> </a:t>
            </a:r>
            <a:r>
              <a:rPr lang="hu-HU" dirty="0" err="1"/>
              <a:t>enzymes</a:t>
            </a:r>
            <a:r>
              <a:rPr lang="hu-HU" dirty="0"/>
              <a:t> and </a:t>
            </a:r>
            <a:r>
              <a:rPr lang="hu-HU" dirty="0" err="1"/>
              <a:t>regulatory</a:t>
            </a:r>
            <a:r>
              <a:rPr lang="hu-HU" dirty="0"/>
              <a:t> </a:t>
            </a:r>
            <a:r>
              <a:rPr lang="hu-HU" dirty="0" err="1"/>
              <a:t>proteins</a:t>
            </a:r>
            <a:r>
              <a:rPr lang="hu-HU" dirty="0"/>
              <a:t> is </a:t>
            </a:r>
            <a:r>
              <a:rPr lang="hu-HU" dirty="0" err="1"/>
              <a:t>higher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in </a:t>
            </a:r>
            <a:r>
              <a:rPr lang="hu-HU" dirty="0" err="1"/>
              <a:t>neocortex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Of </a:t>
            </a:r>
            <a:r>
              <a:rPr lang="hu-HU" dirty="0" err="1"/>
              <a:t>special</a:t>
            </a:r>
            <a:r>
              <a:rPr lang="hu-HU" dirty="0"/>
              <a:t> </a:t>
            </a:r>
            <a:r>
              <a:rPr lang="hu-HU" dirty="0" err="1"/>
              <a:t>importance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studies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localization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key</a:t>
            </a:r>
            <a:r>
              <a:rPr lang="hu-HU" dirty="0"/>
              <a:t> </a:t>
            </a:r>
            <a:r>
              <a:rPr lang="hu-HU" dirty="0" err="1"/>
              <a:t>enzymes</a:t>
            </a:r>
            <a:r>
              <a:rPr lang="hu-HU" dirty="0"/>
              <a:t>, </a:t>
            </a:r>
            <a:r>
              <a:rPr lang="hu-HU" dirty="0" err="1"/>
              <a:t>like</a:t>
            </a:r>
            <a:r>
              <a:rPr lang="hu-HU" dirty="0"/>
              <a:t> 3</a:t>
            </a:r>
            <a:r>
              <a:rPr lang="hu-HU" dirty="0">
                <a:latin typeface="Symbol" panose="05050102010706020507" pitchFamily="18" charset="2"/>
              </a:rPr>
              <a:t>b</a:t>
            </a:r>
            <a:r>
              <a:rPr lang="hu-HU" dirty="0"/>
              <a:t>HSD and 17</a:t>
            </a:r>
            <a:r>
              <a:rPr lang="hu-HU" dirty="0">
                <a:latin typeface="Symbol" panose="05050102010706020507" pitchFamily="18" charset="2"/>
              </a:rPr>
              <a:t>a </a:t>
            </a:r>
            <a:r>
              <a:rPr lang="hu-HU" dirty="0" err="1"/>
              <a:t>hydroxylase</a:t>
            </a:r>
            <a:r>
              <a:rPr lang="hu-HU" dirty="0"/>
              <a:t>. Both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required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synthesis</a:t>
            </a:r>
            <a:r>
              <a:rPr lang="hu-HU" dirty="0"/>
              <a:t> of </a:t>
            </a:r>
            <a:r>
              <a:rPr lang="hu-HU" dirty="0" err="1"/>
              <a:t>cortizol</a:t>
            </a:r>
            <a:r>
              <a:rPr lang="hu-HU" dirty="0"/>
              <a:t>.</a:t>
            </a:r>
          </a:p>
          <a:p>
            <a:r>
              <a:rPr lang="hu-HU" dirty="0" err="1"/>
              <a:t>When</a:t>
            </a:r>
            <a:r>
              <a:rPr lang="hu-HU" dirty="0"/>
              <a:t> 3bHSD is </a:t>
            </a:r>
            <a:r>
              <a:rPr lang="hu-HU" dirty="0" err="1"/>
              <a:t>expressed</a:t>
            </a:r>
            <a:r>
              <a:rPr lang="hu-HU" dirty="0"/>
              <a:t>,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capacity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synthetize</a:t>
            </a:r>
            <a:r>
              <a:rPr lang="hu-HU" dirty="0"/>
              <a:t> </a:t>
            </a:r>
            <a:r>
              <a:rPr lang="hu-HU" dirty="0" err="1"/>
              <a:t>mineralocorticoids</a:t>
            </a:r>
            <a:r>
              <a:rPr lang="hu-HU" dirty="0"/>
              <a:t>, </a:t>
            </a:r>
            <a:r>
              <a:rPr lang="hu-HU" dirty="0" err="1"/>
              <a:t>while</a:t>
            </a:r>
            <a:r>
              <a:rPr lang="hu-HU" dirty="0"/>
              <a:t> 17a </a:t>
            </a:r>
            <a:r>
              <a:rPr lang="hu-HU" dirty="0" err="1"/>
              <a:t>Hase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indicates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synh</a:t>
            </a:r>
            <a:endParaRPr lang="hu-HU" dirty="0"/>
          </a:p>
          <a:p>
            <a:r>
              <a:rPr lang="hu-HU" dirty="0" err="1"/>
              <a:t>thesis</a:t>
            </a:r>
            <a:r>
              <a:rPr lang="hu-HU" dirty="0"/>
              <a:t> of </a:t>
            </a:r>
            <a:r>
              <a:rPr lang="hu-HU" dirty="0" err="1"/>
              <a:t>androgens</a:t>
            </a:r>
            <a:r>
              <a:rPr lang="hu-HU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8066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97877" y="545123"/>
            <a:ext cx="76493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: </a:t>
            </a:r>
            <a:r>
              <a:rPr lang="hu-HU" dirty="0" err="1"/>
              <a:t>does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express</a:t>
            </a:r>
            <a:r>
              <a:rPr lang="hu-HU" dirty="0"/>
              <a:t> 3bHSD </a:t>
            </a:r>
            <a:r>
              <a:rPr lang="hu-HU" dirty="0" err="1"/>
              <a:t>but</a:t>
            </a:r>
            <a:r>
              <a:rPr lang="hu-HU" dirty="0"/>
              <a:t> 17ahydroxylase. </a:t>
            </a:r>
          </a:p>
          <a:p>
            <a:r>
              <a:rPr lang="hu-HU" dirty="0" err="1"/>
              <a:t>Transitory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 (</a:t>
            </a:r>
            <a:r>
              <a:rPr lang="hu-HU" dirty="0" err="1"/>
              <a:t>future</a:t>
            </a:r>
            <a:r>
              <a:rPr lang="hu-HU" dirty="0"/>
              <a:t> </a:t>
            </a:r>
            <a:r>
              <a:rPr lang="hu-HU" dirty="0" err="1"/>
              <a:t>zona</a:t>
            </a:r>
            <a:r>
              <a:rPr lang="hu-HU" dirty="0"/>
              <a:t> </a:t>
            </a:r>
            <a:r>
              <a:rPr lang="hu-HU" dirty="0" err="1"/>
              <a:t>fasciculata</a:t>
            </a:r>
            <a:r>
              <a:rPr lang="hu-HU" dirty="0"/>
              <a:t>):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expressed</a:t>
            </a:r>
            <a:r>
              <a:rPr lang="hu-HU" dirty="0"/>
              <a:t> (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weeks</a:t>
            </a:r>
            <a:r>
              <a:rPr lang="hu-HU" dirty="0"/>
              <a:t> 25-30)</a:t>
            </a:r>
          </a:p>
          <a:p>
            <a:r>
              <a:rPr lang="hu-HU" dirty="0" err="1"/>
              <a:t>definitive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 (</a:t>
            </a:r>
            <a:r>
              <a:rPr lang="hu-HU" dirty="0" err="1"/>
              <a:t>future</a:t>
            </a:r>
            <a:r>
              <a:rPr lang="hu-HU" dirty="0"/>
              <a:t> </a:t>
            </a:r>
            <a:r>
              <a:rPr lang="hu-HU" dirty="0" err="1"/>
              <a:t>zona</a:t>
            </a:r>
            <a:r>
              <a:rPr lang="hu-HU" dirty="0"/>
              <a:t> </a:t>
            </a:r>
            <a:r>
              <a:rPr lang="hu-HU" dirty="0" err="1"/>
              <a:t>glomerulosa</a:t>
            </a:r>
            <a:r>
              <a:rPr lang="hu-HU" dirty="0"/>
              <a:t>): </a:t>
            </a:r>
            <a:r>
              <a:rPr lang="hu-HU" dirty="0" err="1"/>
              <a:t>expresses</a:t>
            </a:r>
            <a:r>
              <a:rPr lang="hu-HU" dirty="0"/>
              <a:t> 3bHSD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weeks</a:t>
            </a:r>
            <a:r>
              <a:rPr lang="hu-HU" dirty="0"/>
              <a:t> 22-24.</a:t>
            </a:r>
          </a:p>
          <a:p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hu-HU" dirty="0" err="1"/>
              <a:t>gland</a:t>
            </a:r>
            <a:r>
              <a:rPr lang="hu-HU" dirty="0"/>
              <a:t> </a:t>
            </a:r>
            <a:r>
              <a:rPr lang="hu-HU" dirty="0" err="1"/>
              <a:t>secretes</a:t>
            </a:r>
            <a:r>
              <a:rPr lang="hu-HU" dirty="0"/>
              <a:t> </a:t>
            </a:r>
            <a:r>
              <a:rPr lang="hu-HU" dirty="0" err="1"/>
              <a:t>cortizol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weeks</a:t>
            </a:r>
            <a:r>
              <a:rPr lang="hu-HU" dirty="0"/>
              <a:t> 6-8: most </a:t>
            </a:r>
            <a:r>
              <a:rPr lang="hu-HU" dirty="0" err="1"/>
              <a:t>probably</a:t>
            </a:r>
            <a:r>
              <a:rPr lang="hu-HU" dirty="0"/>
              <a:t> it is </a:t>
            </a:r>
            <a:r>
              <a:rPr lang="hu-HU" dirty="0" err="1"/>
              <a:t>synthetised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placental</a:t>
            </a:r>
            <a:r>
              <a:rPr lang="hu-HU" dirty="0"/>
              <a:t> </a:t>
            </a:r>
            <a:r>
              <a:rPr lang="hu-HU" dirty="0" err="1"/>
              <a:t>progesterone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cholesterol</a:t>
            </a:r>
            <a:r>
              <a:rPr lang="hu-HU" dirty="0"/>
              <a:t>.</a:t>
            </a:r>
          </a:p>
          <a:p>
            <a:r>
              <a:rPr lang="hu-HU" dirty="0" err="1"/>
              <a:t>Neocortex</a:t>
            </a:r>
            <a:r>
              <a:rPr lang="hu-HU" dirty="0"/>
              <a:t> </a:t>
            </a:r>
            <a:r>
              <a:rPr lang="hu-HU" dirty="0" err="1"/>
              <a:t>produces</a:t>
            </a:r>
            <a:r>
              <a:rPr lang="hu-HU" dirty="0"/>
              <a:t> </a:t>
            </a:r>
            <a:r>
              <a:rPr lang="hu-HU" dirty="0" err="1"/>
              <a:t>cortizol</a:t>
            </a:r>
            <a:r>
              <a:rPr lang="hu-HU" dirty="0"/>
              <a:t> </a:t>
            </a:r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 DHEA and DHEA-S</a:t>
            </a:r>
          </a:p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aldosterone</a:t>
            </a:r>
            <a:r>
              <a:rPr lang="hu-HU" dirty="0"/>
              <a:t>?</a:t>
            </a:r>
          </a:p>
          <a:p>
            <a:endParaRPr lang="hu-HU" dirty="0"/>
          </a:p>
          <a:p>
            <a:r>
              <a:rPr lang="hu-HU" dirty="0"/>
              <a:t>CYP11A: 3-4 fold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activity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zona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definitive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quantities</a:t>
            </a:r>
            <a:r>
              <a:rPr lang="hu-HU" dirty="0"/>
              <a:t> of </a:t>
            </a:r>
            <a:r>
              <a:rPr lang="hu-HU" dirty="0" err="1"/>
              <a:t>secreted</a:t>
            </a:r>
            <a:r>
              <a:rPr lang="hu-HU" dirty="0"/>
              <a:t> </a:t>
            </a:r>
            <a:r>
              <a:rPr lang="hu-HU" dirty="0" err="1"/>
              <a:t>steroids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tha</a:t>
            </a:r>
            <a:r>
              <a:rPr lang="hu-HU" dirty="0"/>
              <a:t> </a:t>
            </a:r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adrenals</a:t>
            </a:r>
            <a:r>
              <a:rPr lang="hu-HU" dirty="0"/>
              <a:t>: </a:t>
            </a:r>
            <a:r>
              <a:rPr lang="hu-HU" dirty="0" err="1"/>
              <a:t>fetal</a:t>
            </a:r>
            <a:r>
              <a:rPr lang="hu-HU" dirty="0"/>
              <a:t> </a:t>
            </a:r>
            <a:r>
              <a:rPr lang="hu-HU" dirty="0" err="1"/>
              <a:t>zone</a:t>
            </a:r>
            <a:r>
              <a:rPr lang="hu-HU" dirty="0"/>
              <a:t>: DHEA and DHEA-S 200 mg/</a:t>
            </a:r>
            <a:r>
              <a:rPr lang="hu-HU" dirty="0" err="1"/>
              <a:t>day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term</a:t>
            </a:r>
            <a:r>
              <a:rPr lang="hu-HU" dirty="0"/>
              <a:t> (in </a:t>
            </a:r>
            <a:r>
              <a:rPr lang="hu-HU" dirty="0" err="1"/>
              <a:t>both</a:t>
            </a:r>
            <a:r>
              <a:rPr lang="hu-HU" dirty="0"/>
              <a:t> sexes); it </a:t>
            </a:r>
            <a:r>
              <a:rPr lang="hu-HU" dirty="0" err="1"/>
              <a:t>starts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weeks</a:t>
            </a:r>
            <a:r>
              <a:rPr lang="hu-HU" dirty="0"/>
              <a:t> 6-8</a:t>
            </a:r>
          </a:p>
          <a:p>
            <a:r>
              <a:rPr lang="hu-HU" dirty="0" err="1"/>
              <a:t>aldosteron</a:t>
            </a:r>
            <a:r>
              <a:rPr lang="hu-HU" dirty="0"/>
              <a:t> </a:t>
            </a:r>
            <a:r>
              <a:rPr lang="hu-HU" dirty="0" err="1"/>
              <a:t>secretion</a:t>
            </a:r>
            <a:r>
              <a:rPr lang="hu-HU" dirty="0"/>
              <a:t> </a:t>
            </a:r>
            <a:r>
              <a:rPr lang="hu-HU" dirty="0" err="1"/>
              <a:t>starts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weeks</a:t>
            </a:r>
            <a:r>
              <a:rPr lang="hu-HU" dirty="0"/>
              <a:t> 20-24.</a:t>
            </a:r>
          </a:p>
          <a:p>
            <a:endParaRPr lang="hu-HU" dirty="0"/>
          </a:p>
          <a:p>
            <a:endParaRPr lang="hu-HU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66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43"/>
            <a:ext cx="9161818" cy="56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76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995807"/>
            <a:ext cx="8178799" cy="48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93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3071" y="349624"/>
            <a:ext cx="84447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Ishimoto</a:t>
            </a:r>
            <a:r>
              <a:rPr lang="hu-HU" dirty="0"/>
              <a:t> cikk friss összefoglalása: </a:t>
            </a:r>
          </a:p>
          <a:p>
            <a:r>
              <a:rPr lang="en-US" dirty="0"/>
              <a:t>The current data regarding the ontogeny of expression</a:t>
            </a:r>
            <a:r>
              <a:rPr lang="hu-HU" dirty="0"/>
              <a:t> </a:t>
            </a:r>
            <a:r>
              <a:rPr lang="en-US" dirty="0"/>
              <a:t>of steroidogenic components </a:t>
            </a:r>
            <a:r>
              <a:rPr lang="hu-HU" dirty="0"/>
              <a:t> c</a:t>
            </a:r>
            <a:r>
              <a:rPr lang="en-US" dirty="0" err="1"/>
              <a:t>ould</a:t>
            </a:r>
            <a:r>
              <a:rPr lang="en-US" dirty="0"/>
              <a:t> account for zonal differential</a:t>
            </a:r>
            <a:r>
              <a:rPr lang="hu-HU" dirty="0"/>
              <a:t> </a:t>
            </a:r>
            <a:r>
              <a:rPr lang="en-US" dirty="0"/>
              <a:t>steroidogenic activity and its onset. The HFA</a:t>
            </a:r>
          </a:p>
          <a:p>
            <a:r>
              <a:rPr lang="en-US" dirty="0"/>
              <a:t>cortex after </a:t>
            </a:r>
            <a:r>
              <a:rPr lang="en-US" dirty="0" err="1"/>
              <a:t>midgestation</a:t>
            </a:r>
            <a:r>
              <a:rPr lang="en-US" dirty="0"/>
              <a:t> is composed of three functionally</a:t>
            </a:r>
            <a:r>
              <a:rPr lang="hu-HU" dirty="0"/>
              <a:t> </a:t>
            </a:r>
            <a:r>
              <a:rPr lang="en-US" dirty="0"/>
              <a:t>distinct zones, each of which expresses different combinations</a:t>
            </a:r>
            <a:r>
              <a:rPr lang="hu-HU" dirty="0"/>
              <a:t> </a:t>
            </a:r>
            <a:r>
              <a:rPr lang="en-US" dirty="0"/>
              <a:t>of steroidogenic enzymes and cofactors (Fig. 3):</a:t>
            </a:r>
            <a:r>
              <a:rPr lang="hu-HU" dirty="0"/>
              <a:t> </a:t>
            </a:r>
            <a:r>
              <a:rPr lang="en-US" dirty="0"/>
              <a:t>1) the DZ, which is the likely site of aldosterone synthesis</a:t>
            </a:r>
            <a:r>
              <a:rPr lang="hu-HU" dirty="0"/>
              <a:t> </a:t>
            </a:r>
            <a:r>
              <a:rPr lang="en-US" dirty="0"/>
              <a:t>late in gestation because of the persistent lack of CYP17,</a:t>
            </a:r>
            <a:r>
              <a:rPr lang="hu-HU" dirty="0"/>
              <a:t> </a:t>
            </a:r>
            <a:r>
              <a:rPr lang="en-US" dirty="0"/>
              <a:t>and the eventual expression of HSD3B2, CYP11A,</a:t>
            </a:r>
            <a:r>
              <a:rPr lang="hu-HU" dirty="0"/>
              <a:t> </a:t>
            </a:r>
            <a:r>
              <a:rPr lang="en-US" dirty="0"/>
              <a:t>CYP21, and probably of CYP11B2; 2) the TZ, which appears</a:t>
            </a:r>
            <a:r>
              <a:rPr lang="hu-HU" dirty="0"/>
              <a:t> </a:t>
            </a:r>
            <a:r>
              <a:rPr lang="en-US" dirty="0"/>
              <a:t>to be the site of cortisol production late in gestation</a:t>
            </a:r>
            <a:r>
              <a:rPr lang="hu-HU" dirty="0"/>
              <a:t> </a:t>
            </a:r>
            <a:r>
              <a:rPr lang="en-US" dirty="0"/>
              <a:t>based on the persistent expression of CYP17, CYP11A,</a:t>
            </a:r>
            <a:r>
              <a:rPr lang="hu-HU" dirty="0"/>
              <a:t> </a:t>
            </a:r>
            <a:r>
              <a:rPr lang="en-US" dirty="0"/>
              <a:t>CYP21, and the eventual expression of HSD3B2, and</a:t>
            </a:r>
            <a:r>
              <a:rPr lang="hu-HU" dirty="0"/>
              <a:t> </a:t>
            </a:r>
            <a:r>
              <a:rPr lang="en-US" dirty="0"/>
              <a:t>probably of CYP11B1; and 3) the FZ, which</a:t>
            </a:r>
            <a:r>
              <a:rPr lang="hu-HU" dirty="0"/>
              <a:t> </a:t>
            </a:r>
            <a:r>
              <a:rPr lang="en-US" dirty="0"/>
              <a:t>expresses</a:t>
            </a:r>
            <a:r>
              <a:rPr lang="hu-HU" dirty="0"/>
              <a:t> </a:t>
            </a:r>
            <a:r>
              <a:rPr lang="en-US" dirty="0"/>
              <a:t>CYP11A and CYP17 but not HSD3B2, is the site of 5-steroid production, particularly DHEA and DHEAS,</a:t>
            </a:r>
            <a:r>
              <a:rPr lang="hu-HU" dirty="0"/>
              <a:t> </a:t>
            </a:r>
            <a:r>
              <a:rPr lang="en-US" dirty="0"/>
              <a:t>throughout most of gestation. The localization and ontogeny</a:t>
            </a:r>
            <a:r>
              <a:rPr lang="hu-HU" dirty="0"/>
              <a:t>  </a:t>
            </a:r>
            <a:r>
              <a:rPr lang="en-US" dirty="0"/>
              <a:t>of the steroidogenic enzymes and cofactors fit well</a:t>
            </a:r>
            <a:r>
              <a:rPr lang="hu-HU" dirty="0"/>
              <a:t> </a:t>
            </a:r>
            <a:r>
              <a:rPr lang="en-US" dirty="0"/>
              <a:t>with the concept that the DZ develops to form the zona</a:t>
            </a:r>
            <a:r>
              <a:rPr lang="hu-HU" dirty="0"/>
              <a:t> </a:t>
            </a:r>
            <a:r>
              <a:rPr lang="en-US" dirty="0"/>
              <a:t>glomerulosa, the TZ is the equivalent of the zona </a:t>
            </a:r>
            <a:r>
              <a:rPr lang="en-US" dirty="0" err="1"/>
              <a:t>fasciculata</a:t>
            </a:r>
            <a:r>
              <a:rPr lang="en-US" dirty="0"/>
              <a:t>,</a:t>
            </a:r>
            <a:r>
              <a:rPr lang="hu-HU" dirty="0"/>
              <a:t> </a:t>
            </a:r>
            <a:r>
              <a:rPr lang="en-US" dirty="0"/>
              <a:t>and the FZ is analogous to the zona reticularis.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320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30306" y="363071"/>
            <a:ext cx="8068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steroidogenic</a:t>
            </a:r>
            <a:r>
              <a:rPr lang="de-DE" b="1" dirty="0"/>
              <a:t> </a:t>
            </a:r>
            <a:r>
              <a:rPr lang="de-DE" b="1" dirty="0" err="1"/>
              <a:t>activity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hu-HU" b="1" dirty="0"/>
              <a:t> </a:t>
            </a:r>
            <a:r>
              <a:rPr lang="en-US" b="1" dirty="0"/>
              <a:t>HFA is summarized as follows</a:t>
            </a:r>
            <a:r>
              <a:rPr lang="en-US" dirty="0"/>
              <a:t>: 1) DHEAS production</a:t>
            </a:r>
          </a:p>
          <a:p>
            <a:r>
              <a:rPr lang="en-US" dirty="0"/>
              <a:t>appears to begin at around 8–10 </a:t>
            </a:r>
            <a:r>
              <a:rPr lang="en-US" dirty="0" err="1"/>
              <a:t>wk</a:t>
            </a:r>
            <a:r>
              <a:rPr lang="en-US" dirty="0"/>
              <a:t> gestation, continues</a:t>
            </a:r>
            <a:r>
              <a:rPr lang="hu-HU" dirty="0"/>
              <a:t> </a:t>
            </a:r>
            <a:r>
              <a:rPr lang="en-US" dirty="0"/>
              <a:t>thereafter, and increases considerably during the second</a:t>
            </a:r>
            <a:r>
              <a:rPr lang="hu-HU" dirty="0"/>
              <a:t> </a:t>
            </a:r>
            <a:r>
              <a:rPr lang="en-US" dirty="0"/>
              <a:t>and third trimesters, such that by term the HFA produces</a:t>
            </a:r>
            <a:r>
              <a:rPr lang="hu-HU" dirty="0"/>
              <a:t> </a:t>
            </a:r>
            <a:r>
              <a:rPr lang="en-US" dirty="0"/>
              <a:t>around 200 mg of DHEAS per day; 2) </a:t>
            </a:r>
            <a:r>
              <a:rPr lang="en-US" i="1" dirty="0"/>
              <a:t>de novo </a:t>
            </a:r>
            <a:r>
              <a:rPr lang="en-US" dirty="0"/>
              <a:t>cortisol</a:t>
            </a:r>
            <a:r>
              <a:rPr lang="hu-HU" dirty="0"/>
              <a:t> </a:t>
            </a:r>
            <a:r>
              <a:rPr lang="en-US" dirty="0"/>
              <a:t>production likely occurs transiently early in gestation</a:t>
            </a:r>
            <a:r>
              <a:rPr lang="hu-HU" dirty="0"/>
              <a:t> </a:t>
            </a:r>
            <a:r>
              <a:rPr lang="en-US" dirty="0"/>
              <a:t>(around 7–10 </a:t>
            </a:r>
            <a:r>
              <a:rPr lang="en-US" dirty="0" err="1"/>
              <a:t>wk</a:t>
            </a:r>
            <a:r>
              <a:rPr lang="en-US" dirty="0"/>
              <a:t> gestation); 3) due to the lack of</a:t>
            </a:r>
          </a:p>
          <a:p>
            <a:r>
              <a:rPr lang="de-DE" dirty="0"/>
              <a:t>HSD3B2 </a:t>
            </a:r>
            <a:r>
              <a:rPr lang="de-DE" dirty="0" err="1"/>
              <a:t>expression</a:t>
            </a:r>
            <a:r>
              <a:rPr lang="de-DE" dirty="0"/>
              <a:t>, </a:t>
            </a:r>
            <a:r>
              <a:rPr lang="de-DE" i="1" dirty="0"/>
              <a:t>de </a:t>
            </a:r>
            <a:r>
              <a:rPr lang="de-DE" i="1" dirty="0" err="1"/>
              <a:t>novo</a:t>
            </a:r>
            <a:r>
              <a:rPr lang="de-DE" i="1" dirty="0"/>
              <a:t> </a:t>
            </a:r>
            <a:r>
              <a:rPr lang="de-DE" dirty="0" err="1"/>
              <a:t>cortisol</a:t>
            </a:r>
            <a:r>
              <a:rPr lang="de-DE" dirty="0"/>
              <a:t> </a:t>
            </a:r>
            <a:r>
              <a:rPr lang="de-DE" dirty="0" err="1"/>
              <a:t>biosynthesis</a:t>
            </a:r>
            <a:r>
              <a:rPr lang="de-DE" dirty="0"/>
              <a:t> </a:t>
            </a:r>
            <a:r>
              <a:rPr lang="de-DE" dirty="0" err="1"/>
              <a:t>appears</a:t>
            </a:r>
            <a:r>
              <a:rPr lang="hu-HU" dirty="0"/>
              <a:t> </a:t>
            </a:r>
            <a:r>
              <a:rPr lang="en-US" dirty="0"/>
              <a:t>to be suppressed until late gestation when cortisol</a:t>
            </a:r>
            <a:r>
              <a:rPr lang="hu-HU" dirty="0"/>
              <a:t> </a:t>
            </a:r>
            <a:r>
              <a:rPr lang="en-US" dirty="0"/>
              <a:t>production escalates (76 –78); and 4) aldosterone synthesis</a:t>
            </a:r>
          </a:p>
          <a:p>
            <a:r>
              <a:rPr lang="en-US" dirty="0"/>
              <a:t>in the HFA may be suppressed during </a:t>
            </a:r>
            <a:r>
              <a:rPr lang="en-US" dirty="0" err="1"/>
              <a:t>midgestation</a:t>
            </a:r>
            <a:r>
              <a:rPr lang="hu-HU" dirty="0"/>
              <a:t> </a:t>
            </a:r>
            <a:r>
              <a:rPr lang="en-US" dirty="0"/>
              <a:t>due to the probable lack of CYP11B2 expression,</a:t>
            </a:r>
            <a:r>
              <a:rPr lang="hu-HU" dirty="0"/>
              <a:t> </a:t>
            </a:r>
            <a:r>
              <a:rPr lang="en-US" dirty="0"/>
              <a:t>but likely becomes active by term</a:t>
            </a:r>
            <a:r>
              <a:rPr lang="hu-HU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765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190"/>
            <a:ext cx="9144000" cy="61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7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7576"/>
          </a:xfrm>
        </p:spPr>
        <p:txBody>
          <a:bodyPr/>
          <a:lstStyle/>
          <a:p>
            <a:pPr algn="ctr"/>
            <a:r>
              <a:rPr lang="hu-HU" b="1" dirty="0" err="1"/>
              <a:t>Adrenal</a:t>
            </a:r>
            <a:r>
              <a:rPr lang="hu-HU" b="1" dirty="0"/>
              <a:t> </a:t>
            </a:r>
            <a:r>
              <a:rPr lang="hu-HU" b="1" dirty="0" err="1"/>
              <a:t>primordium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3217" y="1558339"/>
            <a:ext cx="8651631" cy="5053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it </a:t>
            </a:r>
            <a:r>
              <a:rPr lang="hu-HU" dirty="0" err="1"/>
              <a:t>appears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cranial</a:t>
            </a:r>
            <a:r>
              <a:rPr lang="hu-HU" dirty="0"/>
              <a:t> and </a:t>
            </a:r>
            <a:r>
              <a:rPr lang="hu-HU" dirty="0" err="1"/>
              <a:t>medial</a:t>
            </a:r>
            <a:r>
              <a:rPr lang="hu-HU" dirty="0"/>
              <a:t> part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gonadal</a:t>
            </a:r>
            <a:r>
              <a:rPr lang="hu-HU" dirty="0"/>
              <a:t> </a:t>
            </a:r>
            <a:r>
              <a:rPr lang="hu-HU" dirty="0" err="1"/>
              <a:t>ridge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hu-HU" dirty="0" err="1"/>
              <a:t>gland</a:t>
            </a:r>
            <a:r>
              <a:rPr lang="hu-HU" dirty="0"/>
              <a:t> has </a:t>
            </a:r>
            <a:r>
              <a:rPr lang="hu-HU" dirty="0" err="1"/>
              <a:t>the</a:t>
            </a:r>
            <a:r>
              <a:rPr lang="hu-HU" dirty="0"/>
              <a:t> most </a:t>
            </a:r>
            <a:r>
              <a:rPr lang="hu-HU" dirty="0" err="1"/>
              <a:t>complex</a:t>
            </a:r>
            <a:r>
              <a:rPr lang="hu-HU" dirty="0"/>
              <a:t> </a:t>
            </a:r>
            <a:r>
              <a:rPr lang="hu-HU" dirty="0" err="1"/>
              <a:t>development</a:t>
            </a:r>
            <a:r>
              <a:rPr lang="hu-HU" dirty="0"/>
              <a:t>: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</a:t>
            </a:r>
            <a:r>
              <a:rPr lang="hu-HU" dirty="0" err="1"/>
              <a:t>derive</a:t>
            </a:r>
            <a:r>
              <a:rPr lang="hu-HU" dirty="0"/>
              <a:t> </a:t>
            </a:r>
            <a:r>
              <a:rPr lang="hu-HU" dirty="0" err="1"/>
              <a:t>from</a:t>
            </a:r>
            <a:br>
              <a:rPr lang="hu-HU" dirty="0"/>
            </a:br>
            <a:r>
              <a:rPr lang="hu-HU" b="1" dirty="0"/>
              <a:t>1.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coelomic</a:t>
            </a:r>
            <a:r>
              <a:rPr lang="hu-HU" b="1" dirty="0"/>
              <a:t> </a:t>
            </a:r>
            <a:r>
              <a:rPr lang="hu-HU" b="1" dirty="0" err="1"/>
              <a:t>epithel</a:t>
            </a:r>
            <a:r>
              <a:rPr lang="hu-HU" b="1" dirty="0"/>
              <a:t> (</a:t>
            </a:r>
            <a:r>
              <a:rPr lang="hu-HU" b="1" dirty="0" err="1"/>
              <a:t>cortex</a:t>
            </a:r>
            <a:r>
              <a:rPr lang="hu-HU" b="1" dirty="0"/>
              <a:t>)</a:t>
            </a:r>
            <a:br>
              <a:rPr lang="hu-HU" b="1" dirty="0"/>
            </a:br>
            <a:r>
              <a:rPr lang="hu-HU" b="1" dirty="0"/>
              <a:t>2.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intermediate</a:t>
            </a:r>
            <a:r>
              <a:rPr lang="hu-HU" b="1" dirty="0"/>
              <a:t> </a:t>
            </a:r>
            <a:r>
              <a:rPr lang="hu-HU" b="1" dirty="0" err="1"/>
              <a:t>mesoderm</a:t>
            </a:r>
            <a:r>
              <a:rPr lang="hu-HU" b="1" dirty="0"/>
              <a:t> (</a:t>
            </a:r>
            <a:r>
              <a:rPr lang="hu-HU" b="1" dirty="0" err="1"/>
              <a:t>cortex</a:t>
            </a:r>
            <a:r>
              <a:rPr lang="hu-HU" b="1" dirty="0"/>
              <a:t>)</a:t>
            </a:r>
            <a:br>
              <a:rPr lang="hu-HU" b="1" dirty="0"/>
            </a:br>
            <a:r>
              <a:rPr lang="hu-HU" b="1" dirty="0"/>
              <a:t>3.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mesonephric</a:t>
            </a:r>
            <a:r>
              <a:rPr lang="hu-HU" b="1" dirty="0"/>
              <a:t> </a:t>
            </a:r>
            <a:r>
              <a:rPr lang="hu-HU" b="1" dirty="0" err="1"/>
              <a:t>nephrons</a:t>
            </a:r>
            <a:r>
              <a:rPr lang="hu-HU" b="1" dirty="0"/>
              <a:t> (</a:t>
            </a:r>
            <a:r>
              <a:rPr lang="hu-HU" b="1" dirty="0" err="1"/>
              <a:t>capsule</a:t>
            </a:r>
            <a:r>
              <a:rPr lang="hu-HU" b="1" dirty="0"/>
              <a:t>)</a:t>
            </a:r>
            <a:br>
              <a:rPr lang="hu-HU" b="1" dirty="0"/>
            </a:br>
            <a:r>
              <a:rPr lang="hu-HU" b="1" dirty="0"/>
              <a:t>4. </a:t>
            </a:r>
            <a:r>
              <a:rPr lang="hu-HU" b="1" dirty="0" err="1"/>
              <a:t>neural</a:t>
            </a:r>
            <a:r>
              <a:rPr lang="hu-HU" b="1" dirty="0"/>
              <a:t> </a:t>
            </a:r>
            <a:r>
              <a:rPr lang="hu-HU" b="1" dirty="0" err="1"/>
              <a:t>crest</a:t>
            </a:r>
            <a:r>
              <a:rPr lang="hu-HU" b="1" dirty="0"/>
              <a:t> </a:t>
            </a:r>
            <a:r>
              <a:rPr lang="hu-HU" b="1" dirty="0" err="1"/>
              <a:t>cells</a:t>
            </a:r>
            <a:r>
              <a:rPr lang="hu-HU" b="1" dirty="0"/>
              <a:t> (</a:t>
            </a:r>
            <a:r>
              <a:rPr lang="hu-HU" b="1" dirty="0" err="1"/>
              <a:t>medulla</a:t>
            </a:r>
            <a:r>
              <a:rPr lang="hu-HU" b="1" dirty="0"/>
              <a:t>)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coelomic</a:t>
            </a:r>
            <a:r>
              <a:rPr lang="hu-HU" dirty="0"/>
              <a:t> </a:t>
            </a:r>
            <a:r>
              <a:rPr lang="hu-HU" dirty="0" err="1"/>
              <a:t>epithel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</a:t>
            </a:r>
            <a:r>
              <a:rPr lang="hu-HU" dirty="0" err="1"/>
              <a:t>migrate</a:t>
            </a:r>
            <a:r>
              <a:rPr lang="hu-HU" dirty="0"/>
              <a:t> out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epithel</a:t>
            </a:r>
            <a:r>
              <a:rPr lang="hu-HU" dirty="0"/>
              <a:t>, and </a:t>
            </a:r>
            <a:r>
              <a:rPr lang="hu-HU" dirty="0" err="1"/>
              <a:t>then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intermingle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mesodermal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</a:t>
            </a:r>
            <a:r>
              <a:rPr lang="hu-HU" dirty="0" err="1"/>
              <a:t>making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clump</a:t>
            </a:r>
            <a:r>
              <a:rPr lang="hu-HU" dirty="0"/>
              <a:t>: </a:t>
            </a: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hu-HU" dirty="0" err="1"/>
              <a:t>primordium</a:t>
            </a:r>
            <a:r>
              <a:rPr lang="hu-HU" dirty="0"/>
              <a:t>, </a:t>
            </a: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hu-HU" dirty="0" err="1"/>
              <a:t>anlage</a:t>
            </a:r>
            <a:r>
              <a:rPr lang="hu-HU" dirty="0"/>
              <a:t>: </a:t>
            </a:r>
            <a:r>
              <a:rPr lang="hu-HU" dirty="0" err="1"/>
              <a:t>about</a:t>
            </a:r>
            <a:r>
              <a:rPr lang="hu-HU" dirty="0"/>
              <a:t> ED33-35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6739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/>
              <a:t>Developmental</a:t>
            </a:r>
            <a:r>
              <a:rPr lang="de-DE" b="1" dirty="0"/>
              <a:t> </a:t>
            </a:r>
            <a:r>
              <a:rPr lang="de-DE" b="1" dirty="0" err="1"/>
              <a:t>abnormalities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br>
              <a:rPr lang="de-DE" b="1" dirty="0"/>
            </a:br>
            <a:r>
              <a:rPr lang="de-DE" b="1" dirty="0" err="1"/>
              <a:t>adrenal</a:t>
            </a:r>
            <a:r>
              <a:rPr lang="hu-HU" b="1" dirty="0"/>
              <a:t> </a:t>
            </a:r>
            <a:r>
              <a:rPr lang="hu-HU" b="1" dirty="0" err="1"/>
              <a:t>gland</a:t>
            </a:r>
            <a:endParaRPr lang="de-DE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 err="1"/>
              <a:t>Ectopic</a:t>
            </a:r>
            <a:r>
              <a:rPr lang="hu-HU" b="1" dirty="0"/>
              <a:t> a</a:t>
            </a:r>
            <a:r>
              <a:rPr lang="de-DE" b="1" dirty="0" err="1"/>
              <a:t>drenal</a:t>
            </a:r>
            <a:r>
              <a:rPr lang="de-DE" b="1" dirty="0"/>
              <a:t> </a:t>
            </a:r>
            <a:r>
              <a:rPr lang="de-DE" b="1" dirty="0" err="1"/>
              <a:t>tissue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de-DE" dirty="0" err="1"/>
              <a:t>rest</a:t>
            </a:r>
            <a:r>
              <a:rPr lang="hu-HU" dirty="0"/>
              <a:t>):  </a:t>
            </a:r>
            <a:r>
              <a:rPr lang="en-US" dirty="0"/>
              <a:t>The adrenal rests</a:t>
            </a:r>
            <a:r>
              <a:rPr lang="hu-HU" dirty="0"/>
              <a:t> </a:t>
            </a:r>
            <a:r>
              <a:rPr lang="en-US" dirty="0"/>
              <a:t>may contain cortical tissue only or other cortical</a:t>
            </a:r>
            <a:r>
              <a:rPr lang="hu-HU" dirty="0"/>
              <a:t> </a:t>
            </a:r>
            <a:r>
              <a:rPr lang="en-US" dirty="0"/>
              <a:t>and medullary tissue. Ectopic</a:t>
            </a:r>
            <a:r>
              <a:rPr lang="hu-HU" dirty="0"/>
              <a:t> </a:t>
            </a:r>
            <a:r>
              <a:rPr lang="en-US" dirty="0"/>
              <a:t>adrenal cortical tissue is found in up to</a:t>
            </a:r>
            <a:r>
              <a:rPr lang="hu-HU" dirty="0"/>
              <a:t> </a:t>
            </a:r>
            <a:r>
              <a:rPr lang="en-US" dirty="0"/>
              <a:t>50% of neonates</a:t>
            </a:r>
            <a:r>
              <a:rPr lang="hu-HU" dirty="0"/>
              <a:t> </a:t>
            </a:r>
            <a:r>
              <a:rPr lang="en-US" dirty="0"/>
              <a:t>and usually atrophies, so that it</a:t>
            </a:r>
            <a:r>
              <a:rPr lang="hu-HU" dirty="0"/>
              <a:t> </a:t>
            </a:r>
            <a:r>
              <a:rPr lang="en-US" dirty="0"/>
              <a:t>only occurs in 1% of adults</a:t>
            </a:r>
            <a:r>
              <a:rPr lang="hu-HU" dirty="0"/>
              <a:t>. </a:t>
            </a:r>
            <a:r>
              <a:rPr lang="de-DE" dirty="0"/>
              <a:t>Most </a:t>
            </a:r>
            <a:r>
              <a:rPr lang="de-DE" dirty="0" err="1"/>
              <a:t>ectopic</a:t>
            </a:r>
            <a:r>
              <a:rPr lang="de-DE" dirty="0"/>
              <a:t> </a:t>
            </a:r>
            <a:r>
              <a:rPr lang="de-DE" dirty="0" err="1"/>
              <a:t>adrenal</a:t>
            </a:r>
            <a:r>
              <a:rPr lang="hu-HU" dirty="0"/>
              <a:t> </a:t>
            </a:r>
            <a:r>
              <a:rPr lang="en-US" dirty="0"/>
              <a:t>tissue is found in the vicinity of the adrenals around</a:t>
            </a:r>
            <a:r>
              <a:rPr lang="hu-HU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coeliac</a:t>
            </a:r>
            <a:r>
              <a:rPr lang="de-DE" dirty="0"/>
              <a:t> </a:t>
            </a:r>
            <a:r>
              <a:rPr lang="de-DE" dirty="0" err="1"/>
              <a:t>axis</a:t>
            </a:r>
            <a:r>
              <a:rPr lang="hu-HU" dirty="0"/>
              <a:t>.</a:t>
            </a:r>
          </a:p>
          <a:p>
            <a:r>
              <a:rPr lang="en-US" b="1" dirty="0"/>
              <a:t>Adrenal heterotopia </a:t>
            </a:r>
            <a:r>
              <a:rPr lang="hu-HU" dirty="0"/>
              <a:t>(</a:t>
            </a:r>
            <a:r>
              <a:rPr lang="en-US" dirty="0"/>
              <a:t>very rare</a:t>
            </a:r>
            <a:r>
              <a:rPr lang="hu-HU" dirty="0"/>
              <a:t>): </a:t>
            </a:r>
            <a:r>
              <a:rPr lang="en-US" dirty="0"/>
              <a:t>ac</a:t>
            </a:r>
            <a:r>
              <a:rPr lang="hu-HU" dirty="0"/>
              <a:t>c</a:t>
            </a:r>
            <a:r>
              <a:rPr lang="en-US" dirty="0" err="1"/>
              <a:t>essory</a:t>
            </a:r>
            <a:r>
              <a:rPr lang="en-US" dirty="0"/>
              <a:t> adrenal issue is incorporated into</a:t>
            </a:r>
            <a:r>
              <a:rPr lang="hu-HU" dirty="0"/>
              <a:t> </a:t>
            </a:r>
            <a:r>
              <a:rPr lang="en-US" dirty="0"/>
              <a:t>adjacent organs such as kidney or liver.</a:t>
            </a:r>
            <a:endParaRPr lang="hu-HU" dirty="0"/>
          </a:p>
          <a:p>
            <a:r>
              <a:rPr lang="de-DE" b="1" dirty="0" err="1"/>
              <a:t>Congenital</a:t>
            </a:r>
            <a:r>
              <a:rPr lang="de-DE" b="1" dirty="0"/>
              <a:t> </a:t>
            </a:r>
            <a:r>
              <a:rPr lang="de-DE" b="1" dirty="0" err="1"/>
              <a:t>adrenal</a:t>
            </a:r>
            <a:r>
              <a:rPr lang="de-DE" b="1" dirty="0"/>
              <a:t> </a:t>
            </a:r>
            <a:r>
              <a:rPr lang="de-DE" b="1" dirty="0" err="1"/>
              <a:t>hyperplasia</a:t>
            </a:r>
            <a:r>
              <a:rPr lang="de-DE" b="1" dirty="0"/>
              <a:t> </a:t>
            </a:r>
            <a:r>
              <a:rPr lang="de-DE" dirty="0"/>
              <a:t>(CAH)</a:t>
            </a:r>
            <a:r>
              <a:rPr lang="hu-HU" dirty="0"/>
              <a:t>:</a:t>
            </a:r>
            <a:r>
              <a:rPr lang="de-DE" dirty="0"/>
              <a:t> a</a:t>
            </a:r>
            <a:r>
              <a:rPr lang="hu-HU" dirty="0"/>
              <a:t> </a:t>
            </a:r>
            <a:r>
              <a:rPr lang="en-US" dirty="0"/>
              <a:t>group of autosomal</a:t>
            </a:r>
            <a:r>
              <a:rPr lang="hu-HU" dirty="0"/>
              <a:t> </a:t>
            </a:r>
            <a:r>
              <a:rPr lang="en-US" dirty="0"/>
              <a:t>recessive disorders characterized</a:t>
            </a:r>
            <a:r>
              <a:rPr lang="hu-HU" dirty="0"/>
              <a:t> </a:t>
            </a:r>
            <a:r>
              <a:rPr lang="en-US" dirty="0"/>
              <a:t>by enzyme defects in the pathway of cortisol</a:t>
            </a:r>
            <a:r>
              <a:rPr lang="hu-HU" dirty="0"/>
              <a:t> </a:t>
            </a:r>
            <a:r>
              <a:rPr lang="de-DE" dirty="0" err="1"/>
              <a:t>synthesis</a:t>
            </a:r>
            <a:r>
              <a:rPr lang="de-DE" dirty="0"/>
              <a:t>. </a:t>
            </a:r>
            <a:r>
              <a:rPr lang="de-DE" dirty="0" err="1"/>
              <a:t>Deficient</a:t>
            </a:r>
            <a:r>
              <a:rPr lang="de-DE" dirty="0"/>
              <a:t> </a:t>
            </a:r>
            <a:r>
              <a:rPr lang="de-DE" dirty="0" err="1"/>
              <a:t>cortisol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hu-HU" dirty="0"/>
              <a:t> </a:t>
            </a:r>
            <a:r>
              <a:rPr lang="en-US" dirty="0"/>
              <a:t>increased ACTH production and hyperplasia of the</a:t>
            </a:r>
            <a:r>
              <a:rPr lang="hu-HU" dirty="0"/>
              <a:t> </a:t>
            </a:r>
            <a:r>
              <a:rPr lang="de-DE" dirty="0" err="1"/>
              <a:t>adrenal</a:t>
            </a:r>
            <a:r>
              <a:rPr lang="de-DE" dirty="0"/>
              <a:t> </a:t>
            </a:r>
            <a:r>
              <a:rPr lang="de-DE" dirty="0" err="1"/>
              <a:t>cortex</a:t>
            </a:r>
            <a:r>
              <a:rPr lang="hu-HU" dirty="0"/>
              <a:t>.</a:t>
            </a:r>
            <a:r>
              <a:rPr lang="en-US" dirty="0"/>
              <a:t> fetal adrenal cortex cannot synthesize adequate</a:t>
            </a:r>
            <a:r>
              <a:rPr lang="hu-HU" dirty="0"/>
              <a:t> </a:t>
            </a:r>
            <a:r>
              <a:rPr lang="en-US" dirty="0"/>
              <a:t>amounts of cortisol. The suppressed cortisol inhibits</a:t>
            </a:r>
            <a:r>
              <a:rPr lang="hu-HU" dirty="0"/>
              <a:t> </a:t>
            </a:r>
            <a:r>
              <a:rPr lang="en-US" dirty="0"/>
              <a:t>negative feedback at the fetal anterior pituitary, which</a:t>
            </a:r>
            <a:r>
              <a:rPr lang="hu-HU" dirty="0"/>
              <a:t> </a:t>
            </a:r>
            <a:r>
              <a:rPr lang="en-US" dirty="0"/>
              <a:t>leads to a compensatory increase in ACTH secretion. The</a:t>
            </a:r>
            <a:r>
              <a:rPr lang="hu-HU" dirty="0"/>
              <a:t> </a:t>
            </a:r>
            <a:r>
              <a:rPr lang="en-US" dirty="0"/>
              <a:t>elevated ACTH causes fetal adrenal hyperplasia and increases</a:t>
            </a:r>
            <a:r>
              <a:rPr lang="hu-HU" dirty="0"/>
              <a:t> </a:t>
            </a:r>
            <a:r>
              <a:rPr lang="en-US" dirty="0"/>
              <a:t>production of DHEAS because its biosynthesis is</a:t>
            </a:r>
            <a:r>
              <a:rPr lang="hu-HU" dirty="0"/>
              <a:t> </a:t>
            </a:r>
            <a:r>
              <a:rPr lang="en-US" dirty="0"/>
              <a:t>not affected by CYP21 deficiency. In the first trimester</a:t>
            </a:r>
            <a:r>
              <a:rPr lang="hu-HU" dirty="0"/>
              <a:t> </a:t>
            </a:r>
            <a:r>
              <a:rPr lang="en-US" dirty="0"/>
              <a:t>when sexual differentiation occurs, there is a relative lack</a:t>
            </a:r>
            <a:r>
              <a:rPr lang="hu-HU" dirty="0"/>
              <a:t> </a:t>
            </a:r>
            <a:r>
              <a:rPr lang="en-US" dirty="0"/>
              <a:t>of</a:t>
            </a:r>
            <a:r>
              <a:rPr lang="hu-HU" dirty="0"/>
              <a:t> </a:t>
            </a:r>
            <a:r>
              <a:rPr lang="en-US" dirty="0"/>
              <a:t>aromatase (CYP19) activity in contrast to high placental</a:t>
            </a:r>
            <a:r>
              <a:rPr lang="hu-HU" dirty="0"/>
              <a:t> </a:t>
            </a:r>
            <a:r>
              <a:rPr lang="en-US" dirty="0"/>
              <a:t>aromatase activity seen later in gestation. Thus, the</a:t>
            </a:r>
            <a:r>
              <a:rPr lang="hu-HU" dirty="0"/>
              <a:t> </a:t>
            </a:r>
            <a:r>
              <a:rPr lang="en-US" dirty="0"/>
              <a:t>primary clinical manifestations of CYP21 deficiency are</a:t>
            </a:r>
            <a:r>
              <a:rPr lang="hu-HU" dirty="0"/>
              <a:t> </a:t>
            </a:r>
            <a:r>
              <a:rPr lang="en-US" dirty="0"/>
              <a:t>those of androgen excess, which are first expressed </a:t>
            </a:r>
            <a:r>
              <a:rPr lang="en-US" i="1" dirty="0"/>
              <a:t>in</a:t>
            </a:r>
            <a:r>
              <a:rPr lang="hu-HU" i="1" dirty="0"/>
              <a:t> </a:t>
            </a:r>
            <a:r>
              <a:rPr lang="en-US" i="1" dirty="0"/>
              <a:t>utero</a:t>
            </a:r>
            <a:r>
              <a:rPr lang="en-US" dirty="0"/>
              <a:t>, resulting in </a:t>
            </a:r>
            <a:r>
              <a:rPr lang="en-US" dirty="0" err="1"/>
              <a:t>virilization</a:t>
            </a:r>
            <a:r>
              <a:rPr lang="en-US" dirty="0"/>
              <a:t> of the external genitalia of</a:t>
            </a:r>
            <a:r>
              <a:rPr lang="hu-HU" dirty="0"/>
              <a:t> </a:t>
            </a:r>
            <a:r>
              <a:rPr lang="de-DE" dirty="0" err="1"/>
              <a:t>female</a:t>
            </a:r>
            <a:r>
              <a:rPr lang="de-DE" dirty="0"/>
              <a:t> </a:t>
            </a:r>
            <a:r>
              <a:rPr lang="de-DE" dirty="0" err="1"/>
              <a:t>fetuses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95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" y="-1"/>
            <a:ext cx="3389784" cy="687413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082926" y="170351"/>
            <a:ext cx="4032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Adrenal</a:t>
            </a:r>
            <a:r>
              <a:rPr lang="hu-HU" b="1" dirty="0"/>
              <a:t> </a:t>
            </a:r>
            <a:r>
              <a:rPr lang="hu-HU" b="1" dirty="0" err="1"/>
              <a:t>gland</a:t>
            </a:r>
            <a:r>
              <a:rPr lang="hu-HU" b="1" dirty="0"/>
              <a:t> </a:t>
            </a:r>
            <a:r>
              <a:rPr lang="hu-HU" b="1" dirty="0" err="1"/>
              <a:t>development</a:t>
            </a:r>
            <a:r>
              <a:rPr lang="hu-HU" b="1" dirty="0"/>
              <a:t> in human</a:t>
            </a:r>
          </a:p>
          <a:p>
            <a:endParaRPr lang="hu-HU" dirty="0"/>
          </a:p>
          <a:p>
            <a:r>
              <a:rPr lang="hu-HU" dirty="0" err="1"/>
              <a:t>at</a:t>
            </a:r>
            <a:r>
              <a:rPr lang="hu-HU" dirty="0"/>
              <a:t> ED33 (a)</a:t>
            </a:r>
          </a:p>
          <a:p>
            <a:r>
              <a:rPr lang="hu-HU" dirty="0" err="1"/>
              <a:t>at</a:t>
            </a:r>
            <a:r>
              <a:rPr lang="hu-HU" dirty="0"/>
              <a:t> ED44 (b)</a:t>
            </a:r>
          </a:p>
          <a:p>
            <a:r>
              <a:rPr lang="hu-HU" dirty="0" err="1"/>
              <a:t>at</a:t>
            </a:r>
            <a:r>
              <a:rPr lang="hu-HU" dirty="0"/>
              <a:t> EW13 (c)</a:t>
            </a:r>
            <a:endParaRPr lang="de-DE" dirty="0"/>
          </a:p>
        </p:txBody>
      </p:sp>
      <p:sp>
        <p:nvSpPr>
          <p:cNvPr id="4" name="Szövegdoboz 3"/>
          <p:cNvSpPr txBox="1"/>
          <p:nvPr/>
        </p:nvSpPr>
        <p:spPr>
          <a:xfrm>
            <a:off x="4082926" y="4000737"/>
            <a:ext cx="3400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1: aorta</a:t>
            </a:r>
          </a:p>
          <a:p>
            <a:r>
              <a:rPr lang="hu-HU" sz="1400" dirty="0"/>
              <a:t>2: </a:t>
            </a:r>
            <a:r>
              <a:rPr lang="hu-HU" sz="1400" dirty="0" err="1"/>
              <a:t>postcardinal</a:t>
            </a:r>
            <a:r>
              <a:rPr lang="hu-HU" sz="1400" dirty="0"/>
              <a:t> (l) and </a:t>
            </a:r>
            <a:r>
              <a:rPr lang="hu-HU" sz="1400" dirty="0" err="1"/>
              <a:t>subcardinal</a:t>
            </a:r>
            <a:r>
              <a:rPr lang="hu-HU" sz="1400" dirty="0"/>
              <a:t> (m) </a:t>
            </a:r>
            <a:r>
              <a:rPr lang="hu-HU" sz="1400" dirty="0" err="1"/>
              <a:t>veins</a:t>
            </a:r>
            <a:r>
              <a:rPr lang="hu-HU" sz="1400" dirty="0"/>
              <a:t> (in a) </a:t>
            </a:r>
            <a:r>
              <a:rPr lang="hu-HU" sz="1400" dirty="0" err="1"/>
              <a:t>or</a:t>
            </a:r>
            <a:r>
              <a:rPr lang="hu-HU" sz="1400" dirty="0"/>
              <a:t> </a:t>
            </a:r>
            <a:r>
              <a:rPr lang="hu-HU" sz="1400" dirty="0" err="1"/>
              <a:t>suprarenal</a:t>
            </a:r>
            <a:r>
              <a:rPr lang="hu-HU" sz="1400" dirty="0"/>
              <a:t> (l) and </a:t>
            </a:r>
            <a:r>
              <a:rPr lang="hu-HU" sz="1400" dirty="0" err="1"/>
              <a:t>inferior</a:t>
            </a:r>
            <a:r>
              <a:rPr lang="hu-HU" sz="1400" dirty="0"/>
              <a:t> cava </a:t>
            </a:r>
            <a:r>
              <a:rPr lang="hu-HU" sz="1400" dirty="0" err="1"/>
              <a:t>veins</a:t>
            </a:r>
            <a:r>
              <a:rPr lang="hu-HU" sz="1400" dirty="0"/>
              <a:t> (m; in c)</a:t>
            </a:r>
          </a:p>
          <a:p>
            <a:r>
              <a:rPr lang="hu-HU" sz="1400" dirty="0"/>
              <a:t>3: </a:t>
            </a:r>
            <a:r>
              <a:rPr lang="hu-HU" sz="1400" dirty="0" err="1"/>
              <a:t>mesonephric</a:t>
            </a:r>
            <a:r>
              <a:rPr lang="hu-HU" sz="1400" dirty="0"/>
              <a:t> fold</a:t>
            </a:r>
          </a:p>
          <a:p>
            <a:r>
              <a:rPr lang="hu-HU" sz="1400" dirty="0"/>
              <a:t>4: </a:t>
            </a:r>
            <a:r>
              <a:rPr lang="hu-HU" sz="1400" dirty="0" err="1"/>
              <a:t>gonad</a:t>
            </a:r>
            <a:endParaRPr lang="hu-HU" sz="1400" dirty="0"/>
          </a:p>
          <a:p>
            <a:r>
              <a:rPr lang="hu-HU" sz="1400" dirty="0"/>
              <a:t>5: </a:t>
            </a:r>
            <a:r>
              <a:rPr lang="hu-HU" sz="1400" dirty="0" err="1"/>
              <a:t>sympathicoblasten</a:t>
            </a:r>
            <a:endParaRPr lang="hu-HU" sz="1400" dirty="0"/>
          </a:p>
          <a:p>
            <a:r>
              <a:rPr lang="hu-HU" sz="1400" dirty="0"/>
              <a:t>6:liver</a:t>
            </a:r>
          </a:p>
          <a:p>
            <a:r>
              <a:rPr lang="hu-HU" sz="1400" dirty="0"/>
              <a:t>7: </a:t>
            </a:r>
            <a:r>
              <a:rPr lang="hu-HU" sz="1400" dirty="0" err="1"/>
              <a:t>diaphragm</a:t>
            </a:r>
            <a:endParaRPr lang="hu-HU" sz="1400" dirty="0"/>
          </a:p>
          <a:p>
            <a:r>
              <a:rPr lang="hu-HU" sz="1400" dirty="0"/>
              <a:t>8: </a:t>
            </a:r>
            <a:r>
              <a:rPr lang="hu-HU" sz="1400" dirty="0" err="1"/>
              <a:t>coelom</a:t>
            </a:r>
            <a:endParaRPr lang="hu-HU" sz="1400" dirty="0"/>
          </a:p>
          <a:p>
            <a:r>
              <a:rPr lang="hu-HU" sz="1400" dirty="0" err="1"/>
              <a:t>orange</a:t>
            </a:r>
            <a:r>
              <a:rPr lang="hu-HU" sz="1400" dirty="0"/>
              <a:t>: </a:t>
            </a:r>
            <a:r>
              <a:rPr lang="hu-HU" sz="1400" dirty="0" err="1"/>
              <a:t>adrenal</a:t>
            </a:r>
            <a:r>
              <a:rPr lang="hu-HU" sz="1400" dirty="0"/>
              <a:t> </a:t>
            </a:r>
            <a:r>
              <a:rPr lang="hu-HU" sz="1400" dirty="0" err="1"/>
              <a:t>anlage</a:t>
            </a:r>
            <a:endParaRPr lang="hu-HU" sz="1400" dirty="0"/>
          </a:p>
          <a:p>
            <a:r>
              <a:rPr lang="hu-HU" sz="1400" dirty="0" err="1"/>
              <a:t>brown</a:t>
            </a:r>
            <a:r>
              <a:rPr lang="hu-HU" sz="1400" dirty="0"/>
              <a:t>: </a:t>
            </a:r>
            <a:r>
              <a:rPr lang="hu-HU" sz="1400" dirty="0" err="1"/>
              <a:t>neural</a:t>
            </a:r>
            <a:r>
              <a:rPr lang="hu-HU" sz="1400" dirty="0"/>
              <a:t> </a:t>
            </a:r>
            <a:r>
              <a:rPr lang="hu-HU" sz="1400" dirty="0" err="1"/>
              <a:t>crest</a:t>
            </a:r>
            <a:endParaRPr lang="de-DE" sz="1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87" y="742994"/>
            <a:ext cx="1962287" cy="208121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642248" y="1563231"/>
            <a:ext cx="376104" cy="3356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84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8" y="0"/>
            <a:ext cx="4431196" cy="687890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667" y="381927"/>
            <a:ext cx="4486333" cy="275883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57668" y="3640015"/>
            <a:ext cx="38181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Human </a:t>
            </a:r>
            <a:r>
              <a:rPr lang="hu-HU" b="1" dirty="0" err="1"/>
              <a:t>embryo</a:t>
            </a:r>
            <a:r>
              <a:rPr lang="hu-HU" b="1" dirty="0"/>
              <a:t>; </a:t>
            </a:r>
            <a:r>
              <a:rPr lang="hu-HU" b="1" dirty="0" err="1"/>
              <a:t>shortly</a:t>
            </a:r>
            <a:r>
              <a:rPr lang="hu-HU" b="1" dirty="0"/>
              <a:t> </a:t>
            </a:r>
            <a:r>
              <a:rPr lang="hu-HU" b="1" dirty="0" err="1"/>
              <a:t>before</a:t>
            </a:r>
            <a:r>
              <a:rPr lang="hu-HU" b="1" dirty="0"/>
              <a:t> ED33</a:t>
            </a:r>
            <a:r>
              <a:rPr lang="hu-HU" dirty="0"/>
              <a:t>:</a:t>
            </a:r>
          </a:p>
          <a:p>
            <a:r>
              <a:rPr lang="hu-HU" dirty="0"/>
              <a:t>local </a:t>
            </a:r>
            <a:r>
              <a:rPr lang="hu-HU" dirty="0" err="1"/>
              <a:t>thickening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coelomic</a:t>
            </a:r>
            <a:r>
              <a:rPr lang="hu-HU" dirty="0"/>
              <a:t> </a:t>
            </a:r>
            <a:r>
              <a:rPr lang="hu-HU" dirty="0" err="1"/>
              <a:t>epithelium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adreno-gonadal</a:t>
            </a:r>
            <a:r>
              <a:rPr lang="hu-HU" dirty="0"/>
              <a:t> </a:t>
            </a:r>
            <a:r>
              <a:rPr lang="hu-HU" dirty="0" err="1"/>
              <a:t>ridge</a:t>
            </a:r>
            <a:r>
              <a:rPr lang="hu-HU" dirty="0"/>
              <a:t>, </a:t>
            </a:r>
            <a:r>
              <a:rPr lang="hu-HU" dirty="0" err="1"/>
              <a:t>migration</a:t>
            </a:r>
            <a:r>
              <a:rPr lang="hu-HU" dirty="0"/>
              <a:t> of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out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epithelial</a:t>
            </a:r>
            <a:r>
              <a:rPr lang="hu-HU" dirty="0"/>
              <a:t> </a:t>
            </a:r>
            <a:r>
              <a:rPr lang="hu-HU" dirty="0" err="1"/>
              <a:t>sheet</a:t>
            </a:r>
            <a:br>
              <a:rPr lang="hu-HU" dirty="0"/>
            </a:br>
            <a:endParaRPr lang="hu-HU" dirty="0"/>
          </a:p>
          <a:p>
            <a:r>
              <a:rPr lang="hu-HU" b="1" dirty="0"/>
              <a:t>in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following</a:t>
            </a:r>
            <a:r>
              <a:rPr lang="hu-HU" b="1" dirty="0"/>
              <a:t> </a:t>
            </a:r>
            <a:r>
              <a:rPr lang="hu-HU" b="1" dirty="0" err="1"/>
              <a:t>days</a:t>
            </a:r>
            <a:r>
              <a:rPr lang="hu-HU" dirty="0"/>
              <a:t>: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migration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cranial</a:t>
            </a:r>
            <a:r>
              <a:rPr lang="hu-HU" dirty="0"/>
              <a:t> </a:t>
            </a:r>
            <a:r>
              <a:rPr lang="hu-HU" dirty="0" err="1"/>
              <a:t>pole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mesonephros</a:t>
            </a:r>
            <a:r>
              <a:rPr lang="hu-HU" dirty="0"/>
              <a:t>, </a:t>
            </a:r>
            <a:r>
              <a:rPr lang="hu-HU" dirty="0" err="1"/>
              <a:t>forming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hu-HU" dirty="0" err="1"/>
              <a:t>blastem</a:t>
            </a:r>
            <a:r>
              <a:rPr lang="hu-HU" dirty="0"/>
              <a:t> (</a:t>
            </a:r>
            <a:r>
              <a:rPr lang="hu-HU" dirty="0" err="1"/>
              <a:t>primordium</a:t>
            </a:r>
            <a:r>
              <a:rPr lang="hu-HU" dirty="0"/>
              <a:t>)</a:t>
            </a:r>
          </a:p>
          <a:p>
            <a:endParaRPr lang="hu-HU" dirty="0"/>
          </a:p>
          <a:p>
            <a:endParaRPr lang="de-DE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95754" y="0"/>
            <a:ext cx="562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/>
              <a:t>aorta</a:t>
            </a:r>
            <a:endParaRPr lang="de-DE" sz="11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8145" y="6243711"/>
            <a:ext cx="1184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mesonephric</a:t>
            </a:r>
            <a:r>
              <a:rPr lang="hu-HU" sz="1100" b="1" dirty="0"/>
              <a:t> </a:t>
            </a:r>
            <a:r>
              <a:rPr lang="hu-HU" sz="1100" b="1" dirty="0" err="1"/>
              <a:t>ridge</a:t>
            </a:r>
            <a:endParaRPr lang="de-DE" sz="11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82908" y="6674598"/>
            <a:ext cx="124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root</a:t>
            </a:r>
            <a:r>
              <a:rPr lang="hu-HU" sz="1100" b="1" dirty="0"/>
              <a:t> of </a:t>
            </a:r>
            <a:r>
              <a:rPr lang="hu-HU" sz="1100" b="1" dirty="0" err="1"/>
              <a:t>mesentery</a:t>
            </a:r>
            <a:endParaRPr lang="de-DE" sz="1100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6281" y="3821723"/>
            <a:ext cx="1184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err="1"/>
              <a:t>mesonephric</a:t>
            </a:r>
            <a:r>
              <a:rPr lang="hu-HU" sz="1100" b="1" dirty="0"/>
              <a:t> </a:t>
            </a:r>
            <a:r>
              <a:rPr lang="hu-HU" sz="1100" b="1" dirty="0" err="1"/>
              <a:t>nephron</a:t>
            </a:r>
            <a:endParaRPr lang="de-DE" sz="1100" b="1" dirty="0"/>
          </a:p>
        </p:txBody>
      </p:sp>
      <p:sp>
        <p:nvSpPr>
          <p:cNvPr id="5" name="Ellipszis 4"/>
          <p:cNvSpPr/>
          <p:nvPr/>
        </p:nvSpPr>
        <p:spPr>
          <a:xfrm>
            <a:off x="6625883" y="773722"/>
            <a:ext cx="281354" cy="2391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93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169877" y="949569"/>
            <a:ext cx="38334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/>
              <a:t>Adrenal</a:t>
            </a:r>
            <a:r>
              <a:rPr lang="hu-HU" b="1" dirty="0"/>
              <a:t> </a:t>
            </a:r>
            <a:r>
              <a:rPr lang="hu-HU" b="1" dirty="0" err="1"/>
              <a:t>primordium</a:t>
            </a:r>
            <a:r>
              <a:rPr lang="hu-HU" b="1" dirty="0"/>
              <a:t> of a human </a:t>
            </a:r>
            <a:r>
              <a:rPr lang="hu-HU" b="1" dirty="0" err="1"/>
              <a:t>embryo</a:t>
            </a:r>
            <a:r>
              <a:rPr lang="hu-HU" b="1" dirty="0"/>
              <a:t>; ED 44</a:t>
            </a:r>
          </a:p>
          <a:p>
            <a:endParaRPr lang="hu-HU" dirty="0"/>
          </a:p>
          <a:p>
            <a:r>
              <a:rPr lang="hu-HU" dirty="0"/>
              <a:t>1: </a:t>
            </a:r>
            <a:r>
              <a:rPr lang="hu-HU" dirty="0" err="1"/>
              <a:t>adrenal</a:t>
            </a:r>
            <a:r>
              <a:rPr lang="hu-HU" dirty="0"/>
              <a:t> </a:t>
            </a:r>
            <a:r>
              <a:rPr lang="hu-HU" dirty="0" err="1"/>
              <a:t>primordium</a:t>
            </a:r>
            <a:endParaRPr lang="hu-HU" dirty="0"/>
          </a:p>
          <a:p>
            <a:r>
              <a:rPr lang="hu-HU" dirty="0"/>
              <a:t>2: </a:t>
            </a:r>
            <a:r>
              <a:rPr lang="hu-HU" dirty="0" err="1"/>
              <a:t>mesonephros</a:t>
            </a:r>
            <a:r>
              <a:rPr lang="hu-HU" dirty="0"/>
              <a:t> and </a:t>
            </a:r>
            <a:r>
              <a:rPr lang="hu-HU" dirty="0" err="1"/>
              <a:t>mesonephric</a:t>
            </a:r>
            <a:r>
              <a:rPr lang="hu-HU" dirty="0"/>
              <a:t> </a:t>
            </a:r>
            <a:r>
              <a:rPr lang="hu-HU" dirty="0" err="1"/>
              <a:t>duct</a:t>
            </a:r>
            <a:endParaRPr lang="hu-HU" dirty="0"/>
          </a:p>
          <a:p>
            <a:r>
              <a:rPr lang="hu-HU" dirty="0"/>
              <a:t>3: </a:t>
            </a:r>
            <a:r>
              <a:rPr lang="hu-HU" dirty="0" err="1"/>
              <a:t>stomach</a:t>
            </a:r>
            <a:endParaRPr lang="hu-HU" dirty="0"/>
          </a:p>
          <a:p>
            <a:r>
              <a:rPr lang="hu-HU" dirty="0"/>
              <a:t>4: </a:t>
            </a:r>
            <a:r>
              <a:rPr lang="hu-HU" dirty="0" err="1"/>
              <a:t>liver</a:t>
            </a:r>
            <a:endParaRPr lang="hu-HU" dirty="0"/>
          </a:p>
          <a:p>
            <a:r>
              <a:rPr lang="hu-HU" dirty="0"/>
              <a:t>5: aorta</a:t>
            </a:r>
          </a:p>
          <a:p>
            <a:r>
              <a:rPr lang="hu-HU" dirty="0"/>
              <a:t>6: </a:t>
            </a:r>
            <a:r>
              <a:rPr lang="hu-HU" dirty="0" err="1"/>
              <a:t>vertebral</a:t>
            </a:r>
            <a:r>
              <a:rPr lang="hu-HU" dirty="0"/>
              <a:t> </a:t>
            </a:r>
            <a:r>
              <a:rPr lang="hu-HU" dirty="0" err="1"/>
              <a:t>anlage</a:t>
            </a:r>
            <a:endParaRPr lang="hu-HU" dirty="0"/>
          </a:p>
          <a:p>
            <a:r>
              <a:rPr lang="hu-HU" dirty="0"/>
              <a:t>7: </a:t>
            </a:r>
            <a:r>
              <a:rPr lang="hu-HU" dirty="0" err="1"/>
              <a:t>spinal</a:t>
            </a:r>
            <a:r>
              <a:rPr lang="hu-HU" dirty="0"/>
              <a:t> </a:t>
            </a:r>
            <a:r>
              <a:rPr lang="hu-HU" dirty="0" err="1"/>
              <a:t>cord</a:t>
            </a:r>
            <a:endParaRPr lang="hu-HU" dirty="0"/>
          </a:p>
          <a:p>
            <a:r>
              <a:rPr lang="hu-HU" dirty="0"/>
              <a:t>8: </a:t>
            </a:r>
            <a:r>
              <a:rPr lang="hu-HU" dirty="0" err="1"/>
              <a:t>gonad</a:t>
            </a:r>
            <a:endParaRPr lang="hu-HU" dirty="0"/>
          </a:p>
          <a:p>
            <a:endParaRPr lang="hu-HU" dirty="0"/>
          </a:p>
          <a:p>
            <a:r>
              <a:rPr lang="hu-HU" dirty="0"/>
              <a:t>b: </a:t>
            </a:r>
            <a:r>
              <a:rPr lang="hu-HU" dirty="0" err="1"/>
              <a:t>higher</a:t>
            </a:r>
            <a:r>
              <a:rPr lang="hu-HU" dirty="0"/>
              <a:t> </a:t>
            </a:r>
            <a:r>
              <a:rPr lang="hu-HU" dirty="0" err="1"/>
              <a:t>magnification</a:t>
            </a:r>
            <a:r>
              <a:rPr lang="hu-HU" dirty="0"/>
              <a:t> of a</a:t>
            </a:r>
          </a:p>
          <a:p>
            <a:r>
              <a:rPr lang="hu-HU" dirty="0" err="1"/>
              <a:t>arrows</a:t>
            </a:r>
            <a:r>
              <a:rPr lang="hu-HU" dirty="0"/>
              <a:t> in b: </a:t>
            </a:r>
            <a:r>
              <a:rPr lang="hu-HU" dirty="0" err="1"/>
              <a:t>nerv</a:t>
            </a:r>
            <a:r>
              <a:rPr lang="hu-HU" dirty="0"/>
              <a:t> </a:t>
            </a:r>
            <a:r>
              <a:rPr lang="hu-HU" dirty="0" err="1"/>
              <a:t>fibers</a:t>
            </a:r>
            <a:r>
              <a:rPr lang="hu-HU" dirty="0"/>
              <a:t> (</a:t>
            </a:r>
            <a:r>
              <a:rPr lang="hu-HU" dirty="0" err="1"/>
              <a:t>left</a:t>
            </a:r>
            <a:r>
              <a:rPr lang="hu-HU" dirty="0"/>
              <a:t>) and </a:t>
            </a:r>
            <a:r>
              <a:rPr lang="hu-HU" dirty="0" err="1"/>
              <a:t>sympathicoblasts</a:t>
            </a:r>
            <a:r>
              <a:rPr lang="hu-HU" dirty="0"/>
              <a:t> (</a:t>
            </a:r>
            <a:r>
              <a:rPr lang="hu-HU" dirty="0" err="1"/>
              <a:t>right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 err="1"/>
              <a:t>Neural</a:t>
            </a:r>
            <a:r>
              <a:rPr lang="hu-HU" dirty="0"/>
              <a:t> </a:t>
            </a:r>
            <a:r>
              <a:rPr lang="hu-HU" dirty="0" err="1"/>
              <a:t>crest</a:t>
            </a:r>
            <a:r>
              <a:rPr lang="hu-HU" dirty="0"/>
              <a:t> </a:t>
            </a:r>
            <a:r>
              <a:rPr lang="hu-HU" dirty="0" err="1"/>
              <a:t>cells</a:t>
            </a:r>
            <a:r>
              <a:rPr lang="hu-HU" dirty="0"/>
              <a:t> </a:t>
            </a:r>
            <a:r>
              <a:rPr lang="hu-HU" dirty="0" err="1"/>
              <a:t>migrate</a:t>
            </a:r>
            <a:r>
              <a:rPr lang="hu-HU" dirty="0"/>
              <a:t> in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primordium</a:t>
            </a:r>
            <a:r>
              <a:rPr lang="hu-HU" dirty="0"/>
              <a:t> (EW5-6).</a:t>
            </a:r>
            <a:endParaRPr lang="de-DE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-8020" y="1"/>
            <a:ext cx="5053294" cy="6858000"/>
            <a:chOff x="-8020" y="1"/>
            <a:chExt cx="5053294" cy="6858000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5045275" cy="6858000"/>
            </a:xfrm>
            <a:prstGeom prst="rect">
              <a:avLst/>
            </a:prstGeom>
          </p:spPr>
        </p:pic>
        <p:sp>
          <p:nvSpPr>
            <p:cNvPr id="2" name="Szövegdoboz 1"/>
            <p:cNvSpPr txBox="1"/>
            <p:nvPr/>
          </p:nvSpPr>
          <p:spPr>
            <a:xfrm>
              <a:off x="465221" y="2823411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8</a:t>
              </a:r>
              <a:endParaRPr lang="de-DE" sz="1600" dirty="0"/>
            </a:p>
          </p:txBody>
        </p:sp>
        <p:sp>
          <p:nvSpPr>
            <p:cNvPr id="5" name="Téglalap 4"/>
            <p:cNvSpPr/>
            <p:nvPr/>
          </p:nvSpPr>
          <p:spPr>
            <a:xfrm>
              <a:off x="16042" y="3048001"/>
              <a:ext cx="192505" cy="304800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églalap 5"/>
            <p:cNvSpPr/>
            <p:nvPr/>
          </p:nvSpPr>
          <p:spPr>
            <a:xfrm>
              <a:off x="-8020" y="6521119"/>
              <a:ext cx="192505" cy="304800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6889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521"/>
            <a:ext cx="9144000" cy="43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3029</Words>
  <Application>Microsoft Office PowerPoint</Application>
  <PresentationFormat>Diavetítés a képernyőre (4:3 oldalarány)</PresentationFormat>
  <Paragraphs>259</Paragraphs>
  <Slides>50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Lucida Sans Unicode</vt:lpstr>
      <vt:lpstr>Segoe UI</vt:lpstr>
      <vt:lpstr>Symbol</vt:lpstr>
      <vt:lpstr>Office-téma</vt:lpstr>
      <vt:lpstr>   Entwicklung der Nebennieren </vt:lpstr>
      <vt:lpstr>PowerPoint-bemutató</vt:lpstr>
      <vt:lpstr>PowerPoint-bemutató</vt:lpstr>
      <vt:lpstr>PowerPoint-bemutató</vt:lpstr>
      <vt:lpstr>Adrenal primordium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Structure of fetal adrenal gland</vt:lpstr>
      <vt:lpstr>PowerPoint-bemutató</vt:lpstr>
      <vt:lpstr>PowerPoint-bemutató</vt:lpstr>
      <vt:lpstr>PowerPoint-bemutató</vt:lpstr>
      <vt:lpstr>Cells of the fetal cortex</vt:lpstr>
      <vt:lpstr>PowerPoint-bemutató</vt:lpstr>
      <vt:lpstr>PowerPoint-bemutató</vt:lpstr>
      <vt:lpstr>PowerPoint-bemutató</vt:lpstr>
      <vt:lpstr>Development of zonation</vt:lpstr>
      <vt:lpstr>PowerPoint-bemutató</vt:lpstr>
      <vt:lpstr>Postnatal development 1.</vt:lpstr>
      <vt:lpstr>Postnatal development 2.</vt:lpstr>
      <vt:lpstr>Steroidogenesis in the fetal adrenal</vt:lpstr>
      <vt:lpstr>Early signals for the urogenital ridge</vt:lpstr>
      <vt:lpstr>Signals for the adrenogonadal primordium</vt:lpstr>
      <vt:lpstr>Signals for the adrenal primordium</vt:lpstr>
      <vt:lpstr>Signals for the fetal and neonatal adrenal</vt:lpstr>
      <vt:lpstr>Differentiation of cortical cells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Developmental abnormalities of the adrenal gland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ECOST DSDnet    "Organogenesis of the adrenal glands"</dc:title>
  <dc:creator>M</dc:creator>
  <cp:lastModifiedBy>M</cp:lastModifiedBy>
  <cp:revision>75</cp:revision>
  <dcterms:created xsi:type="dcterms:W3CDTF">2017-07-21T10:49:49Z</dcterms:created>
  <dcterms:modified xsi:type="dcterms:W3CDTF">2020-04-16T18:05:16Z</dcterms:modified>
</cp:coreProperties>
</file>