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8" r:id="rId3"/>
    <p:sldId id="406" r:id="rId4"/>
    <p:sldId id="281" r:id="rId5"/>
    <p:sldId id="424" r:id="rId6"/>
    <p:sldId id="425" r:id="rId7"/>
    <p:sldId id="318" r:id="rId8"/>
    <p:sldId id="319" r:id="rId9"/>
    <p:sldId id="316" r:id="rId10"/>
    <p:sldId id="317" r:id="rId11"/>
    <p:sldId id="282" r:id="rId12"/>
    <p:sldId id="395" r:id="rId13"/>
    <p:sldId id="298" r:id="rId14"/>
    <p:sldId id="294" r:id="rId15"/>
    <p:sldId id="295" r:id="rId16"/>
    <p:sldId id="296" r:id="rId17"/>
    <p:sldId id="299" r:id="rId18"/>
    <p:sldId id="375" r:id="rId19"/>
    <p:sldId id="312" r:id="rId20"/>
    <p:sldId id="378" r:id="rId21"/>
    <p:sldId id="419" r:id="rId22"/>
    <p:sldId id="414" r:id="rId23"/>
    <p:sldId id="417" r:id="rId24"/>
    <p:sldId id="412" r:id="rId25"/>
    <p:sldId id="413" r:id="rId26"/>
    <p:sldId id="409" r:id="rId27"/>
    <p:sldId id="411" r:id="rId28"/>
    <p:sldId id="410" r:id="rId29"/>
    <p:sldId id="416" r:id="rId30"/>
    <p:sldId id="415" r:id="rId31"/>
    <p:sldId id="384" r:id="rId32"/>
    <p:sldId id="388" r:id="rId33"/>
    <p:sldId id="389" r:id="rId34"/>
    <p:sldId id="289" r:id="rId35"/>
    <p:sldId id="336" r:id="rId36"/>
    <p:sldId id="345" r:id="rId37"/>
    <p:sldId id="399" r:id="rId38"/>
    <p:sldId id="405" r:id="rId39"/>
    <p:sldId id="349" r:id="rId40"/>
    <p:sldId id="350" r:id="rId41"/>
    <p:sldId id="351" r:id="rId42"/>
    <p:sldId id="358" r:id="rId43"/>
    <p:sldId id="402" r:id="rId44"/>
    <p:sldId id="359" r:id="rId45"/>
    <p:sldId id="401" r:id="rId46"/>
    <p:sldId id="426" r:id="rId47"/>
    <p:sldId id="387" r:id="rId48"/>
    <p:sldId id="403" r:id="rId49"/>
    <p:sldId id="396" r:id="rId50"/>
    <p:sldId id="404" r:id="rId51"/>
  </p:sldIdLst>
  <p:sldSz cx="9144000" cy="6858000" type="screen4x3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73796" autoAdjust="0"/>
  </p:normalViewPr>
  <p:slideViewPr>
    <p:cSldViewPr>
      <p:cViewPr varScale="1">
        <p:scale>
          <a:sx n="85" d="100"/>
          <a:sy n="85" d="100"/>
        </p:scale>
        <p:origin x="23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-7546"/>
    </p:cViewPr>
  </p:sorterViewPr>
  <p:notesViewPr>
    <p:cSldViewPr>
      <p:cViewPr varScale="1">
        <p:scale>
          <a:sx n="59" d="100"/>
          <a:sy n="59" d="100"/>
        </p:scale>
        <p:origin x="32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041E43-B58C-4E89-8F7A-16FCFA74A1F4}" type="datetimeFigureOut">
              <a:rPr lang="hu-HU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6668B3E-EDEA-486E-AD80-1D597177EC47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s-UY" altLang="hu-HU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4ECB33A6-2BE5-4CD3-BD94-804E1632529C}" type="datetimeFigureOut">
              <a:rPr lang="es-UY" altLang="hu-HU"/>
              <a:pPr>
                <a:defRPr/>
              </a:pPr>
              <a:t>27/5/2020</a:t>
            </a:fld>
            <a:endParaRPr lang="es-UY" altLang="hu-HU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UY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UY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s-UY" altLang="hu-H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C14F87AA-4976-4D6D-97FD-D00DB01A30EF}" type="slidenum">
              <a:rPr lang="es-UY" altLang="hu-HU"/>
              <a:pPr/>
              <a:t>‹#›</a:t>
            </a:fld>
            <a:endParaRPr lang="es-UY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2 Marcador de notas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UY" altLang="hu-HU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B72610-FF1A-4D8D-BCEE-1F3A62838069}" type="slidenum">
              <a:rPr lang="es-UY" altLang="hu-H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s-UY" altLang="hu-HU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Jegyzetek hely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3379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08C920-B883-4A28-90EB-221D605E4EEA}" type="slidenum">
              <a:rPr lang="es-UY" altLang="hu-HU"/>
              <a:pPr/>
              <a:t>17</a:t>
            </a:fld>
            <a:endParaRPr lang="es-UY" alt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  <a:p>
            <a:endParaRPr lang="hu-HU" altLang="hu-H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/>
            <a:endParaRPr lang="hu-HU" altLang="hu-HU" b="1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b="1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hu-HU" altLang="hu-HU" sz="9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iakép hely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Jegyzetek hely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7373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8687BB-84FF-4A4E-840F-3A65D29368AF}" type="slidenum">
              <a:rPr lang="es-UY" altLang="hu-HU"/>
              <a:pPr/>
              <a:t>40</a:t>
            </a:fld>
            <a:endParaRPr lang="es-UY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b="1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z="10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iakép hely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Jegyzetek hely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819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4E5E66-DA60-4B58-82C1-E0C40E46358E}" type="slidenum">
              <a:rPr lang="es-UY" altLang="hu-HU"/>
              <a:pPr/>
              <a:t>44</a:t>
            </a:fld>
            <a:endParaRPr lang="es-UY" alt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hu-HU" altLang="hu-HU" sz="8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BFFEA-F270-4EAD-879A-08478BC8CFDE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67340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4AAFA-93F0-4BFC-B76B-8A9385A49599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06814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9785A-EECF-4D4B-9C1E-A60F309AE59C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56618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E43E0-570C-4023-B900-DA314310F155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18258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FA2E6-13DA-4826-9F15-8C28676D148B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85793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63C95-DF3B-4317-885D-5997D1BD2E1C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60305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D209C-11AC-4B84-AB3D-82417B23073B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400595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0FB6D-6D46-44D7-8D10-FE151EDD0341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73010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90FB0-F054-4A17-85B6-6B4BD76D433A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271924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E1F24-9FEE-47F9-B38B-E1F28785B344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70535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6DC23-183F-4919-A697-EBDAEE988B6E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65896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1466B-99A3-415A-98F7-862234B72A9C}" type="slidenum">
              <a:rPr lang="es-ES" altLang="hu-HU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3556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u-H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u-HU" smtClean="0"/>
              <a:t>Haga clic para modificar el estilo de texto del patrón</a:t>
            </a:r>
          </a:p>
          <a:p>
            <a:pPr lvl="1"/>
            <a:r>
              <a:rPr lang="es-ES" altLang="hu-HU" smtClean="0"/>
              <a:t>Segundo nivel</a:t>
            </a:r>
          </a:p>
          <a:p>
            <a:pPr lvl="2"/>
            <a:r>
              <a:rPr lang="es-ES" altLang="hu-HU" smtClean="0"/>
              <a:t>Tercer nivel</a:t>
            </a:r>
          </a:p>
          <a:p>
            <a:pPr lvl="3"/>
            <a:r>
              <a:rPr lang="es-ES" altLang="hu-HU" smtClean="0"/>
              <a:t>Cuarto nivel</a:t>
            </a:r>
          </a:p>
          <a:p>
            <a:pPr lvl="4"/>
            <a:r>
              <a:rPr lang="es-ES" altLang="hu-H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DD0F45F-7D67-4E94-8581-9418BF6B95D2}" type="slidenum">
              <a:rPr lang="es-ES" altLang="hu-HU"/>
              <a:pPr/>
              <a:t>‹#›</a:t>
            </a:fld>
            <a:endParaRPr lang="es-E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fRvqR2tPzk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38400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/28378342" TargetMode="External"/><Relationship Id="rId4" Type="http://schemas.openxmlformats.org/officeDocument/2006/relationships/hyperlink" Target="https://www.ncbi.nlm.nih.gov/pubmed/26220020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haryoga.net/" TargetMode="External"/><Relationship Id="rId2" Type="http://schemas.openxmlformats.org/officeDocument/2006/relationships/hyperlink" Target="http://www.satyananda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yogamag.net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show.com/view/3baa56-YWJiZ/Physician_Stress_and_Burnout_powerpoint_ppt_presentation" TargetMode="External"/><Relationship Id="rId2" Type="http://schemas.openxmlformats.org/officeDocument/2006/relationships/hyperlink" Target="http://www.medscape.com/features/slideshow/lifestyle/2013/publi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848600" cy="2781300"/>
          </a:xfrm>
        </p:spPr>
        <p:txBody>
          <a:bodyPr/>
          <a:lstStyle/>
          <a:p>
            <a:pPr eaLnBrk="1" hangingPunct="1"/>
            <a:r>
              <a:rPr lang="hu-HU" altLang="hu-HU" sz="2800" b="1" smtClean="0"/>
              <a:t>BURN-OUT PREVENCIÓ – </a:t>
            </a:r>
            <a:br>
              <a:rPr lang="hu-HU" altLang="hu-HU" sz="2800" b="1" smtClean="0"/>
            </a:br>
            <a:r>
              <a:rPr lang="hu-HU" altLang="hu-HU" sz="2800" b="1" smtClean="0"/>
              <a:t>KI TÖRŐDIK MA A GYÓGYÍTÓ EGÉSZSÉGÉVEL? </a:t>
            </a:r>
            <a:br>
              <a:rPr lang="hu-HU" altLang="hu-HU" sz="2800" b="1" smtClean="0"/>
            </a:br>
            <a:endParaRPr lang="es-ES" altLang="hu-HU" sz="2800" smtClean="0">
              <a:solidFill>
                <a:schemeClr val="tx1"/>
              </a:solidFill>
            </a:endParaRPr>
          </a:p>
        </p:txBody>
      </p: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0" y="4365625"/>
            <a:ext cx="3924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chemeClr val="tx2"/>
                </a:solidFill>
              </a:rPr>
              <a:t>A JÓGA MÓDSZEREI </a:t>
            </a:r>
            <a:br>
              <a:rPr lang="hu-HU" altLang="hu-HU" sz="2800" b="1" i="1">
                <a:solidFill>
                  <a:schemeClr val="tx2"/>
                </a:solidFill>
              </a:rPr>
            </a:br>
            <a:endParaRPr lang="hu-HU" altLang="hu-HU" sz="2800" b="1" i="1">
              <a:solidFill>
                <a:schemeClr val="tx2"/>
              </a:solidFill>
            </a:endParaRP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4859338" y="4365625"/>
            <a:ext cx="4284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i="1">
                <a:solidFill>
                  <a:schemeClr val="tx2"/>
                </a:solidFill>
              </a:rPr>
              <a:t>AZ ORVOSI LÉT  TÚLÉLÉSÉHEZ ÉS A JÓLLÉTHEZ</a:t>
            </a:r>
          </a:p>
        </p:txBody>
      </p:sp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4859338" y="5661025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Anatómiai, Szövet- és Fejlődéstani Intézet, Semmelweis Egyetem, Budapest, 2020.03.05.</a:t>
            </a:r>
          </a:p>
        </p:txBody>
      </p:sp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684213" y="5781675"/>
            <a:ext cx="1890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Dr. Nemes Péter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354137"/>
          </a:xfrm>
        </p:spPr>
        <p:txBody>
          <a:bodyPr/>
          <a:lstStyle/>
          <a:p>
            <a:r>
              <a:rPr lang="hu-HU" altLang="hu-HU" sz="4000" smtClean="0"/>
              <a:t>Orvosok, medikusok egészsége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18488" cy="4637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 smtClean="0"/>
              <a:t>Depresszió</a:t>
            </a:r>
          </a:p>
          <a:p>
            <a:pPr lvl="1">
              <a:lnSpc>
                <a:spcPct val="90000"/>
              </a:lnSpc>
            </a:pPr>
            <a:r>
              <a:rPr lang="hu-HU" altLang="hu-HU" sz="2000" smtClean="0"/>
              <a:t>A rezidensek 1/3-da szenved depressziós tünetektől (főleg nők) </a:t>
            </a:r>
          </a:p>
          <a:p>
            <a:pPr lvl="1">
              <a:lnSpc>
                <a:spcPct val="90000"/>
              </a:lnSpc>
            </a:pPr>
            <a:r>
              <a:rPr lang="hu-HU" altLang="hu-HU" sz="2000" smtClean="0"/>
              <a:t>Orvosnők között a depresszió élettartam prevalenciája 39% vs. átlag népesség 25%.</a:t>
            </a:r>
          </a:p>
          <a:p>
            <a:pPr>
              <a:lnSpc>
                <a:spcPct val="90000"/>
              </a:lnSpc>
            </a:pPr>
            <a:r>
              <a:rPr lang="hu-HU" altLang="hu-HU" sz="2400" smtClean="0"/>
              <a:t>Suicidum </a:t>
            </a:r>
            <a:r>
              <a:rPr lang="hu-HU" altLang="hu-HU" sz="1400" smtClean="0"/>
              <a:t>(Molnár és Mezei, 1991 Rucinski és Cybulska, 1993 Az orvosok mentális zavarai) Psychiatria Hungarica 8:49-60 p)</a:t>
            </a:r>
          </a:p>
          <a:p>
            <a:pPr lvl="1">
              <a:lnSpc>
                <a:spcPct val="90000"/>
              </a:lnSpc>
            </a:pPr>
            <a:r>
              <a:rPr lang="hu-HU" altLang="hu-HU" sz="2000" smtClean="0"/>
              <a:t>Orvostanhallgatók halálokai: 1. balesetek, 2. suicidium (2-4x magasabb orvosnők között, mint az átlag populációban, ffi-ak között nincs ilyen különbség).</a:t>
            </a:r>
          </a:p>
          <a:p>
            <a:pPr lvl="1">
              <a:lnSpc>
                <a:spcPct val="90000"/>
              </a:lnSpc>
            </a:pPr>
            <a:r>
              <a:rPr lang="hu-HU" altLang="hu-HU" sz="2000" smtClean="0"/>
              <a:t>Különösen veszélyeztettettek a fiatal orvosok és az orvosnők. </a:t>
            </a:r>
          </a:p>
          <a:p>
            <a:pPr lvl="1">
              <a:lnSpc>
                <a:spcPct val="90000"/>
              </a:lnSpc>
            </a:pPr>
            <a:r>
              <a:rPr lang="hu-HU" altLang="hu-HU" sz="2000" smtClean="0"/>
              <a:t>Az </a:t>
            </a:r>
            <a:r>
              <a:rPr lang="hu-HU" altLang="hu-HU" sz="2000" b="1" smtClean="0"/>
              <a:t>orvosnők várható élettartama 10 évvel rövidebb</a:t>
            </a:r>
            <a:r>
              <a:rPr lang="hu-HU" altLang="hu-HU" sz="2000" smtClean="0"/>
              <a:t>, mint az átlag népességé. </a:t>
            </a:r>
          </a:p>
          <a:p>
            <a:pPr>
              <a:lnSpc>
                <a:spcPct val="90000"/>
              </a:lnSpc>
            </a:pPr>
            <a:r>
              <a:rPr lang="hu-HU" altLang="hu-HU" sz="2400" smtClean="0"/>
              <a:t>Addikció</a:t>
            </a:r>
          </a:p>
          <a:p>
            <a:pPr>
              <a:lnSpc>
                <a:spcPct val="90000"/>
              </a:lnSpc>
            </a:pPr>
            <a:endParaRPr lang="hu-HU" altLang="hu-H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6059488" cy="1143000"/>
          </a:xfrm>
        </p:spPr>
        <p:txBody>
          <a:bodyPr/>
          <a:lstStyle/>
          <a:p>
            <a:r>
              <a:rPr lang="hu-HU" altLang="hu-HU" sz="3200" smtClean="0"/>
              <a:t>Dr. Meskó Bertalan: </a:t>
            </a:r>
            <a:br>
              <a:rPr lang="hu-HU" altLang="hu-HU" sz="3200" smtClean="0"/>
            </a:br>
            <a:r>
              <a:rPr lang="hu-HU" altLang="hu-HU" sz="3200" smtClean="0"/>
              <a:t>Az orvoslás jövője, 2016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565400"/>
            <a:ext cx="4824413" cy="32400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smtClean="0"/>
              <a:t>	</a:t>
            </a:r>
            <a:r>
              <a:rPr lang="hu-HU" altLang="hu-HU" sz="2400" smtClean="0"/>
              <a:t>„A gyógyítással kapcsolatos, exponenciálisan növekvő információtömeget az orvosok nem képesek naprakészen feldolgozni, és így kiégnek.”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smtClean="0"/>
              <a:t>    www.medicalfuturist.com</a:t>
            </a:r>
          </a:p>
        </p:txBody>
      </p:sp>
      <p:pic>
        <p:nvPicPr>
          <p:cNvPr id="23556" name="Picture 7" descr="Képtalálat a következ&amp;odblac;re: „meskó bertala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716338"/>
            <a:ext cx="2198688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Képtalálat a következ&amp;odblac;re: „meskó bertalan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32035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7667625" y="836613"/>
            <a:ext cx="1190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/>
              <a:t>Kf.:www.nlc.hu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smtClean="0"/>
              <a:t>5 figyelmezető jel, ami a kiégésre utal:</a:t>
            </a:r>
            <a:r>
              <a:rPr lang="hu-HU" altLang="hu-HU" sz="4000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mtClean="0"/>
              <a:t>Fizikai </a:t>
            </a:r>
            <a:r>
              <a:rPr lang="hu-HU" altLang="hu-HU" b="1" smtClean="0"/>
              <a:t>test</a:t>
            </a:r>
            <a:r>
              <a:rPr lang="hu-HU" altLang="hu-HU" smtClean="0"/>
              <a:t> problémái</a:t>
            </a:r>
          </a:p>
          <a:p>
            <a:r>
              <a:rPr lang="hu-HU" altLang="hu-HU" smtClean="0"/>
              <a:t>A </a:t>
            </a:r>
            <a:r>
              <a:rPr lang="hu-HU" altLang="hu-HU" b="1" smtClean="0"/>
              <a:t>kapcsolatokban</a:t>
            </a:r>
            <a:r>
              <a:rPr lang="hu-HU" altLang="hu-HU" smtClean="0"/>
              <a:t> megjelenő problémák</a:t>
            </a:r>
          </a:p>
          <a:p>
            <a:r>
              <a:rPr lang="hu-HU" altLang="hu-HU" smtClean="0"/>
              <a:t>Sokasodó </a:t>
            </a:r>
            <a:r>
              <a:rPr lang="hu-HU" altLang="hu-HU" b="1" smtClean="0"/>
              <a:t>negatív</a:t>
            </a:r>
            <a:r>
              <a:rPr lang="hu-HU" altLang="hu-HU" smtClean="0"/>
              <a:t> </a:t>
            </a:r>
            <a:r>
              <a:rPr lang="hu-HU" altLang="hu-HU" b="1" smtClean="0"/>
              <a:t>gondolatok</a:t>
            </a:r>
          </a:p>
          <a:p>
            <a:r>
              <a:rPr lang="hu-HU" altLang="hu-HU" smtClean="0"/>
              <a:t>Erőteljesen megjelenő </a:t>
            </a:r>
            <a:r>
              <a:rPr lang="hu-HU" altLang="hu-HU" b="1" smtClean="0"/>
              <a:t>rossz</a:t>
            </a:r>
            <a:r>
              <a:rPr lang="hu-HU" altLang="hu-HU" smtClean="0"/>
              <a:t> </a:t>
            </a:r>
            <a:r>
              <a:rPr lang="hu-HU" altLang="hu-HU" b="1" smtClean="0"/>
              <a:t>szokások</a:t>
            </a:r>
          </a:p>
          <a:p>
            <a:r>
              <a:rPr lang="hu-HU" altLang="hu-HU" smtClean="0"/>
              <a:t>Érzelmi és fizikai </a:t>
            </a:r>
            <a:r>
              <a:rPr lang="hu-HU" altLang="hu-HU" b="1" smtClean="0"/>
              <a:t>kimerültség</a:t>
            </a:r>
          </a:p>
          <a:p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Burnout tünetcsoportok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hu-HU" altLang="hu-HU" sz="4000" smtClean="0"/>
              <a:t>Pszichés tünetek </a:t>
            </a:r>
          </a:p>
          <a:p>
            <a:pPr lvl="1">
              <a:buFontTx/>
              <a:buChar char="•"/>
            </a:pPr>
            <a:r>
              <a:rPr lang="hu-HU" altLang="hu-HU" sz="4000" smtClean="0"/>
              <a:t>Élettani tünetek </a:t>
            </a:r>
          </a:p>
          <a:p>
            <a:pPr lvl="1">
              <a:buFontTx/>
              <a:buChar char="•"/>
            </a:pPr>
            <a:r>
              <a:rPr lang="hu-HU" altLang="hu-HU" sz="4000" smtClean="0"/>
              <a:t>Magatartás tünetek </a:t>
            </a:r>
          </a:p>
          <a:p>
            <a:pPr lvl="1">
              <a:buFontTx/>
              <a:buChar char="•"/>
            </a:pPr>
            <a:r>
              <a:rPr lang="hu-HU" altLang="hu-HU" sz="4000" smtClean="0"/>
              <a:t>Problémaviselkedés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b="1" smtClean="0"/>
              <a:t>Pszichés tünetek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5400"/>
            <a:ext cx="5257800" cy="3500438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hu-HU" altLang="hu-HU" sz="3200" smtClean="0"/>
              <a:t>reménytelenség</a:t>
            </a:r>
          </a:p>
          <a:p>
            <a:pPr lvl="1">
              <a:buFontTx/>
              <a:buChar char="•"/>
            </a:pPr>
            <a:r>
              <a:rPr lang="hu-HU" altLang="hu-HU" sz="3200" smtClean="0"/>
              <a:t>tehetetlenség</a:t>
            </a:r>
          </a:p>
          <a:p>
            <a:pPr lvl="1">
              <a:buFontTx/>
              <a:buChar char="•"/>
            </a:pPr>
            <a:r>
              <a:rPr lang="hu-HU" altLang="hu-HU" sz="3200" smtClean="0"/>
              <a:t>agresszió</a:t>
            </a:r>
          </a:p>
          <a:p>
            <a:pPr lvl="1">
              <a:buFontTx/>
              <a:buChar char="•"/>
            </a:pPr>
            <a:r>
              <a:rPr lang="hu-HU" altLang="hu-HU" sz="3200" smtClean="0"/>
              <a:t>dühkitörések </a:t>
            </a:r>
          </a:p>
          <a:p>
            <a:pPr lvl="1">
              <a:buFontTx/>
              <a:buChar char="•"/>
            </a:pPr>
            <a:r>
              <a:rPr lang="hu-HU" altLang="hu-HU" sz="3200" smtClean="0"/>
              <a:t>koncentrációképesség </a:t>
            </a:r>
            <a:br>
              <a:rPr lang="hu-HU" altLang="hu-HU" sz="3200" smtClean="0"/>
            </a:br>
            <a:r>
              <a:rPr lang="hu-HU" altLang="hu-HU" sz="3200" smtClean="0"/>
              <a:t>csökkenése</a:t>
            </a:r>
          </a:p>
        </p:txBody>
      </p:sp>
      <p:pic>
        <p:nvPicPr>
          <p:cNvPr id="28676" name="Picture 5" descr="Képtalálat a következ&amp;odblac;re: „dühkitörés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73238"/>
            <a:ext cx="4787900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7054850" y="4797425"/>
            <a:ext cx="2089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/>
              <a:t>Képforrás: www.divany.hu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smtClean="0"/>
              <a:t>Élettani tünetek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5410200" cy="4708525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hu-HU" altLang="hu-HU" smtClean="0"/>
              <a:t>fejfájás, </a:t>
            </a:r>
          </a:p>
          <a:p>
            <a:pPr lvl="1">
              <a:buFontTx/>
              <a:buChar char="•"/>
            </a:pPr>
            <a:r>
              <a:rPr lang="hu-HU" altLang="hu-HU" smtClean="0"/>
              <a:t>energiahiány, </a:t>
            </a:r>
          </a:p>
          <a:p>
            <a:pPr lvl="1">
              <a:buFontTx/>
              <a:buChar char="•"/>
            </a:pPr>
            <a:r>
              <a:rPr lang="hu-HU" altLang="hu-HU" smtClean="0"/>
              <a:t>hát- és nyakfájdalom, </a:t>
            </a:r>
          </a:p>
          <a:p>
            <a:pPr lvl="1">
              <a:buFontTx/>
              <a:buChar char="•"/>
            </a:pPr>
            <a:r>
              <a:rPr lang="hu-HU" altLang="hu-HU" smtClean="0"/>
              <a:t>alvászavar, </a:t>
            </a:r>
          </a:p>
          <a:p>
            <a:pPr lvl="1">
              <a:buFontTx/>
              <a:buChar char="•"/>
            </a:pPr>
            <a:r>
              <a:rPr lang="hu-HU" altLang="hu-HU" smtClean="0"/>
              <a:t>immunitáscsökkenés, </a:t>
            </a:r>
          </a:p>
          <a:p>
            <a:pPr lvl="1">
              <a:buFontTx/>
              <a:buChar char="•"/>
            </a:pPr>
            <a:r>
              <a:rPr lang="hu-HU" altLang="hu-HU" smtClean="0"/>
              <a:t>stresszre nő: kortizol, glükóz, lipid, húgysav szérumszintje, lehet ulcus ventriculi, hypertonia</a:t>
            </a:r>
          </a:p>
          <a:p>
            <a:endParaRPr lang="hu-HU" altLang="hu-HU" smtClean="0"/>
          </a:p>
        </p:txBody>
      </p:sp>
      <p:pic>
        <p:nvPicPr>
          <p:cNvPr id="29700" name="Picture 7" descr="Képtalálat a következ&amp;odblac;re: „energiahiány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341438"/>
            <a:ext cx="42862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Szövegdoboz 1"/>
          <p:cNvSpPr txBox="1">
            <a:spLocks noChangeArrowheads="1"/>
          </p:cNvSpPr>
          <p:nvPr/>
        </p:nvSpPr>
        <p:spPr bwMode="auto">
          <a:xfrm>
            <a:off x="900113" y="6121400"/>
            <a:ext cx="712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Kép forrása: http://etrend.blog.hu/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smtClean="0"/>
              <a:t>Magatartás tünetek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5267325" cy="4525962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hu-HU" altLang="hu-HU" smtClean="0"/>
              <a:t>irritábilitás, </a:t>
            </a:r>
          </a:p>
          <a:p>
            <a:pPr lvl="1">
              <a:buFontTx/>
              <a:buChar char="•"/>
            </a:pPr>
            <a:r>
              <a:rPr lang="hu-HU" altLang="hu-HU" smtClean="0"/>
              <a:t>agresszió, düh,</a:t>
            </a:r>
          </a:p>
          <a:p>
            <a:pPr lvl="1">
              <a:buFontTx/>
              <a:buChar char="•"/>
            </a:pPr>
            <a:r>
              <a:rPr lang="hu-HU" altLang="hu-HU" smtClean="0"/>
              <a:t>kezdeményező készség csökken, </a:t>
            </a:r>
          </a:p>
          <a:p>
            <a:pPr lvl="1">
              <a:buFontTx/>
              <a:buChar char="•"/>
            </a:pPr>
            <a:r>
              <a:rPr lang="hu-HU" altLang="hu-HU" smtClean="0"/>
              <a:t>szakmai érdeklődés csökkenése, </a:t>
            </a:r>
          </a:p>
          <a:p>
            <a:pPr lvl="1">
              <a:buFontTx/>
              <a:buChar char="•"/>
            </a:pPr>
            <a:r>
              <a:rPr lang="hu-HU" altLang="hu-HU" smtClean="0"/>
              <a:t>szociális visszahúzódás, hobbi és barátok hanyagolása</a:t>
            </a:r>
          </a:p>
          <a:p>
            <a:pPr lvl="1">
              <a:buFontTx/>
              <a:buChar char="•"/>
            </a:pPr>
            <a:endParaRPr lang="hu-HU" altLang="hu-HU" smtClean="0"/>
          </a:p>
          <a:p>
            <a:pPr lvl="1">
              <a:buFontTx/>
              <a:buChar char="•"/>
            </a:pPr>
            <a:endParaRPr lang="hu-HU" altLang="hu-HU" smtClean="0"/>
          </a:p>
          <a:p>
            <a:pPr lvl="1">
              <a:buFontTx/>
              <a:buChar char="•"/>
            </a:pPr>
            <a:endParaRPr lang="hu-HU" altLang="hu-HU" smtClean="0"/>
          </a:p>
          <a:p>
            <a:pPr lvl="1">
              <a:buFontTx/>
              <a:buChar char="•"/>
            </a:pPr>
            <a:endParaRPr lang="hu-HU" altLang="hu-HU" smtClean="0"/>
          </a:p>
        </p:txBody>
      </p:sp>
      <p:pic>
        <p:nvPicPr>
          <p:cNvPr id="31748" name="Picture 5" descr="Képtalálat a következ&amp;odblac;re: „dü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41386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5003800" y="4652963"/>
            <a:ext cx="4119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/>
              <a:t>Kf: http://maniasdepresszio.uw.hu/oldal/hirek/hirek103.php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smtClean="0"/>
              <a:t>Problémaviselkedés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4259262" cy="4525963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hu-HU" altLang="hu-HU" smtClean="0"/>
              <a:t>cinizmus </a:t>
            </a:r>
          </a:p>
          <a:p>
            <a:pPr lvl="1">
              <a:buFontTx/>
              <a:buChar char="•"/>
            </a:pPr>
            <a:r>
              <a:rPr lang="hu-HU" altLang="hu-HU" smtClean="0"/>
              <a:t>negatív beállítódás klienssel szemben, </a:t>
            </a:r>
          </a:p>
          <a:p>
            <a:pPr lvl="1">
              <a:buFontTx/>
              <a:buChar char="•"/>
            </a:pPr>
            <a:r>
              <a:rPr lang="hu-HU" altLang="hu-HU" smtClean="0"/>
              <a:t>távolságtartás, dehumanizáció</a:t>
            </a:r>
          </a:p>
          <a:p>
            <a:endParaRPr lang="hu-HU" altLang="hu-HU" smtClean="0"/>
          </a:p>
          <a:p>
            <a:endParaRPr lang="hu-HU" altLang="hu-HU" smtClean="0"/>
          </a:p>
        </p:txBody>
      </p:sp>
      <p:pic>
        <p:nvPicPr>
          <p:cNvPr id="32772" name="Picture 5" descr="Képtalálat a következ&amp;odblac;re: „cinizmu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341438"/>
            <a:ext cx="4665662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Elköteleződés………Burnout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565400"/>
            <a:ext cx="4038600" cy="2476500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b="1" smtClean="0"/>
              <a:t>Energikusság</a:t>
            </a:r>
          </a:p>
          <a:p>
            <a:pPr>
              <a:buFontTx/>
              <a:buNone/>
            </a:pPr>
            <a:r>
              <a:rPr lang="hu-HU" altLang="hu-HU" b="1" smtClean="0"/>
              <a:t>Bevonódás</a:t>
            </a:r>
          </a:p>
          <a:p>
            <a:pPr>
              <a:buFontTx/>
              <a:buNone/>
            </a:pPr>
            <a:r>
              <a:rPr lang="hu-HU" altLang="hu-HU" b="1" smtClean="0"/>
              <a:t>Hatékonyság 		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565400"/>
            <a:ext cx="4171950" cy="2189163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b="1" smtClean="0"/>
              <a:t>Kimerültség</a:t>
            </a:r>
          </a:p>
          <a:p>
            <a:pPr>
              <a:buFontTx/>
              <a:buNone/>
            </a:pPr>
            <a:r>
              <a:rPr lang="hu-HU" altLang="hu-HU" b="1" smtClean="0"/>
              <a:t>Elidegenedés</a:t>
            </a:r>
          </a:p>
          <a:p>
            <a:pPr>
              <a:buFontTx/>
              <a:buNone/>
            </a:pPr>
            <a:r>
              <a:rPr lang="hu-HU" altLang="hu-HU" b="1" smtClean="0"/>
              <a:t>Teljesítménycsökkenés</a:t>
            </a:r>
          </a:p>
          <a:p>
            <a:pPr>
              <a:buFontTx/>
              <a:buNone/>
            </a:pPr>
            <a:endParaRPr lang="hu-HU" altLang="hu-HU" b="1" smtClean="0"/>
          </a:p>
          <a:p>
            <a:pPr>
              <a:buFontTx/>
              <a:buNone/>
            </a:pPr>
            <a:endParaRPr lang="hu-HU" altLang="hu-HU" b="1" smtClean="0"/>
          </a:p>
          <a:p>
            <a:endParaRPr lang="hu-HU" altLang="hu-HU" smtClean="0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 rot="5400000">
            <a:off x="4067969" y="1340644"/>
            <a:ext cx="936625" cy="7993063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smtClean="0"/>
              <a:t>Kiégés prevenció, kezelési lehetőségek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2000" b="1" smtClean="0"/>
              <a:t>Egyén: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Önismeret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Szabadidő/munka 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Time management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Barátok, kapcsolatok</a:t>
            </a:r>
            <a:br>
              <a:rPr lang="hu-HU" altLang="hu-HU" sz="2000" smtClean="0"/>
            </a:br>
            <a:endParaRPr lang="hu-HU" altLang="hu-HU" sz="20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000" b="1" smtClean="0"/>
              <a:t>Környezet (munkakörülmények módosítása):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Társas támogatottság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Pozitív légkörű munkahely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Team munka, segítőkész kritika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„Forgórendszer” alkalmazása, 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munkán kívüli tevékenységek fontossága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2492375"/>
            <a:ext cx="4038600" cy="30241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2000" b="1" smtClean="0"/>
              <a:t>Szakmai aspektusok: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Érezzük jól magunkat abban amit csinálunk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Szupervízió, konzultáció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Interdiszciplináris megközelítés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Szervezethez csoporthoz tartozás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Képzések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2000" smtClean="0"/>
          </a:p>
          <a:p>
            <a:pPr>
              <a:lnSpc>
                <a:spcPct val="80000"/>
              </a:lnSpc>
              <a:buFontTx/>
              <a:buNone/>
            </a:pPr>
            <a:endParaRPr lang="hu-HU" altLang="hu-HU" sz="2000" b="1" smtClean="0"/>
          </a:p>
          <a:p>
            <a:pPr>
              <a:lnSpc>
                <a:spcPct val="80000"/>
              </a:lnSpc>
              <a:buFontTx/>
              <a:buNone/>
            </a:pPr>
            <a:endParaRPr lang="hu-HU" altLang="hu-HU" sz="2000" b="1" smtClean="0"/>
          </a:p>
          <a:p>
            <a:pPr>
              <a:lnSpc>
                <a:spcPct val="80000"/>
              </a:lnSpc>
            </a:pPr>
            <a:endParaRPr lang="hu-HU" altLang="hu-H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Miről lesz ma szó?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708525"/>
          </a:xfrm>
        </p:spPr>
        <p:txBody>
          <a:bodyPr/>
          <a:lstStyle/>
          <a:p>
            <a:pPr marL="812800" indent="-812800">
              <a:buFontTx/>
              <a:buAutoNum type="romanUcPeriod"/>
            </a:pPr>
            <a:r>
              <a:rPr lang="hu-HU" altLang="hu-HU" b="1" smtClean="0"/>
              <a:t>Burn-out</a:t>
            </a:r>
          </a:p>
          <a:p>
            <a:pPr marL="1168400" lvl="1" indent="-711200">
              <a:buFontTx/>
              <a:buChar char="•"/>
            </a:pPr>
            <a:r>
              <a:rPr lang="hu-HU" altLang="hu-HU" smtClean="0"/>
              <a:t>Orvosok, medikusok, medikák egészsége</a:t>
            </a:r>
          </a:p>
          <a:p>
            <a:pPr marL="1168400" lvl="1" indent="-711200">
              <a:buFontTx/>
              <a:buChar char="•"/>
            </a:pPr>
            <a:r>
              <a:rPr lang="hu-HU" altLang="hu-HU" smtClean="0"/>
              <a:t>Kiégés</a:t>
            </a:r>
          </a:p>
          <a:p>
            <a:pPr marL="1168400" lvl="1" indent="-711200">
              <a:buFontTx/>
              <a:buChar char="•"/>
            </a:pPr>
            <a:r>
              <a:rPr lang="hu-HU" altLang="hu-HU" smtClean="0"/>
              <a:t>Prevenció, coping</a:t>
            </a:r>
          </a:p>
          <a:p>
            <a:pPr marL="812800" indent="-812800">
              <a:buFontTx/>
              <a:buAutoNum type="romanUcPeriod"/>
            </a:pPr>
            <a:r>
              <a:rPr lang="hu-HU" altLang="hu-HU" smtClean="0"/>
              <a:t>Bevezetés a </a:t>
            </a:r>
            <a:r>
              <a:rPr lang="hu-HU" altLang="hu-HU" b="1" smtClean="0"/>
              <a:t>Jógába</a:t>
            </a:r>
          </a:p>
          <a:p>
            <a:pPr marL="812800" indent="-812800">
              <a:buFontTx/>
              <a:buAutoNum type="romanUcPeriod"/>
            </a:pPr>
            <a:r>
              <a:rPr lang="hu-HU" altLang="hu-HU" smtClean="0"/>
              <a:t>Jóga módszerek a </a:t>
            </a:r>
            <a:r>
              <a:rPr lang="hu-HU" altLang="hu-HU" b="1" smtClean="0"/>
              <a:t>burn-out kezelésé</a:t>
            </a:r>
            <a:r>
              <a:rPr lang="hu-HU" altLang="hu-HU" smtClean="0"/>
              <a:t>re</a:t>
            </a:r>
          </a:p>
          <a:p>
            <a:pPr marL="1168400" lvl="1" indent="-711200">
              <a:buFontTx/>
              <a:buChar char="•"/>
            </a:pPr>
            <a:r>
              <a:rPr lang="hu-HU" altLang="hu-HU" smtClean="0"/>
              <a:t>Elméleti háttér</a:t>
            </a:r>
          </a:p>
          <a:p>
            <a:pPr marL="1168400" lvl="1" indent="-711200">
              <a:buFontTx/>
              <a:buChar char="•"/>
            </a:pPr>
            <a:r>
              <a:rPr lang="hu-HU" altLang="hu-HU" smtClean="0"/>
              <a:t>Gyakorlatok</a:t>
            </a:r>
          </a:p>
          <a:p>
            <a:pPr marL="1168400" lvl="1" indent="-711200"/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Relaxációs technikák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mtClean="0"/>
              <a:t>Autogén tréning</a:t>
            </a:r>
          </a:p>
          <a:p>
            <a:r>
              <a:rPr lang="hu-HU" altLang="hu-HU" smtClean="0"/>
              <a:t>Mindfullness</a:t>
            </a:r>
          </a:p>
          <a:p>
            <a:r>
              <a:rPr lang="hu-HU" altLang="hu-HU" smtClean="0"/>
              <a:t>Biofeedback</a:t>
            </a:r>
          </a:p>
          <a:p>
            <a:r>
              <a:rPr lang="hu-HU" altLang="hu-HU" smtClean="0"/>
              <a:t>Imaginációs technikák</a:t>
            </a:r>
          </a:p>
          <a:p>
            <a:r>
              <a:rPr lang="hu-HU" altLang="hu-HU" smtClean="0"/>
              <a:t>Yoga </a:t>
            </a:r>
          </a:p>
          <a:p>
            <a:pPr lvl="1">
              <a:buFontTx/>
              <a:buNone/>
            </a:pPr>
            <a:endParaRPr lang="hu-HU" altLang="hu-HU" smtClean="0"/>
          </a:p>
          <a:p>
            <a:pPr lvl="1"/>
            <a:endParaRPr lang="hu-HU" altLang="hu-HU" smtClean="0"/>
          </a:p>
        </p:txBody>
      </p:sp>
      <p:pic>
        <p:nvPicPr>
          <p:cNvPr id="38916" name="Picture 5" descr="Képtalálat a következ&amp;odblac;re: „relaxáció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000500"/>
            <a:ext cx="6191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II. Bevezetés a Yoga-ba – Elméleti Háttér</a:t>
            </a:r>
          </a:p>
        </p:txBody>
      </p:sp>
      <p:sp>
        <p:nvSpPr>
          <p:cNvPr id="39939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Mi NEM Yoga és </a:t>
            </a:r>
            <a:r>
              <a:rPr lang="hu-HU" altLang="hu-HU" b="1" smtClean="0"/>
              <a:t>Mi a Yoga</a:t>
            </a:r>
            <a:r>
              <a:rPr lang="hu-HU" altLang="hu-HU" smtClean="0"/>
              <a:t>?</a:t>
            </a:r>
          </a:p>
          <a:p>
            <a:r>
              <a:rPr lang="hu-HU" altLang="hu-HU" smtClean="0"/>
              <a:t>Akkreditált Tradícionális </a:t>
            </a:r>
            <a:r>
              <a:rPr lang="hu-HU" altLang="hu-HU" b="1" smtClean="0"/>
              <a:t>Yoga Iskolák</a:t>
            </a:r>
          </a:p>
          <a:p>
            <a:pPr lvl="1"/>
            <a:r>
              <a:rPr lang="hu-HU" altLang="hu-HU" smtClean="0"/>
              <a:t>Bihar School of Yoga (</a:t>
            </a:r>
            <a:r>
              <a:rPr lang="hu-HU" altLang="hu-HU" b="1" smtClean="0"/>
              <a:t>BSY</a:t>
            </a:r>
            <a:r>
              <a:rPr lang="hu-HU" altLang="hu-HU" smtClean="0"/>
              <a:t>)</a:t>
            </a:r>
          </a:p>
          <a:p>
            <a:r>
              <a:rPr lang="hu-HU" altLang="hu-HU" smtClean="0"/>
              <a:t>Attitűd</a:t>
            </a:r>
          </a:p>
          <a:p>
            <a:r>
              <a:rPr lang="hu-HU" altLang="hu-HU" b="1" smtClean="0"/>
              <a:t>Asana</a:t>
            </a:r>
            <a:r>
              <a:rPr lang="hu-HU" altLang="hu-HU" smtClean="0"/>
              <a:t> vs. Tornagyakorlat</a:t>
            </a:r>
          </a:p>
          <a:p>
            <a:r>
              <a:rPr lang="hu-HU" altLang="hu-HU" b="1" smtClean="0"/>
              <a:t>Gyakorlatok</a:t>
            </a:r>
          </a:p>
          <a:p>
            <a:r>
              <a:rPr lang="hu-HU" altLang="hu-HU" b="1" smtClean="0"/>
              <a:t>Yoga</a:t>
            </a:r>
            <a:r>
              <a:rPr lang="hu-HU" altLang="hu-HU" smtClean="0"/>
              <a:t> </a:t>
            </a:r>
            <a:r>
              <a:rPr lang="hu-HU" altLang="hu-HU" b="1" smtClean="0"/>
              <a:t>Ágak</a:t>
            </a:r>
          </a:p>
          <a:p>
            <a:endParaRPr lang="hu-HU" altLang="hu-HU" smtClean="0"/>
          </a:p>
          <a:p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Mi NEM Yoga?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507412" cy="4525963"/>
          </a:xfrm>
        </p:spPr>
        <p:txBody>
          <a:bodyPr/>
          <a:lstStyle/>
          <a:p>
            <a:r>
              <a:rPr lang="hu-HU" altLang="hu-HU" b="1" smtClean="0"/>
              <a:t>Nem fizikai gyakorlat</a:t>
            </a:r>
            <a:r>
              <a:rPr lang="hu-HU" altLang="hu-HU" smtClean="0"/>
              <a:t> / nem fitness /     </a:t>
            </a:r>
            <a:r>
              <a:rPr lang="hu-HU" altLang="hu-HU" b="1" smtClean="0"/>
              <a:t>nem természetgyógyászat</a:t>
            </a:r>
            <a:r>
              <a:rPr lang="hu-HU" altLang="hu-HU" smtClean="0"/>
              <a:t>i ág</a:t>
            </a:r>
          </a:p>
          <a:p>
            <a:pPr lvl="1"/>
            <a:r>
              <a:rPr lang="hu-HU" altLang="hu-HU" smtClean="0"/>
              <a:t>Asana vs. testgyakorlat/edzés</a:t>
            </a:r>
          </a:p>
          <a:p>
            <a:pPr lvl="1"/>
            <a:r>
              <a:rPr lang="hu-HU" altLang="hu-HU" smtClean="0"/>
              <a:t>Egészség, mint mellékhatás / eszköz, nem cél</a:t>
            </a:r>
          </a:p>
          <a:p>
            <a:endParaRPr lang="hu-HU" altLang="hu-HU" smtClean="0"/>
          </a:p>
          <a:p>
            <a:r>
              <a:rPr lang="hu-HU" altLang="hu-HU" b="1" smtClean="0"/>
              <a:t>Nem vallás</a:t>
            </a:r>
          </a:p>
          <a:p>
            <a:pPr lvl="1"/>
            <a:r>
              <a:rPr lang="hu-HU" altLang="hu-HU" smtClean="0"/>
              <a:t>Vallásos és ateista ugyanúgy gyakorolhat jógát</a:t>
            </a:r>
          </a:p>
          <a:p>
            <a:pPr lvl="1"/>
            <a:r>
              <a:rPr lang="hu-HU" altLang="hu-HU" smtClean="0"/>
              <a:t>Tapasztalati tudás vs. hit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Mi a YOGA?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smtClean="0"/>
              <a:t>   „Yoga is an </a:t>
            </a:r>
            <a:r>
              <a:rPr lang="hu-HU" altLang="hu-HU" b="1" i="1" smtClean="0"/>
              <a:t>ancient system of philosophy, lifestyle and techniques that evolves the whole person</a:t>
            </a:r>
            <a:r>
              <a:rPr lang="hu-HU" altLang="hu-HU" smtClean="0"/>
              <a:t>, the </a:t>
            </a:r>
            <a:r>
              <a:rPr lang="hu-HU" altLang="hu-HU" i="1" smtClean="0"/>
              <a:t>physical</a:t>
            </a:r>
            <a:r>
              <a:rPr lang="hu-HU" altLang="hu-HU" smtClean="0"/>
              <a:t>, the </a:t>
            </a:r>
            <a:r>
              <a:rPr lang="hu-HU" altLang="hu-HU" i="1" smtClean="0"/>
              <a:t>vitality</a:t>
            </a:r>
            <a:r>
              <a:rPr lang="hu-HU" altLang="hu-HU" smtClean="0"/>
              <a:t>, the </a:t>
            </a:r>
            <a:r>
              <a:rPr lang="hu-HU" altLang="hu-HU" i="1" smtClean="0"/>
              <a:t>mind</a:t>
            </a:r>
            <a:r>
              <a:rPr lang="hu-HU" altLang="hu-HU" smtClean="0"/>
              <a:t> and </a:t>
            </a:r>
            <a:r>
              <a:rPr lang="hu-HU" altLang="hu-HU" i="1" smtClean="0"/>
              <a:t>emotions</a:t>
            </a:r>
            <a:r>
              <a:rPr lang="hu-HU" altLang="hu-HU" smtClean="0"/>
              <a:t>, </a:t>
            </a:r>
            <a:r>
              <a:rPr lang="hu-HU" altLang="hu-HU" i="1" smtClean="0"/>
              <a:t>wisdom</a:t>
            </a:r>
            <a:r>
              <a:rPr lang="hu-HU" altLang="hu-HU" smtClean="0"/>
              <a:t>, </a:t>
            </a:r>
            <a:r>
              <a:rPr lang="hu-HU" altLang="hu-HU" i="1" smtClean="0"/>
              <a:t>ethics</a:t>
            </a:r>
            <a:r>
              <a:rPr lang="hu-HU" altLang="hu-HU" smtClean="0"/>
              <a:t> and a higher quality of </a:t>
            </a:r>
            <a:r>
              <a:rPr lang="hu-HU" altLang="hu-HU" i="1" smtClean="0"/>
              <a:t>relationships</a:t>
            </a:r>
            <a:r>
              <a:rPr lang="hu-HU" altLang="hu-HU" smtClean="0"/>
              <a:t>, and the realization of the </a:t>
            </a:r>
            <a:r>
              <a:rPr lang="hu-HU" altLang="hu-HU" i="1" smtClean="0"/>
              <a:t>spiritual</a:t>
            </a:r>
            <a:r>
              <a:rPr lang="hu-HU" altLang="hu-HU" smtClean="0"/>
              <a:t> reality of each of us.”</a:t>
            </a:r>
          </a:p>
          <a:p>
            <a:pPr>
              <a:lnSpc>
                <a:spcPct val="90000"/>
              </a:lnSpc>
            </a:pPr>
            <a:endParaRPr lang="hu-HU" altLang="hu-HU" smtClean="0"/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mtClean="0"/>
              <a:t>   Swami Niranjanananda Saraswati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095375" y="6184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023938" y="5969000"/>
            <a:ext cx="540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Dr. Rishi Vivekananda: Practical Yoga Psychology,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YPT, 2005, Munger, Bihar, India, pp 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96300" cy="1584325"/>
          </a:xfrm>
        </p:spPr>
        <p:txBody>
          <a:bodyPr/>
          <a:lstStyle/>
          <a:p>
            <a:r>
              <a:rPr lang="hu-HU" altLang="hu-HU" sz="4000" smtClean="0"/>
              <a:t>4 Government Recognized </a:t>
            </a:r>
            <a:br>
              <a:rPr lang="hu-HU" altLang="hu-HU" sz="4000" smtClean="0"/>
            </a:br>
            <a:r>
              <a:rPr lang="hu-HU" altLang="hu-HU" sz="4000" smtClean="0"/>
              <a:t>Yoga Institutions in India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/>
            <a:endParaRPr lang="hu-HU" altLang="hu-HU" smtClean="0"/>
          </a:p>
          <a:p>
            <a:pPr marL="609600" indent="-609600">
              <a:buFontTx/>
              <a:buAutoNum type="arabicPeriod"/>
            </a:pPr>
            <a:r>
              <a:rPr lang="hu-HU" altLang="hu-HU" b="1" smtClean="0"/>
              <a:t>Bihar School of Yoga (BSY, in the east, in Munger)</a:t>
            </a:r>
          </a:p>
          <a:p>
            <a:pPr marL="609600" indent="-609600">
              <a:buFontTx/>
              <a:buAutoNum type="arabicPeriod"/>
            </a:pPr>
            <a:r>
              <a:rPr lang="hu-HU" altLang="hu-HU" i="1" smtClean="0"/>
              <a:t>Sivananda Ashram</a:t>
            </a:r>
            <a:r>
              <a:rPr lang="hu-HU" altLang="hu-HU" smtClean="0"/>
              <a:t> (in the north, in Rishikesh) </a:t>
            </a:r>
          </a:p>
          <a:p>
            <a:pPr marL="609600" indent="-609600">
              <a:buFontTx/>
              <a:buAutoNum type="arabicPeriod"/>
            </a:pPr>
            <a:r>
              <a:rPr lang="hu-HU" altLang="hu-HU" i="1" smtClean="0"/>
              <a:t>Vivekananda Kendra</a:t>
            </a:r>
            <a:r>
              <a:rPr lang="hu-HU" altLang="hu-HU" smtClean="0"/>
              <a:t> (in the south, in Bangalore)</a:t>
            </a:r>
          </a:p>
          <a:p>
            <a:pPr marL="609600" indent="-609600">
              <a:buFontTx/>
              <a:buAutoNum type="arabicPeriod"/>
            </a:pPr>
            <a:r>
              <a:rPr lang="hu-HU" altLang="hu-HU" i="1" smtClean="0"/>
              <a:t>Kaivalyadhama</a:t>
            </a:r>
            <a:r>
              <a:rPr lang="hu-HU" altLang="hu-HU" smtClean="0"/>
              <a:t> (in the west, in Lonavla)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68313" y="6237288"/>
            <a:ext cx="823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Swami Niranjananda Saraswati: Yoga Chakra – The Wheel of Yoga, YPT,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Bihar School of Yoga, 1963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13787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400" smtClean="0"/>
              <a:t>Yoga Tradition – about </a:t>
            </a:r>
            <a:r>
              <a:rPr lang="hu-HU" altLang="hu-HU" sz="2400" b="1" smtClean="0"/>
              <a:t>5000 years</a:t>
            </a:r>
            <a:r>
              <a:rPr lang="hu-HU" altLang="hu-HU" sz="2400" smtClean="0"/>
              <a:t> old – all over the </a:t>
            </a:r>
            <a:r>
              <a:rPr lang="hu-HU" altLang="hu-HU" sz="2400" b="1" smtClean="0"/>
              <a:t>globe</a:t>
            </a:r>
          </a:p>
          <a:p>
            <a:pPr>
              <a:lnSpc>
                <a:spcPct val="80000"/>
              </a:lnSpc>
            </a:pPr>
            <a:r>
              <a:rPr lang="hu-HU" altLang="hu-HU" sz="2400" smtClean="0"/>
              <a:t>Swami Niranjanananda – </a:t>
            </a:r>
            <a:r>
              <a:rPr lang="hu-HU" altLang="hu-HU" sz="2400" b="1" smtClean="0"/>
              <a:t>Sw</a:t>
            </a:r>
            <a:r>
              <a:rPr lang="hu-HU" altLang="hu-HU" sz="2400" smtClean="0"/>
              <a:t>. </a:t>
            </a:r>
            <a:r>
              <a:rPr lang="hu-HU" altLang="hu-HU" sz="2400" b="1" smtClean="0"/>
              <a:t>Satyananda</a:t>
            </a:r>
            <a:r>
              <a:rPr lang="hu-HU" altLang="hu-HU" sz="2400" smtClean="0"/>
              <a:t> – Sw. Sivananda Saraswati – (Satyananda / Bihar Yoga Tradition)</a:t>
            </a:r>
          </a:p>
          <a:p>
            <a:pPr>
              <a:lnSpc>
                <a:spcPct val="80000"/>
              </a:lnSpc>
            </a:pPr>
            <a:r>
              <a:rPr lang="hu-HU" altLang="hu-HU" sz="2400" b="1" smtClean="0"/>
              <a:t>Guru</a:t>
            </a:r>
            <a:r>
              <a:rPr lang="hu-HU" altLang="hu-HU" sz="2400" smtClean="0"/>
              <a:t> vs Yoga Instructor/Yoga Teacher</a:t>
            </a:r>
          </a:p>
          <a:p>
            <a:pPr>
              <a:lnSpc>
                <a:spcPct val="80000"/>
              </a:lnSpc>
            </a:pPr>
            <a:r>
              <a:rPr lang="hu-HU" altLang="hu-HU" sz="2400" b="1" smtClean="0"/>
              <a:t>Darshan</a:t>
            </a:r>
            <a:r>
              <a:rPr lang="hu-HU" altLang="hu-HU" sz="2400" smtClean="0"/>
              <a:t> vs Philosophy</a:t>
            </a:r>
          </a:p>
          <a:p>
            <a:pPr>
              <a:lnSpc>
                <a:spcPct val="80000"/>
              </a:lnSpc>
            </a:pPr>
            <a:r>
              <a:rPr lang="hu-HU" altLang="hu-HU" sz="2400" b="1" smtClean="0"/>
              <a:t>Tradition</a:t>
            </a:r>
            <a:r>
              <a:rPr lang="hu-HU" altLang="hu-HU" sz="2400" smtClean="0"/>
              <a:t> vs Yoga Studio</a:t>
            </a:r>
          </a:p>
          <a:p>
            <a:pPr>
              <a:lnSpc>
                <a:spcPct val="80000"/>
              </a:lnSpc>
            </a:pPr>
            <a:r>
              <a:rPr lang="hu-HU" altLang="hu-HU" sz="2400" b="1" smtClean="0"/>
              <a:t>Integral</a:t>
            </a:r>
            <a:r>
              <a:rPr lang="hu-HU" altLang="hu-HU" sz="2400" smtClean="0"/>
              <a:t> </a:t>
            </a:r>
            <a:r>
              <a:rPr lang="hu-HU" altLang="hu-HU" sz="2400" b="1" smtClean="0"/>
              <a:t>Yoga</a:t>
            </a:r>
            <a:r>
              <a:rPr lang="hu-HU" altLang="hu-HU" sz="2400" smtClean="0"/>
              <a:t> / Yoga  Tradition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smtClean="0"/>
              <a:t>    vs Asana Olympics</a:t>
            </a:r>
          </a:p>
          <a:p>
            <a:pPr>
              <a:lnSpc>
                <a:spcPct val="80000"/>
              </a:lnSpc>
            </a:pPr>
            <a:r>
              <a:rPr lang="hu-HU" altLang="hu-HU" sz="2400" smtClean="0"/>
              <a:t>Levels of Yoga </a:t>
            </a:r>
            <a:r>
              <a:rPr lang="hu-HU" altLang="hu-HU" sz="2400" b="1" smtClean="0"/>
              <a:t>Application</a:t>
            </a:r>
            <a:r>
              <a:rPr lang="hu-HU" altLang="hu-HU" sz="2400" smtClean="0"/>
              <a:t>: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hu-HU" sz="2000" smtClean="0"/>
              <a:t>1. Yoga </a:t>
            </a:r>
            <a:r>
              <a:rPr lang="hu-HU" altLang="hu-HU" sz="2000" u="sng" smtClean="0"/>
              <a:t>Practice</a:t>
            </a:r>
            <a:r>
              <a:rPr lang="hu-HU" altLang="hu-HU" sz="2000" smtClean="0"/>
              <a:t>,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hu-HU" sz="2000" smtClean="0"/>
              <a:t>2. Yoga </a:t>
            </a:r>
            <a:r>
              <a:rPr lang="hu-HU" altLang="hu-HU" sz="2000" u="sng" smtClean="0"/>
              <a:t>Sadhana</a:t>
            </a:r>
            <a:r>
              <a:rPr lang="hu-HU" altLang="hu-HU" sz="2000" smtClean="0"/>
              <a:t>,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hu-HU" sz="2000" smtClean="0"/>
              <a:t>3. Yoga </a:t>
            </a:r>
            <a:r>
              <a:rPr lang="hu-HU" altLang="hu-HU" sz="2000" u="sng" smtClean="0"/>
              <a:t>Lifestyle</a:t>
            </a:r>
            <a:r>
              <a:rPr lang="hu-HU" altLang="hu-HU" sz="2000" smtClean="0"/>
              <a:t>,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hu-HU" sz="2000" smtClean="0"/>
              <a:t>4. Yoga </a:t>
            </a:r>
            <a:r>
              <a:rPr lang="hu-HU" altLang="hu-HU" sz="2000" u="sng" smtClean="0"/>
              <a:t>Culture</a:t>
            </a:r>
          </a:p>
        </p:txBody>
      </p:sp>
      <p:pic>
        <p:nvPicPr>
          <p:cNvPr id="46084" name="Picture 5" descr="Képtalálat a következ&amp;odblac;re: „bihar school of yoga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37063"/>
            <a:ext cx="33480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2987675" y="6308725"/>
            <a:ext cx="195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Kf.:www.biharyoga.net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11188" y="1628775"/>
            <a:ext cx="4968875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About Swadhyaya </a:t>
            </a:r>
            <a:br>
              <a:rPr lang="hu-HU" altLang="hu-HU"/>
            </a:br>
            <a:r>
              <a:rPr lang="hu-HU" altLang="hu-HU"/>
              <a:t>(self-study):</a:t>
            </a:r>
            <a:br>
              <a:rPr lang="hu-HU" altLang="hu-HU"/>
            </a:br>
            <a:r>
              <a:rPr lang="hu-HU" altLang="hu-HU"/>
              <a:t/>
            </a:r>
            <a:br>
              <a:rPr lang="hu-HU" altLang="hu-HU"/>
            </a:br>
            <a:r>
              <a:rPr lang="hu-HU" altLang="hu-HU"/>
              <a:t>„…intellectual study is no use, unless one is able to apply that knowledge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in one’s life.”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hu-HU" altLang="hu-HU" smtClean="0">
                <a:solidFill>
                  <a:schemeClr val="tx1"/>
                </a:solidFill>
              </a:rPr>
              <a:t>Swami Niranjanananda:</a:t>
            </a:r>
            <a:endParaRPr lang="hu-HU" altLang="hu-HU" smtClean="0"/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179388" y="5973763"/>
            <a:ext cx="5006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Swami Niranjanananda Saraswati: Yoga Darshan,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Yoga Publications Trust, Munger, Bihar, India, pp 135</a:t>
            </a:r>
          </a:p>
        </p:txBody>
      </p:sp>
      <p:pic>
        <p:nvPicPr>
          <p:cNvPr id="48133" name="Picture 7" descr="Képtalálat a következ&amp;odblac;re: „swami niranjanananda saraswati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341438"/>
            <a:ext cx="31670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5292725" y="6092825"/>
            <a:ext cx="3851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Kf.:www.youtube.com/watch?v=pEl5bahhvkU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827088" y="6021388"/>
            <a:ext cx="774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Swami Satyananda: Yoga and Kriya, YPT, Munger, Bihar, India, 2004 pp 7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Swami Satyananda:</a:t>
            </a:r>
          </a:p>
        </p:txBody>
      </p:sp>
      <p:sp>
        <p:nvSpPr>
          <p:cNvPr id="4915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4105275" cy="4525963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sz="2800" smtClean="0"/>
              <a:t>   „Yoga is not an ancient myth buried in oblivion. It is the most </a:t>
            </a:r>
            <a:r>
              <a:rPr lang="hu-HU" altLang="hu-HU" sz="2800" b="1" smtClean="0"/>
              <a:t>valuable</a:t>
            </a:r>
            <a:r>
              <a:rPr lang="hu-HU" altLang="hu-HU" sz="2800" smtClean="0"/>
              <a:t> </a:t>
            </a:r>
            <a:r>
              <a:rPr lang="hu-HU" altLang="hu-HU" sz="2800" b="1" smtClean="0"/>
              <a:t>inheritance</a:t>
            </a:r>
            <a:r>
              <a:rPr lang="hu-HU" altLang="hu-HU" sz="2800" smtClean="0"/>
              <a:t> of the present. It is the essential </a:t>
            </a:r>
            <a:r>
              <a:rPr lang="hu-HU" altLang="hu-HU" sz="2800" b="1" smtClean="0"/>
              <a:t>need</a:t>
            </a:r>
            <a:r>
              <a:rPr lang="hu-HU" altLang="hu-HU" sz="2800" smtClean="0"/>
              <a:t> of today and the culture of tomorrow.”</a:t>
            </a:r>
          </a:p>
          <a:p>
            <a:pPr algn="ctr"/>
            <a:endParaRPr lang="hu-HU" altLang="hu-HU" sz="2800" smtClean="0"/>
          </a:p>
          <a:p>
            <a:pPr>
              <a:buFontTx/>
              <a:buNone/>
            </a:pPr>
            <a:endParaRPr lang="hu-HU" altLang="hu-HU" sz="2800" smtClean="0"/>
          </a:p>
        </p:txBody>
      </p:sp>
      <p:pic>
        <p:nvPicPr>
          <p:cNvPr id="49157" name="Picture 7" descr="Képtalálat a következ&amp;odblac;re: „swami satyananda saraswati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33600"/>
            <a:ext cx="43815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Swami Sivananda: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4176713" cy="2952750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altLang="hu-HU" sz="4000" b="1" smtClean="0"/>
              <a:t>„An ounce of practice is better than tons of theory”</a:t>
            </a:r>
            <a:endParaRPr lang="hu-HU" altLang="hu-HU" sz="4000" smtClean="0"/>
          </a:p>
        </p:txBody>
      </p:sp>
      <p:pic>
        <p:nvPicPr>
          <p:cNvPr id="51204" name="Picture 6" descr="Képtalálat a következ&amp;odblac;re: „„An ounce of practice is better than tons of theory”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73238"/>
            <a:ext cx="22288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5148263" y="5084763"/>
            <a:ext cx="2876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Kf.:www.sivanandayogakochi.com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yogik szépsége…</a:t>
            </a:r>
          </a:p>
        </p:txBody>
      </p:sp>
      <p:pic>
        <p:nvPicPr>
          <p:cNvPr id="52227" name="Picture 6" descr="Képtalálat a következ&amp;odblac;re: „yogi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28654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0" descr="Képtalálat a következ&amp;odblac;re: „yogi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12875"/>
            <a:ext cx="311626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5580063" y="6165850"/>
            <a:ext cx="3851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hu-HU" altLang="hu-HU" sz="1200"/>
              <a:t>Kf.:pinterest.com/pin/380132024767732097/</a:t>
            </a:r>
          </a:p>
        </p:txBody>
      </p:sp>
      <p:sp>
        <p:nvSpPr>
          <p:cNvPr id="52230" name="Rectangle 12"/>
          <p:cNvSpPr>
            <a:spLocks noChangeArrowheads="1"/>
          </p:cNvSpPr>
          <p:nvPr/>
        </p:nvSpPr>
        <p:spPr bwMode="auto">
          <a:xfrm>
            <a:off x="827088" y="6237288"/>
            <a:ext cx="323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hu-HU" altLang="hu-HU" sz="1200"/>
              <a:t>Kf.:.pinterest.com/pin/380132024767732128</a:t>
            </a:r>
            <a:r>
              <a:rPr lang="hu-HU" altLang="hu-HU" sz="1800"/>
              <a:t>/</a:t>
            </a:r>
          </a:p>
        </p:txBody>
      </p:sp>
      <p:sp>
        <p:nvSpPr>
          <p:cNvPr id="52231" name="Text Box 13"/>
          <p:cNvSpPr txBox="1">
            <a:spLocks noChangeArrowheads="1"/>
          </p:cNvSpPr>
          <p:nvPr/>
        </p:nvSpPr>
        <p:spPr bwMode="auto">
          <a:xfrm>
            <a:off x="900113" y="5516563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A yoga életmód keleten…</a:t>
            </a:r>
          </a:p>
        </p:txBody>
      </p:sp>
      <p:sp>
        <p:nvSpPr>
          <p:cNvPr id="52232" name="Text Box 14"/>
          <p:cNvSpPr txBox="1">
            <a:spLocks noChangeArrowheads="1"/>
          </p:cNvSpPr>
          <p:nvPr/>
        </p:nvSpPr>
        <p:spPr bwMode="auto">
          <a:xfrm>
            <a:off x="5508625" y="5516563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 jóga többnyire üzlet nyugaton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House….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altLang="hu-HU" dirty="0">
                <a:hlinkClick r:id="rId2"/>
              </a:rPr>
              <a:t>https://www.youtube.com/watch?v=4fRvqR2tPzk</a:t>
            </a:r>
            <a:endParaRPr lang="hu-HU" altLang="hu-HU" dirty="0"/>
          </a:p>
          <a:p>
            <a:pPr marL="0" indent="0">
              <a:buFontTx/>
              <a:buNone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5" descr="Képtalálat a következ&amp;odblac;re: „utthanasana”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54275" name="AutoShape 7" descr="Képtalálat a következ&amp;odblac;re: „utthanasana”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54276" name="AutoShape 9" descr="Képtalálat a következ&amp;odblac;re: „utthanasana”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54277" name="AutoShape 11" descr="Képtalálat a következ&amp;odblac;re: „utthanasana”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54278" name="AutoShape 13" descr="Képtalálat a következ&amp;odblac;re: „utthanasana”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54279" name="AutoShape 15" descr="Képtalálat a következ&amp;odblac;re: „utthanasana”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pic>
        <p:nvPicPr>
          <p:cNvPr id="5428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16338"/>
            <a:ext cx="3527425" cy="276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1" name="Picture 18" descr="squat_coll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72009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Text Box 19"/>
          <p:cNvSpPr txBox="1">
            <a:spLocks noChangeArrowheads="1"/>
          </p:cNvSpPr>
          <p:nvPr/>
        </p:nvSpPr>
        <p:spPr bwMode="auto">
          <a:xfrm>
            <a:off x="1547813" y="47625"/>
            <a:ext cx="684053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Gyógytorna / fitness /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yoga ászana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smtClean="0"/>
              <a:t>Ászanák kontra torna gyak.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2000" b="1" smtClean="0"/>
              <a:t>Ászanák</a:t>
            </a:r>
            <a:r>
              <a:rPr lang="hu-HU" altLang="hu-HU" sz="2000" smtClean="0"/>
              <a:t>: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gyakorlása közben a </a:t>
            </a:r>
            <a:r>
              <a:rPr lang="hu-HU" altLang="hu-HU" sz="2000" b="1" smtClean="0"/>
              <a:t>légzés</a:t>
            </a:r>
            <a:r>
              <a:rPr lang="hu-HU" altLang="hu-HU" sz="2000" smtClean="0"/>
              <a:t> ritmusa </a:t>
            </a:r>
            <a:r>
              <a:rPr lang="hu-HU" altLang="hu-HU" sz="2000" b="1" smtClean="0"/>
              <a:t>lelassul</a:t>
            </a:r>
            <a:r>
              <a:rPr lang="hu-HU" altLang="hu-HU" sz="2000" smtClean="0"/>
              <a:t>, 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az </a:t>
            </a:r>
            <a:r>
              <a:rPr lang="hu-HU" altLang="hu-HU" sz="2000" b="1" smtClean="0"/>
              <a:t>O2</a:t>
            </a:r>
            <a:r>
              <a:rPr lang="hu-HU" altLang="hu-HU" sz="2000" smtClean="0"/>
              <a:t> </a:t>
            </a:r>
            <a:r>
              <a:rPr lang="hu-HU" altLang="hu-HU" sz="2000" b="1" smtClean="0"/>
              <a:t>felhasználása</a:t>
            </a:r>
            <a:r>
              <a:rPr lang="hu-HU" altLang="hu-HU" sz="2000" smtClean="0"/>
              <a:t> és a testhőmérséklete </a:t>
            </a:r>
            <a:r>
              <a:rPr lang="hu-HU" altLang="hu-HU" sz="2000" b="1" smtClean="0"/>
              <a:t>csökken</a:t>
            </a:r>
            <a:r>
              <a:rPr lang="hu-HU" altLang="hu-HU" sz="2000" smtClean="0"/>
              <a:t>,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a katabolizmus lefékeződik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sajátos hatást fejtenek ki az </a:t>
            </a:r>
            <a:r>
              <a:rPr lang="hu-HU" altLang="hu-HU" sz="2000" b="1" smtClean="0"/>
              <a:t>endokrin</a:t>
            </a:r>
            <a:r>
              <a:rPr lang="hu-HU" altLang="hu-HU" sz="2000" smtClean="0"/>
              <a:t> mirigyekre és a belső szervekre, 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megváltoztatják az </a:t>
            </a:r>
            <a:r>
              <a:rPr lang="hu-HU" altLang="hu-HU" sz="2000" b="1" smtClean="0"/>
              <a:t>idegrendszer</a:t>
            </a:r>
            <a:r>
              <a:rPr lang="hu-HU" altLang="hu-HU" sz="2000" smtClean="0"/>
              <a:t> elektrokémiai folyamatait,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olyan pózok, amelyek a testet, </a:t>
            </a:r>
            <a:r>
              <a:rPr lang="hu-HU" altLang="hu-HU" sz="2000" b="1" smtClean="0"/>
              <a:t>tudatosságot</a:t>
            </a:r>
            <a:r>
              <a:rPr lang="hu-HU" altLang="hu-HU" sz="2000" smtClean="0"/>
              <a:t>, relaxációs képességet, koncentrációt és meditációt fejlesztik.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sz="2000" smtClean="0"/>
              <a:t>Tornagyakorlatok:</a:t>
            </a:r>
          </a:p>
          <a:p>
            <a:pPr>
              <a:lnSpc>
                <a:spcPct val="90000"/>
              </a:lnSpc>
            </a:pPr>
            <a:r>
              <a:rPr lang="hu-HU" altLang="hu-HU" sz="2000" smtClean="0"/>
              <a:t>közben </a:t>
            </a:r>
            <a:r>
              <a:rPr lang="hu-HU" altLang="hu-HU" sz="2000" b="1" smtClean="0"/>
              <a:t>légzés</a:t>
            </a:r>
            <a:r>
              <a:rPr lang="hu-HU" altLang="hu-HU" sz="2000" smtClean="0"/>
              <a:t> </a:t>
            </a:r>
            <a:r>
              <a:rPr lang="hu-HU" altLang="hu-HU" sz="2000" b="1" smtClean="0"/>
              <a:t>anyagcsere</a:t>
            </a:r>
            <a:r>
              <a:rPr lang="hu-HU" altLang="hu-HU" sz="2000" smtClean="0"/>
              <a:t> </a:t>
            </a:r>
            <a:r>
              <a:rPr lang="hu-HU" altLang="hu-HU" sz="2000" b="1" smtClean="0"/>
              <a:t>felgyorsul</a:t>
            </a:r>
            <a:r>
              <a:rPr lang="hu-HU" altLang="hu-HU" sz="2000" smtClean="0"/>
              <a:t>, </a:t>
            </a:r>
          </a:p>
          <a:p>
            <a:pPr>
              <a:lnSpc>
                <a:spcPct val="90000"/>
              </a:lnSpc>
            </a:pPr>
            <a:r>
              <a:rPr lang="hu-HU" altLang="hu-HU" sz="2000" b="1" smtClean="0"/>
              <a:t>O2</a:t>
            </a:r>
            <a:r>
              <a:rPr lang="hu-HU" altLang="hu-HU" sz="2000" smtClean="0"/>
              <a:t> </a:t>
            </a:r>
            <a:r>
              <a:rPr lang="hu-HU" altLang="hu-HU" sz="2000" b="1" smtClean="0"/>
              <a:t>felhasználása</a:t>
            </a:r>
            <a:r>
              <a:rPr lang="hu-HU" altLang="hu-HU" sz="2000" smtClean="0"/>
              <a:t> </a:t>
            </a:r>
            <a:r>
              <a:rPr lang="hu-HU" altLang="hu-HU" sz="2000" b="1" smtClean="0"/>
              <a:t>nő</a:t>
            </a:r>
            <a:r>
              <a:rPr lang="hu-HU" altLang="hu-HU" sz="2000" smtClean="0"/>
              <a:t>, testhőmérséklet nő,</a:t>
            </a:r>
          </a:p>
          <a:p>
            <a:pPr>
              <a:lnSpc>
                <a:spcPct val="90000"/>
              </a:lnSpc>
            </a:pPr>
            <a:r>
              <a:rPr lang="hu-HU" altLang="hu-HU" sz="2000" smtClean="0"/>
              <a:t>felgyorsítják a </a:t>
            </a:r>
            <a:r>
              <a:rPr lang="hu-HU" altLang="hu-HU" sz="2000" b="1" smtClean="0"/>
              <a:t>katabolizmust</a:t>
            </a:r>
            <a:r>
              <a:rPr lang="hu-HU" altLang="hu-HU" sz="2000" smtClean="0"/>
              <a:t>,</a:t>
            </a:r>
          </a:p>
          <a:p>
            <a:pPr>
              <a:lnSpc>
                <a:spcPct val="90000"/>
              </a:lnSpc>
            </a:pPr>
            <a:r>
              <a:rPr lang="hu-HU" altLang="hu-HU" sz="2000" b="1" smtClean="0"/>
              <a:t>jótékony</a:t>
            </a:r>
            <a:r>
              <a:rPr lang="hu-HU" altLang="hu-HU" sz="2000" smtClean="0"/>
              <a:t> hatású </a:t>
            </a:r>
            <a:r>
              <a:rPr lang="hu-HU" altLang="hu-HU" sz="2000" b="1" smtClean="0"/>
              <a:t>terhelést</a:t>
            </a:r>
            <a:r>
              <a:rPr lang="hu-HU" altLang="hu-HU" sz="2000" smtClean="0"/>
              <a:t> jelentenek a testre</a:t>
            </a:r>
          </a:p>
        </p:txBody>
      </p:sp>
      <p:sp>
        <p:nvSpPr>
          <p:cNvPr id="56325" name="Szövegdoboz 1"/>
          <p:cNvSpPr txBox="1">
            <a:spLocks noChangeArrowheads="1"/>
          </p:cNvSpPr>
          <p:nvPr/>
        </p:nvSpPr>
        <p:spPr bwMode="auto">
          <a:xfrm>
            <a:off x="457200" y="6308725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Swami Satyananda: Asana, Pranayama, Mudra, Bandha, YPT, Munger, Bihar, India, 2002, pp 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056438" cy="1143000"/>
          </a:xfrm>
        </p:spPr>
        <p:txBody>
          <a:bodyPr/>
          <a:lstStyle/>
          <a:p>
            <a:pPr algn="l"/>
            <a:r>
              <a:rPr lang="hu-HU" altLang="hu-HU" smtClean="0"/>
              <a:t>Yoga Practices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38300"/>
            <a:ext cx="5761038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smtClean="0"/>
              <a:t>Performed Practices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hu-HU" altLang="hu-HU" sz="2000" smtClean="0"/>
              <a:t>SHATKARMAS (Cleansing practices)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hu-HU" altLang="hu-HU" sz="2000" smtClean="0"/>
              <a:t>ASANAS (Postures)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hu-HU" altLang="hu-HU" sz="2000" smtClean="0"/>
              <a:t>PRANAYAMAS (Breath practices)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hu-HU" altLang="hu-HU" sz="2000" smtClean="0"/>
              <a:t>MUDRAS &amp; BANDHAS (Postural Attitudes and Muscle locks)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hu-HU" altLang="hu-HU" sz="2000" smtClean="0"/>
              <a:t>MANTRA YOGA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hu-HU" altLang="hu-HU" sz="2000" smtClean="0"/>
              <a:t>MENTAL RELAXATION (Pratyahara)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hu-HU" altLang="hu-HU" sz="2000" smtClean="0"/>
              <a:t>MEDITATION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hu-HU" altLang="hu-HU" sz="1800" smtClean="0"/>
              <a:t>Dharana (concentration)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hu-HU" altLang="hu-HU" sz="1800" smtClean="0"/>
              <a:t>Dhyana (meditation)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hu-HU" altLang="hu-HU" sz="1800" smtClean="0"/>
              <a:t>Samadhi (transcendental state)</a:t>
            </a:r>
          </a:p>
          <a:p>
            <a:pPr lvl="1">
              <a:lnSpc>
                <a:spcPct val="80000"/>
              </a:lnSpc>
            </a:pPr>
            <a:endParaRPr lang="hu-HU" altLang="hu-HU" sz="2000" smtClean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0425" y="692150"/>
            <a:ext cx="2819400" cy="32400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smtClean="0"/>
              <a:t>Lifestyle Practices</a:t>
            </a:r>
          </a:p>
          <a:p>
            <a:pPr lvl="1">
              <a:lnSpc>
                <a:spcPct val="80000"/>
              </a:lnSpc>
            </a:pPr>
            <a:endParaRPr lang="hu-HU" altLang="hu-HU" sz="2000" smtClean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hu-HU" altLang="hu-HU" sz="2000" smtClean="0"/>
              <a:t>General lifestyle</a:t>
            </a:r>
          </a:p>
          <a:p>
            <a:pPr lvl="1">
              <a:lnSpc>
                <a:spcPct val="80000"/>
              </a:lnSpc>
              <a:buFontTx/>
              <a:buChar char="•"/>
            </a:pPr>
            <a:endParaRPr lang="hu-HU" altLang="hu-HU" sz="2000" smtClean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hu-HU" altLang="hu-HU" sz="2000" smtClean="0"/>
              <a:t>RAJA YOGA</a:t>
            </a:r>
          </a:p>
          <a:p>
            <a:pPr lvl="1">
              <a:lnSpc>
                <a:spcPct val="80000"/>
              </a:lnSpc>
              <a:buFontTx/>
              <a:buChar char="•"/>
            </a:pPr>
            <a:endParaRPr lang="hu-HU" altLang="hu-HU" sz="2000" smtClean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hu-HU" altLang="hu-HU" sz="2000" smtClean="0"/>
              <a:t>JNANA YOGA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hu-HU" altLang="hu-HU" sz="2000" smtClean="0"/>
              <a:t>BHAKTI YOGA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hu-HU" altLang="hu-HU" sz="2000" smtClean="0"/>
              <a:t>KARMA YOGA	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50825" y="5876925"/>
            <a:ext cx="540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Dr. Rishi Vivekananda: Practical Yoga Psychology,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YPT, 2005, Munger, Bihar, India, pp 19-21</a:t>
            </a:r>
            <a:r>
              <a:rPr lang="hu-HU" altLang="hu-HU" sz="1800" u="sng"/>
              <a:t> </a:t>
            </a:r>
          </a:p>
        </p:txBody>
      </p:sp>
      <p:pic>
        <p:nvPicPr>
          <p:cNvPr id="58374" name="Picture 7" descr="Képtalálat a következ&amp;odblac;re: „head heart hand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60800"/>
            <a:ext cx="33020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smtClean="0"/>
              <a:t>Klasszikus Jóga a Bihari Jóga Tradícióban – </a:t>
            </a:r>
            <a:r>
              <a:rPr lang="hu-HU" altLang="hu-HU" sz="4000" b="1" smtClean="0"/>
              <a:t>főbb jóga ágak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565400"/>
            <a:ext cx="3240088" cy="3128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mtClean="0"/>
              <a:t>Main Yogas</a:t>
            </a:r>
          </a:p>
          <a:p>
            <a:pPr>
              <a:lnSpc>
                <a:spcPct val="90000"/>
              </a:lnSpc>
            </a:pPr>
            <a:endParaRPr lang="hu-HU" altLang="hu-HU" smtClean="0"/>
          </a:p>
          <a:p>
            <a:pPr lvl="1">
              <a:lnSpc>
                <a:spcPct val="90000"/>
              </a:lnSpc>
            </a:pPr>
            <a:r>
              <a:rPr lang="hu-HU" altLang="hu-HU" b="1" smtClean="0"/>
              <a:t>Hatha Yoga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/>
              <a:t>Raja Yoga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/>
              <a:t>Kriya Yoga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mtClean="0"/>
              <a:t>Sub-yogas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/>
              <a:t>Jnana Yoga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/>
              <a:t>Bhakti Yoga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/>
              <a:t>Karma Yoga</a:t>
            </a:r>
          </a:p>
          <a:p>
            <a:pPr>
              <a:lnSpc>
                <a:spcPct val="90000"/>
              </a:lnSpc>
            </a:pPr>
            <a:endParaRPr lang="hu-HU" altLang="hu-HU" smtClean="0"/>
          </a:p>
          <a:p>
            <a:pPr>
              <a:lnSpc>
                <a:spcPct val="90000"/>
              </a:lnSpc>
            </a:pPr>
            <a:r>
              <a:rPr lang="hu-HU" altLang="hu-HU" smtClean="0"/>
              <a:t>Sub-sub yogas</a:t>
            </a:r>
          </a:p>
          <a:p>
            <a:pPr lvl="1">
              <a:lnSpc>
                <a:spcPct val="90000"/>
              </a:lnSpc>
            </a:pPr>
            <a:r>
              <a:rPr lang="hu-HU" altLang="hu-HU" smtClean="0"/>
              <a:t>Mantra yoga</a:t>
            </a:r>
          </a:p>
          <a:p>
            <a:pPr lvl="1">
              <a:lnSpc>
                <a:spcPct val="90000"/>
              </a:lnSpc>
            </a:pPr>
            <a:r>
              <a:rPr lang="hu-HU" altLang="hu-HU" smtClean="0"/>
              <a:t>Kundalini yoga</a:t>
            </a:r>
          </a:p>
          <a:p>
            <a:pPr lvl="1">
              <a:lnSpc>
                <a:spcPct val="90000"/>
              </a:lnSpc>
            </a:pPr>
            <a:r>
              <a:rPr lang="hu-HU" altLang="hu-HU" smtClean="0"/>
              <a:t>Nada yoga</a:t>
            </a:r>
          </a:p>
          <a:p>
            <a:pPr lvl="1">
              <a:lnSpc>
                <a:spcPct val="90000"/>
              </a:lnSpc>
            </a:pPr>
            <a:r>
              <a:rPr lang="hu-HU" altLang="hu-HU" smtClean="0"/>
              <a:t>Laya Yoga</a:t>
            </a:r>
          </a:p>
          <a:p>
            <a:pPr>
              <a:lnSpc>
                <a:spcPct val="90000"/>
              </a:lnSpc>
            </a:pPr>
            <a:endParaRPr lang="hu-HU" altLang="hu-HU" smtClean="0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95288" y="5949950"/>
            <a:ext cx="710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Swami Niranjananda Saraswati: Yoga Chakra - The Wheel of Yoga,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YPT, 2014, Munger, Bihar, India, pp 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4825"/>
            <a:ext cx="8229600" cy="1143000"/>
          </a:xfrm>
        </p:spPr>
        <p:txBody>
          <a:bodyPr/>
          <a:lstStyle/>
          <a:p>
            <a:r>
              <a:rPr lang="hu-HU" altLang="hu-HU" sz="4000" smtClean="0"/>
              <a:t>III. Yoga módszerek </a:t>
            </a:r>
            <a:br>
              <a:rPr lang="hu-HU" altLang="hu-HU" sz="4000" smtClean="0"/>
            </a:br>
            <a:r>
              <a:rPr lang="hu-HU" altLang="hu-HU" sz="4000" smtClean="0"/>
              <a:t>a burn-out kezelésére /</a:t>
            </a:r>
            <a:br>
              <a:rPr lang="hu-HU" altLang="hu-HU" sz="4000" smtClean="0"/>
            </a:br>
            <a:r>
              <a:rPr lang="hu-HU" altLang="hu-HU" sz="4000" smtClean="0"/>
              <a:t>megelőzésére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76325"/>
            <a:ext cx="4537075" cy="4525963"/>
          </a:xfrm>
        </p:spPr>
        <p:txBody>
          <a:bodyPr/>
          <a:lstStyle/>
          <a:p>
            <a:endParaRPr lang="hu-HU" altLang="hu-HU" smtClean="0"/>
          </a:p>
          <a:p>
            <a:r>
              <a:rPr lang="hu-HU" altLang="hu-HU" smtClean="0"/>
              <a:t>Kutatások</a:t>
            </a:r>
          </a:p>
          <a:p>
            <a:r>
              <a:rPr lang="hu-HU" altLang="hu-HU" smtClean="0"/>
              <a:t>Jógikus stresszmenedzsment</a:t>
            </a:r>
          </a:p>
        </p:txBody>
      </p:sp>
      <p:pic>
        <p:nvPicPr>
          <p:cNvPr id="61444" name="Picture 5" descr="Képtalálat a következ&amp;odblac;re: „meditatio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29000"/>
            <a:ext cx="49323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4370388" y="6491288"/>
            <a:ext cx="4773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Kf.:www.scienceandnonduality.com/tag/meditation</a:t>
            </a:r>
            <a:r>
              <a:rPr lang="hu-HU" altLang="hu-HU" sz="180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80400" cy="5373687"/>
          </a:xfrm>
        </p:spPr>
        <p:txBody>
          <a:bodyPr/>
          <a:lstStyle/>
          <a:p>
            <a:r>
              <a:rPr lang="hu-HU" altLang="hu-HU" sz="2800" smtClean="0"/>
              <a:t>Blood Pressure Response to Meditation and Yoga: A Systematic Review and Meta-Analysis</a:t>
            </a:r>
          </a:p>
          <a:p>
            <a:pPr>
              <a:buFontTx/>
              <a:buNone/>
            </a:pPr>
            <a:r>
              <a:rPr lang="hu-HU" altLang="hu-HU" sz="2400" b="1" smtClean="0"/>
              <a:t>    </a:t>
            </a:r>
            <a:r>
              <a:rPr lang="hu-HU" altLang="hu-HU" sz="2400" smtClean="0">
                <a:hlinkClick r:id="rId3"/>
              </a:rPr>
              <a:t>https://www.ncbi.nlm.nih.gov/pubmed/28384004</a:t>
            </a:r>
            <a:endParaRPr lang="hu-HU" altLang="hu-HU" sz="2400" smtClean="0"/>
          </a:p>
          <a:p>
            <a:r>
              <a:rPr lang="hu-HU" altLang="hu-HU" sz="2800" smtClean="0"/>
              <a:t>Effects of Yoga on Stress, Stress Adaption, and Heart Rate Variability Among Mental Health Professionals--A Randomized Controlled Trial</a:t>
            </a:r>
          </a:p>
          <a:p>
            <a:pPr>
              <a:buFontTx/>
              <a:buNone/>
            </a:pPr>
            <a:r>
              <a:rPr lang="hu-HU" altLang="hu-HU" smtClean="0"/>
              <a:t>   </a:t>
            </a:r>
            <a:r>
              <a:rPr lang="hu-HU" altLang="hu-HU" sz="2400" smtClean="0">
                <a:hlinkClick r:id="rId4"/>
              </a:rPr>
              <a:t>https://www.ncbi.nlm.nih.gov/pubmed/26220020</a:t>
            </a:r>
            <a:endParaRPr lang="hu-HU" altLang="hu-HU" sz="2400" smtClean="0"/>
          </a:p>
          <a:p>
            <a:r>
              <a:rPr lang="hu-HU" altLang="hu-HU" sz="2800" smtClean="0"/>
              <a:t>Randomised clinical trial: yoga vs written self-care advice for ulcerative colitis.</a:t>
            </a:r>
            <a:br>
              <a:rPr lang="hu-HU" altLang="hu-HU" sz="2800" smtClean="0"/>
            </a:br>
            <a:r>
              <a:rPr lang="hu-HU" altLang="hu-HU" sz="2400" smtClean="0">
                <a:hlinkClick r:id="rId5"/>
              </a:rPr>
              <a:t>https://www.ncbi.nlm.nih.gov/pubmed/28378342</a:t>
            </a:r>
            <a:endParaRPr lang="hu-HU" altLang="hu-HU" sz="240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Jógikus Stresszmenedzsment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altLang="hu-HU" smtClean="0"/>
              <a:t>Hatha Yoga:</a:t>
            </a:r>
          </a:p>
          <a:p>
            <a:r>
              <a:rPr lang="hu-HU" altLang="hu-HU" smtClean="0"/>
              <a:t>Satkarma (tisztítógyakorlatok)</a:t>
            </a:r>
          </a:p>
          <a:p>
            <a:r>
              <a:rPr lang="hu-HU" altLang="hu-HU" smtClean="0"/>
              <a:t>Ászanák (testtartások)</a:t>
            </a:r>
          </a:p>
          <a:p>
            <a:r>
              <a:rPr lang="hu-HU" altLang="hu-HU" smtClean="0"/>
              <a:t>Pránajámák (légzőgyakorlatok)</a:t>
            </a:r>
          </a:p>
          <a:p>
            <a:r>
              <a:rPr lang="hu-HU" altLang="hu-HU" smtClean="0"/>
              <a:t>Mudrák</a:t>
            </a:r>
          </a:p>
          <a:p>
            <a:pPr>
              <a:buFontTx/>
              <a:buNone/>
            </a:pPr>
            <a:r>
              <a:rPr lang="hu-HU" altLang="hu-HU" smtClean="0"/>
              <a:t>Raja Yoga:</a:t>
            </a:r>
          </a:p>
          <a:p>
            <a:r>
              <a:rPr lang="hu-HU" altLang="hu-HU" smtClean="0"/>
              <a:t>Relaxáció, Meditáció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smtClean="0"/>
              <a:t>Satkarmák – Tisztítógyakorlatok</a:t>
            </a:r>
            <a:br>
              <a:rPr lang="hu-HU" altLang="hu-HU" sz="4000" smtClean="0"/>
            </a:br>
            <a:r>
              <a:rPr lang="hu-HU" altLang="hu-HU" sz="4000" smtClean="0"/>
              <a:t>Eredeti Hatha Yoga gyakorlatok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altLang="hu-HU" sz="2800" smtClean="0"/>
              <a:t>Satkarmák:</a:t>
            </a:r>
          </a:p>
          <a:p>
            <a:r>
              <a:rPr lang="hu-HU" altLang="hu-HU" sz="2800" b="1" smtClean="0"/>
              <a:t>Neti</a:t>
            </a:r>
            <a:r>
              <a:rPr lang="hu-HU" altLang="hu-HU" sz="2800" smtClean="0"/>
              <a:t> – orrmosás</a:t>
            </a:r>
          </a:p>
          <a:p>
            <a:r>
              <a:rPr lang="hu-HU" altLang="hu-HU" sz="2800" smtClean="0"/>
              <a:t>Dhauti – szájtól a végbélig  (pl.:</a:t>
            </a:r>
            <a:r>
              <a:rPr lang="hu-HU" altLang="hu-HU" sz="2800" b="1" smtClean="0"/>
              <a:t>Kunjal, Laghoo</a:t>
            </a:r>
            <a:r>
              <a:rPr lang="hu-HU" altLang="hu-HU" sz="2800" smtClean="0"/>
              <a:t>)</a:t>
            </a:r>
          </a:p>
          <a:p>
            <a:r>
              <a:rPr lang="hu-HU" altLang="hu-HU" sz="2800" smtClean="0"/>
              <a:t>Baszti – vastagbél átmosása, tonizálás </a:t>
            </a:r>
          </a:p>
          <a:p>
            <a:r>
              <a:rPr lang="hu-HU" altLang="hu-HU" sz="2800" smtClean="0"/>
              <a:t>Nauli – hasi szervek masszírozása</a:t>
            </a:r>
          </a:p>
          <a:p>
            <a:r>
              <a:rPr lang="hu-HU" altLang="hu-HU" sz="2800" smtClean="0"/>
              <a:t>Kapálabháti – légzéstechnika az agy frontális lebenyének tisztítása</a:t>
            </a:r>
          </a:p>
          <a:p>
            <a:r>
              <a:rPr lang="hu-HU" altLang="hu-HU" sz="2800" b="1" smtClean="0"/>
              <a:t>Trataka </a:t>
            </a:r>
            <a:r>
              <a:rPr lang="hu-HU" altLang="hu-HU" sz="2800" smtClean="0"/>
              <a:t>– koncentrált nézés</a:t>
            </a:r>
          </a:p>
          <a:p>
            <a:endParaRPr lang="hu-HU" altLang="hu-H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Yoga Sutras – ászana definíció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hu-HU" altLang="hu-HU" smtClean="0"/>
              <a:t>„Sthiram sukham asanam” – </a:t>
            </a:r>
            <a:br>
              <a:rPr lang="hu-HU" altLang="hu-HU" smtClean="0"/>
            </a:br>
            <a:r>
              <a:rPr lang="hu-HU" altLang="hu-HU" smtClean="0"/>
              <a:t>that position which is comfortable and steady.</a:t>
            </a:r>
          </a:p>
          <a:p>
            <a:pPr>
              <a:buFontTx/>
              <a:buNone/>
            </a:pPr>
            <a:endParaRPr lang="hu-HU" altLang="hu-HU" smtClean="0"/>
          </a:p>
        </p:txBody>
      </p:sp>
      <p:pic>
        <p:nvPicPr>
          <p:cNvPr id="69636" name="Picture 5" descr="Képtalálat a következ&amp;odblac;re: „steady comfortable postur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6153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6516688" y="6165850"/>
            <a:ext cx="1466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/>
              <a:t>www.artofliving.org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smtClean="0"/>
              <a:t>Ászanák stresszmenedzsmentre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smtClean="0"/>
              <a:t>Pawanmuktasana sorozat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mtClean="0"/>
              <a:t>Surya Namaskara – napüdvözlet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mtClean="0"/>
              <a:t>Hasta utthanasana – kézemelés póz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mtClean="0"/>
              <a:t>Shashankasana – nyúl póz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mtClean="0"/>
              <a:t>Paschimottanasana – hátsó nyújtó póz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mtClean="0"/>
              <a:t>Makarasana – krokodil póz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mtClean="0"/>
              <a:t>Bhujangasana – kobra póz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mtClean="0"/>
              <a:t>Shavasana – hulla póz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I. Burn-out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4330700" cy="2044700"/>
          </a:xfrm>
        </p:spPr>
        <p:txBody>
          <a:bodyPr/>
          <a:lstStyle/>
          <a:p>
            <a:r>
              <a:rPr lang="hu-HU" altLang="hu-HU" smtClean="0"/>
              <a:t>Orvosok egészsége</a:t>
            </a:r>
          </a:p>
          <a:p>
            <a:r>
              <a:rPr lang="hu-HU" altLang="hu-HU" smtClean="0"/>
              <a:t>Kiégés</a:t>
            </a:r>
          </a:p>
          <a:p>
            <a:r>
              <a:rPr lang="hu-HU" altLang="hu-HU" smtClean="0"/>
              <a:t>Prevenció, coping</a:t>
            </a:r>
          </a:p>
          <a:p>
            <a:endParaRPr lang="hu-HU" altLang="hu-HU" smtClean="0"/>
          </a:p>
        </p:txBody>
      </p:sp>
      <p:pic>
        <p:nvPicPr>
          <p:cNvPr id="9220" name="Picture 5" descr="Képtalálat a következ&amp;odblac;re: „burn ou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16113"/>
            <a:ext cx="393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Pawanmuktasana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hu-HU" altLang="hu-HU" smtClean="0"/>
              <a:t>Part 1: the anti-rheumatic group</a:t>
            </a:r>
          </a:p>
          <a:p>
            <a:pPr lvl="1">
              <a:buFontTx/>
              <a:buNone/>
            </a:pPr>
            <a:r>
              <a:rPr lang="hu-HU" altLang="hu-HU" smtClean="0"/>
              <a:t>Part 2: digestive/abdominal group</a:t>
            </a:r>
          </a:p>
          <a:p>
            <a:pPr lvl="1">
              <a:buFontTx/>
              <a:buNone/>
            </a:pPr>
            <a:r>
              <a:rPr lang="hu-HU" altLang="hu-HU" smtClean="0"/>
              <a:t>Part 3: energy block potures</a:t>
            </a:r>
          </a:p>
          <a:p>
            <a:pPr lvl="1"/>
            <a:endParaRPr lang="hu-HU" altLang="hu-HU" smtClean="0"/>
          </a:p>
          <a:p>
            <a:pPr lvl="1">
              <a:buFontTx/>
              <a:buNone/>
            </a:pPr>
            <a:r>
              <a:rPr lang="hu-HU" altLang="hu-HU" smtClean="0"/>
              <a:t>'Pawan' means 'wind', 'mukta' means 'release' and the pawanmuktasana group of exercises releases excess of wind and acidity from the body.</a:t>
            </a:r>
            <a:br>
              <a:rPr lang="hu-HU" altLang="hu-HU" smtClean="0"/>
            </a:br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Surya Namaskara - Napüdvözlet</a:t>
            </a:r>
          </a:p>
        </p:txBody>
      </p:sp>
      <p:pic>
        <p:nvPicPr>
          <p:cNvPr id="74755" name="Picture 3" descr="Képtalálat a következ&amp;odblac;re: „napüdvözle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74168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8" descr="Képtalálat a következ&amp;odblac;re: „caduceu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5741988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3500438"/>
            <a:ext cx="4465638" cy="1143000"/>
          </a:xfrm>
        </p:spPr>
        <p:txBody>
          <a:bodyPr/>
          <a:lstStyle/>
          <a:p>
            <a:r>
              <a:rPr lang="hu-HU" altLang="hu-HU" sz="4000" smtClean="0"/>
              <a:t>Pránajámák-Légzőgyakorlatok 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2420938"/>
            <a:ext cx="3779837" cy="3960812"/>
          </a:xfrm>
        </p:spPr>
        <p:txBody>
          <a:bodyPr/>
          <a:lstStyle/>
          <a:p>
            <a:pPr lvl="1"/>
            <a:r>
              <a:rPr lang="hu-HU" altLang="hu-HU" smtClean="0"/>
              <a:t>Ida és Pingala közötti egyensúly megteremtése</a:t>
            </a:r>
          </a:p>
          <a:p>
            <a:pPr lvl="1"/>
            <a:r>
              <a:rPr lang="hu-HU" altLang="hu-HU" smtClean="0"/>
              <a:t>Helyes légzés technikája</a:t>
            </a:r>
          </a:p>
          <a:p>
            <a:pPr lvl="1"/>
            <a:r>
              <a:rPr lang="hu-HU" altLang="hu-HU" smtClean="0"/>
              <a:t>A légzés 4 szakasza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Pránájáma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800" smtClean="0"/>
              <a:t>Prána+jáma=légzés kontroll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smtClean="0"/>
              <a:t>Prána felébresztése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smtClean="0"/>
              <a:t>Egészséges test és elme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smtClean="0"/>
              <a:t>Előkészület a finomabb tapasztalatokra (spiritualitás)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b="1" smtClean="0"/>
              <a:t>Prána + ájáma = energia kiterjesztése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smtClean="0"/>
              <a:t>Prána és életmód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smtClean="0"/>
              <a:t>Rendszertelen életmód, helytelen táplálkozás, stressz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smtClean="0"/>
              <a:t>Energiahiány – E vesztés – életerő csökkenés – betegség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smtClean="0"/>
              <a:t>Folyamat visszafordítása!!! </a:t>
            </a:r>
          </a:p>
          <a:p>
            <a:pPr>
              <a:lnSpc>
                <a:spcPct val="90000"/>
              </a:lnSpc>
            </a:pPr>
            <a:endParaRPr lang="hu-HU" altLang="hu-H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smtClean="0"/>
              <a:t>Pránajámák stresszmenedzsmentre: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hu-HU" altLang="hu-HU" sz="2800" smtClean="0"/>
              <a:t>Légzésfigyelés</a:t>
            </a:r>
            <a:endParaRPr lang="hu-HU" altLang="hu-HU" sz="2800" b="1" smtClean="0"/>
          </a:p>
          <a:p>
            <a:pPr lvl="2">
              <a:lnSpc>
                <a:spcPct val="90000"/>
              </a:lnSpc>
            </a:pPr>
            <a:r>
              <a:rPr lang="hu-HU" altLang="hu-HU" sz="2800" smtClean="0"/>
              <a:t>Hasi légzés</a:t>
            </a:r>
          </a:p>
          <a:p>
            <a:pPr lvl="2">
              <a:lnSpc>
                <a:spcPct val="90000"/>
              </a:lnSpc>
            </a:pPr>
            <a:r>
              <a:rPr lang="hu-HU" altLang="hu-HU" sz="2800" b="1" smtClean="0"/>
              <a:t>Nadi Shodana</a:t>
            </a:r>
            <a:r>
              <a:rPr lang="hu-HU" altLang="hu-HU" sz="2800" smtClean="0"/>
              <a:t> – váltott orrlyukú légzés</a:t>
            </a:r>
          </a:p>
          <a:p>
            <a:pPr lvl="2">
              <a:lnSpc>
                <a:spcPct val="90000"/>
              </a:lnSpc>
            </a:pPr>
            <a:r>
              <a:rPr lang="hu-HU" altLang="hu-HU" sz="2800" smtClean="0"/>
              <a:t>Ujjayi – pszichikus légzés</a:t>
            </a:r>
          </a:p>
          <a:p>
            <a:pPr lvl="2">
              <a:lnSpc>
                <a:spcPct val="90000"/>
              </a:lnSpc>
            </a:pPr>
            <a:r>
              <a:rPr lang="hu-HU" altLang="hu-HU" sz="2800" smtClean="0"/>
              <a:t>Brahmari – zümmögő méh légzés</a:t>
            </a:r>
          </a:p>
          <a:p>
            <a:pPr lvl="2">
              <a:lnSpc>
                <a:spcPct val="90000"/>
              </a:lnSpc>
            </a:pPr>
            <a:r>
              <a:rPr lang="hu-HU" altLang="hu-HU" sz="2800" smtClean="0"/>
              <a:t>Bhastrika – fújtató légzés</a:t>
            </a:r>
          </a:p>
          <a:p>
            <a:pPr lvl="2">
              <a:lnSpc>
                <a:spcPct val="90000"/>
              </a:lnSpc>
            </a:pPr>
            <a:r>
              <a:rPr lang="hu-HU" altLang="hu-HU" sz="2800" smtClean="0"/>
              <a:t>Kaphalabhati – koponyatisztító légzés</a:t>
            </a:r>
          </a:p>
          <a:p>
            <a:pPr lvl="2">
              <a:lnSpc>
                <a:spcPct val="90000"/>
              </a:lnSpc>
            </a:pPr>
            <a:r>
              <a:rPr lang="hu-HU" altLang="hu-HU" sz="2800" smtClean="0"/>
              <a:t>Sheetali – hűtőlégzés, </a:t>
            </a:r>
          </a:p>
          <a:p>
            <a:pPr lvl="2">
              <a:lnSpc>
                <a:spcPct val="90000"/>
              </a:lnSpc>
            </a:pPr>
            <a:r>
              <a:rPr lang="hu-HU" altLang="hu-HU" sz="2800" smtClean="0"/>
              <a:t>Seetkari – sziszegő légzés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u-HU" altLang="hu-HU" smtClean="0"/>
              <a:t>Relaxáció a Yogában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hu-HU" altLang="hu-HU" smtClean="0"/>
              <a:t>Pratyahara (sense withdrawal)</a:t>
            </a:r>
          </a:p>
          <a:p>
            <a:pPr lvl="1"/>
            <a:r>
              <a:rPr lang="hu-HU" altLang="hu-HU" smtClean="0"/>
              <a:t>Japa</a:t>
            </a:r>
          </a:p>
          <a:p>
            <a:pPr lvl="1"/>
            <a:r>
              <a:rPr lang="hu-HU" altLang="hu-HU" smtClean="0"/>
              <a:t>Ajapa Japa</a:t>
            </a:r>
          </a:p>
          <a:p>
            <a:pPr lvl="1"/>
            <a:r>
              <a:rPr lang="hu-HU" altLang="hu-HU" smtClean="0"/>
              <a:t>Antar Mouna</a:t>
            </a:r>
          </a:p>
          <a:p>
            <a:pPr lvl="1"/>
            <a:r>
              <a:rPr lang="hu-HU" altLang="hu-HU" smtClean="0"/>
              <a:t>Yoga Nidra</a:t>
            </a:r>
          </a:p>
          <a:p>
            <a:pPr>
              <a:buFontTx/>
              <a:buNone/>
            </a:pPr>
            <a:endParaRPr lang="hu-HU" altLang="hu-HU" smtClean="0"/>
          </a:p>
        </p:txBody>
      </p:sp>
      <p:pic>
        <p:nvPicPr>
          <p:cNvPr id="82948" name="Picture 5" descr="Képtalálat a következ&amp;odblac;re: „yogic relaxatio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57525"/>
            <a:ext cx="385286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6"/>
          <p:cNvSpPr>
            <a:spLocks noChangeArrowheads="1"/>
          </p:cNvSpPr>
          <p:nvPr/>
        </p:nvSpPr>
        <p:spPr bwMode="auto">
          <a:xfrm>
            <a:off x="6156325" y="5661025"/>
            <a:ext cx="2584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/>
              <a:t>Kf.: http://integralyogamagazine.org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b="1" smtClean="0"/>
              <a:t>Élettani változások </a:t>
            </a:r>
            <a:br>
              <a:rPr lang="hu-HU" altLang="hu-HU" sz="4000" b="1" smtClean="0"/>
            </a:br>
            <a:r>
              <a:rPr lang="hu-HU" altLang="hu-HU" sz="4000" b="1" smtClean="0"/>
              <a:t>meditáció alatt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endParaRPr lang="hu-HU" altLang="hu-HU" smtClean="0"/>
          </a:p>
          <a:p>
            <a:pPr lvl="1">
              <a:buFontTx/>
              <a:buChar char="•"/>
            </a:pPr>
            <a:r>
              <a:rPr lang="hu-HU" altLang="hu-HU" smtClean="0"/>
              <a:t>Anyagcsere lelassul</a:t>
            </a:r>
          </a:p>
          <a:p>
            <a:pPr lvl="1">
              <a:buFontTx/>
              <a:buChar char="•"/>
            </a:pPr>
            <a:r>
              <a:rPr lang="hu-HU" altLang="hu-HU" smtClean="0"/>
              <a:t>Az oxigénfogyasztás csökken (akár 20%-kal) és a széndioxid leadás is </a:t>
            </a:r>
          </a:p>
          <a:p>
            <a:pPr lvl="1">
              <a:buFontTx/>
              <a:buChar char="•"/>
            </a:pPr>
            <a:r>
              <a:rPr lang="hu-HU" altLang="hu-HU" smtClean="0"/>
              <a:t>Vérnyomás csökken</a:t>
            </a:r>
          </a:p>
          <a:p>
            <a:pPr lvl="1">
              <a:buFontTx/>
              <a:buChar char="•"/>
            </a:pPr>
            <a:r>
              <a:rPr lang="hu-HU" altLang="hu-HU" smtClean="0"/>
              <a:t>A szívfrekvencia lelassul</a:t>
            </a:r>
          </a:p>
          <a:p>
            <a:pPr lvl="1">
              <a:buFontTx/>
              <a:buChar char="•"/>
            </a:pPr>
            <a:r>
              <a:rPr lang="hu-HU" altLang="hu-HU" smtClean="0"/>
              <a:t>A laktát szint csökken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Mit viszel magaddal?- Üzenet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altLang="hu-HU" b="1" smtClean="0"/>
              <a:t>Burn out prevenció </a:t>
            </a:r>
            <a:r>
              <a:rPr lang="hu-HU" altLang="hu-HU" smtClean="0"/>
              <a:t>medikáknak és medikusoknak (össz. napi 10-30 percben):</a:t>
            </a:r>
          </a:p>
          <a:p>
            <a:r>
              <a:rPr lang="hu-HU" altLang="hu-HU" b="1" smtClean="0"/>
              <a:t>Ászana</a:t>
            </a:r>
            <a:r>
              <a:rPr lang="hu-HU" altLang="hu-HU" smtClean="0"/>
              <a:t>: Surya Namaskara / </a:t>
            </a:r>
            <a:r>
              <a:rPr lang="hu-HU" altLang="hu-HU" b="1" smtClean="0"/>
              <a:t>Napüdvözlet</a:t>
            </a:r>
            <a:r>
              <a:rPr lang="hu-HU" altLang="hu-HU" smtClean="0"/>
              <a:t> gyakorlata napi 2-5 kör (kb. 4-10 perc)</a:t>
            </a:r>
          </a:p>
          <a:p>
            <a:r>
              <a:rPr lang="hu-HU" altLang="hu-HU" b="1" smtClean="0"/>
              <a:t>Pránájáma</a:t>
            </a:r>
            <a:r>
              <a:rPr lang="hu-HU" altLang="hu-HU" smtClean="0"/>
              <a:t>: </a:t>
            </a:r>
            <a:r>
              <a:rPr lang="hu-HU" altLang="hu-HU" b="1" smtClean="0"/>
              <a:t>Hasi légzés</a:t>
            </a:r>
            <a:r>
              <a:rPr lang="hu-HU" altLang="hu-HU" smtClean="0"/>
              <a:t> napi  1-5x10 légzés (kb. 1-10 perc)</a:t>
            </a:r>
          </a:p>
          <a:p>
            <a:r>
              <a:rPr lang="hu-HU" altLang="hu-HU" b="1" smtClean="0"/>
              <a:t>Meditáció</a:t>
            </a:r>
            <a:r>
              <a:rPr lang="hu-HU" altLang="hu-HU" smtClean="0"/>
              <a:t>: A </a:t>
            </a:r>
            <a:r>
              <a:rPr lang="hu-HU" altLang="hu-HU" b="1" smtClean="0"/>
              <a:t>nap áttekintése</a:t>
            </a:r>
            <a:r>
              <a:rPr lang="hu-HU" altLang="hu-HU" smtClean="0"/>
              <a:t> lefekvés előtt napi 1x5-10 perc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AJÁNLÁSOK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4402138" cy="4525963"/>
          </a:xfrm>
        </p:spPr>
        <p:txBody>
          <a:bodyPr/>
          <a:lstStyle/>
          <a:p>
            <a:r>
              <a:rPr lang="hu-HU" altLang="hu-HU" sz="2400" smtClean="0">
                <a:hlinkClick r:id="rId2"/>
              </a:rPr>
              <a:t>www.satyananda.hu</a:t>
            </a:r>
            <a:r>
              <a:rPr lang="hu-HU" altLang="hu-HU" sz="2400" smtClean="0"/>
              <a:t> – a Bihar Yoga / Satyananda Yoga hivatalos magyar  oldala</a:t>
            </a:r>
          </a:p>
          <a:p>
            <a:r>
              <a:rPr lang="hu-HU" altLang="hu-HU" sz="2400" smtClean="0">
                <a:hlinkClick r:id="rId3"/>
              </a:rPr>
              <a:t>www.biharyoga.net</a:t>
            </a:r>
            <a:r>
              <a:rPr lang="hu-HU" altLang="hu-HU" sz="2400" smtClean="0"/>
              <a:t> – a Bihar Yoga / Satyananda Yoga hivatalos indiai oldala</a:t>
            </a:r>
          </a:p>
          <a:p>
            <a:r>
              <a:rPr lang="hu-HU" altLang="hu-HU" sz="2400" smtClean="0">
                <a:hlinkClick r:id="rId4"/>
              </a:rPr>
              <a:t>www.yogamag.net</a:t>
            </a:r>
            <a:r>
              <a:rPr lang="hu-HU" altLang="hu-HU" sz="2400" smtClean="0"/>
              <a:t> – a Bihar Yoga / Satyananda Yoga hivatalos indiai magazinja</a:t>
            </a:r>
          </a:p>
          <a:p>
            <a:pPr>
              <a:buFontTx/>
              <a:buNone/>
            </a:pPr>
            <a:endParaRPr lang="hu-HU" altLang="hu-HU" sz="2400" smtClean="0"/>
          </a:p>
        </p:txBody>
      </p:sp>
      <p:pic>
        <p:nvPicPr>
          <p:cNvPr id="87044" name="Picture 5" descr="Képtalálat a következ&amp;odblac;re: „APMB KÖNYV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349500"/>
            <a:ext cx="36671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Referenciák 1.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4857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1900" smtClean="0"/>
              <a:t>Swami Satyananda Saraswati: Asana, Pranayama, Mudra, Bandha, Yoga Publications Trust, Munger, Bihar, India (YPT), 2009</a:t>
            </a:r>
          </a:p>
          <a:p>
            <a:pPr>
              <a:lnSpc>
                <a:spcPct val="80000"/>
              </a:lnSpc>
            </a:pPr>
            <a:r>
              <a:rPr lang="hu-HU" altLang="hu-HU" sz="1900" smtClean="0"/>
              <a:t>Dr. Rishi Vivekananda: Practical Yoga Psychology, YPT, 2005, Munger, Bihar, India, pp 11 </a:t>
            </a:r>
          </a:p>
          <a:p>
            <a:pPr>
              <a:lnSpc>
                <a:spcPct val="80000"/>
              </a:lnSpc>
            </a:pPr>
            <a:r>
              <a:rPr lang="hu-HU" altLang="hu-HU" sz="1900" smtClean="0"/>
              <a:t>Füredi János, Németh Attila: A Pszichiátria magyar kézikönyve (Medicina, 2015)</a:t>
            </a:r>
          </a:p>
          <a:p>
            <a:pPr>
              <a:lnSpc>
                <a:spcPct val="80000"/>
              </a:lnSpc>
            </a:pPr>
            <a:r>
              <a:rPr lang="hu-HU" altLang="hu-HU" sz="1900" smtClean="0"/>
              <a:t>Orvostanhallgatók Magyarországon:  átalakuló vagy elnőiesedő hivatás? Győrffy Zsuzsa dr., Csala Irén dr., Sándor Imola in Orv. Hetil., 2013, 154 (49), 1950–1958.</a:t>
            </a:r>
          </a:p>
          <a:p>
            <a:pPr>
              <a:lnSpc>
                <a:spcPct val="80000"/>
              </a:lnSpc>
            </a:pPr>
            <a:r>
              <a:rPr lang="hu-HU" altLang="hu-HU" sz="1900" smtClean="0"/>
              <a:t>Kiégés a magyarországi orvosok körében. Kik a legveszélyeztetettebbek? Győrffy Zsuzsa dr., Girasek Edmond dr. in Orv. Hetil., 2015, 156 (14), 564–570.</a:t>
            </a:r>
          </a:p>
          <a:p>
            <a:pPr>
              <a:lnSpc>
                <a:spcPct val="80000"/>
              </a:lnSpc>
            </a:pPr>
            <a:r>
              <a:rPr lang="hu-HU" altLang="hu-HU" sz="1900" smtClean="0"/>
              <a:t>Physician Lifestyles -- Linking to Burnout: A Medscape Survey Carol Peckham Contributor Information in: http://www.medscape.com/features/slideshow/lifestyle/2013/public</a:t>
            </a:r>
          </a:p>
          <a:p>
            <a:pPr>
              <a:lnSpc>
                <a:spcPct val="80000"/>
              </a:lnSpc>
            </a:pPr>
            <a:r>
              <a:rPr lang="hu-HU" altLang="hu-HU" sz="1900" smtClean="0"/>
              <a:t>Swami Satyananda: Yoga and Kriya, YPT, Munger, Bihar, India, 2004 pp 7</a:t>
            </a:r>
          </a:p>
          <a:p>
            <a:pPr>
              <a:lnSpc>
                <a:spcPct val="80000"/>
              </a:lnSpc>
            </a:pPr>
            <a:r>
              <a:rPr lang="hu-HU" altLang="hu-HU" sz="1900" smtClean="0"/>
              <a:t>Swami Niranjanananda Saraswati: Yoga Darshan, Yoga Publications Trust, Munger, Bihar, India, pp 135</a:t>
            </a:r>
          </a:p>
          <a:p>
            <a:pPr>
              <a:lnSpc>
                <a:spcPct val="80000"/>
              </a:lnSpc>
            </a:pPr>
            <a:r>
              <a:rPr lang="hu-HU" altLang="hu-HU" sz="1900" smtClean="0"/>
              <a:t>Swami Niranjananda: Yoga Chakra – The Wheel of Yoga, YPT,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kiégés szindróma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mtClean="0"/>
              <a:t>reménytelenség</a:t>
            </a:r>
          </a:p>
          <a:p>
            <a:pPr>
              <a:lnSpc>
                <a:spcPct val="90000"/>
              </a:lnSpc>
            </a:pPr>
            <a:r>
              <a:rPr lang="hu-HU" altLang="hu-HU" smtClean="0"/>
              <a:t>inkompetencia érzés</a:t>
            </a:r>
          </a:p>
          <a:p>
            <a:pPr>
              <a:lnSpc>
                <a:spcPct val="90000"/>
              </a:lnSpc>
            </a:pPr>
            <a:r>
              <a:rPr lang="hu-HU" altLang="hu-HU" smtClean="0"/>
              <a:t>célok és ideálok elvesztése</a:t>
            </a:r>
          </a:p>
          <a:p>
            <a:pPr>
              <a:lnSpc>
                <a:spcPct val="90000"/>
              </a:lnSpc>
            </a:pPr>
            <a:r>
              <a:rPr lang="hu-HU" altLang="hu-HU" smtClean="0"/>
              <a:t>a másokra- és önmagukra vonatkozó negatív attitűdök elhatalmasodása</a:t>
            </a:r>
          </a:p>
          <a:p>
            <a:pPr>
              <a:lnSpc>
                <a:spcPct val="90000"/>
              </a:lnSpc>
            </a:pPr>
            <a:r>
              <a:rPr lang="hu-HU" altLang="hu-HU" smtClean="0"/>
              <a:t>Herbert J. </a:t>
            </a:r>
            <a:r>
              <a:rPr lang="hu-HU" altLang="hu-HU" b="1" smtClean="0"/>
              <a:t>Freudenberger </a:t>
            </a:r>
            <a:r>
              <a:rPr lang="hu-HU" altLang="hu-HU" smtClean="0"/>
              <a:t>egészségügyi dolgozók es krízisintervenciós szolgálatok munkatársai esetében figyelte meg es írta le </a:t>
            </a:r>
            <a:r>
              <a:rPr lang="hu-HU" altLang="hu-HU" b="1" smtClean="0"/>
              <a:t>1974</a:t>
            </a:r>
            <a:r>
              <a:rPr lang="hu-HU" altLang="hu-HU" smtClean="0"/>
              <a:t>-ben.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hu-HU" altLang="hu-HU" smtClean="0"/>
              <a:t>Referenciák 2.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36295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000" smtClean="0"/>
              <a:t>Swami Satyananda: Dynamics of Yoga, YPT, 2007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Swami Satyananda: Four Chapters on freedom – Commentary on the Yoga Sutras of Patanjali, YPT, 2000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Swami Satyananda: Yoga Nidra, YPT, 2003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Swami Sivananda &amp; Swami Satyananada: Hatha Yoga Book Vol.7, YPT, 2013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Györffy Zsuzsa: Orvosnők Magyarországon, Semmelweis Kiadó, 2015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Kopp Mária, Berghammer Rita: Orvosi pszichológia, Medicina, 2005</a:t>
            </a:r>
          </a:p>
          <a:p>
            <a:pPr>
              <a:lnSpc>
                <a:spcPct val="80000"/>
              </a:lnSpc>
            </a:pPr>
            <a:r>
              <a:rPr lang="hu-HU" altLang="hu-HU" sz="2000" smtClean="0">
                <a:hlinkClick r:id="rId2"/>
              </a:rPr>
              <a:t>http://www.medscape.com/features/slideshow/lifestyle/2013/public</a:t>
            </a:r>
            <a:endParaRPr lang="hu-HU" altLang="hu-HU" sz="2000" smtClean="0"/>
          </a:p>
          <a:p>
            <a:pPr>
              <a:lnSpc>
                <a:spcPct val="80000"/>
              </a:lnSpc>
            </a:pPr>
            <a:r>
              <a:rPr lang="hu-HU" altLang="hu-HU" sz="2000" smtClean="0">
                <a:hlinkClick r:id="rId3"/>
              </a:rPr>
              <a:t>http://www.powershow.com/view/3baa56-YWJiZ/Physician_Stress_and_Burnout_powerpoint_ppt_presentation</a:t>
            </a:r>
            <a:endParaRPr lang="hu-HU" altLang="hu-HU" sz="2000" smtClean="0"/>
          </a:p>
          <a:p>
            <a:pPr>
              <a:lnSpc>
                <a:spcPct val="80000"/>
              </a:lnSpc>
            </a:pPr>
            <a:r>
              <a:rPr lang="hu-HU" altLang="hu-HU" sz="2000" smtClean="0"/>
              <a:t>Sonja Lyubomirsky: Hogyan legyünk boldogok? – Életünk átalakításának útjai tudományos megközelítésben, Ursus Libris,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smtClean="0"/>
              <a:t>Christina</a:t>
            </a:r>
            <a:r>
              <a:rPr lang="hu-HU" altLang="hu-HU" sz="4000" smtClean="0"/>
              <a:t> Maslach többdimenziós modellje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19850" cy="4525963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sz="2800" smtClean="0"/>
              <a:t>	Több száz burnout szindrómában szenvedő szakember vizsgálata alapján a kiégés ismérvei: </a:t>
            </a:r>
          </a:p>
          <a:p>
            <a:r>
              <a:rPr lang="hu-HU" altLang="hu-HU" b="1" smtClean="0"/>
              <a:t>érzelmi kimerülés </a:t>
            </a:r>
          </a:p>
          <a:p>
            <a:r>
              <a:rPr lang="hu-HU" altLang="hu-HU" b="1" smtClean="0"/>
              <a:t>deperszonalizáció </a:t>
            </a:r>
            <a:r>
              <a:rPr lang="hu-HU" altLang="hu-HU" smtClean="0"/>
              <a:t> </a:t>
            </a:r>
          </a:p>
          <a:p>
            <a:r>
              <a:rPr lang="hu-HU" altLang="hu-HU" b="1" smtClean="0"/>
              <a:t>teljesítménycsökkenés </a:t>
            </a:r>
          </a:p>
          <a:p>
            <a:endParaRPr lang="hu-HU" altLang="hu-HU" sz="2800" smtClean="0"/>
          </a:p>
          <a:p>
            <a:r>
              <a:rPr lang="hu-HU" altLang="hu-HU" sz="2800" smtClean="0"/>
              <a:t>MBI (Maslach Burnout Inventory - Maslach kiégés kérdőív)</a:t>
            </a:r>
          </a:p>
          <a:p>
            <a:endParaRPr lang="hu-HU" altLang="hu-H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84538"/>
            <a:ext cx="2322512" cy="275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altLang="hu-HU" sz="2100" b="1" smtClean="0"/>
              <a:t>Orvostanhallgatók</a:t>
            </a:r>
            <a:r>
              <a:rPr lang="hu-HU" altLang="hu-HU" sz="2100" smtClean="0"/>
              <a:t> Magyarországon:  átalakuló vagy elnőiesedő hivatás?</a:t>
            </a:r>
            <a:br>
              <a:rPr lang="hu-HU" altLang="hu-HU" sz="2100" smtClean="0"/>
            </a:br>
            <a:r>
              <a:rPr lang="hu-HU" altLang="hu-HU" sz="2100" smtClean="0"/>
              <a:t>Győrffy Zsuzsa dr., Csala Irén dr., Sándor Imola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1" smtClean="0"/>
              <a:t>Célkitűzés</a:t>
            </a:r>
            <a:r>
              <a:rPr lang="hu-HU" altLang="hu-HU" sz="1800" smtClean="0"/>
              <a:t>: A medikusok pályaválasztással kapcsolatos motivációinak, testi-lelki egészségének és stressz terhelésének összehasonlítása.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1" smtClean="0"/>
              <a:t>Módszer:</a:t>
            </a:r>
            <a:r>
              <a:rPr lang="hu-HU" altLang="hu-HU" sz="1800" smtClean="0"/>
              <a:t> Orvostanhallgatók (n = 731)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1" smtClean="0"/>
              <a:t>Eredmények</a:t>
            </a:r>
            <a:r>
              <a:rPr lang="hu-HU" altLang="hu-HU" sz="1800" smtClean="0"/>
              <a:t>: </a:t>
            </a:r>
            <a:r>
              <a:rPr lang="hu-HU" altLang="hu-HU" sz="1800" b="1" smtClean="0"/>
              <a:t>medika</a:t>
            </a:r>
            <a:r>
              <a:rPr lang="hu-HU" altLang="hu-HU" sz="1800" smtClean="0"/>
              <a:t> vs. medikus</a:t>
            </a:r>
          </a:p>
          <a:p>
            <a:pPr>
              <a:lnSpc>
                <a:spcPct val="80000"/>
              </a:lnSpc>
            </a:pPr>
            <a:r>
              <a:rPr lang="hu-HU" altLang="hu-HU" sz="1800" smtClean="0"/>
              <a:t>korábban döntenek az orvosi pálya mellett, </a:t>
            </a:r>
          </a:p>
          <a:p>
            <a:pPr>
              <a:lnSpc>
                <a:spcPct val="80000"/>
              </a:lnSpc>
            </a:pPr>
            <a:r>
              <a:rPr lang="hu-HU" altLang="hu-HU" sz="1800" smtClean="0"/>
              <a:t>nem áll előttük orvosszerepmodell és a</a:t>
            </a:r>
          </a:p>
          <a:p>
            <a:pPr>
              <a:lnSpc>
                <a:spcPct val="80000"/>
              </a:lnSpc>
            </a:pPr>
            <a:r>
              <a:rPr lang="hu-HU" altLang="hu-HU" sz="1800" smtClean="0"/>
              <a:t>pályaválasztási motivációik altruisztikusabbak </a:t>
            </a:r>
          </a:p>
          <a:p>
            <a:pPr>
              <a:lnSpc>
                <a:spcPct val="80000"/>
              </a:lnSpc>
            </a:pPr>
            <a:r>
              <a:rPr lang="hu-HU" altLang="hu-HU" sz="1800" smtClean="0"/>
              <a:t>jobban érintettek a pszichoszomatikus tünetekben </a:t>
            </a:r>
          </a:p>
          <a:p>
            <a:pPr>
              <a:lnSpc>
                <a:spcPct val="80000"/>
              </a:lnSpc>
            </a:pPr>
            <a:r>
              <a:rPr lang="hu-HU" altLang="hu-HU" sz="1800" smtClean="0"/>
              <a:t>több stressz tényezőről számolnak be</a:t>
            </a:r>
          </a:p>
          <a:p>
            <a:pPr>
              <a:lnSpc>
                <a:spcPct val="80000"/>
              </a:lnSpc>
            </a:pPr>
            <a:r>
              <a:rPr lang="hu-HU" altLang="hu-HU" sz="1800" smtClean="0"/>
              <a:t>nagyobb arányban fordul elő körükben alvászavar, </a:t>
            </a:r>
          </a:p>
          <a:p>
            <a:pPr>
              <a:lnSpc>
                <a:spcPct val="80000"/>
              </a:lnSpc>
            </a:pPr>
            <a:r>
              <a:rPr lang="hu-HU" altLang="hu-HU" sz="1800" smtClean="0"/>
              <a:t>túlterheltebbnek érzik magukat, </a:t>
            </a:r>
          </a:p>
          <a:p>
            <a:pPr>
              <a:lnSpc>
                <a:spcPct val="80000"/>
              </a:lnSpc>
            </a:pPr>
            <a:r>
              <a:rPr lang="hu-HU" altLang="hu-HU" sz="1800" smtClean="0"/>
              <a:t>a kiégés emocionális kimerülés komponense is szignifikánsan nagyobb mértékben jelentkezik körükben.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1" smtClean="0"/>
              <a:t>Következtetések:</a:t>
            </a:r>
            <a:r>
              <a:rPr lang="hu-HU" altLang="hu-HU" sz="1800" smtClean="0"/>
              <a:t> a medikák testi-lelki egészségvédelme kulcsszerepű a későbbi orvosnői morbiditás megelőzésében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1" smtClean="0"/>
              <a:t>Forrás</a:t>
            </a:r>
            <a:r>
              <a:rPr lang="hu-HU" altLang="hu-HU" sz="1800" smtClean="0"/>
              <a:t>: Orv. Hetil., 2013, 154 (49), 1950–1958.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u-HU" altLang="hu-HU" sz="2000" smtClean="0"/>
              <a:t>Kiégés a </a:t>
            </a:r>
            <a:r>
              <a:rPr lang="hu-HU" altLang="hu-HU" sz="2000" b="1" smtClean="0"/>
              <a:t>magyarországi</a:t>
            </a:r>
            <a:r>
              <a:rPr lang="hu-HU" altLang="hu-HU" sz="2000" smtClean="0"/>
              <a:t> </a:t>
            </a:r>
            <a:r>
              <a:rPr lang="hu-HU" altLang="hu-HU" sz="2000" b="1" smtClean="0"/>
              <a:t>orvosok</a:t>
            </a:r>
            <a:r>
              <a:rPr lang="hu-HU" altLang="hu-HU" sz="2000" smtClean="0"/>
              <a:t> </a:t>
            </a:r>
            <a:br>
              <a:rPr lang="hu-HU" altLang="hu-HU" sz="2000" smtClean="0"/>
            </a:br>
            <a:r>
              <a:rPr lang="hu-HU" altLang="hu-HU" sz="2000" smtClean="0"/>
              <a:t>körében. </a:t>
            </a:r>
            <a:r>
              <a:rPr lang="hu-HU" altLang="hu-HU" sz="2000" b="1" smtClean="0"/>
              <a:t>Kik a legveszélyeztetettebbek?</a:t>
            </a:r>
            <a:br>
              <a:rPr lang="hu-HU" altLang="hu-HU" sz="2000" b="1" smtClean="0"/>
            </a:br>
            <a:r>
              <a:rPr lang="hu-HU" altLang="hu-HU" sz="2000" smtClean="0"/>
              <a:t>Győrffy Zsuzsa dr., Girasek Edmond dr.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1600" b="1" smtClean="0"/>
              <a:t>Bevezetés</a:t>
            </a:r>
            <a:r>
              <a:rPr lang="hu-HU" altLang="hu-HU" sz="1600" smtClean="0"/>
              <a:t>: A kiégés a XXI. század orvoslásának egyik legnagyobb kihívást jelentő kérdése.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 b="1" smtClean="0"/>
              <a:t>Célkitűzés</a:t>
            </a:r>
            <a:r>
              <a:rPr lang="hu-HU" altLang="hu-HU" sz="1600" smtClean="0"/>
              <a:t>: A szerzők célul tűzték ki a magyarországi orvosok (n = 4784) kiégés mutatóinak felmérését,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 b="1" smtClean="0"/>
              <a:t>Módszer:</a:t>
            </a:r>
            <a:r>
              <a:rPr lang="hu-HU" altLang="hu-HU" sz="1600" smtClean="0"/>
              <a:t> Orvosok körében végzett országos, reprezentatív, online kvantitatív felmérés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 b="1" smtClean="0"/>
              <a:t>Eredmények:</a:t>
            </a:r>
            <a:r>
              <a:rPr lang="hu-HU" altLang="hu-HU" sz="1600" smtClean="0"/>
              <a:t> A vizsgálat azt mutatta, hogy hazai orvosok körében</a:t>
            </a:r>
          </a:p>
          <a:p>
            <a:pPr>
              <a:lnSpc>
                <a:spcPct val="80000"/>
              </a:lnSpc>
            </a:pPr>
            <a:r>
              <a:rPr lang="hu-HU" altLang="hu-HU" sz="1600" smtClean="0"/>
              <a:t>a teljesítményvesztés dimenziója a legmagasabb arányú,</a:t>
            </a:r>
          </a:p>
          <a:p>
            <a:pPr>
              <a:lnSpc>
                <a:spcPct val="80000"/>
              </a:lnSpc>
            </a:pPr>
            <a:r>
              <a:rPr lang="hu-HU" altLang="hu-HU" sz="1600" smtClean="0"/>
              <a:t>ezt követi az emocionális kimerülés, </a:t>
            </a:r>
          </a:p>
          <a:p>
            <a:pPr>
              <a:lnSpc>
                <a:spcPct val="80000"/>
              </a:lnSpc>
            </a:pPr>
            <a:r>
              <a:rPr lang="hu-HU" altLang="hu-HU" sz="1600" smtClean="0"/>
              <a:t>majd a deperszonalizáció faktora.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 smtClean="0"/>
              <a:t>	A fiatal életkor </a:t>
            </a:r>
            <a:r>
              <a:rPr lang="hu-HU" altLang="hu-HU" sz="1600" b="1" smtClean="0"/>
              <a:t>(&lt;35 év),</a:t>
            </a:r>
            <a:r>
              <a:rPr lang="hu-HU" altLang="hu-HU" sz="1600" smtClean="0"/>
              <a:t> </a:t>
            </a:r>
            <a:r>
              <a:rPr lang="hu-HU" altLang="hu-HU" sz="1600" b="1" smtClean="0"/>
              <a:t>a fekvőbeteg-ellátásban</a:t>
            </a:r>
            <a:r>
              <a:rPr lang="hu-HU" altLang="hu-HU" sz="1600" smtClean="0"/>
              <a:t> való munkavégzés, az </a:t>
            </a:r>
            <a:r>
              <a:rPr lang="hu-HU" altLang="hu-HU" sz="1600" b="1" smtClean="0"/>
              <a:t>ügyeleti munka</a:t>
            </a:r>
            <a:r>
              <a:rPr lang="hu-HU" altLang="hu-HU" sz="1600" smtClean="0"/>
              <a:t>, valamint a </a:t>
            </a:r>
            <a:r>
              <a:rPr lang="hu-HU" altLang="hu-HU" sz="1600" b="1" smtClean="0"/>
              <a:t>több munkahelyen</a:t>
            </a:r>
            <a:r>
              <a:rPr lang="hu-HU" altLang="hu-HU" sz="1600" smtClean="0"/>
              <a:t> való egyidejű helytállás a kiégés mindhárom dimenziójának meghatározó kockázati tényezője.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 smtClean="0"/>
              <a:t>	Az </a:t>
            </a:r>
            <a:r>
              <a:rPr lang="hu-HU" altLang="hu-HU" sz="1600" b="1" smtClean="0"/>
              <a:t>orvos partner</a:t>
            </a:r>
            <a:r>
              <a:rPr lang="hu-HU" altLang="hu-HU" sz="1600" smtClean="0"/>
              <a:t> megléte a deperszonalizációt növeli, míg a </a:t>
            </a:r>
            <a:r>
              <a:rPr lang="hu-HU" altLang="hu-HU" sz="1600" b="1" smtClean="0"/>
              <a:t>gyerekszám</a:t>
            </a:r>
            <a:r>
              <a:rPr lang="hu-HU" altLang="hu-HU" sz="1600" smtClean="0"/>
              <a:t> protektív mindhárom aspektus esetében. Ugyanakkor a </a:t>
            </a:r>
            <a:r>
              <a:rPr lang="hu-HU" altLang="hu-HU" sz="1600" b="1" smtClean="0"/>
              <a:t>munka–család konfliktus</a:t>
            </a:r>
            <a:r>
              <a:rPr lang="hu-HU" altLang="hu-HU" sz="1600" smtClean="0"/>
              <a:t> a kiégést egyértelműen növelő tényező.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 b="1" smtClean="0"/>
              <a:t>Következtetések:</a:t>
            </a:r>
            <a:r>
              <a:rPr lang="hu-HU" altLang="hu-HU" sz="1600" smtClean="0"/>
              <a:t> A betegellátásra, a lakosság egészségi állapotának alakulására nézve jelentős hatású a kiégés. Az eredmények fényében a </a:t>
            </a:r>
            <a:r>
              <a:rPr lang="hu-HU" altLang="hu-HU" sz="1600" b="1" smtClean="0"/>
              <a:t>prevenció és az intervenció</a:t>
            </a:r>
            <a:r>
              <a:rPr lang="hu-HU" altLang="hu-HU" sz="1600" smtClean="0"/>
              <a:t> kulcsszerepű.</a:t>
            </a:r>
            <a:br>
              <a:rPr lang="hu-HU" altLang="hu-HU" sz="1600" smtClean="0"/>
            </a:br>
            <a:endParaRPr lang="hu-HU" altLang="hu-HU" sz="16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 smtClean="0"/>
              <a:t>Orv. Hetil., 2015, 156 (14), 564–570.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Képtalálat a következ&amp;odblac;re: „are men or women burn ou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49720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187450" y="6092825"/>
            <a:ext cx="687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http://www.medscape.com/features/slideshow/lifestyle/2013/public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971550" y="549275"/>
            <a:ext cx="699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hu-HU" sz="1800" b="1"/>
              <a:t>Physician Lifestyles -- Linking to Burnout: A Medscape Survey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hu-H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9293</TotalTime>
  <Words>2319</Words>
  <Application>Microsoft Office PowerPoint</Application>
  <PresentationFormat>Diavetítés a képernyőre (4:3 oldalarány)</PresentationFormat>
  <Paragraphs>382</Paragraphs>
  <Slides>50</Slides>
  <Notes>34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4" baseType="lpstr">
      <vt:lpstr>Arial</vt:lpstr>
      <vt:lpstr>Calibri</vt:lpstr>
      <vt:lpstr>Wingdings</vt:lpstr>
      <vt:lpstr>Diseño predeterminado</vt:lpstr>
      <vt:lpstr>BURN-OUT PREVENCIÓ –  KI TÖRŐDIK MA A GYÓGYÍTÓ EGÉSZSÉGÉVEL?  </vt:lpstr>
      <vt:lpstr>Miről lesz ma szó?</vt:lpstr>
      <vt:lpstr>House….</vt:lpstr>
      <vt:lpstr>I. Burn-out</vt:lpstr>
      <vt:lpstr>A kiégés szindróma</vt:lpstr>
      <vt:lpstr>Christina Maslach többdimenziós modellje</vt:lpstr>
      <vt:lpstr>Orvostanhallgatók Magyarországon:  átalakuló vagy elnőiesedő hivatás? Győrffy Zsuzsa dr., Csala Irén dr., Sándor Imola</vt:lpstr>
      <vt:lpstr>Kiégés a magyarországi orvosok  körében. Kik a legveszélyeztetettebbek? Győrffy Zsuzsa dr., Girasek Edmond dr.</vt:lpstr>
      <vt:lpstr>PowerPoint-bemutató</vt:lpstr>
      <vt:lpstr>Orvosok, medikusok egészsége</vt:lpstr>
      <vt:lpstr>Dr. Meskó Bertalan:  Az orvoslás jövője, 2016</vt:lpstr>
      <vt:lpstr>5 figyelmezető jel, ami a kiégésre utal: </vt:lpstr>
      <vt:lpstr>Burnout tünetcsoportok</vt:lpstr>
      <vt:lpstr>Pszichés tünetek</vt:lpstr>
      <vt:lpstr>Élettani tünetek</vt:lpstr>
      <vt:lpstr>Magatartás tünetek</vt:lpstr>
      <vt:lpstr>Problémaviselkedés</vt:lpstr>
      <vt:lpstr>Elköteleződés………Burnout</vt:lpstr>
      <vt:lpstr>Kiégés prevenció, kezelési lehetőségek</vt:lpstr>
      <vt:lpstr>Relaxációs technikák</vt:lpstr>
      <vt:lpstr>II. Bevezetés a Yoga-ba – Elméleti Háttér</vt:lpstr>
      <vt:lpstr>Mi NEM Yoga?</vt:lpstr>
      <vt:lpstr>Mi a YOGA?</vt:lpstr>
      <vt:lpstr>4 Government Recognized  Yoga Institutions in India</vt:lpstr>
      <vt:lpstr>Bihar School of Yoga, 1963</vt:lpstr>
      <vt:lpstr>Swami Niranjanananda:</vt:lpstr>
      <vt:lpstr>Swami Satyananda:</vt:lpstr>
      <vt:lpstr>Swami Sivananda:</vt:lpstr>
      <vt:lpstr>A yogik szépsége…</vt:lpstr>
      <vt:lpstr>PowerPoint-bemutató</vt:lpstr>
      <vt:lpstr>Ászanák kontra torna gyak.</vt:lpstr>
      <vt:lpstr>Yoga Practices</vt:lpstr>
      <vt:lpstr>Klasszikus Jóga a Bihari Jóga Tradícióban – főbb jóga ágak</vt:lpstr>
      <vt:lpstr>III. Yoga módszerek  a burn-out kezelésére / megelőzésére</vt:lpstr>
      <vt:lpstr>Studies</vt:lpstr>
      <vt:lpstr>Jógikus Stresszmenedzsment</vt:lpstr>
      <vt:lpstr>Satkarmák – Tisztítógyakorlatok Eredeti Hatha Yoga gyakorlatok</vt:lpstr>
      <vt:lpstr>Yoga Sutras – ászana definíció</vt:lpstr>
      <vt:lpstr>Ászanák stresszmenedzsmentre</vt:lpstr>
      <vt:lpstr>Pawanmuktasana</vt:lpstr>
      <vt:lpstr>Surya Namaskara - Napüdvözlet</vt:lpstr>
      <vt:lpstr>Pránajámák-Légzőgyakorlatok </vt:lpstr>
      <vt:lpstr>Pránájáma</vt:lpstr>
      <vt:lpstr>Pránajámák stresszmenedzsmentre:</vt:lpstr>
      <vt:lpstr>Relaxáció a Yogában</vt:lpstr>
      <vt:lpstr>Élettani változások  meditáció alatt</vt:lpstr>
      <vt:lpstr>Mit viszel magaddal?- Üzenet</vt:lpstr>
      <vt:lpstr>AJÁNLÁSOK</vt:lpstr>
      <vt:lpstr>Referenciák 1.</vt:lpstr>
      <vt:lpstr>Referenciák 2.</vt:lpstr>
    </vt:vector>
  </TitlesOfParts>
  <Company>Siracusa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Gergely Cséplő</cp:lastModifiedBy>
  <cp:revision>156</cp:revision>
  <dcterms:created xsi:type="dcterms:W3CDTF">2009-03-26T20:51:52Z</dcterms:created>
  <dcterms:modified xsi:type="dcterms:W3CDTF">2020-05-27T15:18:27Z</dcterms:modified>
</cp:coreProperties>
</file>