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77" r:id="rId2"/>
    <p:sldId id="256" r:id="rId3"/>
    <p:sldId id="258" r:id="rId4"/>
    <p:sldId id="278" r:id="rId5"/>
    <p:sldId id="279" r:id="rId6"/>
    <p:sldId id="274" r:id="rId7"/>
    <p:sldId id="257" r:id="rId8"/>
    <p:sldId id="281" r:id="rId9"/>
    <p:sldId id="282" r:id="rId10"/>
    <p:sldId id="283" r:id="rId11"/>
    <p:sldId id="259" r:id="rId12"/>
    <p:sldId id="276" r:id="rId13"/>
    <p:sldId id="260" r:id="rId14"/>
    <p:sldId id="284" r:id="rId15"/>
    <p:sldId id="285" r:id="rId16"/>
    <p:sldId id="261" r:id="rId17"/>
    <p:sldId id="289" r:id="rId18"/>
    <p:sldId id="290" r:id="rId19"/>
    <p:sldId id="262" r:id="rId20"/>
    <p:sldId id="287" r:id="rId21"/>
    <p:sldId id="286" r:id="rId22"/>
    <p:sldId id="265" r:id="rId23"/>
    <p:sldId id="288" r:id="rId24"/>
    <p:sldId id="263" r:id="rId25"/>
    <p:sldId id="264" r:id="rId26"/>
    <p:sldId id="266" r:id="rId27"/>
    <p:sldId id="291" r:id="rId28"/>
    <p:sldId id="267" r:id="rId29"/>
    <p:sldId id="292" r:id="rId30"/>
    <p:sldId id="268" r:id="rId31"/>
    <p:sldId id="269" r:id="rId32"/>
    <p:sldId id="296" r:id="rId33"/>
    <p:sldId id="297" r:id="rId34"/>
    <p:sldId id="293" r:id="rId35"/>
    <p:sldId id="294" r:id="rId36"/>
    <p:sldId id="270" r:id="rId37"/>
    <p:sldId id="295" r:id="rId38"/>
    <p:sldId id="2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75"/>
  </p:normalViewPr>
  <p:slideViewPr>
    <p:cSldViewPr snapToGrid="0" snapToObjects="1" showGuides="1">
      <p:cViewPr varScale="1">
        <p:scale>
          <a:sx n="117" d="100"/>
          <a:sy n="117" d="100"/>
        </p:scale>
        <p:origin x="2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E95F0-6283-B644-B87C-C2E8CAB362A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DD719-83DD-EF4F-A0C4-4DF0BC7D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2A5B40B-7803-5840-A172-79DED28D823B}" type="slidenum">
              <a:rPr lang="hu-HU" altLang="hu-HU"/>
              <a:pPr>
                <a:spcBef>
                  <a:spcPct val="0"/>
                </a:spcBef>
              </a:pPr>
              <a:t>6</a:t>
            </a:fld>
            <a:endParaRPr lang="hu-HU" altLang="hu-HU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129252-1209-CA49-A3D1-8907039E209A}" type="slidenum">
              <a:rPr lang="hu-HU" altLang="hu-HU"/>
              <a:pPr algn="r" eaLnBrk="1" hangingPunct="1">
                <a:spcBef>
                  <a:spcPct val="0"/>
                </a:spcBef>
              </a:pPr>
              <a:t>6</a:t>
            </a:fld>
            <a:endParaRPr lang="hu-HU" altLang="hu-H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3861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BA2CE-FF53-4A96-B241-0BC4655B64DA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6118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25B3718-1AFE-3C4B-BD22-FEF796091DF7}" type="slidenum">
              <a:rPr lang="hu-HU" altLang="hu-HU"/>
              <a:pPr>
                <a:spcBef>
                  <a:spcPct val="0"/>
                </a:spcBef>
              </a:pPr>
              <a:t>12</a:t>
            </a:fld>
            <a:endParaRPr lang="hu-HU" altLang="hu-HU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1890AE-0DFE-8242-B283-12E200B09377}" type="slidenum">
              <a:rPr lang="hu-HU" altLang="hu-HU"/>
              <a:pPr algn="r" eaLnBrk="1" hangingPunct="1">
                <a:spcBef>
                  <a:spcPct val="0"/>
                </a:spcBef>
              </a:pPr>
              <a:t>12</a:t>
            </a:fld>
            <a:endParaRPr lang="hu-HU" altLang="hu-H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3688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5789-835C-4526-B375-80D4F0CCE3FD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49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AA198-293C-4CAA-801B-BE127D1A4EC5}" type="slidenum">
              <a:rPr lang="hu-HU" altLang="hu-HU"/>
              <a:pPr/>
              <a:t>33</a:t>
            </a:fld>
            <a:endParaRPr lang="hu-HU" altLang="hu-H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3724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90FBD-A42F-4563-AFD8-69D323B498AD}" type="slidenum">
              <a:rPr lang="hu-HU" altLang="hu-HU"/>
              <a:pPr/>
              <a:t>34</a:t>
            </a:fld>
            <a:endParaRPr lang="hu-HU" altLang="hu-H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5182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93041-B9FD-455D-B720-7C349F5ECD82}" type="slidenum">
              <a:rPr lang="hu-HU" altLang="hu-HU"/>
              <a:pPr/>
              <a:t>37</a:t>
            </a:fld>
            <a:endParaRPr lang="hu-HU" altLang="hu-H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49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4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6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4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5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5551-91EC-964E-B4DC-D8FBAC37A3A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3849-4476-2B4B-8EE0-EE6123B3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5042" y="1294667"/>
            <a:ext cx="91440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5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Blut</a:t>
            </a:r>
            <a:r>
              <a:rPr lang="hu-HU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hu-HU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Blutzellen</a:t>
            </a:r>
            <a:r>
              <a:rPr lang="hu-HU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hu-HU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Blutbildung</a:t>
            </a:r>
            <a:endParaRPr lang="hu-HU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67999" y="5228061"/>
            <a:ext cx="8291513" cy="1464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Dr. Ildikó Bódi</a:t>
            </a:r>
          </a:p>
          <a:p>
            <a:pPr>
              <a:defRPr/>
            </a:pPr>
            <a:r>
              <a:rPr lang="hu-HU" sz="2400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Anatomisches</a:t>
            </a:r>
            <a:r>
              <a:rPr lang="hu-HU" sz="2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hu-HU" sz="2400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Histologisches</a:t>
            </a:r>
            <a:r>
              <a:rPr lang="hu-HU" sz="2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 und </a:t>
            </a:r>
            <a:r>
              <a:rPr lang="hu-HU" sz="2400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Embryologisches</a:t>
            </a:r>
            <a:r>
              <a:rPr lang="hu-HU" sz="2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  </a:t>
            </a:r>
            <a:r>
              <a:rPr lang="hu-HU" sz="2400" dirty="0" err="1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Institut</a:t>
            </a:r>
            <a:endParaRPr lang="hu-HU" sz="2400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2020.</a:t>
            </a:r>
            <a:endParaRPr lang="hu-HU" sz="2400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4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48387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Bl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81000"/>
            <a:ext cx="3489325" cy="43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96200" y="51054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Blutausstrich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248400" y="5867400"/>
            <a:ext cx="441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May-Grünwald-Giemsa F</a:t>
            </a:r>
            <a:r>
              <a:rPr lang="hu-HU" altLang="hu-HU">
                <a:cs typeface="Times New Roman" panose="02020603050405020304" pitchFamily="18" charset="0"/>
              </a:rPr>
              <a:t>ä</a:t>
            </a:r>
            <a:r>
              <a:rPr lang="hu-HU" altLang="hu-HU"/>
              <a:t>rbung</a:t>
            </a:r>
          </a:p>
        </p:txBody>
      </p:sp>
    </p:spTree>
    <p:extLst>
      <p:ext uri="{BB962C8B-B14F-4D97-AF65-F5344CB8AC3E}">
        <p14:creationId xmlns:p14="http://schemas.microsoft.com/office/powerpoint/2010/main" val="9425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0"/>
            <a:ext cx="10058400" cy="67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7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765175"/>
            <a:ext cx="2036763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172075"/>
            <a:ext cx="2700338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933825"/>
            <a:ext cx="2273300" cy="264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6" descr="19_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7" t="2634" b="12067"/>
          <a:stretch>
            <a:fillRect/>
          </a:stretch>
        </p:blipFill>
        <p:spPr bwMode="auto">
          <a:xfrm>
            <a:off x="1774825" y="1341438"/>
            <a:ext cx="2457450" cy="4679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895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933576" y="63501"/>
            <a:ext cx="77247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400" dirty="0" err="1">
                <a:latin typeface="+mj-lt"/>
              </a:rPr>
              <a:t>Blutpl</a:t>
            </a:r>
            <a:r>
              <a:rPr lang="en-US" altLang="hu-HU" sz="4400" dirty="0">
                <a:latin typeface="+mj-lt"/>
                <a:cs typeface="Arial" panose="020B0604020202020204" pitchFamily="34" charset="0"/>
              </a:rPr>
              <a:t>ä</a:t>
            </a:r>
            <a:r>
              <a:rPr lang="hu-HU" altLang="hu-HU" sz="4400" dirty="0" err="1">
                <a:latin typeface="+mj-lt"/>
                <a:cs typeface="Arial" panose="020B0604020202020204" pitchFamily="34" charset="0"/>
              </a:rPr>
              <a:t>ttchen</a:t>
            </a:r>
            <a:r>
              <a:rPr lang="hu-HU" altLang="hu-HU" sz="4400" dirty="0">
                <a:latin typeface="+mj-lt"/>
                <a:cs typeface="Arial" panose="020B0604020202020204" pitchFamily="34" charset="0"/>
              </a:rPr>
              <a:t> (</a:t>
            </a:r>
            <a:r>
              <a:rPr lang="hu-HU" altLang="hu-HU" sz="4400" dirty="0" err="1">
                <a:latin typeface="+mj-lt"/>
                <a:cs typeface="Arial" panose="020B0604020202020204" pitchFamily="34" charset="0"/>
              </a:rPr>
              <a:t>Thrombozyt</a:t>
            </a:r>
            <a:r>
              <a:rPr lang="hu-HU" altLang="hu-HU" sz="4400" dirty="0">
                <a:latin typeface="+mj-lt"/>
                <a:cs typeface="Arial" panose="020B0604020202020204" pitchFamily="34" charset="0"/>
              </a:rPr>
              <a:t>)</a:t>
            </a:r>
            <a:r>
              <a:rPr lang="hu-HU" altLang="hu-HU" sz="4400" dirty="0">
                <a:latin typeface="+mj-lt"/>
              </a:rPr>
              <a:t>, LM</a:t>
            </a:r>
            <a:endParaRPr lang="en-US" altLang="hu-HU" sz="4400" dirty="0">
              <a:latin typeface="+mj-lt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extLst/>
          </p:nvPr>
        </p:nvGraphicFramePr>
        <p:xfrm>
          <a:off x="1590675" y="1966914"/>
          <a:ext cx="4389438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Image" r:id="rId3" imgW="2565079" imgH="2361905" progId="Photoshop.Image.9">
                  <p:embed/>
                </p:oleObj>
              </mc:Choice>
              <mc:Fallback>
                <p:oleObj name="Image" r:id="rId3" imgW="2565079" imgH="2361905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1966914"/>
                        <a:ext cx="4389438" cy="41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19800" y="996950"/>
            <a:ext cx="47879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dirty="0"/>
              <a:t>2-4 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m, bikonvexe </a:t>
            </a:r>
            <a:r>
              <a:rPr lang="hu-HU" altLang="hu-HU" dirty="0" err="1">
                <a:cs typeface="Arial" panose="020B0604020202020204" pitchFamily="34" charset="0"/>
              </a:rPr>
              <a:t>Linse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150-400 000/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l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Zytoplasmafragmente</a:t>
            </a:r>
            <a:r>
              <a:rPr lang="hu-HU" altLang="hu-HU" dirty="0">
                <a:cs typeface="Arial" panose="020B0604020202020204" pitchFamily="34" charset="0"/>
              </a:rPr>
              <a:t> der </a:t>
            </a:r>
            <a:r>
              <a:rPr lang="hu-HU" altLang="hu-HU" dirty="0" err="1">
                <a:cs typeface="Arial" panose="020B0604020202020204" pitchFamily="34" charset="0"/>
              </a:rPr>
              <a:t>Megakaryozyten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Bildung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rotes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Knochenmark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Abbau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Leber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Milz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Lebensdauer</a:t>
            </a:r>
            <a:r>
              <a:rPr lang="hu-HU" altLang="hu-HU" dirty="0">
                <a:cs typeface="Arial" panose="020B0604020202020204" pitchFamily="34" charset="0"/>
              </a:rPr>
              <a:t>: 8-11 </a:t>
            </a:r>
            <a:r>
              <a:rPr lang="hu-HU" altLang="hu-HU" dirty="0" err="1">
                <a:cs typeface="Arial" panose="020B0604020202020204" pitchFamily="34" charset="0"/>
              </a:rPr>
              <a:t>Tage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Hyalomer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Granulomer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Rolle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Blutstillen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Blutgerinnung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haftet</a:t>
            </a:r>
            <a:r>
              <a:rPr lang="hu-HU" altLang="hu-HU" dirty="0">
                <a:cs typeface="Arial" panose="020B0604020202020204" pitchFamily="34" charset="0"/>
              </a:rPr>
              <a:t> der </a:t>
            </a:r>
            <a:r>
              <a:rPr lang="hu-HU" altLang="hu-HU" dirty="0" err="1">
                <a:cs typeface="Arial" panose="020B0604020202020204" pitchFamily="34" charset="0"/>
              </a:rPr>
              <a:t>Gef</a:t>
            </a:r>
            <a:r>
              <a:rPr lang="en-US" altLang="hu-HU" dirty="0" err="1">
                <a:cs typeface="Arial" panose="020B0604020202020204" pitchFamily="34" charset="0"/>
              </a:rPr>
              <a:t>äß</a:t>
            </a:r>
            <a:r>
              <a:rPr lang="hu-HU" altLang="hu-HU" dirty="0" err="1">
                <a:cs typeface="Arial" panose="020B0604020202020204" pitchFamily="34" charset="0"/>
              </a:rPr>
              <a:t>wand</a:t>
            </a:r>
            <a:r>
              <a:rPr lang="hu-HU" altLang="hu-HU" dirty="0">
                <a:cs typeface="Arial" panose="020B0604020202020204" pitchFamily="34" charset="0"/>
              </a:rPr>
              <a:t> an)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Wundheilung</a:t>
            </a:r>
            <a:r>
              <a:rPr lang="hu-HU" altLang="hu-HU" dirty="0">
                <a:cs typeface="Arial" panose="020B0604020202020204" pitchFamily="34" charset="0"/>
              </a:rPr>
              <a:t> (PDGF)</a:t>
            </a:r>
          </a:p>
          <a:p>
            <a:pPr algn="l" eaLnBrk="1" hangingPunct="1">
              <a:spcBef>
                <a:spcPct val="50000"/>
              </a:spcBef>
            </a:pPr>
            <a:endParaRPr lang="el-GR" altLang="hu-HU" dirty="0">
              <a:cs typeface="Arial" panose="020B0604020202020204" pitchFamily="34" charset="0"/>
            </a:endParaRPr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 flipH="1">
            <a:off x="3913188" y="3873501"/>
            <a:ext cx="2151062" cy="14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flipH="1" flipV="1">
            <a:off x="3686175" y="4121151"/>
            <a:ext cx="2432050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3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47638"/>
            <a:ext cx="8229600" cy="1143001"/>
          </a:xfrm>
        </p:spPr>
        <p:txBody>
          <a:bodyPr/>
          <a:lstStyle/>
          <a:p>
            <a:r>
              <a:rPr lang="hu-HU" altLang="hu-HU" b="1" smtClean="0">
                <a:solidFill>
                  <a:schemeClr val="tx1"/>
                </a:solidFill>
              </a:rPr>
              <a:t>Weisse Blutzellen</a:t>
            </a:r>
            <a:endParaRPr lang="en-US" altLang="hu-HU" b="1" smtClean="0">
              <a:solidFill>
                <a:schemeClr val="tx1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866901" y="1162051"/>
            <a:ext cx="8596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hu-HU" b="0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524000" y="787400"/>
            <a:ext cx="9144000" cy="65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400" dirty="0" err="1"/>
              <a:t>Im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Blut</a:t>
            </a:r>
            <a:r>
              <a:rPr lang="hu-HU" altLang="hu-HU" sz="2400" dirty="0"/>
              <a:t> </a:t>
            </a:r>
            <a:r>
              <a:rPr lang="hu-HU" altLang="hu-HU" sz="2400" dirty="0" err="1"/>
              <a:t>nur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als</a:t>
            </a:r>
            <a:r>
              <a:rPr lang="hu-HU" altLang="hu-HU" sz="2400" dirty="0"/>
              <a:t> </a:t>
            </a:r>
            <a:r>
              <a:rPr lang="hu-HU" altLang="hu-HU" sz="2400" dirty="0" err="1"/>
              <a:t>Transit</a:t>
            </a:r>
            <a:r>
              <a:rPr lang="hu-HU" altLang="hu-HU" sz="2400" dirty="0"/>
              <a:t>. 5% der </a:t>
            </a:r>
            <a:r>
              <a:rPr lang="hu-HU" altLang="hu-HU" sz="2400" dirty="0" err="1"/>
              <a:t>weissen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Blutzellen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befinden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sich</a:t>
            </a:r>
            <a:r>
              <a:rPr lang="hu-HU" altLang="hu-HU" sz="2400" dirty="0"/>
              <a:t> </a:t>
            </a:r>
            <a:r>
              <a:rPr lang="hu-HU" altLang="hu-HU" sz="2400" dirty="0" err="1"/>
              <a:t>im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Blut</a:t>
            </a:r>
            <a:r>
              <a:rPr lang="hu-HU" altLang="hu-HU" sz="2400" dirty="0"/>
              <a:t>. </a:t>
            </a:r>
            <a:r>
              <a:rPr lang="hu-HU" altLang="hu-HU" sz="2400" dirty="0" err="1"/>
              <a:t>Aufgaben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werden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im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Bindegewebe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erfüllt</a:t>
            </a:r>
            <a:r>
              <a:rPr lang="hu-HU" altLang="hu-HU" sz="2400" dirty="0"/>
              <a:t>.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400" dirty="0" err="1"/>
              <a:t>Aufgaben</a:t>
            </a:r>
            <a:r>
              <a:rPr lang="hu-HU" altLang="hu-HU" sz="2400" dirty="0"/>
              <a:t> in </a:t>
            </a:r>
            <a:r>
              <a:rPr lang="hu-HU" altLang="hu-HU" sz="2400" dirty="0" err="1"/>
              <a:t>Abwehr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Mikroorganismen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Tumorzellen</a:t>
            </a:r>
            <a:r>
              <a:rPr lang="hu-HU" altLang="hu-HU" sz="2400" dirty="0"/>
              <a:t>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400" dirty="0"/>
              <a:t>Sind </a:t>
            </a:r>
            <a:r>
              <a:rPr lang="hu-HU" altLang="hu-HU" sz="2400" dirty="0" err="1"/>
              <a:t>für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amöboide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Bewegung</a:t>
            </a:r>
            <a:r>
              <a:rPr lang="hu-HU" altLang="hu-HU" sz="2400" dirty="0"/>
              <a:t> f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 err="1">
                <a:cs typeface="Arial" panose="020B0604020202020204" pitchFamily="34" charset="0"/>
              </a:rPr>
              <a:t>hig</a:t>
            </a:r>
            <a:r>
              <a:rPr lang="hu-HU" altLang="hu-HU" sz="2400" dirty="0">
                <a:cs typeface="Arial" panose="020B0604020202020204" pitchFamily="34" charset="0"/>
              </a:rPr>
              <a:t>, </a:t>
            </a:r>
            <a:r>
              <a:rPr lang="hu-HU" altLang="hu-HU" sz="2400" dirty="0" err="1">
                <a:cs typeface="Arial" panose="020B0604020202020204" pitchFamily="34" charset="0"/>
              </a:rPr>
              <a:t>verlassen</a:t>
            </a:r>
            <a:r>
              <a:rPr lang="hu-HU" altLang="hu-HU" sz="2400" dirty="0">
                <a:cs typeface="Arial" panose="020B0604020202020204" pitchFamily="34" charset="0"/>
              </a:rPr>
              <a:t> </a:t>
            </a:r>
            <a:r>
              <a:rPr lang="hu-HU" altLang="hu-HU" sz="2400" dirty="0" err="1">
                <a:cs typeface="Arial" panose="020B0604020202020204" pitchFamily="34" charset="0"/>
              </a:rPr>
              <a:t>die</a:t>
            </a:r>
            <a:r>
              <a:rPr lang="hu-HU" altLang="hu-HU" sz="2400" dirty="0">
                <a:cs typeface="Arial" panose="020B0604020202020204" pitchFamily="34" charset="0"/>
              </a:rPr>
              <a:t> </a:t>
            </a:r>
            <a:r>
              <a:rPr lang="hu-HU" altLang="hu-HU" sz="2400" dirty="0" err="1">
                <a:cs typeface="Arial" panose="020B0604020202020204" pitchFamily="34" charset="0"/>
              </a:rPr>
              <a:t>Gef</a:t>
            </a:r>
            <a:r>
              <a:rPr lang="en-US" altLang="hu-HU" sz="2400" dirty="0" err="1">
                <a:cs typeface="Arial" panose="020B0604020202020204" pitchFamily="34" charset="0"/>
              </a:rPr>
              <a:t>äß</a:t>
            </a:r>
            <a:r>
              <a:rPr lang="hu-HU" altLang="hu-HU" sz="2400" dirty="0">
                <a:cs typeface="Arial" panose="020B0604020202020204" pitchFamily="34" charset="0"/>
              </a:rPr>
              <a:t>e </a:t>
            </a:r>
            <a:r>
              <a:rPr lang="hu-HU" altLang="hu-HU" sz="2400" dirty="0"/>
              <a:t>(</a:t>
            </a:r>
            <a:r>
              <a:rPr lang="hu-HU" altLang="hu-HU" sz="2400" dirty="0" err="1"/>
              <a:t>Diapedese</a:t>
            </a:r>
            <a:r>
              <a:rPr lang="hu-HU" altLang="hu-HU" sz="2400" dirty="0"/>
              <a:t>)</a:t>
            </a:r>
          </a:p>
          <a:p>
            <a:pPr algn="l" eaLnBrk="1" hangingPunct="1">
              <a:spcBef>
                <a:spcPct val="50000"/>
              </a:spcBef>
            </a:pPr>
            <a:endParaRPr lang="hu-HU" altLang="hu-HU" sz="2400" dirty="0"/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 err="1"/>
              <a:t>Polymorphonucle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>
                <a:cs typeface="Arial" panose="020B0604020202020204" pitchFamily="34" charset="0"/>
              </a:rPr>
              <a:t>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segmentierter</a:t>
            </a:r>
            <a:r>
              <a:rPr lang="hu-HU" altLang="hu-HU" sz="2400" dirty="0"/>
              <a:t> Kern):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/>
              <a:t>	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neutrophile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eosinophile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basophile</a:t>
            </a:r>
            <a:r>
              <a:rPr lang="hu-HU" altLang="hu-HU" sz="2400" dirty="0"/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 err="1"/>
              <a:t>Monomorphonucle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>
                <a:cs typeface="Arial" panose="020B0604020202020204" pitchFamily="34" charset="0"/>
              </a:rPr>
              <a:t>re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Mononukleäre</a:t>
            </a:r>
            <a:r>
              <a:rPr lang="hu-HU" altLang="hu-HU" sz="2400" dirty="0"/>
              <a:t>) 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/>
              <a:t>	</a:t>
            </a:r>
            <a:r>
              <a:rPr lang="hu-HU" altLang="hu-HU" sz="2400" dirty="0" err="1"/>
              <a:t>Lymphozyten</a:t>
            </a:r>
            <a:endParaRPr lang="hu-HU" altLang="hu-HU" sz="2400" dirty="0"/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/>
              <a:t>	</a:t>
            </a:r>
            <a:r>
              <a:rPr lang="hu-HU" altLang="hu-HU" sz="2400" dirty="0" err="1"/>
              <a:t>Monozyten</a:t>
            </a:r>
            <a:endParaRPr lang="hu-HU" altLang="hu-HU" sz="2400" dirty="0"/>
          </a:p>
          <a:p>
            <a:pPr algn="l" eaLnBrk="1" hangingPunct="1">
              <a:spcBef>
                <a:spcPct val="50000"/>
              </a:spcBef>
            </a:pPr>
            <a:endParaRPr lang="en-US" altLang="hu-HU" b="0" dirty="0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879600" y="4110038"/>
            <a:ext cx="4560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hu-HU" b="0"/>
          </a:p>
        </p:txBody>
      </p:sp>
    </p:spTree>
    <p:extLst>
      <p:ext uri="{BB962C8B-B14F-4D97-AF65-F5344CB8AC3E}">
        <p14:creationId xmlns:p14="http://schemas.microsoft.com/office/powerpoint/2010/main" val="18376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3791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10018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1612" y="98427"/>
            <a:ext cx="4173538" cy="700087"/>
          </a:xfrm>
        </p:spPr>
        <p:txBody>
          <a:bodyPr/>
          <a:lstStyle/>
          <a:p>
            <a:r>
              <a:rPr lang="hu-HU" altLang="hu-HU" sz="3600" b="1" dirty="0" err="1"/>
              <a:t>Lymphozyten</a:t>
            </a:r>
            <a:r>
              <a:rPr lang="hu-HU" altLang="hu-HU" sz="3600" b="1" dirty="0"/>
              <a:t>, LM</a:t>
            </a:r>
            <a:endParaRPr lang="en-US" altLang="hu-HU" sz="3600" b="1" dirty="0"/>
          </a:p>
        </p:txBody>
      </p:sp>
      <p:pic>
        <p:nvPicPr>
          <p:cNvPr id="35843" name="Picture 4" descr="l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46500"/>
            <a:ext cx="38862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vér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06463"/>
            <a:ext cx="389731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567363" y="28575"/>
            <a:ext cx="4862512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40000"/>
              </a:spcBef>
            </a:pPr>
            <a:r>
              <a:rPr lang="hu-HU" altLang="hu-HU" b="0" dirty="0"/>
              <a:t>20-30% der </a:t>
            </a:r>
            <a:r>
              <a:rPr lang="hu-HU" altLang="hu-HU" b="0" dirty="0" err="1"/>
              <a:t>weissen</a:t>
            </a:r>
            <a:r>
              <a:rPr lang="hu-HU" altLang="hu-HU" b="0" dirty="0"/>
              <a:t> </a:t>
            </a:r>
            <a:r>
              <a:rPr lang="hu-HU" altLang="hu-HU" b="0" dirty="0" err="1"/>
              <a:t>Blutzellen</a:t>
            </a:r>
            <a:endParaRPr lang="hu-HU" altLang="hu-HU" b="0" dirty="0"/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/>
              <a:t>Klein (5-7 </a:t>
            </a:r>
            <a:r>
              <a:rPr lang="el-GR" altLang="hu-HU" b="0" dirty="0">
                <a:cs typeface="Arial" panose="020B0604020202020204" pitchFamily="34" charset="0"/>
              </a:rPr>
              <a:t>μ</a:t>
            </a:r>
            <a:r>
              <a:rPr lang="hu-HU" altLang="hu-HU" b="0" dirty="0">
                <a:cs typeface="Arial" panose="020B0604020202020204" pitchFamily="34" charset="0"/>
              </a:rPr>
              <a:t>m, 80-90%), </a:t>
            </a:r>
            <a:r>
              <a:rPr lang="hu-HU" altLang="hu-HU" b="0" dirty="0" err="1">
                <a:cs typeface="Arial" panose="020B0604020202020204" pitchFamily="34" charset="0"/>
              </a:rPr>
              <a:t>mittelgro</a:t>
            </a:r>
            <a:r>
              <a:rPr lang="en-US" altLang="hu-HU" b="0" dirty="0">
                <a:cs typeface="Arial" panose="020B0604020202020204" pitchFamily="34" charset="0"/>
              </a:rPr>
              <a:t>ß</a:t>
            </a:r>
            <a:r>
              <a:rPr lang="hu-HU" altLang="hu-HU" b="0" dirty="0">
                <a:cs typeface="Arial" panose="020B0604020202020204" pitchFamily="34" charset="0"/>
              </a:rPr>
              <a:t> (7-11 </a:t>
            </a:r>
            <a:r>
              <a:rPr lang="el-GR" altLang="hu-HU" b="0" dirty="0">
                <a:cs typeface="Arial" panose="020B0604020202020204" pitchFamily="34" charset="0"/>
              </a:rPr>
              <a:t>μ</a:t>
            </a:r>
            <a:r>
              <a:rPr lang="hu-HU" altLang="hu-HU" b="0" dirty="0">
                <a:cs typeface="Arial" panose="020B0604020202020204" pitchFamily="34" charset="0"/>
              </a:rPr>
              <a:t>m, 5-15%), </a:t>
            </a:r>
            <a:r>
              <a:rPr lang="hu-HU" altLang="hu-HU" b="0" dirty="0" err="1">
                <a:cs typeface="Arial" panose="020B0604020202020204" pitchFamily="34" charset="0"/>
              </a:rPr>
              <a:t>gro</a:t>
            </a:r>
            <a:r>
              <a:rPr lang="en-US" altLang="hu-HU" b="0" dirty="0">
                <a:cs typeface="Arial" panose="020B0604020202020204" pitchFamily="34" charset="0"/>
              </a:rPr>
              <a:t>ß</a:t>
            </a:r>
            <a:r>
              <a:rPr lang="hu-HU" altLang="hu-HU" b="0" dirty="0">
                <a:cs typeface="Arial" panose="020B0604020202020204" pitchFamily="34" charset="0"/>
              </a:rPr>
              <a:t> (11-15 </a:t>
            </a:r>
            <a:r>
              <a:rPr lang="el-GR" altLang="hu-HU" b="0" dirty="0">
                <a:cs typeface="Arial" panose="020B0604020202020204" pitchFamily="34" charset="0"/>
              </a:rPr>
              <a:t>μ</a:t>
            </a:r>
            <a:r>
              <a:rPr lang="hu-HU" altLang="hu-HU" b="0" dirty="0">
                <a:cs typeface="Arial" panose="020B0604020202020204" pitchFamily="34" charset="0"/>
              </a:rPr>
              <a:t>m, 3%)</a:t>
            </a: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 err="1">
                <a:cs typeface="Arial" panose="020B0604020202020204" pitchFamily="34" charset="0"/>
              </a:rPr>
              <a:t>runder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heterochromatischer</a:t>
            </a:r>
            <a:r>
              <a:rPr lang="hu-HU" altLang="hu-HU" b="0" dirty="0">
                <a:cs typeface="Arial" panose="020B0604020202020204" pitchFamily="34" charset="0"/>
              </a:rPr>
              <a:t> Kern, </a:t>
            </a:r>
            <a:r>
              <a:rPr lang="hu-HU" altLang="hu-HU" b="0" dirty="0" err="1">
                <a:cs typeface="Arial" panose="020B0604020202020204" pitchFamily="34" charset="0"/>
              </a:rPr>
              <a:t>schmaler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basophiler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Zytoplasmasaum</a:t>
            </a:r>
            <a:endParaRPr lang="hu-HU" altLang="hu-HU" b="0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T (70-90%), B (5-15%), NK-</a:t>
            </a:r>
            <a:r>
              <a:rPr lang="hu-HU" altLang="hu-HU" b="0" dirty="0" err="1">
                <a:cs typeface="Arial" panose="020B0604020202020204" pitchFamily="34" charset="0"/>
              </a:rPr>
              <a:t>Zellen</a:t>
            </a:r>
            <a:r>
              <a:rPr lang="hu-HU" altLang="hu-HU" b="0" dirty="0">
                <a:cs typeface="Arial" panose="020B0604020202020204" pitchFamily="34" charset="0"/>
              </a:rPr>
              <a:t> (</a:t>
            </a:r>
            <a:r>
              <a:rPr lang="hu-HU" altLang="hu-HU" b="0" dirty="0" err="1">
                <a:cs typeface="Arial" panose="020B0604020202020204" pitchFamily="34" charset="0"/>
              </a:rPr>
              <a:t>natural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killer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large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granular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lymphocyte</a:t>
            </a:r>
            <a:r>
              <a:rPr lang="hu-HU" altLang="hu-HU" b="0" dirty="0">
                <a:cs typeface="Arial" panose="020B0604020202020204" pitchFamily="34" charset="0"/>
              </a:rPr>
              <a:t>, 5-15%)</a:t>
            </a:r>
          </a:p>
          <a:p>
            <a:pPr algn="l" eaLnBrk="1" hangingPunct="1">
              <a:spcBef>
                <a:spcPct val="40000"/>
              </a:spcBef>
            </a:pPr>
            <a:r>
              <a:rPr lang="hu-HU" altLang="hu-HU" b="0" dirty="0" err="1">
                <a:cs typeface="Arial" panose="020B0604020202020204" pitchFamily="34" charset="0"/>
              </a:rPr>
              <a:t>Rolle</a:t>
            </a:r>
            <a:r>
              <a:rPr lang="hu-HU" altLang="hu-HU" b="0" dirty="0">
                <a:cs typeface="Arial" panose="020B0604020202020204" pitchFamily="34" charset="0"/>
              </a:rPr>
              <a:t>:</a:t>
            </a: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B → </a:t>
            </a:r>
            <a:r>
              <a:rPr lang="hu-HU" altLang="hu-HU" b="0" dirty="0" err="1">
                <a:cs typeface="Arial" panose="020B0604020202020204" pitchFamily="34" charset="0"/>
              </a:rPr>
              <a:t>Plasmazelle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Ig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Produktion</a:t>
            </a:r>
            <a:r>
              <a:rPr lang="hu-HU" altLang="hu-HU" b="0" dirty="0">
                <a:cs typeface="Arial" panose="020B0604020202020204" pitchFamily="34" charset="0"/>
              </a:rPr>
              <a:t> (</a:t>
            </a:r>
            <a:r>
              <a:rPr lang="hu-HU" altLang="hu-HU" b="0" dirty="0" err="1">
                <a:cs typeface="Arial" panose="020B0604020202020204" pitchFamily="34" charset="0"/>
              </a:rPr>
              <a:t>humorelle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Immunantwort</a:t>
            </a:r>
            <a:r>
              <a:rPr lang="hu-HU" altLang="hu-HU" b="0" dirty="0">
                <a:cs typeface="Arial" panose="020B0604020202020204" pitchFamily="34" charset="0"/>
              </a:rPr>
              <a:t>)</a:t>
            </a: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T → </a:t>
            </a:r>
            <a:r>
              <a:rPr lang="hu-HU" altLang="hu-HU" b="0" dirty="0" err="1">
                <a:cs typeface="Arial" panose="020B0604020202020204" pitchFamily="34" charset="0"/>
              </a:rPr>
              <a:t>zellul</a:t>
            </a:r>
            <a:r>
              <a:rPr lang="en-US" altLang="hu-HU" b="0" dirty="0">
                <a:cs typeface="Arial" panose="020B0604020202020204" pitchFamily="34" charset="0"/>
              </a:rPr>
              <a:t>ä</a:t>
            </a:r>
            <a:r>
              <a:rPr lang="hu-HU" altLang="hu-HU" b="0" dirty="0">
                <a:cs typeface="Arial" panose="020B0604020202020204" pitchFamily="34" charset="0"/>
              </a:rPr>
              <a:t>re </a:t>
            </a:r>
            <a:r>
              <a:rPr lang="hu-HU" altLang="hu-HU" b="0" dirty="0" err="1">
                <a:cs typeface="Arial" panose="020B0604020202020204" pitchFamily="34" charset="0"/>
              </a:rPr>
              <a:t>Immunantwort</a:t>
            </a:r>
            <a:endParaRPr lang="hu-HU" altLang="hu-HU" b="0" dirty="0">
              <a:cs typeface="Arial" panose="020B0604020202020204" pitchFamily="34" charset="0"/>
            </a:endParaRP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NK-</a:t>
            </a:r>
            <a:r>
              <a:rPr lang="hu-HU" altLang="hu-HU" b="0" dirty="0" err="1">
                <a:cs typeface="Arial" panose="020B0604020202020204" pitchFamily="34" charset="0"/>
              </a:rPr>
              <a:t>Zelle</a:t>
            </a:r>
            <a:r>
              <a:rPr lang="hu-HU" altLang="hu-HU" b="0" dirty="0">
                <a:cs typeface="Arial" panose="020B0604020202020204" pitchFamily="34" charset="0"/>
              </a:rPr>
              <a:t>: </a:t>
            </a:r>
            <a:r>
              <a:rPr lang="hu-HU" altLang="hu-HU" b="0" dirty="0" err="1">
                <a:cs typeface="Arial" panose="020B0604020202020204" pitchFamily="34" charset="0"/>
              </a:rPr>
              <a:t>Perforin</a:t>
            </a:r>
            <a:r>
              <a:rPr lang="hu-HU" altLang="hu-HU" b="0" dirty="0">
                <a:cs typeface="Arial" panose="020B0604020202020204" pitchFamily="34" charset="0"/>
              </a:rPr>
              <a:t> → </a:t>
            </a:r>
            <a:r>
              <a:rPr lang="hu-HU" altLang="hu-HU" b="0" dirty="0" err="1">
                <a:cs typeface="Arial" panose="020B0604020202020204" pitchFamily="34" charset="0"/>
              </a:rPr>
              <a:t>baut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Poren</a:t>
            </a:r>
            <a:r>
              <a:rPr lang="hu-HU" altLang="hu-HU" b="0" dirty="0">
                <a:cs typeface="Arial" panose="020B0604020202020204" pitchFamily="34" charset="0"/>
              </a:rPr>
              <a:t> in </a:t>
            </a:r>
            <a:r>
              <a:rPr lang="hu-HU" altLang="hu-HU" b="0" dirty="0" err="1">
                <a:cs typeface="Arial" panose="020B0604020202020204" pitchFamily="34" charset="0"/>
              </a:rPr>
              <a:t>die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Zielzellen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ein</a:t>
            </a:r>
            <a:r>
              <a:rPr lang="hu-HU" altLang="hu-HU" b="0" dirty="0">
                <a:cs typeface="Arial" panose="020B0604020202020204" pitchFamily="34" charset="0"/>
              </a:rPr>
              <a:t> (</a:t>
            </a:r>
            <a:r>
              <a:rPr lang="hu-HU" altLang="hu-HU" b="0" dirty="0" err="1">
                <a:cs typeface="Arial" panose="020B0604020202020204" pitchFamily="34" charset="0"/>
              </a:rPr>
              <a:t>virusinfizierte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Zellen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 err="1">
                <a:cs typeface="Arial" panose="020B0604020202020204" pitchFamily="34" charset="0"/>
              </a:rPr>
              <a:t>Tumorzellen</a:t>
            </a:r>
            <a:r>
              <a:rPr lang="hu-HU" altLang="hu-HU" b="0" dirty="0">
                <a:cs typeface="Arial" panose="020B0604020202020204" pitchFamily="34" charset="0"/>
              </a:rPr>
              <a:t>)</a:t>
            </a:r>
          </a:p>
          <a:p>
            <a:pPr algn="l" eaLnBrk="1" hangingPunct="1">
              <a:spcBef>
                <a:spcPct val="40000"/>
              </a:spcBef>
            </a:pPr>
            <a:r>
              <a:rPr lang="hu-HU" altLang="hu-HU" b="0" dirty="0" err="1">
                <a:cs typeface="Arial" panose="020B0604020202020204" pitchFamily="34" charset="0"/>
              </a:rPr>
              <a:t>Bildung</a:t>
            </a:r>
            <a:r>
              <a:rPr lang="hu-HU" altLang="hu-HU" b="0" dirty="0">
                <a:cs typeface="Arial" panose="020B0604020202020204" pitchFamily="34" charset="0"/>
              </a:rPr>
              <a:t>: </a:t>
            </a: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T: </a:t>
            </a:r>
            <a:r>
              <a:rPr lang="hu-HU" altLang="hu-HU" b="0" dirty="0" err="1">
                <a:cs typeface="Arial" panose="020B0604020202020204" pitchFamily="34" charset="0"/>
              </a:rPr>
              <a:t>Thymus</a:t>
            </a:r>
            <a:r>
              <a:rPr lang="hu-HU" altLang="hu-HU" b="0" dirty="0">
                <a:cs typeface="Arial" panose="020B0604020202020204" pitchFamily="34" charset="0"/>
              </a:rPr>
              <a:t>, T-</a:t>
            </a:r>
            <a:r>
              <a:rPr lang="hu-HU" altLang="hu-HU" b="0" dirty="0" err="1">
                <a:cs typeface="Arial" panose="020B0604020202020204" pitchFamily="34" charset="0"/>
              </a:rPr>
              <a:t>abhängige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Areale</a:t>
            </a:r>
            <a:r>
              <a:rPr lang="hu-HU" altLang="hu-HU" b="0" dirty="0">
                <a:cs typeface="Arial" panose="020B0604020202020204" pitchFamily="34" charset="0"/>
              </a:rPr>
              <a:t> der </a:t>
            </a:r>
            <a:r>
              <a:rPr lang="hu-HU" altLang="hu-HU" b="0" dirty="0" err="1">
                <a:cs typeface="Arial" panose="020B0604020202020204" pitchFamily="34" charset="0"/>
              </a:rPr>
              <a:t>Lymphorgane</a:t>
            </a:r>
            <a:endParaRPr lang="hu-HU" altLang="hu-HU" b="0" dirty="0">
              <a:cs typeface="Arial" panose="020B0604020202020204" pitchFamily="34" charset="0"/>
            </a:endParaRPr>
          </a:p>
          <a:p>
            <a:pPr lvl="1" algn="l" eaLnBrk="1" hangingPunct="1">
              <a:spcBef>
                <a:spcPct val="40000"/>
              </a:spcBef>
              <a:buFontTx/>
              <a:buChar char="•"/>
            </a:pPr>
            <a:r>
              <a:rPr lang="hu-HU" altLang="hu-HU" b="0" dirty="0">
                <a:cs typeface="Arial" panose="020B0604020202020204" pitchFamily="34" charset="0"/>
              </a:rPr>
              <a:t>B: </a:t>
            </a:r>
            <a:r>
              <a:rPr lang="hu-HU" altLang="hu-HU" b="0" dirty="0" err="1">
                <a:cs typeface="Arial" panose="020B0604020202020204" pitchFamily="34" charset="0"/>
              </a:rPr>
              <a:t>Knochenmark</a:t>
            </a:r>
            <a:r>
              <a:rPr lang="hu-HU" altLang="hu-HU" b="0" dirty="0">
                <a:cs typeface="Arial" panose="020B0604020202020204" pitchFamily="34" charset="0"/>
              </a:rPr>
              <a:t>, </a:t>
            </a:r>
            <a:r>
              <a:rPr lang="hu-HU" altLang="hu-HU" b="0" dirty="0"/>
              <a:t>B-</a:t>
            </a:r>
            <a:r>
              <a:rPr lang="hu-HU" altLang="hu-HU" b="0" dirty="0" err="1"/>
              <a:t>abhängige</a:t>
            </a:r>
            <a:r>
              <a:rPr lang="hu-HU" altLang="hu-HU" b="0" dirty="0"/>
              <a:t> </a:t>
            </a:r>
            <a:r>
              <a:rPr lang="hu-HU" altLang="hu-HU" b="0" dirty="0" err="1"/>
              <a:t>Areale</a:t>
            </a:r>
            <a:r>
              <a:rPr lang="hu-HU" altLang="hu-HU" b="0" dirty="0"/>
              <a:t> der </a:t>
            </a:r>
            <a:r>
              <a:rPr lang="hu-HU" altLang="hu-HU" b="0" dirty="0" err="1"/>
              <a:t>Lymphorgane</a:t>
            </a:r>
            <a:endParaRPr lang="hu-HU" altLang="hu-HU" b="0" dirty="0"/>
          </a:p>
          <a:p>
            <a:pPr algn="l" eaLnBrk="1" hangingPunct="1">
              <a:spcBef>
                <a:spcPct val="40000"/>
              </a:spcBef>
            </a:pPr>
            <a:r>
              <a:rPr lang="hu-HU" altLang="hu-HU" b="0" dirty="0" err="1">
                <a:cs typeface="Arial" panose="020B0604020202020204" pitchFamily="34" charset="0"/>
              </a:rPr>
              <a:t>Lebensdauer</a:t>
            </a:r>
            <a:r>
              <a:rPr lang="hu-HU" altLang="hu-HU" b="0" dirty="0">
                <a:cs typeface="Arial" panose="020B0604020202020204" pitchFamily="34" charset="0"/>
              </a:rPr>
              <a:t>: </a:t>
            </a:r>
            <a:r>
              <a:rPr lang="hu-HU" altLang="hu-HU" b="0" dirty="0" err="1">
                <a:cs typeface="Arial" panose="020B0604020202020204" pitchFamily="34" charset="0"/>
              </a:rPr>
              <a:t>sogar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mehrere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  <a:r>
              <a:rPr lang="hu-HU" altLang="hu-HU" b="0" dirty="0" err="1">
                <a:cs typeface="Arial" panose="020B0604020202020204" pitchFamily="34" charset="0"/>
              </a:rPr>
              <a:t>Jahre</a:t>
            </a:r>
            <a:r>
              <a:rPr lang="hu-HU" altLang="hu-HU" b="0" dirty="0">
                <a:cs typeface="Arial" panose="020B0604020202020204" pitchFamily="34" charset="0"/>
              </a:rPr>
              <a:t>!</a:t>
            </a: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H="1">
            <a:off x="4267200" y="646114"/>
            <a:ext cx="1377950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524001" y="1658938"/>
            <a:ext cx="1947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b="0"/>
              <a:t>Mittelgro</a:t>
            </a:r>
            <a:r>
              <a:rPr lang="en-US" altLang="hu-HU" b="0">
                <a:cs typeface="Arial" panose="020B0604020202020204" pitchFamily="34" charset="0"/>
              </a:rPr>
              <a:t>ß</a:t>
            </a:r>
            <a:r>
              <a:rPr lang="hu-HU" altLang="hu-HU" b="0">
                <a:cs typeface="Arial" panose="020B0604020202020204" pitchFamily="34" charset="0"/>
              </a:rPr>
              <a:t>er Ly</a:t>
            </a:r>
            <a:endParaRPr lang="en-US" altLang="hu-HU" b="0">
              <a:cs typeface="Arial" panose="020B0604020202020204" pitchFamily="34" charset="0"/>
            </a:endParaRP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2395539" y="1957389"/>
            <a:ext cx="441325" cy="452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5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70564" y="-169863"/>
            <a:ext cx="5013325" cy="1143001"/>
          </a:xfrm>
        </p:spPr>
        <p:txBody>
          <a:bodyPr/>
          <a:lstStyle/>
          <a:p>
            <a:r>
              <a:rPr lang="hu-HU" altLang="hu-HU" b="1" smtClean="0">
                <a:solidFill>
                  <a:schemeClr val="tx1"/>
                </a:solidFill>
              </a:rPr>
              <a:t>Monozyt, LM</a:t>
            </a:r>
            <a:endParaRPr lang="en-US" altLang="hu-HU" b="1" smtClean="0">
              <a:solidFill>
                <a:schemeClr val="tx1"/>
              </a:solidFill>
            </a:endParaRPr>
          </a:p>
        </p:txBody>
      </p:sp>
      <p:pic>
        <p:nvPicPr>
          <p:cNvPr id="37891" name="Picture 4" descr="mon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27672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mon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4238"/>
            <a:ext cx="428942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5805488" y="852488"/>
            <a:ext cx="486251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/>
              <a:t>4-6% der </a:t>
            </a:r>
            <a:r>
              <a:rPr lang="hu-HU" altLang="hu-HU" dirty="0" err="1"/>
              <a:t>weissen</a:t>
            </a:r>
            <a:r>
              <a:rPr lang="hu-HU" altLang="hu-HU" dirty="0"/>
              <a:t> </a:t>
            </a:r>
            <a:r>
              <a:rPr lang="hu-HU" altLang="hu-HU" dirty="0" err="1"/>
              <a:t>Blutzellen</a:t>
            </a:r>
            <a:endParaRPr lang="hu-HU" altLang="hu-HU" dirty="0"/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/>
              <a:t>15-20 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 </a:t>
            </a:r>
            <a:r>
              <a:rPr lang="hu-HU" altLang="hu-HU" dirty="0" err="1">
                <a:cs typeface="Arial" panose="020B0604020202020204" pitchFamily="34" charset="0"/>
              </a:rPr>
              <a:t>im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Blutausstrich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Zellkern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bohnenförmig</a:t>
            </a:r>
            <a:r>
              <a:rPr lang="hu-HU" altLang="hu-HU" dirty="0">
                <a:cs typeface="Arial" panose="020B0604020202020204" pitchFamily="34" charset="0"/>
              </a:rPr>
              <a:t>, oft </a:t>
            </a:r>
            <a:r>
              <a:rPr lang="hu-HU" altLang="hu-HU" dirty="0" err="1">
                <a:cs typeface="Arial" panose="020B0604020202020204" pitchFamily="34" charset="0"/>
              </a:rPr>
              <a:t>exzentrisch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lockeres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Chromatin</a:t>
            </a:r>
            <a:r>
              <a:rPr lang="hu-HU" altLang="hu-HU" dirty="0">
                <a:cs typeface="Arial" panose="020B0604020202020204" pitchFamily="34" charset="0"/>
              </a:rPr>
              <a:t>, 1-2 </a:t>
            </a:r>
            <a:r>
              <a:rPr lang="hu-HU" altLang="hu-HU" dirty="0" err="1">
                <a:cs typeface="Arial" panose="020B0604020202020204" pitchFamily="34" charset="0"/>
              </a:rPr>
              <a:t>Nukleoli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Zytoplasma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gräulich-blau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reichlich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Bildung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rotes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Knochenmark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Lebensdauer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Monate-Jahre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Rolle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wandert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ins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Bindegewebe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wird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zum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Makrophage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         </a:t>
            </a:r>
            <a:endParaRPr lang="el-GR" altLang="hu-HU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1110" b="2222"/>
          <a:stretch/>
        </p:blipFill>
        <p:spPr>
          <a:xfrm>
            <a:off x="1333500" y="152400"/>
            <a:ext cx="940377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950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-180975"/>
            <a:ext cx="8229600" cy="1143000"/>
          </a:xfrm>
        </p:spPr>
        <p:txBody>
          <a:bodyPr/>
          <a:lstStyle/>
          <a:p>
            <a:r>
              <a:rPr lang="hu-HU" altLang="hu-HU" b="1" smtClean="0">
                <a:solidFill>
                  <a:schemeClr val="tx1"/>
                </a:solidFill>
              </a:rPr>
              <a:t>Neutrophiler Granulozyt, LM</a:t>
            </a:r>
            <a:endParaRPr lang="en-US" altLang="hu-HU" b="1" smtClean="0">
              <a:solidFill>
                <a:schemeClr val="tx1"/>
              </a:solidFill>
            </a:endParaRPr>
          </a:p>
        </p:txBody>
      </p:sp>
      <p:pic>
        <p:nvPicPr>
          <p:cNvPr id="31747" name="Picture 4" descr="ne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55651"/>
            <a:ext cx="401796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ne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4426"/>
            <a:ext cx="40020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519739" y="971551"/>
            <a:ext cx="5303837" cy="518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/>
              <a:t>Im</a:t>
            </a:r>
            <a:r>
              <a:rPr lang="hu-HU" altLang="hu-HU" dirty="0"/>
              <a:t> </a:t>
            </a:r>
            <a:r>
              <a:rPr lang="hu-HU" altLang="hu-HU" dirty="0" err="1"/>
              <a:t>Blut</a:t>
            </a:r>
            <a:r>
              <a:rPr lang="hu-HU" altLang="hu-HU" dirty="0"/>
              <a:t> 8-10, </a:t>
            </a:r>
            <a:r>
              <a:rPr lang="hu-HU" altLang="hu-HU" dirty="0" err="1"/>
              <a:t>im</a:t>
            </a:r>
            <a:r>
              <a:rPr lang="hu-HU" altLang="hu-HU" dirty="0"/>
              <a:t> </a:t>
            </a:r>
            <a:r>
              <a:rPr lang="hu-HU" altLang="hu-HU" dirty="0" err="1"/>
              <a:t>Blutausstrich</a:t>
            </a:r>
            <a:r>
              <a:rPr lang="hu-HU" altLang="hu-HU" dirty="0"/>
              <a:t> 12-14 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m, 55-70% der </a:t>
            </a:r>
            <a:r>
              <a:rPr lang="hu-HU" altLang="hu-HU" dirty="0" err="1">
                <a:cs typeface="Arial" panose="020B0604020202020204" pitchFamily="34" charset="0"/>
              </a:rPr>
              <a:t>gesamten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weisser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Blutzellen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Segmentierter</a:t>
            </a:r>
            <a:r>
              <a:rPr lang="hu-HU" altLang="hu-HU" dirty="0">
                <a:cs typeface="Arial" panose="020B0604020202020204" pitchFamily="34" charset="0"/>
              </a:rPr>
              <a:t> (3-5 </a:t>
            </a:r>
            <a:r>
              <a:rPr lang="hu-HU" altLang="hu-HU" dirty="0" err="1">
                <a:cs typeface="Arial" panose="020B0604020202020204" pitchFamily="34" charset="0"/>
              </a:rPr>
              <a:t>Segmente</a:t>
            </a:r>
            <a:r>
              <a:rPr lang="hu-HU" altLang="hu-HU" dirty="0">
                <a:cs typeface="Arial" panose="020B0604020202020204" pitchFamily="34" charset="0"/>
              </a:rPr>
              <a:t>), </a:t>
            </a:r>
            <a:r>
              <a:rPr lang="hu-HU" altLang="hu-HU" dirty="0" err="1">
                <a:cs typeface="Arial" panose="020B0604020202020204" pitchFamily="34" charset="0"/>
              </a:rPr>
              <a:t>heterochromatische</a:t>
            </a:r>
            <a:r>
              <a:rPr lang="hu-HU" altLang="hu-HU" dirty="0">
                <a:cs typeface="Arial" panose="020B0604020202020204" pitchFamily="34" charset="0"/>
              </a:rPr>
              <a:t> Kern (♀: </a:t>
            </a:r>
            <a:r>
              <a:rPr lang="hu-HU" altLang="hu-HU" dirty="0" err="1">
                <a:cs typeface="Arial" panose="020B0604020202020204" pitchFamily="34" charset="0"/>
              </a:rPr>
              <a:t>Sexchromatin</a:t>
            </a:r>
            <a:r>
              <a:rPr lang="hu-HU" altLang="hu-HU" dirty="0"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Bildungsort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rotes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Knochenmark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Lebensdauer</a:t>
            </a:r>
            <a:r>
              <a:rPr lang="hu-HU" altLang="hu-HU" dirty="0">
                <a:cs typeface="Arial" panose="020B0604020202020204" pitchFamily="34" charset="0"/>
              </a:rPr>
              <a:t>: 24-28 </a:t>
            </a:r>
            <a:r>
              <a:rPr lang="hu-HU" altLang="hu-HU" dirty="0" err="1">
                <a:cs typeface="Arial" panose="020B0604020202020204" pitchFamily="34" charset="0"/>
              </a:rPr>
              <a:t>Stunden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Granula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nicht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spezifische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azurophile</a:t>
            </a:r>
            <a:r>
              <a:rPr lang="hu-HU" altLang="hu-HU" dirty="0">
                <a:cs typeface="Arial" panose="020B0604020202020204" pitchFamily="34" charset="0"/>
              </a:rPr>
              <a:t>, 0,5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m)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               </a:t>
            </a:r>
            <a:r>
              <a:rPr lang="hu-HU" altLang="hu-HU" dirty="0" err="1">
                <a:cs typeface="Arial" panose="020B0604020202020204" pitchFamily="34" charset="0"/>
              </a:rPr>
              <a:t>spezifische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neutrophile</a:t>
            </a:r>
            <a:r>
              <a:rPr lang="hu-HU" altLang="hu-HU" dirty="0">
                <a:cs typeface="Arial" panose="020B0604020202020204" pitchFamily="34" charset="0"/>
              </a:rPr>
              <a:t>, 0,1-0,4 </a:t>
            </a:r>
            <a:r>
              <a:rPr lang="el-GR" altLang="hu-HU" dirty="0">
                <a:cs typeface="Arial" panose="020B0604020202020204" pitchFamily="34" charset="0"/>
              </a:rPr>
              <a:t>μ</a:t>
            </a:r>
            <a:r>
              <a:rPr lang="hu-HU" altLang="hu-HU" dirty="0">
                <a:cs typeface="Arial" panose="020B0604020202020204" pitchFamily="34" charset="0"/>
              </a:rPr>
              <a:t>m)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Rolle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Fagozytose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Bakterien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Microphag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mononukle</a:t>
            </a:r>
            <a:r>
              <a:rPr lang="en-US" altLang="hu-HU" dirty="0">
                <a:cs typeface="Arial" panose="020B0604020202020204" pitchFamily="34" charset="0"/>
              </a:rPr>
              <a:t>ä</a:t>
            </a:r>
            <a:r>
              <a:rPr lang="hu-HU" altLang="hu-HU" dirty="0">
                <a:cs typeface="Arial" panose="020B0604020202020204" pitchFamily="34" charset="0"/>
              </a:rPr>
              <a:t>res </a:t>
            </a:r>
            <a:r>
              <a:rPr lang="hu-HU" altLang="hu-HU" dirty="0" err="1">
                <a:cs typeface="Arial" panose="020B0604020202020204" pitchFamily="34" charset="0"/>
              </a:rPr>
              <a:t>Fagozytensystem</a:t>
            </a:r>
            <a:r>
              <a:rPr lang="hu-HU" altLang="hu-HU" dirty="0">
                <a:cs typeface="Arial" panose="020B0604020202020204" pitchFamily="34" charset="0"/>
              </a:rPr>
              <a:t>, MPS)</a:t>
            </a:r>
            <a:r>
              <a:rPr lang="hu-HU" altLang="hu-HU" b="0" dirty="0"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>
                <a:cs typeface="Arial" panose="020B0604020202020204" pitchFamily="34" charset="0"/>
              </a:rPr>
              <a:t>Aspezifisches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Abwehrsystem</a:t>
            </a:r>
            <a:r>
              <a:rPr lang="hu-HU" altLang="hu-HU" dirty="0">
                <a:cs typeface="Arial" panose="020B0604020202020204" pitchFamily="34" charset="0"/>
              </a:rPr>
              <a:t>:  </a:t>
            </a:r>
            <a:r>
              <a:rPr lang="hu-HU" altLang="hu-HU" dirty="0" err="1">
                <a:cs typeface="Arial" panose="020B0604020202020204" pitchFamily="34" charset="0"/>
              </a:rPr>
              <a:t>Schutz</a:t>
            </a:r>
            <a:r>
              <a:rPr lang="hu-HU" altLang="hu-HU" dirty="0">
                <a:cs typeface="Arial" panose="020B0604020202020204" pitchFamily="34" charset="0"/>
              </a:rPr>
              <a:t> von </a:t>
            </a:r>
            <a:r>
              <a:rPr lang="hu-HU" altLang="hu-HU" dirty="0" err="1">
                <a:cs typeface="Arial" panose="020B0604020202020204" pitchFamily="34" charset="0"/>
              </a:rPr>
              <a:t>Mikroorganismen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Myeloperoxydase</a:t>
            </a:r>
            <a:endParaRPr lang="el-GR" altLang="hu-HU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04788"/>
            <a:ext cx="9290050" cy="1143000"/>
          </a:xfrm>
        </p:spPr>
        <p:txBody>
          <a:bodyPr/>
          <a:lstStyle/>
          <a:p>
            <a:r>
              <a:rPr lang="hu-HU" altLang="hu-HU" sz="4000" b="1"/>
              <a:t>Neutrophiler Granulozyt: unreife Formen</a:t>
            </a:r>
            <a:endParaRPr lang="en-US" altLang="hu-HU" sz="4000" b="1"/>
          </a:p>
        </p:txBody>
      </p:sp>
      <p:pic>
        <p:nvPicPr>
          <p:cNvPr id="32771" name="Picture 4" descr="jugend stab seg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1952625"/>
            <a:ext cx="4935537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762750" y="1368425"/>
            <a:ext cx="390525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 err="1"/>
              <a:t>Akute</a:t>
            </a:r>
            <a:r>
              <a:rPr lang="hu-HU" altLang="hu-HU" dirty="0"/>
              <a:t> </a:t>
            </a:r>
            <a:r>
              <a:rPr lang="hu-HU" altLang="hu-HU" dirty="0" err="1"/>
              <a:t>bakterielle</a:t>
            </a:r>
            <a:r>
              <a:rPr lang="hu-HU" altLang="hu-HU" dirty="0"/>
              <a:t> </a:t>
            </a:r>
            <a:r>
              <a:rPr lang="hu-HU" altLang="hu-HU" dirty="0" err="1"/>
              <a:t>Infektion</a:t>
            </a:r>
            <a:r>
              <a:rPr lang="hu-HU" altLang="hu-HU" dirty="0"/>
              <a:t> </a:t>
            </a:r>
            <a:r>
              <a:rPr lang="hu-HU" altLang="hu-HU" dirty="0">
                <a:cs typeface="Arial" panose="020B0604020202020204" pitchFamily="34" charset="0"/>
              </a:rPr>
              <a:t>→ </a:t>
            </a:r>
            <a:r>
              <a:rPr lang="hu-HU" altLang="hu-HU" dirty="0" err="1">
                <a:cs typeface="Arial" panose="020B0604020202020204" pitchFamily="34" charset="0"/>
              </a:rPr>
              <a:t>Mobilisierung</a:t>
            </a:r>
            <a:r>
              <a:rPr lang="hu-HU" altLang="hu-HU" dirty="0">
                <a:cs typeface="Arial" panose="020B0604020202020204" pitchFamily="34" charset="0"/>
              </a:rPr>
              <a:t> der </a:t>
            </a:r>
            <a:r>
              <a:rPr lang="hu-HU" altLang="hu-HU" dirty="0" err="1">
                <a:cs typeface="Arial" panose="020B0604020202020204" pitchFamily="34" charset="0"/>
              </a:rPr>
              <a:t>Neutrophilen</a:t>
            </a:r>
            <a:r>
              <a:rPr lang="hu-HU" altLang="hu-HU" dirty="0">
                <a:cs typeface="Arial" panose="020B0604020202020204" pitchFamily="34" charset="0"/>
              </a:rPr>
              <a:t>: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Locker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angehaftete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Zellen</a:t>
            </a:r>
            <a:r>
              <a:rPr lang="hu-HU" altLang="hu-HU" dirty="0">
                <a:cs typeface="Arial" panose="020B0604020202020204" pitchFamily="34" charset="0"/>
              </a:rPr>
              <a:t> in </a:t>
            </a:r>
            <a:r>
              <a:rPr lang="hu-HU" altLang="hu-HU" dirty="0" err="1">
                <a:cs typeface="Arial" panose="020B0604020202020204" pitchFamily="34" charset="0"/>
              </a:rPr>
              <a:t>Mikrogef</a:t>
            </a:r>
            <a:r>
              <a:rPr lang="en-US" altLang="hu-HU" dirty="0" err="1">
                <a:cs typeface="Arial" panose="020B0604020202020204" pitchFamily="34" charset="0"/>
              </a:rPr>
              <a:t>äß</a:t>
            </a:r>
            <a:r>
              <a:rPr lang="hu-HU" altLang="hu-HU" dirty="0">
                <a:cs typeface="Arial" panose="020B0604020202020204" pitchFamily="34" charset="0"/>
              </a:rPr>
              <a:t>en 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r>
              <a:rPr lang="hu-HU" altLang="hu-HU" dirty="0" err="1">
                <a:cs typeface="Arial" panose="020B0604020202020204" pitchFamily="34" charset="0"/>
              </a:rPr>
              <a:t>Bildung</a:t>
            </a:r>
            <a:r>
              <a:rPr lang="hu-HU" altLang="hu-HU" dirty="0">
                <a:cs typeface="Arial" panose="020B0604020202020204" pitchFamily="34" charset="0"/>
              </a:rPr>
              <a:t> von </a:t>
            </a:r>
            <a:r>
              <a:rPr lang="hu-HU" altLang="hu-HU" dirty="0" err="1">
                <a:cs typeface="Arial" panose="020B0604020202020204" pitchFamily="34" charset="0"/>
              </a:rPr>
              <a:t>neuer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Zellen</a:t>
            </a:r>
            <a:r>
              <a:rPr lang="hu-HU" altLang="hu-HU" dirty="0">
                <a:cs typeface="Arial" panose="020B0604020202020204" pitchFamily="34" charset="0"/>
              </a:rPr>
              <a:t> in </a:t>
            </a:r>
            <a:r>
              <a:rPr lang="hu-HU" altLang="hu-HU" dirty="0" err="1">
                <a:cs typeface="Arial" panose="020B0604020202020204" pitchFamily="34" charset="0"/>
              </a:rPr>
              <a:t>rotem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Knochenmark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Bei </a:t>
            </a:r>
            <a:r>
              <a:rPr lang="hu-HU" altLang="hu-HU" dirty="0" err="1">
                <a:cs typeface="Arial" panose="020B0604020202020204" pitchFamily="34" charset="0"/>
              </a:rPr>
              <a:t>schweren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Infektionen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unreife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Formen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im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Blut</a:t>
            </a:r>
            <a:r>
              <a:rPr lang="hu-HU" altLang="hu-HU" dirty="0">
                <a:cs typeface="Arial" panose="020B0604020202020204" pitchFamily="34" charset="0"/>
              </a:rPr>
              <a:t> (</a:t>
            </a:r>
            <a:r>
              <a:rPr lang="hu-HU" altLang="hu-HU" dirty="0" err="1">
                <a:cs typeface="Arial" panose="020B0604020202020204" pitchFamily="34" charset="0"/>
              </a:rPr>
              <a:t>Linksverschiebung</a:t>
            </a:r>
            <a:r>
              <a:rPr lang="hu-HU" altLang="hu-HU" dirty="0">
                <a:cs typeface="Arial" panose="020B0604020202020204" pitchFamily="34" charset="0"/>
              </a:rPr>
              <a:t> des </a:t>
            </a:r>
            <a:r>
              <a:rPr lang="hu-HU" altLang="hu-HU" dirty="0" err="1">
                <a:cs typeface="Arial" panose="020B0604020202020204" pitchFamily="34" charset="0"/>
              </a:rPr>
              <a:t>Blutbildes</a:t>
            </a:r>
            <a:r>
              <a:rPr lang="hu-HU" altLang="hu-HU" dirty="0"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	</a:t>
            </a: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	</a:t>
            </a:r>
            <a:r>
              <a:rPr lang="hu-HU" altLang="hu-HU" dirty="0" err="1">
                <a:cs typeface="Arial" panose="020B0604020202020204" pitchFamily="34" charset="0"/>
              </a:rPr>
              <a:t>Jugendform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	</a:t>
            </a:r>
            <a:r>
              <a:rPr lang="hu-HU" altLang="hu-HU" dirty="0" err="1">
                <a:cs typeface="Arial" panose="020B0604020202020204" pitchFamily="34" charset="0"/>
              </a:rPr>
              <a:t>Stabform</a:t>
            </a:r>
            <a:r>
              <a:rPr lang="hu-HU" altLang="hu-HU" b="0" dirty="0">
                <a:cs typeface="Arial" panose="020B0604020202020204" pitchFamily="34" charset="0"/>
              </a:rPr>
              <a:t>  </a:t>
            </a:r>
            <a:r>
              <a:rPr lang="hu-HU" altLang="hu-HU" b="0" dirty="0"/>
              <a:t> </a:t>
            </a:r>
            <a:endParaRPr lang="en-US" altLang="hu-HU" b="0" dirty="0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H="1" flipV="1">
            <a:off x="4470400" y="3937001"/>
            <a:ext cx="2997200" cy="1965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H="1" flipV="1">
            <a:off x="3017838" y="4121150"/>
            <a:ext cx="4221162" cy="227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7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b="3435"/>
          <a:stretch/>
        </p:blipFill>
        <p:spPr>
          <a:xfrm>
            <a:off x="1193800" y="152400"/>
            <a:ext cx="9781616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eu1"/>
          <p:cNvPicPr>
            <a:picLocks noChangeAspect="1" noChangeArrowheads="1"/>
          </p:cNvPicPr>
          <p:nvPr/>
        </p:nvPicPr>
        <p:blipFill>
          <a:blip r:embed="rId3" cstate="print"/>
          <a:srcRect l="13287" t="20906" r="11811" b="26440"/>
          <a:stretch>
            <a:fillRect/>
          </a:stretch>
        </p:blipFill>
        <p:spPr bwMode="auto">
          <a:xfrm>
            <a:off x="1775521" y="1340769"/>
            <a:ext cx="2997705" cy="168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previews.123rf.com/images/guniita/guniita1407/guniita140700012/30182866-Human-white-blood-cell-Neutrophil-Stock-Vector-neutroph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281" y="476672"/>
            <a:ext cx="1647409" cy="1737370"/>
          </a:xfrm>
          <a:prstGeom prst="rect">
            <a:avLst/>
          </a:prstGeom>
          <a:noFill/>
        </p:spPr>
      </p:pic>
      <p:pic>
        <p:nvPicPr>
          <p:cNvPr id="6152" name="Picture 8" descr="https://upload.wikimedia.org/wikipedia/commons/3/33/Blausen_0676_Neutroph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040" y="260648"/>
            <a:ext cx="2376264" cy="2376264"/>
          </a:xfrm>
          <a:prstGeom prst="rect">
            <a:avLst/>
          </a:prstGeom>
          <a:noFill/>
        </p:spPr>
      </p:pic>
      <p:pic>
        <p:nvPicPr>
          <p:cNvPr id="6154" name="Picture 10" descr="https://encrypted-tbn3.gstatic.com/images?q=tbn:ANd9GcQKLmdIi8o9e5VQLo_9OVBjBIQO7c0UHuoCcwfhzqI4T9zMoqF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5520" y="3284985"/>
            <a:ext cx="3829050" cy="2971801"/>
          </a:xfrm>
          <a:prstGeom prst="rect">
            <a:avLst/>
          </a:prstGeom>
          <a:noFill/>
        </p:spPr>
      </p:pic>
      <p:pic>
        <p:nvPicPr>
          <p:cNvPr id="6150" name="Picture 6" descr="http://www.oncolink.org/coping/images/neutroph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7888" y="1484784"/>
            <a:ext cx="1524000" cy="1562100"/>
          </a:xfrm>
          <a:prstGeom prst="rect">
            <a:avLst/>
          </a:prstGeom>
          <a:noFill/>
        </p:spPr>
      </p:pic>
      <p:pic>
        <p:nvPicPr>
          <p:cNvPr id="6156" name="Picture 12" descr="http://image.blingee.com/images18/content/output/000/000/000/75c/737492382_138384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4432" y="3284984"/>
            <a:ext cx="3810000" cy="3000376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2063553" y="6309320"/>
            <a:ext cx="509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Barr</a:t>
            </a:r>
            <a:r>
              <a:rPr lang="hu-HU" dirty="0">
                <a:solidFill>
                  <a:srgbClr val="C00000"/>
                </a:solidFill>
              </a:rPr>
              <a:t> body: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in </a:t>
            </a:r>
            <a:r>
              <a:rPr lang="hu-HU" dirty="0" err="1"/>
              <a:t>females</a:t>
            </a:r>
            <a:r>
              <a:rPr lang="hu-HU" dirty="0"/>
              <a:t> – </a:t>
            </a:r>
            <a:r>
              <a:rPr lang="hu-HU" dirty="0" err="1"/>
              <a:t>inactive</a:t>
            </a:r>
            <a:r>
              <a:rPr lang="hu-HU" dirty="0"/>
              <a:t> X </a:t>
            </a:r>
            <a:r>
              <a:rPr lang="hu-HU" dirty="0" err="1"/>
              <a:t>chromosome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59697" y="476673"/>
            <a:ext cx="168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/>
              <a:t>Neutrophils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0504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9546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72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9537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9333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0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hu-HU" altLang="hu-HU" b="1" smtClean="0">
                <a:solidFill>
                  <a:schemeClr val="tx1"/>
                </a:solidFill>
              </a:rPr>
              <a:t>Blutbildung</a:t>
            </a:r>
            <a:r>
              <a:rPr lang="hu-HU" altLang="hu-HU" b="1" dirty="0" smtClean="0">
                <a:solidFill>
                  <a:schemeClr val="tx1"/>
                </a:solidFill>
              </a:rPr>
              <a:t> (</a:t>
            </a:r>
            <a:r>
              <a:rPr lang="hu-HU" altLang="hu-HU" b="1" dirty="0" err="1" smtClean="0">
                <a:solidFill>
                  <a:schemeClr val="tx1"/>
                </a:solidFill>
              </a:rPr>
              <a:t>Haemopoesis</a:t>
            </a:r>
            <a:r>
              <a:rPr lang="hu-HU" altLang="hu-HU" b="1" dirty="0" smtClean="0">
                <a:solidFill>
                  <a:schemeClr val="tx1"/>
                </a:solidFill>
              </a:rPr>
              <a:t>)</a:t>
            </a:r>
            <a:endParaRPr lang="en-US" altLang="hu-HU" b="1" dirty="0" smtClean="0">
              <a:solidFill>
                <a:schemeClr val="tx1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6660863" y="1662837"/>
            <a:ext cx="5713413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sz="2400"/>
              <a:t>Bei </a:t>
            </a:r>
            <a:r>
              <a:rPr lang="hu-HU" altLang="hu-HU" sz="2400" dirty="0" err="1"/>
              <a:t>Erwachsenen</a:t>
            </a:r>
            <a:r>
              <a:rPr lang="hu-HU" altLang="hu-HU" sz="2400" dirty="0"/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 err="1"/>
              <a:t>Myelopoese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im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roten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Knochenmark</a:t>
            </a:r>
            <a:r>
              <a:rPr lang="hu-HU" altLang="hu-HU" sz="2400" dirty="0"/>
              <a:t>		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 dirty="0" err="1"/>
              <a:t>Erythropoese</a:t>
            </a:r>
            <a:endParaRPr lang="hu-HU" altLang="hu-HU" dirty="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 dirty="0" err="1"/>
              <a:t>Granulocytopoese</a:t>
            </a:r>
            <a:endParaRPr lang="hu-HU" altLang="hu-HU" dirty="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 dirty="0" err="1"/>
              <a:t>Monocytopoese</a:t>
            </a:r>
            <a:endParaRPr lang="hu-HU" altLang="hu-HU" dirty="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altLang="hu-HU" dirty="0" err="1"/>
              <a:t>Thrombocytopoese</a:t>
            </a:r>
            <a:endParaRPr lang="hu-HU" altLang="hu-HU" dirty="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hu-HU" altLang="hu-HU" dirty="0"/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 err="1"/>
              <a:t>Lymphocytopoese</a:t>
            </a:r>
            <a:r>
              <a:rPr lang="hu-HU" altLang="hu-HU" sz="2400" dirty="0"/>
              <a:t>: 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sz="2400" dirty="0"/>
              <a:t>In </a:t>
            </a:r>
            <a:r>
              <a:rPr lang="hu-HU" altLang="hu-HU" sz="2400" dirty="0" err="1"/>
              <a:t>lymphatischen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Organen</a:t>
            </a:r>
            <a:endParaRPr lang="en-US" altLang="hu-HU" dirty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95313" y="1662837"/>
            <a:ext cx="4044951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sz="2400" dirty="0" err="1"/>
              <a:t>Intrauterin</a:t>
            </a:r>
            <a:r>
              <a:rPr lang="hu-HU" altLang="hu-HU" sz="2400" dirty="0"/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/>
              <a:t>1. </a:t>
            </a:r>
            <a:r>
              <a:rPr lang="hu-HU" altLang="hu-HU" dirty="0" err="1"/>
              <a:t>Mesoblastische</a:t>
            </a:r>
            <a:r>
              <a:rPr lang="hu-HU" altLang="hu-HU" dirty="0"/>
              <a:t> </a:t>
            </a:r>
            <a:r>
              <a:rPr lang="hu-HU" altLang="hu-HU" dirty="0" err="1"/>
              <a:t>Phase</a:t>
            </a:r>
            <a:r>
              <a:rPr lang="hu-HU" altLang="hu-HU" dirty="0"/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/>
              <a:t>	ab der 2. </a:t>
            </a:r>
            <a:r>
              <a:rPr lang="hu-HU" altLang="hu-HU" dirty="0" err="1"/>
              <a:t>Woche</a:t>
            </a:r>
            <a:r>
              <a:rPr lang="hu-HU" altLang="hu-HU" dirty="0"/>
              <a:t>: </a:t>
            </a:r>
            <a:r>
              <a:rPr lang="hu-HU" altLang="hu-HU" dirty="0" err="1"/>
              <a:t>Blutinsel</a:t>
            </a:r>
            <a:r>
              <a:rPr lang="hu-HU" altLang="hu-HU" dirty="0"/>
              <a:t> in der </a:t>
            </a:r>
            <a:r>
              <a:rPr lang="hu-HU" altLang="hu-HU" dirty="0" err="1"/>
              <a:t>Wand</a:t>
            </a:r>
            <a:r>
              <a:rPr lang="hu-HU" altLang="hu-HU" dirty="0"/>
              <a:t> des </a:t>
            </a:r>
            <a:r>
              <a:rPr lang="hu-HU" altLang="hu-HU" dirty="0" err="1"/>
              <a:t>Dottersackes</a:t>
            </a:r>
            <a:r>
              <a:rPr lang="hu-HU" altLang="hu-HU" dirty="0"/>
              <a:t> </a:t>
            </a:r>
            <a:r>
              <a:rPr lang="hu-HU" altLang="hu-HU" dirty="0">
                <a:cs typeface="Arial" panose="020B0604020202020204" pitchFamily="34" charset="0"/>
              </a:rPr>
              <a:t>→ </a:t>
            </a:r>
            <a:r>
              <a:rPr lang="hu-HU" altLang="hu-HU" dirty="0" err="1">
                <a:cs typeface="Arial" panose="020B0604020202020204" pitchFamily="34" charset="0"/>
              </a:rPr>
              <a:t>Endothel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Erythrozyten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2. </a:t>
            </a:r>
            <a:r>
              <a:rPr lang="hu-HU" altLang="hu-HU" dirty="0" err="1">
                <a:cs typeface="Arial" panose="020B0604020202020204" pitchFamily="34" charset="0"/>
              </a:rPr>
              <a:t>Hepatolienale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Phase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Leber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Milz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	ab der 6. </a:t>
            </a:r>
            <a:r>
              <a:rPr lang="hu-HU" altLang="hu-HU" dirty="0" err="1">
                <a:cs typeface="Arial" panose="020B0604020202020204" pitchFamily="34" charset="0"/>
              </a:rPr>
              <a:t>Woche</a:t>
            </a:r>
            <a:r>
              <a:rPr lang="hu-HU" altLang="hu-HU" dirty="0">
                <a:cs typeface="Arial" panose="020B0604020202020204" pitchFamily="34" charset="0"/>
              </a:rPr>
              <a:t>: </a:t>
            </a:r>
            <a:r>
              <a:rPr lang="hu-HU" altLang="hu-HU" dirty="0" err="1">
                <a:cs typeface="Arial" panose="020B0604020202020204" pitchFamily="34" charset="0"/>
              </a:rPr>
              <a:t>Erythrozyten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danach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die</a:t>
            </a:r>
            <a:r>
              <a:rPr lang="hu-HU" altLang="hu-HU" dirty="0">
                <a:cs typeface="Arial" panose="020B0604020202020204" pitchFamily="34" charset="0"/>
              </a:rPr>
              <a:t> andere </a:t>
            </a:r>
            <a:r>
              <a:rPr lang="hu-HU" altLang="hu-HU" dirty="0" err="1">
                <a:cs typeface="Arial" panose="020B0604020202020204" pitchFamily="34" charset="0"/>
              </a:rPr>
              <a:t>Blutzellen</a:t>
            </a:r>
            <a:endParaRPr lang="hu-HU" altLang="hu-HU" dirty="0"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hu-HU" altLang="hu-HU" dirty="0">
                <a:cs typeface="Arial" panose="020B0604020202020204" pitchFamily="34" charset="0"/>
              </a:rPr>
              <a:t>3. </a:t>
            </a:r>
            <a:r>
              <a:rPr lang="hu-HU" altLang="hu-HU" dirty="0" err="1">
                <a:cs typeface="Arial" panose="020B0604020202020204" pitchFamily="34" charset="0"/>
              </a:rPr>
              <a:t>Myeloide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Phase</a:t>
            </a:r>
            <a:r>
              <a:rPr lang="hu-HU" altLang="hu-HU" dirty="0">
                <a:cs typeface="Arial" panose="020B0604020202020204" pitchFamily="34" charset="0"/>
              </a:rPr>
              <a:t>: ab </a:t>
            </a:r>
            <a:r>
              <a:rPr lang="hu-HU" altLang="hu-HU" dirty="0" err="1">
                <a:cs typeface="Arial" panose="020B0604020202020204" pitchFamily="34" charset="0"/>
              </a:rPr>
              <a:t>dem</a:t>
            </a:r>
            <a:r>
              <a:rPr lang="hu-HU" altLang="hu-HU" dirty="0">
                <a:cs typeface="Arial" panose="020B0604020202020204" pitchFamily="34" charset="0"/>
              </a:rPr>
              <a:t> 4. </a:t>
            </a:r>
            <a:r>
              <a:rPr lang="hu-HU" altLang="hu-HU" dirty="0" err="1">
                <a:cs typeface="Arial" panose="020B0604020202020204" pitchFamily="34" charset="0"/>
              </a:rPr>
              <a:t>Monat</a:t>
            </a:r>
            <a:r>
              <a:rPr lang="hu-HU" altLang="hu-HU" dirty="0">
                <a:cs typeface="Arial" panose="020B0604020202020204" pitchFamily="34" charset="0"/>
              </a:rPr>
              <a:t>, </a:t>
            </a:r>
            <a:r>
              <a:rPr lang="hu-HU" altLang="hu-HU" dirty="0" err="1">
                <a:cs typeface="Arial" panose="020B0604020202020204" pitchFamily="34" charset="0"/>
              </a:rPr>
              <a:t>im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roten</a:t>
            </a:r>
            <a:r>
              <a:rPr lang="hu-HU" altLang="hu-HU" dirty="0">
                <a:cs typeface="Arial" panose="020B0604020202020204" pitchFamily="34" charset="0"/>
              </a:rPr>
              <a:t> </a:t>
            </a:r>
            <a:r>
              <a:rPr lang="hu-HU" altLang="hu-HU" dirty="0" err="1">
                <a:cs typeface="Arial" panose="020B0604020202020204" pitchFamily="34" charset="0"/>
              </a:rPr>
              <a:t>Knochenmark</a:t>
            </a:r>
            <a:endParaRPr lang="hu-HU" altLang="hu-H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80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1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éptalálat a következ&amp;odblac;re: „erythropoiesis”"/>
          <p:cNvPicPr>
            <a:picLocks noChangeAspect="1" noChangeArrowheads="1"/>
          </p:cNvPicPr>
          <p:nvPr/>
        </p:nvPicPr>
        <p:blipFill>
          <a:blip r:embed="rId2" cstate="print"/>
          <a:srcRect b="9860"/>
          <a:stretch>
            <a:fillRect/>
          </a:stretch>
        </p:blipFill>
        <p:spPr bwMode="auto">
          <a:xfrm>
            <a:off x="1569636" y="908720"/>
            <a:ext cx="8892575" cy="230425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439816" y="260648"/>
            <a:ext cx="2322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/>
              <a:t>Erythropoiesis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75520" y="3212977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rgbClr val="C00000"/>
                </a:solidFill>
              </a:rPr>
              <a:t>CFU-E</a:t>
            </a:r>
          </a:p>
          <a:p>
            <a:pPr algn="ctr"/>
            <a:r>
              <a:rPr lang="hu-HU" dirty="0" err="1">
                <a:solidFill>
                  <a:srgbClr val="C00000"/>
                </a:solidFill>
              </a:rPr>
              <a:t>cell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783632" y="3208908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Proerythroblast</a:t>
            </a:r>
            <a:r>
              <a:rPr lang="hu-HU" dirty="0">
                <a:solidFill>
                  <a:srgbClr val="C00000"/>
                </a:solidFill>
              </a:rPr>
              <a:t>:</a:t>
            </a:r>
          </a:p>
          <a:p>
            <a:r>
              <a:rPr lang="hu-HU" dirty="0"/>
              <a:t>- </a:t>
            </a:r>
            <a:r>
              <a:rPr lang="hu-HU" dirty="0" err="1"/>
              <a:t>Large</a:t>
            </a:r>
            <a:r>
              <a:rPr lang="hu-HU" dirty="0"/>
              <a:t> (20-25µm)</a:t>
            </a:r>
          </a:p>
          <a:p>
            <a:r>
              <a:rPr lang="hu-HU" dirty="0"/>
              <a:t>- </a:t>
            </a:r>
            <a:r>
              <a:rPr lang="hu-HU" dirty="0" err="1"/>
              <a:t>Euchromatic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err="1"/>
              <a:t>Basophilic</a:t>
            </a:r>
            <a:r>
              <a:rPr lang="hu-HU" dirty="0"/>
              <a:t> </a:t>
            </a:r>
            <a:r>
              <a:rPr lang="hu-HU" dirty="0" err="1"/>
              <a:t>cytoplasm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ribosomes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11824" y="321297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Basophilic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 err="1">
                <a:solidFill>
                  <a:srgbClr val="C00000"/>
                </a:solidFill>
              </a:rPr>
              <a:t>erythroblast</a:t>
            </a:r>
            <a:r>
              <a:rPr lang="hu-HU" dirty="0">
                <a:solidFill>
                  <a:srgbClr val="C00000"/>
                </a:solidFill>
              </a:rPr>
              <a:t>:</a:t>
            </a:r>
          </a:p>
          <a:p>
            <a:r>
              <a:rPr lang="hu-HU" dirty="0"/>
              <a:t>- 16-18µm</a:t>
            </a:r>
          </a:p>
          <a:p>
            <a:r>
              <a:rPr lang="hu-HU" dirty="0" err="1"/>
              <a:t>Heterochromat</a:t>
            </a:r>
            <a:r>
              <a:rPr lang="hu-HU" dirty="0"/>
              <a:t>.  </a:t>
            </a:r>
          </a:p>
          <a:p>
            <a:r>
              <a:rPr lang="hu-HU" dirty="0"/>
              <a:t>- </a:t>
            </a:r>
            <a:r>
              <a:rPr lang="hu-HU" dirty="0" err="1"/>
              <a:t>Basophilic</a:t>
            </a:r>
            <a:r>
              <a:rPr lang="hu-HU" dirty="0"/>
              <a:t> </a:t>
            </a:r>
            <a:r>
              <a:rPr lang="hu-HU" dirty="0" err="1"/>
              <a:t>cytoplasm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96000" y="3212977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Polychromatophilic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erythroblast</a:t>
            </a:r>
            <a:r>
              <a:rPr lang="hu-HU" dirty="0">
                <a:solidFill>
                  <a:srgbClr val="C00000"/>
                </a:solidFill>
              </a:rPr>
              <a:t>:</a:t>
            </a:r>
          </a:p>
          <a:p>
            <a:r>
              <a:rPr lang="hu-HU" dirty="0"/>
              <a:t>- 10-15 </a:t>
            </a:r>
            <a:r>
              <a:rPr lang="hu-HU" dirty="0" err="1"/>
              <a:t>µm</a:t>
            </a:r>
            <a:endParaRPr lang="hu-HU" dirty="0"/>
          </a:p>
          <a:p>
            <a:r>
              <a:rPr lang="hu-HU" dirty="0"/>
              <a:t>-hemoglobin </a:t>
            </a:r>
            <a:r>
              <a:rPr lang="hu-HU" dirty="0" err="1"/>
              <a:t>prod</a:t>
            </a:r>
            <a:r>
              <a:rPr lang="hu-HU" dirty="0"/>
              <a:t>.</a:t>
            </a:r>
          </a:p>
          <a:p>
            <a:r>
              <a:rPr lang="hu-HU" dirty="0"/>
              <a:t>- Mixed </a:t>
            </a:r>
            <a:r>
              <a:rPr lang="hu-HU" dirty="0" err="1"/>
              <a:t>eosinophilic</a:t>
            </a:r>
            <a:r>
              <a:rPr lang="hu-HU" dirty="0"/>
              <a:t> and </a:t>
            </a:r>
            <a:r>
              <a:rPr lang="hu-HU" dirty="0" err="1"/>
              <a:t>basophilic</a:t>
            </a:r>
            <a:r>
              <a:rPr lang="hu-HU" dirty="0"/>
              <a:t> </a:t>
            </a:r>
            <a:r>
              <a:rPr lang="hu-HU" dirty="0" err="1"/>
              <a:t>cytoplasm</a:t>
            </a:r>
            <a:r>
              <a:rPr lang="hu-HU" dirty="0"/>
              <a:t>: „</a:t>
            </a:r>
            <a:r>
              <a:rPr lang="hu-HU" dirty="0" err="1"/>
              <a:t>greyish</a:t>
            </a:r>
            <a:r>
              <a:rPr lang="hu-HU" dirty="0"/>
              <a:t>”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968208" y="3212976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Acidophilic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erythroblast</a:t>
            </a:r>
            <a:r>
              <a:rPr lang="hu-HU" dirty="0">
                <a:solidFill>
                  <a:srgbClr val="C00000"/>
                </a:solidFill>
              </a:rPr>
              <a:t>:</a:t>
            </a:r>
          </a:p>
          <a:p>
            <a:r>
              <a:rPr lang="hu-HU" dirty="0"/>
              <a:t>- 8-10 </a:t>
            </a:r>
            <a:r>
              <a:rPr lang="hu-HU" dirty="0" err="1"/>
              <a:t>µm</a:t>
            </a:r>
            <a:endParaRPr lang="hu-HU" dirty="0"/>
          </a:p>
          <a:p>
            <a:r>
              <a:rPr lang="hu-HU" dirty="0"/>
              <a:t>-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pressed</a:t>
            </a:r>
            <a:r>
              <a:rPr lang="hu-HU" dirty="0"/>
              <a:t> </a:t>
            </a:r>
            <a:r>
              <a:rPr lang="hu-HU" dirty="0" err="1"/>
              <a:t>onto</a:t>
            </a:r>
            <a:r>
              <a:rPr lang="hu-HU" dirty="0"/>
              <a:t> </a:t>
            </a:r>
            <a:r>
              <a:rPr lang="hu-HU" dirty="0" err="1"/>
              <a:t>periphery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336360" y="3212977"/>
            <a:ext cx="1331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Reticulocyte</a:t>
            </a:r>
            <a:endParaRPr lang="hu-HU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hu-HU" dirty="0" err="1"/>
              <a:t>Nucleus</a:t>
            </a:r>
            <a:r>
              <a:rPr lang="hu-HU" dirty="0"/>
              <a:t> is being </a:t>
            </a:r>
            <a:r>
              <a:rPr lang="hu-HU" dirty="0" err="1"/>
              <a:t>ejected</a:t>
            </a:r>
            <a:endParaRPr lang="hu-HU" dirty="0"/>
          </a:p>
          <a:p>
            <a:pPr>
              <a:buFontTx/>
              <a:buChar char="-"/>
            </a:pPr>
            <a:endParaRPr lang="hu-HU" dirty="0"/>
          </a:p>
          <a:p>
            <a:r>
              <a:rPr lang="hu-HU" dirty="0" err="1">
                <a:solidFill>
                  <a:srgbClr val="C00000"/>
                </a:solidFill>
              </a:rPr>
              <a:t>Erythrocyte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 err="1"/>
              <a:t>Normally</a:t>
            </a:r>
            <a:r>
              <a:rPr lang="hu-HU" dirty="0"/>
              <a:t>,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form</a:t>
            </a:r>
            <a:r>
              <a:rPr lang="hu-HU" dirty="0"/>
              <a:t> is </a:t>
            </a:r>
            <a:r>
              <a:rPr lang="hu-HU" dirty="0" err="1"/>
              <a:t>present</a:t>
            </a:r>
            <a:r>
              <a:rPr lang="hu-HU" dirty="0"/>
              <a:t> in </a:t>
            </a:r>
            <a:r>
              <a:rPr lang="hu-HU" dirty="0" err="1"/>
              <a:t>circulation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847528" y="6093296"/>
            <a:ext cx="73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In </a:t>
            </a:r>
            <a:r>
              <a:rPr lang="hu-HU" dirty="0" err="1"/>
              <a:t>summary</a:t>
            </a:r>
            <a:r>
              <a:rPr lang="hu-HU" dirty="0"/>
              <a:t>: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 </a:t>
            </a:r>
            <a:r>
              <a:rPr lang="hu-HU" dirty="0" err="1"/>
              <a:t>decreases</a:t>
            </a:r>
            <a:r>
              <a:rPr lang="hu-HU" dirty="0"/>
              <a:t>, </a:t>
            </a:r>
            <a:r>
              <a:rPr lang="hu-HU" dirty="0" err="1"/>
              <a:t>haemoglobin</a:t>
            </a:r>
            <a:r>
              <a:rPr lang="hu-HU" dirty="0"/>
              <a:t> </a:t>
            </a:r>
            <a:r>
              <a:rPr lang="hu-HU" dirty="0" err="1"/>
              <a:t>synthesis</a:t>
            </a:r>
            <a:r>
              <a:rPr lang="hu-HU" dirty="0"/>
              <a:t>, </a:t>
            </a:r>
            <a:r>
              <a:rPr lang="hu-HU" dirty="0" err="1"/>
              <a:t>ejection</a:t>
            </a:r>
            <a:r>
              <a:rPr lang="hu-HU" dirty="0"/>
              <a:t> of </a:t>
            </a:r>
            <a:r>
              <a:rPr lang="hu-HU" dirty="0" err="1"/>
              <a:t>nucleus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9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4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46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95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473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1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11824" y="260648"/>
            <a:ext cx="257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/>
              <a:t>Thrombopoiesis</a:t>
            </a:r>
            <a:endParaRPr lang="hu-HU" sz="2800" b="1" dirty="0"/>
          </a:p>
        </p:txBody>
      </p:sp>
      <p:pic>
        <p:nvPicPr>
          <p:cNvPr id="50178" name="Picture 2" descr="Képtalálat a következ&amp;odblac;re: „thrombocytopoiesis”"/>
          <p:cNvPicPr>
            <a:picLocks noChangeAspect="1" noChangeArrowheads="1"/>
          </p:cNvPicPr>
          <p:nvPr/>
        </p:nvPicPr>
        <p:blipFill>
          <a:blip r:embed="rId2" cstate="print"/>
          <a:srcRect r="67601"/>
          <a:stretch>
            <a:fillRect/>
          </a:stretch>
        </p:blipFill>
        <p:spPr bwMode="auto">
          <a:xfrm>
            <a:off x="1775521" y="908720"/>
            <a:ext cx="1008113" cy="579314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143672" y="980729"/>
            <a:ext cx="51125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Megakaryoblast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/>
              <a:t>(</a:t>
            </a:r>
            <a:r>
              <a:rPr lang="hu-HU" dirty="0" err="1"/>
              <a:t>euchromatic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; free </a:t>
            </a:r>
            <a:r>
              <a:rPr lang="hu-HU" dirty="0" err="1"/>
              <a:t>ribosomes</a:t>
            </a:r>
            <a:r>
              <a:rPr lang="hu-HU" dirty="0"/>
              <a:t>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15680" y="1844824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Promegakaryocyte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(2 </a:t>
            </a:r>
            <a:r>
              <a:rPr lang="hu-HU" dirty="0" err="1"/>
              <a:t>nuclei</a:t>
            </a:r>
            <a:r>
              <a:rPr lang="hu-HU" dirty="0"/>
              <a:t>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215680" y="2636912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Basophilic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megakaryocyte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(4 </a:t>
            </a:r>
            <a:r>
              <a:rPr lang="hu-HU" dirty="0" err="1"/>
              <a:t>nuclei</a:t>
            </a:r>
            <a:r>
              <a:rPr lang="hu-HU" dirty="0"/>
              <a:t>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87688" y="3573016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Acidophilic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megakaryocyte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87688" y="4653137"/>
            <a:ext cx="49685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Thrombogenic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megakaryocyte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(64 </a:t>
            </a:r>
            <a:r>
              <a:rPr lang="hu-HU" dirty="0" err="1"/>
              <a:t>nuclei</a:t>
            </a:r>
            <a:r>
              <a:rPr lang="hu-HU" dirty="0"/>
              <a:t>!; </a:t>
            </a:r>
            <a:r>
              <a:rPr lang="hu-HU" dirty="0" err="1"/>
              <a:t>gigantic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55640" y="4077072"/>
            <a:ext cx="117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 osztódás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359696" y="5805265"/>
            <a:ext cx="39604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Thrombocyte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/>
              <a:t>remaining</a:t>
            </a:r>
            <a:r>
              <a:rPr lang="hu-HU" dirty="0"/>
              <a:t> </a:t>
            </a:r>
            <a:r>
              <a:rPr lang="hu-HU" dirty="0" err="1"/>
              <a:t>nuclei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phagocytosed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macrophages</a:t>
            </a:r>
            <a:r>
              <a:rPr lang="hu-HU" dirty="0"/>
              <a:t>)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783633" y="5301208"/>
            <a:ext cx="271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Cytoplasmic</a:t>
            </a:r>
            <a:r>
              <a:rPr lang="hu-HU" dirty="0"/>
              <a:t> </a:t>
            </a:r>
            <a:r>
              <a:rPr lang="hu-HU" dirty="0" err="1"/>
              <a:t>fragmentation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21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Thrombopoese</a:t>
            </a:r>
            <a:endParaRPr lang="de-DE" altLang="hu-HU" b="1"/>
          </a:p>
        </p:txBody>
      </p:sp>
      <p:pic>
        <p:nvPicPr>
          <p:cNvPr id="7171" name="Picture 3" descr="Bl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457200"/>
            <a:ext cx="444341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l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43000"/>
            <a:ext cx="3452813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09800" y="61722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Megakaryozyt</a:t>
            </a:r>
            <a:endParaRPr lang="en-US" altLang="hu-H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0" y="6172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Thrombozyten</a:t>
            </a:r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544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l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3556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72400" y="6858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Myeloblast</a:t>
            </a:r>
            <a:endParaRPr lang="en-US" altLang="hu-HU" sz="20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772400" y="16764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Promyelozyt</a:t>
            </a:r>
            <a:endParaRPr lang="en-US" altLang="hu-HU" sz="20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991600" y="28956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Myelozyten</a:t>
            </a:r>
            <a:endParaRPr lang="en-US" altLang="hu-HU" sz="20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0" y="228600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Frühere</a:t>
            </a:r>
            <a:endParaRPr lang="en-US" altLang="hu-HU" sz="20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781800" y="35814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Sp</a:t>
            </a:r>
            <a:r>
              <a:rPr lang="hu-HU" altLang="hu-HU" sz="2000">
                <a:cs typeface="Times New Roman" panose="02020603050405020304" pitchFamily="18" charset="0"/>
              </a:rPr>
              <a:t>ä</a:t>
            </a:r>
            <a:r>
              <a:rPr lang="hu-HU" altLang="hu-HU" sz="2000"/>
              <a:t>tere</a:t>
            </a:r>
            <a:endParaRPr lang="en-US" altLang="hu-HU" sz="200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077200" y="59436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Granulozyten</a:t>
            </a:r>
            <a:endParaRPr lang="en-US" altLang="hu-HU" sz="200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001000" y="5029201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Metamyelozyten</a:t>
            </a:r>
            <a:endParaRPr lang="en-US" altLang="hu-HU" sz="200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620000" y="26670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neutrophile</a:t>
            </a:r>
            <a:endParaRPr lang="en-US" altLang="hu-H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00" y="29718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eosinophile</a:t>
            </a:r>
            <a:endParaRPr lang="en-US" altLang="hu-HU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696200" y="32766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basophile</a:t>
            </a:r>
            <a:endParaRPr lang="en-US" altLang="hu-H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752600" y="3048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Granulopoese</a:t>
            </a:r>
            <a:endParaRPr lang="de-DE" altLang="hu-HU" b="1"/>
          </a:p>
        </p:txBody>
      </p:sp>
    </p:spTree>
    <p:extLst>
      <p:ext uri="{BB962C8B-B14F-4D97-AF65-F5344CB8AC3E}">
        <p14:creationId xmlns:p14="http://schemas.microsoft.com/office/powerpoint/2010/main" val="7379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71664" y="260648"/>
            <a:ext cx="4651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/>
              <a:t>Granulopoiesis</a:t>
            </a:r>
            <a:r>
              <a:rPr lang="hu-HU" sz="2800" b="1" dirty="0"/>
              <a:t> (</a:t>
            </a:r>
            <a:r>
              <a:rPr lang="hu-HU" sz="2800" b="1" dirty="0" err="1"/>
              <a:t>myelopoiesis</a:t>
            </a:r>
            <a:r>
              <a:rPr lang="hu-HU" sz="2800" b="1" dirty="0"/>
              <a:t>)</a:t>
            </a:r>
          </a:p>
        </p:txBody>
      </p:sp>
      <p:pic>
        <p:nvPicPr>
          <p:cNvPr id="49158" name="Picture 6" descr="Képtalálat a következ&amp;odblac;re: „granulocytopoiesis stab”"/>
          <p:cNvPicPr>
            <a:picLocks noChangeAspect="1" noChangeArrowheads="1"/>
          </p:cNvPicPr>
          <p:nvPr/>
        </p:nvPicPr>
        <p:blipFill>
          <a:blip r:embed="rId2" cstate="print"/>
          <a:srcRect t="15921"/>
          <a:stretch>
            <a:fillRect/>
          </a:stretch>
        </p:blipFill>
        <p:spPr bwMode="auto">
          <a:xfrm>
            <a:off x="1703512" y="1257875"/>
            <a:ext cx="8133230" cy="5128643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524000" y="4365105"/>
            <a:ext cx="154766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Myeloblast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/>
              <a:t>(</a:t>
            </a:r>
            <a:r>
              <a:rPr lang="hu-HU" dirty="0" err="1"/>
              <a:t>euchromatic</a:t>
            </a:r>
            <a:r>
              <a:rPr lang="hu-HU" dirty="0"/>
              <a:t>  </a:t>
            </a:r>
            <a:r>
              <a:rPr lang="hu-HU" dirty="0" err="1"/>
              <a:t>nucl</a:t>
            </a:r>
            <a:r>
              <a:rPr lang="hu-HU" dirty="0"/>
              <a:t>.; </a:t>
            </a:r>
            <a:r>
              <a:rPr lang="hu-HU" dirty="0" err="1"/>
              <a:t>basophilic</a:t>
            </a:r>
            <a:r>
              <a:rPr lang="hu-HU" dirty="0"/>
              <a:t> </a:t>
            </a:r>
            <a:r>
              <a:rPr lang="hu-HU" dirty="0" err="1"/>
              <a:t>citopl</a:t>
            </a:r>
            <a:r>
              <a:rPr lang="hu-HU" dirty="0"/>
              <a:t>.,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ribosomes</a:t>
            </a:r>
            <a:r>
              <a:rPr lang="hu-HU" dirty="0"/>
              <a:t>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999656" y="4509120"/>
            <a:ext cx="15121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Promyelocyte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/>
              <a:t>(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granules</a:t>
            </a:r>
            <a:r>
              <a:rPr lang="hu-HU" dirty="0"/>
              <a:t>)</a:t>
            </a:r>
          </a:p>
        </p:txBody>
      </p:sp>
      <p:sp>
        <p:nvSpPr>
          <p:cNvPr id="9" name="Téglalap 8"/>
          <p:cNvSpPr/>
          <p:nvPr/>
        </p:nvSpPr>
        <p:spPr>
          <a:xfrm>
            <a:off x="4583832" y="1268760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655840" y="2996952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4655840" y="4581128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4367808" y="126876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myelocyte</a:t>
            </a:r>
            <a:endParaRPr lang="hu-HU" dirty="0">
              <a:solidFill>
                <a:srgbClr val="C00000"/>
              </a:solidFill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2639616" y="3140968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4223792" y="2492896"/>
            <a:ext cx="360040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295800" y="4365104"/>
            <a:ext cx="432048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4439816" y="3717032"/>
            <a:ext cx="21602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5663952" y="2132856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5591944" y="3717032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5663952" y="5445224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7032104" y="2132856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8472264" y="2132856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7032104" y="3717032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8400256" y="3717032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6960096" y="5445224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8400256" y="5445224"/>
            <a:ext cx="360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5735960" y="1268760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metamyelocyte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7608168" y="126876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STAB </a:t>
            </a:r>
            <a:r>
              <a:rPr lang="hu-HU" dirty="0" err="1">
                <a:solidFill>
                  <a:srgbClr val="C00000"/>
                </a:solidFill>
              </a:rPr>
              <a:t>form</a:t>
            </a:r>
            <a:r>
              <a:rPr lang="hu-HU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95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4646"/>
          <a:stretch/>
        </p:blipFill>
        <p:spPr>
          <a:xfrm>
            <a:off x="1206500" y="207818"/>
            <a:ext cx="9778802" cy="6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72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05000" y="5334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Monopoese</a:t>
            </a:r>
            <a:endParaRPr lang="de-DE" altLang="hu-HU" b="1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05000" y="32766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5000" y="32766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/>
              <a:t>Lymphopoese</a:t>
            </a:r>
            <a:endParaRPr lang="de-DE" altLang="hu-HU" b="1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362200" y="41148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Lymphoblast</a:t>
            </a:r>
            <a:endParaRPr lang="de-DE" altLang="hu-HU" sz="20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90800" y="533400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Thymus</a:t>
            </a:r>
            <a:endParaRPr lang="de-DE" altLang="hu-H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781800" y="52578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Knochenmark</a:t>
            </a:r>
            <a:endParaRPr lang="de-DE" altLang="hu-H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667000" y="59436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T-Lymphozyten</a:t>
            </a:r>
            <a:endParaRPr lang="de-DE" altLang="hu-HU" sz="200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638800" y="59436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B-Lymphozyten</a:t>
            </a:r>
            <a:endParaRPr lang="de-DE" altLang="hu-HU" sz="200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458200" y="586740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Plasmazelle</a:t>
            </a:r>
            <a:endParaRPr lang="de-DE" altLang="hu-HU" sz="200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3810000" y="47244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791200" y="47244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7620000" y="6096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752600" y="190500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Monoblast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324600" y="190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Monozyt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382000" y="19050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Makrophag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32766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7696200" y="213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962400" y="19050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Promonozyt</a:t>
            </a:r>
            <a:endParaRPr lang="en-US" altLang="hu-HU" sz="2000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5410200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572000" y="41148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Prolymphozyt</a:t>
            </a:r>
            <a:endParaRPr lang="de-DE" altLang="hu-HU" sz="2000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39624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5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="" xmlns:a16="http://schemas.microsoft.com/office/drawing/2014/main" id="{0C2331C5-B79B-4959-A70A-E8122DC3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/>
              <a:t>Angewendete</a:t>
            </a:r>
            <a:r>
              <a:rPr lang="hu-HU" altLang="hu-HU" sz="2800"/>
              <a:t> </a:t>
            </a:r>
            <a:r>
              <a:rPr lang="hu-HU" altLang="hu-HU" sz="3200"/>
              <a:t>Literatur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9BD39F9E-E98F-4318-8D62-2FD82AEB4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836613"/>
            <a:ext cx="8229600" cy="59055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err="1"/>
              <a:t>Renate</a:t>
            </a:r>
            <a:r>
              <a:rPr lang="hu-HU" sz="2400" dirty="0"/>
              <a:t> </a:t>
            </a:r>
            <a:r>
              <a:rPr lang="hu-HU" sz="2400" dirty="0" err="1"/>
              <a:t>Lüllmann-Rauch</a:t>
            </a:r>
            <a:r>
              <a:rPr lang="hu-HU" sz="2400" dirty="0"/>
              <a:t> : </a:t>
            </a:r>
            <a:r>
              <a:rPr lang="hu-HU" sz="2400" dirty="0" err="1"/>
              <a:t>Histologie</a:t>
            </a:r>
            <a:r>
              <a:rPr lang="hu-HU" sz="2400" dirty="0"/>
              <a:t>, </a:t>
            </a:r>
            <a:r>
              <a:rPr lang="hu-HU" sz="2400" i="1" dirty="0"/>
              <a:t>2. </a:t>
            </a:r>
            <a:r>
              <a:rPr lang="hu-HU" sz="2400" i="1" dirty="0" err="1"/>
              <a:t>Auflage</a:t>
            </a:r>
            <a:r>
              <a:rPr lang="hu-HU" sz="2400" i="1" dirty="0"/>
              <a:t>, </a:t>
            </a:r>
            <a:r>
              <a:rPr lang="hu-HU" sz="2400" i="1" dirty="0" err="1"/>
              <a:t>Thieme</a:t>
            </a:r>
            <a:r>
              <a:rPr lang="hu-HU" sz="2400" i="1" dirty="0"/>
              <a:t>, Stuttgart</a:t>
            </a:r>
          </a:p>
          <a:p>
            <a:pPr marL="0" indent="0">
              <a:buNone/>
              <a:defRPr/>
            </a:pPr>
            <a:endParaRPr lang="hu-HU" sz="1200" i="1" dirty="0"/>
          </a:p>
          <a:p>
            <a:pPr eaLnBrk="1" hangingPunct="1">
              <a:defRPr/>
            </a:pPr>
            <a:r>
              <a:rPr lang="hu-HU" sz="2400" i="1" dirty="0"/>
              <a:t>Wolfgang </a:t>
            </a:r>
            <a:r>
              <a:rPr lang="hu-HU" sz="2400" i="1" dirty="0" err="1"/>
              <a:t>Kühnel</a:t>
            </a:r>
            <a:r>
              <a:rPr lang="hu-HU" sz="2400" i="1" dirty="0"/>
              <a:t> : </a:t>
            </a:r>
            <a:r>
              <a:rPr lang="hu-HU" sz="2400" i="1" dirty="0" err="1"/>
              <a:t>Taschenatlas</a:t>
            </a:r>
            <a:r>
              <a:rPr lang="hu-HU" sz="2400" i="1" dirty="0"/>
              <a:t> </a:t>
            </a:r>
            <a:r>
              <a:rPr lang="hu-HU" sz="2400" i="1" dirty="0" err="1"/>
              <a:t>Histologie</a:t>
            </a:r>
            <a:r>
              <a:rPr lang="hu-HU" sz="2400" i="1" dirty="0"/>
              <a:t>, </a:t>
            </a:r>
            <a:r>
              <a:rPr lang="hu-HU" sz="2400" i="1" dirty="0" err="1"/>
              <a:t>Thieme</a:t>
            </a:r>
            <a:r>
              <a:rPr lang="hu-HU" sz="2400" i="1" dirty="0"/>
              <a:t>, Stuttgart</a:t>
            </a:r>
          </a:p>
          <a:p>
            <a:pPr eaLnBrk="1" hangingPunct="1">
              <a:defRPr/>
            </a:pPr>
            <a:endParaRPr lang="hu-HU" sz="1200" i="1" dirty="0"/>
          </a:p>
          <a:p>
            <a:pPr eaLnBrk="1" hangingPunct="1">
              <a:defRPr/>
            </a:pPr>
            <a:r>
              <a:rPr lang="hu-HU" sz="2400" dirty="0"/>
              <a:t>Ulrich </a:t>
            </a:r>
            <a:r>
              <a:rPr lang="hu-HU" sz="2400" dirty="0" err="1"/>
              <a:t>Welsch</a:t>
            </a:r>
            <a:r>
              <a:rPr lang="hu-HU" sz="2400" dirty="0"/>
              <a:t> : </a:t>
            </a:r>
            <a:r>
              <a:rPr lang="hu-HU" sz="2400" dirty="0" err="1"/>
              <a:t>Sobotta</a:t>
            </a:r>
            <a:r>
              <a:rPr lang="hu-HU" sz="2400" dirty="0"/>
              <a:t> </a:t>
            </a:r>
            <a:r>
              <a:rPr lang="hu-HU" sz="2400" dirty="0" err="1"/>
              <a:t>Lehrbuch</a:t>
            </a:r>
            <a:r>
              <a:rPr lang="hu-HU" sz="2400" dirty="0"/>
              <a:t> </a:t>
            </a:r>
            <a:r>
              <a:rPr lang="hu-HU" sz="2400" dirty="0" err="1"/>
              <a:t>Histologie</a:t>
            </a:r>
            <a:r>
              <a:rPr lang="hu-HU" sz="2400" dirty="0"/>
              <a:t>, </a:t>
            </a:r>
            <a:r>
              <a:rPr lang="hu-HU" sz="2400" i="1" dirty="0"/>
              <a:t>2. </a:t>
            </a:r>
            <a:r>
              <a:rPr lang="hu-HU" sz="2400" i="1" dirty="0" err="1"/>
              <a:t>Auflage</a:t>
            </a:r>
            <a:r>
              <a:rPr lang="hu-HU" sz="2400" i="1" dirty="0"/>
              <a:t> Urban &amp; Fischer </a:t>
            </a:r>
            <a:r>
              <a:rPr lang="hu-HU" sz="2400" i="1" dirty="0" err="1"/>
              <a:t>Verlag</a:t>
            </a:r>
            <a:r>
              <a:rPr lang="hu-HU" sz="2400" i="1" dirty="0"/>
              <a:t> </a:t>
            </a:r>
          </a:p>
          <a:p>
            <a:pPr eaLnBrk="1" hangingPunct="1">
              <a:defRPr/>
            </a:pPr>
            <a:endParaRPr lang="hu-HU" sz="1400" i="1" dirty="0"/>
          </a:p>
          <a:p>
            <a:pPr eaLnBrk="1" hangingPunct="1">
              <a:defRPr/>
            </a:pPr>
            <a:r>
              <a:rPr lang="hu-HU" sz="2400" dirty="0"/>
              <a:t>Neil A. </a:t>
            </a:r>
            <a:r>
              <a:rPr lang="hu-HU" sz="2400" dirty="0" err="1"/>
              <a:t>Campbell</a:t>
            </a:r>
            <a:r>
              <a:rPr lang="hu-HU" sz="2400" dirty="0"/>
              <a:t>, Jane B. </a:t>
            </a:r>
            <a:r>
              <a:rPr lang="hu-HU" sz="2400" dirty="0" err="1"/>
              <a:t>Reece</a:t>
            </a:r>
            <a:r>
              <a:rPr lang="hu-HU" sz="2400" dirty="0"/>
              <a:t>, und Jürgen </a:t>
            </a:r>
            <a:r>
              <a:rPr lang="hu-HU" sz="2400" dirty="0" err="1"/>
              <a:t>Markl</a:t>
            </a:r>
            <a:r>
              <a:rPr lang="hu-HU" sz="2400" dirty="0"/>
              <a:t> : </a:t>
            </a:r>
            <a:r>
              <a:rPr lang="hu-HU" sz="2400" dirty="0" err="1"/>
              <a:t>Biologie</a:t>
            </a:r>
            <a:r>
              <a:rPr lang="hu-HU" sz="2400" dirty="0"/>
              <a:t>, </a:t>
            </a:r>
            <a:r>
              <a:rPr lang="hu-HU" sz="2400" i="1" dirty="0"/>
              <a:t>7. </a:t>
            </a:r>
            <a:r>
              <a:rPr lang="hu-HU" sz="2400" i="1" dirty="0" err="1"/>
              <a:t>Auflage</a:t>
            </a:r>
            <a:r>
              <a:rPr lang="hu-HU" sz="2400" i="1" dirty="0"/>
              <a:t> </a:t>
            </a:r>
            <a:r>
              <a:rPr lang="hu-HU" sz="2400" i="1" dirty="0" err="1"/>
              <a:t>Pearson</a:t>
            </a:r>
            <a:r>
              <a:rPr lang="hu-HU" sz="2400" i="1" dirty="0"/>
              <a:t> </a:t>
            </a:r>
            <a:r>
              <a:rPr lang="hu-HU" sz="2400" i="1" dirty="0" err="1"/>
              <a:t>Studium</a:t>
            </a:r>
            <a:endParaRPr lang="hu-HU" sz="2400" i="1" dirty="0"/>
          </a:p>
          <a:p>
            <a:pPr eaLnBrk="1" hangingPunct="1">
              <a:defRPr/>
            </a:pPr>
            <a:endParaRPr lang="hu-HU" sz="2400" dirty="0"/>
          </a:p>
          <a:p>
            <a:pPr eaLnBrk="1" hangingPunct="1">
              <a:defRPr/>
            </a:pPr>
            <a:r>
              <a:rPr lang="hu-HU" sz="2400" dirty="0" err="1"/>
              <a:t>Vorlesung</a:t>
            </a:r>
            <a:r>
              <a:rPr lang="hu-HU" sz="2400" dirty="0"/>
              <a:t> von Prof. András Csillag</a:t>
            </a:r>
          </a:p>
          <a:p>
            <a:pPr eaLnBrk="1" hangingPunct="1">
              <a:defRPr/>
            </a:pPr>
            <a:endParaRPr lang="hu-HU" sz="1400" dirty="0"/>
          </a:p>
          <a:p>
            <a:pPr eaLnBrk="1" hangingPunct="1">
              <a:defRPr/>
            </a:pPr>
            <a:endParaRPr lang="hu-HU" sz="2400" dirty="0"/>
          </a:p>
          <a:p>
            <a:pPr eaLnBrk="1" hangingPunct="1">
              <a:defRPr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2142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2781300" y="-5557"/>
            <a:ext cx="7886700" cy="1325563"/>
          </a:xfrm>
        </p:spPr>
        <p:txBody>
          <a:bodyPr>
            <a:normAutofit/>
          </a:bodyPr>
          <a:lstStyle/>
          <a:p>
            <a:r>
              <a:rPr lang="hu-HU" altLang="hu-HU" sz="3200" b="1" dirty="0" err="1"/>
              <a:t>Blut</a:t>
            </a:r>
            <a:r>
              <a:rPr lang="hu-HU" altLang="hu-HU" sz="3200" b="1" dirty="0"/>
              <a:t>: </a:t>
            </a:r>
            <a:r>
              <a:rPr lang="hu-HU" altLang="hu-HU" sz="3200" b="1" dirty="0" err="1"/>
              <a:t>spezielles</a:t>
            </a:r>
            <a:r>
              <a:rPr lang="hu-HU" altLang="hu-HU" sz="3200" b="1" dirty="0"/>
              <a:t>, </a:t>
            </a:r>
            <a:r>
              <a:rPr lang="hu-HU" altLang="hu-HU" sz="3200" b="1" dirty="0" err="1"/>
              <a:t>flüssiges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Bindegewebe</a:t>
            </a:r>
            <a:endParaRPr lang="hu-HU" altLang="hu-HU" sz="3200" b="1" dirty="0"/>
          </a:p>
        </p:txBody>
      </p:sp>
      <p:pic>
        <p:nvPicPr>
          <p:cNvPr id="26627" name="Picture 4" descr="hematokrit junquier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8280"/>
            <a:ext cx="2724150" cy="55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Szövegdoboz 4"/>
          <p:cNvSpPr txBox="1">
            <a:spLocks noChangeArrowheads="1"/>
          </p:cNvSpPr>
          <p:nvPr/>
        </p:nvSpPr>
        <p:spPr bwMode="auto">
          <a:xfrm>
            <a:off x="3400425" y="2801938"/>
            <a:ext cx="1047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hu-HU" sz="1600" b="0" dirty="0" err="1"/>
              <a:t>Plasma</a:t>
            </a:r>
            <a:endParaRPr lang="hu-HU" altLang="hu-HU" sz="1600" b="0" dirty="0"/>
          </a:p>
        </p:txBody>
      </p:sp>
      <p:sp>
        <p:nvSpPr>
          <p:cNvPr id="26629" name="Szövegdoboz 5"/>
          <p:cNvSpPr txBox="1">
            <a:spLocks noChangeArrowheads="1"/>
          </p:cNvSpPr>
          <p:nvPr/>
        </p:nvSpPr>
        <p:spPr bwMode="auto">
          <a:xfrm>
            <a:off x="3406775" y="4537075"/>
            <a:ext cx="104298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hu-HU" sz="1400" b="0"/>
              <a:t>Weisse Blutzellen</a:t>
            </a:r>
          </a:p>
        </p:txBody>
      </p:sp>
      <p:sp>
        <p:nvSpPr>
          <p:cNvPr id="26630" name="Szövegdoboz 6"/>
          <p:cNvSpPr txBox="1">
            <a:spLocks noChangeArrowheads="1"/>
          </p:cNvSpPr>
          <p:nvPr/>
        </p:nvSpPr>
        <p:spPr bwMode="auto">
          <a:xfrm>
            <a:off x="3317876" y="5462588"/>
            <a:ext cx="139541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hu-HU" sz="1400" b="0"/>
              <a:t>Rote Blutkörperchen</a:t>
            </a:r>
          </a:p>
        </p:txBody>
      </p:sp>
      <p:sp>
        <p:nvSpPr>
          <p:cNvPr id="26631" name="Szövegdoboz 7"/>
          <p:cNvSpPr txBox="1">
            <a:spLocks noChangeArrowheads="1"/>
          </p:cNvSpPr>
          <p:nvPr/>
        </p:nvSpPr>
        <p:spPr bwMode="auto">
          <a:xfrm>
            <a:off x="1524000" y="603250"/>
            <a:ext cx="17351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hu-HU" b="0" dirty="0"/>
              <a:t>Mit </a:t>
            </a:r>
            <a:r>
              <a:rPr lang="hu-HU" altLang="hu-HU" b="0" dirty="0" err="1"/>
              <a:t>Antikoagulant</a:t>
            </a:r>
            <a:r>
              <a:rPr lang="hu-HU" altLang="hu-HU" b="0" dirty="0"/>
              <a:t> </a:t>
            </a:r>
            <a:r>
              <a:rPr lang="hu-HU" altLang="hu-HU" b="0" dirty="0" err="1"/>
              <a:t>zentrifugiert</a:t>
            </a:r>
            <a:endParaRPr lang="hu-HU" altLang="hu-HU" b="0" dirty="0"/>
          </a:p>
        </p:txBody>
      </p:sp>
      <p:sp>
        <p:nvSpPr>
          <p:cNvPr id="26632" name="Szövegdoboz 8"/>
          <p:cNvSpPr txBox="1">
            <a:spLocks noChangeArrowheads="1"/>
          </p:cNvSpPr>
          <p:nvPr/>
        </p:nvSpPr>
        <p:spPr bwMode="auto">
          <a:xfrm>
            <a:off x="4619626" y="1593851"/>
            <a:ext cx="56991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/>
              <a:t>7-8% des </a:t>
            </a:r>
            <a:r>
              <a:rPr lang="hu-HU" altLang="hu-HU" sz="2400" dirty="0" err="1"/>
              <a:t>Körpergewichts</a:t>
            </a:r>
            <a:r>
              <a:rPr lang="hu-HU" altLang="hu-HU" sz="2400" dirty="0"/>
              <a:t> (5,0-6,5 l)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Zellen</a:t>
            </a:r>
            <a:r>
              <a:rPr lang="hu-HU" altLang="hu-HU" sz="2400" dirty="0"/>
              <a:t>: cca. 44% des </a:t>
            </a:r>
            <a:r>
              <a:rPr lang="hu-HU" altLang="hu-HU" sz="2400" dirty="0" err="1"/>
              <a:t>Gesamtvolumens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Hematokrit</a:t>
            </a:r>
            <a:r>
              <a:rPr lang="hu-HU" altLang="hu-HU" sz="2400" dirty="0"/>
              <a:t>)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Extrazellul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 err="1">
                <a:cs typeface="Arial" panose="020B0604020202020204" pitchFamily="34" charset="0"/>
              </a:rPr>
              <a:t>rsubstanz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Plasma</a:t>
            </a:r>
            <a:endParaRPr lang="hu-HU" altLang="hu-HU" sz="2400" dirty="0"/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/>
              <a:t>„</a:t>
            </a:r>
            <a:r>
              <a:rPr lang="hu-HU" altLang="hu-HU" sz="2400" dirty="0" err="1"/>
              <a:t>Fasern</a:t>
            </a:r>
            <a:r>
              <a:rPr lang="hu-HU" altLang="hu-HU" sz="2400" dirty="0"/>
              <a:t>”: </a:t>
            </a:r>
            <a:r>
              <a:rPr lang="hu-HU" altLang="hu-HU" sz="2400" dirty="0" err="1"/>
              <a:t>Fibrinogen</a:t>
            </a:r>
            <a:r>
              <a:rPr lang="hu-HU" altLang="hu-HU" sz="2400" dirty="0"/>
              <a:t> → Fibrin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Serum</a:t>
            </a:r>
            <a:r>
              <a:rPr lang="hu-HU" altLang="hu-HU" sz="2400" dirty="0"/>
              <a:t> = </a:t>
            </a:r>
            <a:r>
              <a:rPr lang="hu-HU" altLang="hu-HU" sz="2400" dirty="0" err="1"/>
              <a:t>Fibrinogenfreies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Plasma</a:t>
            </a:r>
            <a:endParaRPr lang="hu-HU" altLang="hu-HU" sz="24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Aufgaben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Transport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Abwehr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Thermoregulation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7979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 err="1" smtClean="0">
                <a:solidFill>
                  <a:schemeClr val="tx1"/>
                </a:solidFill>
              </a:rPr>
              <a:t>Blutzellen</a:t>
            </a:r>
            <a:endParaRPr lang="hu-HU" altLang="hu-HU" b="1" dirty="0" smtClean="0">
              <a:solidFill>
                <a:schemeClr val="tx1"/>
              </a:solidFill>
            </a:endParaRPr>
          </a:p>
        </p:txBody>
      </p:sp>
      <p:sp>
        <p:nvSpPr>
          <p:cNvPr id="27651" name="Szövegdoboz 3"/>
          <p:cNvSpPr txBox="1">
            <a:spLocks noChangeArrowheads="1"/>
          </p:cNvSpPr>
          <p:nvPr/>
        </p:nvSpPr>
        <p:spPr bwMode="auto">
          <a:xfrm>
            <a:off x="1809750" y="1793876"/>
            <a:ext cx="86360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Rote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Blutkörperchen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Erythrozyten</a:t>
            </a:r>
            <a:r>
              <a:rPr lang="hu-HU" altLang="hu-HU" sz="2400" dirty="0"/>
              <a:t>):  5 </a:t>
            </a:r>
            <a:r>
              <a:rPr lang="hu-HU" altLang="hu-HU" sz="2400" dirty="0" err="1"/>
              <a:t>Mio</a:t>
            </a:r>
            <a:r>
              <a:rPr lang="hu-HU" altLang="hu-HU" sz="2400" dirty="0"/>
              <a:t>/ mm</a:t>
            </a:r>
            <a:r>
              <a:rPr lang="hu-HU" altLang="hu-HU" sz="2400" baseline="30000" dirty="0"/>
              <a:t>3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hu-HU" altLang="hu-HU" sz="2400" dirty="0" err="1"/>
              <a:t>Blutpl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 err="1">
                <a:cs typeface="Arial" panose="020B0604020202020204" pitchFamily="34" charset="0"/>
              </a:rPr>
              <a:t>ttchen</a:t>
            </a:r>
            <a:r>
              <a:rPr lang="hu-HU" altLang="hu-HU" sz="2400" dirty="0">
                <a:cs typeface="Arial" panose="020B0604020202020204" pitchFamily="34" charset="0"/>
              </a:rPr>
              <a:t> </a:t>
            </a:r>
            <a:r>
              <a:rPr lang="hu-HU" altLang="hu-HU" sz="2400" dirty="0"/>
              <a:t>(</a:t>
            </a:r>
            <a:r>
              <a:rPr lang="hu-HU" altLang="hu-HU" sz="2400" dirty="0" err="1"/>
              <a:t>Thrombozyten</a:t>
            </a:r>
            <a:r>
              <a:rPr lang="hu-HU" altLang="hu-HU" sz="2400" dirty="0"/>
              <a:t>): 300 000/ mm</a:t>
            </a:r>
            <a:r>
              <a:rPr lang="hu-HU" altLang="hu-HU" sz="2400" baseline="30000" dirty="0"/>
              <a:t>3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hu-HU" altLang="hu-HU" sz="2400" dirty="0"/>
              <a:t>Weisse </a:t>
            </a:r>
            <a:r>
              <a:rPr lang="hu-HU" altLang="hu-HU" sz="2400" dirty="0" err="1"/>
              <a:t>Blutzellen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): 4-11 000/ mm</a:t>
            </a:r>
            <a:r>
              <a:rPr lang="hu-HU" altLang="hu-HU" sz="2400" baseline="30000" dirty="0"/>
              <a:t>3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polymorphonukle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>
                <a:cs typeface="Arial" panose="020B0604020202020204" pitchFamily="34" charset="0"/>
              </a:rPr>
              <a:t>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):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neutrophile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(60%)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eosinophile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(3%)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basophile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Granulozyten</a:t>
            </a:r>
            <a:r>
              <a:rPr lang="hu-HU" altLang="hu-HU" sz="2400" dirty="0"/>
              <a:t> (&lt;1%)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</a:t>
            </a:r>
            <a:r>
              <a:rPr lang="hu-HU" altLang="hu-HU" sz="2400" dirty="0" err="1"/>
              <a:t>Monomorphonucle</a:t>
            </a:r>
            <a:r>
              <a:rPr lang="en-US" altLang="hu-HU" sz="2400" dirty="0">
                <a:cs typeface="Arial" panose="020B0604020202020204" pitchFamily="34" charset="0"/>
              </a:rPr>
              <a:t>ä</a:t>
            </a:r>
            <a:r>
              <a:rPr lang="hu-HU" altLang="hu-HU" sz="2400" dirty="0">
                <a:cs typeface="Arial" panose="020B0604020202020204" pitchFamily="34" charset="0"/>
              </a:rPr>
              <a:t>re (</a:t>
            </a:r>
            <a:r>
              <a:rPr lang="hu-HU" altLang="hu-HU" sz="2400" dirty="0" err="1">
                <a:cs typeface="Arial" panose="020B0604020202020204" pitchFamily="34" charset="0"/>
              </a:rPr>
              <a:t>mononukleäre</a:t>
            </a:r>
            <a:r>
              <a:rPr lang="hu-HU" altLang="hu-HU" sz="2400" dirty="0">
                <a:cs typeface="Arial" panose="020B0604020202020204" pitchFamily="34" charset="0"/>
              </a:rPr>
              <a:t>)</a:t>
            </a:r>
            <a:r>
              <a:rPr lang="hu-HU" altLang="hu-HU" sz="2400" dirty="0"/>
              <a:t> </a:t>
            </a:r>
            <a:r>
              <a:rPr lang="hu-HU" altLang="hu-HU" sz="2400" dirty="0" err="1"/>
              <a:t>Leukozyten</a:t>
            </a:r>
            <a:r>
              <a:rPr lang="hu-HU" altLang="hu-HU" sz="2400" dirty="0"/>
              <a:t>: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Lymphozyten</a:t>
            </a:r>
            <a:r>
              <a:rPr lang="hu-HU" altLang="hu-HU" sz="2400" dirty="0"/>
              <a:t> (T, B) (30%)</a:t>
            </a:r>
          </a:p>
          <a:p>
            <a:pPr eaLnBrk="1" hangingPunct="1">
              <a:lnSpc>
                <a:spcPts val="3500"/>
              </a:lnSpc>
            </a:pPr>
            <a:r>
              <a:rPr lang="hu-HU" altLang="hu-HU" sz="2400" dirty="0"/>
              <a:t>		</a:t>
            </a:r>
            <a:r>
              <a:rPr lang="hu-HU" altLang="hu-HU" sz="2400" dirty="0" err="1"/>
              <a:t>Monozyten</a:t>
            </a:r>
            <a:r>
              <a:rPr lang="hu-HU" altLang="hu-HU" sz="2400" dirty="0"/>
              <a:t> (6%)</a:t>
            </a:r>
          </a:p>
          <a:p>
            <a:pPr algn="l" eaLnBrk="1" hangingPunct="1"/>
            <a:endParaRPr lang="hu-HU" altLang="hu-HU" b="0" dirty="0"/>
          </a:p>
        </p:txBody>
      </p:sp>
    </p:spTree>
    <p:extLst>
      <p:ext uri="{BB962C8B-B14F-4D97-AF65-F5344CB8AC3E}">
        <p14:creationId xmlns:p14="http://schemas.microsoft.com/office/powerpoint/2010/main" val="16090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1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2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47528" y="302359"/>
            <a:ext cx="78488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Die </a:t>
            </a:r>
            <a:r>
              <a:rPr lang="hu-HU" sz="2800" u="sng" dirty="0" err="1"/>
              <a:t>wichtigsten</a:t>
            </a:r>
            <a:r>
              <a:rPr lang="hu-HU" sz="2800" u="sng" dirty="0"/>
              <a:t> </a:t>
            </a:r>
            <a:r>
              <a:rPr lang="hu-HU" sz="2800" u="sng" dirty="0" err="1"/>
              <a:t>Kategorien</a:t>
            </a:r>
            <a:r>
              <a:rPr lang="hu-HU" sz="2800" u="sng" dirty="0"/>
              <a:t> in der </a:t>
            </a:r>
            <a:r>
              <a:rPr lang="hu-HU" sz="2800" u="sng" dirty="0" err="1"/>
              <a:t>Beschreibung</a:t>
            </a:r>
            <a:r>
              <a:rPr lang="hu-HU" sz="2800" u="sng" dirty="0"/>
              <a:t> von </a:t>
            </a:r>
            <a:r>
              <a:rPr lang="hu-HU" sz="2800" u="sng" dirty="0" err="1"/>
              <a:t>Blutzellen</a:t>
            </a:r>
            <a:r>
              <a:rPr lang="hu-HU" sz="2800" u="sng" dirty="0"/>
              <a:t>:</a:t>
            </a:r>
          </a:p>
          <a:p>
            <a:endParaRPr lang="hu-HU" sz="2800" dirty="0"/>
          </a:p>
          <a:p>
            <a:pPr marL="342900" indent="-342900">
              <a:buAutoNum type="arabicPeriod"/>
            </a:pPr>
            <a:r>
              <a:rPr lang="hu-HU" sz="2400" dirty="0" err="1"/>
              <a:t>Anzahl</a:t>
            </a:r>
            <a:r>
              <a:rPr lang="hu-HU" sz="2400" dirty="0"/>
              <a:t>/</a:t>
            </a:r>
            <a:r>
              <a:rPr lang="hu-HU" sz="2400" dirty="0" err="1"/>
              <a:t>Proportion</a:t>
            </a:r>
            <a:r>
              <a:rPr lang="hu-HU" sz="2400" dirty="0"/>
              <a:t> </a:t>
            </a:r>
            <a:r>
              <a:rPr lang="hu-HU" sz="2400" dirty="0" err="1"/>
              <a:t>im</a:t>
            </a:r>
            <a:r>
              <a:rPr lang="hu-HU" sz="2400" dirty="0"/>
              <a:t> </a:t>
            </a:r>
            <a:r>
              <a:rPr lang="hu-HU" sz="2400" dirty="0" err="1"/>
              <a:t>Blut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Form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Größe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Mikroskopische</a:t>
            </a:r>
            <a:r>
              <a:rPr lang="hu-HU" sz="2400" dirty="0"/>
              <a:t> </a:t>
            </a:r>
            <a:r>
              <a:rPr lang="hu-HU" sz="2400" dirty="0" err="1"/>
              <a:t>Erscheinung</a:t>
            </a:r>
            <a:r>
              <a:rPr lang="hu-HU" sz="2400" dirty="0"/>
              <a:t> (</a:t>
            </a:r>
            <a:r>
              <a:rPr lang="hu-HU" sz="2400" dirty="0" err="1"/>
              <a:t>wie</a:t>
            </a:r>
            <a:r>
              <a:rPr lang="hu-HU" sz="2400" dirty="0"/>
              <a:t> </a:t>
            </a:r>
            <a:r>
              <a:rPr lang="hu-HU" sz="2400" dirty="0" err="1"/>
              <a:t>sieht</a:t>
            </a:r>
            <a:r>
              <a:rPr lang="hu-HU" sz="2400" dirty="0"/>
              <a:t> es </a:t>
            </a:r>
            <a:r>
              <a:rPr lang="hu-HU" sz="2400" dirty="0" err="1"/>
              <a:t>aus</a:t>
            </a:r>
            <a:r>
              <a:rPr lang="hu-HU" sz="2400" dirty="0"/>
              <a:t>?) – GIEMSA </a:t>
            </a:r>
            <a:r>
              <a:rPr lang="hu-HU" sz="2400" dirty="0" err="1"/>
              <a:t>Färbung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Elektronenmikroskopische</a:t>
            </a:r>
            <a:r>
              <a:rPr lang="hu-HU" sz="2400" dirty="0"/>
              <a:t> </a:t>
            </a:r>
            <a:r>
              <a:rPr lang="hu-HU" sz="2400" dirty="0" err="1"/>
              <a:t>Struktur</a:t>
            </a:r>
            <a:r>
              <a:rPr lang="hu-HU" sz="2400" dirty="0"/>
              <a:t>, </a:t>
            </a:r>
            <a:r>
              <a:rPr lang="hu-HU" sz="2400" dirty="0" err="1"/>
              <a:t>subzelluläre</a:t>
            </a:r>
            <a:r>
              <a:rPr lang="hu-HU" sz="2400" dirty="0"/>
              <a:t> </a:t>
            </a:r>
            <a:r>
              <a:rPr lang="hu-HU" sz="2400" dirty="0" err="1"/>
              <a:t>Organelle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Bewegung</a:t>
            </a:r>
            <a:r>
              <a:rPr lang="hu-HU" sz="2400" dirty="0"/>
              <a:t>?</a:t>
            </a:r>
          </a:p>
          <a:p>
            <a:pPr marL="342900" indent="-342900">
              <a:buAutoNum type="arabicPeriod"/>
            </a:pPr>
            <a:r>
              <a:rPr lang="hu-HU" sz="2400" dirty="0" err="1"/>
              <a:t>Funktion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Lebensdauer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Bildungsort</a:t>
            </a:r>
            <a:r>
              <a:rPr lang="hu-HU" sz="2400" dirty="0"/>
              <a:t> (</a:t>
            </a:r>
            <a:r>
              <a:rPr lang="hu-HU" sz="2400" dirty="0" err="1"/>
              <a:t>Organ</a:t>
            </a:r>
            <a:r>
              <a:rPr lang="hu-HU" sz="2400" dirty="0"/>
              <a:t>)</a:t>
            </a:r>
          </a:p>
          <a:p>
            <a:pPr marL="342900" indent="-342900">
              <a:buAutoNum type="arabicPeriod"/>
            </a:pPr>
            <a:r>
              <a:rPr lang="hu-HU" sz="2400" dirty="0"/>
              <a:t> </a:t>
            </a:r>
            <a:r>
              <a:rPr lang="hu-HU" sz="2400" dirty="0" err="1"/>
              <a:t>Zerstörungsort</a:t>
            </a:r>
            <a:endParaRPr lang="hu-HU" sz="2400" dirty="0"/>
          </a:p>
          <a:p>
            <a:pPr marL="342900" indent="-342900">
              <a:buAutoNum type="arabicPeriod"/>
            </a:pPr>
            <a:r>
              <a:rPr lang="hu-HU" sz="2400" dirty="0" err="1"/>
              <a:t>Pathologische</a:t>
            </a:r>
            <a:r>
              <a:rPr lang="hu-HU" sz="2400" dirty="0"/>
              <a:t> </a:t>
            </a:r>
            <a:r>
              <a:rPr lang="hu-HU" sz="2400" dirty="0" err="1"/>
              <a:t>Veränderungen</a:t>
            </a:r>
            <a:endParaRPr lang="hu-HU" sz="2400" dirty="0"/>
          </a:p>
          <a:p>
            <a:pPr marL="342900" indent="-342900">
              <a:buAutoNum type="arabicPeriod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620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>
                <a:solidFill>
                  <a:schemeClr val="tx1"/>
                </a:solidFill>
              </a:rPr>
              <a:t>Blutausstrich, F</a:t>
            </a:r>
            <a:r>
              <a:rPr lang="en-US" altLang="hu-HU" b="1" smtClean="0">
                <a:solidFill>
                  <a:schemeClr val="tx1"/>
                </a:solidFill>
                <a:cs typeface="Arial" panose="020B0604020202020204" pitchFamily="34" charset="0"/>
              </a:rPr>
              <a:t>ä</a:t>
            </a:r>
            <a:r>
              <a:rPr lang="hu-HU" altLang="hu-HU" b="1" smtClean="0">
                <a:solidFill>
                  <a:schemeClr val="tx1"/>
                </a:solidFill>
                <a:cs typeface="Arial" panose="020B0604020202020204" pitchFamily="34" charset="0"/>
              </a:rPr>
              <a:t>rbungen</a:t>
            </a:r>
            <a:endParaRPr lang="en-US" altLang="hu-HU" b="1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8675" name="Picture 4" descr="kenetkészítés junquier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6250"/>
            <a:ext cx="41719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042026" y="2333626"/>
            <a:ext cx="44862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/>
              <a:t>Blutausstrich: eine Zellschicht dünn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/>
              <a:t>Pappenheim = May-Grünwald + Giemsa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/>
              <a:t>May-Grünwald: Methylalkohol </a:t>
            </a:r>
            <a:r>
              <a:rPr lang="hu-HU" altLang="hu-HU">
                <a:cs typeface="Arial" panose="020B0604020202020204" pitchFamily="34" charset="0"/>
              </a:rPr>
              <a:t>→ fixiert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	             Methylenblau (Kation)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 	             Eosin (Anion)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Giemsa:	             Azurblau (Kation)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altLang="hu-HU">
                <a:cs typeface="Arial" panose="020B0604020202020204" pitchFamily="34" charset="0"/>
              </a:rPr>
              <a:t>                           Eosin (Anion)</a:t>
            </a:r>
          </a:p>
          <a:p>
            <a:pPr algn="l" eaLnBrk="1" hangingPunct="1">
              <a:spcBef>
                <a:spcPct val="50000"/>
              </a:spcBef>
            </a:pPr>
            <a:endParaRPr lang="hu-HU" altLang="hu-HU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t" id="{71B502D0-3ED2-6B44-9758-EC3D435A3750}" vid="{10BEC0C2-D26A-FF47-A9F8-10D51826B6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856</Words>
  <Application>Microsoft Macintosh PowerPoint</Application>
  <PresentationFormat>Widescreen</PresentationFormat>
  <Paragraphs>220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Calibri Light</vt:lpstr>
      <vt:lpstr>Palatino Linotype</vt:lpstr>
      <vt:lpstr>Times New Roman</vt:lpstr>
      <vt:lpstr>Arial</vt:lpstr>
      <vt:lpstr>Office Theme</vt:lpstr>
      <vt:lpstr>Image</vt:lpstr>
      <vt:lpstr>PowerPoint Presentation</vt:lpstr>
      <vt:lpstr>PowerPoint Presentation</vt:lpstr>
      <vt:lpstr>PowerPoint Presentation</vt:lpstr>
      <vt:lpstr>Blut: spezielles, flüssiges Bindegewebe</vt:lpstr>
      <vt:lpstr>Blutzellen</vt:lpstr>
      <vt:lpstr>PowerPoint Presentation</vt:lpstr>
      <vt:lpstr>PowerPoint Presentation</vt:lpstr>
      <vt:lpstr>PowerPoint Presentation</vt:lpstr>
      <vt:lpstr>Blutausstrich, Färbungen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Weisse Blutzellen</vt:lpstr>
      <vt:lpstr>PowerPoint Presentation</vt:lpstr>
      <vt:lpstr>Lymphozyten, LM</vt:lpstr>
      <vt:lpstr>Monozyt, LM</vt:lpstr>
      <vt:lpstr>PowerPoint Presentation</vt:lpstr>
      <vt:lpstr>Neutrophiler Granulozyt, LM</vt:lpstr>
      <vt:lpstr>Neutrophiler Granulozyt: unreife Formen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Blutbildung (Haemopoesis)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Angewendete Literatur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2018-02-18T22:27:29Z</dcterms:created>
  <dcterms:modified xsi:type="dcterms:W3CDTF">2020-02-19T06:51:47Z</dcterms:modified>
</cp:coreProperties>
</file>