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8" r:id="rId9"/>
    <p:sldId id="263" r:id="rId10"/>
    <p:sldId id="265" r:id="rId11"/>
    <p:sldId id="266" r:id="rId12"/>
    <p:sldId id="267" r:id="rId13"/>
    <p:sldId id="264" r:id="rId1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52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0A0A7-62A1-45C0-A0E0-6F68703FD79A}" type="datetimeFigureOut">
              <a:rPr lang="hu-HU" smtClean="0"/>
              <a:t>2020. 02. 21.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8908CE-2EA0-450D-A4C9-65D9DD89903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8789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8908CE-2EA0-450D-A4C9-65D9DD899037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8380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0AE98-2D57-41CE-810C-FB47A71C9088}" type="datetimeFigureOut">
              <a:rPr lang="hu-HU" smtClean="0"/>
              <a:t>2020. 02. 21.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3F65-5637-444E-BC3B-31886C0B4A6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0AE98-2D57-41CE-810C-FB47A71C9088}" type="datetimeFigureOut">
              <a:rPr lang="hu-HU" smtClean="0"/>
              <a:t>2020. 02. 21.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3F65-5637-444E-BC3B-31886C0B4A6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0AE98-2D57-41CE-810C-FB47A71C9088}" type="datetimeFigureOut">
              <a:rPr lang="hu-HU" smtClean="0"/>
              <a:t>2020. 02. 21.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3F65-5637-444E-BC3B-31886C0B4A6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0AE98-2D57-41CE-810C-FB47A71C9088}" type="datetimeFigureOut">
              <a:rPr lang="hu-HU" smtClean="0"/>
              <a:t>2020. 02. 21.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3F65-5637-444E-BC3B-31886C0B4A6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0AE98-2D57-41CE-810C-FB47A71C9088}" type="datetimeFigureOut">
              <a:rPr lang="hu-HU" smtClean="0"/>
              <a:t>2020. 02. 21.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3F65-5637-444E-BC3B-31886C0B4A6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0AE98-2D57-41CE-810C-FB47A71C9088}" type="datetimeFigureOut">
              <a:rPr lang="hu-HU" smtClean="0"/>
              <a:t>2020. 02. 21.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3F65-5637-444E-BC3B-31886C0B4A6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0AE98-2D57-41CE-810C-FB47A71C9088}" type="datetimeFigureOut">
              <a:rPr lang="hu-HU" smtClean="0"/>
              <a:t>2020. 02. 21.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3F65-5637-444E-BC3B-31886C0B4A6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0AE98-2D57-41CE-810C-FB47A71C9088}" type="datetimeFigureOut">
              <a:rPr lang="hu-HU" smtClean="0"/>
              <a:t>2020. 02. 21.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3F65-5637-444E-BC3B-31886C0B4A6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0AE98-2D57-41CE-810C-FB47A71C9088}" type="datetimeFigureOut">
              <a:rPr lang="hu-HU" smtClean="0"/>
              <a:t>2020. 02. 21.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3F65-5637-444E-BC3B-31886C0B4A6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0AE98-2D57-41CE-810C-FB47A71C9088}" type="datetimeFigureOut">
              <a:rPr lang="hu-HU" smtClean="0"/>
              <a:t>2020. 02. 21.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3F65-5637-444E-BC3B-31886C0B4A6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0AE98-2D57-41CE-810C-FB47A71C9088}" type="datetimeFigureOut">
              <a:rPr lang="hu-HU" smtClean="0"/>
              <a:t>2020. 02. 21.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43F65-5637-444E-BC3B-31886C0B4A65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0AE98-2D57-41CE-810C-FB47A71C9088}" type="datetimeFigureOut">
              <a:rPr lang="hu-HU" smtClean="0"/>
              <a:t>2020. 02. 21.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43F65-5637-444E-BC3B-31886C0B4A65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youtube.com/watch?v=aCH9WytdnZ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youtube.com/watch?v=kw-B-KIhru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uS7Ne8mubQ" TargetMode="External"/><Relationship Id="rId2" Type="http://schemas.openxmlformats.org/officeDocument/2006/relationships/hyperlink" Target="https://www.youtube.com/watch?v=34xJBG3VGko&amp;t=247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9752573" TargetMode="External"/><Relationship Id="rId2" Type="http://schemas.openxmlformats.org/officeDocument/2006/relationships/hyperlink" Target="https://www.ncbi.nlm.nih.gov/pubmed/2848318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hyperlink" Target="https://www.ncbi.nlm.nih.gov/pubmed/27266893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  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971600" y="656692"/>
            <a:ext cx="7200800" cy="5544616"/>
          </a:xfrm>
        </p:spPr>
        <p:txBody>
          <a:bodyPr>
            <a:normAutofit fontScale="85000" lnSpcReduction="10000"/>
          </a:bodyPr>
          <a:lstStyle/>
          <a:p>
            <a:r>
              <a:rPr lang="hu-HU" sz="2400" b="1" dirty="0"/>
              <a:t>A jóga funkcionális morfológiai alapismeretei</a:t>
            </a:r>
            <a:endParaRPr lang="hu-HU" sz="2400" dirty="0"/>
          </a:p>
          <a:p>
            <a:r>
              <a:rPr lang="hu-HU" sz="2400" dirty="0"/>
              <a:t>kötelezően választható tárgy előadásai</a:t>
            </a:r>
          </a:p>
          <a:p>
            <a:r>
              <a:rPr lang="hu-HU" sz="2400" dirty="0"/>
              <a:t>Semmelweis Egyetem, Anatómiai, Szövet és Fejlődéstani Intézet</a:t>
            </a:r>
          </a:p>
          <a:p>
            <a:endParaRPr lang="hu-HU" dirty="0"/>
          </a:p>
          <a:p>
            <a:endParaRPr lang="hu-HU" dirty="0"/>
          </a:p>
          <a:p>
            <a:r>
              <a:rPr lang="hu-HU" sz="4300" b="1" dirty="0">
                <a:solidFill>
                  <a:srgbClr val="002060"/>
                </a:solidFill>
                <a:latin typeface="Algerian" pitchFamily="82" charset="0"/>
              </a:rPr>
              <a:t>Bevezetés a Jóga filozófiába</a:t>
            </a:r>
            <a:endParaRPr lang="hu-HU" sz="4300" b="1" dirty="0">
              <a:latin typeface="Algerian" pitchFamily="82" charset="0"/>
            </a:endParaRPr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Előadó: Földiné </a:t>
            </a:r>
            <a:r>
              <a:rPr lang="hu-HU" dirty="0" err="1"/>
              <a:t>Irtl</a:t>
            </a:r>
            <a:r>
              <a:rPr lang="hu-HU" dirty="0"/>
              <a:t> Melinda </a:t>
            </a:r>
          </a:p>
          <a:p>
            <a:r>
              <a:rPr lang="hu-HU" dirty="0"/>
              <a:t>A Tan Kapuja Buddhista Főiskola, ELTE </a:t>
            </a:r>
            <a:r>
              <a:rPr lang="hu-HU" dirty="0" err="1"/>
              <a:t>PPK</a:t>
            </a:r>
            <a:endParaRPr lang="hu-HU" dirty="0"/>
          </a:p>
          <a:p>
            <a:r>
              <a:rPr lang="hu-HU" dirty="0"/>
              <a:t>2020 február 06.</a:t>
            </a:r>
          </a:p>
          <a:p>
            <a:endParaRPr lang="hu-HU" dirty="0"/>
          </a:p>
          <a:p>
            <a:endParaRPr lang="hu-H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hat klasszikus </a:t>
            </a:r>
            <a:r>
              <a:rPr lang="hu-HU" dirty="0" err="1"/>
              <a:t>DARSANA</a:t>
            </a:r>
            <a:endParaRPr lang="hu-HU" dirty="0"/>
          </a:p>
        </p:txBody>
      </p:sp>
      <p:pic>
        <p:nvPicPr>
          <p:cNvPr id="4" name="Tartalom helye 3" descr="6 darsana rövid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772816"/>
            <a:ext cx="8629310" cy="467217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Szánkhja</a:t>
            </a:r>
            <a:r>
              <a:rPr lang="hu-HU" dirty="0"/>
              <a:t> filozófia</a:t>
            </a:r>
          </a:p>
        </p:txBody>
      </p:sp>
      <p:pic>
        <p:nvPicPr>
          <p:cNvPr id="4" name="Tartalom helye 3" descr="szánkhja vasant l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349447"/>
            <a:ext cx="4896544" cy="521367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Jóga filozófia</a:t>
            </a: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Patandzsali</a:t>
            </a:r>
            <a:r>
              <a:rPr lang="hu-HU" dirty="0"/>
              <a:t> rendszere (</a:t>
            </a:r>
            <a:r>
              <a:rPr lang="hu-HU" dirty="0" err="1"/>
              <a:t>Krija</a:t>
            </a:r>
            <a:r>
              <a:rPr lang="hu-HU" dirty="0"/>
              <a:t> Jóga, </a:t>
            </a:r>
            <a:r>
              <a:rPr lang="hu-HU" dirty="0" err="1"/>
              <a:t>Astánga</a:t>
            </a:r>
            <a:r>
              <a:rPr lang="hu-HU" dirty="0"/>
              <a:t> </a:t>
            </a:r>
            <a:r>
              <a:rPr lang="hu-HU" dirty="0" err="1"/>
              <a:t>Jóga</a:t>
            </a:r>
            <a:r>
              <a:rPr lang="hu-HU" dirty="0"/>
              <a:t>, </a:t>
            </a:r>
            <a:r>
              <a:rPr lang="hu-HU" dirty="0" err="1"/>
              <a:t>Vibhúti</a:t>
            </a:r>
            <a:r>
              <a:rPr lang="hu-HU" dirty="0"/>
              <a:t> (</a:t>
            </a:r>
            <a:r>
              <a:rPr lang="hu-HU" dirty="0" err="1"/>
              <a:t>sziddhik</a:t>
            </a:r>
            <a:r>
              <a:rPr lang="hu-HU" dirty="0"/>
              <a:t>)</a:t>
            </a:r>
          </a:p>
          <a:p>
            <a:r>
              <a:rPr lang="hu-HU" dirty="0"/>
              <a:t>„Jóga Anatómia” (3 test, 5 burok, 7 </a:t>
            </a:r>
            <a:r>
              <a:rPr lang="hu-HU" dirty="0" err="1"/>
              <a:t>csakra</a:t>
            </a:r>
            <a:r>
              <a:rPr lang="hu-HU" dirty="0"/>
              <a:t>, 72.000 nádi)</a:t>
            </a:r>
          </a:p>
        </p:txBody>
      </p:sp>
      <p:pic>
        <p:nvPicPr>
          <p:cNvPr id="1026" name="Picture 2" descr="C:\Users\Lenovo\Pictures\Saved Pictures\df666a2894ee47dc6574ed15f3180bb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005064"/>
            <a:ext cx="2838822" cy="2526140"/>
          </a:xfrm>
          <a:prstGeom prst="rect">
            <a:avLst/>
          </a:prstGeom>
          <a:noFill/>
        </p:spPr>
      </p:pic>
      <p:pic>
        <p:nvPicPr>
          <p:cNvPr id="8" name="Kép 7" descr="nádirendsz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654" y="3861048"/>
            <a:ext cx="1903668" cy="2853274"/>
          </a:xfrm>
          <a:prstGeom prst="rect">
            <a:avLst/>
          </a:prstGeom>
        </p:spPr>
      </p:pic>
      <p:pic>
        <p:nvPicPr>
          <p:cNvPr id="1027" name="Picture 3" descr="C:\Users\Lenovo\Pictures\Saved Pictures\Dr Vígh Béla\IMAG47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356992"/>
            <a:ext cx="2160240" cy="32440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Panycsa</a:t>
            </a:r>
            <a:r>
              <a:rPr lang="hu-HU" dirty="0"/>
              <a:t> Kósa (az 5 burok)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dirty="0">
                <a:hlinkClick r:id="rId2"/>
              </a:rPr>
              <a:t>https://www.youtube.com/watch?v=aCH9WytdnZc</a:t>
            </a:r>
            <a:endParaRPr lang="hu-HU" sz="2800" dirty="0"/>
          </a:p>
        </p:txBody>
      </p:sp>
      <p:pic>
        <p:nvPicPr>
          <p:cNvPr id="4" name="Kép 3" descr="koshalay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437112"/>
            <a:ext cx="7560840" cy="2232248"/>
          </a:xfrm>
          <a:prstGeom prst="rect">
            <a:avLst/>
          </a:prstGeom>
        </p:spPr>
      </p:pic>
      <p:pic>
        <p:nvPicPr>
          <p:cNvPr id="5" name="Kép 4" descr="öt kós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2276872"/>
            <a:ext cx="3854803" cy="193639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 a jóga?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Honnan, milyen nézőpontból vizsgáljuk? </a:t>
            </a:r>
          </a:p>
          <a:p>
            <a:pPr>
              <a:buNone/>
            </a:pPr>
            <a:r>
              <a:rPr lang="hu-HU" dirty="0"/>
              <a:t>A fogalom meghatározásának szempontjai</a:t>
            </a:r>
          </a:p>
          <a:p>
            <a:pPr>
              <a:buNone/>
            </a:pPr>
            <a:r>
              <a:rPr lang="hu-HU" dirty="0"/>
              <a:t>(filozófia, vallás, társadalom tudományok, természet tudományok, etimológia)</a:t>
            </a:r>
          </a:p>
          <a:p>
            <a:r>
              <a:rPr lang="hu-HU" dirty="0"/>
              <a:t>Modern társadalmi jelenség, általános közhelyek, részleges ismeretek</a:t>
            </a:r>
          </a:p>
          <a:p>
            <a:r>
              <a:rPr lang="hu-HU" dirty="0"/>
              <a:t> Hagyományos megközelítés (helye az ind gondolkodásban, </a:t>
            </a:r>
            <a:r>
              <a:rPr lang="hu-HU" dirty="0" err="1"/>
              <a:t>yuj</a:t>
            </a:r>
            <a:r>
              <a:rPr lang="hu-HU" dirty="0"/>
              <a:t> szanszkrit szógyök stb.)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Védikus kultúra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r>
              <a:rPr lang="hu-HU" dirty="0"/>
              <a:t>Kb. 10.000 éves</a:t>
            </a:r>
          </a:p>
          <a:p>
            <a:r>
              <a:rPr lang="hu-HU" dirty="0"/>
              <a:t>Legkorábbi emlékek: Indusvölgyi (</a:t>
            </a:r>
            <a:r>
              <a:rPr lang="hu-HU" dirty="0" err="1"/>
              <a:t>Szaraszvati</a:t>
            </a:r>
            <a:r>
              <a:rPr lang="hu-HU" dirty="0"/>
              <a:t>, </a:t>
            </a:r>
            <a:r>
              <a:rPr lang="hu-HU" dirty="0" err="1"/>
              <a:t>Szindhu-Szaraszvati</a:t>
            </a:r>
            <a:r>
              <a:rPr lang="hu-HU" dirty="0"/>
              <a:t>) civilizáció, (</a:t>
            </a:r>
            <a:r>
              <a:rPr lang="hu-HU" dirty="0" err="1"/>
              <a:t>Mohendzsodáró</a:t>
            </a:r>
            <a:r>
              <a:rPr lang="hu-HU" dirty="0"/>
              <a:t>, </a:t>
            </a:r>
            <a:r>
              <a:rPr lang="hu-HU" dirty="0" err="1"/>
              <a:t>Harappa</a:t>
            </a:r>
            <a:r>
              <a:rPr lang="hu-HU" dirty="0"/>
              <a:t>)</a:t>
            </a:r>
          </a:p>
          <a:p>
            <a:r>
              <a:rPr lang="hu-HU" dirty="0" err="1"/>
              <a:t>Szaraszvati</a:t>
            </a:r>
            <a:r>
              <a:rPr lang="hu-HU" dirty="0"/>
              <a:t> folyó kiszáradása </a:t>
            </a:r>
            <a:r>
              <a:rPr lang="hu-HU" dirty="0" err="1"/>
              <a:t>kb</a:t>
            </a:r>
            <a:r>
              <a:rPr lang="hu-HU" dirty="0"/>
              <a:t> </a:t>
            </a:r>
            <a:r>
              <a:rPr lang="hu-HU" dirty="0" err="1"/>
              <a:t>kr.e</a:t>
            </a:r>
            <a:r>
              <a:rPr lang="hu-HU" dirty="0"/>
              <a:t>. 3-4000</a:t>
            </a:r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Kép 3" descr="indus völgyi civilizáció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188640"/>
            <a:ext cx="2483034" cy="2160240"/>
          </a:xfrm>
          <a:prstGeom prst="rect">
            <a:avLst/>
          </a:prstGeom>
        </p:spPr>
      </p:pic>
      <p:pic>
        <p:nvPicPr>
          <p:cNvPr id="5" name="Kép 4" descr="harapp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4653136"/>
            <a:ext cx="2387600" cy="14287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0" y="4869160"/>
            <a:ext cx="4114800" cy="1584176"/>
          </a:xfrm>
        </p:spPr>
        <p:txBody>
          <a:bodyPr/>
          <a:lstStyle/>
          <a:p>
            <a:r>
              <a:rPr lang="hu-HU" dirty="0"/>
              <a:t>„Valódi eredet…”</a:t>
            </a:r>
          </a:p>
        </p:txBody>
      </p:sp>
      <p:pic>
        <p:nvPicPr>
          <p:cNvPr id="4" name="Tartalom helye 3" descr="pecsételő pashupat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4653136"/>
            <a:ext cx="1813560" cy="1868424"/>
          </a:xfrm>
          <a:prstGeom prst="rect">
            <a:avLst/>
          </a:prstGeom>
        </p:spPr>
      </p:pic>
      <p:pic>
        <p:nvPicPr>
          <p:cNvPr id="5" name="Kép 4" descr="jóga pecsételő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484784"/>
            <a:ext cx="2758607" cy="2808312"/>
          </a:xfrm>
          <a:prstGeom prst="rect">
            <a:avLst/>
          </a:prstGeom>
        </p:spPr>
      </p:pic>
      <p:pic>
        <p:nvPicPr>
          <p:cNvPr id="6" name="Kép 5" descr="lotuszules-indus-volgyi-kultura1de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764704"/>
            <a:ext cx="4488160" cy="35905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>
                <a:hlinkClick r:id="rId2"/>
              </a:rPr>
              <a:t>https://www.youtube.com/watch?v=kw-B-KIhruw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744416"/>
          </a:xfrm>
        </p:spPr>
        <p:txBody>
          <a:bodyPr>
            <a:normAutofit lnSpcReduction="10000"/>
          </a:bodyPr>
          <a:lstStyle/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dirty="0" err="1"/>
              <a:t>Sruti</a:t>
            </a:r>
            <a:r>
              <a:rPr lang="hu-HU" dirty="0"/>
              <a:t> (hallott, meghallott, kinyilatkoztatott tanítás, igazság, tapasztalt valóság, a Védák)</a:t>
            </a:r>
          </a:p>
          <a:p>
            <a:r>
              <a:rPr lang="hu-HU" dirty="0" err="1"/>
              <a:t>Szmriti</a:t>
            </a:r>
            <a:r>
              <a:rPr lang="hu-HU" dirty="0"/>
              <a:t> (emlék, emlékezés, indirekt, továbbadott igazság)</a:t>
            </a:r>
          </a:p>
          <a:p>
            <a:endParaRPr lang="hu-HU" dirty="0"/>
          </a:p>
        </p:txBody>
      </p:sp>
      <p:pic>
        <p:nvPicPr>
          <p:cNvPr id="5" name="Kép 4" descr="szövegek csoportosítá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772816"/>
            <a:ext cx="2124832" cy="2468880"/>
          </a:xfrm>
          <a:prstGeom prst="rect">
            <a:avLst/>
          </a:prstGeom>
        </p:spPr>
      </p:pic>
      <p:pic>
        <p:nvPicPr>
          <p:cNvPr id="6" name="Kép 5" descr="védikus irodalom 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3608" y="1700808"/>
            <a:ext cx="3894856" cy="27363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hu-HU" dirty="0">
                <a:hlinkClick r:id="rId2"/>
              </a:rPr>
              <a:t>https://www.youtube.com/watch?v=34xJBG3VGko&amp;t=247s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44522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hu-HU" dirty="0"/>
              <a:t>Védák = Tudás</a:t>
            </a:r>
          </a:p>
          <a:p>
            <a:pPr>
              <a:buNone/>
            </a:pPr>
            <a:r>
              <a:rPr lang="hu-HU" dirty="0"/>
              <a:t>„Vid” szanszkrit szógyök jelentése: tudni</a:t>
            </a:r>
          </a:p>
          <a:p>
            <a:pPr>
              <a:buNone/>
            </a:pPr>
            <a:endParaRPr lang="hu-HU" dirty="0"/>
          </a:p>
          <a:p>
            <a:pPr>
              <a:buNone/>
            </a:pPr>
            <a:r>
              <a:rPr lang="hu-HU" sz="2800" b="1" dirty="0"/>
              <a:t>Hit vagy Tudomány?</a:t>
            </a:r>
          </a:p>
          <a:p>
            <a:pPr>
              <a:buNone/>
            </a:pPr>
            <a:r>
              <a:rPr lang="hu-HU" sz="2800" b="1" dirty="0" err="1"/>
              <a:t>Upavédák</a:t>
            </a:r>
            <a:r>
              <a:rPr lang="hu-HU" sz="2800" b="1" dirty="0"/>
              <a:t>?</a:t>
            </a:r>
          </a:p>
          <a:p>
            <a:pPr>
              <a:buNone/>
            </a:pPr>
            <a:r>
              <a:rPr lang="hu-HU" sz="2800" b="1" dirty="0" err="1"/>
              <a:t>Védangák</a:t>
            </a:r>
            <a:r>
              <a:rPr lang="hu-HU" sz="2800" b="1" dirty="0"/>
              <a:t>?</a:t>
            </a:r>
          </a:p>
          <a:p>
            <a:pPr>
              <a:buNone/>
            </a:pPr>
            <a:endParaRPr lang="hu-HU" b="1" dirty="0">
              <a:hlinkClick r:id="rId3"/>
            </a:endParaRPr>
          </a:p>
          <a:p>
            <a:pPr>
              <a:buNone/>
            </a:pPr>
            <a:endParaRPr lang="hu-HU" dirty="0">
              <a:hlinkClick r:id="rId3"/>
            </a:endParaRPr>
          </a:p>
          <a:p>
            <a:pPr>
              <a:buNone/>
            </a:pPr>
            <a:endParaRPr lang="hu-HU" dirty="0">
              <a:hlinkClick r:id="rId3"/>
            </a:endParaRPr>
          </a:p>
          <a:p>
            <a:pPr>
              <a:buNone/>
            </a:pPr>
            <a:endParaRPr lang="hu-HU" dirty="0">
              <a:hlinkClick r:id="rId3"/>
            </a:endParaRPr>
          </a:p>
          <a:p>
            <a:pPr>
              <a:buNone/>
            </a:pPr>
            <a:endParaRPr lang="hu-HU" dirty="0">
              <a:hlinkClick r:id="rId3"/>
            </a:endParaRPr>
          </a:p>
          <a:p>
            <a:pPr>
              <a:buNone/>
            </a:pPr>
            <a:r>
              <a:rPr lang="hu-HU" dirty="0">
                <a:hlinkClick r:id="rId3"/>
              </a:rPr>
              <a:t>https://www.youtube.com/watch?v=3uS7Ne8mubQ</a:t>
            </a:r>
            <a:endParaRPr lang="hu-HU" dirty="0"/>
          </a:p>
        </p:txBody>
      </p:sp>
      <p:pic>
        <p:nvPicPr>
          <p:cNvPr id="4" name="Tartalom helye 3" descr="védikus szövegek rendsze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492896"/>
            <a:ext cx="5307413" cy="3629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6768" cy="1143000"/>
          </a:xfrm>
        </p:spPr>
        <p:txBody>
          <a:bodyPr>
            <a:normAutofit fontScale="90000"/>
          </a:bodyPr>
          <a:lstStyle/>
          <a:p>
            <a:r>
              <a:rPr lang="hu-HU" dirty="0" err="1"/>
              <a:t>Agnihótra</a:t>
            </a:r>
            <a:r>
              <a:rPr lang="hu-HU" dirty="0"/>
              <a:t> (Tűzáldozat)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806199"/>
            <a:ext cx="8229600" cy="506916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hu-HU" b="1" dirty="0">
              <a:hlinkClick r:id="rId2"/>
            </a:endParaRPr>
          </a:p>
          <a:p>
            <a:pPr>
              <a:buNone/>
            </a:pPr>
            <a:endParaRPr lang="hu-HU" b="1" dirty="0">
              <a:hlinkClick r:id="rId2"/>
            </a:endParaRPr>
          </a:p>
          <a:p>
            <a:pPr>
              <a:buNone/>
            </a:pPr>
            <a:endParaRPr lang="hu-HU" b="1" dirty="0">
              <a:hlinkClick r:id="rId2"/>
            </a:endParaRPr>
          </a:p>
          <a:p>
            <a:pPr>
              <a:buNone/>
            </a:pPr>
            <a:r>
              <a:rPr lang="hu-HU" b="1" dirty="0" err="1">
                <a:hlinkClick r:id="rId2"/>
              </a:rPr>
              <a:t>Agnihotra</a:t>
            </a:r>
            <a:r>
              <a:rPr lang="hu-HU" dirty="0">
                <a:hlinkClick r:id="rId2"/>
              </a:rPr>
              <a:t> </a:t>
            </a:r>
            <a:r>
              <a:rPr lang="hu-HU" dirty="0" err="1">
                <a:hlinkClick r:id="rId2"/>
              </a:rPr>
              <a:t>Yajna</a:t>
            </a:r>
            <a:r>
              <a:rPr lang="hu-HU" dirty="0">
                <a:hlinkClick r:id="rId2"/>
              </a:rPr>
              <a:t>: A </a:t>
            </a:r>
            <a:r>
              <a:rPr lang="hu-HU" dirty="0" err="1">
                <a:hlinkClick r:id="rId2"/>
              </a:rPr>
              <a:t>Prototype</a:t>
            </a:r>
            <a:r>
              <a:rPr lang="hu-HU" dirty="0">
                <a:hlinkClick r:id="rId2"/>
              </a:rPr>
              <a:t> of South </a:t>
            </a:r>
            <a:r>
              <a:rPr lang="hu-HU" dirty="0" err="1">
                <a:hlinkClick r:id="rId2"/>
              </a:rPr>
              <a:t>Asian</a:t>
            </a:r>
            <a:r>
              <a:rPr lang="hu-HU" dirty="0">
                <a:hlinkClick r:id="rId2"/>
              </a:rPr>
              <a:t> </a:t>
            </a:r>
            <a:r>
              <a:rPr lang="hu-HU" dirty="0" err="1">
                <a:hlinkClick r:id="rId2"/>
              </a:rPr>
              <a:t>Traditional</a:t>
            </a:r>
            <a:r>
              <a:rPr lang="hu-HU" dirty="0">
                <a:hlinkClick r:id="rId2"/>
              </a:rPr>
              <a:t> </a:t>
            </a:r>
            <a:r>
              <a:rPr lang="hu-HU" dirty="0" err="1">
                <a:hlinkClick r:id="rId2"/>
              </a:rPr>
              <a:t>Medical</a:t>
            </a:r>
            <a:r>
              <a:rPr lang="hu-HU" dirty="0">
                <a:hlinkClick r:id="rId2"/>
              </a:rPr>
              <a:t> </a:t>
            </a:r>
            <a:r>
              <a:rPr lang="hu-HU" dirty="0" err="1">
                <a:hlinkClick r:id="rId2"/>
              </a:rPr>
              <a:t>Knowledge</a:t>
            </a:r>
            <a:r>
              <a:rPr lang="hu-HU" dirty="0">
                <a:hlinkClick r:id="rId2"/>
              </a:rPr>
              <a:t>.</a:t>
            </a:r>
            <a:endParaRPr lang="hu-HU" dirty="0"/>
          </a:p>
          <a:p>
            <a:pPr>
              <a:buNone/>
            </a:pPr>
            <a:r>
              <a:rPr lang="hu-HU" dirty="0"/>
              <a:t>	</a:t>
            </a:r>
            <a:r>
              <a:rPr lang="hu-HU" dirty="0" err="1"/>
              <a:t>Nair</a:t>
            </a:r>
            <a:r>
              <a:rPr lang="hu-HU" dirty="0"/>
              <a:t> </a:t>
            </a:r>
            <a:r>
              <a:rPr lang="hu-HU" dirty="0" err="1"/>
              <a:t>RR</a:t>
            </a:r>
            <a:r>
              <a:rPr lang="hu-HU" dirty="0"/>
              <a:t>. : J </a:t>
            </a:r>
            <a:r>
              <a:rPr lang="hu-HU" dirty="0" err="1"/>
              <a:t>Acupunct</a:t>
            </a:r>
            <a:r>
              <a:rPr lang="hu-HU" dirty="0"/>
              <a:t> </a:t>
            </a:r>
            <a:r>
              <a:rPr lang="hu-HU" dirty="0" err="1"/>
              <a:t>Meridian</a:t>
            </a:r>
            <a:r>
              <a:rPr lang="hu-HU" dirty="0"/>
              <a:t> </a:t>
            </a:r>
            <a:r>
              <a:rPr lang="hu-HU" dirty="0" err="1"/>
              <a:t>Stud</a:t>
            </a:r>
            <a:r>
              <a:rPr lang="hu-HU" dirty="0"/>
              <a:t>.</a:t>
            </a:r>
          </a:p>
          <a:p>
            <a:pPr>
              <a:buNone/>
            </a:pPr>
            <a:r>
              <a:rPr lang="hu-HU" dirty="0"/>
              <a:t> 2017 </a:t>
            </a:r>
            <a:r>
              <a:rPr lang="hu-HU" dirty="0" err="1"/>
              <a:t>Apr</a:t>
            </a:r>
            <a:r>
              <a:rPr lang="hu-HU" dirty="0"/>
              <a:t>;10(2):143-150. </a:t>
            </a:r>
          </a:p>
          <a:p>
            <a:pPr>
              <a:buNone/>
            </a:pPr>
            <a:r>
              <a:rPr lang="hu-HU" dirty="0" err="1"/>
              <a:t>doi</a:t>
            </a:r>
            <a:r>
              <a:rPr lang="hu-HU" dirty="0"/>
              <a:t>: 10.1016/j.jams.2016.11.002. </a:t>
            </a:r>
          </a:p>
          <a:p>
            <a:pPr>
              <a:buNone/>
            </a:pPr>
            <a:r>
              <a:rPr lang="hu-HU" dirty="0" err="1"/>
              <a:t>Epub</a:t>
            </a:r>
            <a:r>
              <a:rPr lang="hu-HU" dirty="0"/>
              <a:t> 2016 </a:t>
            </a:r>
            <a:r>
              <a:rPr lang="hu-HU" dirty="0" err="1"/>
              <a:t>Nov</a:t>
            </a:r>
            <a:r>
              <a:rPr lang="hu-HU" dirty="0"/>
              <a:t> 9.</a:t>
            </a:r>
          </a:p>
          <a:p>
            <a:pPr>
              <a:buNone/>
            </a:pPr>
            <a:endParaRPr lang="hu-HU" dirty="0"/>
          </a:p>
          <a:p>
            <a:pPr>
              <a:buNone/>
            </a:pPr>
            <a:endParaRPr lang="hu-HU" dirty="0"/>
          </a:p>
          <a:p>
            <a:pPr>
              <a:buNone/>
            </a:pPr>
            <a:endParaRPr lang="hu-HU" dirty="0">
              <a:hlinkClick r:id="rId3"/>
            </a:endParaRPr>
          </a:p>
          <a:p>
            <a:pPr>
              <a:buNone/>
            </a:pPr>
            <a:r>
              <a:rPr lang="hu-HU" sz="1900" dirty="0">
                <a:hlinkClick r:id="rId3"/>
              </a:rPr>
              <a:t>EEG </a:t>
            </a:r>
            <a:r>
              <a:rPr lang="hu-HU" sz="1900" dirty="0" err="1">
                <a:hlinkClick r:id="rId3"/>
              </a:rPr>
              <a:t>Spectral</a:t>
            </a:r>
            <a:r>
              <a:rPr lang="hu-HU" sz="1900" dirty="0">
                <a:hlinkClick r:id="rId3"/>
              </a:rPr>
              <a:t> </a:t>
            </a:r>
            <a:r>
              <a:rPr lang="hu-HU" sz="1900" dirty="0" err="1">
                <a:hlinkClick r:id="rId3"/>
              </a:rPr>
              <a:t>Analysis</a:t>
            </a:r>
            <a:r>
              <a:rPr lang="hu-HU" sz="1900" dirty="0">
                <a:hlinkClick r:id="rId3"/>
              </a:rPr>
              <a:t> </a:t>
            </a:r>
            <a:r>
              <a:rPr lang="hu-HU" sz="1900" dirty="0" err="1">
                <a:hlinkClick r:id="rId3"/>
              </a:rPr>
              <a:t>on</a:t>
            </a:r>
            <a:r>
              <a:rPr lang="hu-HU" sz="1900" dirty="0">
                <a:hlinkClick r:id="rId3"/>
              </a:rPr>
              <a:t> OM </a:t>
            </a:r>
            <a:r>
              <a:rPr lang="hu-HU" sz="1900" b="1" dirty="0">
                <a:hlinkClick r:id="rId3"/>
              </a:rPr>
              <a:t>Mantra</a:t>
            </a:r>
            <a:r>
              <a:rPr lang="hu-HU" sz="1900" dirty="0">
                <a:hlinkClick r:id="rId3"/>
              </a:rPr>
              <a:t> </a:t>
            </a:r>
            <a:r>
              <a:rPr lang="hu-HU" sz="1900" dirty="0" err="1">
                <a:hlinkClick r:id="rId3"/>
              </a:rPr>
              <a:t>Meditation</a:t>
            </a:r>
            <a:r>
              <a:rPr lang="hu-HU" sz="1900" dirty="0">
                <a:hlinkClick r:id="rId3"/>
              </a:rPr>
              <a:t>: A Pilot </a:t>
            </a:r>
            <a:r>
              <a:rPr lang="hu-HU" sz="1900" dirty="0" err="1">
                <a:hlinkClick r:id="rId3"/>
              </a:rPr>
              <a:t>Study</a:t>
            </a:r>
            <a:r>
              <a:rPr lang="hu-HU" sz="1900" dirty="0">
                <a:hlinkClick r:id="rId3"/>
              </a:rPr>
              <a:t>.</a:t>
            </a:r>
            <a:endParaRPr lang="hu-HU" sz="1900" dirty="0"/>
          </a:p>
          <a:p>
            <a:pPr>
              <a:buNone/>
            </a:pPr>
            <a:r>
              <a:rPr lang="hu-HU" sz="1900" dirty="0" err="1"/>
              <a:t>Harne</a:t>
            </a:r>
            <a:r>
              <a:rPr lang="hu-HU" sz="1900" dirty="0"/>
              <a:t> </a:t>
            </a:r>
            <a:r>
              <a:rPr lang="hu-HU" sz="1900" dirty="0" err="1"/>
              <a:t>BP</a:t>
            </a:r>
            <a:r>
              <a:rPr lang="hu-HU" sz="1900" dirty="0"/>
              <a:t>, </a:t>
            </a:r>
            <a:r>
              <a:rPr lang="hu-HU" sz="1900" dirty="0" err="1"/>
              <a:t>Hiwale</a:t>
            </a:r>
            <a:r>
              <a:rPr lang="hu-HU" sz="1900" dirty="0"/>
              <a:t> </a:t>
            </a:r>
            <a:r>
              <a:rPr lang="hu-HU" sz="1900" dirty="0" err="1"/>
              <a:t>AS</a:t>
            </a:r>
            <a:r>
              <a:rPr lang="hu-HU" sz="1900" dirty="0"/>
              <a:t>.</a:t>
            </a:r>
          </a:p>
          <a:p>
            <a:pPr>
              <a:buNone/>
            </a:pPr>
            <a:r>
              <a:rPr lang="hu-HU" sz="1900" dirty="0" err="1"/>
              <a:t>Appl</a:t>
            </a:r>
            <a:r>
              <a:rPr lang="hu-HU" sz="1900" dirty="0"/>
              <a:t> </a:t>
            </a:r>
            <a:r>
              <a:rPr lang="hu-HU" sz="1900" dirty="0" err="1"/>
              <a:t>Psychophysiol</a:t>
            </a:r>
            <a:r>
              <a:rPr lang="hu-HU" sz="1900" dirty="0"/>
              <a:t> </a:t>
            </a:r>
            <a:r>
              <a:rPr lang="hu-HU" sz="1900" dirty="0" err="1"/>
              <a:t>Biofeedback</a:t>
            </a:r>
            <a:r>
              <a:rPr lang="hu-HU" sz="1900" dirty="0"/>
              <a:t>. 2018 </a:t>
            </a:r>
            <a:r>
              <a:rPr lang="hu-HU" sz="1900" dirty="0" err="1"/>
              <a:t>Jun</a:t>
            </a:r>
            <a:r>
              <a:rPr lang="hu-HU" sz="1900" dirty="0"/>
              <a:t>;43(2):123-129. </a:t>
            </a:r>
            <a:r>
              <a:rPr lang="hu-HU" sz="1900" dirty="0" err="1"/>
              <a:t>doi</a:t>
            </a:r>
            <a:r>
              <a:rPr lang="hu-HU" sz="1900" dirty="0"/>
              <a:t>: 10.1007/s10484-018-9391-7.</a:t>
            </a:r>
          </a:p>
          <a:p>
            <a:pPr>
              <a:buNone/>
            </a:pPr>
            <a:r>
              <a:rPr lang="hu-HU" sz="1900" dirty="0" err="1">
                <a:hlinkClick r:id="rId4"/>
              </a:rPr>
              <a:t>Acute</a:t>
            </a:r>
            <a:r>
              <a:rPr lang="hu-HU" sz="1900" dirty="0">
                <a:hlinkClick r:id="rId4"/>
              </a:rPr>
              <a:t> </a:t>
            </a:r>
            <a:r>
              <a:rPr lang="hu-HU" sz="1900" dirty="0" err="1">
                <a:hlinkClick r:id="rId4"/>
              </a:rPr>
              <a:t>effects</a:t>
            </a:r>
            <a:r>
              <a:rPr lang="hu-HU" sz="1900" dirty="0">
                <a:hlinkClick r:id="rId4"/>
              </a:rPr>
              <a:t> of 3G mobile </a:t>
            </a:r>
            <a:r>
              <a:rPr lang="hu-HU" sz="1900" dirty="0" err="1">
                <a:hlinkClick r:id="rId4"/>
              </a:rPr>
              <a:t>phone</a:t>
            </a:r>
            <a:r>
              <a:rPr lang="hu-HU" sz="1900" dirty="0">
                <a:hlinkClick r:id="rId4"/>
              </a:rPr>
              <a:t> </a:t>
            </a:r>
            <a:r>
              <a:rPr lang="hu-HU" sz="1900" dirty="0" err="1">
                <a:hlinkClick r:id="rId4"/>
              </a:rPr>
              <a:t>radiations</a:t>
            </a:r>
            <a:r>
              <a:rPr lang="hu-HU" sz="1900" dirty="0">
                <a:hlinkClick r:id="rId4"/>
              </a:rPr>
              <a:t> </a:t>
            </a:r>
            <a:r>
              <a:rPr lang="hu-HU" sz="1900" dirty="0" err="1">
                <a:hlinkClick r:id="rId4"/>
              </a:rPr>
              <a:t>on</a:t>
            </a:r>
            <a:r>
              <a:rPr lang="hu-HU" sz="1900" dirty="0">
                <a:hlinkClick r:id="rId4"/>
              </a:rPr>
              <a:t> </a:t>
            </a:r>
            <a:r>
              <a:rPr lang="hu-HU" sz="1900" dirty="0" err="1">
                <a:hlinkClick r:id="rId4"/>
              </a:rPr>
              <a:t>frontal</a:t>
            </a:r>
            <a:r>
              <a:rPr lang="hu-HU" sz="1900" dirty="0">
                <a:hlinkClick r:id="rId4"/>
              </a:rPr>
              <a:t> </a:t>
            </a:r>
            <a:r>
              <a:rPr lang="hu-HU" sz="1900" dirty="0" err="1">
                <a:hlinkClick r:id="rId4"/>
              </a:rPr>
              <a:t>haemodynamics</a:t>
            </a:r>
            <a:r>
              <a:rPr lang="hu-HU" sz="1900" dirty="0">
                <a:hlinkClick r:id="rId4"/>
              </a:rPr>
              <a:t> </a:t>
            </a:r>
            <a:r>
              <a:rPr lang="hu-HU" sz="1900" dirty="0" err="1">
                <a:hlinkClick r:id="rId4"/>
              </a:rPr>
              <a:t>during</a:t>
            </a:r>
            <a:r>
              <a:rPr lang="hu-HU" sz="1900" dirty="0">
                <a:hlinkClick r:id="rId4"/>
              </a:rPr>
              <a:t> a </a:t>
            </a:r>
            <a:r>
              <a:rPr lang="hu-HU" sz="1900" dirty="0" err="1">
                <a:hlinkClick r:id="rId4"/>
              </a:rPr>
              <a:t>cognitive</a:t>
            </a:r>
            <a:r>
              <a:rPr lang="hu-HU" sz="1900" dirty="0">
                <a:hlinkClick r:id="rId4"/>
              </a:rPr>
              <a:t> </a:t>
            </a:r>
            <a:r>
              <a:rPr lang="hu-HU" sz="1900" dirty="0" err="1">
                <a:hlinkClick r:id="rId4"/>
              </a:rPr>
              <a:t>task</a:t>
            </a:r>
            <a:r>
              <a:rPr lang="hu-HU" sz="1900" dirty="0">
                <a:hlinkClick r:id="rId4"/>
              </a:rPr>
              <a:t> </a:t>
            </a:r>
            <a:r>
              <a:rPr lang="hu-HU" sz="1900" dirty="0" err="1">
                <a:hlinkClick r:id="rId4"/>
              </a:rPr>
              <a:t>in</a:t>
            </a:r>
            <a:r>
              <a:rPr lang="hu-HU" sz="1900" dirty="0">
                <a:hlinkClick r:id="rId4"/>
              </a:rPr>
              <a:t> </a:t>
            </a:r>
            <a:r>
              <a:rPr lang="hu-HU" sz="1900" dirty="0" err="1">
                <a:hlinkClick r:id="rId4"/>
              </a:rPr>
              <a:t>teenagers</a:t>
            </a:r>
            <a:r>
              <a:rPr lang="hu-HU" sz="1900" dirty="0">
                <a:hlinkClick r:id="rId4"/>
              </a:rPr>
              <a:t> and </a:t>
            </a:r>
            <a:r>
              <a:rPr lang="hu-HU" sz="1900" dirty="0" err="1">
                <a:hlinkClick r:id="rId4"/>
              </a:rPr>
              <a:t>possible</a:t>
            </a:r>
            <a:r>
              <a:rPr lang="hu-HU" sz="1900" dirty="0">
                <a:hlinkClick r:id="rId4"/>
              </a:rPr>
              <a:t> </a:t>
            </a:r>
            <a:r>
              <a:rPr lang="hu-HU" sz="1900" dirty="0" err="1">
                <a:hlinkClick r:id="rId4"/>
              </a:rPr>
              <a:t>protective</a:t>
            </a:r>
            <a:r>
              <a:rPr lang="hu-HU" sz="1900" dirty="0">
                <a:hlinkClick r:id="rId4"/>
              </a:rPr>
              <a:t> </a:t>
            </a:r>
            <a:r>
              <a:rPr lang="hu-HU" sz="1900" dirty="0" err="1">
                <a:hlinkClick r:id="rId4"/>
              </a:rPr>
              <a:t>value</a:t>
            </a:r>
            <a:r>
              <a:rPr lang="hu-HU" sz="1900" dirty="0">
                <a:hlinkClick r:id="rId4"/>
              </a:rPr>
              <a:t> of </a:t>
            </a:r>
            <a:r>
              <a:rPr lang="hu-HU" sz="1900" dirty="0" err="1">
                <a:hlinkClick r:id="rId4"/>
              </a:rPr>
              <a:t>Om</a:t>
            </a:r>
            <a:r>
              <a:rPr lang="hu-HU" sz="1900" dirty="0">
                <a:hlinkClick r:id="rId4"/>
              </a:rPr>
              <a:t> </a:t>
            </a:r>
            <a:r>
              <a:rPr lang="hu-HU" sz="1900" b="1" dirty="0" err="1">
                <a:hlinkClick r:id="rId4"/>
              </a:rPr>
              <a:t>chanting</a:t>
            </a:r>
            <a:r>
              <a:rPr lang="hu-HU" sz="1900" dirty="0">
                <a:hlinkClick r:id="rId4"/>
              </a:rPr>
              <a:t>.</a:t>
            </a:r>
            <a:endParaRPr lang="hu-HU" sz="1900" dirty="0"/>
          </a:p>
          <a:p>
            <a:pPr>
              <a:buNone/>
            </a:pPr>
            <a:r>
              <a:rPr lang="hu-HU" sz="1900" dirty="0" err="1"/>
              <a:t>Bhargav</a:t>
            </a:r>
            <a:r>
              <a:rPr lang="hu-HU" sz="1900" dirty="0"/>
              <a:t> H, N K M, </a:t>
            </a:r>
            <a:r>
              <a:rPr lang="hu-HU" sz="1900" dirty="0" err="1"/>
              <a:t>Varambally</a:t>
            </a:r>
            <a:r>
              <a:rPr lang="hu-HU" sz="1900" dirty="0"/>
              <a:t> S, </a:t>
            </a:r>
            <a:r>
              <a:rPr lang="hu-HU" sz="1900" dirty="0" err="1"/>
              <a:t>Mooventhan</a:t>
            </a:r>
            <a:r>
              <a:rPr lang="hu-HU" sz="1900" dirty="0"/>
              <a:t> A, </a:t>
            </a:r>
            <a:r>
              <a:rPr lang="hu-HU" sz="1900" dirty="0" err="1"/>
              <a:t>Bista</a:t>
            </a:r>
            <a:r>
              <a:rPr lang="hu-HU" sz="1900" dirty="0"/>
              <a:t> S, </a:t>
            </a:r>
            <a:r>
              <a:rPr lang="hu-HU" sz="1900" dirty="0" err="1"/>
              <a:t>Singh</a:t>
            </a:r>
            <a:r>
              <a:rPr lang="hu-HU" sz="1900" dirty="0"/>
              <a:t> D, </a:t>
            </a:r>
            <a:r>
              <a:rPr lang="hu-HU" sz="1900" dirty="0" err="1"/>
              <a:t>Chhabra</a:t>
            </a:r>
            <a:r>
              <a:rPr lang="hu-HU" sz="1900" dirty="0"/>
              <a:t> H, </a:t>
            </a:r>
            <a:r>
              <a:rPr lang="hu-HU" sz="1900" dirty="0" err="1"/>
              <a:t>Venkatasubramanian</a:t>
            </a:r>
            <a:r>
              <a:rPr lang="hu-HU" sz="1900" dirty="0"/>
              <a:t> G, T M S, H R </a:t>
            </a:r>
            <a:r>
              <a:rPr lang="hu-HU" sz="1900" dirty="0" err="1"/>
              <a:t>N.Int</a:t>
            </a:r>
            <a:r>
              <a:rPr lang="hu-HU" sz="1900" dirty="0"/>
              <a:t> </a:t>
            </a:r>
            <a:r>
              <a:rPr lang="hu-HU" sz="1900" dirty="0" err="1"/>
              <a:t>Rev</a:t>
            </a:r>
            <a:r>
              <a:rPr lang="hu-HU" sz="1900" dirty="0"/>
              <a:t> </a:t>
            </a:r>
            <a:r>
              <a:rPr lang="hu-HU" sz="1900" dirty="0" err="1"/>
              <a:t>Psychiatry</a:t>
            </a:r>
            <a:r>
              <a:rPr lang="hu-HU" sz="1900" dirty="0"/>
              <a:t>. 2016 </a:t>
            </a:r>
            <a:r>
              <a:rPr lang="hu-HU" sz="1900" dirty="0" err="1"/>
              <a:t>Jun</a:t>
            </a:r>
            <a:r>
              <a:rPr lang="hu-HU" sz="1900" dirty="0"/>
              <a:t>;28(3):288-98. </a:t>
            </a:r>
            <a:r>
              <a:rPr lang="hu-HU" sz="1900" dirty="0" err="1"/>
              <a:t>doi</a:t>
            </a:r>
            <a:r>
              <a:rPr lang="hu-HU" sz="1900" dirty="0"/>
              <a:t>: 10.1080/09540261.2016.1188784. </a:t>
            </a:r>
            <a:r>
              <a:rPr lang="hu-HU" sz="1900" dirty="0" err="1"/>
              <a:t>Epub</a:t>
            </a:r>
            <a:r>
              <a:rPr lang="hu-HU" sz="1900" dirty="0"/>
              <a:t> 2016 </a:t>
            </a:r>
            <a:r>
              <a:rPr lang="hu-HU" sz="1900" dirty="0" err="1"/>
              <a:t>Jun</a:t>
            </a:r>
            <a:r>
              <a:rPr lang="hu-HU" sz="1900" dirty="0"/>
              <a:t> 7.</a:t>
            </a:r>
          </a:p>
          <a:p>
            <a:pPr algn="ctr">
              <a:buNone/>
            </a:pPr>
            <a:r>
              <a:rPr lang="hu-HU" sz="1900" b="1" dirty="0" err="1"/>
              <a:t>Pubmed</a:t>
            </a:r>
            <a:r>
              <a:rPr lang="hu-HU" sz="1900" b="1" dirty="0"/>
              <a:t> </a:t>
            </a:r>
            <a:r>
              <a:rPr lang="hu-HU" sz="1900" b="1" dirty="0" err="1"/>
              <a:t>Search</a:t>
            </a:r>
            <a:r>
              <a:rPr lang="hu-HU" sz="1900" b="1" dirty="0"/>
              <a:t>: 2020.02.05. - 5323db </a:t>
            </a:r>
            <a:r>
              <a:rPr lang="hu-HU" sz="1900" b="1" dirty="0" err="1"/>
              <a:t>Yoga</a:t>
            </a:r>
            <a:r>
              <a:rPr lang="hu-HU" sz="1900" b="1" dirty="0"/>
              <a:t> </a:t>
            </a:r>
            <a:r>
              <a:rPr lang="hu-HU" sz="1900" b="1" dirty="0" err="1"/>
              <a:t>Theraphy</a:t>
            </a:r>
            <a:r>
              <a:rPr lang="hu-HU" sz="1900" b="1" dirty="0"/>
              <a:t> </a:t>
            </a:r>
            <a:r>
              <a:rPr lang="hu-HU" sz="1900" b="1" dirty="0" err="1"/>
              <a:t>Articles</a:t>
            </a:r>
            <a:r>
              <a:rPr lang="hu-HU" sz="1900" b="1" dirty="0"/>
              <a:t>!!!</a:t>
            </a:r>
          </a:p>
          <a:p>
            <a:pPr>
              <a:buNone/>
            </a:pPr>
            <a:endParaRPr lang="hu-HU" sz="1900" dirty="0"/>
          </a:p>
          <a:p>
            <a:pPr>
              <a:buNone/>
            </a:pPr>
            <a:endParaRPr lang="hu-HU" sz="1900" dirty="0"/>
          </a:p>
          <a:p>
            <a:pPr>
              <a:buNone/>
            </a:pPr>
            <a:endParaRPr lang="hu-HU" sz="1900" dirty="0"/>
          </a:p>
          <a:p>
            <a:endParaRPr lang="hu-HU" sz="1900" dirty="0"/>
          </a:p>
        </p:txBody>
      </p:sp>
      <p:pic>
        <p:nvPicPr>
          <p:cNvPr id="4" name="Kép 3" descr="agnihotra-starter-ki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260648"/>
            <a:ext cx="2091556" cy="2091556"/>
          </a:xfrm>
          <a:prstGeom prst="rect">
            <a:avLst/>
          </a:prstGeom>
        </p:spPr>
      </p:pic>
      <p:pic>
        <p:nvPicPr>
          <p:cNvPr id="5" name="Tartalom helye 3" descr="agnihotratheraphy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4048" y="3238198"/>
            <a:ext cx="3827264" cy="220516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hu-HU" dirty="0" err="1"/>
              <a:t>Varna</a:t>
            </a:r>
            <a:r>
              <a:rPr lang="hu-HU" dirty="0"/>
              <a:t>, </a:t>
            </a:r>
            <a:r>
              <a:rPr lang="hu-HU" dirty="0" err="1"/>
              <a:t>Dzsáti</a:t>
            </a:r>
            <a:r>
              <a:rPr lang="hu-HU" dirty="0"/>
              <a:t>, </a:t>
            </a:r>
            <a:r>
              <a:rPr lang="hu-HU" dirty="0" err="1"/>
              <a:t>Kula</a:t>
            </a:r>
            <a:br>
              <a:rPr lang="hu-HU" dirty="0"/>
            </a:br>
            <a:r>
              <a:rPr lang="hu-HU" dirty="0"/>
              <a:t>avagy létezik-e kaszt rendszer?</a:t>
            </a:r>
          </a:p>
        </p:txBody>
      </p:sp>
      <p:pic>
        <p:nvPicPr>
          <p:cNvPr id="4" name="Tartalom helye 3" descr="kaszto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556792"/>
            <a:ext cx="6480720" cy="4583924"/>
          </a:xfrm>
        </p:spPr>
      </p:pic>
      <p:sp>
        <p:nvSpPr>
          <p:cNvPr id="5" name="Szövegdoboz 4"/>
          <p:cNvSpPr txBox="1"/>
          <p:nvPr/>
        </p:nvSpPr>
        <p:spPr>
          <a:xfrm>
            <a:off x="683568" y="6225497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Kié lehet a tudás? Kaszt, származás, születés, nemi különbségek?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Ind filozófia</a:t>
            </a:r>
          </a:p>
        </p:txBody>
      </p:sp>
      <p:pic>
        <p:nvPicPr>
          <p:cNvPr id="6" name="Tartalom helye 5" descr="ind filozófia rendszerezv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2060848"/>
            <a:ext cx="6391414" cy="4214936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Egyéni 3. séma">
      <a:dk1>
        <a:sysClr val="windowText" lastClr="000000"/>
      </a:dk1>
      <a:lt1>
        <a:sysClr val="window" lastClr="FFFFFF"/>
      </a:lt1>
      <a:dk2>
        <a:srgbClr val="D2D2D2"/>
      </a:dk2>
      <a:lt2>
        <a:srgbClr val="FFC000"/>
      </a:lt2>
      <a:accent1>
        <a:srgbClr val="FFC000"/>
      </a:accent1>
      <a:accent2>
        <a:srgbClr val="E40059"/>
      </a:accent2>
      <a:accent3>
        <a:srgbClr val="FFFF00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</TotalTime>
  <Words>473</Words>
  <Application>Microsoft Office PowerPoint</Application>
  <PresentationFormat>Diavetítés a képernyőre (4:3 oldalarány)</PresentationFormat>
  <Paragraphs>73</Paragraphs>
  <Slides>13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7" baseType="lpstr">
      <vt:lpstr>Algerian</vt:lpstr>
      <vt:lpstr>Arial</vt:lpstr>
      <vt:lpstr>Calibri</vt:lpstr>
      <vt:lpstr>Office-téma</vt:lpstr>
      <vt:lpstr>  </vt:lpstr>
      <vt:lpstr>Mi a jóga?</vt:lpstr>
      <vt:lpstr>Védikus kultúra</vt:lpstr>
      <vt:lpstr>„Valódi eredet…”</vt:lpstr>
      <vt:lpstr>https://www.youtube.com/watch?v=kw-B-KIhruw</vt:lpstr>
      <vt:lpstr>https://www.youtube.com/watch?v=34xJBG3VGko&amp;t=247s</vt:lpstr>
      <vt:lpstr>Agnihótra (Tűzáldozat)</vt:lpstr>
      <vt:lpstr>Varna, Dzsáti, Kula avagy létezik-e kaszt rendszer?</vt:lpstr>
      <vt:lpstr>Ind filozófia</vt:lpstr>
      <vt:lpstr>A hat klasszikus DARSANA</vt:lpstr>
      <vt:lpstr>Szánkhja filozófia</vt:lpstr>
      <vt:lpstr>Jóga filozófia</vt:lpstr>
      <vt:lpstr>Panycsa Kósa (az 5 burok)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Windows User</dc:creator>
  <cp:lastModifiedBy>Kriszta</cp:lastModifiedBy>
  <cp:revision>8</cp:revision>
  <dcterms:created xsi:type="dcterms:W3CDTF">2020-02-06T07:22:23Z</dcterms:created>
  <dcterms:modified xsi:type="dcterms:W3CDTF">2020-02-21T13:06:34Z</dcterms:modified>
</cp:coreProperties>
</file>