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363" r:id="rId4"/>
    <p:sldId id="316" r:id="rId5"/>
    <p:sldId id="317" r:id="rId6"/>
    <p:sldId id="384" r:id="rId7"/>
    <p:sldId id="385" r:id="rId8"/>
    <p:sldId id="364" r:id="rId9"/>
    <p:sldId id="299" r:id="rId10"/>
    <p:sldId id="344" r:id="rId11"/>
    <p:sldId id="345" r:id="rId12"/>
    <p:sldId id="346" r:id="rId13"/>
    <p:sldId id="378" r:id="rId14"/>
    <p:sldId id="379" r:id="rId15"/>
    <p:sldId id="319" r:id="rId16"/>
    <p:sldId id="367" r:id="rId17"/>
    <p:sldId id="368" r:id="rId18"/>
    <p:sldId id="370" r:id="rId19"/>
    <p:sldId id="366" r:id="rId20"/>
    <p:sldId id="377" r:id="rId21"/>
    <p:sldId id="369" r:id="rId22"/>
    <p:sldId id="371" r:id="rId23"/>
    <p:sldId id="372" r:id="rId24"/>
    <p:sldId id="373" r:id="rId25"/>
    <p:sldId id="374" r:id="rId26"/>
    <p:sldId id="375" r:id="rId27"/>
    <p:sldId id="376" r:id="rId28"/>
    <p:sldId id="380" r:id="rId29"/>
    <p:sldId id="270" r:id="rId30"/>
    <p:sldId id="352" r:id="rId31"/>
    <p:sldId id="337" r:id="rId32"/>
    <p:sldId id="339" r:id="rId33"/>
    <p:sldId id="301" r:id="rId34"/>
    <p:sldId id="381" r:id="rId35"/>
    <p:sldId id="268" r:id="rId36"/>
    <p:sldId id="387" r:id="rId37"/>
    <p:sldId id="388" r:id="rId38"/>
    <p:sldId id="349" r:id="rId39"/>
    <p:sldId id="350" r:id="rId40"/>
    <p:sldId id="389" r:id="rId41"/>
    <p:sldId id="390" r:id="rId42"/>
    <p:sldId id="382" r:id="rId43"/>
    <p:sldId id="351" r:id="rId44"/>
    <p:sldId id="391" r:id="rId45"/>
    <p:sldId id="383" r:id="rId46"/>
    <p:sldId id="386" r:id="rId47"/>
    <p:sldId id="348" r:id="rId48"/>
    <p:sldId id="353" r:id="rId49"/>
    <p:sldId id="272" r:id="rId50"/>
    <p:sldId id="281" r:id="rId51"/>
    <p:sldId id="355" r:id="rId52"/>
    <p:sldId id="276" r:id="rId53"/>
    <p:sldId id="273" r:id="rId54"/>
    <p:sldId id="302" r:id="rId55"/>
    <p:sldId id="275" r:id="rId56"/>
    <p:sldId id="274" r:id="rId57"/>
    <p:sldId id="308" r:id="rId58"/>
    <p:sldId id="334" r:id="rId59"/>
    <p:sldId id="356" r:id="rId60"/>
    <p:sldId id="278" r:id="rId61"/>
    <p:sldId id="303" r:id="rId62"/>
    <p:sldId id="279" r:id="rId63"/>
    <p:sldId id="282" r:id="rId64"/>
    <p:sldId id="283" r:id="rId65"/>
    <p:sldId id="342" r:id="rId66"/>
    <p:sldId id="392" r:id="rId67"/>
    <p:sldId id="338" r:id="rId68"/>
    <p:sldId id="357" r:id="rId69"/>
    <p:sldId id="360" r:id="rId70"/>
    <p:sldId id="393" r:id="rId71"/>
    <p:sldId id="358" r:id="rId72"/>
    <p:sldId id="361" r:id="rId73"/>
    <p:sldId id="362" r:id="rId74"/>
    <p:sldId id="285" r:id="rId75"/>
    <p:sldId id="289" r:id="rId76"/>
    <p:sldId id="320" r:id="rId77"/>
    <p:sldId id="329" r:id="rId78"/>
    <p:sldId id="331" r:id="rId79"/>
    <p:sldId id="332" r:id="rId80"/>
    <p:sldId id="333" r:id="rId81"/>
    <p:sldId id="309" r:id="rId82"/>
    <p:sldId id="288" r:id="rId83"/>
    <p:sldId id="323" r:id="rId84"/>
    <p:sldId id="324" r:id="rId85"/>
    <p:sldId id="328" r:id="rId86"/>
    <p:sldId id="336" r:id="rId87"/>
    <p:sldId id="395" r:id="rId88"/>
    <p:sldId id="343" r:id="rId89"/>
    <p:sldId id="335" r:id="rId90"/>
    <p:sldId id="290" r:id="rId91"/>
    <p:sldId id="359" r:id="rId92"/>
    <p:sldId id="295" r:id="rId93"/>
    <p:sldId id="297" r:id="rId94"/>
    <p:sldId id="396" r:id="rId95"/>
    <p:sldId id="330" r:id="rId96"/>
    <p:sldId id="298" r:id="rId97"/>
    <p:sldId id="394" r:id="rId9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8ECD"/>
    <a:srgbClr val="E9090F"/>
    <a:srgbClr val="CC0000"/>
    <a:srgbClr val="008000"/>
    <a:srgbClr val="3399FF"/>
    <a:srgbClr val="FFCC99"/>
    <a:srgbClr val="FF00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13" autoAdjust="0"/>
  </p:normalViewPr>
  <p:slideViewPr>
    <p:cSldViewPr>
      <p:cViewPr varScale="1">
        <p:scale>
          <a:sx n="81" d="100"/>
          <a:sy n="81" d="100"/>
        </p:scale>
        <p:origin x="7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68B7-3AA7-49A4-A573-F30AFD4FD277}" type="datetimeFigureOut">
              <a:rPr lang="de-DE" smtClean="0"/>
              <a:t>13.02.2020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C7E18-7280-4451-981C-4BA9EEA8E25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07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/>
              <a:t>Sharpe, Brit Med J 2004</a:t>
            </a:r>
            <a:endParaRPr lang="hu-HU"/>
          </a:p>
        </p:txBody>
      </p:sp>
      <p:sp>
        <p:nvSpPr>
          <p:cNvPr id="69635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3C699-46D3-430B-B1C8-316B1FC04A4F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221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Muro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2016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991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La </a:t>
            </a:r>
            <a:r>
              <a:rPr lang="hu-HU" dirty="0" err="1"/>
              <a:t>Spina</a:t>
            </a:r>
            <a:r>
              <a:rPr lang="hu-HU" dirty="0"/>
              <a:t> </a:t>
            </a:r>
            <a:r>
              <a:rPr lang="hu-HU" dirty="0" err="1"/>
              <a:t>Dev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2016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221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La </a:t>
            </a:r>
            <a:r>
              <a:rPr lang="hu-HU" dirty="0" err="1"/>
              <a:t>Spina</a:t>
            </a:r>
            <a:r>
              <a:rPr lang="hu-HU" dirty="0"/>
              <a:t> </a:t>
            </a:r>
            <a:r>
              <a:rPr lang="hu-HU" dirty="0" err="1"/>
              <a:t>Dev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2016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645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La </a:t>
            </a:r>
            <a:r>
              <a:rPr lang="hu-HU" dirty="0" err="1"/>
              <a:t>Spina</a:t>
            </a:r>
            <a:r>
              <a:rPr lang="hu-HU" dirty="0"/>
              <a:t> </a:t>
            </a:r>
            <a:r>
              <a:rPr lang="hu-HU" dirty="0" err="1"/>
              <a:t>Dev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2016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053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Gervasi</a:t>
            </a:r>
            <a:r>
              <a:rPr lang="hu-HU" dirty="0"/>
              <a:t> </a:t>
            </a:r>
            <a:r>
              <a:rPr lang="hu-HU" dirty="0" err="1"/>
              <a:t>Andrology</a:t>
            </a:r>
            <a:r>
              <a:rPr lang="hu-HU" dirty="0"/>
              <a:t> 2017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397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2013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Physiological and morphological changes in spermatozoa required for fertilization. When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spermatozoa are deposited in the female reproductive tract or suspended in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vitro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fertilization medium, a number of changes start to occur that involve 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phosphorylation of various proteins, activation of PKA and PKC, removal of cholesterol from the membrane and elevation of the intracellular Ca2+ level. It is 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 whether interaction with cumulus cells is beneficial for some of these changes or if the removal of an inhibitory or ‘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decapacitation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factor is involved.</a:t>
            </a:r>
            <a:endParaRPr lang="hu-HU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728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Coy</a:t>
            </a:r>
            <a:r>
              <a:rPr lang="hu-HU" dirty="0"/>
              <a:t> </a:t>
            </a:r>
            <a:r>
              <a:rPr lang="hu-HU" dirty="0" err="1"/>
              <a:t>Reproduction</a:t>
            </a:r>
            <a:r>
              <a:rPr lang="hu-HU" baseline="0" dirty="0"/>
              <a:t> 2012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681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Coy</a:t>
            </a:r>
            <a:r>
              <a:rPr lang="hu-HU" dirty="0"/>
              <a:t> </a:t>
            </a:r>
            <a:r>
              <a:rPr lang="hu-HU" dirty="0" err="1"/>
              <a:t>Reproduction</a:t>
            </a:r>
            <a:r>
              <a:rPr lang="hu-HU" baseline="0" dirty="0"/>
              <a:t> 2012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597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Li</a:t>
            </a:r>
            <a:r>
              <a:rPr lang="hu-HU" dirty="0" smtClean="0"/>
              <a:t>, </a:t>
            </a:r>
            <a:r>
              <a:rPr lang="hu-HU" dirty="0" err="1" smtClean="0"/>
              <a:t>Endocrinology</a:t>
            </a:r>
            <a:r>
              <a:rPr lang="hu-HU" dirty="0" smtClean="0"/>
              <a:t>, 2017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465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Coy</a:t>
            </a:r>
            <a:r>
              <a:rPr lang="hu-HU" dirty="0"/>
              <a:t> </a:t>
            </a:r>
            <a:r>
              <a:rPr lang="hu-HU" dirty="0" err="1"/>
              <a:t>Reproduction</a:t>
            </a:r>
            <a:r>
              <a:rPr lang="hu-HU" dirty="0"/>
              <a:t> 2012</a:t>
            </a:r>
          </a:p>
          <a:p>
            <a:endParaRPr lang="hu-HU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Progesterone (P4) levels close to 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fertilization location and its effect on sperm.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AutoNum type="alphaUcParenBoth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P4 levels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acting like 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chemoattractant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driving the sperm toward the oocyte.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High P4</a:t>
            </a:r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secreted by cumulus cells induce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acrosome</a:t>
            </a:r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</a:t>
            </a:r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87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Bruce M </a:t>
            </a:r>
            <a:r>
              <a:rPr lang="hu-HU" dirty="0" err="1"/>
              <a:t>Carlson</a:t>
            </a:r>
            <a:r>
              <a:rPr lang="hu-HU" dirty="0"/>
              <a:t> Human </a:t>
            </a:r>
            <a:r>
              <a:rPr lang="hu-HU" dirty="0" err="1"/>
              <a:t>Embryology</a:t>
            </a:r>
            <a:r>
              <a:rPr lang="hu-HU" dirty="0"/>
              <a:t> and </a:t>
            </a:r>
            <a:r>
              <a:rPr lang="hu-HU" dirty="0" err="1"/>
              <a:t>Developmental</a:t>
            </a:r>
            <a:r>
              <a:rPr lang="hu-HU" dirty="0"/>
              <a:t> </a:t>
            </a:r>
            <a:r>
              <a:rPr lang="hu-HU" dirty="0" err="1"/>
              <a:t>Biology</a:t>
            </a:r>
            <a:r>
              <a:rPr lang="hu-HU" dirty="0"/>
              <a:t>, </a:t>
            </a:r>
            <a:r>
              <a:rPr lang="hu-HU" dirty="0" err="1"/>
              <a:t>Elsevier</a:t>
            </a:r>
            <a:r>
              <a:rPr lang="hu-HU" dirty="0"/>
              <a:t>, 2014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2265-B98D-4798-ADA5-4EA869A65F7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888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Coy</a:t>
            </a:r>
            <a:r>
              <a:rPr lang="hu-HU" dirty="0"/>
              <a:t> </a:t>
            </a:r>
            <a:r>
              <a:rPr lang="hu-HU" dirty="0" err="1"/>
              <a:t>Reproduction</a:t>
            </a:r>
            <a:r>
              <a:rPr lang="hu-HU" dirty="0"/>
              <a:t> 2012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 for the sperm binding and releasing from the oviduct in the bovine model. (a) Sperm binding is mediated by lectin-like protein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BSP1 present in the sperm plasma membrane that recognizes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fucose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contained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annexin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molecule bound to the epithelial cell membrane.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Sperm binding to the oviduct could be modulated by two different mechanisms that can act at the same time. (b1)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Annexin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present in the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oviductal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fluid compete for the BSP1 binding site present on the sperm. (b2)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Fucosidase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enzymes present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oviductal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fluid can remove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fucose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residues contained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annexin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present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oviductal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epithelium. (c) These different mechanisms and the development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hyperactivative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motility allow the sperm release from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oviductal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reservoir.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920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Louros</a:t>
            </a:r>
            <a:r>
              <a:rPr lang="hu-HU" dirty="0"/>
              <a:t>,</a:t>
            </a:r>
            <a:r>
              <a:rPr lang="hu-HU" baseline="0" dirty="0"/>
              <a:t> FEBS Lett 2016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interconnection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occur based on interactions between the N-terminal extensions or the trefoil domain of ZP1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P4 (shown in red pentagons)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988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Coy</a:t>
            </a:r>
            <a:r>
              <a:rPr lang="hu-HU" dirty="0"/>
              <a:t> </a:t>
            </a:r>
            <a:r>
              <a:rPr lang="hu-HU" dirty="0" err="1"/>
              <a:t>Reproduction</a:t>
            </a:r>
            <a:r>
              <a:rPr lang="hu-HU" dirty="0"/>
              <a:t> 2012</a:t>
            </a:r>
          </a:p>
          <a:p>
            <a:endParaRPr lang="hu-HU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Progesterone (P4) levels close to 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fertilization location and its effect on sperm.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AutoNum type="alphaUcParenBoth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P4 levels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acting like 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chemoattractant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driving the sperm toward the oocyte.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High P4</a:t>
            </a:r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secreted by cumulus cells induce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acrosome</a:t>
            </a:r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</a:t>
            </a:r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025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baseline="0" dirty="0"/>
              <a:t> 2013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702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Avella</a:t>
            </a:r>
            <a:r>
              <a:rPr lang="hu-HU" dirty="0"/>
              <a:t> Mol </a:t>
            </a:r>
            <a:r>
              <a:rPr lang="hu-HU" dirty="0" err="1"/>
              <a:t>Hum</a:t>
            </a:r>
            <a:r>
              <a:rPr lang="hu-HU" dirty="0"/>
              <a:t>  </a:t>
            </a:r>
            <a:r>
              <a:rPr lang="hu-HU" dirty="0" err="1"/>
              <a:t>Reprod</a:t>
            </a:r>
            <a:r>
              <a:rPr lang="hu-HU" dirty="0"/>
              <a:t> 2013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670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Tokuhiro</a:t>
            </a:r>
            <a:r>
              <a:rPr lang="hu-HU" dirty="0"/>
              <a:t>, </a:t>
            </a:r>
            <a:r>
              <a:rPr lang="hu-HU" dirty="0" err="1"/>
              <a:t>Dev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 2018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221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Avella</a:t>
            </a:r>
            <a:r>
              <a:rPr lang="hu-HU" dirty="0" smtClean="0"/>
              <a:t>, Mol </a:t>
            </a:r>
            <a:r>
              <a:rPr lang="hu-HU" dirty="0" err="1" smtClean="0"/>
              <a:t>Hum</a:t>
            </a:r>
            <a:r>
              <a:rPr lang="hu-HU" dirty="0" smtClean="0"/>
              <a:t> </a:t>
            </a:r>
            <a:r>
              <a:rPr lang="hu-HU" dirty="0" err="1" smtClean="0"/>
              <a:t>Reprod</a:t>
            </a:r>
            <a:r>
              <a:rPr lang="hu-HU" dirty="0" smtClean="0"/>
              <a:t>, 2013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668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Avella</a:t>
            </a:r>
            <a:r>
              <a:rPr lang="hu-HU" dirty="0" smtClean="0"/>
              <a:t>, Mol </a:t>
            </a:r>
            <a:r>
              <a:rPr lang="hu-HU" dirty="0" err="1" smtClean="0"/>
              <a:t>Hum</a:t>
            </a:r>
            <a:r>
              <a:rPr lang="hu-HU" dirty="0" smtClean="0"/>
              <a:t> </a:t>
            </a:r>
            <a:r>
              <a:rPr lang="hu-HU" dirty="0" err="1" smtClean="0"/>
              <a:t>Reprod</a:t>
            </a:r>
            <a:r>
              <a:rPr lang="hu-HU" dirty="0" smtClean="0"/>
              <a:t>, 2013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202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Krachunas</a:t>
            </a:r>
            <a:r>
              <a:rPr lang="hu-HU" dirty="0"/>
              <a:t> Mol </a:t>
            </a:r>
            <a:r>
              <a:rPr lang="hu-HU" dirty="0" err="1"/>
              <a:t>Reprod</a:t>
            </a:r>
            <a:r>
              <a:rPr lang="hu-HU" dirty="0"/>
              <a:t> </a:t>
            </a:r>
            <a:r>
              <a:rPr lang="hu-HU" dirty="0" err="1"/>
              <a:t>Dev</a:t>
            </a:r>
            <a:r>
              <a:rPr lang="hu-HU" dirty="0"/>
              <a:t> 2016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501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Bianchi</a:t>
            </a:r>
            <a:r>
              <a:rPr lang="hu-HU" dirty="0"/>
              <a:t> </a:t>
            </a:r>
            <a:r>
              <a:rPr lang="hu-HU" dirty="0" err="1"/>
              <a:t>Nature</a:t>
            </a:r>
            <a:r>
              <a:rPr lang="hu-HU" dirty="0"/>
              <a:t> 2014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 | Juno is the GPI-anchored oocyte surface receptor for Izumo1.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8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avid recombinant Izumo1 protein, but not a control, binds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oolemma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3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Izumo1 binds HEK293 cells transfected with a Juno cDNA (clone B2), but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untransfected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controls.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Juno is highly expressed on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oolemma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unfertilized eggs.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Preincubation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eggs with an anti-Juno, but not an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anti-CD55 control antibody, blocked binding of recombinant Izumo1 protein.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e, f,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Cell-surface Juno was lost after treatment with PIPLC on Juno-transfected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HEK293 cells (e) or eggs (f). Images are single optical sections of unfertilized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 metaphase II eggs;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 bars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+mn-cs"/>
              </a:rPr>
              <a:t>ikron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a, c, d, f; and 10 m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ikron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b.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41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Spermatozoa with GFP in acrosome and RFP in mitochondria (RBGS sperm)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Okabe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518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Bianchi</a:t>
            </a:r>
            <a:r>
              <a:rPr lang="hu-HU" dirty="0"/>
              <a:t> </a:t>
            </a:r>
            <a:r>
              <a:rPr lang="hu-HU" dirty="0" err="1"/>
              <a:t>Nature</a:t>
            </a:r>
            <a:r>
              <a:rPr lang="hu-HU" dirty="0"/>
              <a:t> 2014</a:t>
            </a:r>
          </a:p>
          <a:p>
            <a:endParaRPr lang="hu-HU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4 | Juno is rapidly shed from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oolemma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normally fertilized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eggs, but not ICSI-fertilized or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parthenogenetically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activated eggs.</a:t>
            </a:r>
          </a:p>
          <a:p>
            <a:endParaRPr lang="hu-H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Cell-surface Juno rapidly becomes undetectable after fertilization. Juno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(green) is expressed on ovulated metaphase II eggs, but is barely evident 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telophase II and undetectable on pronuclear-stage zygotes. Arrow and asterisk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 sites of first and second polar body extrusion, respectively;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chromosomes are not within the plane of focus.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bars represent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m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ikrometer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585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Bianchi</a:t>
            </a:r>
            <a:r>
              <a:rPr lang="hu-HU" dirty="0"/>
              <a:t> </a:t>
            </a:r>
            <a:r>
              <a:rPr lang="hu-HU" dirty="0" err="1"/>
              <a:t>Nature</a:t>
            </a:r>
            <a:r>
              <a:rPr lang="hu-HU" dirty="0"/>
              <a:t> 2014</a:t>
            </a:r>
          </a:p>
          <a:p>
            <a:endParaRPr lang="hu-HU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Eggs fertilized by ICSI 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parthenogenetically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activated retain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oolemmal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Juno staining until at least 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pronuclear stage, as shown. Nuclei/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pronuclei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visualized with DAPI (blue).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show representative eggs from three independent experiments. Scale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bars represent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m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ikrometer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253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Vignery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2000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414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Vignery</a:t>
            </a:r>
            <a:r>
              <a:rPr lang="hu-HU" dirty="0"/>
              <a:t> J </a:t>
            </a:r>
            <a:r>
              <a:rPr lang="hu-HU" dirty="0" err="1"/>
              <a:t>Exp</a:t>
            </a:r>
            <a:r>
              <a:rPr lang="hu-HU" dirty="0"/>
              <a:t> </a:t>
            </a:r>
            <a:r>
              <a:rPr lang="hu-HU" dirty="0" err="1"/>
              <a:t>Pathol</a:t>
            </a:r>
            <a:r>
              <a:rPr lang="hu-HU" dirty="0"/>
              <a:t> 2000;</a:t>
            </a:r>
          </a:p>
          <a:p>
            <a:endParaRPr lang="hu-HU" dirty="0"/>
          </a:p>
          <a:p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Subunit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organization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fusion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glycoproteins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influenza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Sendai,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immunodeficiency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Rous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Sarcoma viruses. Hatched boxes represent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fusion peptides, filled black boxes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transmembrane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domains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3528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Weber</a:t>
            </a:r>
            <a:r>
              <a:rPr lang="hu-HU" dirty="0"/>
              <a:t>, </a:t>
            </a:r>
            <a:r>
              <a:rPr lang="hu-HU" dirty="0" err="1"/>
              <a:t>Cell</a:t>
            </a:r>
            <a:r>
              <a:rPr lang="hu-HU" dirty="0"/>
              <a:t>, 1998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016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2013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023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2018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185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2013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8217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Tokuhiro</a:t>
            </a:r>
            <a:r>
              <a:rPr lang="hu-HU" dirty="0"/>
              <a:t>, </a:t>
            </a:r>
            <a:r>
              <a:rPr lang="hu-HU" dirty="0" err="1"/>
              <a:t>Dev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 2018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957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Nomikos</a:t>
            </a:r>
            <a:r>
              <a:rPr lang="hu-HU" dirty="0"/>
              <a:t>, </a:t>
            </a:r>
            <a:r>
              <a:rPr lang="hu-HU" dirty="0" err="1"/>
              <a:t>Biochem</a:t>
            </a:r>
            <a:r>
              <a:rPr lang="hu-HU" dirty="0"/>
              <a:t> J 2017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009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Muro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2016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81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Muro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2016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77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La </a:t>
            </a:r>
            <a:r>
              <a:rPr lang="hu-HU" dirty="0" err="1"/>
              <a:t>Spina</a:t>
            </a:r>
            <a:r>
              <a:rPr lang="hu-HU" dirty="0"/>
              <a:t> </a:t>
            </a:r>
            <a:r>
              <a:rPr lang="hu-HU" dirty="0" err="1"/>
              <a:t>Dev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2016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199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Muro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2018, </a:t>
            </a:r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2018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67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Muro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2016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789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Muro</a:t>
            </a:r>
            <a:r>
              <a:rPr lang="hu-HU" dirty="0"/>
              <a:t> </a:t>
            </a:r>
            <a:r>
              <a:rPr lang="hu-HU" dirty="0" err="1"/>
              <a:t>Biol</a:t>
            </a:r>
            <a:r>
              <a:rPr lang="hu-HU" dirty="0"/>
              <a:t> </a:t>
            </a:r>
            <a:r>
              <a:rPr lang="hu-HU" dirty="0" err="1"/>
              <a:t>Reprod</a:t>
            </a:r>
            <a:r>
              <a:rPr lang="hu-HU" dirty="0"/>
              <a:t> 2016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4C7C-1BBC-4046-9218-14F287C8A01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2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9C02A-FD5C-4CA2-A7B5-6472C9486B2F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AAC35-4FFB-42B1-8F3E-F587BC2F158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FCE66-FB5C-42FB-B595-481C0719DF5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6AACD-34C3-452A-BDB1-10F298B7D9A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15E29-8413-448F-ABB3-292F878B671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CC79-B660-46C3-97E2-8474DA32EA9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74A4B-EE94-4278-A87A-8290060E33A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6378B-BA89-44EB-A807-818D650170A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0BF18-CB0B-4CE2-9B55-84F7F69067B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AD128-D707-4139-A41A-3646B359FFF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5703E-9956-44BF-98C0-9C002E411835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 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424B024-135E-46FA-8ACC-132FAFB86F9C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wRAHHrttYs" TargetMode="External"/><Relationship Id="rId2" Type="http://schemas.openxmlformats.org/officeDocument/2006/relationships/hyperlink" Target="https://youtu.be/T9_XkaXCXqc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67"/>
            <a:ext cx="9144000" cy="6253865"/>
          </a:xfrm>
          <a:prstGeom prst="rect">
            <a:avLst/>
          </a:prstGeom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66582"/>
            <a:ext cx="88924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cap="small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Medizinische</a:t>
            </a:r>
            <a:r>
              <a:rPr lang="hu-HU" sz="3600" cap="sm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 </a:t>
            </a:r>
            <a:r>
              <a:rPr lang="hu-HU" sz="3600" cap="small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Embryologie</a:t>
            </a:r>
            <a:r>
              <a:rPr lang="hu-HU" sz="3600" cap="sm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 II</a:t>
            </a:r>
            <a:br>
              <a:rPr lang="hu-HU" sz="3600" cap="sm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</a:br>
            <a:r>
              <a:rPr lang="hu-HU" sz="3600" cap="sm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2018/2019 </a:t>
            </a:r>
            <a:r>
              <a:rPr lang="hu-HU" sz="3600" cap="small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Frühlingssemester</a:t>
            </a:r>
            <a:endParaRPr lang="hu-HU" sz="3600" cap="small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23750" y="6150114"/>
            <a:ext cx="28471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dr. Attila Magyar </a:t>
            </a:r>
            <a:r>
              <a:rPr lang="hu-HU" sz="20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13.02.2020</a:t>
            </a:r>
            <a:endParaRPr lang="de-DE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51520" y="4437112"/>
            <a:ext cx="4472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4400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Die </a:t>
            </a:r>
            <a:r>
              <a:rPr lang="hu-HU" sz="4400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Befruchtung</a:t>
            </a:r>
            <a:endParaRPr lang="de-DE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1187450"/>
            <a:ext cx="54483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03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zövegdoboz 1"/>
          <p:cNvSpPr txBox="1">
            <a:spLocks noChangeArrowheads="1"/>
          </p:cNvSpPr>
          <p:nvPr/>
        </p:nvSpPr>
        <p:spPr bwMode="auto">
          <a:xfrm>
            <a:off x="539750" y="620713"/>
            <a:ext cx="79930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dirty="0">
                <a:latin typeface="Calibri" pitchFamily="34" charset="0"/>
              </a:rPr>
              <a:t>Zahl der Spermien im Ejakulat (Europa und USA)</a:t>
            </a:r>
          </a:p>
          <a:p>
            <a:endParaRPr lang="de-DE" sz="2400" dirty="0">
              <a:latin typeface="Calibri" pitchFamily="34" charset="0"/>
            </a:endParaRPr>
          </a:p>
          <a:p>
            <a:r>
              <a:rPr lang="de-DE" sz="2400" dirty="0" err="1">
                <a:latin typeface="Calibri" pitchFamily="34" charset="0"/>
              </a:rPr>
              <a:t>Koppenhagen</a:t>
            </a:r>
            <a:r>
              <a:rPr lang="de-DE" sz="2400" dirty="0">
                <a:latin typeface="Calibri" pitchFamily="34" charset="0"/>
              </a:rPr>
              <a:t>, zwischen 1938 und 1992: </a:t>
            </a:r>
            <a:r>
              <a:rPr lang="hu-HU" sz="2400" dirty="0" err="1">
                <a:latin typeface="Calibri" pitchFamily="34" charset="0"/>
              </a:rPr>
              <a:t>durchschnittlich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de-DE" sz="2400" dirty="0">
                <a:latin typeface="Calibri" pitchFamily="34" charset="0"/>
              </a:rPr>
              <a:t>von 113 Millionen pro ml zu 66 Millionen pro ml.   </a:t>
            </a:r>
            <a:endParaRPr lang="hu-HU" dirty="0">
              <a:latin typeface="Calibri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2205038"/>
            <a:ext cx="90852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Szövegdoboz 3"/>
          <p:cNvSpPr txBox="1">
            <a:spLocks noChangeArrowheads="1"/>
          </p:cNvSpPr>
          <p:nvPr/>
        </p:nvSpPr>
        <p:spPr bwMode="auto">
          <a:xfrm>
            <a:off x="323850" y="3789363"/>
            <a:ext cx="83518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de-DE" sz="2800">
                <a:latin typeface="Calibri" pitchFamily="34" charset="0"/>
              </a:rPr>
              <a:t>Ähnliche Ergebnisse: Paris, Finnland, Schottland: Gewicht des Hoden vermindert, Zahl der Spermien vermindert,  wenigere motile Spermien,  Häufigkeit des Hodenkarzinoms nimmt zu:</a:t>
            </a:r>
          </a:p>
          <a:p>
            <a:pPr algn="just"/>
            <a:endParaRPr lang="de-DE" sz="2800">
              <a:latin typeface="Calibri" pitchFamily="34" charset="0"/>
            </a:endParaRPr>
          </a:p>
          <a:p>
            <a:pPr algn="ctr"/>
            <a:r>
              <a:rPr lang="de-DE" sz="2800" b="1">
                <a:latin typeface="Calibri" pitchFamily="34" charset="0"/>
              </a:rPr>
              <a:t>Testicular dysgenesis syndrome</a:t>
            </a:r>
            <a:endParaRPr lang="hu-HU" sz="28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86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548680"/>
            <a:ext cx="914404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636"/>
            <a:ext cx="9144000" cy="46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81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in den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weiblichen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Genitalwegen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10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1"/>
            <a:ext cx="7416824" cy="655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220072" y="476672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Zahl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in den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weiblichenGenitalwegen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rote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Zahlen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4992" y="1039367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Zahl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muss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verändert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sein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hu-HU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hu-H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</a:t>
            </a:r>
            <a:r>
              <a:rPr lang="hu-HU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14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6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1242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3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397042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899592" y="494116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PS8C2A"/>
              </a:rPr>
              <a:t>The uteri and oviducts were removed from the females and subjected for observation immediately after the</a:t>
            </a:r>
            <a:r>
              <a:rPr lang="hu-HU" dirty="0">
                <a:latin typeface="AdvPS8C2A"/>
              </a:rPr>
              <a:t> </a:t>
            </a:r>
            <a:r>
              <a:rPr lang="de-DE" dirty="0" err="1">
                <a:latin typeface="AdvPS8C2A"/>
              </a:rPr>
              <a:t>ejaculation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755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332656"/>
            <a:ext cx="9144000" cy="345867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899592" y="508518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PS8C2A"/>
              </a:rPr>
              <a:t>Sperm distribution in the uterus and UTJ 15 min after coitus.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984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886700" cy="4141788"/>
          </a:xfrm>
        </p:spPr>
      </p:pic>
      <p:sp>
        <p:nvSpPr>
          <p:cNvPr id="5" name="Téglalap 4"/>
          <p:cNvSpPr/>
          <p:nvPr/>
        </p:nvSpPr>
        <p:spPr>
          <a:xfrm>
            <a:off x="0" y="47251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31413"/>
                </a:solidFill>
                <a:latin typeface="DbwggyAdvTT3713a231"/>
              </a:rPr>
              <a:t>Scanning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electron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micrograph of the surface that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lines</a:t>
            </a:r>
            <a:r>
              <a:rPr lang="de-DE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the</a:t>
            </a:r>
            <a:r>
              <a:rPr lang="de-DE" dirty="0">
                <a:solidFill>
                  <a:srgbClr val="131413"/>
                </a:solidFill>
                <a:latin typeface="DbwggyAdvTT3713a231"/>
              </a:rPr>
              <a:t> bovine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uterotubal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junction. The junction has been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opened</a:t>
            </a:r>
            <a:r>
              <a:rPr lang="de-DE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longitudinally</a:t>
            </a:r>
            <a:r>
              <a:rPr lang="de-DE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and</a:t>
            </a:r>
            <a:r>
              <a:rPr lang="de-DE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de-DE" dirty="0" err="1">
                <a:solidFill>
                  <a:srgbClr val="131413"/>
                </a:solidFill>
                <a:latin typeface="DbwggyAdvTT3713a231"/>
              </a:rPr>
              <a:t>is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oriented such that the uterus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would lie to the left. Notice that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mucosal folds form blunt arrows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that point into the oviduct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223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913"/>
            <a:ext cx="7772400" cy="5562600"/>
          </a:xfrm>
        </p:spPr>
        <p:txBody>
          <a:bodyPr/>
          <a:lstStyle/>
          <a:p>
            <a:pPr algn="ctr">
              <a:buFontTx/>
              <a:buChar char=" "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Die wichtigsten Ereignisse der Befruchtung - chronologisch angesehen: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teilweise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historisch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 "/>
            </a:pPr>
            <a:endParaRPr lang="de-DE" sz="2400" dirty="0">
              <a:latin typeface="Lucida Sans Unicode" pitchFamily="34" charset="0"/>
            </a:endParaRPr>
          </a:p>
          <a:p>
            <a:pPr marL="0" indent="0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Ovulation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der Eizelle aus dem Ovar</a:t>
            </a:r>
          </a:p>
          <a:p>
            <a:pPr marL="0" indent="0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2. Ejakulation, dann Kapazitation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der Spermien;</a:t>
            </a:r>
          </a:p>
          <a:p>
            <a:pPr marL="0" indent="0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Erste Erkennung: die Erkennung der Hülle der Eizelle vom Spermium und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Bindung an der Zona pellucida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4. Akrosomenreaktion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(AR);</a:t>
            </a:r>
          </a:p>
          <a:p>
            <a:pPr marL="0" indent="0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Zweite Erkennung und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der Gameten;</a:t>
            </a:r>
          </a:p>
          <a:p>
            <a:pPr marL="0" indent="0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6. Verhinderung der Polyspermie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(CGR);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881747"/>
            <a:ext cx="2889133" cy="287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474"/>
            <a:ext cx="9144000" cy="54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251200" cy="24384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78" y="0"/>
            <a:ext cx="4630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90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49715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47564" y="587727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PS8C2A"/>
              </a:rPr>
              <a:t>Spermatozoa in the isthmus 2 h after artificial insemination or coitus.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48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" y="0"/>
            <a:ext cx="7076540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098632" y="58847"/>
            <a:ext cx="20453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dvPS8C2A"/>
              </a:rPr>
              <a:t>Acrosomal</a:t>
            </a:r>
            <a:r>
              <a:rPr lang="en-US" sz="1400" dirty="0">
                <a:latin typeface="AdvPS8C2A"/>
              </a:rPr>
              <a:t> status of spermatozoa found in the upper isthmus. Oviducts were removed from females </a:t>
            </a:r>
            <a:r>
              <a:rPr lang="en-US" sz="1400" b="1" dirty="0">
                <a:solidFill>
                  <a:srgbClr val="C00000"/>
                </a:solidFill>
                <a:latin typeface="AdvPS8C2A"/>
              </a:rPr>
              <a:t>4 h after coitus </a:t>
            </a:r>
            <a:r>
              <a:rPr lang="en-US" sz="1400" dirty="0">
                <a:latin typeface="AdvPS8C2A"/>
              </a:rPr>
              <a:t>(restricted mating), stretched</a:t>
            </a:r>
          </a:p>
          <a:p>
            <a:r>
              <a:rPr lang="en-US" sz="1400" dirty="0">
                <a:latin typeface="AdvPS8C2A"/>
              </a:rPr>
              <a:t>out carefully, and observed under a fluorescence microscope. </a:t>
            </a:r>
            <a:endParaRPr lang="hu-HU" sz="1400" dirty="0">
              <a:latin typeface="AdvPS8C2A"/>
            </a:endParaRPr>
          </a:p>
          <a:p>
            <a:r>
              <a:rPr lang="en-US" sz="1400" dirty="0">
                <a:latin typeface="AdvPSOP-B"/>
              </a:rPr>
              <a:t>A</a:t>
            </a:r>
            <a:r>
              <a:rPr lang="en-US" sz="1400" dirty="0">
                <a:latin typeface="AdvPS8C2A"/>
              </a:rPr>
              <a:t>) Only a few spermatozoa were observed in upper isthmus near the ampulla (a series of</a:t>
            </a:r>
          </a:p>
          <a:p>
            <a:r>
              <a:rPr lang="en-US" sz="1400" dirty="0">
                <a:latin typeface="AdvPS8C2A"/>
              </a:rPr>
              <a:t>photographs </a:t>
            </a:r>
            <a:r>
              <a:rPr lang="en-US" sz="1400" dirty="0" smtClean="0">
                <a:latin typeface="AdvPS8C2A"/>
              </a:rPr>
              <a:t>at</a:t>
            </a:r>
            <a:r>
              <a:rPr lang="hu-HU" sz="1400" dirty="0" smtClean="0">
                <a:latin typeface="AdvPS8C2A"/>
              </a:rPr>
              <a:t> </a:t>
            </a:r>
            <a:r>
              <a:rPr lang="en-US" sz="1400" dirty="0" smtClean="0">
                <a:latin typeface="AdvPS586B"/>
              </a:rPr>
              <a:t>3</a:t>
            </a:r>
            <a:r>
              <a:rPr lang="en-US" sz="1400" dirty="0" smtClean="0">
                <a:latin typeface="AdvPS8C2A"/>
              </a:rPr>
              <a:t>40</a:t>
            </a:r>
            <a:r>
              <a:rPr lang="hu-HU" sz="1400" dirty="0" smtClean="0">
                <a:latin typeface="AdvPS8C2A"/>
              </a:rPr>
              <a:t>x</a:t>
            </a:r>
            <a:r>
              <a:rPr lang="en-US" sz="1400" dirty="0" smtClean="0">
                <a:latin typeface="AdvPS8C2A"/>
              </a:rPr>
              <a:t> </a:t>
            </a:r>
            <a:r>
              <a:rPr lang="en-US" sz="1400" dirty="0">
                <a:latin typeface="AdvPS8C2A"/>
              </a:rPr>
              <a:t>magnification were tiled). The boxed areas are magnified in </a:t>
            </a:r>
            <a:r>
              <a:rPr lang="en-US" sz="1400" dirty="0">
                <a:latin typeface="AdvPSOP-B"/>
              </a:rPr>
              <a:t>B </a:t>
            </a:r>
            <a:r>
              <a:rPr lang="en-US" sz="1400" dirty="0">
                <a:latin typeface="AdvPS8C2A"/>
              </a:rPr>
              <a:t>and </a:t>
            </a:r>
            <a:r>
              <a:rPr lang="en-US" sz="1400" dirty="0">
                <a:latin typeface="AdvPSOP-B"/>
              </a:rPr>
              <a:t>C</a:t>
            </a:r>
            <a:r>
              <a:rPr lang="en-US" sz="1400" dirty="0">
                <a:latin typeface="AdvPS8C2A"/>
              </a:rPr>
              <a:t>, respectively. Asterisks indicate acrosome-reacted spermatozoa</a:t>
            </a:r>
            <a:endParaRPr lang="de-DE" sz="1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725" y="5642413"/>
            <a:ext cx="2051951" cy="8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33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445817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4646814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dvPS8C2A"/>
              </a:rPr>
              <a:t>Spermatozoa and oocytes in the ampulla of the oviduct. The ampulla was observed 4 h after coitus (restricted mating). The live fluorescent image</a:t>
            </a:r>
          </a:p>
          <a:p>
            <a:r>
              <a:rPr lang="en-US" sz="2000" dirty="0">
                <a:latin typeface="AdvPS8C2A"/>
              </a:rPr>
              <a:t>was overlaid on the normal lighting image. The photo shows four oocytes within cumulus cell masses and three spermatozoa (arrowheads). Each</a:t>
            </a:r>
          </a:p>
          <a:p>
            <a:r>
              <a:rPr lang="en-US" sz="2000" dirty="0">
                <a:latin typeface="AdvPS8C2A"/>
              </a:rPr>
              <a:t>spermatozoon had penetrated the zona pellucida of a different oocyte. Note that there are no extra spermatozoa in ampulla (</a:t>
            </a:r>
            <a:r>
              <a:rPr lang="en-US" sz="2000" dirty="0">
                <a:latin typeface="AdvPS586B"/>
              </a:rPr>
              <a:t>3</a:t>
            </a:r>
            <a:r>
              <a:rPr lang="en-US" sz="2000" dirty="0">
                <a:latin typeface="AdvPS8C2A"/>
              </a:rPr>
              <a:t>200 magnification).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99008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925"/>
            <a:ext cx="9144000" cy="250815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512" y="4869160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F) Time course of in vivo fertilization. The ovulated eggs were removed from the ampulla after 1.5, 4 or 7 h post mating and incubated in culture medium for 24 h. Then, the percentage of two-cell embryos was recorded</a:t>
            </a:r>
            <a:endParaRPr lang="hu-H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quantified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z-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stacks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confocal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oviduct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1.5h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postmating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quantified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stacks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confocal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oviduct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postmating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87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209079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39552" y="306896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 migration through the UTJ and Isthmus</a:t>
            </a:r>
            <a:r>
              <a:rPr lang="hu-H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(F) Bright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representative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(G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H)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DsRed2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EGFP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3A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6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5575300" cy="51435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5805264"/>
            <a:ext cx="8743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(K)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(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DAPI, EGFP and DsRed2) of a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crosssection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showing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acrosome-intact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oviductal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folds.The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arrow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oviductal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fold.The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arrow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oviductal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hu-H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83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Kapazitation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8728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685800"/>
          </a:xfrm>
        </p:spPr>
        <p:txBody>
          <a:bodyPr/>
          <a:lstStyle/>
          <a:p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Kapazitation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Spermien nach Ejakulation sind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noch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nicht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 der Lage, eine Eizelle zu befruchten. Dazu brauchen sie ein bisschen Zeit für weitere (biochemische, nicht morphologische) Reifung in den weiblichen Genitalwegen.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Diese Reifung nennen wir als Kapazitation. Die Zeitdauer der Kapazitation beträgt 50-240 Minuten. 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Nur die kapazitierten Spermien können in die nächste Stufe, die sog. Akrosomenreaktion übergehen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anderen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Wörtern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kapazitierten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können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befruchten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Ovulation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932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4" y="0"/>
            <a:ext cx="7804691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020272" y="69269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 </a:t>
            </a:r>
            <a:r>
              <a:rPr lang="hu-H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 Kapazitation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3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323528" y="188640"/>
            <a:ext cx="5976664" cy="5257800"/>
            <a:chOff x="1701800" y="800100"/>
            <a:chExt cx="5976664" cy="5257800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800" y="800100"/>
              <a:ext cx="5740400" cy="5257800"/>
            </a:xfrm>
            <a:prstGeom prst="rect">
              <a:avLst/>
            </a:prstGeom>
          </p:spPr>
        </p:pic>
        <p:sp>
          <p:nvSpPr>
            <p:cNvPr id="2" name="Szövegdoboz 1"/>
            <p:cNvSpPr txBox="1"/>
            <p:nvPr/>
          </p:nvSpPr>
          <p:spPr>
            <a:xfrm>
              <a:off x="6588224" y="4994888"/>
              <a:ext cx="109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SACY</a:t>
              </a:r>
              <a:endParaRPr lang="de-D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Szövegdoboz 4"/>
          <p:cNvSpPr txBox="1"/>
          <p:nvPr/>
        </p:nvSpPr>
        <p:spPr>
          <a:xfrm>
            <a:off x="3131840" y="58772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SACY-KO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Maus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steril (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befruchtungsfähig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23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44500"/>
            <a:ext cx="8280400" cy="5969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31800" y="6237312"/>
            <a:ext cx="828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HCO</a:t>
            </a:r>
            <a:r>
              <a:rPr lang="hu-HU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Konzentration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: von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einigen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Nebenhoden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Cauda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Ejakulat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weibliche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Genitalwege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292080" y="83671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 bwMode="auto">
          <a:xfrm>
            <a:off x="5508104" y="1268760"/>
            <a:ext cx="1152128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zövegdoboz 6"/>
          <p:cNvSpPr txBox="1"/>
          <p:nvPr/>
        </p:nvSpPr>
        <p:spPr>
          <a:xfrm>
            <a:off x="7195783" y="1989598"/>
            <a:ext cx="1575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CatSper1-4</a:t>
            </a:r>
            <a:endParaRPr lang="de-DE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05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Kapazitation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bedeutet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bestimmte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Veränderungen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Zusammens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tzung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Plasmamembran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Fluidität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veränderung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), i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Membranpotential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modifikationen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Tyr-Phosphorylationen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Kapazitierte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entstehen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Inkubation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Pufferlösung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Beispiel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Albumin 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Lipid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transfer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protein (LTP-1;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in den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weiblichen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Genitalwegen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nachweisbar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binden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Plasmamembran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Spermiums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entfernen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Cholesterol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Spermienmembran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Plasmamembran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wird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mehr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fluid.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hu-HU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968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582613"/>
            <a:ext cx="8928992" cy="685800"/>
          </a:xfrm>
          <a:noFill/>
        </p:spPr>
        <p:txBody>
          <a:bodyPr/>
          <a:lstStyle/>
          <a:p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endParaRPr lang="hu-H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5562600"/>
          </a:xfrm>
        </p:spPr>
        <p:txBody>
          <a:bodyPr/>
          <a:lstStyle/>
          <a:p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Gebärmutter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in den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Eileiter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hauptsächlich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passiv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transportiert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Hilfe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Muskelkontraktion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Tuba uterina. 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Flimmerbewegung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dabei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nur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wichtig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Suspension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halten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Spermienbewegeung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gerichtet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orientiert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sich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entsprechend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chemischen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Moleküls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Sehr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große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Bedeutung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bei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Seetieren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äußerer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Befruchtung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 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Seeigel-Ei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produzier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chemoattraktive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Resact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Aminosäure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(AA)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groß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artspezifizisch</a:t>
            </a:r>
            <a:r>
              <a:rPr lang="de-DE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chemotaktische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Effekt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ausüben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5394" y="332656"/>
            <a:ext cx="7993211" cy="685800"/>
          </a:xfrm>
        </p:spPr>
        <p:txBody>
          <a:bodyPr/>
          <a:lstStyle/>
          <a:p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endParaRPr lang="hu-H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In den 60-er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Jahren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Follikelflüssigkeit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Säugetieren 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Chemoattraktant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Spermien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nachgewiesen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Später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wurden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effektive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Komponenten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dieser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Flüssigkeit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identifiziert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z.B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Progesteron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Atriales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Natriuretische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Faktor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(28 AA; in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sehr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niedrige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Konzentration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0,7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Tertiärstruktur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ähnelt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Resact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kapazitierte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zeigen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Heute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wissen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Tuba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Speicherstelle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Wartestelle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kapazitierte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Ovulation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d.h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Einfluß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emoattraktiven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Substanzen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schwimmen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0976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228600" y="228600"/>
            <a:ext cx="8534400" cy="5888038"/>
            <a:chOff x="144" y="144"/>
            <a:chExt cx="5376" cy="3709"/>
          </a:xfrm>
        </p:grpSpPr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144" y="144"/>
            <a:ext cx="3417" cy="3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0" name="Image" r:id="rId3" imgW="9047653" imgH="9492411" progId="Photoshop.Image.6">
                    <p:embed/>
                  </p:oleObj>
                </mc:Choice>
                <mc:Fallback>
                  <p:oleObj name="Image" r:id="rId3" imgW="9047653" imgH="9492411" progId="Photoshop.Image.6">
                    <p:embed/>
                    <p:pic>
                      <p:nvPicPr>
                        <p:cNvPr id="1536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44"/>
                          <a:ext cx="3417" cy="35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3" name="Text Box 3"/>
            <p:cNvSpPr txBox="1">
              <a:spLocks noChangeArrowheads="1"/>
            </p:cNvSpPr>
            <p:nvPr/>
          </p:nvSpPr>
          <p:spPr bwMode="auto">
            <a:xfrm>
              <a:off x="3744" y="480"/>
              <a:ext cx="1776" cy="3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Die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Wirkung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des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Resact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Seeigelspermien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hu-HU" sz="2000" dirty="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l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aus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einer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Resact-Lösung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wurde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die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Stelle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um</a:t>
              </a:r>
              <a:r>
                <a:rPr lang="hu-HU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hu-HU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Uhr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eingetropft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pipettiert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). Die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Nummern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sind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Sekunden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. Die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kleine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weiße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Kreise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sind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die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herumschwimmende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Spermien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. (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Ein g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anz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ähnliches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sehen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wir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von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den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menschlichen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Spermien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plus ANF.)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371600" y="2971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0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267200" y="2971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20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371600" y="5867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40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343400" y="5867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25554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76672"/>
            <a:ext cx="8358530" cy="580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7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Hyperaktive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Spemien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Kapazitation: in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Eileiter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Hyperaktivation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Folge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von Kapazitation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Während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Kapazitation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Ca-Kanal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aktiviert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CatSper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(1-4)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Geißelmembran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Hauptstück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erhöhte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Ca-Konzentration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Hyperaktivität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verantwortlich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CatSper1 KO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Maus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infertil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Rheotaxis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Hyperaktive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schwimmen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gegen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Schleimstrom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Eileiters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verursacht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Flimmerbewegungen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Kontraktionen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832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865187"/>
          </a:xfrm>
        </p:spPr>
        <p:txBody>
          <a:bodyPr/>
          <a:lstStyle/>
          <a:p>
            <a:r>
              <a:rPr lang="hu-H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Follikelsprung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Ovulation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81076"/>
            <a:ext cx="8062664" cy="5543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Aus dem Graaf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schen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Follikel gelangt die Eizelle (sekundäre Oozyte) durch Ovulation in den Eileiter für Befruchtung.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Das passiert am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 14. Tage des Menstruationszyklus.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endParaRPr lang="de-DE" sz="24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Es ist ein komplex Vorgang. Neben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mechanischen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Ereignisse (</a:t>
            </a: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Ödem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der Graaf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sche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Follikel und </a:t>
            </a: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Kontraktion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der glatten Muskelzellen des Eierstockes) entsteht das sog. </a:t>
            </a: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Stigma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(die vorwölbende rötliche Stelle am Eierstockoberfläche) unter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proteolytischen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Einflüsse.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reife </a:t>
            </a: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(jetzt im Metaphase der 2. Reifteilung) gelingt mit der </a:t>
            </a: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pellucida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und den </a:t>
            </a: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Kumuluszellen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in die Tuba.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sperm mot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3" y="61913"/>
            <a:ext cx="4206875" cy="5948362"/>
          </a:xfrm>
          <a:prstGeom prst="rect">
            <a:avLst/>
          </a:prstGeom>
          <a:noFill/>
        </p:spPr>
      </p:pic>
      <p:pic>
        <p:nvPicPr>
          <p:cNvPr id="62469" name="Picture 5" descr="sperm motil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738" y="3017838"/>
            <a:ext cx="4608512" cy="3606800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4644008" y="692696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Kapazitierte</a:t>
            </a:r>
            <a:r>
              <a:rPr lang="hu-HU" dirty="0"/>
              <a:t> </a:t>
            </a:r>
            <a:r>
              <a:rPr lang="hu-HU" dirty="0" err="1"/>
              <a:t>Spermien</a:t>
            </a:r>
            <a:r>
              <a:rPr lang="hu-HU" dirty="0"/>
              <a:t> </a:t>
            </a:r>
            <a:r>
              <a:rPr lang="hu-HU" dirty="0" err="1"/>
              <a:t>werden</a:t>
            </a:r>
            <a:r>
              <a:rPr lang="hu-HU" dirty="0"/>
              <a:t> </a:t>
            </a:r>
            <a:r>
              <a:rPr lang="hu-HU" dirty="0" err="1"/>
              <a:t>hinsichtlich</a:t>
            </a:r>
            <a:r>
              <a:rPr lang="hu-HU" dirty="0"/>
              <a:t> </a:t>
            </a:r>
            <a:r>
              <a:rPr lang="hu-HU" dirty="0" err="1"/>
              <a:t>ihrer</a:t>
            </a:r>
            <a:r>
              <a:rPr lang="hu-HU" dirty="0"/>
              <a:t> </a:t>
            </a:r>
            <a:r>
              <a:rPr lang="hu-HU" dirty="0" err="1"/>
              <a:t>Bewegung</a:t>
            </a:r>
            <a:r>
              <a:rPr lang="hu-HU" dirty="0"/>
              <a:t> </a:t>
            </a:r>
            <a:r>
              <a:rPr lang="hu-HU" b="1" dirty="0" err="1"/>
              <a:t>hyperaktiv</a:t>
            </a:r>
            <a:r>
              <a:rPr lang="hu-HU" dirty="0"/>
              <a:t> </a:t>
            </a:r>
            <a:r>
              <a:rPr lang="hu-HU" dirty="0" err="1"/>
              <a:t>nach</a:t>
            </a:r>
            <a:r>
              <a:rPr lang="hu-HU" dirty="0"/>
              <a:t> </a:t>
            </a:r>
            <a:r>
              <a:rPr lang="hu-HU" dirty="0" err="1"/>
              <a:t>Begegnung</a:t>
            </a:r>
            <a:r>
              <a:rPr lang="hu-HU" dirty="0"/>
              <a:t> mit </a:t>
            </a:r>
            <a:r>
              <a:rPr lang="hu-HU" dirty="0" err="1"/>
              <a:t>diesen</a:t>
            </a:r>
            <a:r>
              <a:rPr lang="hu-HU" dirty="0"/>
              <a:t> </a:t>
            </a:r>
            <a:r>
              <a:rPr lang="hu-HU" dirty="0" err="1"/>
              <a:t>Chemoattraktanten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098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3581317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355976" y="97061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31413"/>
                </a:solidFill>
                <a:latin typeface="DbwggyAdvTT3713a231"/>
              </a:rPr>
              <a:t>Tracings of video images and swimming tracks of </a:t>
            </a:r>
            <a:endParaRPr lang="hu-HU" dirty="0">
              <a:solidFill>
                <a:srgbClr val="131413"/>
              </a:solidFill>
              <a:latin typeface="DbwggyAdvTT3713a231"/>
            </a:endParaRPr>
          </a:p>
          <a:p>
            <a:r>
              <a:rPr lang="en-US" dirty="0">
                <a:solidFill>
                  <a:srgbClr val="131413"/>
                </a:solidFill>
                <a:latin typeface="DbwggyAdvTT3713a231"/>
              </a:rPr>
              <a:t>activated (</a:t>
            </a:r>
            <a:r>
              <a:rPr lang="en-US" dirty="0">
                <a:solidFill>
                  <a:srgbClr val="131413"/>
                </a:solidFill>
                <a:latin typeface="XhhjmnAdvTTb8864ccf.B"/>
              </a:rPr>
              <a:t>a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)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and </a:t>
            </a:r>
            <a:endParaRPr lang="hu-HU" dirty="0">
              <a:solidFill>
                <a:srgbClr val="131413"/>
              </a:solidFill>
              <a:latin typeface="DbwggyAdvTT3713a231"/>
            </a:endParaRPr>
          </a:p>
          <a:p>
            <a:r>
              <a:rPr lang="en-US" dirty="0" err="1">
                <a:solidFill>
                  <a:srgbClr val="131413"/>
                </a:solidFill>
                <a:latin typeface="DbwggyAdvTT3713a231"/>
              </a:rPr>
              <a:t>hyperactivated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 (</a:t>
            </a:r>
            <a:r>
              <a:rPr lang="en-US" dirty="0">
                <a:solidFill>
                  <a:srgbClr val="131413"/>
                </a:solidFill>
                <a:latin typeface="XhhjmnAdvTTb8864ccf.B"/>
              </a:rPr>
              <a:t>b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) bull sperm. </a:t>
            </a:r>
            <a:endParaRPr lang="hu-HU" dirty="0">
              <a:solidFill>
                <a:srgbClr val="131413"/>
              </a:solidFill>
              <a:latin typeface="DbwggyAdvTT3713a231"/>
            </a:endParaRPr>
          </a:p>
          <a:p>
            <a:r>
              <a:rPr lang="en-US" dirty="0">
                <a:solidFill>
                  <a:srgbClr val="131413"/>
                </a:solidFill>
                <a:latin typeface="DbwggyAdvTT3713a231"/>
              </a:rPr>
              <a:t>The tracings of sperm (</a:t>
            </a:r>
            <a:r>
              <a:rPr lang="en-US" dirty="0">
                <a:solidFill>
                  <a:srgbClr val="131413"/>
                </a:solidFill>
                <a:latin typeface="BmwkhnAdvTT50a2f13e.I"/>
              </a:rPr>
              <a:t>below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)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represent three successive video images taken at 30 images/s. The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swimming tracks (</a:t>
            </a:r>
            <a:r>
              <a:rPr lang="en-US" dirty="0">
                <a:solidFill>
                  <a:srgbClr val="131413"/>
                </a:solidFill>
                <a:latin typeface="BmwkhnAdvTT50a2f13e.I"/>
              </a:rPr>
              <a:t>above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) are shown as </a:t>
            </a:r>
            <a:r>
              <a:rPr lang="en-US" dirty="0">
                <a:solidFill>
                  <a:srgbClr val="131413"/>
                </a:solidFill>
                <a:latin typeface="BmwkhnAdvTT50a2f13e.I"/>
              </a:rPr>
              <a:t>lines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connecting the positions of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 </a:t>
            </a:r>
            <a:r>
              <a:rPr lang="en-US" dirty="0">
                <a:solidFill>
                  <a:srgbClr val="131413"/>
                </a:solidFill>
                <a:latin typeface="DbwggyAdvTT3713a231"/>
              </a:rPr>
              <a:t>the head/tail junctions on successive video frames (30/s) over a 1-s </a:t>
            </a:r>
            <a:r>
              <a:rPr lang="en-US" dirty="0" err="1">
                <a:solidFill>
                  <a:srgbClr val="131413"/>
                </a:solidFill>
                <a:latin typeface="DbwggyAdvTT3713a231"/>
              </a:rPr>
              <a:t>perio</a:t>
            </a:r>
            <a:r>
              <a:rPr lang="hu-HU" dirty="0">
                <a:solidFill>
                  <a:srgbClr val="131413"/>
                </a:solidFill>
                <a:latin typeface="DbwggyAdvTT3713a231"/>
              </a:rPr>
              <a:t>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401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44500"/>
            <a:ext cx="8280400" cy="5969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31800" y="6237312"/>
            <a:ext cx="828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HCO</a:t>
            </a:r>
            <a:r>
              <a:rPr lang="hu-HU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Konzentration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: von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einigen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Nebenhoden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Cauda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Ejakulat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weibliche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Genitalwege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292080" y="83671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 bwMode="auto">
          <a:xfrm>
            <a:off x="5508104" y="1268760"/>
            <a:ext cx="1152128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zövegdoboz 6"/>
          <p:cNvSpPr txBox="1"/>
          <p:nvPr/>
        </p:nvSpPr>
        <p:spPr>
          <a:xfrm>
            <a:off x="7195783" y="1989598"/>
            <a:ext cx="1575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CatSper1-4</a:t>
            </a:r>
            <a:endParaRPr lang="de-DE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85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332656"/>
            <a:ext cx="8134672" cy="5760640"/>
          </a:xfrm>
        </p:spPr>
        <p:txBody>
          <a:bodyPr/>
          <a:lstStyle/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Thermotaxis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receptor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 TRPM8 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Opsin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thermales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innerhalb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Eileters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viele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Tierarten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Mensch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Temperaturunterschied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von 0,01°C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detektiert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Progesteron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produziert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OCC);</a:t>
            </a:r>
            <a:b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Chemokine-Rezeptoren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(CCR1,5,6) in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Spermiummembran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Follikelflüssigkeit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CCL20 (Ligand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CCR6)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chemotaktoische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Rezeptor-Ligand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Paaren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-ANP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seine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Vorstufe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NPPA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Precursor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A) in der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Follikelflüssigkeit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sein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Rezeptor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NP1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Spemiumkopf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-AEA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(Anandamid) in der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Follikelflüssigkeit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Kannabinoidrezeptor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CNR1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Spermiumkopf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62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5"/>
            <a:ext cx="9144000" cy="6885895"/>
          </a:xfrm>
        </p:spPr>
      </p:pic>
      <p:sp>
        <p:nvSpPr>
          <p:cNvPr id="2" name="Szövegdoboz 1"/>
          <p:cNvSpPr txBox="1"/>
          <p:nvPr/>
        </p:nvSpPr>
        <p:spPr>
          <a:xfrm>
            <a:off x="6660232" y="11663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P4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 Kumuluszellen</a:t>
            </a:r>
          </a:p>
        </p:txBody>
      </p:sp>
    </p:spTree>
    <p:extLst>
      <p:ext uri="{BB962C8B-B14F-4D97-AF65-F5344CB8AC3E}">
        <p14:creationId xmlns:p14="http://schemas.microsoft.com/office/powerpoint/2010/main" val="2654323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Spermienreservoir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der Tuba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3725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803176"/>
          </a:xfrm>
        </p:spPr>
        <p:txBody>
          <a:bodyPr/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Spermienreservoir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539208"/>
          </a:xfrm>
        </p:spPr>
        <p:txBody>
          <a:bodyPr/>
          <a:lstStyle/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an den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Epithelzellen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gebunden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kapazitierte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hyperaktive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können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von den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Epithelzellen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ablösen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Bindung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Oligosaccharid-Nebenketten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Annexinmolekülen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 den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Epithelzellen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Fukosen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und BSP1 in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bindet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Fukose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Ablösung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von den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Epithelzellen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mechanisch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bedingt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Hyperaktivität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sondern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enzymatisch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34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5"/>
            <a:ext cx="9144000" cy="682512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067944" y="129518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Fukosidase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Egyenes összekötő nyíllal 4"/>
          <p:cNvCxnSpPr/>
          <p:nvPr/>
        </p:nvCxnSpPr>
        <p:spPr bwMode="auto">
          <a:xfrm flipH="1" flipV="1">
            <a:off x="2195736" y="1412776"/>
            <a:ext cx="1872208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zövegdoboz 6"/>
          <p:cNvSpPr txBox="1"/>
          <p:nvPr/>
        </p:nvSpPr>
        <p:spPr>
          <a:xfrm>
            <a:off x="6011016" y="137851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Ovulation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gyenes összekötő nyíllal 8"/>
          <p:cNvCxnSpPr/>
          <p:nvPr/>
        </p:nvCxnSpPr>
        <p:spPr bwMode="auto">
          <a:xfrm flipH="1">
            <a:off x="5492104" y="1539648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Egyenes összekötő nyíllal 10"/>
          <p:cNvCxnSpPr/>
          <p:nvPr/>
        </p:nvCxnSpPr>
        <p:spPr bwMode="auto">
          <a:xfrm flipV="1">
            <a:off x="5238360" y="1341936"/>
            <a:ext cx="0" cy="35453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22594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755576" y="692696"/>
            <a:ext cx="4139275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https://youtu.be/T9_XkaXCXqc</a:t>
            </a:r>
            <a:endParaRPr lang="de-DE" dirty="0"/>
          </a:p>
        </p:txBody>
      </p:sp>
      <p:sp>
        <p:nvSpPr>
          <p:cNvPr id="10" name="Téglalap 9"/>
          <p:cNvSpPr/>
          <p:nvPr/>
        </p:nvSpPr>
        <p:spPr>
          <a:xfrm>
            <a:off x="753304" y="1916832"/>
            <a:ext cx="4055919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https://youtu.be/1wRAHHrttYs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4513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endParaRPr lang="hu-H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24025"/>
            <a:ext cx="7772400" cy="4800600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Säugetieren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versteht man unter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Erkennung der Eizelle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spezifizische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Proteinen der Zona pellucida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menschliche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Zona pellucida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besteht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folgenden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4 Proteinen: ZP1 (70 kDa), ZP2 (80 kDa), ZP3 (83 kDa) und ZP4 (64 kDa).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ZP3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von den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Rezeptoren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Zonarezeptoren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der 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Zellmembran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Spermienkopfes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erkannt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Dieses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ZP3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stark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glykosyliert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viele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Oligosaccharidenseitenketten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Peptidgerüst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44 kDa.</a:t>
            </a:r>
          </a:p>
          <a:p>
            <a:endParaRPr lang="hu-H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943600" y="533400"/>
            <a:ext cx="28048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Ovulation im Kaninchen</a:t>
            </a:r>
          </a:p>
          <a:p>
            <a:pPr>
              <a:spcBef>
                <a:spcPct val="500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Neben die Kontraktion der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glatten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Muskelzellen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wirken</a:t>
            </a:r>
          </a:p>
          <a:p>
            <a:pPr>
              <a:spcBef>
                <a:spcPct val="50000"/>
              </a:spcBef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verschieden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Kollagenase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Plasminogenaktivatoren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) und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Prostaglandinen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5343525" cy="5248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381000" y="381000"/>
            <a:ext cx="8763000" cy="5943600"/>
            <a:chOff x="240" y="240"/>
            <a:chExt cx="5520" cy="3744"/>
          </a:xfrm>
        </p:grpSpPr>
        <p:sp>
          <p:nvSpPr>
            <p:cNvPr id="27651" name="Text Box 3"/>
            <p:cNvSpPr txBox="1">
              <a:spLocks noChangeArrowheads="1"/>
            </p:cNvSpPr>
            <p:nvPr/>
          </p:nvSpPr>
          <p:spPr bwMode="auto">
            <a:xfrm>
              <a:off x="3264" y="755"/>
              <a:ext cx="2496" cy="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Zona pellucida Proteinen</a:t>
              </a:r>
              <a:b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hu-HU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Maus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): </a:t>
              </a:r>
            </a:p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ZP1 (200 kDa)</a:t>
              </a:r>
            </a:p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ZP2 (120 kDa)</a:t>
              </a:r>
            </a:p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ZP3</a:t>
              </a:r>
              <a:r>
                <a:rPr lang="hu-HU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(83 kDa,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daraus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44 kDa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ist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die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Polipeptidkette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der Rest sind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Kohlenhydrat-seitenketten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rote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Trommelschlägern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240"/>
              <a:ext cx="2886" cy="37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9" y="0"/>
            <a:ext cx="8326764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206084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menschliche</a:t>
            </a:r>
            <a:r>
              <a:rPr lang="hu-H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Zona pellucida</a:t>
            </a:r>
            <a:endParaRPr lang="hu-H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36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1000" y="5486400"/>
            <a:ext cx="807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Kompetitionsexperimente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mit intakt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kapazitierte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plus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präparierte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Zonaproteinen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ZP3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verhindert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Bindung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an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179388" y="188913"/>
            <a:ext cx="9072563" cy="4730750"/>
            <a:chOff x="113" y="119"/>
            <a:chExt cx="5715" cy="2980"/>
          </a:xfrm>
        </p:grpSpPr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3996" y="508"/>
              <a:ext cx="183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Gametenerkennung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hu-HU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weibliche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Seite</a:t>
              </a:r>
              <a:endParaRPr lang="hu-H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119"/>
              <a:ext cx="3792" cy="29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04800" y="5257800"/>
            <a:ext cx="365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Auspräpariertes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radioaktiv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markiertes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ZP3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bindet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 den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Spermienkopf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schwarze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Körnchen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Fotoemulsion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04800" y="228600"/>
            <a:ext cx="8299450" cy="4800600"/>
            <a:chOff x="192" y="144"/>
            <a:chExt cx="5228" cy="3024"/>
          </a:xfrm>
        </p:grpSpPr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168" y="528"/>
              <a:ext cx="225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Gametenerkennung</a:t>
              </a:r>
              <a:r>
                <a:rPr lang="hu-HU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hu-HU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weibliche</a:t>
              </a:r>
              <a:r>
                <a:rPr lang="hu-HU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Seite</a:t>
              </a:r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46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" y="144"/>
              <a:ext cx="2069" cy="30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5888"/>
            <a:ext cx="7620000" cy="762000"/>
          </a:xfrm>
        </p:spPr>
        <p:txBody>
          <a:bodyPr/>
          <a:lstStyle/>
          <a:p>
            <a:r>
              <a:rPr lang="hu-H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Gametenerkennung</a:t>
            </a:r>
            <a:r>
              <a:rPr lang="hu-H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männliche</a:t>
            </a:r>
            <a:r>
              <a:rPr lang="hu-H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endParaRPr lang="hu-HU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772400" cy="1676400"/>
          </a:xfrm>
        </p:spPr>
        <p:txBody>
          <a:bodyPr/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Es sind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mindestens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Kandidaten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Membranproteinen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Zonarezeptoren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Spermienkopf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bekannt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bede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tendesten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sind: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	 - sp56 (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Verkürzung:Spermien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Protein 56.000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Molekulargewicht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	 -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Galaktosyl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Transferase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	 - p95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receptor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Tyr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kinase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219700" y="4508426"/>
            <a:ext cx="3581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Immunofluoreszente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Färbung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Spermienkopfes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mit anti-sp56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spezifizischen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Antikörper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rotes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49035"/>
            <a:ext cx="4680520" cy="230092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534400" cy="5410200"/>
          </a:xfrm>
        </p:spPr>
        <p:txBody>
          <a:bodyPr/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Galaktosyl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Transferase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(60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welches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Galaktose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Oligosaccharidenkette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 bindet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(N-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acetyl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glucosamine-galactosyl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transferase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Dieses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integriertes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Membranprotein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Spermienkopf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Dieses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erkennt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spezifisch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ZP3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dessen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Oligosaccharidenseitenkette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siert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Übertragung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aktivierten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Galaktose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(UDP-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Galaktose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an  N-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acetyl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glykoseamine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ZP3,</a:t>
            </a:r>
          </a:p>
          <a:p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aktivierte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Galaktose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anwesen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weiblichen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Genitalwegen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bleibt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ZP3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nde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fixiert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an der  Zona.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62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Gametenerkennung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männliche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hu-H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Galactosyl</a:t>
            </a:r>
            <a:r>
              <a:rPr lang="hu-H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Tranferase</a:t>
            </a:r>
            <a:r>
              <a:rPr lang="hu-H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  <a:endParaRPr lang="hu-H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6200" y="3611563"/>
            <a:ext cx="1066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Spermienkopf</a:t>
            </a:r>
            <a:endParaRPr lang="hu-HU"/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209550" y="609600"/>
            <a:ext cx="8724900" cy="5221288"/>
            <a:chOff x="132" y="384"/>
            <a:chExt cx="5496" cy="3289"/>
          </a:xfrm>
        </p:grpSpPr>
        <p:sp>
          <p:nvSpPr>
            <p:cNvPr id="20483" name="Text Box 3"/>
            <p:cNvSpPr txBox="1">
              <a:spLocks noChangeArrowheads="1"/>
            </p:cNvSpPr>
            <p:nvPr/>
          </p:nvSpPr>
          <p:spPr bwMode="auto">
            <a:xfrm>
              <a:off x="1338" y="3385"/>
              <a:ext cx="34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Das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Schema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der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Funktion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der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GalTase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2" y="384"/>
              <a:ext cx="5496" cy="259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Wenn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z.B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radioaktiv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markierte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UDP-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Galaktose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Suspension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intakter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zugegeben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wird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bleiben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gebunden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sondern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trennen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von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rasch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ab), und ZP3 der Zona pellucida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radioaktiv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markiert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428"/>
            <a:ext cx="9144000" cy="268514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31640" y="548680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biochemische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Ergebnisse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Zona-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Bindung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zeigte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falsch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wenn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Forscher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begonnen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KO-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Tieren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benutzen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187624" y="5229200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frühere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Ergebnisse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IVF in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Petrischale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gereingten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frischen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Oozyten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(mit Kumuluszellen)</a:t>
            </a:r>
          </a:p>
        </p:txBody>
      </p:sp>
    </p:spTree>
    <p:extLst>
      <p:ext uri="{BB962C8B-B14F-4D97-AF65-F5344CB8AC3E}">
        <p14:creationId xmlns:p14="http://schemas.microsoft.com/office/powerpoint/2010/main" val="3243674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92"/>
            <a:ext cx="9144000" cy="591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051550" y="1844675"/>
            <a:ext cx="3092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reife Eizelle ist eine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runde Zelle (Durchmesser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100-125 </a:t>
            </a:r>
            <a:r>
              <a:rPr lang="de-DE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m)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sehr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große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runden, hellen Kern</a:t>
            </a:r>
          </a:p>
        </p:txBody>
      </p:sp>
      <p:grpSp>
        <p:nvGrpSpPr>
          <p:cNvPr id="1028" name="Group 11"/>
          <p:cNvGrpSpPr>
            <a:grpSpLocks/>
          </p:cNvGrpSpPr>
          <p:nvPr/>
        </p:nvGrpSpPr>
        <p:grpSpPr bwMode="auto">
          <a:xfrm>
            <a:off x="228600" y="228600"/>
            <a:ext cx="5729288" cy="4497388"/>
            <a:chOff x="144" y="144"/>
            <a:chExt cx="3609" cy="283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144" y="144"/>
            <a:ext cx="3609" cy="28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6" name="Image" r:id="rId3" imgW="9993651" imgH="7847619" progId="Photoshop.Image.7">
                    <p:embed/>
                  </p:oleObj>
                </mc:Choice>
                <mc:Fallback>
                  <p:oleObj name="Image" r:id="rId3" imgW="9993651" imgH="7847619" progId="Photoshop.Image.7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44"/>
                          <a:ext cx="3609" cy="28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" name="Text Box 4"/>
            <p:cNvSpPr txBox="1">
              <a:spLocks noChangeArrowheads="1"/>
            </p:cNvSpPr>
            <p:nvPr/>
          </p:nvSpPr>
          <p:spPr bwMode="auto">
            <a:xfrm>
              <a:off x="144" y="192"/>
              <a:ext cx="922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b="1">
                  <a:latin typeface="Lucida Sans Unicode" pitchFamily="34" charset="0"/>
                </a:rPr>
                <a:t>Zona pellucida</a:t>
              </a:r>
              <a:endParaRPr lang="hu-HU" sz="1400">
                <a:latin typeface="Lucida Sans Unicode" pitchFamily="34" charset="0"/>
              </a:endParaRPr>
            </a:p>
          </p:txBody>
        </p:sp>
        <p:sp>
          <p:nvSpPr>
            <p:cNvPr id="1033" name="Text Box 5"/>
            <p:cNvSpPr txBox="1">
              <a:spLocks noChangeArrowheads="1"/>
            </p:cNvSpPr>
            <p:nvPr/>
          </p:nvSpPr>
          <p:spPr bwMode="auto">
            <a:xfrm>
              <a:off x="158" y="672"/>
              <a:ext cx="720" cy="32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b="1">
                  <a:latin typeface="Lucida Sans Unicode" pitchFamily="34" charset="0"/>
                </a:rPr>
                <a:t>Kern der Eizelle</a:t>
              </a:r>
              <a:endParaRPr lang="hu-HU" sz="1400">
                <a:latin typeface="Lucida Sans Unicode" pitchFamily="34" charset="0"/>
              </a:endParaRPr>
            </a:p>
          </p:txBody>
        </p:sp>
        <p:sp>
          <p:nvSpPr>
            <p:cNvPr id="1034" name="Text Box 6"/>
            <p:cNvSpPr txBox="1">
              <a:spLocks noChangeArrowheads="1"/>
            </p:cNvSpPr>
            <p:nvPr/>
          </p:nvSpPr>
          <p:spPr bwMode="auto">
            <a:xfrm>
              <a:off x="1296" y="2688"/>
              <a:ext cx="1872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200" b="1">
                  <a:latin typeface="Lucida Sans Unicode" pitchFamily="34" charset="0"/>
                </a:rPr>
                <a:t>Zellfortsätzen der Kumuluszellen durchdringen die Zona pellucida</a:t>
              </a:r>
              <a:endParaRPr lang="hu-HU" sz="1200">
                <a:latin typeface="Lucida Sans Unicode" pitchFamily="34" charset="0"/>
              </a:endParaRPr>
            </a:p>
          </p:txBody>
        </p:sp>
        <p:sp>
          <p:nvSpPr>
            <p:cNvPr id="1035" name="Text Box 7"/>
            <p:cNvSpPr txBox="1">
              <a:spLocks noChangeArrowheads="1"/>
            </p:cNvSpPr>
            <p:nvPr/>
          </p:nvSpPr>
          <p:spPr bwMode="auto">
            <a:xfrm>
              <a:off x="158" y="2568"/>
              <a:ext cx="10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b="1">
                  <a:latin typeface="Lucida Sans Unicode" pitchFamily="34" charset="0"/>
                </a:rPr>
                <a:t>Umgebenden Kumuluszellen</a:t>
              </a:r>
              <a:endParaRPr lang="de-DE" sz="1400" b="1">
                <a:latin typeface="Lucida Sans Unicode" pitchFamily="34" charset="0"/>
              </a:endParaRPr>
            </a:p>
          </p:txBody>
        </p:sp>
      </p:grpSp>
      <p:sp>
        <p:nvSpPr>
          <p:cNvPr id="1029" name="Line 8"/>
          <p:cNvSpPr>
            <a:spLocks noChangeShapeType="1"/>
          </p:cNvSpPr>
          <p:nvPr/>
        </p:nvSpPr>
        <p:spPr bwMode="auto">
          <a:xfrm flipV="1">
            <a:off x="1331913" y="2924175"/>
            <a:ext cx="7921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 flipV="1">
            <a:off x="1331913" y="3213100"/>
            <a:ext cx="11525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250825" y="5013325"/>
            <a:ext cx="80655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Eihügel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Cumulus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oophorus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(d.h. die Eizelle und die sie umgebenden Follikelzellen (sog. Kumulus Zellen).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Innenste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Cumuluszellen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Corona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radiata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(mit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ihren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Fortsätzen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6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Akrosomenreaktion (AR)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Zona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bedeutet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Bindung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sondern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verantwortlich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folgende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Ereignis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Akrosomenreaktion.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Kreuzbindungen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linking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Zonarezeptoren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Spermienkopfes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aktivieren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Exozytose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Akrosome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Übertragen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transduction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): der zytoplasmatische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Anteil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Rezeptors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aktiviert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andere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Zytoplasma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vorhandene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Proteine.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Aktivierungs-kaskade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endet in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Erhöhung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zytoplasmatischen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Ca-Ionen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Konzentration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[Ca</a:t>
            </a:r>
            <a:r>
              <a:rPr lang="hu-H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erhöhte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[Ca</a:t>
            </a:r>
            <a:r>
              <a:rPr lang="hu-H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verantwortlich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Exozytose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Akrosomenvesikeln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(SNARE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!).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68338"/>
            <a:ext cx="7772400" cy="457200"/>
          </a:xfrm>
        </p:spPr>
        <p:txBody>
          <a:bodyPr/>
          <a:lstStyle/>
          <a:p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Akrosomenreaktion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95425"/>
            <a:ext cx="7772400" cy="5029200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Kreuzbindung kann man mit bivalenten (zwei Bindungsstelle besitzenden) Antikörpern hervorrufen, die z.B.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GalTase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spezifisch sind. Das ergibt die  Akrosomenreaktion ohne Eizelle.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Akrosomenreaktion kann man ohne die Eizelle oder Antikörper hervorrufen, mit Hilfe von Molekülen, die das [Ca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erhöhen (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Ca-Ionophoren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A23187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Während der Akrosomenreaktion werden die verschiedenen Enzymen aus den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Akrosomen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freigesetzt. Mit diesen Enzymen „verdaut” das Spermium einen Kanal für sich.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509587" y="609600"/>
            <a:ext cx="8124825" cy="5292725"/>
            <a:chOff x="321" y="384"/>
            <a:chExt cx="5118" cy="3334"/>
          </a:xfrm>
        </p:grpSpPr>
        <p:sp>
          <p:nvSpPr>
            <p:cNvPr id="25603" name="Text Box 3"/>
            <p:cNvSpPr txBox="1">
              <a:spLocks noChangeArrowheads="1"/>
            </p:cNvSpPr>
            <p:nvPr/>
          </p:nvSpPr>
          <p:spPr bwMode="auto">
            <a:xfrm>
              <a:off x="404" y="3430"/>
              <a:ext cx="50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Das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Schema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und TEM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Aufnahme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der Akrosomenreaktion </a:t>
              </a:r>
            </a:p>
          </p:txBody>
        </p:sp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" y="384"/>
              <a:ext cx="5118" cy="28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97" y="0"/>
            <a:ext cx="51702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59" y="0"/>
            <a:ext cx="58334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913"/>
            <a:ext cx="7772400" cy="5562600"/>
          </a:xfrm>
        </p:spPr>
        <p:txBody>
          <a:bodyPr/>
          <a:lstStyle/>
          <a:p>
            <a:pPr algn="ctr">
              <a:buFontTx/>
              <a:buChar char=" "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wichtigsten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Ereignisse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Befruchtung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chronologisch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angesehen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entsprechend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neueren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Ergebnissen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 "/>
            </a:pPr>
            <a:endParaRPr lang="hu-HU" sz="2400" dirty="0">
              <a:latin typeface="Lucida Sans Unicode" pitchFamily="34" charset="0"/>
            </a:endParaRP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Ovulation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Ovar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Ejakulation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Kapazitation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3. Akrosomenreaktion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(AR);</a:t>
            </a: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Erste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Hülle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Spermium und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Bindung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an der Zona pellucida (ZP2)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Zweite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Gameten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Verhinderung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Polyspermie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(CGR);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491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5"/>
            <a:ext cx="9144000" cy="6885895"/>
          </a:xfrm>
        </p:spPr>
      </p:pic>
    </p:spTree>
    <p:extLst>
      <p:ext uri="{BB962C8B-B14F-4D97-AF65-F5344CB8AC3E}">
        <p14:creationId xmlns:p14="http://schemas.microsoft.com/office/powerpoint/2010/main" val="32534137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656"/>
            <a:ext cx="9144000" cy="46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374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Zona-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Heute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ZP3 (mit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seinen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Oligosaccharidketten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sondern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ZP2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spielt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Rolle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bei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Anbindung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AR-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15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954"/>
            <a:ext cx="9144000" cy="62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8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3"/>
          <p:cNvSpPr txBox="1">
            <a:spLocks noChangeArrowheads="1"/>
          </p:cNvSpPr>
          <p:nvPr/>
        </p:nvSpPr>
        <p:spPr bwMode="auto">
          <a:xfrm>
            <a:off x="1475656" y="5940981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TEM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Aufnahme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Cumulus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oophorus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7451725" y="533400"/>
            <a:ext cx="1692275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Nucleolus</a:t>
            </a:r>
          </a:p>
          <a:p>
            <a:pPr>
              <a:spcBef>
                <a:spcPct val="50000"/>
              </a:spcBef>
              <a:defRPr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 Nucleus</a:t>
            </a:r>
          </a:p>
          <a:p>
            <a:pPr>
              <a:spcBef>
                <a:spcPct val="50000"/>
              </a:spcBef>
              <a:defRPr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3 Rinder-</a:t>
            </a:r>
            <a:b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körnchen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Zell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membran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Eizelle</a:t>
            </a:r>
            <a:b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Zona pellucida</a:t>
            </a:r>
          </a:p>
          <a:p>
            <a:pPr>
              <a:spcBef>
                <a:spcPct val="50000"/>
              </a:spcBef>
              <a:defRPr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6 Kumuluszellen</a:t>
            </a:r>
          </a:p>
          <a:p>
            <a:pPr>
              <a:spcBef>
                <a:spcPct val="50000"/>
              </a:spcBef>
              <a:defRPr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7 Fortsätze der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Kumulus-Zellen</a:t>
            </a:r>
            <a:b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Antrum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folliculi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0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73533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Egyenes összekötő nyíllal 5"/>
          <p:cNvCxnSpPr/>
          <p:nvPr/>
        </p:nvCxnSpPr>
        <p:spPr>
          <a:xfrm flipV="1">
            <a:off x="1981200" y="2643188"/>
            <a:ext cx="287338" cy="503237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5364163" y="2924175"/>
            <a:ext cx="503237" cy="14446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4427538" y="3141663"/>
            <a:ext cx="649287" cy="142875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484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" y="0"/>
            <a:ext cx="7906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8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0" y="0"/>
            <a:ext cx="686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380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333153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20" y="414908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dvOTaf232193"/>
              </a:rPr>
              <a:t>Human sperm bind to transgenic mice expressing human ZP2 in the ZP. Confocal and differential interference contrast images of </a:t>
            </a:r>
            <a:r>
              <a:rPr lang="en-US" sz="1800" dirty="0" smtClean="0">
                <a:solidFill>
                  <a:srgbClr val="000000"/>
                </a:solidFill>
                <a:latin typeface="AdvOTaf232193"/>
              </a:rPr>
              <a:t>capacitated</a:t>
            </a:r>
            <a:r>
              <a:rPr lang="hu-HU" sz="1800" dirty="0" smtClean="0">
                <a:solidFill>
                  <a:srgbClr val="000000"/>
                </a:solidFill>
                <a:latin typeface="AdvOTaf232193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dvOTaf232193"/>
              </a:rPr>
              <a:t>human </a:t>
            </a:r>
            <a:r>
              <a:rPr lang="en-US" sz="1800" dirty="0">
                <a:solidFill>
                  <a:srgbClr val="000000"/>
                </a:solidFill>
                <a:latin typeface="AdvOTaf232193"/>
              </a:rPr>
              <a:t>sperm binding to the ZP of mice expressing human ZP1, human ZP2, human ZP3 or human ZP4, in the absence of the </a:t>
            </a:r>
            <a:r>
              <a:rPr lang="en-US" sz="1800" dirty="0" smtClean="0">
                <a:solidFill>
                  <a:srgbClr val="000000"/>
                </a:solidFill>
                <a:latin typeface="AdvOTaf232193"/>
              </a:rPr>
              <a:t>corresponding</a:t>
            </a:r>
            <a:r>
              <a:rPr lang="hu-HU" sz="1800" dirty="0" smtClean="0">
                <a:solidFill>
                  <a:srgbClr val="000000"/>
                </a:solidFill>
                <a:latin typeface="AdvOTaf232193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dvOTaf232193"/>
              </a:rPr>
              <a:t>mouse </a:t>
            </a:r>
            <a:r>
              <a:rPr lang="en-US" sz="1800" dirty="0">
                <a:solidFill>
                  <a:srgbClr val="000000"/>
                </a:solidFill>
                <a:latin typeface="AdvOTaf232193"/>
              </a:rPr>
              <a:t>protein. Human oocytes and mouse eggs serve as positive and negative controls, respectively. Modified from ref. </a:t>
            </a:r>
            <a:r>
              <a:rPr lang="en-US" sz="1800" dirty="0" err="1">
                <a:solidFill>
                  <a:srgbClr val="0000FF"/>
                </a:solidFill>
                <a:latin typeface="AdvOTaf232193"/>
              </a:rPr>
              <a:t>Baibakov</a:t>
            </a:r>
            <a:r>
              <a:rPr lang="en-US" sz="1800" dirty="0">
                <a:solidFill>
                  <a:srgbClr val="0000FF"/>
                </a:solidFill>
                <a:latin typeface="AdvOTaf232193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dvOT27fcdf1a.I"/>
              </a:rPr>
              <a:t>et al</a:t>
            </a:r>
            <a:r>
              <a:rPr lang="en-US" sz="1800" dirty="0">
                <a:solidFill>
                  <a:srgbClr val="0000FF"/>
                </a:solidFill>
                <a:latin typeface="AdvOTaf232193"/>
              </a:rPr>
              <a:t>. (2012</a:t>
            </a:r>
            <a:r>
              <a:rPr lang="en-US" sz="1800" dirty="0">
                <a:solidFill>
                  <a:srgbClr val="000000"/>
                </a:solidFill>
                <a:latin typeface="AdvOTaf232193"/>
              </a:rPr>
              <a:t>).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6856202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329"/>
            <a:ext cx="9144000" cy="40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610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914400"/>
          </a:xfrm>
        </p:spPr>
        <p:txBody>
          <a:bodyPr/>
          <a:lstStyle/>
          <a:p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Zweite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Zellfusion</a:t>
            </a:r>
            <a:endParaRPr lang="hu-H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800600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Gleich nachdem das erste Spermium die Zona penetriert hat, bildet es direkten Kontakt mit der Zellmembran der Eizelle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perivitellinalen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Spaltraum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Dieser Kontakt benötigt wieder Rezeptoren/Liganden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Izumo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Spermiummembran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und CD9 in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Eizellemembran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457200" y="381000"/>
            <a:ext cx="7239000" cy="5924550"/>
            <a:chOff x="288" y="240"/>
            <a:chExt cx="4560" cy="3732"/>
          </a:xfrm>
        </p:grpSpPr>
        <p:sp>
          <p:nvSpPr>
            <p:cNvPr id="36867" name="Text Box 3"/>
            <p:cNvSpPr txBox="1">
              <a:spLocks noChangeArrowheads="1"/>
            </p:cNvSpPr>
            <p:nvPr/>
          </p:nvSpPr>
          <p:spPr bwMode="auto">
            <a:xfrm>
              <a:off x="2448" y="480"/>
              <a:ext cx="2400" cy="1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Die Erkennung de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 Eizellemembran und die Fusion.</a:t>
              </a:r>
            </a:p>
            <a:p>
              <a:pPr>
                <a:spcBef>
                  <a:spcPct val="50000"/>
                </a:spcBef>
              </a:pP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Nach der Fusion werden die kortikalen Körnchen der Eizelle durch Exozytose abgegeben.</a:t>
              </a:r>
            </a:p>
          </p:txBody>
        </p:sp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40"/>
              <a:ext cx="1648" cy="37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405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251520" y="4725144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neueren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Ergebnissen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transmembrane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Protein (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Tetraspannin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CD9 der </a:t>
            </a:r>
            <a:r>
              <a:rPr lang="hu-H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Eizellenmembran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transmembrane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Protein </a:t>
            </a:r>
            <a:r>
              <a:rPr lang="hu-H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Izumo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Spermiummembran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sind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unerlässlich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Befruchtung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Transgenetische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out, KO)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Mause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CD9 (in der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Izumo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Spermium)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sind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unfertile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: Akrosomenreaktion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Ordnung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aber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kann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Spermium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mit der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machen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stirbt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Zona und der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Eizellmembran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938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781"/>
            <a:ext cx="9144000" cy="456643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23528" y="27977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P407CC"/>
              </a:rPr>
              <a:t>Introducing the Concept of a Fertilization Synapse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110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6156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512" y="5261567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avid recombinant Izumo1 protein, but not a control, binds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oolemma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Izumo1 binds HEK293 cells transfected with a Juno cDNA (clone B2), but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untransfected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controls. 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Juno is highly expressed on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oolemma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unfertilized eggs. 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Preincubation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eggs with an anti-Juno, but not an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anti-CD55 control antibody, blocked binding of recombinant Izumo1 protein.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093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314360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23528" y="4149080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Juno is rapidly shed from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oolemma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normally fertilized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eggs, but not ICSI-fertilized or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parthenogenetically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activated eggs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a,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Cell-surface Juno rapidly becomes undetectable after fertilization. Juno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(green) is expressed on ovulated metaphase II eggs, but is barely evident at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telophase II and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undetectable on pronuclear-stage zygotes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Arrow and asterisk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indicate sites of first and second polar body extrusion, respectively;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chromosomes are not within the plane of focus.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29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Ejakulation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648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" y="188640"/>
            <a:ext cx="9144000" cy="336823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58010" y="450912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c, Eggs fertilized by ICSI or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parthenogenetically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activated retain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oolemmal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Juno staining until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at least the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pronuclear stage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as shown. Nuclei/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pronuclei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were visualized with DAPI (blue).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Images show representative eggs from three independent experiments.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557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334000"/>
          </a:xfrm>
        </p:spPr>
        <p:txBody>
          <a:bodyPr/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In der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spielen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CD9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Membranproteine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wichtige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Rolle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CD9 </a:t>
            </a:r>
            <a:r>
              <a:rPr lang="hu-H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-/-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(KO)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weibliche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Maus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CD9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zugrunde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gerichtet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sind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unfertile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(Die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Befruchtung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solcher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sind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befruchtungsfähig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Akrosomenreaktion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ist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aber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Zellkontakt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Spermium und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izelle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gestört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deswegen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findet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Zellmembranen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statt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457200" y="261938"/>
            <a:ext cx="8035925" cy="6432550"/>
            <a:chOff x="288" y="165"/>
            <a:chExt cx="5062" cy="4052"/>
          </a:xfrm>
        </p:grpSpPr>
        <p:sp>
          <p:nvSpPr>
            <p:cNvPr id="35843" name="Text Box 3"/>
            <p:cNvSpPr txBox="1">
              <a:spLocks noChangeArrowheads="1"/>
            </p:cNvSpPr>
            <p:nvPr/>
          </p:nvSpPr>
          <p:spPr bwMode="auto">
            <a:xfrm>
              <a:off x="3334" y="165"/>
              <a:ext cx="2016" cy="4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Nach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früherer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Auffassung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wird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die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Zellfusion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durch die </a:t>
              </a:r>
              <a:r>
                <a:rPr lang="de-DE" sz="1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Fertilinmoleküle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 vermittelt. Dieses integriertes Membranprotein liegt postäquatorial (wird nicht während </a:t>
              </a:r>
              <a:r>
                <a:rPr lang="de-DE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Akrosomenreaktion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 abgelöst).</a:t>
              </a:r>
            </a:p>
            <a:p>
              <a:pPr>
                <a:spcBef>
                  <a:spcPct val="50000"/>
                </a:spcBef>
              </a:pP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Proteinstruktur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der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Fertilinmoleküle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oder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PH-30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Moleküle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) der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Maus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ie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vermutliche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Fusionsregion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ist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mit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rot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markiert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Diese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Peptidanteil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(Domain) 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ist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für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die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Verschmelzung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der Spermium- und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Eizellenmembran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verantwortlich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>
                <a:spcBef>
                  <a:spcPct val="50000"/>
                </a:spcBef>
              </a:pP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besteht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aus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hydrophoben</a:t>
              </a: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 AS-Resten.</a:t>
              </a:r>
            </a:p>
          </p:txBody>
        </p:sp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165"/>
              <a:ext cx="2796" cy="39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404664"/>
            <a:ext cx="8064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Membranfusionen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Fertilisation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Zellfusion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Zellmembranen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von Spermium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Zellfusion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Zellen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während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normaler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Fertilisation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Synzytiotrophoblast-Fusion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Myoblast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Lebewesen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Osteoklast-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virale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(HIV, Influenza,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Rhinovirus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Zellen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Viren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war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erste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zellbiologisch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studierte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Zellfusion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Envelop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Zellmembran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Gastzelle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intrazelluläre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Membranfusion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Vesikeln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Zielorganellen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rER, Golgi,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Zellmembran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SNARE)</a:t>
            </a:r>
          </a:p>
        </p:txBody>
      </p:sp>
    </p:spTree>
    <p:extLst>
      <p:ext uri="{BB962C8B-B14F-4D97-AF65-F5344CB8AC3E}">
        <p14:creationId xmlns:p14="http://schemas.microsoft.com/office/powerpoint/2010/main" val="14591395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404664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Vignery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2000: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636000" cy="55245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 bwMode="auto">
          <a:xfrm>
            <a:off x="5555321" y="321913"/>
            <a:ext cx="288032" cy="21602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868144" y="26064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Fusionspeptid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7" y="714028"/>
            <a:ext cx="304800" cy="266700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5843352" y="670234"/>
            <a:ext cx="2545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Transmembrandomäne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7308304" y="1592673"/>
            <a:ext cx="17281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gleichzeitig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: Ligand-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Rezeptor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HA1: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bindet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Syalsäure-Residuen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Gatzellemembran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gp120 an CD4 der T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Zellmembran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139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620688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interzelluläre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momentan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viele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Unsicherheiten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Spermium-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Oozyt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Fertilin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bestätigt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KO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Tiere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Myoblast: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Meltrin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bestätigt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KO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Tiere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Cyto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Syntitiotrophoblast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Syncytins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565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182"/>
            <a:ext cx="9144000" cy="597363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87824" y="1504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909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IZUMO-1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dirty="0">
                <a:solidFill>
                  <a:srgbClr val="488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</a:p>
        </p:txBody>
      </p:sp>
    </p:spTree>
    <p:extLst>
      <p:ext uri="{BB962C8B-B14F-4D97-AF65-F5344CB8AC3E}">
        <p14:creationId xmlns:p14="http://schemas.microsoft.com/office/powerpoint/2010/main" val="14830821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04" y="188640"/>
            <a:ext cx="892899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-BoldMT"/>
              </a:rPr>
              <a:t>Two distinct fusion steps in sperm-egg fusion. </a:t>
            </a:r>
            <a:r>
              <a:rPr lang="en-US" sz="1400" dirty="0">
                <a:latin typeface="ArialMT"/>
              </a:rPr>
              <a:t>(A)</a:t>
            </a:r>
            <a:r>
              <a:rPr lang="en-US" sz="1400" dirty="0">
                <a:latin typeface="Symbol" panose="05050102010706020507" pitchFamily="18" charset="2"/>
              </a:rPr>
              <a:t></a:t>
            </a:r>
            <a:r>
              <a:rPr lang="en-US" sz="1400" dirty="0">
                <a:latin typeface="ArialMT"/>
              </a:rPr>
              <a:t>When zona-free eggs are mixed with spermatozoa expressing </a:t>
            </a:r>
            <a:r>
              <a:rPr lang="en-US" sz="1400" dirty="0" err="1">
                <a:latin typeface="ArialMT"/>
              </a:rPr>
              <a:t>mCherry</a:t>
            </a:r>
            <a:r>
              <a:rPr lang="en-US" sz="1400" dirty="0">
                <a:latin typeface="ArialMT"/>
              </a:rPr>
              <a:t>-tagged IZUMO1 (red</a:t>
            </a:r>
            <a:r>
              <a:rPr lang="en-US" sz="1400" dirty="0" smtClean="0">
                <a:latin typeface="ArialMT"/>
              </a:rPr>
              <a:t>),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various </a:t>
            </a:r>
            <a:r>
              <a:rPr lang="en-US" sz="1400" dirty="0">
                <a:latin typeface="ArialMT"/>
              </a:rPr>
              <a:t>patterns of IZUMO1 localization are observed: </a:t>
            </a:r>
            <a:r>
              <a:rPr lang="en-US" sz="1400" dirty="0" err="1">
                <a:latin typeface="ArialMT"/>
              </a:rPr>
              <a:t>acrosomal</a:t>
            </a:r>
            <a:r>
              <a:rPr lang="en-US" sz="1400" dirty="0">
                <a:latin typeface="ArialMT"/>
              </a:rPr>
              <a:t> cap (AC), equatorial (EQ) or head (H), and dim AC (</a:t>
            </a:r>
            <a:r>
              <a:rPr lang="en-US" sz="1400" dirty="0" err="1">
                <a:latin typeface="ArialMT"/>
              </a:rPr>
              <a:t>ACdim</a:t>
            </a:r>
            <a:r>
              <a:rPr lang="en-US" sz="1400" dirty="0">
                <a:latin typeface="ArialMT"/>
              </a:rPr>
              <a:t>). Note that the color in the </a:t>
            </a:r>
            <a:r>
              <a:rPr lang="en-US" sz="1400" dirty="0" smtClean="0">
                <a:latin typeface="ArialMT"/>
              </a:rPr>
              <a:t>AC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appears </a:t>
            </a:r>
            <a:r>
              <a:rPr lang="en-US" sz="1400" dirty="0">
                <a:latin typeface="ArialMT"/>
              </a:rPr>
              <a:t>yellow in A owing to the existence of </a:t>
            </a:r>
            <a:r>
              <a:rPr lang="en-US" sz="1400" dirty="0" err="1">
                <a:latin typeface="ArialMT"/>
              </a:rPr>
              <a:t>acrosomal</a:t>
            </a:r>
            <a:r>
              <a:rPr lang="en-US" sz="1400" dirty="0">
                <a:latin typeface="ArialMT"/>
              </a:rPr>
              <a:t> GFP. EQ or H patterns are evident pre-fusion, whereas the </a:t>
            </a:r>
            <a:r>
              <a:rPr lang="en-US" sz="1400" dirty="0" err="1">
                <a:latin typeface="ArialMT"/>
              </a:rPr>
              <a:t>ACdim</a:t>
            </a:r>
            <a:r>
              <a:rPr lang="en-US" sz="1400" dirty="0">
                <a:latin typeface="ArialMT"/>
              </a:rPr>
              <a:t> pattern is seen in the </a:t>
            </a:r>
            <a:r>
              <a:rPr lang="en-US" sz="1400" dirty="0" smtClean="0">
                <a:latin typeface="ArialMT"/>
              </a:rPr>
              <a:t>fused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spermatozoa</a:t>
            </a:r>
            <a:r>
              <a:rPr lang="en-US" sz="1400" dirty="0">
                <a:latin typeface="ArialMT"/>
              </a:rPr>
              <a:t>, indicated by Hoechst staining (blue). (B-F)</a:t>
            </a:r>
            <a:r>
              <a:rPr lang="en-US" sz="1400" dirty="0">
                <a:latin typeface="Symbol" panose="05050102010706020507" pitchFamily="18" charset="2"/>
              </a:rPr>
              <a:t></a:t>
            </a:r>
            <a:r>
              <a:rPr lang="en-US" sz="1400" dirty="0">
                <a:latin typeface="ArialMT"/>
              </a:rPr>
              <a:t>The dynamic movement of IZUMO1 (red circles and red fill) at the time of sperm-egg fusion, </a:t>
            </a:r>
            <a:r>
              <a:rPr lang="en-US" sz="1400" dirty="0" smtClean="0">
                <a:latin typeface="ArialMT"/>
              </a:rPr>
              <a:t>as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determined </a:t>
            </a:r>
            <a:r>
              <a:rPr lang="en-US" sz="1400" dirty="0">
                <a:latin typeface="ArialMT"/>
              </a:rPr>
              <a:t>by live imaging (</a:t>
            </a:r>
            <a:r>
              <a:rPr lang="en-US" sz="1400" dirty="0" err="1">
                <a:latin typeface="ArialMT"/>
              </a:rPr>
              <a:t>Satouh</a:t>
            </a:r>
            <a:r>
              <a:rPr lang="en-US" sz="1400" dirty="0">
                <a:latin typeface="ArialMT"/>
              </a:rPr>
              <a:t> et al., 2012), is illustrated. CD9 is represented by blue circles. The top panels represent cross sections and the </a:t>
            </a:r>
            <a:r>
              <a:rPr lang="en-US" sz="1400" dirty="0" smtClean="0">
                <a:latin typeface="ArialMT"/>
              </a:rPr>
              <a:t>bottom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panels </a:t>
            </a:r>
            <a:r>
              <a:rPr lang="en-US" sz="1400" dirty="0">
                <a:latin typeface="ArialMT"/>
              </a:rPr>
              <a:t>show top views of spermatozoa. Intact spermatozoa (B) show an AC pattern. Fusion-competent spermatozoa (C) exhibit an EQ pattern of IZUMO1 </a:t>
            </a:r>
            <a:r>
              <a:rPr lang="en-US" sz="1400" dirty="0" smtClean="0">
                <a:latin typeface="ArialMT"/>
              </a:rPr>
              <a:t>and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initiate </a:t>
            </a:r>
            <a:r>
              <a:rPr lang="en-US" sz="1400" dirty="0">
                <a:latin typeface="ArialMT"/>
              </a:rPr>
              <a:t>interaction with eggs (yellow). Once fusion starts (D), the IZUMO1 on spermatozoa spreads out from the spermatozoa to the egg plasma membrane</a:t>
            </a:r>
            <a:r>
              <a:rPr lang="en-US" sz="1400" dirty="0" smtClean="0">
                <a:latin typeface="ArialMT"/>
              </a:rPr>
              <a:t>.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However</a:t>
            </a:r>
            <a:r>
              <a:rPr lang="en-US" sz="1400" dirty="0">
                <a:latin typeface="ArialMT"/>
              </a:rPr>
              <a:t>, IZUMO1 on the inner </a:t>
            </a:r>
            <a:r>
              <a:rPr lang="en-US" sz="1400" dirty="0" err="1">
                <a:latin typeface="ArialMT"/>
              </a:rPr>
              <a:t>acrosomal</a:t>
            </a:r>
            <a:r>
              <a:rPr lang="en-US" sz="1400" dirty="0">
                <a:latin typeface="ArialMT"/>
              </a:rPr>
              <a:t> membrane remains on spermatozoa. Acrosome-reacted spermatozoa (E) have a complicatedly </a:t>
            </a:r>
            <a:r>
              <a:rPr lang="en-US" sz="1400" dirty="0" err="1" smtClean="0">
                <a:latin typeface="ArialMT"/>
              </a:rPr>
              <a:t>invaginated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structure</a:t>
            </a:r>
            <a:r>
              <a:rPr lang="en-US" sz="1400" dirty="0">
                <a:latin typeface="ArialMT"/>
              </a:rPr>
              <a:t>, but after fusion the sperm plasma membrane unites with that of the egg and forms a single plane including the tail part of the membrane. However</a:t>
            </a:r>
            <a:r>
              <a:rPr lang="en-US" sz="1400" dirty="0" smtClean="0">
                <a:latin typeface="ArialMT"/>
              </a:rPr>
              <a:t>,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the </a:t>
            </a:r>
            <a:r>
              <a:rPr lang="en-US" sz="1400" dirty="0">
                <a:latin typeface="ArialMT"/>
              </a:rPr>
              <a:t>inner </a:t>
            </a:r>
            <a:r>
              <a:rPr lang="en-US" sz="1400" dirty="0" err="1">
                <a:latin typeface="ArialMT"/>
              </a:rPr>
              <a:t>acrosomal</a:t>
            </a:r>
            <a:r>
              <a:rPr lang="en-US" sz="1400" dirty="0">
                <a:latin typeface="ArialMT"/>
              </a:rPr>
              <a:t> membrane area containing IZUMO1 is detached from the original fusion plane (E) and forms an independent membrane structure, </a:t>
            </a:r>
            <a:r>
              <a:rPr lang="en-US" sz="1400" dirty="0" smtClean="0">
                <a:latin typeface="ArialMT"/>
              </a:rPr>
              <a:t>giving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rise </a:t>
            </a:r>
            <a:r>
              <a:rPr lang="en-US" sz="1400" dirty="0">
                <a:latin typeface="ArialMT"/>
              </a:rPr>
              <a:t>to the </a:t>
            </a:r>
            <a:r>
              <a:rPr lang="en-US" sz="1400" dirty="0" err="1">
                <a:latin typeface="ArialMT"/>
              </a:rPr>
              <a:t>AC</a:t>
            </a:r>
            <a:r>
              <a:rPr lang="en-US" sz="1400" i="1" dirty="0" err="1">
                <a:latin typeface="Arial-ItalicMT"/>
              </a:rPr>
              <a:t>dim</a:t>
            </a:r>
            <a:r>
              <a:rPr lang="en-US" sz="1400" i="1" dirty="0">
                <a:latin typeface="Arial-ItalicMT"/>
              </a:rPr>
              <a:t> </a:t>
            </a:r>
            <a:r>
              <a:rPr lang="en-US" sz="1400" dirty="0">
                <a:latin typeface="ArialMT"/>
              </a:rPr>
              <a:t>pattern. (F)</a:t>
            </a:r>
            <a:r>
              <a:rPr lang="en-US" sz="1400" dirty="0">
                <a:latin typeface="Symbol" panose="05050102010706020507" pitchFamily="18" charset="2"/>
              </a:rPr>
              <a:t></a:t>
            </a:r>
            <a:r>
              <a:rPr lang="en-US" sz="1400" dirty="0">
                <a:latin typeface="ArialMT"/>
              </a:rPr>
              <a:t>The fertilization process can be separated into two phases: (1) a marginal phase (C to D); and (2) a separating phase (D to E). </a:t>
            </a:r>
            <a:r>
              <a:rPr lang="en-US" sz="1400" dirty="0" smtClean="0">
                <a:latin typeface="ArialMT"/>
              </a:rPr>
              <a:t>The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former </a:t>
            </a:r>
            <a:r>
              <a:rPr lang="en-US" sz="1400" dirty="0">
                <a:latin typeface="ArialMT"/>
              </a:rPr>
              <a:t>can be described as the first fusion event, shown here as a standard cell-cell fusion event using blue stars as fusion focal points. The latter, which </a:t>
            </a:r>
            <a:r>
              <a:rPr lang="en-US" sz="1400" dirty="0" smtClean="0">
                <a:latin typeface="ArialMT"/>
              </a:rPr>
              <a:t>can</a:t>
            </a:r>
            <a:r>
              <a:rPr lang="hu-HU" sz="1400" dirty="0" smtClean="0">
                <a:latin typeface="ArialMT"/>
              </a:rPr>
              <a:t> </a:t>
            </a:r>
            <a:r>
              <a:rPr lang="en-US" sz="1400" dirty="0" smtClean="0">
                <a:latin typeface="ArialMT"/>
              </a:rPr>
              <a:t>be </a:t>
            </a:r>
            <a:r>
              <a:rPr lang="en-US" sz="1400" dirty="0">
                <a:latin typeface="ArialMT"/>
              </a:rPr>
              <a:t>separated from the first fusion event, has an </a:t>
            </a:r>
            <a:r>
              <a:rPr lang="en-US" sz="1400" dirty="0" err="1">
                <a:latin typeface="ArialMT"/>
              </a:rPr>
              <a:t>endocytotic</a:t>
            </a:r>
            <a:r>
              <a:rPr lang="en-US" sz="1400" dirty="0">
                <a:latin typeface="ArialMT"/>
              </a:rPr>
              <a:t> aspect and a different topological characteristic from the first fusion (fusion sites are indicated </a:t>
            </a:r>
            <a:r>
              <a:rPr lang="en-US" sz="1400" dirty="0" smtClean="0">
                <a:latin typeface="ArialMT"/>
              </a:rPr>
              <a:t>with</a:t>
            </a:r>
            <a:r>
              <a:rPr lang="hu-HU" sz="1400" dirty="0" smtClean="0">
                <a:latin typeface="ArialMT"/>
              </a:rPr>
              <a:t> </a:t>
            </a:r>
            <a:r>
              <a:rPr lang="hu-HU" sz="1400" dirty="0" err="1" smtClean="0">
                <a:latin typeface="ArialMT"/>
              </a:rPr>
              <a:t>red</a:t>
            </a:r>
            <a:r>
              <a:rPr lang="hu-HU" sz="1400" dirty="0" smtClean="0">
                <a:latin typeface="ArialMT"/>
              </a:rPr>
              <a:t> </a:t>
            </a:r>
            <a:r>
              <a:rPr lang="hu-HU" sz="1400" dirty="0" err="1">
                <a:latin typeface="ArialMT"/>
              </a:rPr>
              <a:t>stars</a:t>
            </a:r>
            <a:r>
              <a:rPr lang="hu-HU" sz="1400" dirty="0">
                <a:latin typeface="ArialMT"/>
              </a:rPr>
              <a:t>).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895794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225"/>
            <a:ext cx="9144000" cy="43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47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3" y="0"/>
            <a:ext cx="4853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7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Während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Ejakulation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gelingen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40-400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Millionen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das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hintere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Scheidegewölbe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Fornix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vaginae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posterius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Einige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Hundert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1500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davon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erreichen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Umgebung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Vo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Scheidegewölbe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gelingen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passiv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Transport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und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aktiv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Flimmerbewegung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Spermienschwanzes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durch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Gebärmutterhals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Cervix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uteri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),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Gebärmutter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Uterus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und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Eileiter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Tuba 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uterina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in 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Erw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iterung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Eileiters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Ampulla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tubae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uterinae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findet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Befruchtung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statt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 den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weiblichen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Genitalwegen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Tage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lebensfähig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und 3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Tage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befruchtungsfähig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381000"/>
            <a:ext cx="9144001" cy="1143000"/>
          </a:xfrm>
        </p:spPr>
        <p:txBody>
          <a:bodyPr/>
          <a:lstStyle/>
          <a:p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Exozytose der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Rindenkörnchen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Verhinderung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Polyspermie</a:t>
            </a:r>
            <a:endParaRPr lang="hu-H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8927976" cy="4827240"/>
          </a:xfrm>
        </p:spPr>
        <p:txBody>
          <a:bodyPr/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Rindenkörnchen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(CG): 4-5000 pro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0,5-1 </a:t>
            </a:r>
            <a:r>
              <a:rPr lang="hu-HU" sz="2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Durchmesser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Exozytose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Rindenkörnchen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cortical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granule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CGR)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bedeute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daß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Körnchen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ganzer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</a:t>
            </a:r>
            <a:r>
              <a:rPr lang="de-DE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(in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einigen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Sekunden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Spermiums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abgeben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werden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Die CG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entälten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viele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Enzyme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Glykosidasen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(am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besten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bekannt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Hexoseaminidase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modifizieren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Oligosaccharidseitenketten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Zonaproteinen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(ZP3):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weitere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Akrosomereaktionen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anderer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sind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möglich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Peroxidase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Ovoperoxidase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verhärtet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Zona (zona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hardening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Heute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wichtigste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Ovastacin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spaltet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ZP2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bestätigt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KO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Tierexperimente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!).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Zusammenfassend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Exozytose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verhindert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Polyspermie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Seeigel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polyspermy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Veränderung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Membranpotentials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CGR.)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CGR: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spielt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Erhöhung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hu-H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entscheidende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Rolle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Kalzium-Welle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0" y="0"/>
            <a:ext cx="686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992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5763"/>
            <a:ext cx="7118350" cy="6088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65" name="Group 9"/>
          <p:cNvGrpSpPr>
            <a:grpSpLocks/>
          </p:cNvGrpSpPr>
          <p:nvPr/>
        </p:nvGrpSpPr>
        <p:grpSpPr bwMode="auto">
          <a:xfrm>
            <a:off x="381000" y="457200"/>
            <a:ext cx="8420100" cy="5543550"/>
            <a:chOff x="240" y="288"/>
            <a:chExt cx="5304" cy="3492"/>
          </a:xfrm>
        </p:grpSpPr>
        <p:sp>
          <p:nvSpPr>
            <p:cNvPr id="45059" name="Text Box 3"/>
            <p:cNvSpPr txBox="1">
              <a:spLocks noChangeArrowheads="1"/>
            </p:cNvSpPr>
            <p:nvPr/>
          </p:nvSpPr>
          <p:spPr bwMode="auto">
            <a:xfrm>
              <a:off x="240" y="3024"/>
              <a:ext cx="5089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Die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Kalziumwelle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drei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Eizellen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(A, B, C; in vivo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Färbung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mit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Aeqorin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). Die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ersten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fluoreszenten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Punkte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links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zeigen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die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Eintrittsstelle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des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Spermiums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5060" name="Line 4"/>
            <p:cNvSpPr>
              <a:spLocks noChangeShapeType="1"/>
            </p:cNvSpPr>
            <p:nvPr/>
          </p:nvSpPr>
          <p:spPr bwMode="auto">
            <a:xfrm>
              <a:off x="2448" y="2496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736" y="2592"/>
              <a:ext cx="6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dirty="0">
                  <a:latin typeface="Arial" panose="020B0604020202020204" pitchFamily="34" charset="0"/>
                  <a:cs typeface="Arial" panose="020B0604020202020204" pitchFamily="34" charset="0"/>
                </a:rPr>
                <a:t>Zeit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62" name="Text Box 6"/>
            <p:cNvSpPr txBox="1">
              <a:spLocks noChangeArrowheads="1"/>
            </p:cNvSpPr>
            <p:nvPr/>
          </p:nvSpPr>
          <p:spPr bwMode="auto">
            <a:xfrm>
              <a:off x="288" y="2304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Sek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5063" name="Text Box 7"/>
            <p:cNvSpPr txBox="1">
              <a:spLocks noChangeArrowheads="1"/>
            </p:cNvSpPr>
            <p:nvPr/>
          </p:nvSpPr>
          <p:spPr bwMode="auto">
            <a:xfrm>
              <a:off x="4752" y="2304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Sek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4506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288"/>
              <a:ext cx="5304" cy="19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</a:t>
            </a:r>
            <a:r>
              <a:rPr lang="hu-H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hu-HU" sz="3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-</a:t>
            </a:r>
            <a:r>
              <a:rPr lang="hu-H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Oszillation</a:t>
            </a: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hu-H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befruchteten</a:t>
            </a: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Eizellen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844824"/>
            <a:ext cx="8278688" cy="4251176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all species examined up to date, the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earliest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signalling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event in the activation of an egg by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sperm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 large transient increase in the level of intracellular-free calcium (Ca2+) concentration [1–3].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many non-mammalian species (such as frogs and sea urchins), the Ca2+ increase entails 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(one spike). Contrastingly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in mammals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scidians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the Ca2+ signal is delivered as 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prolonged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sequence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repetitive Ca2+ transients, known as Ca2+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oscillations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that start soon after gamete fusion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persisting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several hours and beyond the completion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meiosis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duration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Ca2+ oscillations appears to be relatively species-specific, ranging from every 2 min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410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2" y="0"/>
            <a:ext cx="7869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983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Vereinigung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mütterlichen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v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terlichen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genetischen</a:t>
            </a:r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lang="hu-H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086" name="Group 6"/>
          <p:cNvGrpSpPr>
            <a:grpSpLocks/>
          </p:cNvGrpSpPr>
          <p:nvPr/>
        </p:nvGrpSpPr>
        <p:grpSpPr bwMode="auto">
          <a:xfrm>
            <a:off x="107950" y="1981200"/>
            <a:ext cx="8655050" cy="4851400"/>
            <a:chOff x="68" y="1248"/>
            <a:chExt cx="5452" cy="3056"/>
          </a:xfrm>
        </p:grpSpPr>
        <p:sp>
          <p:nvSpPr>
            <p:cNvPr id="46084" name="Text Box 4"/>
            <p:cNvSpPr txBox="1">
              <a:spLocks noChangeArrowheads="1"/>
            </p:cNvSpPr>
            <p:nvPr/>
          </p:nvSpPr>
          <p:spPr bwMode="auto">
            <a:xfrm>
              <a:off x="68" y="1338"/>
              <a:ext cx="1647" cy="2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Fluorescent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Färbung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hu-HU" sz="1600" b="1" dirty="0" err="1">
                  <a:solidFill>
                    <a:srgbClr val="33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blaue</a:t>
              </a:r>
              <a:r>
                <a:rPr lang="hu-HU" sz="1600" b="1" dirty="0">
                  <a:solidFill>
                    <a:srgbClr val="33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b="1" dirty="0" err="1">
                  <a:solidFill>
                    <a:srgbClr val="33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Farbe</a:t>
              </a:r>
              <a:r>
                <a:rPr lang="hu-HU" sz="1600" b="1" dirty="0">
                  <a:solidFill>
                    <a:srgbClr val="33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DNS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hu-HU" sz="1600" b="1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grüne</a:t>
              </a:r>
              <a:r>
                <a:rPr lang="hu-HU" sz="16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b="1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Farbe</a:t>
              </a:r>
              <a:r>
                <a:rPr lang="hu-HU" sz="16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Mikrotubuli.</a:t>
              </a:r>
            </a:p>
            <a:p>
              <a:pPr>
                <a:spcBef>
                  <a:spcPct val="50000"/>
                </a:spcBef>
              </a:pP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die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erste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meiotische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Teilung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vor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der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Ovulation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nur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Eizelle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  <a:p>
              <a:pPr>
                <a:spcBef>
                  <a:spcPct val="50000"/>
                </a:spcBef>
              </a:pP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Eintritt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des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Spermiums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links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) und der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Schluß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der 2. meiotischen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Teilung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oben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  <a:p>
              <a:pPr>
                <a:spcBef>
                  <a:spcPct val="50000"/>
                </a:spcBef>
              </a:pP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C-E: Die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Vereinigung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der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weiblichen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und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männlichen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Pronuclei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während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der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ersten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Mitose</a:t>
              </a:r>
              <a:r>
                <a:rPr lang="hu-HU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50000"/>
                </a:spcBef>
              </a:pPr>
              <a:endParaRPr lang="hu-HU" dirty="0"/>
            </a:p>
          </p:txBody>
        </p:sp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0" y="1248"/>
              <a:ext cx="3910" cy="25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1520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rgbClr val="231F20"/>
                </a:solidFill>
                <a:latin typeface="AdvTT28cd547d.B"/>
              </a:rPr>
              <a:t>Dual-spindle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formation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in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zygotes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keeps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parental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genomes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apart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in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early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mammalian</a:t>
            </a:r>
            <a:r>
              <a:rPr lang="hu-HU" dirty="0">
                <a:solidFill>
                  <a:srgbClr val="231F20"/>
                </a:solidFill>
                <a:latin typeface="AdvTT28cd547d.B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TT28cd547d.B"/>
              </a:rPr>
              <a:t>embryos</a:t>
            </a:r>
            <a:endParaRPr lang="hu-HU" dirty="0">
              <a:solidFill>
                <a:srgbClr val="231F20"/>
              </a:solidFill>
              <a:latin typeface="AdvTT28cd547d.B"/>
            </a:endParaRPr>
          </a:p>
          <a:p>
            <a:r>
              <a:rPr lang="hu-HU" dirty="0" err="1"/>
              <a:t>Reichmann</a:t>
            </a:r>
            <a:r>
              <a:rPr lang="hu-HU" dirty="0"/>
              <a:t> et </a:t>
            </a:r>
            <a:r>
              <a:rPr lang="hu-HU" dirty="0" err="1"/>
              <a:t>al</a:t>
            </a:r>
            <a:r>
              <a:rPr lang="hu-HU" dirty="0"/>
              <a:t>., Science 361, 189–193 (2018)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4071"/>
            <a:ext cx="7524328" cy="52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23401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4335</Words>
  <Application>Microsoft Office PowerPoint</Application>
  <PresentationFormat>Diavetítés a képernyőre (4:3 oldalarány)</PresentationFormat>
  <Paragraphs>364</Paragraphs>
  <Slides>97</Slides>
  <Notes>39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19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97</vt:i4>
      </vt:variant>
    </vt:vector>
  </HeadingPairs>
  <TitlesOfParts>
    <vt:vector size="118" baseType="lpstr">
      <vt:lpstr>AdvOT27fcdf1a.I</vt:lpstr>
      <vt:lpstr>AdvOTaf232193</vt:lpstr>
      <vt:lpstr>AdvP407CC</vt:lpstr>
      <vt:lpstr>AdvPS586B</vt:lpstr>
      <vt:lpstr>AdvPS8C2A</vt:lpstr>
      <vt:lpstr>AdvPSOP-B</vt:lpstr>
      <vt:lpstr>AdvTT28cd547d.B</vt:lpstr>
      <vt:lpstr>Arial</vt:lpstr>
      <vt:lpstr>Arial-BoldMT</vt:lpstr>
      <vt:lpstr>Arial-ItalicMT</vt:lpstr>
      <vt:lpstr>ArialMT</vt:lpstr>
      <vt:lpstr>BmwkhnAdvTT50a2f13e.I</vt:lpstr>
      <vt:lpstr>Calibri</vt:lpstr>
      <vt:lpstr>DbwggyAdvTT3713a231</vt:lpstr>
      <vt:lpstr>Lucida Sans Unicode</vt:lpstr>
      <vt:lpstr>Symbol</vt:lpstr>
      <vt:lpstr>Times New Roman</vt:lpstr>
      <vt:lpstr>Wingdings</vt:lpstr>
      <vt:lpstr>XhhjmnAdvTTb8864ccf.B</vt:lpstr>
      <vt:lpstr>Alapértelmezett terv</vt:lpstr>
      <vt:lpstr>Image</vt:lpstr>
      <vt:lpstr>PowerPoint-bemutató</vt:lpstr>
      <vt:lpstr>PowerPoint-bemutató</vt:lpstr>
      <vt:lpstr>Ovulation</vt:lpstr>
      <vt:lpstr>Follikelsprung (Ovulation)</vt:lpstr>
      <vt:lpstr>PowerPoint-bemutató</vt:lpstr>
      <vt:lpstr>PowerPoint-bemutató</vt:lpstr>
      <vt:lpstr>PowerPoint-bemutató</vt:lpstr>
      <vt:lpstr>Ejakulation</vt:lpstr>
      <vt:lpstr>PowerPoint-bemutató</vt:lpstr>
      <vt:lpstr>PowerPoint-bemutató</vt:lpstr>
      <vt:lpstr>PowerPoint-bemutató</vt:lpstr>
      <vt:lpstr>PowerPoint-bemutató</vt:lpstr>
      <vt:lpstr>PowerPoint-bemutató</vt:lpstr>
      <vt:lpstr>Spermien in den weiblichen Genitalwegen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Kapazitation</vt:lpstr>
      <vt:lpstr>Kapazitation</vt:lpstr>
      <vt:lpstr>PowerPoint-bemutató</vt:lpstr>
      <vt:lpstr>PowerPoint-bemutató</vt:lpstr>
      <vt:lpstr>PowerPoint-bemutató</vt:lpstr>
      <vt:lpstr>PowerPoint-bemutató</vt:lpstr>
      <vt:lpstr>Transport der Spermien</vt:lpstr>
      <vt:lpstr>Transport und Chemotaxis der Spermien</vt:lpstr>
      <vt:lpstr>Transport und Chemotaxis der Spermien</vt:lpstr>
      <vt:lpstr>PowerPoint-bemutató</vt:lpstr>
      <vt:lpstr>PowerPoint-bemutató</vt:lpstr>
      <vt:lpstr>Hyperaktive Spemien</vt:lpstr>
      <vt:lpstr>PowerPoint-bemutató</vt:lpstr>
      <vt:lpstr>PowerPoint-bemutató</vt:lpstr>
      <vt:lpstr>PowerPoint-bemutató</vt:lpstr>
      <vt:lpstr>PowerPoint-bemutató</vt:lpstr>
      <vt:lpstr>PowerPoint-bemutató</vt:lpstr>
      <vt:lpstr>Spermienreservoir in dem Isthmus der Tuba</vt:lpstr>
      <vt:lpstr>Spermienreservoir „Isthmus”</vt:lpstr>
      <vt:lpstr>PowerPoint-bemutató</vt:lpstr>
      <vt:lpstr>PowerPoint-bemutató</vt:lpstr>
      <vt:lpstr>Die erste Erkennung der Eizelle</vt:lpstr>
      <vt:lpstr>PowerPoint-bemutató</vt:lpstr>
      <vt:lpstr>PowerPoint-bemutató</vt:lpstr>
      <vt:lpstr>PowerPoint-bemutató</vt:lpstr>
      <vt:lpstr>PowerPoint-bemutató</vt:lpstr>
      <vt:lpstr>Gametenerkennung: männliche Seite</vt:lpstr>
      <vt:lpstr>PowerPoint-bemutató</vt:lpstr>
      <vt:lpstr>PowerPoint-bemutató</vt:lpstr>
      <vt:lpstr>PowerPoint-bemutató</vt:lpstr>
      <vt:lpstr>PowerPoint-bemutató</vt:lpstr>
      <vt:lpstr>PowerPoint-bemutató</vt:lpstr>
      <vt:lpstr>Akrosomenreaktion (AR)</vt:lpstr>
      <vt:lpstr>Akrosomenreaktion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Zona-Erkennung</vt:lpstr>
      <vt:lpstr>PowerPoint-bemutató</vt:lpstr>
      <vt:lpstr>PowerPoint-bemutató</vt:lpstr>
      <vt:lpstr>PowerPoint-bemutató</vt:lpstr>
      <vt:lpstr>PowerPoint-bemutató</vt:lpstr>
      <vt:lpstr>PowerPoint-bemutató</vt:lpstr>
      <vt:lpstr>Zweite Erkennung der Eizelle und Zellfusion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Exozytose der Rindenkörnchen der Eizelle: die Verhinderung der Polyspermie</vt:lpstr>
      <vt:lpstr>PowerPoint-bemutató</vt:lpstr>
      <vt:lpstr>PowerPoint-bemutató</vt:lpstr>
      <vt:lpstr>PowerPoint-bemutató</vt:lpstr>
      <vt:lpstr>Cai-Oszillation in der befruchteten Eizellen</vt:lpstr>
      <vt:lpstr>PowerPoint-bemutató</vt:lpstr>
      <vt:lpstr>Vereinigung des mütterlichen und väterlichen genetischen Material</vt:lpstr>
      <vt:lpstr>PowerPoint-bemutató</vt:lpstr>
    </vt:vector>
  </TitlesOfParts>
  <Company>Semmelweis Egyetem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fertilizáció</dc:title>
  <dc:creator>Fejlődésbiológiai Labor</dc:creator>
  <cp:lastModifiedBy>Dr. Magyar Attila</cp:lastModifiedBy>
  <cp:revision>90</cp:revision>
  <dcterms:created xsi:type="dcterms:W3CDTF">2001-09-20T03:12:23Z</dcterms:created>
  <dcterms:modified xsi:type="dcterms:W3CDTF">2020-02-13T16:42:29Z</dcterms:modified>
</cp:coreProperties>
</file>