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0" r:id="rId3"/>
    <p:sldId id="273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271" r:id="rId12"/>
    <p:sldId id="323" r:id="rId13"/>
    <p:sldId id="261" r:id="rId14"/>
    <p:sldId id="262" r:id="rId15"/>
    <p:sldId id="312" r:id="rId16"/>
    <p:sldId id="258" r:id="rId17"/>
    <p:sldId id="263" r:id="rId18"/>
    <p:sldId id="299" r:id="rId19"/>
    <p:sldId id="265" r:id="rId20"/>
    <p:sldId id="304" r:id="rId21"/>
    <p:sldId id="314" r:id="rId22"/>
    <p:sldId id="260" r:id="rId23"/>
    <p:sldId id="302" r:id="rId24"/>
    <p:sldId id="298" r:id="rId25"/>
    <p:sldId id="303" r:id="rId26"/>
    <p:sldId id="305" r:id="rId27"/>
    <p:sldId id="307" r:id="rId28"/>
    <p:sldId id="306" r:id="rId29"/>
    <p:sldId id="284" r:id="rId30"/>
    <p:sldId id="309" r:id="rId31"/>
    <p:sldId id="289" r:id="rId32"/>
    <p:sldId id="310" r:id="rId33"/>
    <p:sldId id="285" r:id="rId34"/>
    <p:sldId id="292" r:id="rId35"/>
    <p:sldId id="315" r:id="rId36"/>
    <p:sldId id="311" r:id="rId37"/>
    <p:sldId id="282" r:id="rId38"/>
    <p:sldId id="297" r:id="rId3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3F4"/>
    <a:srgbClr val="B4D7E2"/>
    <a:srgbClr val="BFDFE3"/>
    <a:srgbClr val="B2D2E1"/>
    <a:srgbClr val="B3D3E3"/>
    <a:srgbClr val="B4AEC6"/>
    <a:srgbClr val="D8DA8F"/>
    <a:srgbClr val="F2F106"/>
    <a:srgbClr val="314607"/>
    <a:srgbClr val="B6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07" autoAdjust="0"/>
  </p:normalViewPr>
  <p:slideViewPr>
    <p:cSldViewPr snapToGrid="0" showGuides="1">
      <p:cViewPr>
        <p:scale>
          <a:sx n="80" d="100"/>
          <a:sy n="80" d="100"/>
        </p:scale>
        <p:origin x="-84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84BBD-7656-4079-8DBA-42CCFBBC575B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3AC0-A81E-4D09-8884-2C1B17AD4B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57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034C922-111C-4FE7-BABA-9103E9667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0F0EEECB-9E88-44AD-96B7-EFFC42A29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30F1C2F-4FAB-4065-8308-81ABD4F9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AFD13229-3CED-44CA-A582-0916AF61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4EB2F8FD-34D8-41AF-B162-04841849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486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6996C71-82CE-4708-BB9F-4648E987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516C42C7-00A0-49BB-A098-734912E6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9CF1B56-5B2D-4EDB-AC68-13D3ED92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AB19349E-7550-4CD5-9C62-526B9829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B0F73DFE-3E3D-47F8-A544-E21A7CC1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12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="" xmlns:a16="http://schemas.microsoft.com/office/drawing/2014/main" id="{B1DFA384-7060-4144-A832-40D53D13C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6DBFC387-063D-45D3-AE4C-7AEA0F90D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A70E1F6C-DA54-4A2A-8EC9-C82B9FB7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AADC8DE6-19F6-4432-A479-3D7905D6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E4F0C87A-AA25-4CAC-B969-7234072F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60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5984A6A7-3482-4112-8A4B-E5CE5870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674D898B-A112-485C-AA31-E46EB160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4A7E52DE-03B4-4986-A70A-77A56695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0F488B1F-31DC-4822-8167-5BEEC5F8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767605DD-72D0-4141-808A-EEC1DDFC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563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8565A07-9492-4C22-AF71-152A68A2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8670C45E-C6FC-49F6-87FB-351F3E7C6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0B5044ED-7769-4C64-B883-11CC4607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846813E1-773B-41A7-8CCF-ADA26552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0B77B3A5-3CD4-4A7F-8BC8-B7E3B216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9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A61008C-6E0C-4B9D-91C1-89DD7494B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1DFDF541-96F8-4BDC-BE42-4ECED6727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F95AFDCC-EAF2-417D-BB0F-B7008D9F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0134BA4C-784E-407C-88BD-4C894E5C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8CB32A02-ACFF-4F7E-AC04-E9FF715B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F25E6A80-F7A4-4333-94AE-DA887DA5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4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33C6D7E-2D2D-4300-AFBE-253B4BFE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B6C285BC-919A-4D3C-8491-1037401F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306DBE1E-D077-46C7-9739-679D30BD6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="" xmlns:a16="http://schemas.microsoft.com/office/drawing/2014/main" id="{19D301F9-F5B9-4A9A-84C0-B7513693F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="" xmlns:a16="http://schemas.microsoft.com/office/drawing/2014/main" id="{8903A187-AFFF-49B0-827A-6ED183000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="" xmlns:a16="http://schemas.microsoft.com/office/drawing/2014/main" id="{8CCCA5C1-4B6C-4042-9F40-60B3F52F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="" xmlns:a16="http://schemas.microsoft.com/office/drawing/2014/main" id="{2EA7AD3C-6FC4-41EC-B65B-5B6936B9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="" xmlns:a16="http://schemas.microsoft.com/office/drawing/2014/main" id="{23FE5B07-73D7-43F8-8DA9-46D6036E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358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E6CBE62-0CBA-44FC-ADC0-C19AB146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29E99081-942E-4D3A-A558-9C2621E1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C9243510-8341-4557-87C4-A05DD1F6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0A1AB76A-FD29-402F-A8F1-639EA243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081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="" xmlns:a16="http://schemas.microsoft.com/office/drawing/2014/main" id="{90C6FAE3-3051-4D57-85A6-58D66F60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="" xmlns:a16="http://schemas.microsoft.com/office/drawing/2014/main" id="{2904267D-09D3-4DBE-86F9-446749DE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ED7FC183-C479-4F46-87B9-1F27E805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02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75A661D-DFED-4915-88E3-9FF42A41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2EF27315-F06E-49C8-8827-8BACE534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B1753E83-3470-45F5-8C3E-828DE1416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8D5C3EBB-291A-41E3-A035-BA390AFF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DDBC8688-5DFC-42F9-8CF6-BDCEB8365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87D4D49F-FFBC-44BE-BA8A-29C87502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18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2F82BF9-2503-4209-ADD2-D2003D8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="" xmlns:a16="http://schemas.microsoft.com/office/drawing/2014/main" id="{D9A0CFC6-78C8-4ECC-BA63-C58117677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FE8B3584-0C54-4C21-91A1-9A22203B7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2BB7F7B9-2F9C-4590-AA1C-BCC24139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CDAF46F2-14C8-4D35-A45F-C04E8422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5943CD23-B6C2-4E31-A5C6-4002CAC3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43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="" xmlns:a16="http://schemas.microsoft.com/office/drawing/2014/main" id="{EF75218F-7399-4585-AA56-ECF4B07D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71C6DE26-84D5-4A90-A9A5-756CDF5BB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58C23B78-DDDF-4415-88CC-E19657D81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88D1-8736-4964-9BA5-FEC73FA83E1E}" type="datetimeFigureOut">
              <a:rPr lang="hu-HU" smtClean="0"/>
              <a:t>2020.02.28.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28C59A50-0E74-47FB-9439-B5822B770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9489EA3E-4584-4978-9AA6-2396F460F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610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2b_4i.bm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1.bm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3.bm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2.bm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4a_lila.bm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4_lila.bm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lila.bm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5C03108-50A3-4FD0-9AE8-98FA0B601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857" y="320633"/>
            <a:ext cx="10555941" cy="2139411"/>
          </a:xfrm>
        </p:spPr>
        <p:txBody>
          <a:bodyPr>
            <a:normAutofit/>
          </a:bodyPr>
          <a:lstStyle/>
          <a:p>
            <a:r>
              <a:rPr lang="hu-HU" sz="4800" b="1" dirty="0" err="1" smtClean="0"/>
              <a:t>Oberflächentopographie</a:t>
            </a:r>
            <a:r>
              <a:rPr lang="hu-HU" sz="4800" b="1" dirty="0" smtClean="0"/>
              <a:t> der </a:t>
            </a:r>
            <a:r>
              <a:rPr lang="hu-HU" sz="4800" b="1" dirty="0" err="1" smtClean="0"/>
              <a:t>Brusthöhle</a:t>
            </a:r>
            <a:r>
              <a:rPr lang="hu-HU" sz="4800" dirty="0" smtClean="0"/>
              <a:t> </a:t>
            </a:r>
            <a:br>
              <a:rPr lang="hu-HU" sz="4800" dirty="0" smtClean="0"/>
            </a:br>
            <a:r>
              <a:rPr lang="hu-HU" sz="4000" dirty="0" err="1" smtClean="0"/>
              <a:t>Regionale</a:t>
            </a:r>
            <a:r>
              <a:rPr lang="hu-HU" sz="4000" dirty="0" smtClean="0"/>
              <a:t> </a:t>
            </a:r>
            <a:r>
              <a:rPr lang="hu-HU" sz="4000" dirty="0" err="1" smtClean="0"/>
              <a:t>Lymphknoten</a:t>
            </a:r>
            <a:r>
              <a:rPr lang="hu-HU" sz="4000" dirty="0" smtClean="0"/>
              <a:t>, </a:t>
            </a:r>
            <a:r>
              <a:rPr lang="hu-HU" sz="4000" dirty="0" err="1" smtClean="0"/>
              <a:t>Lymphwege</a:t>
            </a:r>
            <a:r>
              <a:rPr lang="hu-HU" sz="4000" dirty="0" smtClean="0"/>
              <a:t> </a:t>
            </a:r>
            <a:r>
              <a:rPr lang="hu-HU" sz="4000" dirty="0" err="1" smtClean="0"/>
              <a:t>vom</a:t>
            </a:r>
            <a:r>
              <a:rPr lang="hu-HU" sz="4000" dirty="0" smtClean="0"/>
              <a:t> </a:t>
            </a:r>
            <a:r>
              <a:rPr lang="hu-HU" sz="4000" dirty="0" err="1" smtClean="0"/>
              <a:t>Thorax</a:t>
            </a:r>
            <a:r>
              <a:rPr lang="hu-HU" sz="4000" dirty="0" smtClean="0"/>
              <a:t> und </a:t>
            </a:r>
            <a:r>
              <a:rPr lang="hu-HU" sz="4000" smtClean="0"/>
              <a:t>Brust </a:t>
            </a:r>
            <a:endParaRPr lang="hu-HU" sz="4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3283" y="3925929"/>
            <a:ext cx="7088188" cy="990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Dr. 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Németh Anna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2020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2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082" descr="C:\oktatás\MEDIAST\thoraxwand2b_4i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985839"/>
            <a:ext cx="746336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052"/>
          <p:cNvSpPr txBox="1">
            <a:spLocks noChangeArrowheads="1"/>
          </p:cNvSpPr>
          <p:nvPr/>
        </p:nvSpPr>
        <p:spPr bwMode="auto">
          <a:xfrm>
            <a:off x="2698751" y="1322388"/>
            <a:ext cx="89111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 dirty="0" err="1" smtClean="0"/>
              <a:t>Haut</a:t>
            </a:r>
            <a:endParaRPr lang="en-US" altLang="de-DE" sz="1600" b="1" dirty="0">
              <a:latin typeface="Times New Roman" pitchFamily="18" charset="0"/>
            </a:endParaRPr>
          </a:p>
        </p:txBody>
      </p:sp>
      <p:sp>
        <p:nvSpPr>
          <p:cNvPr id="29700" name="Line 2054"/>
          <p:cNvSpPr>
            <a:spLocks noChangeShapeType="1"/>
          </p:cNvSpPr>
          <p:nvPr/>
        </p:nvSpPr>
        <p:spPr bwMode="auto">
          <a:xfrm>
            <a:off x="3505200" y="1511300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01" name="Line 2055"/>
          <p:cNvSpPr>
            <a:spLocks noChangeShapeType="1"/>
          </p:cNvSpPr>
          <p:nvPr/>
        </p:nvSpPr>
        <p:spPr bwMode="auto">
          <a:xfrm>
            <a:off x="3471334" y="2133600"/>
            <a:ext cx="14393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02" name="Text Box 2056"/>
          <p:cNvSpPr txBox="1">
            <a:spLocks noChangeArrowheads="1"/>
          </p:cNvSpPr>
          <p:nvPr/>
        </p:nvSpPr>
        <p:spPr bwMode="auto">
          <a:xfrm>
            <a:off x="1157817" y="3286126"/>
            <a:ext cx="2504016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/>
              <a:t>M. serratus </a:t>
            </a:r>
            <a:r>
              <a:rPr lang="en-US" altLang="de-DE" sz="1600" b="1" dirty="0" smtClean="0"/>
              <a:t>ant</a:t>
            </a:r>
            <a:r>
              <a:rPr lang="hu-HU" altLang="de-DE" sz="1600" b="1" dirty="0" err="1" smtClean="0"/>
              <a:t>erior</a:t>
            </a:r>
            <a:endParaRPr lang="en-US" altLang="de-DE" sz="1600" b="1" dirty="0"/>
          </a:p>
        </p:txBody>
      </p:sp>
      <p:sp>
        <p:nvSpPr>
          <p:cNvPr id="29703" name="Line 2057"/>
          <p:cNvSpPr>
            <a:spLocks noChangeShapeType="1"/>
          </p:cNvSpPr>
          <p:nvPr/>
        </p:nvSpPr>
        <p:spPr bwMode="auto">
          <a:xfrm>
            <a:off x="3369733" y="3454400"/>
            <a:ext cx="2370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04" name="Text Box 2058"/>
          <p:cNvSpPr txBox="1">
            <a:spLocks noChangeArrowheads="1"/>
          </p:cNvSpPr>
          <p:nvPr/>
        </p:nvSpPr>
        <p:spPr bwMode="auto">
          <a:xfrm>
            <a:off x="698500" y="5368926"/>
            <a:ext cx="2861733" cy="35401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9705" name="Text Box 2059"/>
          <p:cNvSpPr txBox="1">
            <a:spLocks noChangeArrowheads="1"/>
          </p:cNvSpPr>
          <p:nvPr/>
        </p:nvSpPr>
        <p:spPr bwMode="auto">
          <a:xfrm>
            <a:off x="8485717" y="3709988"/>
            <a:ext cx="2997200" cy="395287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9706" name="Line 2060"/>
          <p:cNvSpPr>
            <a:spLocks noChangeShapeType="1"/>
          </p:cNvSpPr>
          <p:nvPr/>
        </p:nvSpPr>
        <p:spPr bwMode="auto">
          <a:xfrm flipV="1">
            <a:off x="3572934" y="4381500"/>
            <a:ext cx="2556933" cy="1168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07" name="Line 2061"/>
          <p:cNvSpPr>
            <a:spLocks noChangeShapeType="1"/>
          </p:cNvSpPr>
          <p:nvPr/>
        </p:nvSpPr>
        <p:spPr bwMode="auto">
          <a:xfrm flipH="1" flipV="1">
            <a:off x="6722534" y="3619500"/>
            <a:ext cx="174413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08" name="Text Box 2062"/>
          <p:cNvSpPr txBox="1">
            <a:spLocks noChangeArrowheads="1"/>
          </p:cNvSpPr>
          <p:nvPr/>
        </p:nvSpPr>
        <p:spPr bwMode="auto">
          <a:xfrm>
            <a:off x="8489951" y="3146425"/>
            <a:ext cx="3496733" cy="401638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  <a:endParaRPr lang="en-US" altLang="de-DE" sz="1600" b="1">
              <a:latin typeface="Times New Roman" pitchFamily="18" charset="0"/>
            </a:endParaRPr>
          </a:p>
        </p:txBody>
      </p:sp>
      <p:sp>
        <p:nvSpPr>
          <p:cNvPr id="29709" name="Text Box 2063"/>
          <p:cNvSpPr txBox="1">
            <a:spLocks noChangeArrowheads="1"/>
          </p:cNvSpPr>
          <p:nvPr/>
        </p:nvSpPr>
        <p:spPr bwMode="auto">
          <a:xfrm>
            <a:off x="8974667" y="2640013"/>
            <a:ext cx="3287184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Pleura parietalis</a:t>
            </a:r>
            <a:endParaRPr lang="en-US" altLang="de-DE" sz="1600" b="1">
              <a:latin typeface="Times New Roman" pitchFamily="18" charset="0"/>
            </a:endParaRPr>
          </a:p>
        </p:txBody>
      </p:sp>
      <p:sp>
        <p:nvSpPr>
          <p:cNvPr id="29710" name="Text Box 2065"/>
          <p:cNvSpPr txBox="1">
            <a:spLocks noChangeArrowheads="1"/>
          </p:cNvSpPr>
          <p:nvPr/>
        </p:nvSpPr>
        <p:spPr bwMode="auto">
          <a:xfrm>
            <a:off x="8494185" y="5221288"/>
            <a:ext cx="317923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>
                <a:solidFill>
                  <a:schemeClr val="accent1"/>
                </a:solidFill>
              </a:rPr>
              <a:t>V</a:t>
            </a:r>
            <a:r>
              <a:rPr lang="en-US" altLang="de-DE" sz="1600" b="1" dirty="0"/>
              <a:t>., </a:t>
            </a:r>
            <a:r>
              <a:rPr lang="en-US" altLang="de-DE" sz="1600" b="1" dirty="0">
                <a:solidFill>
                  <a:srgbClr val="FF0000"/>
                </a:solidFill>
              </a:rPr>
              <a:t>A</a:t>
            </a:r>
            <a:r>
              <a:rPr lang="en-US" altLang="de-DE" sz="1600" b="1" dirty="0"/>
              <a:t>., </a:t>
            </a:r>
            <a:r>
              <a:rPr lang="en-US" altLang="de-DE" sz="1600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US" altLang="de-DE" sz="1600" b="1" dirty="0"/>
              <a:t>. </a:t>
            </a:r>
            <a:r>
              <a:rPr lang="en-US" altLang="de-DE" sz="1600" b="1" dirty="0" err="1"/>
              <a:t>intercostalis</a:t>
            </a:r>
            <a:endParaRPr lang="en-US" altLang="de-DE" sz="1600" b="1" dirty="0"/>
          </a:p>
        </p:txBody>
      </p:sp>
      <p:sp>
        <p:nvSpPr>
          <p:cNvPr id="29711" name="Text Box 2067"/>
          <p:cNvSpPr txBox="1">
            <a:spLocks noChangeArrowheads="1"/>
          </p:cNvSpPr>
          <p:nvPr/>
        </p:nvSpPr>
        <p:spPr bwMode="auto">
          <a:xfrm>
            <a:off x="8483600" y="4292601"/>
            <a:ext cx="3126317" cy="409575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Fascia endothoracica</a:t>
            </a:r>
          </a:p>
        </p:txBody>
      </p:sp>
      <p:sp>
        <p:nvSpPr>
          <p:cNvPr id="29712" name="Line 2068"/>
          <p:cNvSpPr>
            <a:spLocks noChangeShapeType="1"/>
          </p:cNvSpPr>
          <p:nvPr/>
        </p:nvSpPr>
        <p:spPr bwMode="auto">
          <a:xfrm flipH="1">
            <a:off x="7010400" y="5384800"/>
            <a:ext cx="1490133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3" name="Line 2069"/>
          <p:cNvSpPr>
            <a:spLocks noChangeShapeType="1"/>
          </p:cNvSpPr>
          <p:nvPr/>
        </p:nvSpPr>
        <p:spPr bwMode="auto">
          <a:xfrm flipH="1">
            <a:off x="6925734" y="5400676"/>
            <a:ext cx="1519767" cy="136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4" name="Line 2070"/>
          <p:cNvSpPr>
            <a:spLocks noChangeShapeType="1"/>
          </p:cNvSpPr>
          <p:nvPr/>
        </p:nvSpPr>
        <p:spPr bwMode="auto">
          <a:xfrm flipH="1">
            <a:off x="6891867" y="5384800"/>
            <a:ext cx="16425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5" name="Line 2071"/>
          <p:cNvSpPr>
            <a:spLocks noChangeShapeType="1"/>
          </p:cNvSpPr>
          <p:nvPr/>
        </p:nvSpPr>
        <p:spPr bwMode="auto">
          <a:xfrm flipH="1" flipV="1">
            <a:off x="7380818" y="4295776"/>
            <a:ext cx="1096433" cy="214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6" name="Line 2072"/>
          <p:cNvSpPr>
            <a:spLocks noChangeShapeType="1"/>
          </p:cNvSpPr>
          <p:nvPr/>
        </p:nvSpPr>
        <p:spPr bwMode="auto">
          <a:xfrm flipH="1" flipV="1">
            <a:off x="7226301" y="3114675"/>
            <a:ext cx="1316567" cy="255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7" name="Line 2073"/>
          <p:cNvSpPr>
            <a:spLocks noChangeShapeType="1"/>
          </p:cNvSpPr>
          <p:nvPr/>
        </p:nvSpPr>
        <p:spPr bwMode="auto">
          <a:xfrm flipH="1">
            <a:off x="7518400" y="2794000"/>
            <a:ext cx="135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18" name="Text Box 2074"/>
          <p:cNvSpPr txBox="1">
            <a:spLocks noChangeArrowheads="1"/>
          </p:cNvSpPr>
          <p:nvPr/>
        </p:nvSpPr>
        <p:spPr bwMode="auto">
          <a:xfrm>
            <a:off x="8985251" y="1263651"/>
            <a:ext cx="163406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/>
              <a:t>Lunge</a:t>
            </a:r>
            <a:endParaRPr lang="en-US" altLang="de-DE" sz="1600" b="1" dirty="0"/>
          </a:p>
        </p:txBody>
      </p:sp>
      <p:sp>
        <p:nvSpPr>
          <p:cNvPr id="29719" name="Text Box 2075"/>
          <p:cNvSpPr txBox="1">
            <a:spLocks noChangeArrowheads="1"/>
          </p:cNvSpPr>
          <p:nvPr/>
        </p:nvSpPr>
        <p:spPr bwMode="auto">
          <a:xfrm>
            <a:off x="8974668" y="2062163"/>
            <a:ext cx="270721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/>
              <a:t>Cav</a:t>
            </a:r>
            <a:r>
              <a:rPr lang="hu-HU" altLang="de-DE" sz="1600" b="1" dirty="0" err="1"/>
              <a:t>um</a:t>
            </a:r>
            <a:r>
              <a:rPr lang="en-US" altLang="de-DE" sz="1600" b="1" dirty="0"/>
              <a:t> </a:t>
            </a:r>
            <a:r>
              <a:rPr lang="en-US" altLang="de-DE" sz="1600" b="1" dirty="0" smtClean="0"/>
              <a:t>pleura</a:t>
            </a:r>
            <a:r>
              <a:rPr lang="hu-HU" altLang="de-DE" sz="1600" b="1" dirty="0" smtClean="0"/>
              <a:t>e</a:t>
            </a:r>
            <a:r>
              <a:rPr lang="en-US" altLang="de-DE" sz="1600" b="1" dirty="0" smtClean="0"/>
              <a:t> </a:t>
            </a:r>
            <a:r>
              <a:rPr lang="en-US" altLang="de-DE" sz="1600" b="1" dirty="0"/>
              <a:t>(</a:t>
            </a:r>
            <a:r>
              <a:rPr lang="en-US" altLang="de-DE" sz="1600" b="1" dirty="0" err="1" smtClean="0"/>
              <a:t>virtu</a:t>
            </a:r>
            <a:r>
              <a:rPr lang="hu-HU" altLang="de-DE" sz="1600" b="1" dirty="0" err="1" smtClean="0"/>
              <a:t>elle</a:t>
            </a:r>
            <a:r>
              <a:rPr lang="en-US" altLang="de-DE" sz="1600" b="1" dirty="0" smtClean="0"/>
              <a:t> </a:t>
            </a:r>
            <a:r>
              <a:rPr lang="hu-HU" altLang="de-DE" sz="1600" b="1" dirty="0" err="1" smtClean="0"/>
              <a:t>Spalte</a:t>
            </a:r>
            <a:r>
              <a:rPr lang="en-US" altLang="de-DE" sz="1600" b="1" dirty="0" smtClean="0"/>
              <a:t>)</a:t>
            </a:r>
            <a:endParaRPr lang="en-US" altLang="de-DE" sz="1600" b="1" dirty="0">
              <a:latin typeface="Times New Roman" pitchFamily="18" charset="0"/>
            </a:endParaRPr>
          </a:p>
        </p:txBody>
      </p:sp>
      <p:sp>
        <p:nvSpPr>
          <p:cNvPr id="29720" name="Text Box 2076"/>
          <p:cNvSpPr txBox="1">
            <a:spLocks noChangeArrowheads="1"/>
          </p:cNvSpPr>
          <p:nvPr/>
        </p:nvSpPr>
        <p:spPr bwMode="auto">
          <a:xfrm>
            <a:off x="8989485" y="1701800"/>
            <a:ext cx="350943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Pleura visceralis</a:t>
            </a:r>
          </a:p>
        </p:txBody>
      </p:sp>
      <p:sp>
        <p:nvSpPr>
          <p:cNvPr id="29721" name="Line 2077"/>
          <p:cNvSpPr>
            <a:spLocks noChangeShapeType="1"/>
          </p:cNvSpPr>
          <p:nvPr/>
        </p:nvSpPr>
        <p:spPr bwMode="auto">
          <a:xfrm flipH="1">
            <a:off x="8500533" y="14097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22" name="Line 2078"/>
          <p:cNvSpPr>
            <a:spLocks noChangeShapeType="1"/>
          </p:cNvSpPr>
          <p:nvPr/>
        </p:nvSpPr>
        <p:spPr bwMode="auto">
          <a:xfrm flipH="1">
            <a:off x="8009467" y="1866900"/>
            <a:ext cx="999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23" name="Line 2079"/>
          <p:cNvSpPr>
            <a:spLocks noChangeShapeType="1"/>
          </p:cNvSpPr>
          <p:nvPr/>
        </p:nvSpPr>
        <p:spPr bwMode="auto">
          <a:xfrm flipH="1">
            <a:off x="7704667" y="23368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5504" name="Text Box 2080"/>
          <p:cNvSpPr txBox="1">
            <a:spLocks noChangeArrowheads="1"/>
          </p:cNvSpPr>
          <p:nvPr/>
        </p:nvSpPr>
        <p:spPr bwMode="auto">
          <a:xfrm>
            <a:off x="3737815" y="40689"/>
            <a:ext cx="6280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3600" b="1" dirty="0" err="1" smtClean="0">
                <a:latin typeface="Calibri Light" panose="020F0302020204030204" pitchFamily="34" charset="0"/>
              </a:rPr>
              <a:t>Thoracocentesis</a:t>
            </a:r>
            <a:r>
              <a:rPr lang="hu-HU" sz="3600" b="1" dirty="0" smtClean="0">
                <a:latin typeface="Calibri Light" panose="020F0302020204030204" pitchFamily="34" charset="0"/>
              </a:rPr>
              <a:t> (</a:t>
            </a:r>
            <a:r>
              <a:rPr lang="hu-HU" sz="3600" b="1" dirty="0" err="1" smtClean="0">
                <a:latin typeface="Calibri Light" panose="020F0302020204030204" pitchFamily="34" charset="0"/>
              </a:rPr>
              <a:t>Brustpunction</a:t>
            </a:r>
            <a:r>
              <a:rPr lang="hu-HU" sz="3600" b="1" dirty="0" smtClean="0">
                <a:latin typeface="Calibri Light" panose="020F0302020204030204" pitchFamily="34" charset="0"/>
              </a:rPr>
              <a:t>)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9725" name="Text Box 2081"/>
          <p:cNvSpPr txBox="1">
            <a:spLocks noChangeArrowheads="1"/>
          </p:cNvSpPr>
          <p:nvPr/>
        </p:nvSpPr>
        <p:spPr bwMode="auto">
          <a:xfrm>
            <a:off x="1752600" y="1976438"/>
            <a:ext cx="180551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/>
              <a:t>Subcutis</a:t>
            </a:r>
            <a:endParaRPr lang="en-US" alt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3191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zwerchfell projektion”">
            <a:extLst>
              <a:ext uri="{FF2B5EF4-FFF2-40B4-BE49-F238E27FC236}">
                <a16:creationId xmlns="" xmlns:a16="http://schemas.microsoft.com/office/drawing/2014/main" id="{319941DE-171B-4A6F-A331-013E66847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2" y="1259633"/>
            <a:ext cx="7226110" cy="553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6E4CBA5-B338-422C-B84D-0A718A85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73" y="2967318"/>
            <a:ext cx="4283053" cy="375072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="" xmlns:a16="http://schemas.microsoft.com/office/drawing/2014/main" id="{0581E1E7-49A4-45DB-9C25-7A24064A887A}"/>
              </a:ext>
            </a:extLst>
          </p:cNvPr>
          <p:cNvSpPr txBox="1">
            <a:spLocks/>
          </p:cNvSpPr>
          <p:nvPr/>
        </p:nvSpPr>
        <p:spPr>
          <a:xfrm>
            <a:off x="838200" y="98616"/>
            <a:ext cx="10515600" cy="875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smtClean="0"/>
              <a:t>Projection der </a:t>
            </a:r>
            <a:r>
              <a:rPr lang="hu-HU" sz="3600" b="1" dirty="0" err="1" smtClean="0"/>
              <a:t>Diaphragma</a:t>
            </a:r>
            <a:endParaRPr lang="de-DE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03761" y="6430304"/>
            <a:ext cx="30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QR </a:t>
            </a:r>
            <a:r>
              <a:rPr lang="hu-HU" b="1" dirty="0" err="1" smtClean="0">
                <a:solidFill>
                  <a:srgbClr val="C00000"/>
                </a:solidFill>
              </a:rPr>
              <a:t>Kod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auf</a:t>
            </a:r>
            <a:r>
              <a:rPr lang="hu-HU" b="1" dirty="0" smtClean="0">
                <a:solidFill>
                  <a:srgbClr val="C00000"/>
                </a:solidFill>
              </a:rPr>
              <a:t> den </a:t>
            </a:r>
            <a:r>
              <a:rPr lang="hu-HU" b="1" dirty="0" err="1" smtClean="0">
                <a:solidFill>
                  <a:srgbClr val="C00000"/>
                </a:solidFill>
              </a:rPr>
              <a:t>nächsten</a:t>
            </a:r>
            <a:r>
              <a:rPr lang="hu-HU" b="1" dirty="0" smtClean="0">
                <a:solidFill>
                  <a:srgbClr val="C00000"/>
                </a:solidFill>
              </a:rPr>
              <a:t> Dia!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3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QR </a:t>
            </a:r>
            <a:endParaRPr lang="de-DE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96" y="-18804"/>
            <a:ext cx="6876803" cy="68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0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FEC27EB-F19A-47C8-ABAB-FF8DE779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4"/>
            <a:ext cx="10515600" cy="1066327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Menschliche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Oberflächenanatomie</a:t>
            </a:r>
            <a:r>
              <a:rPr lang="hu-HU" sz="3600" b="1" dirty="0" smtClean="0"/>
              <a:t> </a:t>
            </a:r>
            <a:endParaRPr lang="de-DE" sz="3600" b="1" dirty="0"/>
          </a:p>
        </p:txBody>
      </p:sp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72C4F057-76F8-4743-BD18-EB0E6DFB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4" b="8731"/>
          <a:stretch/>
        </p:blipFill>
        <p:spPr>
          <a:xfrm>
            <a:off x="363104" y="1467556"/>
            <a:ext cx="8244416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FEC27EB-F19A-47C8-ABAB-FF8DE779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5"/>
            <a:ext cx="10515600" cy="97132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Oberflächenanatomie</a:t>
            </a:r>
            <a:r>
              <a:rPr lang="hu-HU" sz="3600" b="1" dirty="0" smtClean="0"/>
              <a:t> </a:t>
            </a:r>
            <a:r>
              <a:rPr lang="hu-HU" sz="3600" b="1" dirty="0"/>
              <a:t>der </a:t>
            </a:r>
            <a:r>
              <a:rPr lang="hu-HU" sz="3600" b="1" dirty="0" err="1" smtClean="0"/>
              <a:t>menschlichen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Brusthöhle</a:t>
            </a:r>
            <a:r>
              <a:rPr lang="hu-HU" sz="3600" b="1" dirty="0" smtClean="0"/>
              <a:t> </a:t>
            </a:r>
            <a:endParaRPr lang="de-DE" sz="3600" b="1" dirty="0"/>
          </a:p>
        </p:txBody>
      </p:sp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72C4F057-76F8-4743-BD18-EB0E6DFB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4" b="8731"/>
          <a:stretch/>
        </p:blipFill>
        <p:spPr>
          <a:xfrm>
            <a:off x="363104" y="1467556"/>
            <a:ext cx="8244416" cy="5249334"/>
          </a:xfrm>
          <a:prstGeom prst="rect">
            <a:avLst/>
          </a:prstGeom>
        </p:spPr>
      </p:pic>
      <p:cxnSp>
        <p:nvCxnSpPr>
          <p:cNvPr id="5" name="Egyenes összekötő 4">
            <a:extLst>
              <a:ext uri="{FF2B5EF4-FFF2-40B4-BE49-F238E27FC236}">
                <a16:creationId xmlns="" xmlns:a16="http://schemas.microsoft.com/office/drawing/2014/main" id="{7884F12E-0264-4C36-9727-AAE437C0BF1D}"/>
              </a:ext>
            </a:extLst>
          </p:cNvPr>
          <p:cNvCxnSpPr/>
          <p:nvPr/>
        </p:nvCxnSpPr>
        <p:spPr>
          <a:xfrm flipV="1">
            <a:off x="268446" y="2583809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="" xmlns:a16="http://schemas.microsoft.com/office/drawing/2014/main" id="{FE9C4A88-031F-417F-90F3-EF4F4DE42F12}"/>
              </a:ext>
            </a:extLst>
          </p:cNvPr>
          <p:cNvCxnSpPr/>
          <p:nvPr/>
        </p:nvCxnSpPr>
        <p:spPr>
          <a:xfrm flipV="1">
            <a:off x="268445" y="3029824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="" xmlns:a16="http://schemas.microsoft.com/office/drawing/2014/main" id="{528BA9D0-CC26-4663-B747-C8C4FFAA1A20}"/>
              </a:ext>
            </a:extLst>
          </p:cNvPr>
          <p:cNvCxnSpPr/>
          <p:nvPr/>
        </p:nvCxnSpPr>
        <p:spPr>
          <a:xfrm flipV="1">
            <a:off x="268445" y="4092223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="" xmlns:a16="http://schemas.microsoft.com/office/drawing/2014/main" id="{2DD11BE0-B935-4F73-93C4-3AA36CA74BEE}"/>
              </a:ext>
            </a:extLst>
          </p:cNvPr>
          <p:cNvCxnSpPr/>
          <p:nvPr/>
        </p:nvCxnSpPr>
        <p:spPr>
          <a:xfrm flipV="1">
            <a:off x="268445" y="5519750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A4F7CF03-0519-451D-83BC-FF69C96D2C10}"/>
              </a:ext>
            </a:extLst>
          </p:cNvPr>
          <p:cNvSpPr txBox="1"/>
          <p:nvPr/>
        </p:nvSpPr>
        <p:spPr>
          <a:xfrm>
            <a:off x="9236279" y="2347760"/>
            <a:ext cx="23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Incisura</a:t>
            </a:r>
            <a:r>
              <a:rPr lang="hu-HU" dirty="0"/>
              <a:t> </a:t>
            </a:r>
            <a:r>
              <a:rPr lang="hu-HU" dirty="0" err="1"/>
              <a:t>jugularis</a:t>
            </a:r>
            <a:r>
              <a:rPr lang="hu-HU" dirty="0"/>
              <a:t> – </a:t>
            </a:r>
            <a:r>
              <a:rPr lang="hu-HU" b="1" dirty="0"/>
              <a:t>Th2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52C2973C-FBFC-4964-864B-3C756FF1E64B}"/>
              </a:ext>
            </a:extLst>
          </p:cNvPr>
          <p:cNvSpPr txBox="1"/>
          <p:nvPr/>
        </p:nvSpPr>
        <p:spPr>
          <a:xfrm>
            <a:off x="9236279" y="2794716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sterni</a:t>
            </a:r>
            <a:r>
              <a:rPr lang="hu-HU" dirty="0"/>
              <a:t> – </a:t>
            </a:r>
            <a:r>
              <a:rPr lang="hu-HU" b="1" dirty="0"/>
              <a:t>2. </a:t>
            </a:r>
            <a:r>
              <a:rPr lang="hu-HU" b="1" dirty="0" err="1" smtClean="0"/>
              <a:t>Rippe</a:t>
            </a:r>
            <a:endParaRPr lang="hu-HU" b="1" dirty="0"/>
          </a:p>
          <a:p>
            <a:r>
              <a:rPr lang="hu-HU" b="1" dirty="0"/>
              <a:t>(Th4/5)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2A299E51-DCAF-4E43-BB03-5BD0DA3C20C4}"/>
              </a:ext>
            </a:extLst>
          </p:cNvPr>
          <p:cNvSpPr txBox="1"/>
          <p:nvPr/>
        </p:nvSpPr>
        <p:spPr>
          <a:xfrm>
            <a:off x="8994610" y="3852947"/>
            <a:ext cx="3033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Brustwarze</a:t>
            </a:r>
            <a:r>
              <a:rPr lang="hu-HU" dirty="0" smtClean="0"/>
              <a:t> – </a:t>
            </a:r>
          </a:p>
          <a:p>
            <a:r>
              <a:rPr lang="hu-HU" b="1" dirty="0" smtClean="0"/>
              <a:t>4</a:t>
            </a:r>
            <a:r>
              <a:rPr lang="hu-HU" b="1" dirty="0"/>
              <a:t>.</a:t>
            </a:r>
            <a:r>
              <a:rPr lang="hu-HU" dirty="0"/>
              <a:t> </a:t>
            </a:r>
            <a:r>
              <a:rPr lang="hu-HU" b="1" dirty="0" err="1" smtClean="0"/>
              <a:t>Zwischenrippenraum</a:t>
            </a:r>
            <a:r>
              <a:rPr lang="hu-HU" dirty="0" smtClean="0"/>
              <a:t> </a:t>
            </a:r>
            <a:r>
              <a:rPr lang="hu-HU" b="1" dirty="0"/>
              <a:t>(Th8)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E4EED047-A489-4639-912B-65A01D16135D}"/>
              </a:ext>
            </a:extLst>
          </p:cNvPr>
          <p:cNvSpPr txBox="1"/>
          <p:nvPr/>
        </p:nvSpPr>
        <p:spPr>
          <a:xfrm>
            <a:off x="9236279" y="5334626"/>
            <a:ext cx="226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Subcostale</a:t>
            </a:r>
            <a:r>
              <a:rPr lang="hu-HU" dirty="0" smtClean="0"/>
              <a:t> </a:t>
            </a:r>
            <a:r>
              <a:rPr lang="hu-HU" dirty="0" err="1" smtClean="0"/>
              <a:t>Ebene</a:t>
            </a:r>
            <a:r>
              <a:rPr lang="hu-HU" dirty="0" smtClean="0"/>
              <a:t> </a:t>
            </a:r>
            <a:r>
              <a:rPr lang="hu-HU" dirty="0"/>
              <a:t>– </a:t>
            </a:r>
            <a:r>
              <a:rPr lang="hu-HU" b="1" dirty="0"/>
              <a:t>L3</a:t>
            </a:r>
          </a:p>
        </p:txBody>
      </p:sp>
    </p:spTree>
    <p:extLst>
      <p:ext uri="{BB962C8B-B14F-4D97-AF65-F5344CB8AC3E}">
        <p14:creationId xmlns:p14="http://schemas.microsoft.com/office/powerpoint/2010/main" val="3447352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72ED445-ACB2-429B-8434-287E2BD7B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7" b="4247"/>
          <a:stretch/>
        </p:blipFill>
        <p:spPr>
          <a:xfrm>
            <a:off x="486455" y="1136073"/>
            <a:ext cx="8719169" cy="567197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="" xmlns:a16="http://schemas.microsoft.com/office/drawing/2014/main" id="{2B068827-BA9A-4D25-BE6A-24A9C2CF491D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1011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Oberflächenanatomie</a:t>
            </a:r>
            <a:r>
              <a:rPr lang="hu-HU" sz="3600" b="1" dirty="0"/>
              <a:t> der </a:t>
            </a:r>
            <a:r>
              <a:rPr lang="hu-HU" sz="3600" b="1" dirty="0" err="1" smtClean="0"/>
              <a:t>weiblichen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Brusthöhle</a:t>
            </a:r>
            <a:r>
              <a:rPr lang="hu-HU" sz="3600" b="1" dirty="0" smtClean="0"/>
              <a:t> 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65723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F2919ABC-E524-4826-B9A8-1C514DFD2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7" b="4247"/>
          <a:stretch/>
        </p:blipFill>
        <p:spPr>
          <a:xfrm>
            <a:off x="486455" y="1136073"/>
            <a:ext cx="8719169" cy="567197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="" xmlns:a16="http://schemas.microsoft.com/office/drawing/2014/main" id="{B484EEDE-0ED2-4D94-A166-020A2D66261E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99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Oberflächenanatomie</a:t>
            </a:r>
            <a:r>
              <a:rPr lang="hu-HU" sz="3600" b="1" dirty="0"/>
              <a:t> der </a:t>
            </a:r>
            <a:r>
              <a:rPr lang="hu-HU" sz="3600" b="1" dirty="0" err="1"/>
              <a:t>weiblichen</a:t>
            </a:r>
            <a:r>
              <a:rPr lang="hu-HU" sz="3600" b="1" dirty="0"/>
              <a:t> </a:t>
            </a:r>
            <a:r>
              <a:rPr lang="hu-HU" sz="3600" b="1" dirty="0" err="1"/>
              <a:t>Brusthöhle</a:t>
            </a:r>
            <a:r>
              <a:rPr lang="hu-HU" sz="3600" b="1" dirty="0"/>
              <a:t> </a:t>
            </a:r>
            <a:endParaRPr lang="de-DE" sz="3600" b="1" dirty="0"/>
          </a:p>
        </p:txBody>
      </p:sp>
      <p:cxnSp>
        <p:nvCxnSpPr>
          <p:cNvPr id="7" name="Egyenes összekötő 6">
            <a:extLst>
              <a:ext uri="{FF2B5EF4-FFF2-40B4-BE49-F238E27FC236}">
                <a16:creationId xmlns="" xmlns:a16="http://schemas.microsoft.com/office/drawing/2014/main" id="{CEE21EDE-096C-424C-BFA1-19602A740703}"/>
              </a:ext>
            </a:extLst>
          </p:cNvPr>
          <p:cNvCxnSpPr/>
          <p:nvPr/>
        </p:nvCxnSpPr>
        <p:spPr>
          <a:xfrm flipV="1">
            <a:off x="268446" y="2323750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="" xmlns:a16="http://schemas.microsoft.com/office/drawing/2014/main" id="{D3F93398-C88F-4B7D-B731-0D927F5DDE0E}"/>
              </a:ext>
            </a:extLst>
          </p:cNvPr>
          <p:cNvCxnSpPr/>
          <p:nvPr/>
        </p:nvCxnSpPr>
        <p:spPr>
          <a:xfrm flipV="1">
            <a:off x="268445" y="2660708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="" xmlns:a16="http://schemas.microsoft.com/office/drawing/2014/main" id="{0493E4EC-3C67-496B-87A2-DB5B66466BE3}"/>
              </a:ext>
            </a:extLst>
          </p:cNvPr>
          <p:cNvCxnSpPr/>
          <p:nvPr/>
        </p:nvCxnSpPr>
        <p:spPr>
          <a:xfrm flipV="1">
            <a:off x="268445" y="3681162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="" xmlns:a16="http://schemas.microsoft.com/office/drawing/2014/main" id="{E4A86288-FC4C-476C-9E40-71429ECE7949}"/>
              </a:ext>
            </a:extLst>
          </p:cNvPr>
          <p:cNvCxnSpPr/>
          <p:nvPr/>
        </p:nvCxnSpPr>
        <p:spPr>
          <a:xfrm flipV="1">
            <a:off x="268445" y="5066744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0D01C7C6-301B-4F04-BD0B-4989D0703F0F}"/>
              </a:ext>
            </a:extLst>
          </p:cNvPr>
          <p:cNvSpPr txBox="1"/>
          <p:nvPr/>
        </p:nvSpPr>
        <p:spPr>
          <a:xfrm>
            <a:off x="9236279" y="2087701"/>
            <a:ext cx="23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Incisura</a:t>
            </a:r>
            <a:r>
              <a:rPr lang="hu-HU" dirty="0"/>
              <a:t> </a:t>
            </a:r>
            <a:r>
              <a:rPr lang="hu-HU" dirty="0" err="1"/>
              <a:t>jugularis</a:t>
            </a:r>
            <a:r>
              <a:rPr lang="hu-HU" dirty="0"/>
              <a:t> – </a:t>
            </a:r>
            <a:r>
              <a:rPr lang="hu-HU" b="1" dirty="0"/>
              <a:t>Th2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D1772C86-D35E-4175-BA2B-E858904DC1C6}"/>
              </a:ext>
            </a:extLst>
          </p:cNvPr>
          <p:cNvSpPr txBox="1"/>
          <p:nvPr/>
        </p:nvSpPr>
        <p:spPr>
          <a:xfrm>
            <a:off x="9236279" y="2425600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sterni</a:t>
            </a:r>
            <a:r>
              <a:rPr lang="hu-HU" dirty="0"/>
              <a:t> – </a:t>
            </a:r>
            <a:r>
              <a:rPr lang="hu-HU" b="1" dirty="0"/>
              <a:t>2. </a:t>
            </a:r>
            <a:r>
              <a:rPr lang="hu-HU" b="1" dirty="0" err="1" smtClean="0"/>
              <a:t>Rippe</a:t>
            </a:r>
            <a:endParaRPr lang="hu-HU" b="1" dirty="0"/>
          </a:p>
          <a:p>
            <a:r>
              <a:rPr lang="hu-HU" b="1" dirty="0"/>
              <a:t>(Th4/5)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50336DAE-9E89-4B23-93BC-E8DD268EA5B1}"/>
              </a:ext>
            </a:extLst>
          </p:cNvPr>
          <p:cNvSpPr txBox="1"/>
          <p:nvPr/>
        </p:nvSpPr>
        <p:spPr>
          <a:xfrm>
            <a:off x="9023464" y="3324067"/>
            <a:ext cx="297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Brustwarze</a:t>
            </a:r>
            <a:r>
              <a:rPr lang="hu-HU" dirty="0" smtClean="0"/>
              <a:t> – </a:t>
            </a:r>
          </a:p>
          <a:p>
            <a:r>
              <a:rPr lang="hu-HU" b="1" dirty="0" smtClean="0"/>
              <a:t>4</a:t>
            </a:r>
            <a:r>
              <a:rPr lang="hu-HU" b="1" dirty="0"/>
              <a:t>. </a:t>
            </a:r>
            <a:r>
              <a:rPr lang="hu-HU" b="1" dirty="0" err="1" smtClean="0"/>
              <a:t>Zwischenrippenraum</a:t>
            </a:r>
            <a:r>
              <a:rPr lang="hu-HU" b="1" dirty="0" smtClean="0"/>
              <a:t> </a:t>
            </a:r>
            <a:r>
              <a:rPr lang="hu-HU" b="1" dirty="0"/>
              <a:t>(Th8)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0893E1DD-C34E-4EEE-87C8-708002E063FB}"/>
              </a:ext>
            </a:extLst>
          </p:cNvPr>
          <p:cNvSpPr txBox="1"/>
          <p:nvPr/>
        </p:nvSpPr>
        <p:spPr>
          <a:xfrm>
            <a:off x="9236279" y="4881620"/>
            <a:ext cx="226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Subcostale</a:t>
            </a:r>
            <a:r>
              <a:rPr lang="hu-HU" dirty="0" smtClean="0"/>
              <a:t> </a:t>
            </a:r>
            <a:r>
              <a:rPr lang="hu-HU" dirty="0" err="1" smtClean="0"/>
              <a:t>Ebene</a:t>
            </a:r>
            <a:r>
              <a:rPr lang="hu-HU" dirty="0" smtClean="0"/>
              <a:t> </a:t>
            </a:r>
            <a:r>
              <a:rPr lang="hu-HU" dirty="0"/>
              <a:t>– </a:t>
            </a:r>
            <a:r>
              <a:rPr lang="hu-HU" b="1" dirty="0"/>
              <a:t>L3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="" xmlns:a16="http://schemas.microsoft.com/office/drawing/2014/main" id="{34EDEAE6-D4DB-49FD-AD1D-CEEDDF6B270E}"/>
              </a:ext>
            </a:extLst>
          </p:cNvPr>
          <p:cNvCxnSpPr/>
          <p:nvPr/>
        </p:nvCxnSpPr>
        <p:spPr>
          <a:xfrm flipV="1">
            <a:off x="278232" y="4286568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71A2C9D2-67FF-415A-96DF-E0ABFF4CA54A}"/>
              </a:ext>
            </a:extLst>
          </p:cNvPr>
          <p:cNvSpPr txBox="1"/>
          <p:nvPr/>
        </p:nvSpPr>
        <p:spPr>
          <a:xfrm>
            <a:off x="9023464" y="4072170"/>
            <a:ext cx="3083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Sulcus</a:t>
            </a:r>
            <a:r>
              <a:rPr lang="hu-HU" dirty="0"/>
              <a:t> </a:t>
            </a:r>
            <a:r>
              <a:rPr lang="hu-HU" dirty="0" err="1"/>
              <a:t>inframammilaris</a:t>
            </a:r>
            <a:r>
              <a:rPr lang="hu-HU" dirty="0"/>
              <a:t> </a:t>
            </a:r>
          </a:p>
          <a:p>
            <a:r>
              <a:rPr lang="hu-HU" dirty="0"/>
              <a:t>5. </a:t>
            </a:r>
            <a:r>
              <a:rPr lang="hu-HU" b="1" dirty="0" err="1" smtClean="0"/>
              <a:t>Zwischenrippenraum</a:t>
            </a:r>
            <a:r>
              <a:rPr lang="hu-HU" b="1" dirty="0" smtClean="0"/>
              <a:t> (Th10</a:t>
            </a:r>
            <a:r>
              <a:rPr lang="hu-HU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274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905A18E8-4875-4579-B0B1-B59B8361A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96" b="4685"/>
          <a:stretch/>
        </p:blipFill>
        <p:spPr>
          <a:xfrm>
            <a:off x="1297011" y="873722"/>
            <a:ext cx="9442706" cy="5885667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="" xmlns:a16="http://schemas.microsoft.com/office/drawing/2014/main" id="{8E3F292B-99C3-4A83-8AE3-C7E52CCA93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9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Topographis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relevante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Vertikalebenen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24997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regio infraclavicularis”">
            <a:extLst>
              <a:ext uri="{FF2B5EF4-FFF2-40B4-BE49-F238E27FC236}">
                <a16:creationId xmlns="" xmlns:a16="http://schemas.microsoft.com/office/drawing/2014/main" id="{976ED691-5943-42A1-B5E1-615515E5A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9" y="921476"/>
            <a:ext cx="11083902" cy="5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1">
            <a:extLst>
              <a:ext uri="{FF2B5EF4-FFF2-40B4-BE49-F238E27FC236}">
                <a16:creationId xmlns="" xmlns:a16="http://schemas.microsoft.com/office/drawing/2014/main" id="{1235A954-CF5B-4074-85AF-142AF04FD782}"/>
              </a:ext>
            </a:extLst>
          </p:cNvPr>
          <p:cNvSpPr txBox="1">
            <a:spLocks/>
          </p:cNvSpPr>
          <p:nvPr/>
        </p:nvSpPr>
        <p:spPr>
          <a:xfrm>
            <a:off x="838200" y="83127"/>
            <a:ext cx="10515600" cy="10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Brustregionen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434806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DD8E29C-C9B6-4086-8DA6-CE0262C2C112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90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/>
              <a:t>Fossa </a:t>
            </a:r>
            <a:r>
              <a:rPr lang="hu-HU" sz="3600" b="1" dirty="0" err="1"/>
              <a:t>axillaris</a:t>
            </a:r>
            <a:r>
              <a:rPr lang="hu-HU" sz="3600" b="1" dirty="0"/>
              <a:t> (</a:t>
            </a:r>
            <a:r>
              <a:rPr lang="hu-HU" sz="3600" b="1" dirty="0" err="1"/>
              <a:t>Regio</a:t>
            </a:r>
            <a:r>
              <a:rPr lang="hu-HU" sz="3600" b="1" dirty="0"/>
              <a:t> </a:t>
            </a:r>
            <a:r>
              <a:rPr lang="hu-HU" sz="3600" b="1" dirty="0" err="1"/>
              <a:t>axillaris</a:t>
            </a:r>
            <a:r>
              <a:rPr lang="hu-HU" sz="3600" b="1" dirty="0"/>
              <a:t>)</a:t>
            </a:r>
            <a:endParaRPr lang="de-DE" sz="3600" b="1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27E49DA-9A72-4001-886D-381C6555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7" y="1359016"/>
            <a:ext cx="7069671" cy="53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958C8429-208D-4F95-B4DE-9D73120562D0}"/>
              </a:ext>
            </a:extLst>
          </p:cNvPr>
          <p:cNvSpPr txBox="1"/>
          <p:nvPr/>
        </p:nvSpPr>
        <p:spPr>
          <a:xfrm>
            <a:off x="7284988" y="1535027"/>
            <a:ext cx="4345420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 smtClean="0"/>
              <a:t>Grenzen</a:t>
            </a:r>
            <a:endParaRPr lang="hu-HU" b="1" u="sng" dirty="0"/>
          </a:p>
          <a:p>
            <a:r>
              <a:rPr lang="hu-HU" dirty="0" err="1"/>
              <a:t>Ventral</a:t>
            </a:r>
            <a:r>
              <a:rPr lang="hu-HU" dirty="0"/>
              <a:t>: M. </a:t>
            </a:r>
            <a:r>
              <a:rPr lang="hu-HU" dirty="0" err="1"/>
              <a:t>pectoralis</a:t>
            </a:r>
            <a:r>
              <a:rPr lang="hu-HU" dirty="0"/>
              <a:t> major </a:t>
            </a:r>
            <a:r>
              <a:rPr lang="hu-HU" dirty="0" err="1"/>
              <a:t>et</a:t>
            </a:r>
            <a:r>
              <a:rPr lang="hu-HU" dirty="0"/>
              <a:t> minor</a:t>
            </a:r>
          </a:p>
          <a:p>
            <a:r>
              <a:rPr lang="hu-HU" dirty="0" err="1"/>
              <a:t>Dorsal</a:t>
            </a:r>
            <a:r>
              <a:rPr lang="hu-HU" dirty="0"/>
              <a:t>: M. </a:t>
            </a:r>
            <a:r>
              <a:rPr lang="hu-HU" dirty="0" err="1"/>
              <a:t>latissimus</a:t>
            </a:r>
            <a:r>
              <a:rPr lang="hu-HU" dirty="0"/>
              <a:t> </a:t>
            </a:r>
            <a:r>
              <a:rPr lang="hu-HU" dirty="0" err="1"/>
              <a:t>dorsi</a:t>
            </a:r>
            <a:r>
              <a:rPr lang="hu-HU" dirty="0"/>
              <a:t> et M. </a:t>
            </a:r>
            <a:r>
              <a:rPr lang="hu-HU" dirty="0" smtClean="0"/>
              <a:t>teres </a:t>
            </a:r>
            <a:r>
              <a:rPr lang="hu-HU" dirty="0"/>
              <a:t>major</a:t>
            </a:r>
          </a:p>
          <a:p>
            <a:r>
              <a:rPr lang="hu-HU" dirty="0" err="1"/>
              <a:t>Medial</a:t>
            </a:r>
            <a:r>
              <a:rPr lang="hu-HU" dirty="0"/>
              <a:t>: M. </a:t>
            </a:r>
            <a:r>
              <a:rPr lang="hu-HU" dirty="0" err="1"/>
              <a:t>serratus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M. </a:t>
            </a:r>
            <a:r>
              <a:rPr lang="hu-HU" dirty="0" err="1"/>
              <a:t>biceps</a:t>
            </a:r>
            <a:r>
              <a:rPr lang="hu-HU" dirty="0"/>
              <a:t> </a:t>
            </a:r>
            <a:r>
              <a:rPr lang="hu-HU" dirty="0" err="1"/>
              <a:t>brachi</a:t>
            </a:r>
            <a:r>
              <a:rPr lang="hu-HU" dirty="0"/>
              <a:t> </a:t>
            </a:r>
            <a:r>
              <a:rPr lang="hu-HU" dirty="0" err="1"/>
              <a:t>Caput</a:t>
            </a:r>
            <a:r>
              <a:rPr lang="hu-HU" dirty="0"/>
              <a:t> </a:t>
            </a:r>
            <a:r>
              <a:rPr lang="hu-HU" dirty="0" err="1"/>
              <a:t>breve</a:t>
            </a:r>
            <a:r>
              <a:rPr lang="hu-HU" dirty="0"/>
              <a:t>, </a:t>
            </a:r>
          </a:p>
          <a:p>
            <a:r>
              <a:rPr lang="hu-HU" dirty="0"/>
              <a:t>              M. </a:t>
            </a:r>
            <a:r>
              <a:rPr lang="hu-HU" dirty="0" err="1" smtClean="0"/>
              <a:t>coracobrachialis</a:t>
            </a:r>
            <a:r>
              <a:rPr lang="hu-HU" dirty="0"/>
              <a:t>, </a:t>
            </a:r>
            <a:r>
              <a:rPr lang="hu-HU" dirty="0" err="1"/>
              <a:t>Humerus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axillaris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endParaRPr lang="hu-HU" dirty="0"/>
          </a:p>
          <a:p>
            <a:endParaRPr lang="hu-HU" dirty="0"/>
          </a:p>
          <a:p>
            <a:r>
              <a:rPr lang="hu-HU" b="1" u="sng" dirty="0" err="1" smtClean="0"/>
              <a:t>Strukturen</a:t>
            </a:r>
            <a:endParaRPr lang="hu-HU" b="1" u="sng" dirty="0"/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, </a:t>
            </a:r>
            <a:r>
              <a:rPr lang="hu-HU" sz="1600" dirty="0" err="1"/>
              <a:t>Nn</a:t>
            </a:r>
            <a:r>
              <a:rPr lang="hu-HU" sz="1600" dirty="0"/>
              <a:t> </a:t>
            </a:r>
            <a:r>
              <a:rPr lang="hu-HU" sz="1600" dirty="0" err="1"/>
              <a:t>intercostobrachiales</a:t>
            </a:r>
            <a:endParaRPr lang="hu-HU" dirty="0"/>
          </a:p>
          <a:p>
            <a:r>
              <a:rPr lang="hu-HU" dirty="0" err="1"/>
              <a:t>Arteria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Vena</a:t>
            </a:r>
            <a:r>
              <a:rPr lang="hu-HU" dirty="0"/>
              <a:t> </a:t>
            </a:r>
            <a:r>
              <a:rPr lang="hu-HU" dirty="0" err="1"/>
              <a:t>axillaris</a:t>
            </a:r>
            <a:r>
              <a:rPr lang="hu-HU" dirty="0"/>
              <a:t> (</a:t>
            </a:r>
            <a:r>
              <a:rPr lang="hu-HU" sz="1600" dirty="0"/>
              <a:t>A. </a:t>
            </a:r>
            <a:r>
              <a:rPr lang="hu-HU" sz="1600" dirty="0" err="1"/>
              <a:t>thoracica</a:t>
            </a:r>
            <a:r>
              <a:rPr lang="hu-HU" sz="1600" dirty="0"/>
              <a:t> </a:t>
            </a:r>
            <a:r>
              <a:rPr lang="hu-HU" sz="1600" dirty="0" err="1"/>
              <a:t>superior</a:t>
            </a:r>
            <a:r>
              <a:rPr lang="hu-HU" sz="1600" dirty="0"/>
              <a:t>, </a:t>
            </a:r>
          </a:p>
          <a:p>
            <a:r>
              <a:rPr lang="hu-HU" sz="1600" dirty="0"/>
              <a:t>A. </a:t>
            </a:r>
            <a:r>
              <a:rPr lang="hu-HU" sz="1600" dirty="0" err="1"/>
              <a:t>thoracoacromialis</a:t>
            </a:r>
            <a:r>
              <a:rPr lang="hu-HU" sz="1600" dirty="0"/>
              <a:t>, A. </a:t>
            </a:r>
            <a:r>
              <a:rPr lang="hu-HU" sz="1600" dirty="0" err="1"/>
              <a:t>thoracica</a:t>
            </a:r>
            <a:r>
              <a:rPr lang="hu-HU" sz="1600" dirty="0"/>
              <a:t> </a:t>
            </a:r>
            <a:r>
              <a:rPr lang="hu-HU" sz="1600" dirty="0" err="1"/>
              <a:t>lateralis</a:t>
            </a:r>
            <a:r>
              <a:rPr lang="hu-HU" sz="1600" dirty="0"/>
              <a:t>, </a:t>
            </a:r>
          </a:p>
          <a:p>
            <a:r>
              <a:rPr lang="hu-HU" sz="1600" dirty="0"/>
              <a:t>A. </a:t>
            </a:r>
            <a:r>
              <a:rPr lang="hu-HU" sz="1600" dirty="0" err="1"/>
              <a:t>subscapularis</a:t>
            </a:r>
            <a:r>
              <a:rPr lang="hu-HU" sz="1600" dirty="0"/>
              <a:t>, </a:t>
            </a:r>
            <a:r>
              <a:rPr lang="hu-HU" sz="1600" dirty="0" err="1"/>
              <a:t>Aa</a:t>
            </a:r>
            <a:r>
              <a:rPr lang="hu-HU" sz="1600" dirty="0"/>
              <a:t>. </a:t>
            </a:r>
            <a:r>
              <a:rPr lang="hu-HU" sz="1600" dirty="0" err="1"/>
              <a:t>circumflexae</a:t>
            </a:r>
            <a:r>
              <a:rPr lang="hu-HU" sz="1600" dirty="0"/>
              <a:t> </a:t>
            </a:r>
            <a:r>
              <a:rPr lang="hu-HU" sz="1600" dirty="0" err="1"/>
              <a:t>humeri</a:t>
            </a:r>
            <a:r>
              <a:rPr lang="hu-HU" sz="1600" dirty="0"/>
              <a:t> </a:t>
            </a:r>
            <a:r>
              <a:rPr lang="hu-HU" sz="1600" dirty="0" err="1"/>
              <a:t>anterior</a:t>
            </a:r>
            <a:endParaRPr lang="hu-HU" sz="1600" dirty="0"/>
          </a:p>
          <a:p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posterior</a:t>
            </a:r>
            <a:r>
              <a:rPr lang="hu-HU" sz="1600" dirty="0"/>
              <a:t>, A. </a:t>
            </a:r>
            <a:r>
              <a:rPr lang="hu-HU" sz="1600" dirty="0" err="1"/>
              <a:t>cicumflexa</a:t>
            </a:r>
            <a:r>
              <a:rPr lang="hu-HU" sz="1600" dirty="0"/>
              <a:t> </a:t>
            </a:r>
            <a:r>
              <a:rPr lang="hu-HU" sz="1600" dirty="0" err="1"/>
              <a:t>scapulae</a:t>
            </a:r>
            <a:r>
              <a:rPr lang="hu-HU" sz="1600" dirty="0"/>
              <a:t>, </a:t>
            </a:r>
          </a:p>
          <a:p>
            <a:r>
              <a:rPr lang="hu-HU" sz="1600" dirty="0" smtClean="0"/>
              <a:t>A. </a:t>
            </a:r>
            <a:r>
              <a:rPr lang="hu-HU" sz="1600" dirty="0" err="1" smtClean="0"/>
              <a:t>thoracodorsalis</a:t>
            </a:r>
            <a:r>
              <a:rPr lang="hu-HU" dirty="0"/>
              <a:t>)</a:t>
            </a:r>
          </a:p>
          <a:p>
            <a:r>
              <a:rPr lang="hu-HU" dirty="0" err="1"/>
              <a:t>Nodi</a:t>
            </a:r>
            <a:r>
              <a:rPr lang="hu-HU" dirty="0"/>
              <a:t> </a:t>
            </a:r>
            <a:r>
              <a:rPr lang="hu-HU" dirty="0" err="1"/>
              <a:t>lymphatici</a:t>
            </a:r>
            <a:r>
              <a:rPr lang="hu-HU" dirty="0"/>
              <a:t> </a:t>
            </a:r>
            <a:r>
              <a:rPr lang="hu-HU" dirty="0" err="1"/>
              <a:t>axillares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pectorales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168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C859AB0B-C3CB-4E33-8922-0815BBE80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893" y="765471"/>
            <a:ext cx="6085986" cy="6038809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316B7A57-E059-4E2A-B385-C977411525EC}"/>
              </a:ext>
            </a:extLst>
          </p:cNvPr>
          <p:cNvSpPr/>
          <p:nvPr/>
        </p:nvSpPr>
        <p:spPr>
          <a:xfrm>
            <a:off x="6673933" y="1892049"/>
            <a:ext cx="54178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 err="1"/>
              <a:t>Apertura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thoracis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superior</a:t>
            </a:r>
            <a:endParaRPr lang="hu-HU" altLang="hu-HU" sz="2400" dirty="0"/>
          </a:p>
          <a:p>
            <a:r>
              <a:rPr lang="hu-HU" altLang="hu-HU" sz="2400" dirty="0"/>
              <a:t>	- Th1 </a:t>
            </a:r>
            <a:r>
              <a:rPr lang="hu-HU" altLang="hu-HU" sz="2400" dirty="0" err="1" smtClean="0"/>
              <a:t>Wirbel</a:t>
            </a:r>
            <a:endParaRPr lang="hu-HU" altLang="hu-HU" sz="2400" dirty="0"/>
          </a:p>
          <a:p>
            <a:r>
              <a:rPr lang="hu-HU" altLang="hu-HU" sz="2400" dirty="0"/>
              <a:t>	- 1. </a:t>
            </a:r>
            <a:r>
              <a:rPr lang="hu-HU" altLang="hu-HU" sz="2400" dirty="0" err="1" smtClean="0"/>
              <a:t>Rippe</a:t>
            </a:r>
            <a:endParaRPr lang="hu-HU" altLang="hu-HU" sz="2400" dirty="0"/>
          </a:p>
          <a:p>
            <a:r>
              <a:rPr lang="hu-HU" altLang="hu-HU" sz="2400" dirty="0"/>
              <a:t>	- </a:t>
            </a:r>
            <a:r>
              <a:rPr lang="hu-HU" altLang="hu-HU" sz="2400" dirty="0" err="1"/>
              <a:t>Manubrium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sterni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dirty="0" err="1"/>
              <a:t>Apertura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thoracis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inferior</a:t>
            </a:r>
            <a:endParaRPr lang="hu-HU" altLang="hu-HU" sz="2400" dirty="0"/>
          </a:p>
          <a:p>
            <a:r>
              <a:rPr lang="hu-HU" altLang="hu-HU" sz="2400" dirty="0"/>
              <a:t>	- Th12 </a:t>
            </a:r>
            <a:r>
              <a:rPr lang="hu-HU" altLang="hu-HU" sz="2400" dirty="0" err="1" smtClean="0"/>
              <a:t>Wirbel</a:t>
            </a:r>
            <a:r>
              <a:rPr lang="hu-HU" altLang="hu-HU" sz="2400" dirty="0" smtClean="0"/>
              <a:t> (</a:t>
            </a:r>
            <a:r>
              <a:rPr lang="hu-HU" altLang="hu-HU" sz="2400" dirty="0" err="1" smtClean="0"/>
              <a:t>dorsal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r>
              <a:rPr lang="hu-HU" altLang="hu-HU" sz="2400" dirty="0"/>
              <a:t>	- 11., 12. </a:t>
            </a:r>
            <a:r>
              <a:rPr lang="hu-HU" altLang="hu-HU" sz="2400" dirty="0" err="1" smtClean="0"/>
              <a:t>Rippen</a:t>
            </a:r>
            <a:r>
              <a:rPr lang="hu-HU" altLang="hu-HU" sz="2400" dirty="0" smtClean="0"/>
              <a:t> (</a:t>
            </a:r>
            <a:r>
              <a:rPr lang="hu-HU" altLang="hu-HU" sz="2400" dirty="0" err="1" smtClean="0"/>
              <a:t>lateral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r>
              <a:rPr lang="hu-HU" altLang="hu-HU" sz="2400" dirty="0"/>
              <a:t>	- 7-10. </a:t>
            </a:r>
            <a:r>
              <a:rPr lang="hu-HU" altLang="hu-HU" sz="2400" dirty="0" err="1" smtClean="0"/>
              <a:t>Rippenknorpeln</a:t>
            </a:r>
            <a:r>
              <a:rPr lang="hu-HU" altLang="hu-HU" sz="2400" dirty="0" smtClean="0"/>
              <a:t>, Corpus 	   </a:t>
            </a:r>
            <a:r>
              <a:rPr lang="hu-HU" altLang="hu-HU" sz="2400" dirty="0" err="1" smtClean="0"/>
              <a:t>sterni</a:t>
            </a:r>
            <a:r>
              <a:rPr lang="hu-HU" altLang="hu-HU" sz="2400" dirty="0" smtClean="0"/>
              <a:t>  (</a:t>
            </a:r>
            <a:r>
              <a:rPr lang="hu-HU" altLang="hu-HU" sz="2400" dirty="0" err="1" smtClean="0"/>
              <a:t>ventral</a:t>
            </a:r>
            <a:r>
              <a:rPr lang="hu-HU" altLang="hu-HU" sz="2400" dirty="0" smtClean="0"/>
              <a:t>)</a:t>
            </a:r>
            <a:endParaRPr lang="hu-HU" altLang="hu-HU" sz="2400" dirty="0"/>
          </a:p>
        </p:txBody>
      </p:sp>
      <p:sp>
        <p:nvSpPr>
          <p:cNvPr id="6" name="Cím 1">
            <a:extLst>
              <a:ext uri="{FF2B5EF4-FFF2-40B4-BE49-F238E27FC236}">
                <a16:creationId xmlns="" xmlns:a16="http://schemas.microsoft.com/office/drawing/2014/main" id="{93388971-35EB-4551-8695-6F1CBA48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Brustkorb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241711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>
            <a:extLst>
              <a:ext uri="{FF2B5EF4-FFF2-40B4-BE49-F238E27FC236}">
                <a16:creationId xmlns="" xmlns:a16="http://schemas.microsoft.com/office/drawing/2014/main" id="{796C0DF0-C6DD-4069-B74A-C20E2D55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149972"/>
            <a:ext cx="10515600" cy="918807"/>
          </a:xfrm>
        </p:spPr>
        <p:txBody>
          <a:bodyPr/>
          <a:lstStyle/>
          <a:p>
            <a:pPr algn="ctr" eaLnBrk="1" hangingPunct="1"/>
            <a:r>
              <a:rPr lang="hu-HU" altLang="hu-HU" sz="3600" b="1" dirty="0" err="1" smtClean="0"/>
              <a:t>Lymphknoten</a:t>
            </a:r>
            <a:r>
              <a:rPr lang="hu-HU" altLang="hu-HU" sz="3600" b="1" dirty="0" smtClean="0"/>
              <a:t> der </a:t>
            </a:r>
            <a:r>
              <a:rPr lang="hu-HU" altLang="hu-HU" sz="3600" b="1" dirty="0" err="1" smtClean="0"/>
              <a:t>Regio</a:t>
            </a:r>
            <a:r>
              <a:rPr lang="hu-HU" altLang="hu-HU" sz="3600" b="1" dirty="0" smtClean="0"/>
              <a:t> </a:t>
            </a:r>
            <a:r>
              <a:rPr lang="hu-HU" altLang="hu-HU" sz="3600" b="1" dirty="0" err="1" smtClean="0"/>
              <a:t>axillaris</a:t>
            </a:r>
            <a:endParaRPr lang="hu-HU" altLang="hu-HU" sz="3600" b="1" dirty="0"/>
          </a:p>
        </p:txBody>
      </p:sp>
      <p:sp>
        <p:nvSpPr>
          <p:cNvPr id="36867" name="Tartalom helye 2">
            <a:extLst>
              <a:ext uri="{FF2B5EF4-FFF2-40B4-BE49-F238E27FC236}">
                <a16:creationId xmlns="" xmlns:a16="http://schemas.microsoft.com/office/drawing/2014/main" id="{7A6BD747-B5E0-4EAC-87EE-CC51939A3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718" y="1938963"/>
            <a:ext cx="6024282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altLang="hu-HU" sz="2400" b="1" dirty="0" smtClean="0"/>
              <a:t>Primere</a:t>
            </a:r>
            <a:r>
              <a:rPr lang="hu-HU" altLang="hu-HU" sz="2400" dirty="0" smtClean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 et </a:t>
            </a:r>
            <a:r>
              <a:rPr lang="hu-HU" altLang="hu-HU" sz="2400" dirty="0" err="1"/>
              <a:t>subscapulares</a:t>
            </a:r>
            <a:r>
              <a:rPr lang="hu-HU" altLang="hu-HU" sz="2400" dirty="0"/>
              <a:t> </a:t>
            </a:r>
            <a:r>
              <a:rPr lang="hu-HU" altLang="hu-HU" sz="2400" dirty="0" smtClean="0"/>
              <a:t> (</a:t>
            </a:r>
            <a:r>
              <a:rPr lang="hu-HU" altLang="hu-HU" sz="2400" dirty="0" err="1" smtClean="0"/>
              <a:t>für</a:t>
            </a:r>
            <a:r>
              <a:rPr lang="hu-HU" altLang="hu-HU" sz="2400" dirty="0" smtClean="0"/>
              <a:t> die </a:t>
            </a:r>
            <a:r>
              <a:rPr lang="hu-HU" altLang="hu-HU" sz="2400" dirty="0" err="1" smtClean="0"/>
              <a:t>obere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Extremität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pPr marL="0" indent="0" eaLnBrk="1" hangingPunct="1">
              <a:buNone/>
            </a:pPr>
            <a:endParaRPr lang="hu-HU" altLang="hu-HU" sz="2400" dirty="0"/>
          </a:p>
          <a:p>
            <a:pPr marL="0" indent="0">
              <a:buNone/>
            </a:pPr>
            <a:r>
              <a:rPr lang="hu-HU" altLang="hu-HU" sz="2400" b="1" dirty="0" err="1" smtClean="0"/>
              <a:t>Sekundäre</a:t>
            </a:r>
            <a:r>
              <a:rPr lang="hu-HU" altLang="hu-HU" sz="2400" dirty="0" smtClean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centrales</a:t>
            </a:r>
            <a:r>
              <a:rPr lang="hu-HU" altLang="hu-HU" sz="2400" dirty="0"/>
              <a:t> </a:t>
            </a:r>
            <a:r>
              <a:rPr lang="hu-HU" altLang="hu-HU" sz="2400" dirty="0" smtClean="0"/>
              <a:t>(</a:t>
            </a:r>
            <a:r>
              <a:rPr lang="hu-HU" altLang="hu-HU" sz="2400" dirty="0" err="1" smtClean="0"/>
              <a:t>unter</a:t>
            </a:r>
            <a:r>
              <a:rPr lang="hu-HU" altLang="hu-HU" sz="2400" dirty="0" smtClean="0"/>
              <a:t> M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pectoralis</a:t>
            </a:r>
            <a:r>
              <a:rPr lang="hu-HU" altLang="hu-HU" sz="2400" dirty="0"/>
              <a:t> minor 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pPr marL="0" indent="0">
              <a:buNone/>
            </a:pPr>
            <a:r>
              <a:rPr lang="hu-HU" altLang="hu-HU" sz="2400" b="1" dirty="0" err="1" smtClean="0"/>
              <a:t>Tertiäre</a:t>
            </a:r>
            <a:r>
              <a:rPr lang="hu-HU" altLang="hu-HU" sz="2400" dirty="0" smtClean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apicales</a:t>
            </a:r>
            <a:endParaRPr lang="hu-HU" altLang="hu-HU" sz="2400" dirty="0"/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6DFE746-A6CF-4BE0-88A8-2E4617A5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7" y="1258785"/>
            <a:ext cx="6115137" cy="54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83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lo nyirokelv elolnezet-1"/>
          <p:cNvPicPr>
            <a:picLocks noChangeAspect="1" noChangeArrowheads="1"/>
          </p:cNvPicPr>
          <p:nvPr/>
        </p:nvPicPr>
        <p:blipFill>
          <a:blip r:embed="rId2" cstate="print"/>
          <a:srcRect b="1289"/>
          <a:stretch>
            <a:fillRect/>
          </a:stretch>
        </p:blipFill>
        <p:spPr bwMode="auto">
          <a:xfrm>
            <a:off x="1678518" y="836613"/>
            <a:ext cx="7969249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968500" y="2852739"/>
            <a:ext cx="1727200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407834" y="4149725"/>
            <a:ext cx="1631951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927351" y="3068639"/>
            <a:ext cx="1824567" cy="865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3215217" y="3573463"/>
            <a:ext cx="134408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48367" y="3155950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1.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89818" y="4452938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2.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05100" y="3940175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3.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611967" y="3516313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4.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847167" y="1557338"/>
            <a:ext cx="1153584" cy="12239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46034" y="923925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5.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-48684" y="5205454"/>
            <a:ext cx="37966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hu-HU" altLang="hu-HU" b="1" dirty="0" err="1"/>
              <a:t>Nodi</a:t>
            </a:r>
            <a:r>
              <a:rPr lang="hu-HU" altLang="hu-HU" b="1" dirty="0"/>
              <a:t> </a:t>
            </a:r>
            <a:r>
              <a:rPr lang="hu-HU" altLang="hu-HU" b="1" dirty="0" err="1"/>
              <a:t>lymphatici</a:t>
            </a:r>
            <a:r>
              <a:rPr lang="hu-HU" altLang="hu-HU" b="1" dirty="0"/>
              <a:t> </a:t>
            </a:r>
            <a:r>
              <a:rPr lang="hu-HU" altLang="hu-HU" b="1" dirty="0" err="1"/>
              <a:t>axillares</a:t>
            </a:r>
            <a:r>
              <a:rPr lang="hu-HU" altLang="hu-HU" b="1" dirty="0"/>
              <a:t> </a:t>
            </a:r>
            <a:r>
              <a:rPr lang="hu-HU" altLang="hu-HU" b="1" dirty="0" err="1"/>
              <a:t>laterales</a:t>
            </a:r>
            <a:endParaRPr lang="hu-HU" altLang="hu-HU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b="1" dirty="0" err="1"/>
              <a:t>Nodi</a:t>
            </a:r>
            <a:r>
              <a:rPr lang="hu-HU" altLang="hu-HU" b="1" dirty="0"/>
              <a:t> </a:t>
            </a:r>
            <a:r>
              <a:rPr lang="hu-HU" altLang="hu-HU" b="1" dirty="0" err="1"/>
              <a:t>lymphatici</a:t>
            </a:r>
            <a:r>
              <a:rPr lang="hu-HU" altLang="hu-HU" b="1" dirty="0"/>
              <a:t> </a:t>
            </a:r>
            <a:r>
              <a:rPr lang="hu-HU" altLang="hu-HU" b="1" dirty="0" err="1"/>
              <a:t>pectorales</a:t>
            </a:r>
            <a:endParaRPr lang="hu-HU" altLang="hu-HU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b="1" dirty="0" err="1"/>
              <a:t>Nodi</a:t>
            </a:r>
            <a:r>
              <a:rPr lang="hu-HU" altLang="hu-HU" b="1" dirty="0"/>
              <a:t> </a:t>
            </a:r>
            <a:r>
              <a:rPr lang="hu-HU" altLang="hu-HU" b="1" dirty="0" err="1"/>
              <a:t>lymphatici</a:t>
            </a:r>
            <a:r>
              <a:rPr lang="hu-HU" altLang="hu-HU" b="1" dirty="0"/>
              <a:t> </a:t>
            </a:r>
            <a:r>
              <a:rPr lang="hu-HU" altLang="hu-HU" b="1" dirty="0" err="1"/>
              <a:t>subscapulares</a:t>
            </a:r>
            <a:endParaRPr lang="hu-HU" altLang="hu-HU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b="1" dirty="0" err="1"/>
              <a:t>Nodi</a:t>
            </a:r>
            <a:r>
              <a:rPr lang="hu-HU" altLang="hu-HU" b="1" dirty="0"/>
              <a:t> </a:t>
            </a:r>
            <a:r>
              <a:rPr lang="hu-HU" altLang="hu-HU" b="1" dirty="0" err="1"/>
              <a:t>lymphatici</a:t>
            </a:r>
            <a:r>
              <a:rPr lang="hu-HU" altLang="hu-HU" b="1" dirty="0"/>
              <a:t> </a:t>
            </a:r>
            <a:r>
              <a:rPr lang="hu-HU" altLang="hu-HU" b="1" dirty="0" err="1" smtClean="0"/>
              <a:t>axillares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centrales</a:t>
            </a:r>
            <a:endParaRPr lang="hu-HU" altLang="hu-HU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b="1" dirty="0" err="1"/>
              <a:t>Nodi</a:t>
            </a:r>
            <a:r>
              <a:rPr lang="hu-HU" altLang="hu-HU" b="1" dirty="0"/>
              <a:t> </a:t>
            </a:r>
            <a:r>
              <a:rPr lang="hu-HU" altLang="hu-HU" b="1" dirty="0" err="1"/>
              <a:t>lymphatici</a:t>
            </a:r>
            <a:r>
              <a:rPr lang="hu-HU" altLang="hu-HU" b="1" dirty="0"/>
              <a:t> </a:t>
            </a:r>
            <a:r>
              <a:rPr lang="hu-HU" altLang="hu-HU" b="1" dirty="0" err="1" smtClean="0"/>
              <a:t>axillares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apicales</a:t>
            </a:r>
            <a:endParaRPr lang="hu-HU" altLang="hu-HU" b="1" dirty="0"/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514351" y="84632"/>
            <a:ext cx="10972800" cy="649287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Lymphknoten</a:t>
            </a:r>
            <a:r>
              <a:rPr lang="hu-HU" sz="3600" b="1" dirty="0" smtClean="0"/>
              <a:t> der Fossa axillaris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6206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157" y="146357"/>
            <a:ext cx="9589169" cy="671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2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99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Regio</a:t>
            </a:r>
            <a:r>
              <a:rPr lang="hu-HU" sz="3600" b="1" dirty="0"/>
              <a:t> </a:t>
            </a:r>
            <a:r>
              <a:rPr lang="hu-HU" sz="3600" b="1" dirty="0" err="1"/>
              <a:t>scapularis</a:t>
            </a:r>
            <a:endParaRPr lang="de-DE" sz="3600" b="1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73A8AD7B-C71C-43DE-BB34-6E97D75329AF}"/>
              </a:ext>
            </a:extLst>
          </p:cNvPr>
          <p:cNvSpPr txBox="1"/>
          <p:nvPr/>
        </p:nvSpPr>
        <p:spPr>
          <a:xfrm>
            <a:off x="6623713" y="1677939"/>
            <a:ext cx="49568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 smtClean="0"/>
              <a:t>Grenzen</a:t>
            </a:r>
            <a:endParaRPr lang="hu-HU" b="1" u="sng" dirty="0"/>
          </a:p>
          <a:p>
            <a:r>
              <a:rPr lang="hu-HU" dirty="0" err="1"/>
              <a:t>Cranial</a:t>
            </a:r>
            <a:r>
              <a:rPr lang="hu-HU" dirty="0"/>
              <a:t>: </a:t>
            </a:r>
            <a:r>
              <a:rPr lang="hu-HU" dirty="0" err="1" smtClean="0"/>
              <a:t>Linea</a:t>
            </a:r>
            <a:r>
              <a:rPr lang="hu-HU" dirty="0" smtClean="0"/>
              <a:t> </a:t>
            </a:r>
            <a:r>
              <a:rPr lang="hu-HU" dirty="0" err="1" smtClean="0"/>
              <a:t>zw</a:t>
            </a:r>
            <a:r>
              <a:rPr lang="hu-HU" dirty="0" smtClean="0"/>
              <a:t>. </a:t>
            </a:r>
            <a:r>
              <a:rPr lang="hu-HU" dirty="0" err="1" smtClean="0"/>
              <a:t>Acromion</a:t>
            </a:r>
            <a:r>
              <a:rPr lang="hu-HU" dirty="0" smtClean="0"/>
              <a:t> und </a:t>
            </a:r>
            <a:r>
              <a:rPr lang="hu-HU" dirty="0"/>
              <a:t>Th1 </a:t>
            </a:r>
            <a:r>
              <a:rPr lang="hu-HU" dirty="0" err="1" smtClean="0"/>
              <a:t>Wertebra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 smtClean="0"/>
              <a:t>Linea</a:t>
            </a:r>
            <a:r>
              <a:rPr lang="hu-HU" dirty="0" smtClean="0"/>
              <a:t> </a:t>
            </a:r>
            <a:r>
              <a:rPr lang="hu-HU" dirty="0" err="1" smtClean="0"/>
              <a:t>zw</a:t>
            </a:r>
            <a:r>
              <a:rPr lang="hu-HU" dirty="0" smtClean="0"/>
              <a:t>. </a:t>
            </a:r>
            <a:r>
              <a:rPr lang="hu-HU" dirty="0" err="1" smtClean="0"/>
              <a:t>Angulus</a:t>
            </a:r>
            <a:r>
              <a:rPr lang="hu-HU" dirty="0" smtClean="0"/>
              <a:t> </a:t>
            </a:r>
            <a:r>
              <a:rPr lang="hu-HU" dirty="0" err="1"/>
              <a:t>inerior</a:t>
            </a:r>
            <a:r>
              <a:rPr lang="hu-HU" dirty="0"/>
              <a:t> </a:t>
            </a:r>
            <a:r>
              <a:rPr lang="hu-HU" dirty="0" err="1" smtClean="0"/>
              <a:t>scapulae</a:t>
            </a:r>
            <a:r>
              <a:rPr lang="hu-HU" dirty="0" smtClean="0"/>
              <a:t> und die </a:t>
            </a:r>
            <a:endParaRPr lang="hu-HU" dirty="0"/>
          </a:p>
          <a:p>
            <a:r>
              <a:rPr lang="hu-HU" dirty="0"/>
              <a:t>              </a:t>
            </a:r>
            <a:r>
              <a:rPr lang="hu-HU" dirty="0" err="1" smtClean="0"/>
              <a:t>hintere</a:t>
            </a:r>
            <a:r>
              <a:rPr lang="hu-HU" dirty="0" smtClean="0"/>
              <a:t> </a:t>
            </a:r>
            <a:r>
              <a:rPr lang="hu-HU" dirty="0" err="1" smtClean="0"/>
              <a:t>Axelfalte</a:t>
            </a:r>
            <a:endParaRPr lang="hu-HU" dirty="0"/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Margo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scapulae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smtClean="0"/>
              <a:t>die </a:t>
            </a:r>
            <a:r>
              <a:rPr lang="hu-HU" dirty="0" err="1" smtClean="0"/>
              <a:t>Acromionebene</a:t>
            </a:r>
            <a:endParaRPr lang="hu-HU" dirty="0"/>
          </a:p>
          <a:p>
            <a:endParaRPr lang="hu-HU" dirty="0"/>
          </a:p>
          <a:p>
            <a:r>
              <a:rPr lang="hu-HU" b="1" u="sng" dirty="0" err="1" smtClean="0"/>
              <a:t>Strukturen</a:t>
            </a:r>
            <a:endParaRPr lang="hu-HU" b="1" u="sng" dirty="0"/>
          </a:p>
          <a:p>
            <a:r>
              <a:rPr lang="hu-HU" dirty="0" err="1" smtClean="0"/>
              <a:t>Rückmuskeln</a:t>
            </a:r>
            <a:r>
              <a:rPr lang="hu-HU" dirty="0" smtClean="0"/>
              <a:t> und </a:t>
            </a:r>
            <a:r>
              <a:rPr lang="hu-HU" dirty="0" err="1" smtClean="0"/>
              <a:t>ihre</a:t>
            </a:r>
            <a:r>
              <a:rPr lang="hu-HU" dirty="0" smtClean="0"/>
              <a:t> </a:t>
            </a:r>
            <a:r>
              <a:rPr lang="hu-HU" dirty="0" err="1" smtClean="0"/>
              <a:t>Faszien</a:t>
            </a:r>
            <a:endParaRPr lang="hu-HU" dirty="0" smtClean="0"/>
          </a:p>
          <a:p>
            <a:r>
              <a:rPr lang="hu-HU" dirty="0" smtClean="0"/>
              <a:t>N</a:t>
            </a:r>
            <a:r>
              <a:rPr lang="hu-HU" dirty="0"/>
              <a:t>. </a:t>
            </a:r>
            <a:r>
              <a:rPr lang="hu-HU" dirty="0" err="1"/>
              <a:t>accessorius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für</a:t>
            </a:r>
            <a:r>
              <a:rPr lang="hu-HU" dirty="0" smtClean="0"/>
              <a:t> </a:t>
            </a:r>
            <a:r>
              <a:rPr lang="hu-HU" dirty="0"/>
              <a:t>M. </a:t>
            </a:r>
            <a:r>
              <a:rPr lang="hu-HU" dirty="0" err="1" smtClean="0"/>
              <a:t>trapesius</a:t>
            </a:r>
            <a:r>
              <a:rPr lang="hu-HU" dirty="0" smtClean="0"/>
              <a:t>)</a:t>
            </a:r>
            <a:endParaRPr lang="hu-HU" dirty="0"/>
          </a:p>
          <a:p>
            <a:r>
              <a:rPr lang="hu-HU" dirty="0"/>
              <a:t>A. </a:t>
            </a:r>
            <a:r>
              <a:rPr lang="hu-HU" dirty="0" err="1"/>
              <a:t>et</a:t>
            </a:r>
            <a:r>
              <a:rPr lang="hu-HU" dirty="0"/>
              <a:t> N. </a:t>
            </a:r>
            <a:r>
              <a:rPr lang="hu-HU" dirty="0" err="1"/>
              <a:t>suprascapularis</a:t>
            </a:r>
            <a:r>
              <a:rPr lang="hu-HU" dirty="0"/>
              <a:t> </a:t>
            </a:r>
          </a:p>
          <a:p>
            <a:r>
              <a:rPr lang="hu-HU" dirty="0"/>
              <a:t>A. </a:t>
            </a:r>
            <a:r>
              <a:rPr lang="hu-HU" dirty="0" err="1"/>
              <a:t>circumflexa</a:t>
            </a:r>
            <a:r>
              <a:rPr lang="hu-HU" dirty="0"/>
              <a:t> </a:t>
            </a:r>
            <a:r>
              <a:rPr lang="hu-HU" dirty="0" err="1"/>
              <a:t>scapulae</a:t>
            </a:r>
            <a:r>
              <a:rPr lang="hu-HU" dirty="0"/>
              <a:t> </a:t>
            </a:r>
          </a:p>
          <a:p>
            <a:r>
              <a:rPr lang="hu-HU" dirty="0"/>
              <a:t>A. </a:t>
            </a:r>
            <a:r>
              <a:rPr lang="hu-HU" dirty="0" err="1"/>
              <a:t>et</a:t>
            </a:r>
            <a:r>
              <a:rPr lang="hu-HU" dirty="0"/>
              <a:t> V. </a:t>
            </a:r>
            <a:r>
              <a:rPr lang="hu-HU" dirty="0" err="1"/>
              <a:t>circumflexa</a:t>
            </a:r>
            <a:r>
              <a:rPr lang="hu-HU" dirty="0"/>
              <a:t> </a:t>
            </a:r>
            <a:r>
              <a:rPr lang="hu-HU" dirty="0" err="1"/>
              <a:t>humeri</a:t>
            </a:r>
            <a:r>
              <a:rPr lang="hu-HU" dirty="0"/>
              <a:t> </a:t>
            </a:r>
            <a:r>
              <a:rPr lang="hu-HU" dirty="0" err="1"/>
              <a:t>posterior</a:t>
            </a:r>
            <a:r>
              <a:rPr lang="hu-HU" dirty="0"/>
              <a:t> </a:t>
            </a:r>
          </a:p>
          <a:p>
            <a:r>
              <a:rPr lang="hu-HU" dirty="0"/>
              <a:t>N. </a:t>
            </a:r>
            <a:r>
              <a:rPr lang="hu-HU" dirty="0" err="1"/>
              <a:t>axillaris</a:t>
            </a:r>
            <a:endParaRPr lang="hu-HU" dirty="0"/>
          </a:p>
          <a:p>
            <a:r>
              <a:rPr lang="hu-HU" dirty="0"/>
              <a:t>N.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scapulae</a:t>
            </a:r>
            <a:endParaRPr lang="hu-HU" dirty="0"/>
          </a:p>
        </p:txBody>
      </p:sp>
      <p:pic>
        <p:nvPicPr>
          <p:cNvPr id="32770" name="Picture 2" descr="Kapcsolódó kép">
            <a:extLst>
              <a:ext uri="{FF2B5EF4-FFF2-40B4-BE49-F238E27FC236}">
                <a16:creationId xmlns="" xmlns:a16="http://schemas.microsoft.com/office/drawing/2014/main" id="{D20DA5C9-1436-4AF8-B0CB-2485D7DE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" y="1359016"/>
            <a:ext cx="6465299" cy="53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0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107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Regio</a:t>
            </a:r>
            <a:r>
              <a:rPr lang="hu-HU" sz="3600" b="1" dirty="0"/>
              <a:t> </a:t>
            </a:r>
            <a:r>
              <a:rPr lang="hu-HU" sz="3600" b="1" dirty="0" err="1"/>
              <a:t>infraclavicularis</a:t>
            </a:r>
            <a:endParaRPr lang="de-DE" sz="3600" b="1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C2A4AF2-0111-413A-AB59-9A565C0C5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5" y="1255362"/>
            <a:ext cx="6745661" cy="550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73A8AD7B-C71C-43DE-BB34-6E97D75329AF}"/>
              </a:ext>
            </a:extLst>
          </p:cNvPr>
          <p:cNvSpPr txBox="1"/>
          <p:nvPr/>
        </p:nvSpPr>
        <p:spPr>
          <a:xfrm>
            <a:off x="7071863" y="1553688"/>
            <a:ext cx="487986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 smtClean="0"/>
              <a:t>Grenzen</a:t>
            </a:r>
            <a:endParaRPr lang="hu-HU" b="1" u="sng" dirty="0"/>
          </a:p>
          <a:p>
            <a:r>
              <a:rPr lang="hu-HU" dirty="0" err="1"/>
              <a:t>Cranial</a:t>
            </a:r>
            <a:r>
              <a:rPr lang="hu-HU" dirty="0"/>
              <a:t>: </a:t>
            </a:r>
            <a:r>
              <a:rPr lang="hu-HU" dirty="0" err="1"/>
              <a:t>Clavicula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smtClean="0"/>
              <a:t>M</a:t>
            </a:r>
            <a:r>
              <a:rPr lang="hu-HU" dirty="0"/>
              <a:t>. </a:t>
            </a:r>
            <a:r>
              <a:rPr lang="hu-HU" dirty="0" err="1"/>
              <a:t>pectoralis</a:t>
            </a:r>
            <a:r>
              <a:rPr lang="hu-HU" dirty="0"/>
              <a:t> </a:t>
            </a:r>
            <a:r>
              <a:rPr lang="hu-HU" dirty="0" smtClean="0"/>
              <a:t>major felső széle</a:t>
            </a:r>
            <a:endParaRPr lang="hu-HU" dirty="0"/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Sternum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/>
              <a:t>Sulcus</a:t>
            </a:r>
            <a:r>
              <a:rPr lang="hu-HU" dirty="0"/>
              <a:t> </a:t>
            </a:r>
            <a:r>
              <a:rPr lang="hu-HU" dirty="0" err="1"/>
              <a:t>deltoideopectoralis</a:t>
            </a:r>
            <a:r>
              <a:rPr lang="hu-HU" dirty="0"/>
              <a:t> (M. </a:t>
            </a:r>
            <a:r>
              <a:rPr lang="hu-HU" dirty="0" err="1"/>
              <a:t>deltoideus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b="1" u="sng" dirty="0" err="1" smtClean="0"/>
              <a:t>Strukturen</a:t>
            </a:r>
            <a:endParaRPr lang="hu-HU" b="1" u="sng" dirty="0"/>
          </a:p>
          <a:p>
            <a:r>
              <a:rPr lang="hu-HU" dirty="0" smtClean="0"/>
              <a:t>M</a:t>
            </a:r>
            <a:r>
              <a:rPr lang="hu-HU" dirty="0"/>
              <a:t>. </a:t>
            </a:r>
            <a:r>
              <a:rPr lang="hu-HU" dirty="0" err="1"/>
              <a:t>pectoralis</a:t>
            </a:r>
            <a:r>
              <a:rPr lang="hu-HU" dirty="0"/>
              <a:t> major </a:t>
            </a:r>
            <a:r>
              <a:rPr lang="hu-HU" dirty="0" smtClean="0"/>
              <a:t>und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subclavius</a:t>
            </a:r>
            <a:r>
              <a:rPr lang="hu-HU" dirty="0"/>
              <a:t>, M. </a:t>
            </a:r>
            <a:r>
              <a:rPr lang="hu-HU" dirty="0" err="1"/>
              <a:t>pectoralis</a:t>
            </a:r>
            <a:r>
              <a:rPr lang="hu-HU" dirty="0"/>
              <a:t> minor </a:t>
            </a:r>
            <a:r>
              <a:rPr lang="hu-HU" dirty="0" smtClean="0"/>
              <a:t>und </a:t>
            </a:r>
            <a:r>
              <a:rPr lang="hu-HU" dirty="0" err="1"/>
              <a:t>Fascia</a:t>
            </a:r>
            <a:r>
              <a:rPr lang="hu-HU" dirty="0"/>
              <a:t> </a:t>
            </a:r>
          </a:p>
          <a:p>
            <a:r>
              <a:rPr lang="hu-HU" dirty="0" err="1"/>
              <a:t>clavipectoralis</a:t>
            </a:r>
            <a:endParaRPr lang="hu-HU" dirty="0"/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supraclaviculares</a:t>
            </a:r>
            <a:r>
              <a:rPr lang="hu-HU" dirty="0"/>
              <a:t> </a:t>
            </a:r>
          </a:p>
          <a:p>
            <a:r>
              <a:rPr lang="hu-HU" dirty="0"/>
              <a:t>V. </a:t>
            </a:r>
            <a:r>
              <a:rPr lang="hu-HU" dirty="0" err="1"/>
              <a:t>cephalica</a:t>
            </a:r>
            <a:r>
              <a:rPr lang="hu-HU" dirty="0"/>
              <a:t>, V. </a:t>
            </a:r>
            <a:r>
              <a:rPr lang="hu-HU" dirty="0" err="1"/>
              <a:t>axillaris</a:t>
            </a:r>
            <a:r>
              <a:rPr lang="hu-HU" dirty="0"/>
              <a:t> </a:t>
            </a:r>
            <a:endParaRPr lang="hu-HU" dirty="0" smtClean="0"/>
          </a:p>
          <a:p>
            <a:r>
              <a:rPr lang="hu-HU" dirty="0" smtClean="0"/>
              <a:t>A</a:t>
            </a:r>
            <a:r>
              <a:rPr lang="hu-HU" dirty="0"/>
              <a:t>. </a:t>
            </a:r>
            <a:r>
              <a:rPr lang="hu-HU" dirty="0" err="1"/>
              <a:t>axillaris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/>
              <a:t>A. </a:t>
            </a:r>
            <a:r>
              <a:rPr lang="hu-HU" dirty="0" err="1"/>
              <a:t>thoracoacromialis</a:t>
            </a:r>
            <a:r>
              <a:rPr lang="hu-HU" dirty="0"/>
              <a:t>)</a:t>
            </a:r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 smtClean="0"/>
              <a:t>brachialis</a:t>
            </a:r>
            <a:r>
              <a:rPr lang="hu-HU" dirty="0" smtClean="0"/>
              <a:t>, </a:t>
            </a:r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pectorales</a:t>
            </a:r>
            <a:endParaRPr lang="hu-HU" dirty="0"/>
          </a:p>
          <a:p>
            <a:r>
              <a:rPr lang="hu-HU" dirty="0" err="1"/>
              <a:t>Nodi</a:t>
            </a:r>
            <a:r>
              <a:rPr lang="hu-HU" dirty="0"/>
              <a:t> </a:t>
            </a:r>
            <a:r>
              <a:rPr lang="hu-HU" dirty="0" err="1"/>
              <a:t>lymphatici</a:t>
            </a:r>
            <a:r>
              <a:rPr lang="hu-HU" dirty="0"/>
              <a:t> </a:t>
            </a:r>
            <a:r>
              <a:rPr lang="hu-HU" dirty="0" err="1"/>
              <a:t>axillares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infraclaviculares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6842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979222" y="0"/>
            <a:ext cx="10515600" cy="79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73A8AD7B-C71C-43DE-BB34-6E97D75329AF}"/>
              </a:ext>
            </a:extLst>
          </p:cNvPr>
          <p:cNvSpPr txBox="1"/>
          <p:nvPr/>
        </p:nvSpPr>
        <p:spPr>
          <a:xfrm>
            <a:off x="5935506" y="935931"/>
            <a:ext cx="619509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 smtClean="0"/>
              <a:t>Grenzen</a:t>
            </a:r>
            <a:r>
              <a:rPr lang="hu-HU" b="1" u="sng" dirty="0" smtClean="0"/>
              <a:t> </a:t>
            </a:r>
            <a:r>
              <a:rPr lang="hu-HU" i="1" dirty="0" smtClean="0"/>
              <a:t>(</a:t>
            </a:r>
            <a:r>
              <a:rPr lang="hu-HU" i="1" dirty="0" err="1" smtClean="0"/>
              <a:t>Überlappung</a:t>
            </a:r>
            <a:r>
              <a:rPr lang="hu-HU" i="1" dirty="0" smtClean="0"/>
              <a:t> mit </a:t>
            </a:r>
            <a:r>
              <a:rPr lang="hu-HU" i="1" dirty="0" err="1" smtClean="0"/>
              <a:t>Regio</a:t>
            </a:r>
            <a:r>
              <a:rPr lang="hu-HU" i="1" dirty="0" smtClean="0"/>
              <a:t> </a:t>
            </a:r>
            <a:r>
              <a:rPr lang="hu-HU" i="1" dirty="0" err="1" smtClean="0"/>
              <a:t>infraclavicularis</a:t>
            </a:r>
            <a:r>
              <a:rPr lang="hu-HU" i="1" dirty="0" smtClean="0"/>
              <a:t>)</a:t>
            </a:r>
            <a:endParaRPr lang="hu-HU" i="1" dirty="0"/>
          </a:p>
          <a:p>
            <a:r>
              <a:rPr lang="hu-HU" dirty="0" err="1"/>
              <a:t>Cranial</a:t>
            </a:r>
            <a:r>
              <a:rPr lang="hu-HU" dirty="0"/>
              <a:t>: 3. </a:t>
            </a:r>
            <a:r>
              <a:rPr lang="hu-HU" dirty="0" err="1" smtClean="0"/>
              <a:t>Rippe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7. </a:t>
            </a:r>
            <a:r>
              <a:rPr lang="hu-HU" dirty="0" err="1"/>
              <a:t>Rippe</a:t>
            </a:r>
            <a:endParaRPr lang="hu-HU" dirty="0"/>
          </a:p>
          <a:p>
            <a:r>
              <a:rPr lang="hu-HU" dirty="0" err="1" smtClean="0"/>
              <a:t>Medial</a:t>
            </a:r>
            <a:r>
              <a:rPr lang="hu-HU" dirty="0"/>
              <a:t>: </a:t>
            </a:r>
            <a:r>
              <a:rPr lang="hu-HU" dirty="0" err="1"/>
              <a:t>Linea</a:t>
            </a:r>
            <a:r>
              <a:rPr lang="hu-HU" dirty="0"/>
              <a:t> </a:t>
            </a:r>
            <a:r>
              <a:rPr lang="hu-HU" dirty="0" err="1"/>
              <a:t>parasternalis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 smtClean="0"/>
              <a:t>vordere</a:t>
            </a:r>
            <a:r>
              <a:rPr lang="hu-HU" dirty="0" smtClean="0"/>
              <a:t> </a:t>
            </a:r>
            <a:r>
              <a:rPr lang="hu-HU" dirty="0" err="1" smtClean="0"/>
              <a:t>Axelfalte</a:t>
            </a:r>
            <a:endParaRPr lang="hu-HU" dirty="0"/>
          </a:p>
          <a:p>
            <a:endParaRPr lang="hu-HU" dirty="0"/>
          </a:p>
          <a:p>
            <a:r>
              <a:rPr lang="hu-HU" b="1" u="sng" dirty="0" err="1" smtClean="0"/>
              <a:t>Strukturen</a:t>
            </a:r>
            <a:endParaRPr lang="hu-HU" b="1" u="sng" dirty="0"/>
          </a:p>
          <a:p>
            <a:r>
              <a:rPr lang="hu-HU" dirty="0" err="1" smtClean="0"/>
              <a:t>Brust</a:t>
            </a:r>
            <a:endParaRPr lang="hu-HU" dirty="0"/>
          </a:p>
          <a:p>
            <a:r>
              <a:rPr lang="hu-HU" dirty="0"/>
              <a:t>M </a:t>
            </a:r>
            <a:r>
              <a:rPr lang="hu-HU" dirty="0" err="1"/>
              <a:t>pectoralis</a:t>
            </a:r>
            <a:r>
              <a:rPr lang="hu-HU" dirty="0"/>
              <a:t> major </a:t>
            </a:r>
            <a:r>
              <a:rPr lang="hu-HU" dirty="0" smtClean="0"/>
              <a:t>und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pectoralis</a:t>
            </a:r>
            <a:r>
              <a:rPr lang="hu-HU" dirty="0"/>
              <a:t> minor </a:t>
            </a:r>
            <a:r>
              <a:rPr lang="hu-HU" dirty="0" smtClean="0"/>
              <a:t>und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clavipectoralis</a:t>
            </a:r>
            <a:r>
              <a:rPr lang="hu-HU" dirty="0"/>
              <a:t> </a:t>
            </a:r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supraclaviculares</a:t>
            </a:r>
            <a:endParaRPr lang="hu-HU" dirty="0"/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intercostales</a:t>
            </a:r>
            <a:r>
              <a:rPr lang="hu-HU" dirty="0"/>
              <a:t> 2-6</a:t>
            </a:r>
          </a:p>
          <a:p>
            <a:pPr indent="-457200"/>
            <a:r>
              <a:rPr lang="hu-HU" dirty="0"/>
              <a:t>Rami </a:t>
            </a:r>
            <a:r>
              <a:rPr lang="hu-HU" dirty="0" err="1"/>
              <a:t>mammariae</a:t>
            </a:r>
            <a:r>
              <a:rPr lang="hu-HU" dirty="0"/>
              <a:t> (A.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interna</a:t>
            </a:r>
            <a:r>
              <a:rPr lang="hu-HU" dirty="0"/>
              <a:t>, </a:t>
            </a:r>
            <a:r>
              <a:rPr lang="hu-HU" dirty="0" err="1" smtClean="0"/>
              <a:t>Aa</a:t>
            </a:r>
            <a:r>
              <a:rPr lang="hu-HU" dirty="0"/>
              <a:t>. </a:t>
            </a:r>
            <a:r>
              <a:rPr lang="hu-HU" dirty="0" err="1"/>
              <a:t>intercostales</a:t>
            </a:r>
            <a:r>
              <a:rPr lang="hu-HU" dirty="0"/>
              <a:t>, </a:t>
            </a:r>
            <a:endParaRPr lang="hu-HU" dirty="0" smtClean="0"/>
          </a:p>
          <a:p>
            <a:pPr indent="-457200"/>
            <a:r>
              <a:rPr lang="hu-HU" dirty="0" smtClean="0"/>
              <a:t>A</a:t>
            </a:r>
            <a:r>
              <a:rPr lang="hu-HU" dirty="0"/>
              <a:t>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lateralis</a:t>
            </a:r>
            <a:r>
              <a:rPr lang="hu-HU" dirty="0"/>
              <a:t>, A. </a:t>
            </a:r>
            <a:r>
              <a:rPr lang="hu-HU" dirty="0" err="1"/>
              <a:t>thoracoacromialis</a:t>
            </a:r>
            <a:r>
              <a:rPr lang="hu-HU" dirty="0"/>
              <a:t>)</a:t>
            </a:r>
          </a:p>
          <a:p>
            <a:pPr indent="-457200"/>
            <a:r>
              <a:rPr lang="hu-HU" dirty="0" err="1"/>
              <a:t>Venae</a:t>
            </a:r>
            <a:r>
              <a:rPr lang="hu-HU" dirty="0"/>
              <a:t> </a:t>
            </a:r>
            <a:r>
              <a:rPr lang="hu-HU" dirty="0" err="1"/>
              <a:t>mammariae</a:t>
            </a:r>
            <a:endParaRPr lang="hu-HU" dirty="0"/>
          </a:p>
          <a:p>
            <a:pPr>
              <a:lnSpc>
                <a:spcPct val="80000"/>
              </a:lnSpc>
            </a:pPr>
            <a:endParaRPr lang="hu-HU" altLang="hu-HU" dirty="0" smtClean="0"/>
          </a:p>
          <a:p>
            <a:pPr>
              <a:lnSpc>
                <a:spcPct val="80000"/>
              </a:lnSpc>
            </a:pPr>
            <a:r>
              <a:rPr lang="hu-HU" altLang="hu-HU" dirty="0" err="1" smtClean="0"/>
              <a:t>Plexus</a:t>
            </a:r>
            <a:r>
              <a:rPr lang="hu-HU" altLang="hu-HU" dirty="0" smtClean="0"/>
              <a:t> </a:t>
            </a:r>
            <a:r>
              <a:rPr lang="hu-HU" altLang="hu-HU" dirty="0"/>
              <a:t>(</a:t>
            </a:r>
            <a:r>
              <a:rPr lang="hu-HU" altLang="hu-HU" dirty="0" err="1"/>
              <a:t>lymphaticus</a:t>
            </a:r>
            <a:r>
              <a:rPr lang="hu-HU" altLang="hu-HU" dirty="0"/>
              <a:t>) </a:t>
            </a:r>
            <a:r>
              <a:rPr lang="hu-HU" altLang="hu-HU" dirty="0" err="1"/>
              <a:t>areolaris</a:t>
            </a:r>
            <a:r>
              <a:rPr lang="hu-HU" altLang="hu-HU" dirty="0"/>
              <a:t>, </a:t>
            </a:r>
            <a:r>
              <a:rPr lang="hu-HU" altLang="hu-HU" dirty="0" err="1"/>
              <a:t>Plexus</a:t>
            </a:r>
            <a:r>
              <a:rPr lang="hu-HU" altLang="hu-HU" dirty="0"/>
              <a:t> (</a:t>
            </a:r>
            <a:r>
              <a:rPr lang="hu-HU" altLang="hu-HU" dirty="0" err="1"/>
              <a:t>lymphaticus</a:t>
            </a:r>
            <a:r>
              <a:rPr lang="hu-HU" altLang="hu-HU" dirty="0"/>
              <a:t>) </a:t>
            </a:r>
            <a:r>
              <a:rPr lang="hu-HU" altLang="hu-HU" dirty="0" err="1"/>
              <a:t>subareolaris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axillares</a:t>
            </a:r>
            <a:r>
              <a:rPr lang="hu-HU" altLang="hu-HU" dirty="0"/>
              <a:t>,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parasternales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pectorales</a:t>
            </a:r>
            <a:r>
              <a:rPr lang="hu-HU" altLang="hu-HU" dirty="0"/>
              <a:t>,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interpectorales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paramammarii</a:t>
            </a:r>
            <a:r>
              <a:rPr lang="hu-HU" altLang="hu-HU" dirty="0"/>
              <a:t> </a:t>
            </a:r>
            <a:endParaRPr lang="hu-HU" dirty="0"/>
          </a:p>
        </p:txBody>
      </p:sp>
      <p:pic>
        <p:nvPicPr>
          <p:cNvPr id="6" name="Picture 7" descr="mellkas külső, idegek, erek">
            <a:extLst>
              <a:ext uri="{FF2B5EF4-FFF2-40B4-BE49-F238E27FC236}">
                <a16:creationId xmlns="" xmlns:a16="http://schemas.microsoft.com/office/drawing/2014/main" id="{E0815EBF-D477-4327-8807-9CD4B500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826" t="12370" r="22484" b="28867"/>
          <a:stretch>
            <a:fillRect/>
          </a:stretch>
        </p:blipFill>
        <p:spPr bwMode="auto">
          <a:xfrm>
            <a:off x="373410" y="1814447"/>
            <a:ext cx="5400022" cy="410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2897579" y="74658"/>
            <a:ext cx="646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3600" dirty="0" err="1">
                <a:solidFill>
                  <a:prstClr val="black"/>
                </a:solidFill>
              </a:rPr>
              <a:t>Regio</a:t>
            </a:r>
            <a:r>
              <a:rPr lang="hu-HU" sz="3600" dirty="0">
                <a:solidFill>
                  <a:prstClr val="black"/>
                </a:solidFill>
              </a:rPr>
              <a:t> </a:t>
            </a:r>
            <a:r>
              <a:rPr lang="hu-HU" sz="3600" dirty="0" err="1">
                <a:solidFill>
                  <a:prstClr val="black"/>
                </a:solidFill>
              </a:rPr>
              <a:t>mammalis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adBinaryCABD2N52">
            <a:extLst>
              <a:ext uri="{FF2B5EF4-FFF2-40B4-BE49-F238E27FC236}">
                <a16:creationId xmlns="" xmlns:a16="http://schemas.microsoft.com/office/drawing/2014/main" id="{38CC7110-85D0-42A4-B30D-110BE1D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443" y="320798"/>
            <a:ext cx="4824413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4DD36DF4-D7B4-4AB1-A0B1-70083F332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516" y="45973"/>
            <a:ext cx="5627077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defRPr/>
            </a:pPr>
            <a:r>
              <a:rPr lang="hu-HU" sz="2400" b="1" u="sng" dirty="0" err="1" smtClean="0"/>
              <a:t>Schichten</a:t>
            </a:r>
            <a:endParaRPr lang="hu-HU" sz="2400" b="1" u="sng" dirty="0"/>
          </a:p>
          <a:p>
            <a:pPr indent="-457200">
              <a:defRPr/>
            </a:pPr>
            <a:endParaRPr lang="hu-HU" b="1" u="sng" dirty="0"/>
          </a:p>
          <a:p>
            <a:pPr indent="-457200">
              <a:defRPr/>
            </a:pPr>
            <a:r>
              <a:rPr lang="hu-HU" dirty="0"/>
              <a:t>1, </a:t>
            </a:r>
            <a:r>
              <a:rPr lang="hu-HU" dirty="0" err="1" smtClean="0"/>
              <a:t>Haut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2, </a:t>
            </a:r>
            <a:r>
              <a:rPr lang="hu-HU" dirty="0" err="1" smtClean="0"/>
              <a:t>Subcutis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3,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 smtClean="0"/>
              <a:t>superficialis</a:t>
            </a:r>
            <a:r>
              <a:rPr lang="hu-HU" dirty="0" smtClean="0"/>
              <a:t> (</a:t>
            </a:r>
            <a:r>
              <a:rPr lang="hu-HU" dirty="0" err="1" smtClean="0"/>
              <a:t>äussere</a:t>
            </a:r>
            <a:r>
              <a:rPr lang="hu-HU" dirty="0" smtClean="0"/>
              <a:t> </a:t>
            </a:r>
            <a:r>
              <a:rPr lang="hu-HU" dirty="0" err="1" smtClean="0"/>
              <a:t>Lamina</a:t>
            </a:r>
            <a:r>
              <a:rPr lang="hu-HU" dirty="0" smtClean="0"/>
              <a:t>)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4,  </a:t>
            </a:r>
            <a:r>
              <a:rPr lang="hu-HU" dirty="0" err="1" smtClean="0"/>
              <a:t>Glandulae</a:t>
            </a:r>
            <a:r>
              <a:rPr lang="hu-HU" dirty="0" smtClean="0"/>
              <a:t> </a:t>
            </a:r>
            <a:r>
              <a:rPr lang="hu-HU" dirty="0" err="1" smtClean="0"/>
              <a:t>mammariae</a:t>
            </a:r>
            <a:r>
              <a:rPr lang="hu-HU" dirty="0" smtClean="0"/>
              <a:t> mit </a:t>
            </a:r>
            <a:r>
              <a:rPr lang="hu-HU" dirty="0" err="1" smtClean="0"/>
              <a:t>Cooper-Bänder</a:t>
            </a:r>
            <a:endParaRPr lang="hu-HU" dirty="0"/>
          </a:p>
          <a:p>
            <a:pPr indent="-457200">
              <a:defRPr/>
            </a:pPr>
            <a:r>
              <a:rPr lang="hu-HU" dirty="0"/>
              <a:t>    (Retinacula </a:t>
            </a:r>
            <a:r>
              <a:rPr lang="hu-HU" dirty="0" err="1"/>
              <a:t>mammae</a:t>
            </a:r>
            <a:r>
              <a:rPr lang="hu-HU" dirty="0"/>
              <a:t>, Ligamenta </a:t>
            </a:r>
            <a:r>
              <a:rPr lang="hu-HU" dirty="0" err="1"/>
              <a:t>suspensoria</a:t>
            </a:r>
            <a:r>
              <a:rPr lang="hu-HU" dirty="0"/>
              <a:t>         </a:t>
            </a:r>
          </a:p>
          <a:p>
            <a:pPr indent="-457200">
              <a:defRPr/>
            </a:pPr>
            <a:r>
              <a:rPr lang="hu-HU" dirty="0"/>
              <a:t>     </a:t>
            </a:r>
            <a:r>
              <a:rPr lang="hu-HU" dirty="0" err="1"/>
              <a:t>mammaria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5,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 smtClean="0"/>
              <a:t>superficialis</a:t>
            </a:r>
            <a:r>
              <a:rPr lang="hu-HU" dirty="0" smtClean="0"/>
              <a:t> (</a:t>
            </a:r>
            <a:r>
              <a:rPr lang="hu-HU" dirty="0" err="1" smtClean="0"/>
              <a:t>innere</a:t>
            </a:r>
            <a:r>
              <a:rPr lang="hu-HU" dirty="0" smtClean="0"/>
              <a:t> </a:t>
            </a:r>
            <a:r>
              <a:rPr lang="hu-HU" dirty="0" err="1" smtClean="0"/>
              <a:t>Lamina</a:t>
            </a:r>
            <a:r>
              <a:rPr lang="hu-HU" dirty="0" smtClean="0"/>
              <a:t>) </a:t>
            </a:r>
            <a:r>
              <a:rPr lang="hu-HU" dirty="0" err="1" smtClean="0"/>
              <a:t>aus</a:t>
            </a:r>
            <a:r>
              <a:rPr lang="hu-HU" dirty="0" smtClean="0"/>
              <a:t> </a:t>
            </a:r>
            <a:r>
              <a:rPr lang="hu-HU" dirty="0" err="1" smtClean="0"/>
              <a:t>Fascia</a:t>
            </a:r>
            <a:r>
              <a:rPr lang="hu-HU" dirty="0" smtClean="0"/>
              <a:t> </a:t>
            </a:r>
            <a:r>
              <a:rPr lang="hu-HU" dirty="0" err="1"/>
              <a:t>cervicalis</a:t>
            </a:r>
            <a:r>
              <a:rPr lang="hu-HU" dirty="0"/>
              <a:t>  </a:t>
            </a:r>
          </a:p>
          <a:p>
            <a:pPr indent="-457200">
              <a:defRPr/>
            </a:pPr>
            <a:r>
              <a:rPr lang="hu-HU" dirty="0"/>
              <a:t>     </a:t>
            </a:r>
          </a:p>
          <a:p>
            <a:pPr indent="-457200">
              <a:defRPr/>
            </a:pPr>
            <a:r>
              <a:rPr lang="hu-HU" dirty="0"/>
              <a:t>6, </a:t>
            </a:r>
            <a:r>
              <a:rPr lang="hu-HU" dirty="0" err="1"/>
              <a:t>Spatium</a:t>
            </a:r>
            <a:r>
              <a:rPr lang="hu-HU" dirty="0"/>
              <a:t> </a:t>
            </a:r>
            <a:r>
              <a:rPr lang="hu-HU" dirty="0" err="1"/>
              <a:t>submammare</a:t>
            </a:r>
            <a:r>
              <a:rPr lang="hu-HU" dirty="0"/>
              <a:t> (</a:t>
            </a:r>
            <a:r>
              <a:rPr lang="hu-HU" dirty="0" err="1"/>
              <a:t>Bursa</a:t>
            </a:r>
            <a:r>
              <a:rPr lang="hu-HU" dirty="0"/>
              <a:t> </a:t>
            </a:r>
            <a:r>
              <a:rPr lang="hu-HU" dirty="0" err="1"/>
              <a:t>retromammare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7,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(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profunda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8, M. </a:t>
            </a:r>
            <a:r>
              <a:rPr lang="hu-HU" dirty="0" err="1"/>
              <a:t>pectoralis</a:t>
            </a:r>
            <a:r>
              <a:rPr lang="hu-HU" dirty="0"/>
              <a:t> major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9,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clavipectoralis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10, M. </a:t>
            </a:r>
            <a:r>
              <a:rPr lang="hu-HU" dirty="0" err="1"/>
              <a:t>pectoralis</a:t>
            </a:r>
            <a:r>
              <a:rPr lang="hu-HU" dirty="0"/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3655056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lifeinthefastlane.com/wp-content/uploads/2017/10/Sir-Astley-Paston-Cooper.jpg">
            <a:extLst>
              <a:ext uri="{FF2B5EF4-FFF2-40B4-BE49-F238E27FC236}">
                <a16:creationId xmlns="" xmlns:a16="http://schemas.microsoft.com/office/drawing/2014/main" id="{53B371A6-A95A-48D1-A529-9F6589AA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35" y="-1"/>
            <a:ext cx="1075765" cy="14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="" xmlns:a16="http://schemas.microsoft.com/office/drawing/2014/main" id="{36F732A0-5F4B-4185-8596-2E5DC0652CBA}"/>
              </a:ext>
            </a:extLst>
          </p:cNvPr>
          <p:cNvSpPr/>
          <p:nvPr/>
        </p:nvSpPr>
        <p:spPr>
          <a:xfrm>
            <a:off x="11075894" y="1434352"/>
            <a:ext cx="115644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Astley</a:t>
            </a:r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u-HU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Paston</a:t>
            </a:r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Cooper</a:t>
            </a:r>
          </a:p>
          <a:p>
            <a:pPr algn="ctr"/>
            <a:r>
              <a:rPr lang="hu-HU" sz="1050" dirty="0"/>
              <a:t>(1768 – 1841)</a:t>
            </a:r>
          </a:p>
        </p:txBody>
      </p:sp>
      <p:pic>
        <p:nvPicPr>
          <p:cNvPr id="36868" name="Picture 4" descr="Kapcsolódó kép">
            <a:extLst>
              <a:ext uri="{FF2B5EF4-FFF2-40B4-BE49-F238E27FC236}">
                <a16:creationId xmlns="" xmlns:a16="http://schemas.microsoft.com/office/drawing/2014/main" id="{60E0F979-B994-4C87-9944-94EABF67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01" y="2730416"/>
            <a:ext cx="7422007" cy="395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="" xmlns:a16="http://schemas.microsoft.com/office/drawing/2014/main" id="{0F57F003-E9A2-4ED5-93A3-B6EEC905113F}"/>
              </a:ext>
            </a:extLst>
          </p:cNvPr>
          <p:cNvSpPr/>
          <p:nvPr/>
        </p:nvSpPr>
        <p:spPr>
          <a:xfrm>
            <a:off x="712694" y="95734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>
              <a:defRPr/>
            </a:pPr>
            <a:r>
              <a:rPr lang="hu-HU" sz="3600" b="1" dirty="0">
                <a:latin typeface="+mj-lt"/>
                <a:ea typeface="+mj-ea"/>
                <a:cs typeface="+mj-cs"/>
              </a:rPr>
              <a:t>Retinacula </a:t>
            </a:r>
            <a:r>
              <a:rPr lang="hu-HU" sz="3600" b="1" dirty="0" err="1">
                <a:latin typeface="+mj-lt"/>
                <a:ea typeface="+mj-ea"/>
                <a:cs typeface="+mj-cs"/>
              </a:rPr>
              <a:t>mammae</a:t>
            </a:r>
            <a:endParaRPr lang="hu-HU" sz="3600" b="1" dirty="0">
              <a:latin typeface="+mj-lt"/>
              <a:ea typeface="+mj-ea"/>
              <a:cs typeface="+mj-cs"/>
            </a:endParaRPr>
          </a:p>
          <a:p>
            <a:pPr indent="-457200" algn="ctr">
              <a:defRPr/>
            </a:pPr>
            <a:r>
              <a:rPr lang="hu-HU" sz="3600" b="1" dirty="0">
                <a:latin typeface="+mj-lt"/>
                <a:ea typeface="+mj-ea"/>
                <a:cs typeface="+mj-cs"/>
              </a:rPr>
              <a:t> (Ligamenta </a:t>
            </a:r>
            <a:r>
              <a:rPr lang="hu-HU" sz="3600" b="1" dirty="0" err="1">
                <a:latin typeface="+mj-lt"/>
                <a:ea typeface="+mj-ea"/>
                <a:cs typeface="+mj-cs"/>
              </a:rPr>
              <a:t>suspensoria</a:t>
            </a:r>
            <a:r>
              <a:rPr lang="hu-HU" sz="3600" b="1" dirty="0">
                <a:latin typeface="+mj-lt"/>
                <a:ea typeface="+mj-ea"/>
                <a:cs typeface="+mj-cs"/>
              </a:rPr>
              <a:t> </a:t>
            </a:r>
            <a:r>
              <a:rPr lang="hu-HU" sz="3600" b="1" dirty="0" err="1">
                <a:latin typeface="+mj-lt"/>
                <a:ea typeface="+mj-ea"/>
                <a:cs typeface="+mj-cs"/>
              </a:rPr>
              <a:t>mammaria</a:t>
            </a:r>
            <a:r>
              <a:rPr lang="hu-HU" sz="3600" b="1" dirty="0">
                <a:latin typeface="+mj-lt"/>
                <a:ea typeface="+mj-ea"/>
                <a:cs typeface="+mj-cs"/>
              </a:rPr>
              <a:t>,  </a:t>
            </a:r>
            <a:r>
              <a:rPr lang="hu-HU" sz="3600" b="1" dirty="0" err="1" smtClean="0">
                <a:latin typeface="+mj-lt"/>
                <a:ea typeface="+mj-ea"/>
                <a:cs typeface="+mj-cs"/>
              </a:rPr>
              <a:t>Cooper-Bänder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)</a:t>
            </a:r>
            <a:endParaRPr lang="hu-HU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6870" name="Picture 6" descr="Képtalálat a következőre: „cooper ligament”">
            <a:extLst>
              <a:ext uri="{FF2B5EF4-FFF2-40B4-BE49-F238E27FC236}">
                <a16:creationId xmlns="" xmlns:a16="http://schemas.microsoft.com/office/drawing/2014/main" id="{1A47474E-F5FA-40CD-A7F5-4A9D0CD7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1" y="1656677"/>
            <a:ext cx="4146911" cy="305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4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">
            <a:extLst>
              <a:ext uri="{FF2B5EF4-FFF2-40B4-BE49-F238E27FC236}">
                <a16:creationId xmlns="" xmlns:a16="http://schemas.microsoft.com/office/drawing/2014/main" id="{24D2D871-3E37-498D-8A22-B6E814C16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7" y="1139218"/>
            <a:ext cx="4109999" cy="28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age">
            <a:extLst>
              <a:ext uri="{FF2B5EF4-FFF2-40B4-BE49-F238E27FC236}">
                <a16:creationId xmlns="" xmlns:a16="http://schemas.microsoft.com/office/drawing/2014/main" id="{8F9416AA-4414-4AE4-A8D2-6B8F7A6C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06" y="3882670"/>
            <a:ext cx="4359587" cy="27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e">
            <a:extLst>
              <a:ext uri="{FF2B5EF4-FFF2-40B4-BE49-F238E27FC236}">
                <a16:creationId xmlns="" xmlns:a16="http://schemas.microsoft.com/office/drawing/2014/main" id="{82FDE1BD-7EBC-4FA1-9B8E-7E6A1C2A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18" y="1283521"/>
            <a:ext cx="4098108" cy="29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Képtalálat a következőre: „brustimplantat”">
            <a:extLst>
              <a:ext uri="{FF2B5EF4-FFF2-40B4-BE49-F238E27FC236}">
                <a16:creationId xmlns="" xmlns:a16="http://schemas.microsoft.com/office/drawing/2014/main" id="{E3F9A254-9900-4C89-8140-9B0F964F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23821"/>
            <a:ext cx="3260763" cy="18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>
            <a:extLst>
              <a:ext uri="{FF2B5EF4-FFF2-40B4-BE49-F238E27FC236}">
                <a16:creationId xmlns="" xmlns:a16="http://schemas.microsoft.com/office/drawing/2014/main" id="{ED91C6A5-7FFF-4339-8051-5564C1875561}"/>
              </a:ext>
            </a:extLst>
          </p:cNvPr>
          <p:cNvSpPr txBox="1">
            <a:spLocks/>
          </p:cNvSpPr>
          <p:nvPr/>
        </p:nvSpPr>
        <p:spPr>
          <a:xfrm>
            <a:off x="801266" y="2745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Brustimplantatum</a:t>
            </a:r>
            <a:endParaRPr lang="hu-HU" sz="3600" b="1" dirty="0"/>
          </a:p>
          <a:p>
            <a:pPr algn="ctr"/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793893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="" xmlns:a16="http://schemas.microsoft.com/office/drawing/2014/main" id="{50C72187-ACFF-4E9F-9FA0-F8E2F6AA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" y="1218312"/>
            <a:ext cx="5720845" cy="52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="" xmlns:a16="http://schemas.microsoft.com/office/drawing/2014/main" id="{16517818-411E-4A0C-9C22-AFF26209DDB9}"/>
              </a:ext>
            </a:extLst>
          </p:cNvPr>
          <p:cNvSpPr txBox="1">
            <a:spLocks/>
          </p:cNvSpPr>
          <p:nvPr/>
        </p:nvSpPr>
        <p:spPr>
          <a:xfrm>
            <a:off x="838200" y="97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Arterielle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Versorgung</a:t>
            </a:r>
            <a:endParaRPr lang="hu-HU" sz="3600" b="1" dirty="0"/>
          </a:p>
          <a:p>
            <a:pPr algn="ctr"/>
            <a:endParaRPr lang="de-DE" sz="3600" b="1" dirty="0"/>
          </a:p>
        </p:txBody>
      </p:sp>
      <p:sp>
        <p:nvSpPr>
          <p:cNvPr id="4" name="Tartalom helye 2">
            <a:extLst>
              <a:ext uri="{FF2B5EF4-FFF2-40B4-BE49-F238E27FC236}">
                <a16:creationId xmlns="" xmlns:a16="http://schemas.microsoft.com/office/drawing/2014/main" id="{96AF2A1C-699C-4678-BCAA-5E71ABB539E4}"/>
              </a:ext>
            </a:extLst>
          </p:cNvPr>
          <p:cNvSpPr txBox="1">
            <a:spLocks/>
          </p:cNvSpPr>
          <p:nvPr/>
        </p:nvSpPr>
        <p:spPr>
          <a:xfrm>
            <a:off x="6221506" y="1691993"/>
            <a:ext cx="5876006" cy="47325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mediales</a:t>
            </a:r>
            <a:r>
              <a:rPr lang="hu-HU" altLang="hu-HU" sz="2400" dirty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   </a:t>
            </a:r>
            <a:r>
              <a:rPr lang="hu-HU" altLang="hu-HU" sz="2400" dirty="0" err="1" smtClean="0"/>
              <a:t>aus</a:t>
            </a:r>
            <a:r>
              <a:rPr lang="hu-HU" altLang="hu-HU" sz="2400" dirty="0" smtClean="0"/>
              <a:t> </a:t>
            </a:r>
            <a:r>
              <a:rPr lang="hu-HU" altLang="hu-HU" sz="2400" dirty="0">
                <a:solidFill>
                  <a:srgbClr val="FF0000"/>
                </a:solidFill>
              </a:rPr>
              <a:t>A. </a:t>
            </a:r>
            <a:r>
              <a:rPr lang="hu-HU" altLang="hu-HU" sz="2400" dirty="0" err="1">
                <a:solidFill>
                  <a:srgbClr val="FF0000"/>
                </a:solidFill>
              </a:rPr>
              <a:t>thoracica</a:t>
            </a:r>
            <a:r>
              <a:rPr lang="hu-HU" altLang="hu-HU" sz="2400" dirty="0">
                <a:solidFill>
                  <a:srgbClr val="FF0000"/>
                </a:solidFill>
              </a:rPr>
              <a:t> </a:t>
            </a:r>
            <a:r>
              <a:rPr lang="hu-HU" altLang="hu-HU" sz="2400" dirty="0" err="1" smtClean="0">
                <a:solidFill>
                  <a:srgbClr val="FF0000"/>
                </a:solidFill>
              </a:rPr>
              <a:t>interna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   </a:t>
            </a:r>
            <a:r>
              <a:rPr lang="hu-HU" altLang="hu-HU" sz="2400" dirty="0" err="1" smtClean="0"/>
              <a:t>aus</a:t>
            </a:r>
            <a:r>
              <a:rPr lang="hu-HU" altLang="hu-HU" sz="2400" dirty="0" smtClean="0"/>
              <a:t> </a:t>
            </a:r>
            <a:r>
              <a:rPr lang="hu-HU" altLang="hu-HU" sz="2400" dirty="0">
                <a:solidFill>
                  <a:srgbClr val="FF0000"/>
                </a:solidFill>
              </a:rPr>
              <a:t>A. </a:t>
            </a:r>
            <a:r>
              <a:rPr lang="hu-HU" altLang="hu-HU" sz="2400" dirty="0" err="1">
                <a:solidFill>
                  <a:srgbClr val="FF0000"/>
                </a:solidFill>
              </a:rPr>
              <a:t>thoracica</a:t>
            </a:r>
            <a:r>
              <a:rPr lang="hu-HU" altLang="hu-HU" sz="2400" dirty="0">
                <a:solidFill>
                  <a:srgbClr val="FF0000"/>
                </a:solidFill>
              </a:rPr>
              <a:t> </a:t>
            </a:r>
            <a:r>
              <a:rPr lang="hu-HU" altLang="hu-HU" sz="2400" dirty="0" err="1" smtClean="0">
                <a:solidFill>
                  <a:srgbClr val="FF0000"/>
                </a:solidFill>
              </a:rPr>
              <a:t>lateralis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 smtClean="0"/>
              <a:t>Kleinere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Aeste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(</a:t>
            </a:r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) </a:t>
            </a:r>
            <a:r>
              <a:rPr lang="hu-HU" altLang="hu-HU" sz="2400" dirty="0" err="1" smtClean="0"/>
              <a:t>aus</a:t>
            </a:r>
            <a:r>
              <a:rPr lang="hu-HU" altLang="hu-HU" sz="2400" dirty="0" smtClean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	</a:t>
            </a:r>
            <a:r>
              <a:rPr lang="hu-HU" altLang="hu-HU" sz="2400" dirty="0" err="1" smtClean="0"/>
              <a:t>Aa</a:t>
            </a:r>
            <a:r>
              <a:rPr lang="hu-HU" altLang="hu-HU" sz="2400" dirty="0"/>
              <a:t>. </a:t>
            </a:r>
            <a:r>
              <a:rPr lang="hu-HU" altLang="hu-HU" sz="2400" dirty="0" err="1" smtClean="0"/>
              <a:t>intercostales</a:t>
            </a:r>
            <a:r>
              <a:rPr lang="hu-HU" altLang="hu-HU" sz="2400" dirty="0" smtClean="0"/>
              <a:t>, </a:t>
            </a:r>
          </a:p>
          <a:p>
            <a:pPr marL="0" indent="0">
              <a:buNone/>
            </a:pPr>
            <a:r>
              <a:rPr lang="hu-HU" altLang="hu-HU" sz="2400" dirty="0"/>
              <a:t>	</a:t>
            </a:r>
            <a:r>
              <a:rPr lang="hu-HU" altLang="hu-HU" sz="2400" dirty="0" smtClean="0"/>
              <a:t>A</a:t>
            </a:r>
            <a:r>
              <a:rPr lang="hu-HU" altLang="hu-HU" sz="2400" dirty="0"/>
              <a:t>. </a:t>
            </a:r>
            <a:r>
              <a:rPr lang="hu-HU" altLang="hu-HU" sz="2400" dirty="0" err="1" smtClean="0"/>
              <a:t>thoracoacromialis</a:t>
            </a:r>
            <a:r>
              <a:rPr lang="hu-HU" altLang="hu-HU" sz="2400" dirty="0" smtClean="0"/>
              <a:t> und </a:t>
            </a:r>
          </a:p>
          <a:p>
            <a:pPr marL="0" indent="0">
              <a:buNone/>
            </a:pPr>
            <a:r>
              <a:rPr lang="hu-HU" altLang="hu-HU" sz="2400" dirty="0"/>
              <a:t>	</a:t>
            </a:r>
            <a:r>
              <a:rPr lang="hu-HU" altLang="hu-HU" sz="2400" dirty="0" smtClean="0"/>
              <a:t>A</a:t>
            </a:r>
            <a:r>
              <a:rPr lang="hu-HU" altLang="hu-HU" sz="2400" dirty="0"/>
              <a:t>. </a:t>
            </a:r>
            <a:r>
              <a:rPr lang="hu-HU" altLang="hu-HU" sz="2400" dirty="0" err="1" smtClean="0"/>
              <a:t>thoracodorsalis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92538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 descr="izom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7" y="688975"/>
            <a:ext cx="4778375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1" descr="izom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0" y="1257674"/>
            <a:ext cx="46609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="" xmlns:a16="http://schemas.microsoft.com/office/drawing/2014/main" id="{9CDEAE04-6F7C-4B55-95FA-997666E9EC8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Brustmuskulatur</a:t>
            </a:r>
            <a:endParaRPr lang="de-DE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9082310" y="106114"/>
            <a:ext cx="29503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M. </a:t>
            </a:r>
            <a:r>
              <a:rPr lang="hu-HU" dirty="0" err="1" smtClean="0"/>
              <a:t>intercostalis</a:t>
            </a:r>
            <a:r>
              <a:rPr lang="hu-HU" dirty="0" smtClean="0"/>
              <a:t> </a:t>
            </a:r>
            <a:r>
              <a:rPr lang="hu-HU" dirty="0" err="1" smtClean="0"/>
              <a:t>externus</a:t>
            </a:r>
            <a:endParaRPr lang="hu-HU" dirty="0" smtClean="0"/>
          </a:p>
          <a:p>
            <a:r>
              <a:rPr lang="hu-HU" dirty="0" smtClean="0"/>
              <a:t>M. </a:t>
            </a:r>
            <a:r>
              <a:rPr lang="hu-HU" dirty="0" err="1" smtClean="0"/>
              <a:t>intercostalis</a:t>
            </a:r>
            <a:r>
              <a:rPr lang="hu-HU" dirty="0" smtClean="0"/>
              <a:t> </a:t>
            </a:r>
            <a:r>
              <a:rPr lang="hu-HU" dirty="0" err="1" smtClean="0"/>
              <a:t>internus</a:t>
            </a:r>
            <a:endParaRPr lang="hu-HU" dirty="0" smtClean="0"/>
          </a:p>
          <a:p>
            <a:r>
              <a:rPr lang="hu-HU" dirty="0" smtClean="0"/>
              <a:t>M. </a:t>
            </a:r>
            <a:r>
              <a:rPr lang="hu-HU" dirty="0" err="1"/>
              <a:t>t</a:t>
            </a:r>
            <a:r>
              <a:rPr lang="hu-HU" dirty="0" err="1" smtClean="0"/>
              <a:t>ransversus</a:t>
            </a:r>
            <a:r>
              <a:rPr lang="hu-HU" dirty="0" smtClean="0"/>
              <a:t> </a:t>
            </a:r>
            <a:r>
              <a:rPr lang="hu-HU" dirty="0" err="1" smtClean="0"/>
              <a:t>thoracis</a:t>
            </a:r>
            <a:endParaRPr lang="hu-HU" dirty="0" smtClean="0"/>
          </a:p>
          <a:p>
            <a:r>
              <a:rPr lang="hu-HU" dirty="0" smtClean="0"/>
              <a:t>Mm. </a:t>
            </a:r>
            <a:r>
              <a:rPr lang="hu-HU" dirty="0" err="1" smtClean="0"/>
              <a:t>subcostales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Innervation</a:t>
            </a:r>
            <a:r>
              <a:rPr lang="hu-HU" dirty="0" smtClean="0"/>
              <a:t>: </a:t>
            </a:r>
            <a:r>
              <a:rPr lang="hu-HU" dirty="0" err="1" smtClean="0"/>
              <a:t>Nn</a:t>
            </a:r>
            <a:r>
              <a:rPr lang="hu-HU" dirty="0" smtClean="0"/>
              <a:t>. </a:t>
            </a:r>
            <a:r>
              <a:rPr lang="hu-HU" dirty="0" err="1" smtClean="0"/>
              <a:t>intercostales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1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chp02_fig137.jpg">
            <a:extLst>
              <a:ext uri="{FF2B5EF4-FFF2-40B4-BE49-F238E27FC236}">
                <a16:creationId xmlns="" xmlns:a16="http://schemas.microsoft.com/office/drawing/2014/main" id="{45AE3BE7-8666-4B2A-B264-C7FA1F5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1" y="1252792"/>
            <a:ext cx="6784685" cy="512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="" xmlns:a16="http://schemas.microsoft.com/office/drawing/2014/main" id="{8C9B16BB-AE0C-45AE-B350-A1A1286DE605}"/>
              </a:ext>
            </a:extLst>
          </p:cNvPr>
          <p:cNvSpPr txBox="1">
            <a:spLocks/>
          </p:cNvSpPr>
          <p:nvPr/>
        </p:nvSpPr>
        <p:spPr>
          <a:xfrm>
            <a:off x="838200" y="228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Venöse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Ableitung</a:t>
            </a:r>
            <a:endParaRPr lang="hu-HU" sz="3600" b="1" dirty="0"/>
          </a:p>
          <a:p>
            <a:pPr algn="ctr"/>
            <a:endParaRPr lang="de-DE" sz="3600" dirty="0"/>
          </a:p>
        </p:txBody>
      </p:sp>
      <p:sp>
        <p:nvSpPr>
          <p:cNvPr id="5" name="Tartalom helye 2">
            <a:extLst>
              <a:ext uri="{FF2B5EF4-FFF2-40B4-BE49-F238E27FC236}">
                <a16:creationId xmlns="" xmlns:a16="http://schemas.microsoft.com/office/drawing/2014/main" id="{D054C2D8-EEC7-42E0-A7F9-8C10521C0A9B}"/>
              </a:ext>
            </a:extLst>
          </p:cNvPr>
          <p:cNvSpPr txBox="1">
            <a:spLocks/>
          </p:cNvSpPr>
          <p:nvPr/>
        </p:nvSpPr>
        <p:spPr>
          <a:xfrm>
            <a:off x="7074130" y="1076234"/>
            <a:ext cx="49397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>
                <a:solidFill>
                  <a:srgbClr val="00B0F0"/>
                </a:solidFill>
              </a:rPr>
              <a:t>V. </a:t>
            </a:r>
            <a:r>
              <a:rPr lang="hu-HU" altLang="hu-HU" sz="2400" dirty="0" err="1">
                <a:solidFill>
                  <a:srgbClr val="00B0F0"/>
                </a:solidFill>
              </a:rPr>
              <a:t>thoracica</a:t>
            </a:r>
            <a:r>
              <a:rPr lang="hu-HU" altLang="hu-HU" sz="2400" dirty="0">
                <a:solidFill>
                  <a:srgbClr val="00B0F0"/>
                </a:solidFill>
              </a:rPr>
              <a:t> </a:t>
            </a:r>
            <a:r>
              <a:rPr lang="hu-HU" altLang="hu-HU" sz="2400" dirty="0" err="1">
                <a:solidFill>
                  <a:srgbClr val="00B0F0"/>
                </a:solidFill>
              </a:rPr>
              <a:t>interna</a:t>
            </a:r>
            <a:endParaRPr lang="hu-HU" altLang="hu-HU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>
                <a:solidFill>
                  <a:srgbClr val="00B0F0"/>
                </a:solidFill>
              </a:rPr>
              <a:t>V. </a:t>
            </a:r>
            <a:r>
              <a:rPr lang="hu-HU" altLang="hu-HU" sz="2400" dirty="0" err="1">
                <a:solidFill>
                  <a:srgbClr val="00B0F0"/>
                </a:solidFill>
              </a:rPr>
              <a:t>thoracica</a:t>
            </a:r>
            <a:r>
              <a:rPr lang="hu-HU" altLang="hu-HU" sz="2400" dirty="0">
                <a:solidFill>
                  <a:srgbClr val="00B0F0"/>
                </a:solidFill>
              </a:rPr>
              <a:t> </a:t>
            </a:r>
            <a:r>
              <a:rPr lang="hu-HU" altLang="hu-HU" sz="2400" dirty="0" err="1">
                <a:solidFill>
                  <a:srgbClr val="00B0F0"/>
                </a:solidFill>
              </a:rPr>
              <a:t>lateralis</a:t>
            </a:r>
            <a:endParaRPr lang="hu-HU" altLang="hu-HU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 smtClean="0"/>
              <a:t>Aus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Brustcarcinom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kann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Metastasis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</a:t>
            </a:r>
            <a:r>
              <a:rPr lang="hu-HU" altLang="hu-HU" sz="2400" dirty="0"/>
              <a:t> </a:t>
            </a:r>
            <a:r>
              <a:rPr lang="hu-HU" altLang="hu-HU" sz="2400" dirty="0" err="1" smtClean="0"/>
              <a:t>Wirbeln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entstehen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durch</a:t>
            </a:r>
            <a:r>
              <a:rPr lang="hu-HU" altLang="hu-HU" sz="2400" dirty="0" smtClean="0"/>
              <a:t>  </a:t>
            </a:r>
            <a:r>
              <a:rPr lang="hu-HU" altLang="hu-HU" sz="2400" dirty="0" err="1" smtClean="0"/>
              <a:t>Venae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intercostales</a:t>
            </a:r>
            <a:r>
              <a:rPr lang="hu-HU" altLang="hu-HU" sz="2400" dirty="0"/>
              <a:t> </a:t>
            </a:r>
            <a:r>
              <a:rPr lang="hu-HU" altLang="hu-HU" sz="2400" dirty="0" smtClean="0"/>
              <a:t>System </a:t>
            </a:r>
            <a:endParaRPr lang="hu-HU" altLang="hu-HU" sz="2400" dirty="0"/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418FFAF-AE01-4D11-81F0-F213C33D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498" y="4399796"/>
            <a:ext cx="3784178" cy="24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="" xmlns:a16="http://schemas.microsoft.com/office/drawing/2014/main" id="{C7BDD5C6-4839-4C51-B307-B552AFF6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5" y="869967"/>
            <a:ext cx="5100918" cy="59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="" xmlns:a16="http://schemas.microsoft.com/office/drawing/2014/main" id="{5C99C3F3-F763-4A08-96BF-01EAB24DA80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092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Innervation</a:t>
            </a:r>
            <a:endParaRPr lang="de-DE" sz="3600" dirty="0"/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B8A2C69C-5D40-4FA8-B9EB-9628181F2557}"/>
              </a:ext>
            </a:extLst>
          </p:cNvPr>
          <p:cNvSpPr txBox="1"/>
          <p:nvPr/>
        </p:nvSpPr>
        <p:spPr>
          <a:xfrm>
            <a:off x="6587768" y="1553889"/>
            <a:ext cx="3042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Nervi</a:t>
            </a:r>
            <a:r>
              <a:rPr lang="hu-HU" sz="2400" dirty="0"/>
              <a:t> </a:t>
            </a:r>
            <a:r>
              <a:rPr lang="hu-HU" sz="2400" dirty="0" err="1"/>
              <a:t>intercostales</a:t>
            </a:r>
            <a:r>
              <a:rPr lang="hu-HU" sz="2400" dirty="0"/>
              <a:t> 2-6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93074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hp02_fig140.jpg">
            <a:extLst>
              <a:ext uri="{FF2B5EF4-FFF2-40B4-BE49-F238E27FC236}">
                <a16:creationId xmlns="" xmlns:a16="http://schemas.microsoft.com/office/drawing/2014/main" id="{5B1F9904-52D5-44FA-839F-A0DA1D49A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4" y="1398493"/>
            <a:ext cx="4744787" cy="529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11">
            <a:extLst>
              <a:ext uri="{FF2B5EF4-FFF2-40B4-BE49-F238E27FC236}">
                <a16:creationId xmlns="" xmlns:a16="http://schemas.microsoft.com/office/drawing/2014/main" id="{BA23EC54-58D1-4047-8AAF-C4D0669B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76" y="1315624"/>
            <a:ext cx="5852624" cy="54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1">
            <a:extLst>
              <a:ext uri="{FF2B5EF4-FFF2-40B4-BE49-F238E27FC236}">
                <a16:creationId xmlns="" xmlns:a16="http://schemas.microsoft.com/office/drawing/2014/main" id="{1D42B1DC-D4AE-4E0C-8430-1F592577C924}"/>
              </a:ext>
            </a:extLst>
          </p:cNvPr>
          <p:cNvSpPr txBox="1">
            <a:spLocks/>
          </p:cNvSpPr>
          <p:nvPr/>
        </p:nvSpPr>
        <p:spPr>
          <a:xfrm>
            <a:off x="544214" y="499975"/>
            <a:ext cx="10515600" cy="96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 smtClean="0"/>
              <a:t>Lymphwege</a:t>
            </a:r>
            <a:endParaRPr lang="hu-HU" sz="3600" b="1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137940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chp02_fig137.jpg">
            <a:extLst>
              <a:ext uri="{FF2B5EF4-FFF2-40B4-BE49-F238E27FC236}">
                <a16:creationId xmlns="" xmlns:a16="http://schemas.microsoft.com/office/drawing/2014/main" id="{45AE3BE7-8666-4B2A-B264-C7FA1F5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1" y="1473528"/>
            <a:ext cx="6887162" cy="51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2">
            <a:extLst>
              <a:ext uri="{FF2B5EF4-FFF2-40B4-BE49-F238E27FC236}">
                <a16:creationId xmlns="" xmlns:a16="http://schemas.microsoft.com/office/drawing/2014/main" id="{0FBC4BFD-63EB-41F3-911E-65DA82CD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738" y="6488114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S23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="" xmlns:a16="http://schemas.microsoft.com/office/drawing/2014/main" id="{6D800FBE-81ED-4A36-ABF9-EA91A9E1F2CB}"/>
              </a:ext>
            </a:extLst>
          </p:cNvPr>
          <p:cNvSpPr/>
          <p:nvPr/>
        </p:nvSpPr>
        <p:spPr>
          <a:xfrm>
            <a:off x="7144691" y="2697531"/>
            <a:ext cx="488501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hu-HU" altLang="hu-HU" sz="2400" dirty="0" err="1"/>
              <a:t>Plexus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areolaris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Plexus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subareolaris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endParaRPr lang="hu-HU" altLang="hu-HU" sz="2400" dirty="0"/>
          </a:p>
          <a:p>
            <a:pPr>
              <a:lnSpc>
                <a:spcPct val="80000"/>
              </a:lnSpc>
            </a:pP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 smtClean="0"/>
              <a:t>axillares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pectorales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 smtClean="0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parasternales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 smtClean="0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interpectorales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paramammarii</a:t>
            </a:r>
            <a:r>
              <a:rPr lang="hu-HU" altLang="hu-HU" sz="2400" dirty="0"/>
              <a:t> </a:t>
            </a:r>
          </a:p>
        </p:txBody>
      </p:sp>
      <p:sp>
        <p:nvSpPr>
          <p:cNvPr id="5" name="Cím 1">
            <a:extLst>
              <a:ext uri="{FF2B5EF4-FFF2-40B4-BE49-F238E27FC236}">
                <a16:creationId xmlns="" xmlns:a16="http://schemas.microsoft.com/office/drawing/2014/main" id="{87D86A4A-6599-4171-8D83-926FE0ADEBB2}"/>
              </a:ext>
            </a:extLst>
          </p:cNvPr>
          <p:cNvSpPr txBox="1">
            <a:spLocks/>
          </p:cNvSpPr>
          <p:nvPr/>
        </p:nvSpPr>
        <p:spPr>
          <a:xfrm>
            <a:off x="838200" y="284768"/>
            <a:ext cx="10515600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3" name="Téglalap 2"/>
          <p:cNvSpPr/>
          <p:nvPr/>
        </p:nvSpPr>
        <p:spPr>
          <a:xfrm>
            <a:off x="4731498" y="264227"/>
            <a:ext cx="2417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3600" dirty="0" err="1" smtClean="0">
                <a:solidFill>
                  <a:prstClr val="black"/>
                </a:solidFill>
              </a:rPr>
              <a:t>Lymphwege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26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="" xmlns:a16="http://schemas.microsoft.com/office/drawing/2014/main" id="{493FFC95-0222-4CB4-852D-AA902E02C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553" y="1446248"/>
            <a:ext cx="9538447" cy="5322105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</a:pPr>
            <a:r>
              <a:rPr lang="hu-HU" altLang="hu-HU" sz="2400" b="1" u="sng" dirty="0" err="1">
                <a:solidFill>
                  <a:srgbClr val="984807"/>
                </a:solidFill>
              </a:rPr>
              <a:t>Axillaris</a:t>
            </a:r>
            <a:r>
              <a:rPr lang="hu-HU" altLang="hu-HU" sz="2400" b="1" u="sng" dirty="0">
                <a:solidFill>
                  <a:srgbClr val="984807"/>
                </a:solidFill>
              </a:rPr>
              <a:t> </a:t>
            </a:r>
            <a:r>
              <a:rPr lang="hu-HU" altLang="hu-HU" sz="2400" b="1" u="sng" dirty="0" smtClean="0">
                <a:solidFill>
                  <a:srgbClr val="984807"/>
                </a:solidFill>
              </a:rPr>
              <a:t>System</a:t>
            </a:r>
            <a:endParaRPr lang="hu-HU" altLang="hu-HU" sz="2400" b="1" i="1" u="sng" dirty="0">
              <a:solidFill>
                <a:srgbClr val="984807"/>
              </a:solidFill>
            </a:endParaRPr>
          </a:p>
          <a:p>
            <a:pPr marL="0" indent="0" eaLnBrk="1" hangingPunct="1">
              <a:buNone/>
            </a:pPr>
            <a:r>
              <a:rPr lang="hu-HU" altLang="hu-HU" sz="2400" dirty="0" err="1" smtClean="0"/>
              <a:t>Überwiegend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aus</a:t>
            </a:r>
            <a:r>
              <a:rPr lang="hu-HU" altLang="hu-HU" sz="2400" dirty="0" smtClean="0"/>
              <a:t> den </a:t>
            </a:r>
            <a:r>
              <a:rPr lang="hu-HU" altLang="hu-HU" sz="2400" dirty="0" err="1" smtClean="0"/>
              <a:t>lateralen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Quadranten</a:t>
            </a:r>
            <a:endParaRPr lang="hu-HU" altLang="hu-HU" sz="2400" dirty="0"/>
          </a:p>
          <a:p>
            <a:pPr marL="0" indent="0" eaLnBrk="1" hangingPunct="1">
              <a:buNone/>
            </a:pPr>
            <a:r>
              <a:rPr lang="hu-HU" altLang="hu-HU" sz="2400" dirty="0" smtClean="0"/>
              <a:t>75% der </a:t>
            </a:r>
            <a:r>
              <a:rPr lang="hu-HU" altLang="hu-HU" sz="2400" dirty="0" err="1" smtClean="0"/>
              <a:t>Brustlymphe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fliesst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in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diese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Richtung</a:t>
            </a:r>
            <a:r>
              <a:rPr lang="hu-HU" altLang="hu-HU" sz="2400" dirty="0" smtClean="0"/>
              <a:t>.</a:t>
            </a:r>
            <a:endParaRPr lang="hu-HU" altLang="hu-HU" sz="2400" dirty="0"/>
          </a:p>
          <a:p>
            <a:pPr marL="0" indent="0" eaLnBrk="1" hangingPunct="1">
              <a:buNone/>
            </a:pPr>
            <a:r>
              <a:rPr lang="hu-HU" altLang="hu-HU" sz="2400" dirty="0"/>
              <a:t> </a:t>
            </a: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 smtClean="0"/>
              <a:t>Primäre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Lymphknoten</a:t>
            </a:r>
            <a:r>
              <a:rPr lang="hu-HU" altLang="hu-HU" sz="2400" dirty="0" smtClean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paramammarii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pectorales</a:t>
            </a:r>
            <a:r>
              <a:rPr lang="hu-HU" altLang="hu-HU" sz="2400" dirty="0"/>
              <a:t>   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  (</a:t>
            </a:r>
            <a:r>
              <a:rPr lang="hu-HU" altLang="hu-HU" sz="2400" dirty="0" err="1"/>
              <a:t>subscapulares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)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 </a:t>
            </a: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 smtClean="0"/>
              <a:t>Sekundäre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Lymphknoten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interpectorales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centrales</a:t>
            </a: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/>
              <a:t/>
            </a: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 smtClean="0"/>
              <a:t>Tertiäre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Lymphknoten</a:t>
            </a:r>
            <a:r>
              <a:rPr lang="hu-HU" altLang="hu-HU" sz="2400" dirty="0" smtClean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apicales</a:t>
            </a:r>
            <a:r>
              <a:rPr lang="hu-HU" altLang="hu-HU" sz="2400" dirty="0"/>
              <a:t>   (</a:t>
            </a:r>
            <a:r>
              <a:rPr lang="hu-HU" altLang="hu-HU" sz="2400" dirty="0" err="1" smtClean="0"/>
              <a:t>aus</a:t>
            </a:r>
            <a:r>
              <a:rPr lang="hu-HU" altLang="hu-HU" sz="2400" dirty="0" smtClean="0"/>
              <a:t> den </a:t>
            </a:r>
            <a:r>
              <a:rPr lang="hu-HU" altLang="hu-HU" sz="2400" dirty="0" err="1" smtClean="0"/>
              <a:t>oberen</a:t>
            </a:r>
            <a:r>
              <a:rPr lang="hu-HU" altLang="hu-HU" sz="2400" dirty="0"/>
              <a:t>  </a:t>
            </a:r>
            <a:r>
              <a:rPr lang="hu-HU" altLang="hu-HU" sz="2400" dirty="0" err="1" smtClean="0"/>
              <a:t>Quadranten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kann</a:t>
            </a:r>
            <a:endParaRPr lang="hu-HU" altLang="hu-HU" sz="2400" dirty="0"/>
          </a:p>
          <a:p>
            <a:pPr marL="0" indent="0" eaLnBrk="1" hangingPunct="1">
              <a:buNone/>
            </a:pPr>
            <a:r>
              <a:rPr lang="hu-HU" altLang="hu-HU" sz="2400" dirty="0" smtClean="0"/>
              <a:t>   </a:t>
            </a:r>
            <a:r>
              <a:rPr lang="hu-HU" altLang="hu-HU" sz="2400" dirty="0"/>
              <a:t>	</a:t>
            </a:r>
            <a:r>
              <a:rPr lang="hu-HU" altLang="hu-HU" sz="2400" dirty="0" smtClean="0"/>
              <a:t>die </a:t>
            </a:r>
            <a:r>
              <a:rPr lang="hu-HU" altLang="hu-HU" sz="2400" dirty="0" err="1" smtClean="0"/>
              <a:t>Lymphe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auch</a:t>
            </a:r>
            <a:r>
              <a:rPr lang="hu-HU" altLang="hu-HU" sz="2400" dirty="0" smtClean="0"/>
              <a:t> direkt </a:t>
            </a:r>
            <a:r>
              <a:rPr lang="hu-HU" altLang="hu-HU" sz="2400" dirty="0" err="1" smtClean="0"/>
              <a:t>hier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kommen</a:t>
            </a:r>
            <a:r>
              <a:rPr lang="hu-HU" altLang="hu-HU" sz="2400" dirty="0" smtClean="0"/>
              <a:t>)</a:t>
            </a:r>
            <a:endParaRPr lang="hu-HU" altLang="hu-HU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u-HU" altLang="hu-HU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altLang="hu-HU" sz="2400" b="1" dirty="0" err="1" smtClean="0">
                <a:solidFill>
                  <a:srgbClr val="984807"/>
                </a:solidFill>
              </a:rPr>
              <a:t>Intercostalis</a:t>
            </a:r>
            <a:r>
              <a:rPr lang="hu-HU" altLang="hu-HU" sz="2400" b="1" dirty="0" smtClean="0">
                <a:solidFill>
                  <a:srgbClr val="984807"/>
                </a:solidFill>
              </a:rPr>
              <a:t> </a:t>
            </a:r>
            <a:r>
              <a:rPr lang="hu-HU" altLang="hu-HU" sz="2400" b="1" dirty="0">
                <a:solidFill>
                  <a:srgbClr val="984807"/>
                </a:solidFill>
              </a:rPr>
              <a:t>(</a:t>
            </a:r>
            <a:r>
              <a:rPr lang="hu-HU" altLang="hu-HU" sz="2400" b="1" dirty="0" err="1">
                <a:solidFill>
                  <a:srgbClr val="984807"/>
                </a:solidFill>
              </a:rPr>
              <a:t>parasternalis</a:t>
            </a:r>
            <a:r>
              <a:rPr lang="hu-HU" altLang="hu-HU" sz="2400" b="1" dirty="0">
                <a:solidFill>
                  <a:srgbClr val="984807"/>
                </a:solidFill>
              </a:rPr>
              <a:t>) </a:t>
            </a:r>
            <a:r>
              <a:rPr lang="hu-HU" altLang="hu-HU" sz="2400" b="1" dirty="0" smtClean="0">
                <a:solidFill>
                  <a:srgbClr val="984807"/>
                </a:solidFill>
              </a:rPr>
              <a:t>System</a:t>
            </a: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 err="1"/>
              <a:t>Überwiegend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aus</a:t>
            </a:r>
            <a:r>
              <a:rPr lang="hu-HU" altLang="hu-HU" sz="2400" dirty="0"/>
              <a:t> den </a:t>
            </a:r>
            <a:r>
              <a:rPr lang="hu-HU" altLang="hu-HU" sz="2400" dirty="0" err="1" smtClean="0"/>
              <a:t>medialen</a:t>
            </a:r>
            <a:r>
              <a:rPr lang="hu-HU" altLang="hu-HU" sz="2400" dirty="0"/>
              <a:t>  </a:t>
            </a:r>
            <a:r>
              <a:rPr lang="hu-HU" altLang="hu-HU" sz="2400" dirty="0" err="1" smtClean="0"/>
              <a:t>Quadranten</a:t>
            </a:r>
            <a:endParaRPr lang="hu-HU" altLang="hu-HU" sz="2400" dirty="0" smtClean="0"/>
          </a:p>
          <a:p>
            <a:pPr marL="0" indent="0">
              <a:buNone/>
            </a:pPr>
            <a:r>
              <a:rPr lang="hu-HU" altLang="hu-HU" sz="2400" dirty="0" smtClean="0"/>
              <a:t/>
            </a:r>
            <a:br>
              <a:rPr lang="hu-HU" altLang="hu-HU" sz="2400" dirty="0" smtClean="0"/>
            </a:br>
            <a:r>
              <a:rPr lang="hu-HU" altLang="hu-HU" sz="2400" dirty="0" err="1" smtClean="0"/>
              <a:t>Nn</a:t>
            </a:r>
            <a:r>
              <a:rPr lang="hu-HU" altLang="hu-HU" sz="2400" dirty="0" smtClean="0"/>
              <a:t>. </a:t>
            </a:r>
            <a:r>
              <a:rPr lang="hu-HU" altLang="hu-HU" sz="2400" dirty="0" err="1" smtClean="0"/>
              <a:t>lymphatici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parasternales</a:t>
            </a:r>
            <a:r>
              <a:rPr lang="hu-HU" altLang="hu-HU" sz="2400" dirty="0" smtClean="0"/>
              <a:t> → </a:t>
            </a:r>
            <a:r>
              <a:rPr lang="hu-HU" altLang="hu-HU" sz="2400" dirty="0" err="1" smtClean="0"/>
              <a:t>Nn</a:t>
            </a:r>
            <a:r>
              <a:rPr lang="hu-HU" altLang="hu-HU" sz="2400" dirty="0" smtClean="0"/>
              <a:t>. </a:t>
            </a:r>
            <a:r>
              <a:rPr lang="hu-HU" altLang="hu-HU" sz="2400" dirty="0" err="1" smtClean="0"/>
              <a:t>lymphatici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supraclaviculares</a:t>
            </a:r>
            <a:r>
              <a:rPr lang="hu-HU" altLang="hu-HU" sz="2400" dirty="0" smtClean="0"/>
              <a:t>  </a:t>
            </a:r>
            <a:r>
              <a:rPr lang="hu-HU" altLang="hu-HU" sz="2400" dirty="0" err="1" smtClean="0"/>
              <a:t>oder</a:t>
            </a:r>
            <a:r>
              <a:rPr lang="hu-HU" altLang="hu-HU" sz="2400" dirty="0" smtClean="0"/>
              <a:t> direkt </a:t>
            </a:r>
            <a:r>
              <a:rPr lang="hu-HU" altLang="hu-HU" sz="2400" dirty="0" err="1" smtClean="0"/>
              <a:t>in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Truncus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jugularis</a:t>
            </a:r>
            <a:r>
              <a:rPr lang="hu-HU" altLang="hu-HU" sz="2400" dirty="0" smtClean="0"/>
              <a:t> (</a:t>
            </a:r>
            <a:r>
              <a:rPr lang="hu-HU" altLang="hu-HU" sz="2400" dirty="0" err="1" smtClean="0"/>
              <a:t>Metastase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in</a:t>
            </a:r>
            <a:r>
              <a:rPr lang="hu-HU" altLang="hu-HU" sz="2400" dirty="0" smtClean="0"/>
              <a:t> der </a:t>
            </a:r>
            <a:r>
              <a:rPr lang="hu-HU" altLang="hu-HU" sz="2400" dirty="0" err="1" smtClean="0"/>
              <a:t>Pleura</a:t>
            </a:r>
            <a:r>
              <a:rPr lang="hu-HU" altLang="hu-HU" sz="2400" dirty="0" smtClean="0"/>
              <a:t>, </a:t>
            </a:r>
            <a:r>
              <a:rPr lang="hu-HU" altLang="hu-HU" sz="2400" dirty="0" err="1" smtClean="0"/>
              <a:t>Lunge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oder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in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der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Gegenseite</a:t>
            </a:r>
            <a:r>
              <a:rPr lang="hu-HU" altLang="hu-HU" sz="2400" dirty="0" smtClean="0"/>
              <a:t>)</a:t>
            </a:r>
            <a:endParaRPr lang="hu-HU" altLang="hu-HU" sz="2400" dirty="0">
              <a:latin typeface="Arial" panose="020B0604020202020204" pitchFamily="34" charset="0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="" xmlns:a16="http://schemas.microsoft.com/office/drawing/2014/main" id="{D893B344-0845-478E-BCA0-A1844A9F001D}"/>
              </a:ext>
            </a:extLst>
          </p:cNvPr>
          <p:cNvSpPr txBox="1">
            <a:spLocks/>
          </p:cNvSpPr>
          <p:nvPr/>
        </p:nvSpPr>
        <p:spPr>
          <a:xfrm>
            <a:off x="990600" y="43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 smtClean="0"/>
              <a:t>Lymphwege</a:t>
            </a:r>
            <a:endParaRPr lang="hu-HU" sz="3600" dirty="0"/>
          </a:p>
          <a:p>
            <a:pPr algn="ctr"/>
            <a:endParaRPr lang="de-DE" sz="3600" dirty="0"/>
          </a:p>
        </p:txBody>
      </p:sp>
      <p:pic>
        <p:nvPicPr>
          <p:cNvPr id="7" name="Picture 4" descr="11">
            <a:extLst>
              <a:ext uri="{FF2B5EF4-FFF2-40B4-BE49-F238E27FC236}">
                <a16:creationId xmlns="" xmlns:a16="http://schemas.microsoft.com/office/drawing/2014/main" id="{580392D7-8E56-4CB2-BE84-9E67AAE8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3942"/>
            <a:ext cx="2720665" cy="25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8816" y="15875"/>
            <a:ext cx="7909956" cy="1005403"/>
          </a:xfrm>
        </p:spPr>
        <p:txBody>
          <a:bodyPr>
            <a:normAutofit/>
          </a:bodyPr>
          <a:lstStyle/>
          <a:p>
            <a:r>
              <a:rPr lang="hu-HU" dirty="0" err="1" smtClean="0"/>
              <a:t>Lymphabfluss</a:t>
            </a:r>
            <a:r>
              <a:rPr lang="hu-HU" dirty="0" smtClean="0"/>
              <a:t> der </a:t>
            </a:r>
            <a:r>
              <a:rPr lang="hu-HU" dirty="0" err="1" smtClean="0"/>
              <a:t>Brust</a:t>
            </a:r>
            <a:endParaRPr lang="hu-H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67541" y="1268761"/>
            <a:ext cx="1097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Az emlőmirigy nyirokelvezetése</a:t>
            </a:r>
          </a:p>
        </p:txBody>
      </p:sp>
      <p:pic>
        <p:nvPicPr>
          <p:cNvPr id="5" name="Picture 4" descr="l15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4" y="1341438"/>
            <a:ext cx="979170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422901" y="2420938"/>
            <a:ext cx="1344084" cy="2520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sp>
        <p:nvSpPr>
          <p:cNvPr id="8" name="Textfeld 7"/>
          <p:cNvSpPr txBox="1"/>
          <p:nvPr/>
        </p:nvSpPr>
        <p:spPr>
          <a:xfrm>
            <a:off x="2880320" y="6479758"/>
            <a:ext cx="129546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zur Leber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3224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6378036-F2A5-4A90-889C-6C4785E4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7692"/>
          </a:xfrm>
        </p:spPr>
        <p:txBody>
          <a:bodyPr/>
          <a:lstStyle/>
          <a:p>
            <a:pPr algn="ctr"/>
            <a:r>
              <a:rPr lang="hu-HU" dirty="0" err="1" smtClean="0"/>
              <a:t>Selbstkontrolle</a:t>
            </a:r>
            <a:r>
              <a:rPr lang="hu-HU" dirty="0" smtClean="0"/>
              <a:t> der </a:t>
            </a:r>
            <a:r>
              <a:rPr lang="hu-HU" dirty="0" err="1" smtClean="0"/>
              <a:t>Brust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8314D8D-2613-4AA5-8F44-A9D32B50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94"/>
          <a:stretch/>
        </p:blipFill>
        <p:spPr>
          <a:xfrm>
            <a:off x="1626919" y="727265"/>
            <a:ext cx="4221398" cy="603377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635148F-DAF9-4683-B464-4216B5431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11"/>
          <a:stretch/>
        </p:blipFill>
        <p:spPr>
          <a:xfrm>
            <a:off x="6510549" y="647668"/>
            <a:ext cx="4355373" cy="61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1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image">
            <a:extLst>
              <a:ext uri="{FF2B5EF4-FFF2-40B4-BE49-F238E27FC236}">
                <a16:creationId xmlns="" xmlns:a16="http://schemas.microsoft.com/office/drawing/2014/main" id="{7B7A5339-0A8F-4509-B1DA-96DD1D741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7" name="AutoShape 4" descr="image">
            <a:extLst>
              <a:ext uri="{FF2B5EF4-FFF2-40B4-BE49-F238E27FC236}">
                <a16:creationId xmlns="" xmlns:a16="http://schemas.microsoft.com/office/drawing/2014/main" id="{D8E7F3C8-4C0E-45F7-A668-151555512B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8" name="AutoShape 6" descr="image">
            <a:extLst>
              <a:ext uri="{FF2B5EF4-FFF2-40B4-BE49-F238E27FC236}">
                <a16:creationId xmlns="" xmlns:a16="http://schemas.microsoft.com/office/drawing/2014/main" id="{5BF61DAE-1C66-44F3-97F9-297D842E3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9" name="AutoShape 8" descr="image">
            <a:extLst>
              <a:ext uri="{FF2B5EF4-FFF2-40B4-BE49-F238E27FC236}">
                <a16:creationId xmlns="" xmlns:a16="http://schemas.microsoft.com/office/drawing/2014/main" id="{E3BF01D3-EA3E-48B0-8188-5149ECC070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1510" name="Picture 9">
            <a:extLst>
              <a:ext uri="{FF2B5EF4-FFF2-40B4-BE49-F238E27FC236}">
                <a16:creationId xmlns="" xmlns:a16="http://schemas.microsoft.com/office/drawing/2014/main" id="{2BDF2677-DB1E-4A6E-9250-C3875F0F8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0"/>
          <a:stretch/>
        </p:blipFill>
        <p:spPr bwMode="auto">
          <a:xfrm>
            <a:off x="105540" y="1110108"/>
            <a:ext cx="7993432" cy="564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>
            <a:extLst>
              <a:ext uri="{FF2B5EF4-FFF2-40B4-BE49-F238E27FC236}">
                <a16:creationId xmlns="" xmlns:a16="http://schemas.microsoft.com/office/drawing/2014/main" id="{7B485A63-6F80-4240-B7F8-3D65704FABDB}"/>
              </a:ext>
            </a:extLst>
          </p:cNvPr>
          <p:cNvSpPr txBox="1">
            <a:spLocks/>
          </p:cNvSpPr>
          <p:nvPr/>
        </p:nvSpPr>
        <p:spPr>
          <a:xfrm>
            <a:off x="838200" y="3173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 smtClean="0"/>
              <a:t>Mammographie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38" y="1423609"/>
            <a:ext cx="5613942" cy="46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25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artalom helye 2">
            <a:extLst>
              <a:ext uri="{FF2B5EF4-FFF2-40B4-BE49-F238E27FC236}">
                <a16:creationId xmlns="" xmlns:a16="http://schemas.microsoft.com/office/drawing/2014/main" id="{7D2AC4C3-2D93-4D6C-A683-B8A8ABC2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945" y="228974"/>
            <a:ext cx="9402109" cy="981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err="1">
                <a:latin typeface="+mj-lt"/>
                <a:ea typeface="+mj-ea"/>
                <a:cs typeface="+mj-cs"/>
              </a:rPr>
              <a:t>Sentinel</a:t>
            </a:r>
            <a:r>
              <a:rPr lang="hu-HU" sz="3600" b="1" dirty="0">
                <a:latin typeface="+mj-lt"/>
                <a:ea typeface="+mj-ea"/>
                <a:cs typeface="+mj-cs"/>
              </a:rPr>
              <a:t> </a:t>
            </a:r>
            <a:r>
              <a:rPr lang="hu-HU" sz="3600" b="1" dirty="0" err="1" smtClean="0">
                <a:latin typeface="+mj-lt"/>
                <a:ea typeface="+mj-ea"/>
                <a:cs typeface="+mj-cs"/>
              </a:rPr>
              <a:t>Lymphknoten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 (</a:t>
            </a:r>
            <a:r>
              <a:rPr lang="hu-HU" sz="3600" b="1" dirty="0" err="1" smtClean="0">
                <a:latin typeface="+mj-lt"/>
                <a:ea typeface="+mj-ea"/>
                <a:cs typeface="+mj-cs"/>
              </a:rPr>
              <a:t>Wachtknoten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)</a:t>
            </a:r>
            <a:endParaRPr lang="hu-HU" sz="3600" b="1" dirty="0">
              <a:latin typeface="+mj-lt"/>
              <a:ea typeface="+mj-ea"/>
              <a:cs typeface="+mj-cs"/>
            </a:endParaRPr>
          </a:p>
          <a:p>
            <a:pPr eaLnBrk="1" hangingPunct="1"/>
            <a:endParaRPr lang="hu-HU" altLang="hu-HU" sz="2000" b="1" dirty="0">
              <a:latin typeface="Arial" panose="020B0604020202020204" pitchFamily="34" charset="0"/>
            </a:endParaRPr>
          </a:p>
        </p:txBody>
      </p:sp>
      <p:pic>
        <p:nvPicPr>
          <p:cNvPr id="45062" name="Picture 6" descr="sentinelnode">
            <a:extLst>
              <a:ext uri="{FF2B5EF4-FFF2-40B4-BE49-F238E27FC236}">
                <a16:creationId xmlns="" xmlns:a16="http://schemas.microsoft.com/office/drawing/2014/main" id="{569DB661-CF61-4E6D-ADB7-E6744F98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4" y="1223158"/>
            <a:ext cx="6317658" cy="539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BlueNodeweb">
            <a:extLst>
              <a:ext uri="{FF2B5EF4-FFF2-40B4-BE49-F238E27FC236}">
                <a16:creationId xmlns="" xmlns:a16="http://schemas.microsoft.com/office/drawing/2014/main" id="{25403399-7105-47AD-B2AE-AECEA661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978276"/>
            <a:ext cx="385127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axiP5076">
            <a:extLst>
              <a:ext uri="{FF2B5EF4-FFF2-40B4-BE49-F238E27FC236}">
                <a16:creationId xmlns="" xmlns:a16="http://schemas.microsoft.com/office/drawing/2014/main" id="{41DAC905-D226-4EB6-B440-C1FE3465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981075"/>
            <a:ext cx="3851275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0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019F92-499A-4E18-AA9E-C56971782C33}" type="slidenum">
              <a:rPr lang="hu-HU"/>
              <a:pPr>
                <a:defRPr/>
              </a:pPr>
              <a:t>4</a:t>
            </a:fld>
            <a:endParaRPr lang="hu-HU" b="0" i="0"/>
          </a:p>
        </p:txBody>
      </p:sp>
      <p:pic>
        <p:nvPicPr>
          <p:cNvPr id="19459" name="Picture 2" descr="C:\oktatás\Mediastinum\thoraxwand1b_1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85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3990302" y="103037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 err="1" smtClean="0">
                <a:latin typeface="Calibri Light" panose="020F0302020204030204" pitchFamily="34" charset="0"/>
              </a:rPr>
              <a:t>Struktur</a:t>
            </a:r>
            <a:r>
              <a:rPr lang="hu-HU" sz="3600" b="1" dirty="0" smtClean="0">
                <a:latin typeface="Calibri Light" panose="020F0302020204030204" pitchFamily="34" charset="0"/>
              </a:rPr>
              <a:t> der </a:t>
            </a:r>
            <a:r>
              <a:rPr lang="hu-HU" sz="3600" b="1" dirty="0" err="1" smtClean="0">
                <a:latin typeface="Calibri Light" panose="020F0302020204030204" pitchFamily="34" charset="0"/>
              </a:rPr>
              <a:t>Brustwand</a:t>
            </a:r>
            <a:r>
              <a:rPr lang="hu-HU" sz="3600" b="1" dirty="0" smtClean="0">
                <a:latin typeface="Calibri Light" panose="020F0302020204030204" pitchFamily="34" charset="0"/>
              </a:rPr>
              <a:t> 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>
                <a:latin typeface="Times New Roman" pitchFamily="18" charset="0"/>
              </a:rPr>
              <a:t>Haut</a:t>
            </a:r>
            <a:endParaRPr lang="en-US" altLang="de-DE" sz="1600" b="1" dirty="0">
              <a:latin typeface="Times New Roman" pitchFamily="18" charset="0"/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844800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 dirty="0" err="1" smtClean="0"/>
              <a:t>Subcutis</a:t>
            </a:r>
            <a:endParaRPr lang="en-US" alt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8166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9652CB-4F2F-4F72-AC91-4BB62E329B0B}" type="slidenum">
              <a:rPr lang="hu-HU"/>
              <a:pPr>
                <a:defRPr/>
              </a:pPr>
              <a:t>5</a:t>
            </a:fld>
            <a:endParaRPr lang="hu-HU" b="0" i="0"/>
          </a:p>
        </p:txBody>
      </p:sp>
      <p:pic>
        <p:nvPicPr>
          <p:cNvPr id="20483" name="Picture 1026" descr="C:\oktatás\Mediastinum\thoraxwand1b_3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1225572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Line 1030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0485" name="Line 1031"/>
          <p:cNvSpPr>
            <a:spLocks noChangeShapeType="1"/>
          </p:cNvSpPr>
          <p:nvPr/>
        </p:nvSpPr>
        <p:spPr bwMode="auto">
          <a:xfrm flipH="1">
            <a:off x="3014133" y="1004888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0486" name="Line 1033"/>
          <p:cNvSpPr>
            <a:spLocks noChangeShapeType="1"/>
          </p:cNvSpPr>
          <p:nvPr/>
        </p:nvSpPr>
        <p:spPr bwMode="auto">
          <a:xfrm flipH="1">
            <a:off x="4284132" y="995363"/>
            <a:ext cx="632251" cy="19066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de-DE"/>
          </a:p>
        </p:txBody>
      </p:sp>
      <p:sp>
        <p:nvSpPr>
          <p:cNvPr id="97291" name="Text Box 1035"/>
          <p:cNvSpPr txBox="1">
            <a:spLocks noChangeArrowheads="1"/>
          </p:cNvSpPr>
          <p:nvPr/>
        </p:nvSpPr>
        <p:spPr bwMode="auto">
          <a:xfrm>
            <a:off x="3646164" y="34616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 err="1">
                <a:latin typeface="Calibri Light" panose="020F0302020204030204" pitchFamily="34" charset="0"/>
              </a:rPr>
              <a:t>Struktur</a:t>
            </a:r>
            <a:r>
              <a:rPr lang="hu-HU" sz="3600" b="1" dirty="0">
                <a:latin typeface="Calibri Light" panose="020F0302020204030204" pitchFamily="34" charset="0"/>
              </a:rPr>
              <a:t> der </a:t>
            </a:r>
            <a:r>
              <a:rPr lang="hu-HU" sz="3600" b="1" dirty="0" err="1">
                <a:latin typeface="Calibri Light" panose="020F0302020204030204" pitchFamily="34" charset="0"/>
              </a:rPr>
              <a:t>Brustwand</a:t>
            </a:r>
            <a:r>
              <a:rPr lang="hu-HU" sz="3600" b="1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0488" name="Text Box 1036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/>
              <a:t>Haut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20489" name="Text Box 1037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/>
              <a:t>M. serratus </a:t>
            </a:r>
            <a:r>
              <a:rPr lang="en-US" altLang="de-DE" sz="1600" b="1" dirty="0" smtClean="0"/>
              <a:t>ant</a:t>
            </a:r>
            <a:r>
              <a:rPr lang="hu-HU" altLang="de-DE" sz="1600" b="1" dirty="0" err="1" smtClean="0"/>
              <a:t>erior</a:t>
            </a:r>
            <a:endParaRPr lang="en-US" altLang="de-DE" sz="1600" b="1" dirty="0"/>
          </a:p>
        </p:txBody>
      </p:sp>
      <p:sp>
        <p:nvSpPr>
          <p:cNvPr id="20490" name="Text Box 1038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 dirty="0" err="1" smtClean="0"/>
              <a:t>Subcutis</a:t>
            </a:r>
            <a:endParaRPr lang="en-US" alt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4219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AF15F3-8C1E-4EBE-BE2B-41C374B35CFE}" type="slidenum">
              <a:rPr lang="hu-HU"/>
              <a:pPr>
                <a:defRPr/>
              </a:pPr>
              <a:t>6</a:t>
            </a:fld>
            <a:endParaRPr lang="hu-HU" b="0" i="0"/>
          </a:p>
        </p:txBody>
      </p:sp>
      <p:pic>
        <p:nvPicPr>
          <p:cNvPr id="21507" name="Picture 2050" descr="C:\oktatás\Mediastinum\thoraxwand1b_2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18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Line 2054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09" name="Line 2055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0" name="Line 2057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1" name="Line 2060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2" name="Line 2061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3" name="Text Box 2066"/>
          <p:cNvSpPr txBox="1">
            <a:spLocks noChangeArrowheads="1"/>
          </p:cNvSpPr>
          <p:nvPr/>
        </p:nvSpPr>
        <p:spPr bwMode="auto">
          <a:xfrm>
            <a:off x="8290984" y="3522663"/>
            <a:ext cx="2294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Sulcus costae</a:t>
            </a:r>
            <a:endParaRPr lang="en-US" altLang="de-DE" sz="1600" b="1">
              <a:solidFill>
                <a:srgbClr val="FF3300"/>
              </a:solidFill>
            </a:endParaRPr>
          </a:p>
        </p:txBody>
      </p:sp>
      <p:sp>
        <p:nvSpPr>
          <p:cNvPr id="21514" name="Line 2067"/>
          <p:cNvSpPr>
            <a:spLocks noChangeShapeType="1"/>
          </p:cNvSpPr>
          <p:nvPr/>
        </p:nvSpPr>
        <p:spPr bwMode="auto">
          <a:xfrm flipH="1">
            <a:off x="7027334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8324" name="Text Box 2068"/>
          <p:cNvSpPr txBox="1">
            <a:spLocks noChangeArrowheads="1"/>
          </p:cNvSpPr>
          <p:nvPr/>
        </p:nvSpPr>
        <p:spPr bwMode="auto">
          <a:xfrm>
            <a:off x="3582459" y="18832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 err="1">
                <a:latin typeface="Calibri Light" panose="020F0302020204030204" pitchFamily="34" charset="0"/>
              </a:rPr>
              <a:t>Struktur</a:t>
            </a:r>
            <a:r>
              <a:rPr lang="hu-HU" sz="3600" b="1" dirty="0">
                <a:latin typeface="Calibri Light" panose="020F0302020204030204" pitchFamily="34" charset="0"/>
              </a:rPr>
              <a:t> der </a:t>
            </a:r>
            <a:r>
              <a:rPr lang="hu-HU" sz="3600" b="1" dirty="0" err="1">
                <a:latin typeface="Calibri Light" panose="020F0302020204030204" pitchFamily="34" charset="0"/>
              </a:rPr>
              <a:t>Brustwand</a:t>
            </a:r>
            <a:r>
              <a:rPr lang="hu-HU" sz="3600" b="1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1516" name="Text Box 2069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/>
              <a:t>Haut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21517" name="Text Box 2070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/>
              <a:t>M. serratus </a:t>
            </a:r>
            <a:r>
              <a:rPr lang="en-US" altLang="de-DE" sz="1600" b="1" dirty="0" smtClean="0"/>
              <a:t>ant</a:t>
            </a:r>
            <a:r>
              <a:rPr lang="hu-HU" altLang="de-DE" sz="1600" b="1" dirty="0" err="1" smtClean="0"/>
              <a:t>erior</a:t>
            </a:r>
            <a:endParaRPr lang="en-US" altLang="de-DE" sz="1600" b="1" dirty="0"/>
          </a:p>
        </p:txBody>
      </p:sp>
      <p:sp>
        <p:nvSpPr>
          <p:cNvPr id="21518" name="Text Box 2071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 dirty="0" err="1" smtClean="0"/>
              <a:t>Subcutis</a:t>
            </a:r>
            <a:endParaRPr lang="en-US" altLang="de-DE" sz="1600" b="1" dirty="0"/>
          </a:p>
        </p:txBody>
      </p:sp>
      <p:sp>
        <p:nvSpPr>
          <p:cNvPr id="21519" name="Text Box 2072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1520" name="Text Box 2073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</p:spTree>
    <p:extLst>
      <p:ext uri="{BB962C8B-B14F-4D97-AF65-F5344CB8AC3E}">
        <p14:creationId xmlns:p14="http://schemas.microsoft.com/office/powerpoint/2010/main" val="22100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50" descr="C:\oktatás\MEDIAST\thoraxwand1b_4a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85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Line 1028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2" name="Line 1029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3" name="Line 1031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4" name="Line 1034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5" name="Line 1035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6" name="Text Box 1038"/>
          <p:cNvSpPr txBox="1">
            <a:spLocks noChangeArrowheads="1"/>
          </p:cNvSpPr>
          <p:nvPr/>
        </p:nvSpPr>
        <p:spPr bwMode="auto">
          <a:xfrm>
            <a:off x="8511118" y="3522663"/>
            <a:ext cx="23325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2537" name="Text Box 1039"/>
          <p:cNvSpPr txBox="1">
            <a:spLocks noChangeArrowheads="1"/>
          </p:cNvSpPr>
          <p:nvPr/>
        </p:nvSpPr>
        <p:spPr bwMode="auto">
          <a:xfrm>
            <a:off x="9010651" y="3025775"/>
            <a:ext cx="225848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>
                <a:solidFill>
                  <a:schemeClr val="accent1">
                    <a:lumMod val="75000"/>
                  </a:schemeClr>
                </a:solidFill>
              </a:rPr>
              <a:t>V. </a:t>
            </a:r>
            <a:r>
              <a:rPr lang="en-US" altLang="de-DE" sz="1600" b="1" dirty="0" err="1">
                <a:solidFill>
                  <a:schemeClr val="accent1">
                    <a:lumMod val="75000"/>
                  </a:schemeClr>
                </a:solidFill>
              </a:rPr>
              <a:t>intercostalis</a:t>
            </a:r>
            <a:endParaRPr lang="en-US" altLang="de-DE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538" name="Text Box 1040"/>
          <p:cNvSpPr txBox="1">
            <a:spLocks noChangeArrowheads="1"/>
          </p:cNvSpPr>
          <p:nvPr/>
        </p:nvSpPr>
        <p:spPr bwMode="auto">
          <a:xfrm>
            <a:off x="8957734" y="3932238"/>
            <a:ext cx="238336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 dirty="0">
                <a:solidFill>
                  <a:schemeClr val="accent4">
                    <a:lumMod val="75000"/>
                  </a:schemeClr>
                </a:solidFill>
              </a:rPr>
              <a:t>N. </a:t>
            </a:r>
            <a:r>
              <a:rPr lang="en-US" altLang="de-DE" sz="1600" b="1" dirty="0" err="1">
                <a:solidFill>
                  <a:schemeClr val="accent4">
                    <a:lumMod val="75000"/>
                  </a:schemeClr>
                </a:solidFill>
              </a:rPr>
              <a:t>intercostalis</a:t>
            </a:r>
            <a:endParaRPr lang="en-US" altLang="de-DE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539" name="Line 1042"/>
          <p:cNvSpPr>
            <a:spLocks noChangeShapeType="1"/>
          </p:cNvSpPr>
          <p:nvPr/>
        </p:nvSpPr>
        <p:spPr bwMode="auto">
          <a:xfrm flipV="1">
            <a:off x="6282267" y="5880100"/>
            <a:ext cx="677333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40" name="Line 1044"/>
          <p:cNvSpPr>
            <a:spLocks noChangeShapeType="1"/>
          </p:cNvSpPr>
          <p:nvPr/>
        </p:nvSpPr>
        <p:spPr bwMode="auto">
          <a:xfrm flipH="1" flipV="1">
            <a:off x="7222067" y="3800476"/>
            <a:ext cx="180340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541" name="Line 1045"/>
          <p:cNvSpPr>
            <a:spLocks noChangeShapeType="1"/>
          </p:cNvSpPr>
          <p:nvPr/>
        </p:nvSpPr>
        <p:spPr bwMode="auto">
          <a:xfrm flipH="1">
            <a:off x="7247467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42" name="Line 1046"/>
          <p:cNvSpPr>
            <a:spLocks noChangeShapeType="1"/>
          </p:cNvSpPr>
          <p:nvPr/>
        </p:nvSpPr>
        <p:spPr bwMode="auto">
          <a:xfrm flipH="1">
            <a:off x="7264400" y="3187701"/>
            <a:ext cx="17780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16763" name="Text Box 1051"/>
          <p:cNvSpPr txBox="1">
            <a:spLocks noChangeArrowheads="1"/>
          </p:cNvSpPr>
          <p:nvPr/>
        </p:nvSpPr>
        <p:spPr bwMode="auto">
          <a:xfrm>
            <a:off x="3835827" y="0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 err="1">
                <a:latin typeface="Calibri Light" panose="020F0302020204030204" pitchFamily="34" charset="0"/>
              </a:rPr>
              <a:t>Struktur</a:t>
            </a:r>
            <a:r>
              <a:rPr lang="hu-HU" sz="3600" b="1" dirty="0">
                <a:latin typeface="Calibri Light" panose="020F0302020204030204" pitchFamily="34" charset="0"/>
              </a:rPr>
              <a:t> der </a:t>
            </a:r>
            <a:r>
              <a:rPr lang="hu-HU" sz="3600" b="1" dirty="0" err="1">
                <a:latin typeface="Calibri Light" panose="020F0302020204030204" pitchFamily="34" charset="0"/>
              </a:rPr>
              <a:t>Brustwand</a:t>
            </a:r>
            <a:r>
              <a:rPr lang="hu-HU" sz="3600" b="1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2544" name="Text Box 1052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/>
              <a:t>Haut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22545" name="Text Box 1053"/>
          <p:cNvSpPr txBox="1">
            <a:spLocks noChangeArrowheads="1"/>
          </p:cNvSpPr>
          <p:nvPr/>
        </p:nvSpPr>
        <p:spPr bwMode="auto">
          <a:xfrm>
            <a:off x="4078184" y="674688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/>
              <a:t>M. serratus </a:t>
            </a:r>
            <a:r>
              <a:rPr lang="en-US" altLang="de-DE" sz="1600" b="1" dirty="0" smtClean="0"/>
              <a:t>ant</a:t>
            </a:r>
            <a:r>
              <a:rPr lang="hu-HU" altLang="de-DE" sz="1600" b="1" dirty="0" err="1" smtClean="0"/>
              <a:t>erior</a:t>
            </a:r>
            <a:endParaRPr lang="en-US" altLang="de-DE" sz="1600" b="1" dirty="0"/>
          </a:p>
        </p:txBody>
      </p:sp>
      <p:sp>
        <p:nvSpPr>
          <p:cNvPr id="22546" name="Text Box 1054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 dirty="0" err="1" smtClean="0"/>
              <a:t>Subcutis</a:t>
            </a:r>
            <a:endParaRPr lang="en-US" altLang="de-DE" sz="1600" b="1" dirty="0"/>
          </a:p>
        </p:txBody>
      </p:sp>
      <p:sp>
        <p:nvSpPr>
          <p:cNvPr id="22547" name="Text Box 1055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2548" name="Text Box 1056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2549" name="Text Box 1057"/>
          <p:cNvSpPr txBox="1">
            <a:spLocks noChangeArrowheads="1"/>
          </p:cNvSpPr>
          <p:nvPr/>
        </p:nvSpPr>
        <p:spPr bwMode="auto">
          <a:xfrm>
            <a:off x="4944534" y="6232526"/>
            <a:ext cx="2302933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25469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52" descr="C:\oktatás\MEDIAST\thoraxwand1b_4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85" y="936625"/>
            <a:ext cx="6479116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1030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6" name="Line 1031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7" name="Line 1033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8" name="Line 1036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9" name="Line 1037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0" name="Text Box 1040"/>
          <p:cNvSpPr txBox="1">
            <a:spLocks noChangeArrowheads="1"/>
          </p:cNvSpPr>
          <p:nvPr/>
        </p:nvSpPr>
        <p:spPr bwMode="auto">
          <a:xfrm>
            <a:off x="8511118" y="3522663"/>
            <a:ext cx="2313516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3561" name="Text Box 1041"/>
          <p:cNvSpPr txBox="1">
            <a:spLocks noChangeArrowheads="1"/>
          </p:cNvSpPr>
          <p:nvPr/>
        </p:nvSpPr>
        <p:spPr bwMode="auto">
          <a:xfrm>
            <a:off x="9010651" y="3025775"/>
            <a:ext cx="224154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>
                <a:solidFill>
                  <a:schemeClr val="accent1">
                    <a:lumMod val="75000"/>
                  </a:schemeClr>
                </a:solidFill>
              </a:rPr>
              <a:t>V. </a:t>
            </a:r>
            <a:r>
              <a:rPr lang="en-US" altLang="de-DE" sz="1600" b="1" dirty="0" err="1">
                <a:solidFill>
                  <a:schemeClr val="accent1">
                    <a:lumMod val="75000"/>
                  </a:schemeClr>
                </a:solidFill>
              </a:rPr>
              <a:t>intercostalis</a:t>
            </a:r>
            <a:endParaRPr lang="en-US" altLang="de-DE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562" name="Text Box 1042"/>
          <p:cNvSpPr txBox="1">
            <a:spLocks noChangeArrowheads="1"/>
          </p:cNvSpPr>
          <p:nvPr/>
        </p:nvSpPr>
        <p:spPr bwMode="auto">
          <a:xfrm>
            <a:off x="8957734" y="3932238"/>
            <a:ext cx="236431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 dirty="0">
                <a:solidFill>
                  <a:schemeClr val="accent4">
                    <a:lumMod val="75000"/>
                  </a:schemeClr>
                </a:solidFill>
              </a:rPr>
              <a:t>N. </a:t>
            </a:r>
            <a:r>
              <a:rPr lang="en-US" altLang="de-DE" sz="1600" b="1" dirty="0" err="1">
                <a:solidFill>
                  <a:schemeClr val="accent4">
                    <a:lumMod val="75000"/>
                  </a:schemeClr>
                </a:solidFill>
              </a:rPr>
              <a:t>intercostalis</a:t>
            </a:r>
            <a:endParaRPr lang="en-US" altLang="de-DE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63" name="Line 1044"/>
          <p:cNvSpPr>
            <a:spLocks noChangeShapeType="1"/>
          </p:cNvSpPr>
          <p:nvPr/>
        </p:nvSpPr>
        <p:spPr bwMode="auto">
          <a:xfrm flipV="1">
            <a:off x="6282267" y="5880100"/>
            <a:ext cx="677333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4" name="Line 1045"/>
          <p:cNvSpPr>
            <a:spLocks noChangeShapeType="1"/>
          </p:cNvSpPr>
          <p:nvPr/>
        </p:nvSpPr>
        <p:spPr bwMode="auto">
          <a:xfrm flipH="1" flipV="1">
            <a:off x="7486651" y="5791200"/>
            <a:ext cx="643467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5" name="Line 1046"/>
          <p:cNvSpPr>
            <a:spLocks noChangeShapeType="1"/>
          </p:cNvSpPr>
          <p:nvPr/>
        </p:nvSpPr>
        <p:spPr bwMode="auto">
          <a:xfrm flipH="1" flipV="1">
            <a:off x="7222067" y="3800476"/>
            <a:ext cx="180340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66" name="Line 1047"/>
          <p:cNvSpPr>
            <a:spLocks noChangeShapeType="1"/>
          </p:cNvSpPr>
          <p:nvPr/>
        </p:nvSpPr>
        <p:spPr bwMode="auto">
          <a:xfrm flipH="1">
            <a:off x="7247467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7" name="Line 1048"/>
          <p:cNvSpPr>
            <a:spLocks noChangeShapeType="1"/>
          </p:cNvSpPr>
          <p:nvPr/>
        </p:nvSpPr>
        <p:spPr bwMode="auto">
          <a:xfrm flipH="1">
            <a:off x="7264400" y="3187701"/>
            <a:ext cx="17780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68" name="Line 1049"/>
          <p:cNvSpPr>
            <a:spLocks noChangeShapeType="1"/>
          </p:cNvSpPr>
          <p:nvPr/>
        </p:nvSpPr>
        <p:spPr bwMode="auto">
          <a:xfrm flipH="1" flipV="1">
            <a:off x="7213600" y="4572000"/>
            <a:ext cx="1490133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9357" name="Text Box 1053"/>
          <p:cNvSpPr txBox="1">
            <a:spLocks noChangeArrowheads="1"/>
          </p:cNvSpPr>
          <p:nvPr/>
        </p:nvSpPr>
        <p:spPr bwMode="auto">
          <a:xfrm>
            <a:off x="3921125" y="-1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 err="1">
                <a:latin typeface="Calibri Light" panose="020F0302020204030204" pitchFamily="34" charset="0"/>
              </a:rPr>
              <a:t>Struktur</a:t>
            </a:r>
            <a:r>
              <a:rPr lang="hu-HU" sz="3600" b="1" dirty="0">
                <a:latin typeface="Calibri Light" panose="020F0302020204030204" pitchFamily="34" charset="0"/>
              </a:rPr>
              <a:t> der </a:t>
            </a:r>
            <a:r>
              <a:rPr lang="hu-HU" sz="3600" b="1" dirty="0" err="1">
                <a:latin typeface="Calibri Light" panose="020F0302020204030204" pitchFamily="34" charset="0"/>
              </a:rPr>
              <a:t>Brustwand</a:t>
            </a:r>
            <a:r>
              <a:rPr lang="hu-HU" sz="3600" b="1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3570" name="Text Box 1054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de-DE" sz="1600" b="1" dirty="0" err="1" smtClean="0"/>
              <a:t>Haut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23571" name="Text Box 1055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/>
              <a:t>M. serratus </a:t>
            </a:r>
            <a:r>
              <a:rPr lang="en-US" altLang="de-DE" sz="1600" b="1" dirty="0" smtClean="0"/>
              <a:t>ant</a:t>
            </a:r>
            <a:r>
              <a:rPr lang="hu-HU" altLang="de-DE" sz="1600" b="1" dirty="0" err="1" smtClean="0"/>
              <a:t>erior</a:t>
            </a:r>
            <a:endParaRPr lang="en-US" altLang="de-DE" sz="1600" b="1" dirty="0"/>
          </a:p>
        </p:txBody>
      </p:sp>
      <p:sp>
        <p:nvSpPr>
          <p:cNvPr id="23572" name="Text Box 1056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 dirty="0" err="1" smtClean="0"/>
              <a:t>Subcutis</a:t>
            </a:r>
            <a:endParaRPr lang="en-US" altLang="de-DE" sz="1600" b="1" dirty="0"/>
          </a:p>
        </p:txBody>
      </p:sp>
      <p:sp>
        <p:nvSpPr>
          <p:cNvPr id="23573" name="Text Box 1057"/>
          <p:cNvSpPr txBox="1">
            <a:spLocks noChangeArrowheads="1"/>
          </p:cNvSpPr>
          <p:nvPr/>
        </p:nvSpPr>
        <p:spPr bwMode="auto">
          <a:xfrm>
            <a:off x="8754534" y="4603750"/>
            <a:ext cx="2156884" cy="546100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Fascia endothoracica</a:t>
            </a:r>
          </a:p>
        </p:txBody>
      </p:sp>
      <p:sp>
        <p:nvSpPr>
          <p:cNvPr id="23574" name="Text Box 1059"/>
          <p:cNvSpPr txBox="1">
            <a:spLocks noChangeArrowheads="1"/>
          </p:cNvSpPr>
          <p:nvPr/>
        </p:nvSpPr>
        <p:spPr bwMode="auto">
          <a:xfrm>
            <a:off x="7979833" y="6065839"/>
            <a:ext cx="2575984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Pleura parietalis</a:t>
            </a:r>
          </a:p>
        </p:txBody>
      </p:sp>
      <p:sp>
        <p:nvSpPr>
          <p:cNvPr id="23575" name="Text Box 1060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3576" name="Text Box 1061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3577" name="Text Box 1062"/>
          <p:cNvSpPr txBox="1">
            <a:spLocks noChangeArrowheads="1"/>
          </p:cNvSpPr>
          <p:nvPr/>
        </p:nvSpPr>
        <p:spPr bwMode="auto">
          <a:xfrm>
            <a:off x="4944534" y="6232526"/>
            <a:ext cx="2302933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42144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58" descr="C:\oktatás\MEDIAST\thoraxwand1b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85" y="93503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28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24580" name="Line 1030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1" name="Line 1031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2" name="Text Box 1032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4583" name="Line 1033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4" name="Text Box 1034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4585" name="Text Box 1035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4586" name="Line 1036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7" name="Line 1037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8" name="Text Box 1039"/>
          <p:cNvSpPr txBox="1">
            <a:spLocks noChangeArrowheads="1"/>
          </p:cNvSpPr>
          <p:nvPr/>
        </p:nvSpPr>
        <p:spPr bwMode="auto">
          <a:xfrm>
            <a:off x="8511117" y="3522663"/>
            <a:ext cx="2275416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4589" name="Text Box 1040"/>
          <p:cNvSpPr txBox="1">
            <a:spLocks noChangeArrowheads="1"/>
          </p:cNvSpPr>
          <p:nvPr/>
        </p:nvSpPr>
        <p:spPr bwMode="auto">
          <a:xfrm>
            <a:off x="9010652" y="3025775"/>
            <a:ext cx="220344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 dirty="0">
                <a:solidFill>
                  <a:schemeClr val="accent1">
                    <a:lumMod val="75000"/>
                  </a:schemeClr>
                </a:solidFill>
              </a:rPr>
              <a:t>V. </a:t>
            </a:r>
            <a:r>
              <a:rPr lang="en-US" altLang="de-DE" sz="1600" b="1" dirty="0" err="1">
                <a:solidFill>
                  <a:schemeClr val="accent1">
                    <a:lumMod val="75000"/>
                  </a:schemeClr>
                </a:solidFill>
              </a:rPr>
              <a:t>intercostalis</a:t>
            </a:r>
            <a:endParaRPr lang="en-US" altLang="de-DE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590" name="Text Box 1041"/>
          <p:cNvSpPr txBox="1">
            <a:spLocks noChangeArrowheads="1"/>
          </p:cNvSpPr>
          <p:nvPr/>
        </p:nvSpPr>
        <p:spPr bwMode="auto">
          <a:xfrm>
            <a:off x="8957734" y="3932238"/>
            <a:ext cx="232621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 dirty="0">
                <a:solidFill>
                  <a:schemeClr val="accent4">
                    <a:lumMod val="75000"/>
                  </a:schemeClr>
                </a:solidFill>
              </a:rPr>
              <a:t>N. </a:t>
            </a:r>
            <a:r>
              <a:rPr lang="en-US" altLang="de-DE" sz="1600" b="1" dirty="0" err="1">
                <a:solidFill>
                  <a:schemeClr val="accent4">
                    <a:lumMod val="75000"/>
                  </a:schemeClr>
                </a:solidFill>
              </a:rPr>
              <a:t>intercostalis</a:t>
            </a:r>
            <a:endParaRPr lang="en-US" altLang="de-DE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591" name="Text Box 1042"/>
          <p:cNvSpPr txBox="1">
            <a:spLocks noChangeArrowheads="1"/>
          </p:cNvSpPr>
          <p:nvPr/>
        </p:nvSpPr>
        <p:spPr bwMode="auto">
          <a:xfrm>
            <a:off x="8754534" y="4603750"/>
            <a:ext cx="2156884" cy="546100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Fascia endothoracica</a:t>
            </a:r>
          </a:p>
        </p:txBody>
      </p:sp>
      <p:sp>
        <p:nvSpPr>
          <p:cNvPr id="24592" name="Line 1043"/>
          <p:cNvSpPr>
            <a:spLocks noChangeShapeType="1"/>
          </p:cNvSpPr>
          <p:nvPr/>
        </p:nvSpPr>
        <p:spPr bwMode="auto">
          <a:xfrm flipV="1">
            <a:off x="6282267" y="5880100"/>
            <a:ext cx="677333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93" name="Line 1044"/>
          <p:cNvSpPr>
            <a:spLocks noChangeShapeType="1"/>
          </p:cNvSpPr>
          <p:nvPr/>
        </p:nvSpPr>
        <p:spPr bwMode="auto">
          <a:xfrm flipH="1" flipV="1">
            <a:off x="7222067" y="3800476"/>
            <a:ext cx="180340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594" name="Line 1045"/>
          <p:cNvSpPr>
            <a:spLocks noChangeShapeType="1"/>
          </p:cNvSpPr>
          <p:nvPr/>
        </p:nvSpPr>
        <p:spPr bwMode="auto">
          <a:xfrm flipH="1">
            <a:off x="7247467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95" name="Line 1046"/>
          <p:cNvSpPr>
            <a:spLocks noChangeShapeType="1"/>
          </p:cNvSpPr>
          <p:nvPr/>
        </p:nvSpPr>
        <p:spPr bwMode="auto">
          <a:xfrm flipH="1">
            <a:off x="7264400" y="3187701"/>
            <a:ext cx="17780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596" name="Text Box 1047"/>
          <p:cNvSpPr txBox="1">
            <a:spLocks noChangeArrowheads="1"/>
          </p:cNvSpPr>
          <p:nvPr/>
        </p:nvSpPr>
        <p:spPr bwMode="auto">
          <a:xfrm>
            <a:off x="8513234" y="1322388"/>
            <a:ext cx="118321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Tüdő</a:t>
            </a:r>
          </a:p>
        </p:txBody>
      </p:sp>
      <p:sp>
        <p:nvSpPr>
          <p:cNvPr id="24597" name="Text Box 1048"/>
          <p:cNvSpPr txBox="1">
            <a:spLocks noChangeArrowheads="1"/>
          </p:cNvSpPr>
          <p:nvPr/>
        </p:nvSpPr>
        <p:spPr bwMode="auto">
          <a:xfrm>
            <a:off x="6510867" y="660401"/>
            <a:ext cx="4239684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Cav</a:t>
            </a:r>
            <a:r>
              <a:rPr lang="hu-HU" altLang="de-DE" sz="1600" b="1"/>
              <a:t>um</a:t>
            </a:r>
            <a:r>
              <a:rPr lang="en-US" altLang="de-DE" sz="1600" b="1"/>
              <a:t> pleural</a:t>
            </a:r>
            <a:r>
              <a:rPr lang="hu-HU" altLang="de-DE" sz="1600" b="1"/>
              <a:t>e</a:t>
            </a:r>
            <a:r>
              <a:rPr lang="en-US" altLang="de-DE" sz="1600" b="1"/>
              <a:t> (virtuális rés)</a:t>
            </a:r>
          </a:p>
        </p:txBody>
      </p:sp>
      <p:sp>
        <p:nvSpPr>
          <p:cNvPr id="24598" name="Text Box 1049"/>
          <p:cNvSpPr txBox="1">
            <a:spLocks noChangeArrowheads="1"/>
          </p:cNvSpPr>
          <p:nvPr/>
        </p:nvSpPr>
        <p:spPr bwMode="auto">
          <a:xfrm>
            <a:off x="7833784" y="5638801"/>
            <a:ext cx="25654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Pleura visceralis</a:t>
            </a:r>
          </a:p>
        </p:txBody>
      </p:sp>
      <p:sp>
        <p:nvSpPr>
          <p:cNvPr id="24599" name="Line 1050"/>
          <p:cNvSpPr>
            <a:spLocks noChangeShapeType="1"/>
          </p:cNvSpPr>
          <p:nvPr/>
        </p:nvSpPr>
        <p:spPr bwMode="auto">
          <a:xfrm flipH="1">
            <a:off x="5943600" y="965200"/>
            <a:ext cx="2167467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600" name="Line 1051"/>
          <p:cNvSpPr>
            <a:spLocks noChangeShapeType="1"/>
          </p:cNvSpPr>
          <p:nvPr/>
        </p:nvSpPr>
        <p:spPr bwMode="auto">
          <a:xfrm flipH="1">
            <a:off x="7552267" y="1511300"/>
            <a:ext cx="999067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601" name="Line 1052"/>
          <p:cNvSpPr>
            <a:spLocks noChangeShapeType="1"/>
          </p:cNvSpPr>
          <p:nvPr/>
        </p:nvSpPr>
        <p:spPr bwMode="auto">
          <a:xfrm flipH="1" flipV="1">
            <a:off x="7552267" y="5092700"/>
            <a:ext cx="406400" cy="66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602" name="Line 1053"/>
          <p:cNvSpPr>
            <a:spLocks noChangeShapeType="1"/>
          </p:cNvSpPr>
          <p:nvPr/>
        </p:nvSpPr>
        <p:spPr bwMode="auto">
          <a:xfrm flipH="1" flipV="1">
            <a:off x="7213600" y="4572000"/>
            <a:ext cx="1490133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603" name="Text Box 1057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  <p:sp>
        <p:nvSpPr>
          <p:cNvPr id="24604" name="Text Box 1059"/>
          <p:cNvSpPr txBox="1">
            <a:spLocks noChangeArrowheads="1"/>
          </p:cNvSpPr>
          <p:nvPr/>
        </p:nvSpPr>
        <p:spPr bwMode="auto">
          <a:xfrm>
            <a:off x="7979833" y="6065839"/>
            <a:ext cx="2575984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Pleura parietalis</a:t>
            </a:r>
          </a:p>
        </p:txBody>
      </p:sp>
      <p:sp>
        <p:nvSpPr>
          <p:cNvPr id="24605" name="Line 1060"/>
          <p:cNvSpPr>
            <a:spLocks noChangeShapeType="1"/>
          </p:cNvSpPr>
          <p:nvPr/>
        </p:nvSpPr>
        <p:spPr bwMode="auto">
          <a:xfrm flipH="1" flipV="1">
            <a:off x="7486651" y="5791200"/>
            <a:ext cx="643467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6533" name="Text Box 1061"/>
          <p:cNvSpPr txBox="1">
            <a:spLocks noChangeArrowheads="1"/>
          </p:cNvSpPr>
          <p:nvPr/>
        </p:nvSpPr>
        <p:spPr bwMode="auto">
          <a:xfrm>
            <a:off x="3558118" y="-11265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 err="1">
                <a:latin typeface="Calibri Light" panose="020F0302020204030204" pitchFamily="34" charset="0"/>
              </a:rPr>
              <a:t>Struktur</a:t>
            </a:r>
            <a:r>
              <a:rPr lang="hu-HU" sz="3600" b="1" dirty="0">
                <a:latin typeface="Calibri Light" panose="020F0302020204030204" pitchFamily="34" charset="0"/>
              </a:rPr>
              <a:t> der </a:t>
            </a:r>
            <a:r>
              <a:rPr lang="hu-HU" sz="3600" b="1" dirty="0" err="1">
                <a:latin typeface="Calibri Light" panose="020F0302020204030204" pitchFamily="34" charset="0"/>
              </a:rPr>
              <a:t>Brustwand</a:t>
            </a:r>
            <a:r>
              <a:rPr lang="hu-HU" sz="3600" b="1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24607" name="Text Box 1038"/>
          <p:cNvSpPr txBox="1">
            <a:spLocks noChangeArrowheads="1"/>
          </p:cNvSpPr>
          <p:nvPr/>
        </p:nvSpPr>
        <p:spPr bwMode="auto">
          <a:xfrm>
            <a:off x="4944534" y="6232526"/>
            <a:ext cx="2302933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11663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962</Words>
  <Application>Microsoft Office PowerPoint</Application>
  <PresentationFormat>Egyéni</PresentationFormat>
  <Paragraphs>277</Paragraphs>
  <Slides>38</Slides>
  <Notes>7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Oberflächentopographie der Brusthöhle  Regionale Lymphknoten, Lymphwege vom Thorax und Brust </vt:lpstr>
      <vt:lpstr>Brustkorb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QR </vt:lpstr>
      <vt:lpstr>Menschliche Oberflächenanatomie </vt:lpstr>
      <vt:lpstr>Oberflächenanatomie der menschlichen Brusthöhle </vt:lpstr>
      <vt:lpstr>PowerPoint bemutató</vt:lpstr>
      <vt:lpstr>PowerPoint bemutató</vt:lpstr>
      <vt:lpstr>PowerPoint bemutató</vt:lpstr>
      <vt:lpstr>PowerPoint bemutató</vt:lpstr>
      <vt:lpstr>PowerPoint bemutató</vt:lpstr>
      <vt:lpstr>Lymphknoten der Regio axillaris</vt:lpstr>
      <vt:lpstr>Lymphknoten der Fossa axillaris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Lymphabfluss der Brust</vt:lpstr>
      <vt:lpstr>Selbstkontrolle der Brust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Szabó Arnold</dc:creator>
  <cp:lastModifiedBy>Dr. Németh Anna</cp:lastModifiedBy>
  <cp:revision>70</cp:revision>
  <dcterms:created xsi:type="dcterms:W3CDTF">2018-02-20T08:43:19Z</dcterms:created>
  <dcterms:modified xsi:type="dcterms:W3CDTF">2020-02-28T11:31:53Z</dcterms:modified>
</cp:coreProperties>
</file>