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43" r:id="rId2"/>
    <p:sldId id="365" r:id="rId3"/>
    <p:sldId id="373" r:id="rId4"/>
    <p:sldId id="322" r:id="rId5"/>
    <p:sldId id="323" r:id="rId6"/>
    <p:sldId id="312" r:id="rId7"/>
    <p:sldId id="371" r:id="rId8"/>
    <p:sldId id="340" r:id="rId9"/>
    <p:sldId id="341" r:id="rId10"/>
    <p:sldId id="389" r:id="rId11"/>
    <p:sldId id="516" r:id="rId12"/>
    <p:sldId id="399" r:id="rId13"/>
    <p:sldId id="517" r:id="rId14"/>
    <p:sldId id="331" r:id="rId15"/>
    <p:sldId id="518" r:id="rId16"/>
    <p:sldId id="381" r:id="rId17"/>
    <p:sldId id="489" r:id="rId18"/>
    <p:sldId id="520" r:id="rId19"/>
    <p:sldId id="521" r:id="rId20"/>
    <p:sldId id="522" r:id="rId21"/>
    <p:sldId id="523" r:id="rId22"/>
    <p:sldId id="524" r:id="rId23"/>
    <p:sldId id="525" r:id="rId24"/>
    <p:sldId id="526" r:id="rId25"/>
    <p:sldId id="503" r:id="rId26"/>
    <p:sldId id="527" r:id="rId27"/>
    <p:sldId id="504" r:id="rId28"/>
    <p:sldId id="506" r:id="rId29"/>
    <p:sldId id="507" r:id="rId30"/>
    <p:sldId id="528" r:id="rId31"/>
    <p:sldId id="529" r:id="rId32"/>
    <p:sldId id="510" r:id="rId33"/>
    <p:sldId id="511" r:id="rId34"/>
    <p:sldId id="530" r:id="rId35"/>
    <p:sldId id="442" r:id="rId36"/>
    <p:sldId id="542" r:id="rId37"/>
    <p:sldId id="532" r:id="rId38"/>
    <p:sldId id="533" r:id="rId39"/>
    <p:sldId id="534" r:id="rId40"/>
    <p:sldId id="535" r:id="rId41"/>
    <p:sldId id="536" r:id="rId42"/>
    <p:sldId id="537" r:id="rId43"/>
    <p:sldId id="538" r:id="rId44"/>
    <p:sldId id="539" r:id="rId45"/>
    <p:sldId id="540" r:id="rId46"/>
    <p:sldId id="364" r:id="rId4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71"/>
    <p:restoredTop sz="94609"/>
  </p:normalViewPr>
  <p:slideViewPr>
    <p:cSldViewPr snapToGrid="0" snapToObjects="1">
      <p:cViewPr varScale="1">
        <p:scale>
          <a:sx n="63" d="100"/>
          <a:sy n="63" d="100"/>
        </p:scale>
        <p:origin x="9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F96EA-F9B5-FD4F-B32B-1EEAEA2B3943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EB6EA-A21C-AB48-A9DF-5E208B29DD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306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„Az egészség fennállását a test </a:t>
            </a:r>
            <a:r>
              <a:rPr lang="hu-HU" sz="1200" dirty="0" err="1"/>
              <a:t>folyadékainak</a:t>
            </a:r>
            <a:r>
              <a:rPr lang="hu-HU" sz="1200" dirty="0"/>
              <a:t> áramlása és az idegrendszer normál aktivitása </a:t>
            </a:r>
            <a:r>
              <a:rPr lang="hu-HU" sz="1200" dirty="0" err="1"/>
              <a:t>jellemzi</a:t>
            </a:r>
            <a:r>
              <a:rPr lang="hu-HU" sz="1200"/>
              <a:t>.”</a:t>
            </a:r>
            <a:endParaRPr lang="hu-HU" sz="12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B6EA-A21C-AB48-A9DF-5E208B29DD1C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451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</a:t>
            </a:r>
            <a:r>
              <a:rPr lang="hu-HU" dirty="0" err="1"/>
              <a:t>sszetrató</a:t>
            </a:r>
            <a:r>
              <a:rPr lang="hu-HU" dirty="0"/>
              <a:t> erő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B6EA-A21C-AB48-A9DF-5E208B29DD1C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09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a gerinc stabilizálás </a:t>
            </a:r>
          </a:p>
          <a:p>
            <a:r>
              <a:rPr lang="en-US" sz="1200" dirty="0"/>
              <a:t>C</a:t>
            </a:r>
            <a:r>
              <a:rPr lang="hu-HU" sz="1200" dirty="0" err="1"/>
              <a:t>sökkenti</a:t>
            </a:r>
            <a:r>
              <a:rPr lang="hu-HU" sz="1200" dirty="0"/>
              <a:t> a nyomást a porckorongokon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err="1"/>
              <a:t>Előrehajlásnál</a:t>
            </a:r>
            <a:r>
              <a:rPr lang="hu-HU" sz="1200" dirty="0"/>
              <a:t> a </a:t>
            </a:r>
            <a:r>
              <a:rPr lang="hu-HU" sz="1200" dirty="0" err="1"/>
              <a:t>fasciák</a:t>
            </a:r>
            <a:r>
              <a:rPr lang="hu-HU" sz="1200" dirty="0"/>
              <a:t> NEM dolgoznak derékpanaszosnál, egészségesnél minél előrébb hajol annál inkább a </a:t>
            </a:r>
            <a:r>
              <a:rPr lang="hu-HU" sz="1200" dirty="0" err="1"/>
              <a:t>fasciák</a:t>
            </a:r>
            <a:r>
              <a:rPr lang="hu-HU" sz="1200" dirty="0"/>
              <a:t> dolgoznak</a:t>
            </a:r>
          </a:p>
          <a:p>
            <a:endParaRPr lang="hu-HU" sz="12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B6EA-A21C-AB48-A9DF-5E208B29DD1C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477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i="1" dirty="0"/>
              <a:t>6-10 x annyi receptor benne mint az izmokban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B6EA-A21C-AB48-A9DF-5E208B29DD1C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335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Amennyiben a fájdalom bizonyítottan </a:t>
            </a:r>
            <a:r>
              <a:rPr lang="hu-HU" dirty="0" err="1"/>
              <a:t>myofaszciális</a:t>
            </a:r>
            <a:r>
              <a:rPr lang="hu-HU" dirty="0"/>
              <a:t> </a:t>
            </a:r>
            <a:r>
              <a:rPr lang="hu-HU" dirty="0" err="1"/>
              <a:t>eredtű</a:t>
            </a:r>
            <a:r>
              <a:rPr lang="hu-HU" dirty="0"/>
              <a:t>, akkor ott abban a régióban a testérzékelés romlott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B6EA-A21C-AB48-A9DF-5E208B29DD1C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028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A talp mélyétől a  koponya alapjáig fut.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err="1"/>
              <a:t>Myofasciális</a:t>
            </a:r>
            <a:r>
              <a:rPr lang="hu-HU" sz="1200" dirty="0"/>
              <a:t> mag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B6EA-A21C-AB48-A9DF-5E208B29DD1C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7361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3477A-9F9C-DB43-B1DA-BF947FFC11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 err="1"/>
              <a:t>Huijing</a:t>
            </a:r>
            <a:r>
              <a:rPr lang="hu-HU" sz="1200" dirty="0"/>
              <a:t>:  30-90 mp-es statikus nyújtás meghosszabbítja az izmok kötőszövetét, de nem az összes réteget </a:t>
            </a:r>
          </a:p>
          <a:p>
            <a:r>
              <a:rPr lang="hu-HU" sz="1200" dirty="0" err="1"/>
              <a:t>Jami</a:t>
            </a:r>
            <a:r>
              <a:rPr lang="hu-HU" sz="1200" dirty="0"/>
              <a:t> : A dinamikus nyújtás:  az izom </a:t>
            </a:r>
            <a:r>
              <a:rPr lang="hu-HU" sz="1200" dirty="0" err="1"/>
              <a:t>aktiválódik</a:t>
            </a:r>
            <a:r>
              <a:rPr lang="hu-HU" sz="1200" dirty="0"/>
              <a:t> és meghosszabbodik - a </a:t>
            </a:r>
            <a:r>
              <a:rPr lang="hu-HU" sz="1200" dirty="0" err="1"/>
              <a:t>fasciális</a:t>
            </a:r>
            <a:r>
              <a:rPr lang="hu-HU" sz="1200" dirty="0"/>
              <a:t> szövetek átfogóbb stimulálása. </a:t>
            </a:r>
          </a:p>
          <a:p>
            <a:r>
              <a:rPr lang="en-US" sz="1200" dirty="0"/>
              <a:t>H</a:t>
            </a:r>
            <a:r>
              <a:rPr lang="hu-HU" sz="1200" dirty="0" err="1"/>
              <a:t>amstrings</a:t>
            </a:r>
            <a:r>
              <a:rPr lang="hu-HU" sz="1200" dirty="0"/>
              <a:t> vizsgálat:</a:t>
            </a:r>
          </a:p>
          <a:p>
            <a:r>
              <a:rPr lang="hu-HU" sz="1200" dirty="0"/>
              <a:t>6-8 hét statikus nyújtás elegendő, hogy növelje a HAM hosszát </a:t>
            </a:r>
          </a:p>
          <a:p>
            <a:r>
              <a:rPr lang="en-US" sz="1200" dirty="0"/>
              <a:t>A</a:t>
            </a:r>
            <a:r>
              <a:rPr lang="hu-HU" sz="1200" dirty="0"/>
              <a:t>z intenzívebb nyújtás hatékonyabb</a:t>
            </a:r>
          </a:p>
          <a:p>
            <a:r>
              <a:rPr lang="en-US" sz="1200" dirty="0"/>
              <a:t>T</a:t>
            </a:r>
            <a:r>
              <a:rPr lang="hu-HU" sz="1200" dirty="0"/>
              <a:t>érd ROM növelésekor: PNF nyújtás hatékonyabb mint a statikus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www.ncbi.nlm.nih.gov</a:t>
            </a:r>
            <a:r>
              <a:rPr lang="en-US" sz="1200" dirty="0"/>
              <a:t>/</a:t>
            </a:r>
            <a:r>
              <a:rPr lang="en-US" sz="1200" dirty="0" err="1"/>
              <a:t>pmc</a:t>
            </a:r>
            <a:r>
              <a:rPr lang="en-US" sz="1200" dirty="0"/>
              <a:t>/articles/PMC3273886/</a:t>
            </a:r>
          </a:p>
          <a:p>
            <a:endParaRPr lang="hu-HU" sz="12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B6EA-A21C-AB48-A9DF-5E208B29DD1C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659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B6EA-A21C-AB48-A9DF-5E208B29DD1C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455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451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12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292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2687346" y="274639"/>
            <a:ext cx="8895053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60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781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297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295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92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26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556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28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6445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E7A94-3F72-6D4A-B7F5-A4C479D94600}" type="datetimeFigureOut">
              <a:rPr lang="hu-HU" smtClean="0"/>
              <a:t>2020. 05. 20.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0DD52-4863-C245-92FD-0B26D14256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094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tdoorsfather.com/2017/01/knee-pain-hiking-probable-causes-solutions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s://www.ncbi.nlm.nih.gov/pubmed/2763408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8554" cy="3997869"/>
          </a:xfrm>
        </p:spPr>
        <p:txBody>
          <a:bodyPr>
            <a:normAutofit fontScale="90000"/>
          </a:bodyPr>
          <a:lstStyle/>
          <a:p>
            <a:pPr algn="ctr"/>
            <a:br>
              <a:rPr lang="hu-HU" dirty="0"/>
            </a:br>
            <a:r>
              <a:rPr lang="hu-HU" dirty="0"/>
              <a:t>A JÓGA ÁSZANÁI ÉS A FASCIA LÁNCOLATOK  </a:t>
            </a:r>
            <a:br>
              <a:rPr lang="hu-HU" dirty="0"/>
            </a:br>
            <a:br>
              <a:rPr lang="hu-HU" dirty="0"/>
            </a:br>
            <a:r>
              <a:rPr lang="hu-HU" sz="4000" dirty="0"/>
              <a:t>(FASCIA, PROPRIOCEPCIÓ, TARTÁS ÉS </a:t>
            </a:r>
            <a:br>
              <a:rPr lang="hu-HU" sz="4000" dirty="0"/>
            </a:br>
            <a:r>
              <a:rPr lang="hu-HU" sz="4000" dirty="0"/>
              <a:t>MOZGÁSMINTÁK, </a:t>
            </a:r>
            <a:br>
              <a:rPr lang="hu-HU" sz="4000" dirty="0"/>
            </a:br>
            <a:r>
              <a:rPr lang="hu-HU" sz="4000" dirty="0"/>
              <a:t>SÉRÜLÉSMENTES GYAKORLÁS) </a:t>
            </a:r>
            <a:br>
              <a:rPr lang="hu-HU" dirty="0"/>
            </a:br>
            <a:br>
              <a:rPr lang="hu-HU" dirty="0"/>
            </a:br>
            <a:r>
              <a:rPr lang="hu-HU" sz="3600" dirty="0"/>
              <a:t>TAR-BALLAI ÉVA </a:t>
            </a:r>
            <a:br>
              <a:rPr lang="hu-HU" sz="3600" dirty="0"/>
            </a:br>
            <a:r>
              <a:rPr lang="hu-HU" sz="3600" dirty="0"/>
              <a:t>GYÓGYTORNÁSZ</a:t>
            </a:r>
            <a:br>
              <a:rPr lang="hu-HU" sz="3600" dirty="0"/>
            </a:br>
            <a:br>
              <a:rPr lang="hu-HU" sz="3600" dirty="0"/>
            </a:br>
            <a:r>
              <a:rPr lang="hu-HU" sz="3600" dirty="0"/>
              <a:t>vetítés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34" y="2713782"/>
            <a:ext cx="2717800" cy="37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54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HYPERMOBILITÁS TESZT</a:t>
            </a:r>
          </a:p>
        </p:txBody>
      </p:sp>
      <p:sp>
        <p:nvSpPr>
          <p:cNvPr id="3" name="Szöveg helye 2"/>
          <p:cNvSpPr>
            <a:spLocks noGrp="1"/>
          </p:cNvSpPr>
          <p:nvPr>
            <p:ph sz="half" idx="1"/>
          </p:nvPr>
        </p:nvSpPr>
        <p:spPr>
          <a:xfrm>
            <a:off x="990600" y="5788025"/>
            <a:ext cx="5181600" cy="4351338"/>
          </a:xfrm>
        </p:spPr>
        <p:txBody>
          <a:bodyPr/>
          <a:lstStyle/>
          <a:p>
            <a:r>
              <a:rPr lang="en-US" dirty="0"/>
              <a:t>http://img2018beauty.pw/</a:t>
            </a:r>
            <a:r>
              <a:rPr lang="en-US" dirty="0" err="1"/>
              <a:t>hyperlaxiteit-testen.html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690688"/>
            <a:ext cx="5181600" cy="4071257"/>
          </a:xfr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964" y="553956"/>
            <a:ext cx="2425441" cy="32410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709327"/>
            <a:ext cx="2618490" cy="22126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95" y="3019425"/>
            <a:ext cx="2768600" cy="2768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864" y="4651090"/>
            <a:ext cx="3498976" cy="22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89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68076"/>
            <a:ext cx="10515600" cy="1192551"/>
          </a:xfrm>
        </p:spPr>
        <p:txBody>
          <a:bodyPr/>
          <a:lstStyle/>
          <a:p>
            <a:pPr algn="ctr"/>
            <a:r>
              <a:rPr lang="hu-HU" dirty="0"/>
              <a:t>FASCIA FELADATAI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5043" y="1294518"/>
            <a:ext cx="8733817" cy="50485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dirty="0"/>
              <a:t>TESTÜNK VÁZA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sz="2400" dirty="0"/>
              <a:t>A keringési-, nyirok-, ideg- és izomrendszer, valamint az összes szerv is a kötőszövetbe van beágyazva, ennél fogva a </a:t>
            </a:r>
            <a:r>
              <a:rPr lang="hu-HU" sz="2400" i="1" dirty="0" err="1"/>
              <a:t>fascia</a:t>
            </a:r>
            <a:r>
              <a:rPr lang="hu-HU" sz="2400" i="1" dirty="0"/>
              <a:t> </a:t>
            </a:r>
            <a:r>
              <a:rPr lang="hu-HU" sz="2400" dirty="0"/>
              <a:t>a lágy szövetek vázát adja</a:t>
            </a:r>
            <a:r>
              <a:rPr lang="hu-HU" sz="2400" i="1" dirty="0"/>
              <a:t>. </a:t>
            </a:r>
          </a:p>
          <a:p>
            <a:endParaRPr lang="hu-HU" sz="2400" i="1" dirty="0"/>
          </a:p>
          <a:p>
            <a:pPr marL="0" indent="0" algn="ctr">
              <a:buNone/>
            </a:pPr>
            <a:r>
              <a:rPr lang="hu-HU" sz="3200" dirty="0"/>
              <a:t>ANYAGELLÁTÁS ÉS TRANSZPORT</a:t>
            </a:r>
          </a:p>
          <a:p>
            <a:endParaRPr lang="hu-HU" sz="2400" i="1" dirty="0"/>
          </a:p>
          <a:p>
            <a:endParaRPr lang="hu-HU" dirty="0"/>
          </a:p>
        </p:txBody>
      </p:sp>
      <p:pic>
        <p:nvPicPr>
          <p:cNvPr id="4" name="Content Placeholder 4" descr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509" y="805429"/>
            <a:ext cx="1968534" cy="6026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ontent Placeholder 5" descr="Content Placeholder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72"/>
          <a:stretch>
            <a:fillRect/>
          </a:stretch>
        </p:blipFill>
        <p:spPr>
          <a:xfrm>
            <a:off x="9198469" y="3360974"/>
            <a:ext cx="2987234" cy="3109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ontent Placeholder 5" descr="Content Placeholder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167" y="3519250"/>
            <a:ext cx="1611391" cy="29512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53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12188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/>
              <a:t>            </a:t>
            </a:r>
            <a:br>
              <a:rPr lang="hu-HU" dirty="0"/>
            </a:br>
            <a:r>
              <a:rPr lang="hu-HU" dirty="0"/>
              <a:t>A FASCIA MINT ”ZSÁK”</a:t>
            </a:r>
            <a:r>
              <a:rPr dirty="0"/>
              <a:t>                    </a:t>
            </a:r>
            <a:r>
              <a:rPr lang="hu-HU" dirty="0"/>
              <a:t>"</a:t>
            </a:r>
            <a:r>
              <a:rPr dirty="0"/>
              <a:t>MYOFASCIA</a:t>
            </a:r>
            <a:r>
              <a:rPr lang="hu-HU" dirty="0"/>
              <a:t>"</a:t>
            </a:r>
            <a:br>
              <a:rPr dirty="0"/>
            </a:br>
            <a:endParaRPr dirty="0"/>
          </a:p>
        </p:txBody>
      </p:sp>
      <p:sp>
        <p:nvSpPr>
          <p:cNvPr id="187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146956" y="1419756"/>
            <a:ext cx="8539844" cy="493374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lang="hu-HU" dirty="0"/>
              <a:t>„egy nagy izom” 600 különálló zseb</a:t>
            </a:r>
          </a:p>
          <a:p>
            <a:pPr>
              <a:defRPr sz="2400"/>
            </a:pPr>
            <a:r>
              <a:rPr lang="hu-HU" dirty="0"/>
              <a:t>Aktin és </a:t>
            </a:r>
            <a:r>
              <a:rPr lang="hu-HU" dirty="0" err="1"/>
              <a:t>miozin</a:t>
            </a:r>
            <a:r>
              <a:rPr lang="hu-HU" dirty="0"/>
              <a:t> van a </a:t>
            </a:r>
            <a:r>
              <a:rPr lang="hu-HU" dirty="0" err="1"/>
              <a:t>fasciában</a:t>
            </a:r>
            <a:r>
              <a:rPr lang="hu-HU" dirty="0"/>
              <a:t>-képes a kontrakcióra </a:t>
            </a:r>
          </a:p>
          <a:p>
            <a:pPr>
              <a:defRPr sz="2400"/>
            </a:pPr>
            <a:r>
              <a:rPr lang="hu-HU" dirty="0"/>
              <a:t>mozgások az izomban kezdődnek és áttevődik az erő a </a:t>
            </a:r>
            <a:r>
              <a:rPr lang="hu-HU" dirty="0" err="1"/>
              <a:t>fasciára</a:t>
            </a:r>
            <a:r>
              <a:rPr lang="hu-HU" dirty="0"/>
              <a:t> a kontrakció jön létre) </a:t>
            </a:r>
            <a:r>
              <a:rPr lang="hu-HU" dirty="0" err="1"/>
              <a:t>Langevin</a:t>
            </a:r>
            <a:r>
              <a:rPr lang="hu-HU" dirty="0"/>
              <a:t> 2011, </a:t>
            </a:r>
            <a:r>
              <a:rPr lang="hu-HU" dirty="0" err="1"/>
              <a:t>Schleip</a:t>
            </a:r>
            <a:r>
              <a:rPr lang="hu-HU" dirty="0"/>
              <a:t> 2008, </a:t>
            </a:r>
            <a:r>
              <a:rPr lang="hu-HU" dirty="0" err="1"/>
              <a:t>Stecco</a:t>
            </a:r>
            <a:r>
              <a:rPr lang="hu-HU" dirty="0"/>
              <a:t> 2009</a:t>
            </a:r>
          </a:p>
          <a:p>
            <a:pPr>
              <a:defRPr sz="2400"/>
            </a:pPr>
            <a:endParaRPr dirty="0"/>
          </a:p>
        </p:txBody>
      </p:sp>
      <p:pic>
        <p:nvPicPr>
          <p:cNvPr id="188" name="Content Placeholder 4" descr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2621" y="1321473"/>
            <a:ext cx="3145859" cy="4593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206" y="3043508"/>
            <a:ext cx="4570413" cy="340827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25" y="4994549"/>
            <a:ext cx="2563937" cy="167295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5" y="3238499"/>
            <a:ext cx="2708177" cy="18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90039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            MYOFASCIA- TENZEGRITÁS</a:t>
            </a:r>
            <a:r>
              <a:rPr lang="hu-HU" dirty="0"/>
              <a:t> „összetartó zsák”</a:t>
            </a:r>
            <a:r>
              <a:rPr dirty="0"/>
              <a:t> </a:t>
            </a:r>
          </a:p>
        </p:txBody>
      </p:sp>
      <p:sp>
        <p:nvSpPr>
          <p:cNvPr id="191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326571" y="1528558"/>
            <a:ext cx="6184588" cy="44781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T</a:t>
            </a:r>
            <a:r>
              <a:rPr lang="hu-HU" dirty="0" err="1"/>
              <a:t>ávtartó</a:t>
            </a:r>
            <a:r>
              <a:rPr lang="hu-HU" dirty="0"/>
              <a:t> </a:t>
            </a:r>
            <a:r>
              <a:rPr lang="hu-HU" dirty="0" err="1"/>
              <a:t>gerendák+őket</a:t>
            </a:r>
            <a:r>
              <a:rPr lang="hu-HU" dirty="0"/>
              <a:t> feszítő rugalmas huzalok: </a:t>
            </a:r>
            <a:r>
              <a:rPr lang="hu-HU" b="1" dirty="0"/>
              <a:t>hogyan képes a </a:t>
            </a:r>
            <a:r>
              <a:rPr lang="hu-HU" b="1" dirty="0" err="1"/>
              <a:t>tenzió</a:t>
            </a:r>
            <a:r>
              <a:rPr lang="hu-HU" b="1" dirty="0"/>
              <a:t> fenntartani egy rendszer integritását</a:t>
            </a:r>
            <a:endParaRPr lang="hu-HU" dirty="0"/>
          </a:p>
          <a:p>
            <a:endParaRPr lang="hu-HU" dirty="0"/>
          </a:p>
          <a:p>
            <a:pPr marL="268922" indent="-268922" defTabSz="704087">
              <a:lnSpc>
                <a:spcPct val="80000"/>
              </a:lnSpc>
              <a:spcBef>
                <a:spcPts val="1200"/>
              </a:spcBef>
            </a:pPr>
            <a:endParaRPr lang="en-US" dirty="0"/>
          </a:p>
          <a:p>
            <a:pPr marL="268922" indent="-268922" defTabSz="704087">
              <a:lnSpc>
                <a:spcPct val="80000"/>
              </a:lnSpc>
              <a:spcBef>
                <a:spcPts val="1200"/>
              </a:spcBef>
            </a:pPr>
            <a:endParaRPr lang="en-US" dirty="0"/>
          </a:p>
          <a:p>
            <a:pPr marL="268922" indent="-268922" defTabSz="704087">
              <a:lnSpc>
                <a:spcPct val="80000"/>
              </a:lnSpc>
              <a:spcBef>
                <a:spcPts val="1200"/>
              </a:spcBef>
            </a:pPr>
            <a:r>
              <a:rPr lang="hu-HU" dirty="0"/>
              <a:t>Az emberi testnél  a </a:t>
            </a:r>
            <a:r>
              <a:rPr lang="hu-HU" b="1" dirty="0"/>
              <a:t>csontok</a:t>
            </a:r>
            <a:r>
              <a:rPr lang="hu-HU" dirty="0"/>
              <a:t> adják a </a:t>
            </a:r>
            <a:r>
              <a:rPr lang="hu-HU" b="1" dirty="0"/>
              <a:t>merev „gerendákat” </a:t>
            </a:r>
            <a:r>
              <a:rPr lang="hu-HU" dirty="0"/>
              <a:t>a </a:t>
            </a:r>
            <a:r>
              <a:rPr lang="hu-HU" b="1" i="1" dirty="0" err="1"/>
              <a:t>myofasciális</a:t>
            </a:r>
            <a:r>
              <a:rPr lang="hu-HU" b="1" dirty="0"/>
              <a:t> rendszer </a:t>
            </a:r>
            <a:r>
              <a:rPr lang="hu-HU" dirty="0"/>
              <a:t>pedig a „</a:t>
            </a:r>
            <a:r>
              <a:rPr lang="hu-HU" b="1" dirty="0"/>
              <a:t>rugalmas huzalokat”</a:t>
            </a:r>
            <a:r>
              <a:rPr lang="hu-HU" dirty="0"/>
              <a:t>.</a:t>
            </a:r>
          </a:p>
          <a:p>
            <a:pPr marL="268922" indent="-268922" defTabSz="704087">
              <a:lnSpc>
                <a:spcPct val="80000"/>
              </a:lnSpc>
              <a:spcBef>
                <a:spcPts val="1200"/>
              </a:spcBef>
            </a:pPr>
            <a:endParaRPr dirty="0"/>
          </a:p>
        </p:txBody>
      </p:sp>
      <p:pic>
        <p:nvPicPr>
          <p:cNvPr id="192" name="Content Placeholder 4" descr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148" y="3603489"/>
            <a:ext cx="2195593" cy="3254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159" y="802243"/>
            <a:ext cx="3795209" cy="25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19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015"/>
          </a:xfrm>
        </p:spPr>
        <p:txBody>
          <a:bodyPr>
            <a:normAutofit fontScale="90000"/>
          </a:bodyPr>
          <a:lstStyle/>
          <a:p>
            <a:pPr algn="ctr"/>
            <a:br>
              <a:rPr lang="hu-HU" dirty="0"/>
            </a:br>
            <a:r>
              <a:rPr lang="hu-HU" dirty="0"/>
              <a:t>FASCIA FELADATAI</a:t>
            </a:r>
            <a:br>
              <a:rPr lang="hu-HU" dirty="0"/>
            </a:br>
            <a:r>
              <a:rPr lang="hu-HU" dirty="0"/>
              <a:t>MOZGÁS ÉS ALKALMAZKODÁS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6371" y="1515274"/>
            <a:ext cx="11663119" cy="5116297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/>
              <a:t>Elaszticitás, viszkozitás, plaszticitás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sz="2400" dirty="0"/>
              <a:t>Katapult effektus- kenguru (</a:t>
            </a:r>
            <a:r>
              <a:rPr lang="hu-HU" sz="2400" dirty="0" err="1"/>
              <a:t>Kram</a:t>
            </a:r>
            <a:r>
              <a:rPr lang="hu-HU" sz="2400" dirty="0"/>
              <a:t> &amp; </a:t>
            </a:r>
            <a:r>
              <a:rPr lang="hu-HU" sz="2400" dirty="0" err="1"/>
              <a:t>Drawson</a:t>
            </a:r>
            <a:r>
              <a:rPr lang="hu-HU" sz="2400" dirty="0"/>
              <a:t> 1998)</a:t>
            </a:r>
          </a:p>
          <a:p>
            <a:r>
              <a:rPr lang="hu-HU" sz="2400" dirty="0"/>
              <a:t>UH vizsgálatok: Az emberi alsó végtag kinetikus tárolási energiája hasonló a gazelláéhoz (</a:t>
            </a:r>
            <a:r>
              <a:rPr lang="hu-HU" sz="2400" dirty="0" err="1"/>
              <a:t>Sawicki</a:t>
            </a:r>
            <a:r>
              <a:rPr lang="hu-HU" sz="2400" dirty="0"/>
              <a:t> et </a:t>
            </a:r>
            <a:r>
              <a:rPr lang="hu-HU" sz="2400" dirty="0" err="1"/>
              <a:t>al</a:t>
            </a:r>
            <a:r>
              <a:rPr lang="hu-HU" sz="2400" dirty="0"/>
              <a:t>. 2009). 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www.youtube.com</a:t>
            </a:r>
            <a:r>
              <a:rPr lang="en-US" sz="2400" dirty="0"/>
              <a:t>/</a:t>
            </a:r>
            <a:r>
              <a:rPr lang="en-US" sz="2400" dirty="0" err="1"/>
              <a:t>watch?v</a:t>
            </a:r>
            <a:r>
              <a:rPr lang="en-US" sz="2400" dirty="0"/>
              <a:t>=mFM68ARxBG8</a:t>
            </a: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075" y="3792173"/>
            <a:ext cx="2670842" cy="30146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90" y="4584700"/>
            <a:ext cx="3302000" cy="22733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788" y="4073423"/>
            <a:ext cx="3708579" cy="27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ERŐÁTVITEL-FASCIA THORACOLUMBALIS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0575" y="1319850"/>
            <a:ext cx="6663180" cy="4857113"/>
          </a:xfrm>
        </p:spPr>
        <p:txBody>
          <a:bodyPr>
            <a:noAutofit/>
          </a:bodyPr>
          <a:lstStyle/>
          <a:p>
            <a:endParaRPr lang="hu-HU" sz="2000" dirty="0"/>
          </a:p>
          <a:p>
            <a:endParaRPr lang="hu-HU" sz="2000" dirty="0"/>
          </a:p>
          <a:p>
            <a:pPr marL="0" indent="0">
              <a:buNone/>
            </a:pPr>
            <a:r>
              <a:rPr lang="en-US" sz="2000" dirty="0"/>
              <a:t>UH: K</a:t>
            </a:r>
            <a:r>
              <a:rPr lang="hu-HU" sz="2000" dirty="0" err="1"/>
              <a:t>rónikus</a:t>
            </a:r>
            <a:r>
              <a:rPr lang="hu-HU" sz="2000" dirty="0"/>
              <a:t> derékfájdalom FTL megvastagszik</a:t>
            </a:r>
          </a:p>
          <a:p>
            <a:r>
              <a:rPr lang="hu-HU" sz="2000" dirty="0"/>
              <a:t>      az elcsúszás         nyíróerő-irányú elmozdulás VISZKOZITÁS</a:t>
            </a:r>
          </a:p>
          <a:p>
            <a:endParaRPr lang="hu-HU" sz="2000" dirty="0"/>
          </a:p>
          <a:p>
            <a:r>
              <a:rPr lang="hu-HU" sz="2000" dirty="0"/>
              <a:t>A mozgás 70%a izomeredetű, a maradékot a </a:t>
            </a:r>
            <a:r>
              <a:rPr lang="hu-HU" sz="2000" dirty="0" err="1"/>
              <a:t>fascia</a:t>
            </a:r>
            <a:r>
              <a:rPr lang="hu-HU" sz="2000" dirty="0"/>
              <a:t> végzi</a:t>
            </a:r>
          </a:p>
          <a:p>
            <a:endParaRPr lang="hu-HU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876302" y="6488668"/>
            <a:ext cx="569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/articles/PMC3512278/</a:t>
            </a:r>
            <a:endParaRPr lang="hu-HU" dirty="0"/>
          </a:p>
        </p:txBody>
      </p:sp>
      <p:pic>
        <p:nvPicPr>
          <p:cNvPr id="6" name="Picture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3755" y="1319850"/>
            <a:ext cx="2614716" cy="508189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" name="Tartalom hely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78"/>
          <a:stretch/>
        </p:blipFill>
        <p:spPr>
          <a:xfrm>
            <a:off x="9309371" y="3395843"/>
            <a:ext cx="2463529" cy="3249831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7966042" y="2651347"/>
            <a:ext cx="953163" cy="9299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378103" y="6176963"/>
            <a:ext cx="434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ORIOLUSMED IFDMO/FDM  jegyzet: </a:t>
            </a:r>
            <a:r>
              <a:rPr lang="hu-HU" sz="1400" dirty="0" err="1"/>
              <a:t>Quastné</a:t>
            </a:r>
            <a:r>
              <a:rPr lang="hu-HU" sz="1400" dirty="0"/>
              <a:t> Rigó Katalin</a:t>
            </a:r>
          </a:p>
        </p:txBody>
      </p:sp>
      <p:sp>
        <p:nvSpPr>
          <p:cNvPr id="11" name="Lefelé mutató nyíl 10"/>
          <p:cNvSpPr/>
          <p:nvPr/>
        </p:nvSpPr>
        <p:spPr>
          <a:xfrm>
            <a:off x="741902" y="2600472"/>
            <a:ext cx="367749" cy="7444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felé mutató nyíl 11"/>
          <p:cNvSpPr/>
          <p:nvPr/>
        </p:nvSpPr>
        <p:spPr>
          <a:xfrm>
            <a:off x="2378103" y="2600472"/>
            <a:ext cx="367749" cy="7444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666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 „A FUNCKCIÓ MEGHATÁROZZA A STRUKTÚRÁT” 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t. </a:t>
            </a:r>
            <a:br>
              <a:rPr lang="hu-HU" dirty="0"/>
            </a:br>
            <a:endParaRPr lang="hu-HU" dirty="0"/>
          </a:p>
        </p:txBody>
      </p:sp>
      <p:sp>
        <p:nvSpPr>
          <p:cNvPr id="9" name="Tartalom helye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err="1"/>
              <a:t>neu.ergonic.ch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-content/uploads/2015/05/schleip2012_fascianomenclatures.pdf</a:t>
            </a:r>
            <a:endParaRPr lang="hu-HU" dirty="0"/>
          </a:p>
        </p:txBody>
      </p:sp>
      <p:sp>
        <p:nvSpPr>
          <p:cNvPr id="10" name="Tartalom helye 9"/>
          <p:cNvSpPr>
            <a:spLocks noGrp="1"/>
          </p:cNvSpPr>
          <p:nvPr>
            <p:ph sz="half" idx="2"/>
          </p:nvPr>
        </p:nvSpPr>
        <p:spPr>
          <a:xfrm>
            <a:off x="6881405" y="1389373"/>
            <a:ext cx="5181600" cy="4351338"/>
          </a:xfrm>
        </p:spPr>
        <p:txBody>
          <a:bodyPr>
            <a:normAutofit/>
          </a:bodyPr>
          <a:lstStyle/>
          <a:p>
            <a:r>
              <a:rPr lang="hu-HU" dirty="0"/>
              <a:t>Napi szintű séta: „a külső comb megvastagodása”.</a:t>
            </a:r>
          </a:p>
          <a:p>
            <a:r>
              <a:rPr lang="hu-HU" dirty="0"/>
              <a:t>Lovaglás: az </a:t>
            </a:r>
            <a:r>
              <a:rPr lang="hu-HU" dirty="0" err="1"/>
              <a:t>adduktor</a:t>
            </a:r>
            <a:r>
              <a:rPr lang="hu-HU" dirty="0"/>
              <a:t> területen </a:t>
            </a:r>
            <a:r>
              <a:rPr lang="hu-HU" dirty="0" err="1"/>
              <a:t>sűrűsíti</a:t>
            </a:r>
            <a:r>
              <a:rPr lang="hu-HU" dirty="0"/>
              <a:t> a kollagént (El-</a:t>
            </a:r>
            <a:r>
              <a:rPr lang="hu-HU" dirty="0" err="1"/>
              <a:t>Labban</a:t>
            </a:r>
            <a:r>
              <a:rPr lang="hu-HU" dirty="0"/>
              <a:t> et </a:t>
            </a:r>
            <a:r>
              <a:rPr lang="hu-HU" dirty="0" err="1"/>
              <a:t>al</a:t>
            </a:r>
            <a:r>
              <a:rPr lang="hu-HU" dirty="0"/>
              <a:t>., 1993).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20" y="1641849"/>
            <a:ext cx="6814462" cy="28656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864733" y="5263109"/>
            <a:ext cx="5070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http://www.outdoorsfather.com/2017/01/knee-pain-hiking-probable-causes-solutions/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neu.ergonic.ch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-content/uploads/2015/05/schleip2012_fascianomenclatures.pdf</a:t>
            </a:r>
            <a:endParaRPr lang="hu-HU" dirty="0"/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019331" y="5831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60" y="4580179"/>
            <a:ext cx="2400300" cy="22479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973" y="3305529"/>
            <a:ext cx="2097790" cy="359879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4758024"/>
            <a:ext cx="32385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67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USE IT OR LOOSE IT!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724" y="1825625"/>
            <a:ext cx="7746552" cy="4351338"/>
          </a:xfrm>
        </p:spPr>
      </p:pic>
      <p:sp>
        <p:nvSpPr>
          <p:cNvPr id="7" name="Téglalap 6"/>
          <p:cNvSpPr/>
          <p:nvPr/>
        </p:nvSpPr>
        <p:spPr>
          <a:xfrm>
            <a:off x="1110915" y="605945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https://</a:t>
            </a:r>
            <a:r>
              <a:rPr lang="hu-HU" dirty="0" err="1"/>
              <a:t>fascial-fitness.de</a:t>
            </a:r>
            <a:r>
              <a:rPr lang="hu-HU" dirty="0"/>
              <a:t>/</a:t>
            </a:r>
            <a:r>
              <a:rPr lang="hu-HU" dirty="0" err="1"/>
              <a:t>wp-content</a:t>
            </a:r>
            <a:r>
              <a:rPr lang="hu-HU" dirty="0"/>
              <a:t>/</a:t>
            </a:r>
            <a:r>
              <a:rPr lang="hu-HU" dirty="0" err="1"/>
              <a:t>uploads</a:t>
            </a:r>
            <a:r>
              <a:rPr lang="hu-HU" dirty="0"/>
              <a:t>/2016/09/</a:t>
            </a:r>
            <a:r>
              <a:rPr lang="hu-HU" dirty="0" err="1"/>
              <a:t>Fascial_Fitness_Booklet_Deutsch.pdf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63867" y="2547257"/>
            <a:ext cx="1894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HA HASZNÁLOD:</a:t>
            </a:r>
          </a:p>
          <a:p>
            <a:r>
              <a:rPr lang="hu-HU" dirty="0"/>
              <a:t>A FASCIA AZ ŐT ÉRŐ HATÁSOKRA REAGÁL, ÁTALAKUL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034018" y="2523966"/>
            <a:ext cx="1567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AHOL NEM MOZOG= ÖSSZETAPAD, FILCESEDIK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4891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u-HU" dirty="0"/>
            </a:br>
            <a:r>
              <a:rPr lang="hu-HU" dirty="0"/>
              <a:t>ALKALMAZKODÁS</a:t>
            </a:r>
            <a:br>
              <a:rPr lang="hu-HU" dirty="0"/>
            </a:br>
            <a:r>
              <a:rPr lang="hu-HU" dirty="0"/>
              <a:t>„MINTÁK”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90061"/>
            <a:ext cx="7275443" cy="5257137"/>
          </a:xfrm>
        </p:spPr>
        <p:txBody>
          <a:bodyPr>
            <a:normAutofit/>
          </a:bodyPr>
          <a:lstStyle/>
          <a:p>
            <a:pPr marL="259910" indent="-259910" defTabSz="680494">
              <a:lnSpc>
                <a:spcPct val="80000"/>
              </a:lnSpc>
              <a:spcBef>
                <a:spcPts val="1100"/>
              </a:spcBef>
              <a:defRPr sz="1879"/>
            </a:pPr>
            <a:r>
              <a:rPr lang="hu-HU" sz="2000" dirty="0"/>
              <a:t>állandó aszimmetrikus és </a:t>
            </a:r>
            <a:r>
              <a:rPr lang="hu-HU" sz="2000" dirty="0" err="1"/>
              <a:t>aneutrális</a:t>
            </a:r>
            <a:r>
              <a:rPr lang="hu-HU" sz="2000" dirty="0"/>
              <a:t> terhelések</a:t>
            </a:r>
            <a:r>
              <a:rPr lang="hu-HU" sz="2000" dirty="0">
                <a:ea typeface="Wingdings"/>
                <a:cs typeface="Wingdings"/>
                <a:sym typeface="Wingdings"/>
              </a:rPr>
              <a:t>➔</a:t>
            </a:r>
            <a:r>
              <a:rPr lang="hu-HU" sz="2000" dirty="0"/>
              <a:t> aszimmetrikus ízületi helyzetek, testtartási deviációk alakulhatnak ki</a:t>
            </a:r>
          </a:p>
          <a:p>
            <a:pPr marL="259910" indent="-259910" defTabSz="680494">
              <a:lnSpc>
                <a:spcPct val="80000"/>
              </a:lnSpc>
              <a:spcBef>
                <a:spcPts val="1100"/>
              </a:spcBef>
              <a:defRPr sz="1879"/>
            </a:pPr>
            <a:r>
              <a:rPr lang="hu-HU" sz="2000" dirty="0"/>
              <a:t>hosszan fennáll az egyensúlyi állapotból való kimozdulás </a:t>
            </a:r>
            <a:r>
              <a:rPr lang="hu-HU" sz="2000" dirty="0">
                <a:ea typeface="Wingdings"/>
                <a:cs typeface="Wingdings"/>
                <a:sym typeface="Wingdings"/>
              </a:rPr>
              <a:t>➔</a:t>
            </a:r>
            <a:r>
              <a:rPr lang="hu-HU" sz="2000" dirty="0"/>
              <a:t>dekompenzáció és </a:t>
            </a:r>
            <a:r>
              <a:rPr lang="hu-HU" sz="2000" dirty="0">
                <a:ea typeface="Wingdings"/>
                <a:cs typeface="Wingdings"/>
                <a:sym typeface="Wingdings"/>
              </a:rPr>
              <a:t>➔</a:t>
            </a:r>
            <a:r>
              <a:rPr lang="hu-HU" sz="2000" dirty="0"/>
              <a:t>szöveti adhéziók, </a:t>
            </a:r>
            <a:r>
              <a:rPr lang="hu-HU" sz="2000" dirty="0" err="1"/>
              <a:t>trigger</a:t>
            </a:r>
            <a:r>
              <a:rPr lang="hu-HU" sz="2000" dirty="0"/>
              <a:t> pontok, ízületi diszfunkciók, fájdalmak</a:t>
            </a:r>
          </a:p>
          <a:p>
            <a:pPr marL="259910" indent="-259910" defTabSz="680494">
              <a:lnSpc>
                <a:spcPct val="80000"/>
              </a:lnSpc>
              <a:spcBef>
                <a:spcPts val="1100"/>
              </a:spcBef>
              <a:defRPr sz="1879"/>
            </a:pPr>
            <a:endParaRPr lang="hu-HU" dirty="0"/>
          </a:p>
          <a:p>
            <a:endParaRPr lang="hu-HU" dirty="0"/>
          </a:p>
        </p:txBody>
      </p:sp>
      <p:pic>
        <p:nvPicPr>
          <p:cNvPr id="7" name="Picture 4" descr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9914" y="149014"/>
            <a:ext cx="2409414" cy="2462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ontent Placeholder 7" descr="Content Placeholder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3179" y="2986322"/>
            <a:ext cx="2797629" cy="2465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tent Placeholder 3" descr="FullSizeRender-4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13" y="2940846"/>
            <a:ext cx="1896534" cy="3881911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27698" y="3020093"/>
            <a:ext cx="683684" cy="871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/>
          </a:p>
        </p:txBody>
      </p:sp>
      <p:pic>
        <p:nvPicPr>
          <p:cNvPr id="12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566" y="2645469"/>
            <a:ext cx="3275687" cy="3146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Content Placeholder 5" descr="HipImbalance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6811" y="2391163"/>
            <a:ext cx="3265189" cy="2350296"/>
          </a:xfrm>
          <a:prstGeom prst="rect">
            <a:avLst/>
          </a:prstGeom>
        </p:spPr>
      </p:pic>
      <p:pic>
        <p:nvPicPr>
          <p:cNvPr id="14" name="Content Placeholder 5" descr="HipImbalance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6811" y="4667040"/>
            <a:ext cx="2794880" cy="20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7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+mn-lt"/>
                <a:ea typeface="Calibri" charset="0"/>
                <a:cs typeface="Calibri" charset="0"/>
              </a:rPr>
              <a:t>MINTÁK/TESTTARTÁS</a:t>
            </a:r>
            <a:br>
              <a:rPr lang="hu-HU" dirty="0">
                <a:latin typeface="+mn-lt"/>
                <a:ea typeface="Calibri" charset="0"/>
                <a:cs typeface="Calibri" charset="0"/>
              </a:rPr>
            </a:br>
            <a:endParaRPr lang="hu-HU" dirty="0">
              <a:latin typeface="+mn-lt"/>
            </a:endParaRPr>
          </a:p>
        </p:txBody>
      </p:sp>
      <p:pic>
        <p:nvPicPr>
          <p:cNvPr id="7" name="Picture 1" descr="arthrozis.jpg"/>
          <p:cNvPicPr>
            <a:picLocks noGrp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585" y="3005905"/>
            <a:ext cx="2836008" cy="2937696"/>
          </a:xfrm>
          <a:prstGeom prst="rect">
            <a:avLst/>
          </a:prstGeom>
        </p:spPr>
      </p:pic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545123" y="1318846"/>
            <a:ext cx="7561385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ea typeface="Calibri" charset="0"/>
                <a:cs typeface="Calibri" charset="0"/>
              </a:rPr>
              <a:t>izomegyensúly felbomlása:  az ízületek terhelése egyenetlenné válik = gerinc és a végtagok ízületeiben porckopás + meszesedés </a:t>
            </a:r>
          </a:p>
          <a:p>
            <a:r>
              <a:rPr lang="en-US" sz="2000" dirty="0">
                <a:ea typeface="Calibri" charset="0"/>
                <a:cs typeface="Calibri" charset="0"/>
              </a:rPr>
              <a:t>F</a:t>
            </a:r>
            <a:r>
              <a:rPr lang="hu-HU" sz="2000" dirty="0" err="1">
                <a:ea typeface="Calibri" charset="0"/>
                <a:cs typeface="Calibri" charset="0"/>
              </a:rPr>
              <a:t>asciákban</a:t>
            </a:r>
            <a:r>
              <a:rPr lang="hu-HU" sz="2000" dirty="0">
                <a:ea typeface="Calibri" charset="0"/>
                <a:cs typeface="Calibri" charset="0"/>
              </a:rPr>
              <a:t> „</a:t>
            </a:r>
            <a:r>
              <a:rPr lang="hu-HU" sz="2000" dirty="0" err="1">
                <a:ea typeface="Calibri" charset="0"/>
                <a:cs typeface="Calibri" charset="0"/>
              </a:rPr>
              <a:t>filcesedés</a:t>
            </a:r>
            <a:r>
              <a:rPr lang="hu-HU" sz="2000" dirty="0">
                <a:ea typeface="Calibri" charset="0"/>
                <a:cs typeface="Calibri" charset="0"/>
              </a:rPr>
              <a:t>”, letapadások, rövidülések, túlnyúlások</a:t>
            </a:r>
          </a:p>
        </p:txBody>
      </p:sp>
      <p:pic>
        <p:nvPicPr>
          <p:cNvPr id="9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5123" y="2644409"/>
            <a:ext cx="3569677" cy="3277421"/>
          </a:xfrm>
          <a:prstGeom prst="rect">
            <a:avLst/>
          </a:prstGeom>
          <a:noFill/>
        </p:spPr>
      </p:pic>
      <p:pic>
        <p:nvPicPr>
          <p:cNvPr id="6" name="Content Placeholder 4" descr="Content Placeholder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3632" y="1239063"/>
            <a:ext cx="2670168" cy="28542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7554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„TRADÍCIONÁLIS JÓGA -MODERN JÓGA”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4483" y="1946031"/>
            <a:ext cx="6586025" cy="4904935"/>
          </a:xfrm>
        </p:spPr>
        <p:txBody>
          <a:bodyPr>
            <a:normAutofit/>
          </a:bodyPr>
          <a:lstStyle/>
          <a:p>
            <a:r>
              <a:rPr lang="hu-HU" sz="2400" dirty="0"/>
              <a:t>A jóga az egység megteremtésének széles eszköztárát kínálja a „durvább” fizikai szintektől egészen a finom- és mentális szinteken át, azon túllépve egészen a transzcendentális szintig. 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sz="2400" dirty="0"/>
              <a:t>„A jógatudomány a </a:t>
            </a:r>
            <a:r>
              <a:rPr lang="hu-HU" sz="2400" dirty="0" err="1"/>
              <a:t>magasabbrendű</a:t>
            </a:r>
            <a:r>
              <a:rPr lang="hu-HU" sz="2400" dirty="0"/>
              <a:t> tudatosság elérésének módszere.” </a:t>
            </a:r>
            <a:r>
              <a:rPr lang="hu-HU" sz="1400" dirty="0" err="1"/>
              <a:t>Szvámi</a:t>
            </a:r>
            <a:r>
              <a:rPr lang="hu-HU" sz="1400" dirty="0"/>
              <a:t> Véda </a:t>
            </a:r>
            <a:r>
              <a:rPr lang="hu-HU" sz="1400" dirty="0" err="1"/>
              <a:t>Bhárati</a:t>
            </a:r>
            <a:r>
              <a:rPr lang="hu-HU" sz="1400" dirty="0"/>
              <a:t> -A </a:t>
            </a:r>
            <a:r>
              <a:rPr lang="hu-HU" sz="1400" dirty="0" err="1"/>
              <a:t>hatha</a:t>
            </a:r>
            <a:r>
              <a:rPr lang="hu-HU" sz="1400" dirty="0"/>
              <a:t> jóga </a:t>
            </a:r>
            <a:r>
              <a:rPr lang="hu-HU" sz="1400" dirty="0" err="1"/>
              <a:t>filózófiája</a:t>
            </a:r>
            <a:endParaRPr lang="hu-HU" sz="1400" dirty="0"/>
          </a:p>
          <a:p>
            <a:pPr marL="0" indent="0">
              <a:buNone/>
            </a:pPr>
            <a:endParaRPr lang="hu-HU" sz="1400" dirty="0"/>
          </a:p>
          <a:p>
            <a:r>
              <a:rPr lang="hu-HU" sz="2400" dirty="0"/>
              <a:t>A </a:t>
            </a:r>
            <a:r>
              <a:rPr lang="hu-HU" sz="2400" i="1" dirty="0" err="1"/>
              <a:t>hatha</a:t>
            </a:r>
            <a:r>
              <a:rPr lang="hu-HU" sz="2400" dirty="0"/>
              <a:t>-</a:t>
            </a:r>
            <a:r>
              <a:rPr lang="hu-HU" sz="2400" i="1" dirty="0"/>
              <a:t>jóga</a:t>
            </a:r>
            <a:r>
              <a:rPr lang="hu-HU" sz="2400" dirty="0"/>
              <a:t> testtartásainak gyakorlásával hozzájárulunk mozgásszervrendszerünk épségéhez (is), ami segítheti a jóga valódi céljának elérését.</a:t>
            </a:r>
          </a:p>
          <a:p>
            <a:endParaRPr lang="hu-HU" sz="2600" dirty="0"/>
          </a:p>
          <a:p>
            <a:endParaRPr lang="hu-HU" sz="2600" dirty="0"/>
          </a:p>
          <a:p>
            <a:endParaRPr lang="hu-HU" sz="2600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470" y="1278241"/>
            <a:ext cx="2402038" cy="3222610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508" y="4398498"/>
            <a:ext cx="4221018" cy="24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JÓGAPÓZOK </a:t>
            </a:r>
            <a:br>
              <a:rPr lang="hu-HU" dirty="0"/>
            </a:br>
            <a:r>
              <a:rPr lang="hu-HU" dirty="0"/>
              <a:t>ÍZÜLET ÉS FASCIABARÁT ÉS „SÉRÜLÉSVESZÉLYES” MINTÁK</a:t>
            </a:r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90" y="1892064"/>
            <a:ext cx="1433350" cy="3913531"/>
          </a:xfrm>
          <a:prstGeom prst="rect">
            <a:avLst/>
          </a:prstGeom>
        </p:spPr>
      </p:pic>
      <p:pic>
        <p:nvPicPr>
          <p:cNvPr id="14" name="Tartalom helye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1667" y="1892063"/>
            <a:ext cx="1453874" cy="391353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387926" y="3615397"/>
            <a:ext cx="534572" cy="1097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930142" y="2108421"/>
            <a:ext cx="299016" cy="49494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265624" y="2179606"/>
            <a:ext cx="340242" cy="6990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6" name="Tartalom hely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8034" y="2091618"/>
            <a:ext cx="1580566" cy="4100057"/>
          </a:xfrm>
          <a:prstGeom prst="rect">
            <a:avLst/>
          </a:prstGeom>
        </p:spPr>
      </p:pic>
      <p:pic>
        <p:nvPicPr>
          <p:cNvPr id="20" name="Tartalom hely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34311" y="2179606"/>
            <a:ext cx="1809019" cy="4114687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9436305" y="3128089"/>
            <a:ext cx="247831" cy="4385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 flipH="1">
            <a:off x="11111278" y="2908810"/>
            <a:ext cx="268091" cy="4385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595985" y="2329058"/>
            <a:ext cx="4954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MEDENCEDŐLÉS ÉS</a:t>
            </a:r>
          </a:p>
          <a:p>
            <a:r>
              <a:rPr lang="hu-HU" sz="2000" dirty="0"/>
              <a:t>„FIZIOLÓGIÁS” GÖRBÜLETEK MEGTARTÁSA!!!!</a:t>
            </a:r>
          </a:p>
        </p:txBody>
      </p:sp>
      <p:pic>
        <p:nvPicPr>
          <p:cNvPr id="23" name="Tartalom helye 5" descr="ideális2 m.jpg"/>
          <p:cNvPicPr>
            <a:picLocks noGrp="1"/>
          </p:cNvPicPr>
          <p:nvPr>
            <p:ph sz="half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05776" y="3245993"/>
            <a:ext cx="867618" cy="354463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717" y="3955843"/>
            <a:ext cx="1422400" cy="203627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 flipV="1">
            <a:off x="3087736" y="4188095"/>
            <a:ext cx="648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7" name="Téglalap 6"/>
          <p:cNvSpPr/>
          <p:nvPr/>
        </p:nvSpPr>
        <p:spPr>
          <a:xfrm>
            <a:off x="11245323" y="4602810"/>
            <a:ext cx="552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9" name="Téglalap 8"/>
          <p:cNvSpPr/>
          <p:nvPr/>
        </p:nvSpPr>
        <p:spPr>
          <a:xfrm>
            <a:off x="7123346" y="425012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FF0000"/>
                </a:solidFill>
              </a:rPr>
              <a:t>✗</a:t>
            </a:r>
            <a:endParaRPr lang="hu-HU" sz="4800" dirty="0"/>
          </a:p>
        </p:txBody>
      </p:sp>
      <p:sp>
        <p:nvSpPr>
          <p:cNvPr id="10" name="Téglalap 9"/>
          <p:cNvSpPr/>
          <p:nvPr/>
        </p:nvSpPr>
        <p:spPr>
          <a:xfrm>
            <a:off x="1377267" y="4141646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</a:p>
        </p:txBody>
      </p:sp>
      <p:sp>
        <p:nvSpPr>
          <p:cNvPr id="11" name="Téglalap 10"/>
          <p:cNvSpPr/>
          <p:nvPr/>
        </p:nvSpPr>
        <p:spPr>
          <a:xfrm>
            <a:off x="9595997" y="4602809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958392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JÓGAPÓZOK </a:t>
            </a:r>
            <a:br>
              <a:rPr lang="hu-HU" dirty="0"/>
            </a:br>
            <a:r>
              <a:rPr lang="hu-HU" dirty="0"/>
              <a:t>ÍZÜLETBARÁT ÉS „SÉRÜLÉSVESZÉLYES” MINTÁK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5046" y="1973898"/>
            <a:ext cx="6380158" cy="3746418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39816" y="2503987"/>
            <a:ext cx="3039311" cy="342423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619178" y="3849021"/>
            <a:ext cx="534572" cy="1097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9422296" y="2168567"/>
            <a:ext cx="1404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550504" y="2503987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>
                <a:solidFill>
                  <a:srgbClr val="FF0000"/>
                </a:solidFill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1569344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1191"/>
            <a:ext cx="4140268" cy="27750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226" y="396141"/>
            <a:ext cx="4067538" cy="252514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421" y="3652794"/>
            <a:ext cx="4460275" cy="276430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6" y="3384687"/>
            <a:ext cx="4449195" cy="269396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712477" y="1931237"/>
            <a:ext cx="1042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dirty="0">
                <a:solidFill>
                  <a:srgbClr val="FF0000"/>
                </a:solidFill>
              </a:rPr>
              <a:t>✗</a:t>
            </a:r>
            <a:endParaRPr lang="hu-HU" sz="4800" dirty="0"/>
          </a:p>
        </p:txBody>
      </p:sp>
      <p:sp>
        <p:nvSpPr>
          <p:cNvPr id="4" name="Téglalap 3"/>
          <p:cNvSpPr/>
          <p:nvPr/>
        </p:nvSpPr>
        <p:spPr>
          <a:xfrm>
            <a:off x="2614964" y="5586099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FF0000"/>
                </a:solidFill>
              </a:rPr>
              <a:t>✗</a:t>
            </a:r>
            <a:endParaRPr lang="hu-HU" sz="4800" dirty="0"/>
          </a:p>
        </p:txBody>
      </p:sp>
      <p:sp>
        <p:nvSpPr>
          <p:cNvPr id="5" name="Téglalap 4"/>
          <p:cNvSpPr/>
          <p:nvPr/>
        </p:nvSpPr>
        <p:spPr>
          <a:xfrm>
            <a:off x="6385448" y="151573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</a:p>
        </p:txBody>
      </p:sp>
      <p:sp>
        <p:nvSpPr>
          <p:cNvPr id="7" name="Téglalap 6"/>
          <p:cNvSpPr/>
          <p:nvPr/>
        </p:nvSpPr>
        <p:spPr>
          <a:xfrm>
            <a:off x="7185667" y="404088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578522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9461" y="160217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hu-HU" dirty="0"/>
              <a:t>JÓGAPÓZOK </a:t>
            </a:r>
            <a:br>
              <a:rPr lang="hu-HU" dirty="0"/>
            </a:br>
            <a:r>
              <a:rPr lang="hu-HU" dirty="0"/>
              <a:t>ÍZÜLETBARÁT ÉS „SÉRÜLÉSVESZÉLYES” MINTÁK</a:t>
            </a:r>
          </a:p>
        </p:txBody>
      </p:sp>
      <p:pic>
        <p:nvPicPr>
          <p:cNvPr id="5" name="Tartalom helye 7" descr="függőleges taesttartás alapj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8152" y="1920213"/>
            <a:ext cx="1470917" cy="4608252"/>
          </a:xfrm>
          <a:prstGeom prst="rect">
            <a:avLst/>
          </a:prstGeom>
        </p:spPr>
      </p:pic>
      <p:pic>
        <p:nvPicPr>
          <p:cNvPr id="7" name="Picture 2" descr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886" y="1872923"/>
            <a:ext cx="2139980" cy="4655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ontent Placeholder 17" descr="IMG_310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05115" y="3222031"/>
            <a:ext cx="4886334" cy="224089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928221" y="2300973"/>
            <a:ext cx="531261" cy="4385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0203907" y="2300973"/>
            <a:ext cx="531261" cy="4385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8980" y="1639866"/>
            <a:ext cx="2087621" cy="328136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95495" y="2738510"/>
            <a:ext cx="4872249" cy="2674961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5058101" y="2358771"/>
            <a:ext cx="531261" cy="4385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6011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015"/>
          </a:xfrm>
        </p:spPr>
        <p:txBody>
          <a:bodyPr/>
          <a:lstStyle/>
          <a:p>
            <a:pPr algn="ctr"/>
            <a:r>
              <a:rPr lang="hu-HU" dirty="0"/>
              <a:t>FASCIA FELADATAI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9026" y="1245140"/>
            <a:ext cx="7606748" cy="56128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dirty="0"/>
              <a:t>ÉRZÉKSZERV</a:t>
            </a:r>
          </a:p>
          <a:p>
            <a:pPr marL="0" indent="0">
              <a:buNone/>
            </a:pPr>
            <a:r>
              <a:rPr lang="en-US" sz="2400" b="1" i="1" dirty="0"/>
              <a:t>P</a:t>
            </a:r>
            <a:r>
              <a:rPr lang="hu-HU" sz="2400" b="1" i="1" dirty="0" err="1"/>
              <a:t>ropriocepció</a:t>
            </a:r>
            <a:r>
              <a:rPr lang="hu-HU" sz="2400" b="1" dirty="0"/>
              <a:t>: </a:t>
            </a:r>
            <a:r>
              <a:rPr lang="hu-HU" sz="2400" dirty="0"/>
              <a:t>a tér és a testrészek egymáshoz viszonyított helyzete </a:t>
            </a:r>
          </a:p>
          <a:p>
            <a:pPr marL="0" indent="0">
              <a:buNone/>
            </a:pPr>
            <a:r>
              <a:rPr lang="en-US" sz="2400" b="1" dirty="0"/>
              <a:t>N</a:t>
            </a:r>
            <a:r>
              <a:rPr lang="hu-HU" sz="2400" b="1" dirty="0" err="1"/>
              <a:t>ocicepció</a:t>
            </a:r>
            <a:r>
              <a:rPr lang="hu-HU" sz="2400" b="1" dirty="0"/>
              <a:t>: </a:t>
            </a:r>
            <a:r>
              <a:rPr lang="hu-HU" sz="2400" dirty="0"/>
              <a:t>fájdalomérzékelés </a:t>
            </a:r>
          </a:p>
          <a:p>
            <a:pPr marL="0" indent="0">
              <a:buNone/>
            </a:pPr>
            <a:r>
              <a:rPr lang="hu-HU" sz="2400" b="1" dirty="0" err="1"/>
              <a:t>Interocepció</a:t>
            </a:r>
            <a:r>
              <a:rPr lang="hu-HU" sz="2400" dirty="0"/>
              <a:t>: zsigeri belső érzékelés  </a:t>
            </a:r>
          </a:p>
          <a:p>
            <a:pPr marL="0" indent="0">
              <a:buNone/>
            </a:pPr>
            <a:endParaRPr lang="hu-HU" sz="2400" dirty="0"/>
          </a:p>
          <a:p>
            <a:endParaRPr lang="hu-HU" dirty="0"/>
          </a:p>
        </p:txBody>
      </p:sp>
      <p:pic>
        <p:nvPicPr>
          <p:cNvPr id="4" name="Kép 3" descr="/Users/evaballai/Desktop/Képernyőfotó 2018-01-27 - 15.09.1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548" y="1037249"/>
            <a:ext cx="4121426" cy="28260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5936974" y="428604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dirty="0"/>
              <a:t>S. </a:t>
            </a:r>
            <a:r>
              <a:rPr lang="hu-HU" sz="2000" dirty="0" err="1"/>
              <a:t>Mense</a:t>
            </a:r>
            <a:endParaRPr lang="hu-HU" sz="2000" dirty="0"/>
          </a:p>
          <a:p>
            <a:r>
              <a:rPr lang="en-US" sz="2000" dirty="0"/>
              <a:t>A</a:t>
            </a:r>
            <a:r>
              <a:rPr lang="hu-HU" sz="2000" dirty="0"/>
              <a:t> FTL beidegzése patkányban és emberben</a:t>
            </a:r>
          </a:p>
          <a:p>
            <a:r>
              <a:rPr lang="hu-HU" sz="2000" dirty="0"/>
              <a:t>A TLF rendkívül gazdag érző idegvégződésben</a:t>
            </a:r>
          </a:p>
          <a:p>
            <a:endParaRPr lang="hu-HU" sz="2000" dirty="0"/>
          </a:p>
          <a:p>
            <a:endParaRPr lang="hu-HU" sz="2000" dirty="0"/>
          </a:p>
          <a:p>
            <a:r>
              <a:rPr lang="en-US" sz="2000" dirty="0">
                <a:hlinkClick r:id="rId4"/>
              </a:rPr>
              <a:t>https://www.ncbi.nlm.nih.gov/pubmed/27634088</a:t>
            </a:r>
            <a:r>
              <a:rPr lang="en-US" sz="2000" dirty="0"/>
              <a:t> 2016</a:t>
            </a:r>
            <a:endParaRPr lang="hu-HU" sz="2000" dirty="0"/>
          </a:p>
          <a:p>
            <a:endParaRPr lang="hu-HU" sz="2000" dirty="0"/>
          </a:p>
        </p:txBody>
      </p:sp>
      <p:pic>
        <p:nvPicPr>
          <p:cNvPr id="6" name="Tartalom hely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90" y="3388322"/>
            <a:ext cx="4353911" cy="31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MYOFASCIÁLIS MERIDIÁNOK</a:t>
            </a:r>
            <a:br>
              <a:rPr lang="hu-HU" dirty="0"/>
            </a:br>
            <a:r>
              <a:rPr lang="hu-HU" dirty="0"/>
              <a:t>                Ida Rolf és Tom </a:t>
            </a:r>
            <a:r>
              <a:rPr lang="hu-HU" dirty="0" err="1"/>
              <a:t>Myers</a:t>
            </a:r>
            <a:r>
              <a:rPr lang="hu-HU" dirty="0"/>
              <a:t> kutatásai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858000" cy="4351338"/>
          </a:xfrm>
        </p:spPr>
        <p:txBody>
          <a:bodyPr>
            <a:normAutofit fontScale="62500" lnSpcReduction="20000"/>
          </a:bodyPr>
          <a:lstStyle/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r>
              <a:rPr lang="hu-HU" dirty="0"/>
              <a:t>A </a:t>
            </a:r>
            <a:r>
              <a:rPr lang="hu-HU" dirty="0" err="1"/>
              <a:t>myofasciális</a:t>
            </a:r>
            <a:r>
              <a:rPr lang="hu-HU" dirty="0"/>
              <a:t> meridián egymással szövetesen kapcsolódó, egy mélységben lévő és egy vonalba rendeződő struktúrák összefoglaló neve. </a:t>
            </a:r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endParaRPr lang="hu-HU" dirty="0"/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r>
              <a:rPr lang="hu-HU" dirty="0"/>
              <a:t>“a testen ható mechanikai erők anatómiai alapokon meghatározott húzási irányvonalai” (Tom </a:t>
            </a:r>
            <a:r>
              <a:rPr lang="hu-HU" dirty="0" err="1"/>
              <a:t>Myers</a:t>
            </a:r>
            <a:r>
              <a:rPr lang="hu-HU" dirty="0"/>
              <a:t> )</a:t>
            </a:r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endParaRPr lang="hu-HU" dirty="0"/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endParaRPr lang="hu-HU" dirty="0"/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r>
              <a:rPr lang="hu-HU" dirty="0" err="1"/>
              <a:t>myofasciális</a:t>
            </a:r>
            <a:r>
              <a:rPr lang="hu-HU" dirty="0"/>
              <a:t> elemekből és csontos állomásokból állnak</a:t>
            </a:r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  <a:buSzTx/>
              <a:buNone/>
            </a:pPr>
            <a:endParaRPr lang="hu-HU" dirty="0"/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r>
              <a:rPr lang="hu-HU" dirty="0"/>
              <a:t> behálózzák a testet kiegyensúlyozzák és támogatják egymást</a:t>
            </a:r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endParaRPr lang="hu-HU" dirty="0"/>
          </a:p>
          <a:p>
            <a:pPr marL="0" indent="0" defTabSz="896111">
              <a:lnSpc>
                <a:spcPct val="99000"/>
              </a:lnSpc>
              <a:spcBef>
                <a:spcPts val="0"/>
              </a:spcBef>
            </a:pPr>
            <a:r>
              <a:rPr lang="hu-HU" dirty="0"/>
              <a:t>segítenek a testtartás kialakításában és a mozgások koordinálásában</a:t>
            </a:r>
          </a:p>
          <a:p>
            <a:endParaRPr lang="hu-HU" dirty="0"/>
          </a:p>
          <a:p>
            <a:endParaRPr lang="hu-HU" dirty="0"/>
          </a:p>
          <a:p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pubmed</a:t>
            </a:r>
            <a:r>
              <a:rPr lang="en-US" dirty="0"/>
              <a:t>/26281953</a:t>
            </a:r>
            <a:endParaRPr lang="hu-HU" dirty="0"/>
          </a:p>
        </p:txBody>
      </p:sp>
      <p:pic>
        <p:nvPicPr>
          <p:cNvPr id="5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825" y="1531025"/>
            <a:ext cx="3871308" cy="53269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826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6700" y="-4758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hu-HU" dirty="0"/>
            </a:br>
            <a:r>
              <a:rPr lang="hu-HU" dirty="0"/>
              <a:t>PROPRIOCEPCIÓ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8" y="74071"/>
            <a:ext cx="2227022" cy="2418330"/>
          </a:xfrm>
          <a:prstGeom prst="rect">
            <a:avLst/>
          </a:prstGeom>
        </p:spPr>
      </p:pic>
      <p:pic>
        <p:nvPicPr>
          <p:cNvPr id="11" name="man-on-wire2-jpg.exact729x446.jpg" descr="man-on-wire2-jpg.exact729x44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915" y="329530"/>
            <a:ext cx="3694379" cy="226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Tartalom hely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562" y="1825625"/>
            <a:ext cx="1425351" cy="4861401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6921120" y="2561605"/>
            <a:ext cx="355923" cy="5741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46878" y="3849872"/>
            <a:ext cx="4099697" cy="1579434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0827704" y="2852991"/>
            <a:ext cx="385203" cy="5845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266700" y="3135764"/>
            <a:ext cx="2545876" cy="2176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Myofasciális</a:t>
            </a:r>
            <a:r>
              <a:rPr lang="hu-HU" dirty="0"/>
              <a:t> fájdalom</a:t>
            </a:r>
          </a:p>
        </p:txBody>
      </p:sp>
      <p:sp>
        <p:nvSpPr>
          <p:cNvPr id="20" name="Ellipszis 19"/>
          <p:cNvSpPr/>
          <p:nvPr/>
        </p:nvSpPr>
        <p:spPr>
          <a:xfrm>
            <a:off x="3393446" y="3135764"/>
            <a:ext cx="2604779" cy="2303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Propricepció</a:t>
            </a:r>
            <a:endParaRPr lang="hu-HU" dirty="0"/>
          </a:p>
        </p:txBody>
      </p:sp>
      <p:sp>
        <p:nvSpPr>
          <p:cNvPr id="22" name="Visszakanyarodó nyíl 21"/>
          <p:cNvSpPr/>
          <p:nvPr/>
        </p:nvSpPr>
        <p:spPr>
          <a:xfrm>
            <a:off x="1390171" y="2888263"/>
            <a:ext cx="3886200" cy="885116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34118" y="6283320"/>
            <a:ext cx="1058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Amennyiben a fájdalom bizonyítottan </a:t>
            </a:r>
            <a:r>
              <a:rPr lang="hu-HU" dirty="0" err="1"/>
              <a:t>myofasciális</a:t>
            </a:r>
            <a:r>
              <a:rPr lang="hu-HU" dirty="0"/>
              <a:t> eredetű, akkor ott abban a régióban a testérzékelés romlott!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495301" y="6616700"/>
            <a:ext cx="513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ORIOLUSMED IFDMO/FDM  jegyzet: </a:t>
            </a:r>
            <a:r>
              <a:rPr lang="hu-HU" sz="1400" dirty="0" err="1"/>
              <a:t>Quastné</a:t>
            </a:r>
            <a:r>
              <a:rPr lang="hu-HU" sz="1400" dirty="0"/>
              <a:t> Rigó Katalin</a:t>
            </a:r>
          </a:p>
          <a:p>
            <a:endParaRPr lang="hu-HU" sz="1400" dirty="0"/>
          </a:p>
          <a:p>
            <a:endParaRPr lang="hu-HU" sz="1400" dirty="0"/>
          </a:p>
        </p:txBody>
      </p:sp>
      <p:sp>
        <p:nvSpPr>
          <p:cNvPr id="29" name="Visszakanyarodó nyíl 28"/>
          <p:cNvSpPr/>
          <p:nvPr/>
        </p:nvSpPr>
        <p:spPr>
          <a:xfrm rot="10800000">
            <a:off x="1117601" y="4788956"/>
            <a:ext cx="3886200" cy="885116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 flipV="1">
            <a:off x="11095328" y="5763613"/>
            <a:ext cx="648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7350327" y="4876800"/>
            <a:ext cx="79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307417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MYOFASCIÁLIS MERIDIÁNOK</a:t>
            </a:r>
            <a:br>
              <a:rPr lang="hu-HU" dirty="0"/>
            </a:br>
            <a:r>
              <a:rPr lang="hu-HU" dirty="0"/>
              <a:t>                Ida Rolf és Tom </a:t>
            </a:r>
            <a:r>
              <a:rPr lang="hu-HU" dirty="0" err="1"/>
              <a:t>Myers</a:t>
            </a:r>
            <a:r>
              <a:rPr lang="hu-HU" dirty="0"/>
              <a:t> kutatásai</a:t>
            </a:r>
          </a:p>
        </p:txBody>
      </p:sp>
      <p:pic>
        <p:nvPicPr>
          <p:cNvPr id="7" name="Tartalom helye 6" descr="Tartalom helye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877" y="2664052"/>
            <a:ext cx="3472013" cy="435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:\Users\Felhasználo\Desktop\AT_rajzok_FINAL_VÉGLEGES\anatómiai_rajzok_szines_izmok_04.png" descr="C:\Users\Felhasználo\Desktop\AT_rajzok_FINAL_VÉGLEGES\anatómiai_rajzok_szines_izmok_04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1860" y="1287653"/>
            <a:ext cx="1708866" cy="376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C:\Users\Felhasználo\Desktop\AT_rajzok_FINAL_VÉGLEGES\anatómiai_rajzok_szines_izmok_04.png" descr="C:\Users\Felhasználo\Desktop\AT_rajzok_FINAL_VÉGLEGES\anatómiai_rajzok_szines_izmok_0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119" y="3534723"/>
            <a:ext cx="1185202" cy="335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Tartalom helye 7" descr="Tartalom hely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9856" y="1027906"/>
            <a:ext cx="1397064" cy="3621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Tartalom helye 5" descr="Tartalom hely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2420" y="1467166"/>
            <a:ext cx="1434127" cy="3350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Tartalom helye 7" descr="Tartalom hely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2584" y="2838498"/>
            <a:ext cx="1335439" cy="3731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Kép 130" descr="Kép 13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54238" y="1929865"/>
            <a:ext cx="3486342" cy="3122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Kép 57" descr="Kép 5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2440" y="2932012"/>
            <a:ext cx="1420917" cy="381541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zövegdoboz 2"/>
          <p:cNvSpPr txBox="1"/>
          <p:nvPr/>
        </p:nvSpPr>
        <p:spPr>
          <a:xfrm>
            <a:off x="8501531" y="1756620"/>
            <a:ext cx="1697546" cy="705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/>
          </a:p>
        </p:txBody>
      </p:sp>
      <p:pic>
        <p:nvPicPr>
          <p:cNvPr id="14" name="Kép 130" descr="Kép 1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4355" y="1670241"/>
            <a:ext cx="4779883" cy="31694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2424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SBL</a:t>
            </a:r>
            <a:br>
              <a:rPr lang="de-DE"/>
            </a:br>
            <a:r>
              <a:rPr lang="de-DE"/>
              <a:t>FELSZÍNI HÁTULSÓ VONAL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8544339" cy="4351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hu-HU" dirty="0"/>
              <a:t>A talpi </a:t>
            </a:r>
            <a:r>
              <a:rPr lang="hu-HU" dirty="0" err="1"/>
              <a:t>fasciától</a:t>
            </a:r>
            <a:r>
              <a:rPr lang="hu-HU" dirty="0"/>
              <a:t> indul és a fejtető bőrén keresztül a szemöldök vonaláig terjed.</a:t>
            </a:r>
          </a:p>
          <a:p>
            <a:pPr>
              <a:lnSpc>
                <a:spcPct val="80000"/>
              </a:lnSpc>
            </a:pPr>
            <a:r>
              <a:rPr lang="hu-HU" dirty="0"/>
              <a:t>Szerepe: test “tartása” , másodlagos (fiziológiás) görbületek kialakítása, az egyedfejlődés során a  felegyenesedés folyamatában való részvétel.</a:t>
            </a:r>
          </a:p>
        </p:txBody>
      </p:sp>
      <p:pic>
        <p:nvPicPr>
          <p:cNvPr id="10" name="Kép 8" descr="Kép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3763" y="365125"/>
            <a:ext cx="1940766" cy="5856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" descr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74" y="3815687"/>
            <a:ext cx="4370240" cy="2654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7225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NAPÜDVÖZLET</a:t>
            </a:r>
            <a:br>
              <a:rPr lang="hu-HU" dirty="0"/>
            </a:br>
            <a:r>
              <a:rPr lang="hu-HU" dirty="0"/>
              <a:t>SFL SBL </a:t>
            </a:r>
          </a:p>
        </p:txBody>
      </p:sp>
      <p:pic>
        <p:nvPicPr>
          <p:cNvPr id="4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778" y="1825625"/>
            <a:ext cx="6400444" cy="4351338"/>
          </a:xfrm>
        </p:spPr>
      </p:pic>
    </p:spTree>
    <p:extLst>
      <p:ext uri="{BB962C8B-B14F-4D97-AF65-F5344CB8AC3E}">
        <p14:creationId xmlns:p14="http://schemas.microsoft.com/office/powerpoint/2010/main" val="22342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 JÓGA?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Patandzsali</a:t>
            </a:r>
            <a:r>
              <a:rPr lang="en-US" dirty="0"/>
              <a:t>: „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elme</a:t>
            </a:r>
            <a:r>
              <a:rPr lang="en-US" dirty="0"/>
              <a:t> </a:t>
            </a:r>
            <a:r>
              <a:rPr lang="en-US" dirty="0" err="1"/>
              <a:t>hullámzásának</a:t>
            </a:r>
            <a:r>
              <a:rPr lang="en-US" dirty="0"/>
              <a:t> </a:t>
            </a:r>
            <a:r>
              <a:rPr lang="en-US" dirty="0" err="1"/>
              <a:t>lecsendesítése</a:t>
            </a:r>
            <a:r>
              <a:rPr lang="en-US" dirty="0"/>
              <a:t>”.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u-HU" dirty="0"/>
          </a:p>
        </p:txBody>
      </p:sp>
      <p:pic>
        <p:nvPicPr>
          <p:cNvPr id="7" name="Content Placeholder 5" descr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18857" y="1344705"/>
            <a:ext cx="3568884" cy="43709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3387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SPIRAL LINE-</a:t>
            </a:r>
            <a:br>
              <a:rPr lang="hu-HU" dirty="0"/>
            </a:br>
            <a:r>
              <a:rPr lang="hu-HU" dirty="0"/>
              <a:t>SPIRÁLIS VONAL</a:t>
            </a:r>
          </a:p>
        </p:txBody>
      </p:sp>
      <p:sp>
        <p:nvSpPr>
          <p:cNvPr id="2" name="Tartalom helye 1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834809" cy="4667940"/>
          </a:xfrm>
        </p:spPr>
        <p:txBody>
          <a:bodyPr>
            <a:normAutofit/>
          </a:bodyPr>
          <a:lstStyle/>
          <a:p>
            <a:pPr marL="331787" indent="-331787" defTabSz="868680">
              <a:spcBef>
                <a:spcPts val="1900"/>
              </a:spcBef>
              <a:defRPr sz="1900"/>
            </a:pPr>
            <a:r>
              <a:rPr lang="hu-HU" sz="2000" dirty="0"/>
              <a:t>Funkciója: “A </a:t>
            </a:r>
            <a:r>
              <a:rPr lang="hu-HU" sz="2000" dirty="0" err="1"/>
              <a:t>fascia</a:t>
            </a:r>
            <a:r>
              <a:rPr lang="hu-HU" sz="2000" dirty="0"/>
              <a:t> amivel létrehozzuk a mozgást, és ami fékezi a mozgást.”</a:t>
            </a:r>
          </a:p>
          <a:p>
            <a:pPr marL="331787" indent="-331787" defTabSz="868680">
              <a:spcBef>
                <a:spcPts val="1900"/>
              </a:spcBef>
              <a:defRPr sz="1900"/>
            </a:pPr>
            <a:r>
              <a:rPr lang="hu-HU" sz="2000" dirty="0"/>
              <a:t>Rotációs mozgást hoz létre.</a:t>
            </a:r>
          </a:p>
          <a:p>
            <a:pPr marL="331787" indent="-331787" defTabSz="868680">
              <a:spcBef>
                <a:spcPts val="1900"/>
              </a:spcBef>
              <a:defRPr sz="1900"/>
            </a:pPr>
            <a:r>
              <a:rPr lang="hu-HU" sz="2000" dirty="0"/>
              <a:t>Elasztikus energiát tárol a szövetekben, így </a:t>
            </a:r>
            <a:r>
              <a:rPr lang="hu-HU" sz="2000" dirty="0" err="1"/>
              <a:t>jelentős</a:t>
            </a:r>
            <a:r>
              <a:rPr lang="hu-HU" sz="2000" dirty="0"/>
              <a:t> energiát spórol meg a szervezetnek a </a:t>
            </a:r>
            <a:r>
              <a:rPr lang="hu-HU" sz="2000" dirty="0" err="1"/>
              <a:t>különbözo</a:t>
            </a:r>
            <a:r>
              <a:rPr lang="hu-HU" sz="2000" dirty="0"/>
              <a:t>̋ funkciók végrehajtásához (</a:t>
            </a:r>
            <a:r>
              <a:rPr lang="hu-HU" sz="2000" dirty="0" err="1"/>
              <a:t>pl</a:t>
            </a:r>
            <a:r>
              <a:rPr lang="hu-HU" sz="2000" dirty="0"/>
              <a:t> dobás,  járás).</a:t>
            </a:r>
          </a:p>
          <a:p>
            <a:pPr marL="331787" indent="-331787" defTabSz="868680">
              <a:spcBef>
                <a:spcPts val="1900"/>
              </a:spcBef>
              <a:defRPr sz="1900"/>
            </a:pPr>
            <a:endParaRPr lang="hu-HU" sz="2200" dirty="0"/>
          </a:p>
          <a:p>
            <a:endParaRPr lang="hu-HU" dirty="0"/>
          </a:p>
        </p:txBody>
      </p:sp>
      <p:pic>
        <p:nvPicPr>
          <p:cNvPr id="7" name="Tartalom helye 6" descr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4713" y="199756"/>
            <a:ext cx="2421525" cy="703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58736" y="2273153"/>
            <a:ext cx="4810686" cy="209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78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DFL </a:t>
            </a:r>
            <a:br>
              <a:rPr lang="en-US" dirty="0"/>
            </a:br>
            <a:r>
              <a:rPr lang="en-US" dirty="0"/>
              <a:t>DEEP FRONT LINE</a:t>
            </a:r>
            <a:endParaRPr lang="hu-HU" dirty="0"/>
          </a:p>
        </p:txBody>
      </p:sp>
      <p:pic>
        <p:nvPicPr>
          <p:cNvPr id="4" name="Content Placeholder 4" descr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1261" y="1690688"/>
            <a:ext cx="2027583" cy="43434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églalap 4"/>
          <p:cNvSpPr/>
          <p:nvPr/>
        </p:nvSpPr>
        <p:spPr>
          <a:xfrm>
            <a:off x="268356" y="1690688"/>
            <a:ext cx="6096000" cy="2936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A DFL funkciózavara egész testre kiterjedő rövidülést okozhat, illetve </a:t>
            </a:r>
            <a:r>
              <a:rPr lang="hu-HU" sz="2400" dirty="0" err="1"/>
              <a:t>kompenzatórikus</a:t>
            </a:r>
            <a:r>
              <a:rPr lang="hu-HU" sz="2400" dirty="0"/>
              <a:t> mintákat a többi “vágányban”, mely gyorsítja a medence és a gerinc összeesését.</a:t>
            </a:r>
          </a:p>
          <a:p>
            <a:pPr>
              <a:lnSpc>
                <a:spcPct val="90000"/>
              </a:lnSpc>
            </a:pPr>
            <a:endParaRPr lang="hu-HU" sz="2400" dirty="0"/>
          </a:p>
        </p:txBody>
      </p:sp>
      <p:pic>
        <p:nvPicPr>
          <p:cNvPr id="6" name="Kép 57" descr="Kép 5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6936" y="365125"/>
            <a:ext cx="2483769" cy="66693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8226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</a:t>
            </a:r>
            <a:r>
              <a:rPr lang="hu-HU" dirty="0"/>
              <a:t> JÓGA ÁSZANÁI A DFL ÉS A „CORE”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61" y="1310285"/>
            <a:ext cx="2208932" cy="2470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762" y="1310285"/>
            <a:ext cx="3097788" cy="20120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54" y="3780939"/>
            <a:ext cx="2589946" cy="292330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789" y="3644401"/>
            <a:ext cx="2235953" cy="289358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61" y="4116795"/>
            <a:ext cx="2216990" cy="2454157"/>
          </a:xfrm>
          <a:prstGeom prst="rect">
            <a:avLst/>
          </a:prstGeom>
        </p:spPr>
      </p:pic>
      <p:pic>
        <p:nvPicPr>
          <p:cNvPr id="9" name="Picture 4" descr="20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5173" y="365125"/>
            <a:ext cx="1648654" cy="3152457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791" y="1359748"/>
            <a:ext cx="2288309" cy="51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44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</a:t>
            </a:r>
            <a:r>
              <a:rPr lang="hu-HU" dirty="0"/>
              <a:t> JÓGA ÁSZANÁI, A DFL ÉS A „CORE”</a:t>
            </a:r>
          </a:p>
        </p:txBody>
      </p:sp>
      <p:pic>
        <p:nvPicPr>
          <p:cNvPr id="7" name="Picture 6" descr="Mac HD:Users:ballaievi:Desktop:Jógaképek:Kriszti:10. Vírabhadrászana Harcospóz 2.jpg"/>
          <p:cNvPicPr>
            <a:picLocks noGrp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313" y="1962520"/>
            <a:ext cx="3391479" cy="2647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  <p:pic>
        <p:nvPicPr>
          <p:cNvPr id="8" name="Picture 9"/>
          <p:cNvPicPr>
            <a:picLocks noGrp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7931" y="1962520"/>
            <a:ext cx="3703312" cy="2184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  <p:pic>
        <p:nvPicPr>
          <p:cNvPr id="9" name="Picture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8470" y="1351722"/>
            <a:ext cx="1948069" cy="32578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1974574" y="2279374"/>
            <a:ext cx="225287" cy="4108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883019" y="2596148"/>
            <a:ext cx="23853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2506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FASCIATRÉNING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Fascia</a:t>
            </a:r>
            <a:r>
              <a:rPr lang="hu-HU" dirty="0"/>
              <a:t> lazítása lágyrész technikákkal</a:t>
            </a:r>
          </a:p>
          <a:p>
            <a:r>
              <a:rPr lang="hu-HU" dirty="0"/>
              <a:t>Nyújtás</a:t>
            </a:r>
          </a:p>
          <a:p>
            <a:r>
              <a:rPr lang="hu-HU" dirty="0"/>
              <a:t>„Katapult tréning”</a:t>
            </a:r>
          </a:p>
          <a:p>
            <a:r>
              <a:rPr lang="hu-HU" dirty="0"/>
              <a:t>Erősítés 3D-ben</a:t>
            </a:r>
          </a:p>
          <a:p>
            <a:r>
              <a:rPr lang="hu-HU" dirty="0" err="1"/>
              <a:t>Propriocepció</a:t>
            </a:r>
            <a:r>
              <a:rPr lang="hu-HU" dirty="0"/>
              <a:t> fejlesztés</a:t>
            </a:r>
          </a:p>
        </p:txBody>
      </p:sp>
    </p:spTree>
    <p:extLst>
      <p:ext uri="{BB962C8B-B14F-4D97-AF65-F5344CB8AC3E}">
        <p14:creationId xmlns:p14="http://schemas.microsoft.com/office/powerpoint/2010/main" val="833538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s-IS" dirty="0"/>
              <a:t>Í</a:t>
            </a:r>
            <a:r>
              <a:rPr lang="hu-HU" dirty="0"/>
              <a:t>ZÜLET ÉS SZÖVETVÉDELEM</a:t>
            </a:r>
            <a:br>
              <a:rPr lang="hu-HU" dirty="0"/>
            </a:br>
            <a:r>
              <a:rPr lang="hu-HU" dirty="0"/>
              <a:t>SÉRÜLÉSMENTES ÁSZANA </a:t>
            </a:r>
            <a:br>
              <a:rPr lang="hu-HU" dirty="0"/>
            </a:br>
            <a:r>
              <a:rPr lang="hu-HU" dirty="0"/>
              <a:t>GYAKORLÁS</a:t>
            </a:r>
            <a:endParaRPr lang="hu-HU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101" y="1833563"/>
            <a:ext cx="4327797" cy="246766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98500" y="4656832"/>
            <a:ext cx="1115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r>
              <a:rPr lang="hu-HU" sz="2400" dirty="0"/>
              <a:t> jóga gyakorlatai nem „tornagyakorlatok”, de többek között hatással vannak a mozgásszervrendszerre (rugalmasság, erő, hajlékonyság), befolyásolják a vérkeringést, az anyagcsere-folyamatokat, a hormonális működést....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01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HATHA JÓGA ÁSZANÁI</a:t>
            </a:r>
            <a:br>
              <a:rPr lang="hu-HU" dirty="0"/>
            </a:br>
            <a:r>
              <a:rPr lang="hu-HU" dirty="0"/>
              <a:t>NYÚJTÁS, ERŐSÍTÉS, EGYENSÚLY?</a:t>
            </a:r>
          </a:p>
        </p:txBody>
      </p:sp>
      <p:pic>
        <p:nvPicPr>
          <p:cNvPr id="6" name="Content Placeholder 4" descr="Content Placeholder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65"/>
          <a:stretch/>
        </p:blipFill>
        <p:spPr>
          <a:xfrm>
            <a:off x="18177" y="1825625"/>
            <a:ext cx="3099599" cy="3240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ontent Placeholder 4" descr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6214" y="2021841"/>
            <a:ext cx="2230059" cy="2234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artalom hely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562" y="1825625"/>
            <a:ext cx="1425351" cy="486140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921120" y="2561605"/>
            <a:ext cx="355923" cy="5741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0" name="Picture 18" descr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3778" y="5320739"/>
            <a:ext cx="2371472" cy="1387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Content Placeholder 6" descr="BIOREZO_PHW3005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836" y="5141294"/>
            <a:ext cx="5915858" cy="156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85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25052" y="274638"/>
            <a:ext cx="9643979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hu-HU" sz="3200" dirty="0"/>
            </a:br>
            <a:br>
              <a:rPr lang="hu-HU" sz="3200" dirty="0"/>
            </a:br>
            <a:r>
              <a:rPr lang="hu-HU" sz="4000" dirty="0"/>
              <a:t> A HELYES NYÚJTÁS </a:t>
            </a:r>
            <a:br>
              <a:rPr lang="hu-HU" sz="3200" dirty="0"/>
            </a:br>
            <a:br>
              <a:rPr lang="en-US" dirty="0"/>
            </a:br>
            <a:r>
              <a:rPr lang="en-US" sz="2700" b="1" dirty="0"/>
              <a:t>Stretching </a:t>
            </a:r>
            <a:r>
              <a:rPr lang="en-US" sz="2700" b="1" dirty="0" err="1"/>
              <a:t>típusok</a:t>
            </a:r>
            <a:br>
              <a:rPr lang="en-US" sz="2700" b="1" dirty="0"/>
            </a:br>
            <a:br>
              <a:rPr lang="hu-HU" sz="2800" dirty="0"/>
            </a:br>
            <a:endParaRPr lang="en-US" sz="27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25052" y="2218924"/>
            <a:ext cx="531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Statikus stretching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4423" y="4751784"/>
            <a:ext cx="265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969" y="2014454"/>
            <a:ext cx="3415631" cy="457091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890001" y="1306568"/>
            <a:ext cx="3736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 Dinamikus stretching</a:t>
            </a:r>
            <a:endParaRPr lang="en-US" sz="2000" dirty="0"/>
          </a:p>
          <a:p>
            <a:endParaRPr lang="hu-HU" sz="2000" dirty="0"/>
          </a:p>
        </p:txBody>
      </p:sp>
      <p:pic>
        <p:nvPicPr>
          <p:cNvPr id="8" name="Content Placeholder 4" descr="Content Placeholder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9580" y="2957588"/>
            <a:ext cx="2905467" cy="29112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17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6092" y="206400"/>
            <a:ext cx="8895053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HELYES NYÚJTÁS-GERINCVELŐI REFLEXEK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77535" y="1269872"/>
            <a:ext cx="7124779" cy="1470545"/>
          </a:xfrm>
        </p:spPr>
        <p:txBody>
          <a:bodyPr>
            <a:noAutofit/>
          </a:bodyPr>
          <a:lstStyle/>
          <a:p>
            <a:r>
              <a:rPr lang="en-US" sz="2000" dirty="0"/>
              <a:t>M</a:t>
            </a:r>
            <a:r>
              <a:rPr lang="hu-HU" sz="2000" dirty="0"/>
              <a:t>EGNYÚJTÁSI REFLEX (MIOTATIKUS)</a:t>
            </a:r>
          </a:p>
          <a:p>
            <a:r>
              <a:rPr lang="hu-HU" sz="2000" dirty="0"/>
              <a:t>AUTOGÉN GÁTLÁS (INVERZ MIOTATIKUS)</a:t>
            </a:r>
          </a:p>
          <a:p>
            <a:r>
              <a:rPr lang="hu-HU" sz="2000" dirty="0"/>
              <a:t>FORDÍTOTT BEIDEGZÉS (RECIPROK INNERVÁCIÓ)</a:t>
            </a:r>
          </a:p>
        </p:txBody>
      </p:sp>
      <p:pic>
        <p:nvPicPr>
          <p:cNvPr id="6" name="image11.jpeg" descr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" y="3349332"/>
            <a:ext cx="4808562" cy="3430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ontent Placeholder 6" descr="BIOREZO_PHW300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161" y="5213411"/>
            <a:ext cx="5915858" cy="1566568"/>
          </a:xfrm>
          <a:prstGeom prst="rect">
            <a:avLst/>
          </a:prstGeom>
        </p:spPr>
      </p:pic>
      <p:pic>
        <p:nvPicPr>
          <p:cNvPr id="7" name="Content Placeholder 5" descr="Content Placeholder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9197" y="1125272"/>
            <a:ext cx="2486233" cy="3230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ontent Placeholder 4" descr="Content Placeholder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6882" y="1723917"/>
            <a:ext cx="3205793" cy="20984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1841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0901" y="370395"/>
            <a:ext cx="10972800" cy="1143000"/>
          </a:xfrm>
        </p:spPr>
        <p:txBody>
          <a:bodyPr/>
          <a:lstStyle/>
          <a:p>
            <a:pPr algn="ctr"/>
            <a:r>
              <a:rPr lang="hu-HU" sz="3600" dirty="0"/>
              <a:t>A JÓGA ÁSZANÁI MOZGÁSSZERVI SZEMPONTBÓL: NYÚJTÁS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2948" y="1569256"/>
            <a:ext cx="6632160" cy="3332163"/>
          </a:xfrm>
        </p:spPr>
        <p:txBody>
          <a:bodyPr>
            <a:noAutofit/>
          </a:bodyPr>
          <a:lstStyle/>
          <a:p>
            <a:r>
              <a:rPr lang="hu-HU" sz="2200" b="1" dirty="0"/>
              <a:t>Pózok helyes kivitelezése!: korrekt kiindulóhelyzet </a:t>
            </a:r>
          </a:p>
          <a:p>
            <a:r>
              <a:rPr lang="hu-HU" sz="2200" dirty="0"/>
              <a:t>Ízületi rom figyelembevétele</a:t>
            </a:r>
          </a:p>
          <a:p>
            <a:r>
              <a:rPr lang="hu-HU" sz="2200" dirty="0"/>
              <a:t>megfelelő „bemelegítés”- MOBILIZÁLÁS!</a:t>
            </a:r>
          </a:p>
          <a:p>
            <a:pPr lvl="0"/>
            <a:r>
              <a:rPr lang="hu-HU" sz="2200" b="1" dirty="0"/>
              <a:t>reflex- mechanizmusok kiváltása </a:t>
            </a:r>
            <a:endParaRPr lang="hu-HU" sz="2200" dirty="0"/>
          </a:p>
          <a:p>
            <a:pPr lvl="0"/>
            <a:r>
              <a:rPr lang="hu-HU" sz="2200" b="1" dirty="0"/>
              <a:t>Nyújtás ideje!</a:t>
            </a:r>
            <a:endParaRPr lang="hu-HU" sz="2200" dirty="0"/>
          </a:p>
          <a:p>
            <a:pPr lvl="0"/>
            <a:r>
              <a:rPr lang="hu-HU" sz="2200" dirty="0"/>
              <a:t>Nyújtás ereje!</a:t>
            </a:r>
          </a:p>
          <a:p>
            <a:pPr lvl="0"/>
            <a:r>
              <a:rPr lang="hu-HU" sz="2200" dirty="0"/>
              <a:t>légzés „megtartás”</a:t>
            </a:r>
          </a:p>
          <a:p>
            <a:pPr lvl="0"/>
            <a:r>
              <a:rPr lang="hu-HU" sz="2200" dirty="0"/>
              <a:t>fájdalom 6-7-VAS skála</a:t>
            </a:r>
          </a:p>
          <a:p>
            <a:endParaRPr lang="hu-HU" sz="2200" b="1" dirty="0"/>
          </a:p>
          <a:p>
            <a:endParaRPr lang="hu-HU" sz="2200" dirty="0"/>
          </a:p>
          <a:p>
            <a:endParaRPr lang="hu-HU" sz="22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886" y="1404731"/>
            <a:ext cx="4314514" cy="242482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7863" y="4085811"/>
            <a:ext cx="4664765" cy="26110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680" y="4251904"/>
            <a:ext cx="3506686" cy="22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8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KLASSZIKUS</a:t>
            </a:r>
            <a:r>
              <a:rPr lang="hu-HU" dirty="0"/>
              <a:t> </a:t>
            </a:r>
            <a:r>
              <a:rPr lang="hu-HU" sz="3600" dirty="0"/>
              <a:t>ANATÓMIA</a:t>
            </a:r>
            <a:r>
              <a:rPr lang="hu-HU" dirty="0"/>
              <a:t>-</a:t>
            </a:r>
            <a:r>
              <a:rPr lang="hu-HU" b="1" dirty="0"/>
              <a:t>HOLISZTIKUS</a:t>
            </a:r>
            <a:r>
              <a:rPr lang="hu-HU" dirty="0"/>
              <a:t> </a:t>
            </a:r>
            <a:r>
              <a:rPr lang="hu-HU" sz="3600" dirty="0"/>
              <a:t>SZEMLÉLET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8262" y="2276680"/>
            <a:ext cx="5653938" cy="1238203"/>
          </a:xfrm>
        </p:spPr>
        <p:txBody>
          <a:bodyPr>
            <a:normAutofit/>
          </a:bodyPr>
          <a:lstStyle/>
          <a:p>
            <a:endParaRPr lang="hu-HU" sz="2400" dirty="0"/>
          </a:p>
          <a:p>
            <a:endParaRPr lang="hu-HU" sz="2400" dirty="0"/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A </a:t>
            </a:r>
            <a:r>
              <a:rPr lang="hu-HU" sz="2400" dirty="0" err="1"/>
              <a:t>fascia</a:t>
            </a:r>
            <a:r>
              <a:rPr lang="hu-HU" sz="2400" dirty="0"/>
              <a:t> él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008" y="3297051"/>
            <a:ext cx="2084601" cy="30641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486" y="4472895"/>
            <a:ext cx="3374571" cy="245226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18262" y="1690688"/>
            <a:ext cx="4357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</a:t>
            </a:r>
            <a:r>
              <a:rPr lang="hu-HU" sz="2400" dirty="0" err="1"/>
              <a:t>fascia</a:t>
            </a:r>
            <a:r>
              <a:rPr lang="hu-HU" sz="2400" dirty="0"/>
              <a:t> csak „csomagolóanyag”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412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2754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LAZÍTÁS</a:t>
            </a:r>
            <a:br>
              <a:rPr lang="hu-HU" dirty="0"/>
            </a:br>
            <a:r>
              <a:rPr lang="hu-HU" dirty="0"/>
              <a:t>IDEGRENDSZER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4294967295"/>
          </p:nvPr>
        </p:nvSpPr>
        <p:spPr>
          <a:xfrm>
            <a:off x="0" y="1825625"/>
            <a:ext cx="60198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relaxáció, meditáció</a:t>
            </a:r>
          </a:p>
          <a:p>
            <a:r>
              <a:rPr lang="hu-HU" sz="2400" dirty="0"/>
              <a:t>Szimpatikus idegrendszer tónusának csökkentése: = </a:t>
            </a:r>
            <a:r>
              <a:rPr lang="hu-HU" sz="2400" b="1" dirty="0"/>
              <a:t>szöveti feszülések oldása= keringés rendeződés</a:t>
            </a:r>
          </a:p>
          <a:p>
            <a:endParaRPr lang="hu-HU" sz="2400" b="1" dirty="0"/>
          </a:p>
          <a:p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98" y="3793488"/>
            <a:ext cx="5275365" cy="20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00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283239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HELYES ERŐSÍTÉS-MOTOROS KONTROLL 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93699" y="1279524"/>
            <a:ext cx="7607301" cy="4892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PANJABI:</a:t>
            </a:r>
          </a:p>
          <a:p>
            <a:r>
              <a:rPr lang="hu-HU" dirty="0"/>
              <a:t>Fájdalom, vagy inaktivitás következtében csökken a motoros tevékenységekhez szükséges </a:t>
            </a:r>
            <a:r>
              <a:rPr lang="hu-HU" dirty="0" err="1"/>
              <a:t>proprioceptív</a:t>
            </a:r>
            <a:r>
              <a:rPr lang="hu-HU" dirty="0"/>
              <a:t> funkció- </a:t>
            </a:r>
          </a:p>
          <a:p>
            <a:r>
              <a:rPr lang="hu-HU" dirty="0"/>
              <a:t>„BEKAPCSOLÁS”AWAKENING- AUTOMATIZÁLÁS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Statikus mozgások-dinamikusabb mozgások egyre nagyobb mozgásterjedelemmel 3D-ben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Content Placeholder 4" descr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7181" y="946020"/>
            <a:ext cx="3361835" cy="2544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ontent Placeholder 5" descr="Content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19672" y="4153525"/>
            <a:ext cx="3972328" cy="2348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4091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436" y="227019"/>
            <a:ext cx="9777663" cy="1143000"/>
          </a:xfrm>
        </p:spPr>
        <p:txBody>
          <a:bodyPr/>
          <a:lstStyle/>
          <a:p>
            <a:pPr algn="ctr"/>
            <a:r>
              <a:rPr lang="en-US" sz="3200" dirty="0"/>
              <a:t>PREVENTÍV ÁSZANA GYAKORLÁS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952" y="1354917"/>
            <a:ext cx="4616287" cy="2114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err="1"/>
              <a:t>Mik</a:t>
            </a:r>
            <a:r>
              <a:rPr lang="en-US" sz="2200" b="1" dirty="0"/>
              <a:t> </a:t>
            </a:r>
            <a:r>
              <a:rPr lang="en-US" sz="2200" b="1" dirty="0" err="1"/>
              <a:t>sérülhetnek</a:t>
            </a:r>
            <a:r>
              <a:rPr lang="en-US" sz="2200" b="1" dirty="0"/>
              <a:t> </a:t>
            </a:r>
            <a:r>
              <a:rPr lang="en-US" sz="2200" b="1" dirty="0" err="1"/>
              <a:t>és</a:t>
            </a:r>
            <a:r>
              <a:rPr lang="en-US" sz="2200" b="1" dirty="0"/>
              <a:t> </a:t>
            </a:r>
            <a:r>
              <a:rPr lang="en-US" sz="2200" b="1" dirty="0" err="1"/>
              <a:t>hogyan</a:t>
            </a:r>
            <a:r>
              <a:rPr lang="en-US" sz="2200" b="1" dirty="0"/>
              <a:t>?</a:t>
            </a:r>
          </a:p>
          <a:p>
            <a:pPr marL="0" indent="0">
              <a:buNone/>
            </a:pPr>
            <a:r>
              <a:rPr lang="en-US" sz="2200" b="1" dirty="0"/>
              <a:t>ÍZÜLETEK/LÁGYRÉSZEK: </a:t>
            </a:r>
          </a:p>
          <a:p>
            <a:pPr marL="0" indent="0">
              <a:buNone/>
            </a:pPr>
            <a:r>
              <a:rPr lang="en-US" sz="2200" b="1" dirty="0"/>
              <a:t>- </a:t>
            </a:r>
            <a:r>
              <a:rPr lang="en-US" sz="2200" dirty="0" err="1"/>
              <a:t>váll</a:t>
            </a:r>
            <a:r>
              <a:rPr lang="en-US" sz="2200" dirty="0"/>
              <a:t>, </a:t>
            </a:r>
            <a:r>
              <a:rPr lang="en-US" sz="2200" dirty="0" err="1"/>
              <a:t>ágyéki</a:t>
            </a:r>
            <a:r>
              <a:rPr lang="en-US" sz="2200" dirty="0"/>
              <a:t> </a:t>
            </a:r>
            <a:r>
              <a:rPr lang="en-US" sz="2200" dirty="0" err="1"/>
              <a:t>gerinc</a:t>
            </a:r>
            <a:endParaRPr lang="en-US" sz="2200" dirty="0"/>
          </a:p>
          <a:p>
            <a:pPr>
              <a:buFontTx/>
              <a:buChar char="-"/>
            </a:pPr>
            <a:r>
              <a:rPr lang="en-US" sz="2200" dirty="0" err="1"/>
              <a:t>csukló</a:t>
            </a:r>
            <a:endParaRPr lang="en-US" sz="2200" dirty="0"/>
          </a:p>
          <a:p>
            <a:pPr>
              <a:buFontTx/>
              <a:buChar char="-"/>
            </a:pPr>
            <a:r>
              <a:rPr lang="en-US" sz="2200" dirty="0" err="1"/>
              <a:t>nyaki</a:t>
            </a:r>
            <a:r>
              <a:rPr lang="en-US" sz="2200" dirty="0"/>
              <a:t> </a:t>
            </a:r>
            <a:r>
              <a:rPr lang="en-US" sz="2200" dirty="0" err="1"/>
              <a:t>gerinc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7" descr="BIOREZO_PHW297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52723" y="984140"/>
            <a:ext cx="2607918" cy="256204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950" y="984140"/>
            <a:ext cx="2722770" cy="2075924"/>
          </a:xfrm>
          <a:prstGeom prst="rect">
            <a:avLst/>
          </a:prstGeom>
        </p:spPr>
      </p:pic>
      <p:pic>
        <p:nvPicPr>
          <p:cNvPr id="15" name="Content Placeholder 6" descr="Content Placeholder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039" y="4689196"/>
            <a:ext cx="3124200" cy="1496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25267" y="4761866"/>
            <a:ext cx="3561438" cy="1350979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167340" y="6556233"/>
            <a:ext cx="41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www.athleta.net</a:t>
            </a:r>
            <a:r>
              <a:rPr lang="en-US" sz="1000" dirty="0"/>
              <a:t>/2013/09/17/</a:t>
            </a:r>
            <a:r>
              <a:rPr lang="en-US" sz="1000" dirty="0" err="1"/>
              <a:t>chaturanga</a:t>
            </a:r>
            <a:r>
              <a:rPr lang="en-US" sz="1000" dirty="0"/>
              <a:t>-dos-and-</a:t>
            </a:r>
            <a:r>
              <a:rPr lang="en-US" sz="1000" dirty="0" err="1"/>
              <a:t>donts</a:t>
            </a:r>
            <a:r>
              <a:rPr lang="en-US" sz="1000" dirty="0"/>
              <a:t>/</a:t>
            </a:r>
            <a:endParaRPr lang="hu-HU" sz="1000" dirty="0"/>
          </a:p>
          <a:p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152221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ÖSSZEFOGLALÁS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sz="half" idx="1"/>
          </p:nvPr>
        </p:nvSpPr>
        <p:spPr>
          <a:xfrm>
            <a:off x="299545" y="1825625"/>
            <a:ext cx="6369269" cy="4840218"/>
          </a:xfrm>
        </p:spPr>
        <p:txBody>
          <a:bodyPr>
            <a:normAutofit fontScale="92500" lnSpcReduction="20000"/>
          </a:bodyPr>
          <a:lstStyle/>
          <a:p>
            <a:r>
              <a:rPr lang="hu-HU" b="1" dirty="0"/>
              <a:t>Egyedi alkat, életkor, „minták figyelembe vétele</a:t>
            </a:r>
          </a:p>
          <a:p>
            <a:r>
              <a:rPr lang="hu-HU" b="1" dirty="0"/>
              <a:t>Pózok helyes kivitelezése!: </a:t>
            </a:r>
            <a:r>
              <a:rPr lang="hu-HU" dirty="0"/>
              <a:t>helyes testtartás :</a:t>
            </a:r>
            <a:r>
              <a:rPr lang="hu-HU" b="1" dirty="0"/>
              <a:t>korrekt kiindulóhelyzet </a:t>
            </a:r>
            <a:endParaRPr lang="hu-HU" dirty="0"/>
          </a:p>
          <a:p>
            <a:r>
              <a:rPr lang="hu-HU" dirty="0"/>
              <a:t>megfelelő „bemelegítés”- MOBILIZÁLÁS!</a:t>
            </a:r>
          </a:p>
          <a:p>
            <a:r>
              <a:rPr lang="hu-HU" dirty="0"/>
              <a:t>Ízületi ROM figyelembevétele</a:t>
            </a:r>
          </a:p>
          <a:p>
            <a:r>
              <a:rPr lang="hu-HU" b="1" dirty="0"/>
              <a:t>Reflex- mechanizmusok kiváltása </a:t>
            </a:r>
            <a:r>
              <a:rPr lang="en-US" u="sng" dirty="0"/>
              <a:t>N</a:t>
            </a:r>
            <a:r>
              <a:rPr lang="hu-HU" u="sng" dirty="0" err="1"/>
              <a:t>yújtásnál</a:t>
            </a:r>
            <a:r>
              <a:rPr lang="hu-HU" u="sng" dirty="0"/>
              <a:t> </a:t>
            </a:r>
          </a:p>
          <a:p>
            <a:pPr lvl="0"/>
            <a:r>
              <a:rPr lang="hu-HU" b="1" dirty="0"/>
              <a:t>AWAKENING </a:t>
            </a:r>
            <a:r>
              <a:rPr lang="hu-HU" u="sng" dirty="0"/>
              <a:t>Erősítésnél</a:t>
            </a:r>
            <a:r>
              <a:rPr lang="hu-HU" dirty="0"/>
              <a:t> megfelelő izmok használata-kompenzálások elkerülése</a:t>
            </a:r>
          </a:p>
          <a:p>
            <a:pPr lvl="0"/>
            <a:r>
              <a:rPr lang="hu-HU" dirty="0"/>
              <a:t>légzés „megtartás”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Not too much-not too less </a:t>
            </a:r>
          </a:p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</a:rPr>
              <a:t>Stira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</a:rPr>
              <a:t>sukha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</a:rPr>
              <a:t>asanam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”</a:t>
            </a:r>
            <a:endParaRPr lang="en-US" dirty="0"/>
          </a:p>
          <a:p>
            <a:pPr lvl="0"/>
            <a:endParaRPr lang="hu-HU" dirty="0"/>
          </a:p>
          <a:p>
            <a:endParaRPr lang="en-US" b="1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795872" y="1343216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„A BLOKKOK OLDÁSA”</a:t>
            </a:r>
            <a:endParaRPr lang="en-US" b="1" dirty="0"/>
          </a:p>
          <a:p>
            <a:r>
              <a:rPr lang="en-US" b="1" dirty="0"/>
              <a:t>“tense </a:t>
            </a:r>
            <a:r>
              <a:rPr lang="en-US" dirty="0"/>
              <a:t> less”</a:t>
            </a:r>
            <a:endParaRPr lang="en-US" b="1" dirty="0"/>
          </a:p>
          <a:p>
            <a:r>
              <a:rPr lang="en-US" b="1" dirty="0"/>
              <a:t>“stretch </a:t>
            </a:r>
            <a:r>
              <a:rPr lang="en-US" dirty="0"/>
              <a:t>less”</a:t>
            </a:r>
          </a:p>
          <a:p>
            <a:r>
              <a:rPr lang="en-US" b="1" dirty="0"/>
              <a:t>“breathe </a:t>
            </a:r>
            <a:r>
              <a:rPr lang="en-US" dirty="0"/>
              <a:t>less”</a:t>
            </a:r>
          </a:p>
          <a:p>
            <a:r>
              <a:rPr lang="en-US" b="1" dirty="0"/>
              <a:t>“think</a:t>
            </a:r>
            <a:r>
              <a:rPr lang="en-US" dirty="0"/>
              <a:t> less” </a:t>
            </a:r>
          </a:p>
          <a:p>
            <a:r>
              <a:rPr lang="en-US" b="1" dirty="0"/>
              <a:t>“eat </a:t>
            </a:r>
            <a:r>
              <a:rPr lang="en-US" dirty="0"/>
              <a:t>less”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251" y="4058381"/>
            <a:ext cx="5054221" cy="27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47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ÖSSZEFOGLALÁS 2. </a:t>
            </a:r>
            <a:br>
              <a:rPr lang="en-US" dirty="0"/>
            </a:br>
            <a:r>
              <a:rPr lang="hu-HU" dirty="0"/>
              <a:t>MOZGÁSSZERVI BETEGSÉGEK „KEZELÉSE” JÓGÁVAL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4294967295"/>
          </p:nvPr>
        </p:nvSpPr>
        <p:spPr>
          <a:xfrm>
            <a:off x="193964" y="1825625"/>
            <a:ext cx="6206836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 err="1"/>
              <a:t>Jóga</a:t>
            </a:r>
            <a:r>
              <a:rPr lang="en-US" b="1" dirty="0"/>
              <a:t>- </a:t>
            </a:r>
            <a:r>
              <a:rPr lang="en-US" b="1" dirty="0" err="1"/>
              <a:t>nem</a:t>
            </a:r>
            <a:r>
              <a:rPr lang="en-US" b="1" dirty="0"/>
              <a:t> </a:t>
            </a:r>
            <a:r>
              <a:rPr lang="en-US" b="1" dirty="0" err="1"/>
              <a:t>terápia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“A </a:t>
            </a:r>
            <a:r>
              <a:rPr lang="en-US" b="1" dirty="0" err="1"/>
              <a:t>jóga</a:t>
            </a:r>
            <a:r>
              <a:rPr lang="en-US" b="1" dirty="0"/>
              <a:t> </a:t>
            </a:r>
            <a:r>
              <a:rPr lang="en-US" b="1" dirty="0" err="1"/>
              <a:t>komplementer</a:t>
            </a:r>
            <a:r>
              <a:rPr lang="en-US" b="1" dirty="0"/>
              <a:t> (</a:t>
            </a:r>
            <a:r>
              <a:rPr lang="en-US" b="1" dirty="0" err="1"/>
              <a:t>kiegészítő</a:t>
            </a:r>
            <a:r>
              <a:rPr lang="en-US" b="1" dirty="0"/>
              <a:t>) </a:t>
            </a:r>
            <a:r>
              <a:rPr lang="en-US" b="1" dirty="0" err="1"/>
              <a:t>tudomány</a:t>
            </a:r>
            <a:r>
              <a:rPr lang="en-US" b="1" dirty="0"/>
              <a:t>”</a:t>
            </a:r>
            <a:r>
              <a:rPr lang="en-US" dirty="0"/>
              <a:t>.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egészségügyi</a:t>
            </a:r>
            <a:r>
              <a:rPr lang="en-US" dirty="0"/>
              <a:t> </a:t>
            </a:r>
            <a:r>
              <a:rPr lang="en-US" dirty="0" err="1"/>
              <a:t>panaszt</a:t>
            </a:r>
            <a:r>
              <a:rPr lang="en-US" dirty="0"/>
              <a:t> </a:t>
            </a:r>
            <a:r>
              <a:rPr lang="en-US" dirty="0" err="1"/>
              <a:t>először</a:t>
            </a:r>
            <a:r>
              <a:rPr lang="en-US" dirty="0"/>
              <a:t> </a:t>
            </a:r>
            <a:r>
              <a:rPr lang="en-US" dirty="0" err="1"/>
              <a:t>szakorvosnak</a:t>
            </a:r>
            <a:r>
              <a:rPr lang="en-US" dirty="0"/>
              <a:t>/</a:t>
            </a:r>
            <a:r>
              <a:rPr lang="en-US" dirty="0" err="1"/>
              <a:t>gyógytornásznak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</a:t>
            </a:r>
            <a:r>
              <a:rPr lang="en-US" dirty="0" err="1"/>
              <a:t>kivizsgálnia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kezelnie</a:t>
            </a:r>
            <a:r>
              <a:rPr lang="en-US" dirty="0"/>
              <a:t>, </a:t>
            </a:r>
            <a:r>
              <a:rPr lang="en-US" dirty="0" err="1"/>
              <a:t>ezután</a:t>
            </a:r>
            <a:r>
              <a:rPr lang="en-US" dirty="0"/>
              <a:t> </a:t>
            </a:r>
            <a:r>
              <a:rPr lang="en-US" dirty="0" err="1"/>
              <a:t>nyúlhatunk</a:t>
            </a:r>
            <a:r>
              <a:rPr lang="en-US" dirty="0"/>
              <a:t> a </a:t>
            </a:r>
            <a:r>
              <a:rPr lang="en-US" dirty="0" err="1"/>
              <a:t>jóga</a:t>
            </a:r>
            <a:r>
              <a:rPr lang="en-US" dirty="0"/>
              <a:t> </a:t>
            </a:r>
            <a:r>
              <a:rPr lang="en-US" dirty="0" err="1"/>
              <a:t>eszközeihez</a:t>
            </a:r>
            <a:r>
              <a:rPr lang="en-US" dirty="0"/>
              <a:t>, mint </a:t>
            </a:r>
            <a:r>
              <a:rPr lang="en-US" dirty="0" err="1"/>
              <a:t>betegségmegelőző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egészségellenes</a:t>
            </a:r>
            <a:r>
              <a:rPr lang="en-US" dirty="0"/>
              <a:t> </a:t>
            </a:r>
            <a:r>
              <a:rPr lang="en-US" dirty="0" err="1"/>
              <a:t>magatartásból</a:t>
            </a:r>
            <a:r>
              <a:rPr lang="en-US" dirty="0"/>
              <a:t> </a:t>
            </a:r>
            <a:r>
              <a:rPr lang="en-US" dirty="0" err="1"/>
              <a:t>eredő</a:t>
            </a:r>
            <a:r>
              <a:rPr lang="en-US" dirty="0"/>
              <a:t> </a:t>
            </a:r>
            <a:r>
              <a:rPr lang="en-US" dirty="0" err="1"/>
              <a:t>kórokat</a:t>
            </a:r>
            <a:r>
              <a:rPr lang="en-US" dirty="0"/>
              <a:t> </a:t>
            </a:r>
            <a:r>
              <a:rPr lang="en-US" dirty="0" err="1"/>
              <a:t>enyhítő</a:t>
            </a:r>
            <a:r>
              <a:rPr lang="en-US" dirty="0"/>
              <a:t> </a:t>
            </a:r>
            <a:r>
              <a:rPr lang="en-US" dirty="0" err="1"/>
              <a:t>rendszerhez</a:t>
            </a:r>
            <a:r>
              <a:rPr lang="en-US" dirty="0"/>
              <a:t>. “ (Dr. </a:t>
            </a:r>
            <a:r>
              <a:rPr lang="en-US" dirty="0" err="1"/>
              <a:t>Vígh</a:t>
            </a:r>
            <a:r>
              <a:rPr lang="en-US" dirty="0"/>
              <a:t> </a:t>
            </a:r>
            <a:r>
              <a:rPr lang="en-US" dirty="0" err="1"/>
              <a:t>Béla</a:t>
            </a:r>
            <a:r>
              <a:rPr lang="en-US" dirty="0"/>
              <a:t>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190" y="1973792"/>
            <a:ext cx="3812028" cy="43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6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/>
              <a:t>KÖSZÖNÖM A FIGYELMET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77182"/>
            <a:ext cx="5181600" cy="3448224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55" y="1825625"/>
            <a:ext cx="2895489" cy="4351338"/>
          </a:xfrm>
        </p:spPr>
      </p:pic>
      <p:sp>
        <p:nvSpPr>
          <p:cNvPr id="3" name="Szövegdoboz 2"/>
          <p:cNvSpPr txBox="1"/>
          <p:nvPr/>
        </p:nvSpPr>
        <p:spPr>
          <a:xfrm>
            <a:off x="2484783" y="6341165"/>
            <a:ext cx="454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TAR-BALLAI ÉVA GYÓGYTORNÁSZ-JÓGAOKTATÓ</a:t>
            </a:r>
          </a:p>
        </p:txBody>
      </p:sp>
    </p:spTree>
    <p:extLst>
      <p:ext uri="{BB962C8B-B14F-4D97-AF65-F5344CB8AC3E}">
        <p14:creationId xmlns:p14="http://schemas.microsoft.com/office/powerpoint/2010/main" val="2009718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Irodalomjegyzék</a:t>
            </a: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838200" y="1264596"/>
            <a:ext cx="10515600" cy="559340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hu-HU" dirty="0"/>
              <a:t>Thomas W. </a:t>
            </a:r>
            <a:r>
              <a:rPr lang="hu-HU" dirty="0" err="1"/>
              <a:t>Myers</a:t>
            </a:r>
            <a:r>
              <a:rPr lang="hu-HU" dirty="0"/>
              <a:t>: </a:t>
            </a:r>
            <a:r>
              <a:rPr lang="hu-HU" dirty="0" err="1"/>
              <a:t>Anatomy</a:t>
            </a:r>
            <a:r>
              <a:rPr lang="hu-HU" dirty="0"/>
              <a:t> </a:t>
            </a:r>
            <a:r>
              <a:rPr lang="hu-HU" dirty="0" err="1"/>
              <a:t>trains</a:t>
            </a:r>
            <a:r>
              <a:rPr lang="hu-HU" dirty="0"/>
              <a:t> 2014.</a:t>
            </a:r>
          </a:p>
          <a:p>
            <a:pPr lvl="0"/>
            <a:r>
              <a:rPr lang="hu-HU" dirty="0"/>
              <a:t>James </a:t>
            </a:r>
            <a:r>
              <a:rPr lang="hu-HU" dirty="0" err="1"/>
              <a:t>Earls</a:t>
            </a:r>
            <a:r>
              <a:rPr lang="hu-HU" dirty="0"/>
              <a:t> and Thomas W. </a:t>
            </a:r>
            <a:r>
              <a:rPr lang="hu-HU" dirty="0" err="1"/>
              <a:t>Myers</a:t>
            </a:r>
            <a:r>
              <a:rPr lang="hu-HU" dirty="0"/>
              <a:t>: </a:t>
            </a:r>
            <a:r>
              <a:rPr lang="hu-HU" dirty="0" err="1"/>
              <a:t>Fascial</a:t>
            </a:r>
            <a:r>
              <a:rPr lang="hu-HU" dirty="0"/>
              <a:t> </a:t>
            </a:r>
            <a:r>
              <a:rPr lang="hu-HU" dirty="0" err="1"/>
              <a:t>release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struktural</a:t>
            </a:r>
            <a:r>
              <a:rPr lang="hu-HU" dirty="0"/>
              <a:t> </a:t>
            </a:r>
            <a:r>
              <a:rPr lang="hu-HU" dirty="0" err="1"/>
              <a:t>balance</a:t>
            </a:r>
            <a:r>
              <a:rPr lang="hu-HU" dirty="0"/>
              <a:t> 2010.</a:t>
            </a:r>
          </a:p>
          <a:p>
            <a:pPr lvl="0"/>
            <a:r>
              <a:rPr lang="en-US" dirty="0"/>
              <a:t>Robert </a:t>
            </a:r>
            <a:r>
              <a:rPr lang="en-US" dirty="0" err="1"/>
              <a:t>Schleip</a:t>
            </a:r>
            <a:r>
              <a:rPr lang="en-US" dirty="0"/>
              <a:t>, Thomas W Findley, Leon </a:t>
            </a:r>
            <a:r>
              <a:rPr lang="en-US" dirty="0" err="1"/>
              <a:t>Chaitow</a:t>
            </a:r>
            <a:r>
              <a:rPr lang="en-US" dirty="0"/>
              <a:t>, Peter A </a:t>
            </a:r>
            <a:r>
              <a:rPr lang="en-US" dirty="0" err="1"/>
              <a:t>Huijing</a:t>
            </a:r>
            <a:r>
              <a:rPr lang="en-US" dirty="0"/>
              <a:t>: Fascia - The Tensional Network of the Human Body 2012.</a:t>
            </a:r>
            <a:endParaRPr lang="hu-HU" dirty="0"/>
          </a:p>
          <a:p>
            <a:pPr lvl="0"/>
            <a:r>
              <a:rPr lang="en-US" dirty="0"/>
              <a:t>Robert </a:t>
            </a:r>
            <a:r>
              <a:rPr lang="en-US" dirty="0" err="1"/>
              <a:t>Schleip</a:t>
            </a:r>
            <a:r>
              <a:rPr lang="en-US" dirty="0"/>
              <a:t>, Amanda Baker:  Fascia in Sport and Movement 2007.</a:t>
            </a:r>
            <a:endParaRPr lang="hu-HU" dirty="0"/>
          </a:p>
          <a:p>
            <a:pPr lvl="0"/>
            <a:r>
              <a:rPr lang="hu-HU" dirty="0" err="1"/>
              <a:t>Joanne</a:t>
            </a:r>
            <a:r>
              <a:rPr lang="hu-HU" dirty="0"/>
              <a:t> </a:t>
            </a:r>
            <a:r>
              <a:rPr lang="hu-HU" dirty="0" err="1"/>
              <a:t>Sarah</a:t>
            </a:r>
            <a:r>
              <a:rPr lang="hu-HU" dirty="0"/>
              <a:t> </a:t>
            </a:r>
            <a:r>
              <a:rPr lang="hu-HU" dirty="0" err="1"/>
              <a:t>Avinson</a:t>
            </a:r>
            <a:r>
              <a:rPr lang="hu-HU" dirty="0"/>
              <a:t>: </a:t>
            </a:r>
            <a:r>
              <a:rPr lang="hu-HU" dirty="0" err="1"/>
              <a:t>Yoga</a:t>
            </a:r>
            <a:r>
              <a:rPr lang="hu-HU" dirty="0"/>
              <a:t>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anatomy</a:t>
            </a:r>
            <a:r>
              <a:rPr lang="hu-HU" dirty="0"/>
              <a:t> and </a:t>
            </a:r>
            <a:r>
              <a:rPr lang="hu-HU" dirty="0" err="1"/>
              <a:t>movement</a:t>
            </a:r>
            <a:r>
              <a:rPr lang="hu-HU" dirty="0"/>
              <a:t> 2015.</a:t>
            </a:r>
          </a:p>
          <a:p>
            <a:pPr lvl="0"/>
            <a:r>
              <a:rPr lang="hu-HU" dirty="0"/>
              <a:t>Varga Viola: Dinamikus </a:t>
            </a:r>
            <a:r>
              <a:rPr lang="hu-HU" dirty="0" err="1"/>
              <a:t>manuálterápia</a:t>
            </a:r>
            <a:r>
              <a:rPr lang="hu-HU" dirty="0"/>
              <a:t> 2014.</a:t>
            </a:r>
          </a:p>
          <a:p>
            <a:pPr lvl="0"/>
            <a:r>
              <a:rPr lang="hu-HU" dirty="0"/>
              <a:t>Simon-</a:t>
            </a:r>
            <a:r>
              <a:rPr lang="hu-HU" dirty="0" err="1"/>
              <a:t>Borg</a:t>
            </a:r>
            <a:r>
              <a:rPr lang="hu-HU" dirty="0"/>
              <a:t> </a:t>
            </a:r>
            <a:r>
              <a:rPr lang="hu-HU" dirty="0" err="1"/>
              <a:t>Olivier</a:t>
            </a:r>
            <a:r>
              <a:rPr lang="hu-HU" dirty="0"/>
              <a:t>, </a:t>
            </a:r>
            <a:r>
              <a:rPr lang="hu-HU" dirty="0" err="1"/>
              <a:t>Bianca</a:t>
            </a:r>
            <a:r>
              <a:rPr lang="hu-HU" dirty="0"/>
              <a:t> </a:t>
            </a:r>
            <a:r>
              <a:rPr lang="hu-HU" dirty="0" err="1"/>
              <a:t>Machkiss</a:t>
            </a:r>
            <a:r>
              <a:rPr lang="hu-HU" dirty="0"/>
              <a:t>: </a:t>
            </a:r>
            <a:r>
              <a:rPr lang="hu-HU" dirty="0" err="1"/>
              <a:t>Applied</a:t>
            </a:r>
            <a:r>
              <a:rPr lang="hu-HU" dirty="0"/>
              <a:t> </a:t>
            </a:r>
            <a:r>
              <a:rPr lang="hu-HU" dirty="0" err="1"/>
              <a:t>anatomy</a:t>
            </a:r>
            <a:r>
              <a:rPr lang="hu-HU" dirty="0"/>
              <a:t> and </a:t>
            </a:r>
            <a:r>
              <a:rPr lang="hu-HU" dirty="0" err="1"/>
              <a:t>physiology</a:t>
            </a:r>
            <a:r>
              <a:rPr lang="hu-HU" dirty="0"/>
              <a:t> of </a:t>
            </a:r>
            <a:r>
              <a:rPr lang="hu-HU" dirty="0" err="1"/>
              <a:t>Yoga</a:t>
            </a:r>
            <a:r>
              <a:rPr lang="hu-HU" dirty="0"/>
              <a:t> 2005.</a:t>
            </a:r>
          </a:p>
          <a:p>
            <a:pPr lvl="0"/>
            <a:r>
              <a:rPr lang="hu-HU" dirty="0" err="1"/>
              <a:t>Leslie</a:t>
            </a:r>
            <a:r>
              <a:rPr lang="hu-HU" dirty="0"/>
              <a:t> </a:t>
            </a:r>
            <a:r>
              <a:rPr lang="hu-HU" dirty="0" err="1"/>
              <a:t>Kaminoff</a:t>
            </a:r>
            <a:r>
              <a:rPr lang="hu-HU" dirty="0"/>
              <a:t>: </a:t>
            </a:r>
            <a:r>
              <a:rPr lang="hu-HU" dirty="0" err="1"/>
              <a:t>Yoga</a:t>
            </a:r>
            <a:r>
              <a:rPr lang="hu-HU" dirty="0"/>
              <a:t> </a:t>
            </a:r>
            <a:r>
              <a:rPr lang="hu-HU" dirty="0" err="1"/>
              <a:t>Anatomy</a:t>
            </a:r>
            <a:r>
              <a:rPr lang="hu-HU" dirty="0"/>
              <a:t> (Human </a:t>
            </a:r>
            <a:r>
              <a:rPr lang="hu-HU" dirty="0" err="1"/>
              <a:t>kinetics</a:t>
            </a:r>
            <a:r>
              <a:rPr lang="hu-HU" dirty="0"/>
              <a:t>, USA 2007.)</a:t>
            </a:r>
          </a:p>
          <a:p>
            <a:pPr lvl="0"/>
            <a:r>
              <a:rPr lang="hu-HU" dirty="0" err="1"/>
              <a:t>Dr</a:t>
            </a:r>
            <a:r>
              <a:rPr lang="hu-HU" dirty="0"/>
              <a:t> Vígh Béla: A jóga orvosi szemmel 2007.</a:t>
            </a:r>
          </a:p>
          <a:p>
            <a:pPr lvl="0"/>
            <a:r>
              <a:rPr lang="hu-HU" dirty="0"/>
              <a:t>Balogh Ildikó: Mozgás ABC (Egészségügyi Főiskolai kar, Budapest 1999.)</a:t>
            </a:r>
          </a:p>
          <a:p>
            <a:pPr lvl="0"/>
            <a:r>
              <a:rPr lang="hu-HU" dirty="0"/>
              <a:t>Koltai Endréné: </a:t>
            </a:r>
            <a:r>
              <a:rPr lang="hu-HU" dirty="0" err="1"/>
              <a:t>Stretching</a:t>
            </a:r>
            <a:r>
              <a:rPr lang="hu-HU" dirty="0"/>
              <a:t> (</a:t>
            </a:r>
            <a:r>
              <a:rPr lang="hu-HU" dirty="0" err="1"/>
              <a:t>Eü</a:t>
            </a:r>
            <a:r>
              <a:rPr lang="hu-HU" dirty="0"/>
              <a:t>. Főiskolai jegyzet, Budapest,1998.)</a:t>
            </a:r>
          </a:p>
          <a:p>
            <a:pPr lvl="0"/>
            <a:r>
              <a:rPr lang="hu-HU" dirty="0"/>
              <a:t>Koltainé Balázs Éva, Sziliné </a:t>
            </a:r>
            <a:r>
              <a:rPr lang="hu-HU" dirty="0" err="1"/>
              <a:t>Hangay</a:t>
            </a:r>
            <a:r>
              <a:rPr lang="hu-HU" dirty="0"/>
              <a:t> Ágnes: </a:t>
            </a:r>
            <a:r>
              <a:rPr lang="hu-HU" dirty="0" err="1"/>
              <a:t>Stretching</a:t>
            </a:r>
            <a:r>
              <a:rPr lang="hu-HU" dirty="0"/>
              <a:t> (SE-EFK, Budapest, 2008.)</a:t>
            </a:r>
          </a:p>
          <a:p>
            <a:pPr lvl="0"/>
            <a:r>
              <a:rPr lang="hu-HU" dirty="0"/>
              <a:t>Tar-Ballai Éva, Frank-Pálfi Tímea: Mozgásszervi Jógaterápia Tanfolyami jegyzet (Budapest 2017.)</a:t>
            </a:r>
          </a:p>
          <a:p>
            <a:pPr lvl="0"/>
            <a:r>
              <a:rPr lang="hu-HU" dirty="0" err="1"/>
              <a:t>Mogyorósy</a:t>
            </a:r>
            <a:r>
              <a:rPr lang="hu-HU" dirty="0"/>
              <a:t> Krisztina:  A mozgásrendszer és a testtartás kezelése jógagyakorlatokkal a modern kutatások tükrében (Szakdolgozat 2017.)</a:t>
            </a:r>
          </a:p>
          <a:p>
            <a:pPr lvl="0"/>
            <a:r>
              <a:rPr lang="hu-HU" dirty="0"/>
              <a:t>Marco </a:t>
            </a:r>
            <a:r>
              <a:rPr lang="hu-HU" dirty="0" err="1"/>
              <a:t>Congia</a:t>
            </a:r>
            <a:r>
              <a:rPr lang="hu-HU" dirty="0"/>
              <a:t>/</a:t>
            </a:r>
            <a:r>
              <a:rPr lang="hu-HU" dirty="0" err="1"/>
              <a:t>Quastné</a:t>
            </a:r>
            <a:r>
              <a:rPr lang="hu-HU" dirty="0"/>
              <a:t> Rigó Katalin: </a:t>
            </a:r>
            <a:r>
              <a:rPr lang="hu-HU" dirty="0" err="1"/>
              <a:t>Flossing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52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AZ ŰTTÖRŐK/FASCIA KUTATÓK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92094" y="4094331"/>
            <a:ext cx="3898899" cy="546099"/>
          </a:xfrm>
        </p:spPr>
        <p:txBody>
          <a:bodyPr>
            <a:normAutofit fontScale="77500" lnSpcReduction="20000"/>
          </a:bodyPr>
          <a:lstStyle/>
          <a:p>
            <a:pPr marL="0" indent="0" defTabSz="786383">
              <a:lnSpc>
                <a:spcPct val="96000"/>
              </a:lnSpc>
              <a:spcBef>
                <a:spcPts val="0"/>
              </a:spcBef>
              <a:buSzTx/>
              <a:buNone/>
              <a:defRPr sz="1700" b="1"/>
            </a:pPr>
            <a:endParaRPr lang="hu-HU" sz="2400" dirty="0"/>
          </a:p>
          <a:p>
            <a:pPr marL="0" indent="0" defTabSz="786383">
              <a:lnSpc>
                <a:spcPct val="96000"/>
              </a:lnSpc>
              <a:spcBef>
                <a:spcPts val="0"/>
              </a:spcBef>
              <a:buSzTx/>
              <a:buNone/>
              <a:defRPr sz="1700" b="1"/>
            </a:pPr>
            <a:r>
              <a:rPr lang="hu-HU" sz="2400" dirty="0"/>
              <a:t>Dr. Andrew Taylor </a:t>
            </a:r>
            <a:r>
              <a:rPr lang="hu-HU" sz="2400" dirty="0" err="1"/>
              <a:t>Still</a:t>
            </a:r>
            <a:r>
              <a:rPr lang="hu-HU" sz="2400" dirty="0"/>
              <a:t> (1828-1917)</a:t>
            </a:r>
          </a:p>
          <a:p>
            <a:pPr marL="0" indent="0" defTabSz="786383">
              <a:lnSpc>
                <a:spcPct val="96000"/>
              </a:lnSpc>
              <a:spcBef>
                <a:spcPts val="0"/>
              </a:spcBef>
              <a:buSzTx/>
              <a:buNone/>
              <a:defRPr sz="1700"/>
            </a:pPr>
            <a:endParaRPr lang="hu-HU" sz="2400" dirty="0"/>
          </a:p>
        </p:txBody>
      </p:sp>
      <p:pic>
        <p:nvPicPr>
          <p:cNvPr id="4" name="Content Placeholder 5" descr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689" y="149742"/>
            <a:ext cx="2081711" cy="3812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ontent Placeholder 4" descr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0" b="7668"/>
          <a:stretch>
            <a:fillRect/>
          </a:stretch>
        </p:blipFill>
        <p:spPr>
          <a:xfrm>
            <a:off x="231471" y="365126"/>
            <a:ext cx="2359329" cy="26682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églalap 5"/>
          <p:cNvSpPr/>
          <p:nvPr/>
        </p:nvSpPr>
        <p:spPr>
          <a:xfrm>
            <a:off x="70699" y="3472934"/>
            <a:ext cx="287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Dr. Ida Rolf </a:t>
            </a:r>
            <a:r>
              <a:rPr lang="en-US" dirty="0"/>
              <a:t>(1896-1979) </a:t>
            </a:r>
          </a:p>
        </p:txBody>
      </p:sp>
      <p:pic>
        <p:nvPicPr>
          <p:cNvPr id="7" name="Tartalom hely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792" y="1340729"/>
            <a:ext cx="2002038" cy="268827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460135" y="4104051"/>
            <a:ext cx="16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Thomas </a:t>
            </a:r>
            <a:r>
              <a:rPr lang="hu-HU" b="1" dirty="0" err="1"/>
              <a:t>Myers</a:t>
            </a:r>
            <a:r>
              <a:rPr lang="hu-HU" b="1" dirty="0"/>
              <a:t> </a:t>
            </a:r>
          </a:p>
        </p:txBody>
      </p:sp>
      <p:pic>
        <p:nvPicPr>
          <p:cNvPr id="10" name="Content Placeholder 4" descr="Content Placeholder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0135" y="1623410"/>
            <a:ext cx="1964027" cy="2221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71" y="4048960"/>
            <a:ext cx="1788170" cy="2210988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231471" y="6332061"/>
            <a:ext cx="185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Dr. Robert </a:t>
            </a:r>
            <a:r>
              <a:rPr lang="hu-HU" dirty="0" err="1"/>
              <a:t>Schleip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408153" y="4117390"/>
            <a:ext cx="2193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Dr. Stephen </a:t>
            </a:r>
            <a:r>
              <a:rPr lang="hu-HU" b="1" dirty="0" err="1"/>
              <a:t>Typaldos</a:t>
            </a:r>
            <a:endParaRPr lang="hu-HU" b="1" dirty="0"/>
          </a:p>
          <a:p>
            <a:r>
              <a:rPr lang="hu-HU" dirty="0"/>
              <a:t>(1957-2006)</a:t>
            </a:r>
          </a:p>
        </p:txBody>
      </p:sp>
      <p:pic>
        <p:nvPicPr>
          <p:cNvPr id="15" name="Tartalom hely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126" y="4473383"/>
            <a:ext cx="1626685" cy="2145886"/>
          </a:xfrm>
          <a:prstGeom prst="rect">
            <a:avLst/>
          </a:prstGeom>
        </p:spPr>
      </p:pic>
      <p:sp>
        <p:nvSpPr>
          <p:cNvPr id="18" name="Tartalom helye 2"/>
          <p:cNvSpPr txBox="1">
            <a:spLocks/>
          </p:cNvSpPr>
          <p:nvPr/>
        </p:nvSpPr>
        <p:spPr>
          <a:xfrm>
            <a:off x="7951289" y="5890318"/>
            <a:ext cx="2847340" cy="475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hu-HU" b="1"/>
              <a:t>Helene Langevin </a:t>
            </a:r>
            <a:r>
              <a:rPr lang="hu-HU"/>
              <a:t>Vermont/USA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122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59716" y="26468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FASCIA-KÖTŐSZÖVET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2320" y="1305844"/>
            <a:ext cx="8264116" cy="3643527"/>
          </a:xfrm>
        </p:spPr>
        <p:txBody>
          <a:bodyPr>
            <a:normAutofit/>
          </a:bodyPr>
          <a:lstStyle/>
          <a:p>
            <a:r>
              <a:rPr lang="hu-HU" sz="2400" dirty="0"/>
              <a:t>kötő és támasztószövetek csoportja</a:t>
            </a:r>
          </a:p>
          <a:p>
            <a:r>
              <a:rPr lang="hu-HU" sz="2400" dirty="0"/>
              <a:t>háromdimenziós kötőszöveti feszültségháló </a:t>
            </a:r>
          </a:p>
          <a:p>
            <a:r>
              <a:rPr lang="hu-HU" sz="2400" dirty="0"/>
              <a:t>beburkolja az egész emberi testet</a:t>
            </a:r>
          </a:p>
          <a:p>
            <a:endParaRPr lang="hu-HU" sz="2400" dirty="0"/>
          </a:p>
        </p:txBody>
      </p:sp>
      <p:pic>
        <p:nvPicPr>
          <p:cNvPr id="11" name="Content Placeholder 8" descr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7335" y="246761"/>
            <a:ext cx="2915377" cy="3297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282" y="3764207"/>
            <a:ext cx="3345481" cy="2850985"/>
          </a:xfrm>
          <a:prstGeom prst="rect">
            <a:avLst/>
          </a:prstGeom>
        </p:spPr>
      </p:pic>
      <p:pic>
        <p:nvPicPr>
          <p:cNvPr id="6" name="Kép 5" descr="/Users/evaballai/Desktop/Képernyőfotó 2018-01-27 - 15.08.55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30" y="4588548"/>
            <a:ext cx="3587726" cy="2269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23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FASCIA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284102" y="1371936"/>
            <a:ext cx="73139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b="1" dirty="0"/>
              <a:t>sejtes állomány</a:t>
            </a:r>
          </a:p>
          <a:p>
            <a:pPr lvl="0"/>
            <a:r>
              <a:rPr lang="hu-HU" b="1" dirty="0"/>
              <a:t>sejt közötti állomány</a:t>
            </a:r>
            <a:endParaRPr lang="hu-HU" dirty="0"/>
          </a:p>
          <a:p>
            <a:pPr lvl="0"/>
            <a:r>
              <a:rPr lang="hu-HU" b="1" dirty="0"/>
              <a:t>Víz </a:t>
            </a:r>
          </a:p>
          <a:p>
            <a:pPr lvl="0"/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96" r="9639"/>
          <a:stretch/>
        </p:blipFill>
        <p:spPr>
          <a:xfrm>
            <a:off x="8048321" y="212725"/>
            <a:ext cx="3859576" cy="4588548"/>
          </a:xfrm>
          <a:prstGeom prst="rect">
            <a:avLst/>
          </a:prstGeom>
        </p:spPr>
      </p:pic>
      <p:pic>
        <p:nvPicPr>
          <p:cNvPr id="8" name="Content Placeholder 4" descr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3086" y="3052232"/>
            <a:ext cx="2921727" cy="3304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869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 </a:t>
            </a:r>
            <a:br>
              <a:rPr lang="hu-HU" dirty="0"/>
            </a:br>
            <a:r>
              <a:rPr lang="hu-HU" dirty="0"/>
              <a:t> </a:t>
            </a:r>
            <a:br>
              <a:rPr lang="hu-HU" dirty="0"/>
            </a:br>
            <a:r>
              <a:rPr lang="hu-HU" dirty="0"/>
              <a:t>KÖTŐSZÖVETI ROSTOK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063684" cy="4654688"/>
          </a:xfrm>
        </p:spPr>
        <p:txBody>
          <a:bodyPr>
            <a:normAutofit/>
          </a:bodyPr>
          <a:lstStyle/>
          <a:p>
            <a:pPr lvl="0"/>
            <a:r>
              <a:rPr lang="hu-HU" b="1" dirty="0"/>
              <a:t>Kollagén: </a:t>
            </a:r>
            <a:r>
              <a:rPr lang="hu-HU" dirty="0"/>
              <a:t>“enyvadó” rostok, csekély rugalmasság 5-7%</a:t>
            </a:r>
          </a:p>
          <a:p>
            <a:pPr lvl="0"/>
            <a:endParaRPr lang="hu-HU" dirty="0"/>
          </a:p>
          <a:p>
            <a:pPr lvl="0"/>
            <a:r>
              <a:rPr lang="hu-HU" b="1" dirty="0"/>
              <a:t>Elasztikus: </a:t>
            </a:r>
            <a:r>
              <a:rPr lang="hu-HU" dirty="0"/>
              <a:t>“rugalmas” rostok: nagyfokú (150%)</a:t>
            </a:r>
          </a:p>
          <a:p>
            <a:pPr lvl="0"/>
            <a:endParaRPr lang="hu-HU" dirty="0"/>
          </a:p>
          <a:p>
            <a:pPr lvl="0"/>
            <a:r>
              <a:rPr lang="hu-HU" b="1" dirty="0" err="1"/>
              <a:t>Retikuláris</a:t>
            </a:r>
            <a:r>
              <a:rPr lang="hu-HU" b="1" dirty="0"/>
              <a:t>: </a:t>
            </a:r>
            <a:r>
              <a:rPr lang="hu-HU" dirty="0"/>
              <a:t>“rács” rostok: pókhálószerű struktúra</a:t>
            </a:r>
          </a:p>
          <a:p>
            <a:pPr lvl="0"/>
            <a:endParaRPr lang="hu-HU" dirty="0"/>
          </a:p>
          <a:p>
            <a:pPr lvl="0"/>
            <a:endParaRPr lang="hu-HU" dirty="0"/>
          </a:p>
          <a:p>
            <a:endParaRPr lang="hu-HU" dirty="0"/>
          </a:p>
        </p:txBody>
      </p:sp>
      <p:pic>
        <p:nvPicPr>
          <p:cNvPr id="4" name="Picture 1" descr="figure-33-02-06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884" y="1964842"/>
            <a:ext cx="4547994" cy="36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 descr="Title 1"/>
          <p:cNvSpPr>
            <a:spLocks noGrp="1"/>
          </p:cNvSpPr>
          <p:nvPr>
            <p:ph type="title"/>
          </p:nvPr>
        </p:nvSpPr>
        <p:spPr>
          <a:xfrm>
            <a:off x="-3609934" y="-2552106"/>
            <a:ext cx="6911934" cy="12646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2400">
                <a:latin typeface="Helvetica Neue" charset="0"/>
                <a:ea typeface="Helvetica Neue" charset="0"/>
                <a:cs typeface="Helvetica Neue" charset="0"/>
              </a:rPr>
              <a:t>HELVETICA 44</a:t>
            </a:r>
          </a:p>
        </p:txBody>
      </p:sp>
      <p:sp>
        <p:nvSpPr>
          <p:cNvPr id="134" name="Shape 134" descr="Conten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1"/>
            <a:ext cx="8042031" cy="1354015"/>
          </a:xfrm>
          <a:prstGeom prst="rect">
            <a:avLst/>
          </a:prstGeom>
        </p:spPr>
        <p:txBody>
          <a:bodyPr>
            <a:noAutofit/>
          </a:bodyPr>
          <a:lstStyle>
            <a:lvl1pPr marL="349250" indent="-349250" defTabSz="914400">
              <a:lnSpc>
                <a:spcPct val="8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24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A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veleszületet</a:t>
            </a: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öröklődő</a:t>
            </a: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hajlam</a:t>
            </a: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Életmóddal</a:t>
            </a: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befolyásolható</a:t>
            </a: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“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hypermobil</a:t>
            </a: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” “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hypomobil</a:t>
            </a:r>
            <a:r>
              <a:rPr lang="en-US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”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emberek</a:t>
            </a:r>
            <a:endParaRPr lang="en-US" dirty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                        0----------------------------------------100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579276"/>
            <a:ext cx="682625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4400" dirty="0">
                <a:latin typeface="+mj-lt"/>
                <a:ea typeface="Arial" charset="0"/>
                <a:cs typeface="Arial" charset="0"/>
              </a:rPr>
              <a:t>A KÖTŐSZÖVET MINŐSÉGE </a:t>
            </a:r>
            <a:endParaRPr lang="en-US" sz="4400" dirty="0">
              <a:latin typeface="+mj-lt"/>
              <a:ea typeface="Arial" charset="0"/>
              <a:cs typeface="Arial" charset="0"/>
              <a:sym typeface="Calibri"/>
            </a:endParaRPr>
          </a:p>
        </p:txBody>
      </p:sp>
      <p:pic>
        <p:nvPicPr>
          <p:cNvPr id="3" name="Picture 2" descr="1200px-Överspaga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3700" y="3630642"/>
            <a:ext cx="3841750" cy="2652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3328812"/>
            <a:ext cx="2939415" cy="325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66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22260</TotalTime>
  <Words>1820</Words>
  <Application>Microsoft Office PowerPoint</Application>
  <PresentationFormat>Szélesvásznú</PresentationFormat>
  <Paragraphs>284</Paragraphs>
  <Slides>46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Helvetica Neue</vt:lpstr>
      <vt:lpstr>Wingdings 2</vt:lpstr>
      <vt:lpstr>Office-téma</vt:lpstr>
      <vt:lpstr> A JÓGA ÁSZANÁI ÉS A FASCIA LÁNCOLATOK    (FASCIA, PROPRIOCEPCIÓ, TARTÁS ÉS  MOZGÁSMINTÁK,  SÉRÜLÉSMENTES GYAKORLÁS)   TAR-BALLAI ÉVA  GYÓGYTORNÁSZ  vetítés</vt:lpstr>
      <vt:lpstr>„TRADÍCIONÁLIS JÓGA -MODERN JÓGA”</vt:lpstr>
      <vt:lpstr>MI A JÓGA?</vt:lpstr>
      <vt:lpstr>KLASSZIKUS ANATÓMIA-HOLISZTIKUS SZEMLÉLET</vt:lpstr>
      <vt:lpstr>AZ ŰTTÖRŐK/FASCIA KUTATÓK</vt:lpstr>
      <vt:lpstr>FASCIA-KÖTŐSZÖVET</vt:lpstr>
      <vt:lpstr>FASCIA</vt:lpstr>
      <vt:lpstr>    KÖTŐSZÖVETI ROSTOK </vt:lpstr>
      <vt:lpstr>HELVETICA 44</vt:lpstr>
      <vt:lpstr>HYPERMOBILITÁS TESZT</vt:lpstr>
      <vt:lpstr>FASCIA FELADATAI</vt:lpstr>
      <vt:lpstr>             A FASCIA MINT ”ZSÁK”                    "MYOFASCIA" </vt:lpstr>
      <vt:lpstr>            MYOFASCIA- TENZEGRITÁS „összetartó zsák” </vt:lpstr>
      <vt:lpstr> FASCIA FELADATAI MOZGÁS ÉS ALKALMAZKODÁS </vt:lpstr>
      <vt:lpstr>ERŐÁTVITEL-FASCIA THORACOLUMBALIS</vt:lpstr>
      <vt:lpstr>     „A FUNCKCIÓ MEGHATÁROZZA A STRUKTÚRÁT”    t.  </vt:lpstr>
      <vt:lpstr>USE IT OR LOOSE IT!</vt:lpstr>
      <vt:lpstr> ALKALMAZKODÁS „MINTÁK” </vt:lpstr>
      <vt:lpstr>MINTÁK/TESTTARTÁS </vt:lpstr>
      <vt:lpstr>JÓGAPÓZOK  ÍZÜLET ÉS FASCIABARÁT ÉS „SÉRÜLÉSVESZÉLYES” MINTÁK</vt:lpstr>
      <vt:lpstr>JÓGAPÓZOK  ÍZÜLETBARÁT ÉS „SÉRÜLÉSVESZÉLYES” MINTÁK</vt:lpstr>
      <vt:lpstr>PowerPoint-bemutató</vt:lpstr>
      <vt:lpstr>JÓGAPÓZOK  ÍZÜLETBARÁT ÉS „SÉRÜLÉSVESZÉLYES” MINTÁK</vt:lpstr>
      <vt:lpstr>FASCIA FELADATAI</vt:lpstr>
      <vt:lpstr>MYOFASCIÁLIS MERIDIÁNOK                 Ida Rolf és Tom Myers kutatásai</vt:lpstr>
      <vt:lpstr> PROPRIOCEPCIÓ</vt:lpstr>
      <vt:lpstr>MYOFASCIÁLIS MERIDIÁNOK                 Ida Rolf és Tom Myers kutatásai</vt:lpstr>
      <vt:lpstr>SBL FELSZÍNI HÁTULSÓ VONAL</vt:lpstr>
      <vt:lpstr>NAPÜDVÖZLET SFL SBL </vt:lpstr>
      <vt:lpstr>SPIRAL LINE- SPIRÁLIS VONAL</vt:lpstr>
      <vt:lpstr>DFL  DEEP FRONT LINE</vt:lpstr>
      <vt:lpstr>A JÓGA ÁSZANÁI A DFL ÉS A „CORE”</vt:lpstr>
      <vt:lpstr>A JÓGA ÁSZANÁI, A DFL ÉS A „CORE”</vt:lpstr>
      <vt:lpstr>FASCIATRÉNING</vt:lpstr>
      <vt:lpstr>ÍZÜLET ÉS SZÖVETVÉDELEM SÉRÜLÉSMENTES ÁSZANA  GYAKORLÁS</vt:lpstr>
      <vt:lpstr>A HATHA JÓGA ÁSZANÁI NYÚJTÁS, ERŐSÍTÉS, EGYENSÚLY?</vt:lpstr>
      <vt:lpstr>   A HELYES NYÚJTÁS   Stretching típusok  </vt:lpstr>
      <vt:lpstr>HELYES NYÚJTÁS-GERINCVELŐI REFLEXEK </vt:lpstr>
      <vt:lpstr>A JÓGA ÁSZANÁI MOZGÁSSZERVI SZEMPONTBÓL: NYÚJTÁS</vt:lpstr>
      <vt:lpstr>LAZÍTÁS IDEGRENDSZER</vt:lpstr>
      <vt:lpstr>HELYES ERŐSÍTÉS-MOTOROS KONTROLL  </vt:lpstr>
      <vt:lpstr>PREVENTÍV ÁSZANA GYAKORLÁS </vt:lpstr>
      <vt:lpstr>ÖSSZEFOGLALÁS </vt:lpstr>
      <vt:lpstr>ÖSSZEFOGLALÁS 2.  MOZGÁSSZERVI BETEGSÉGEK „KEZELÉSE” JÓGÁVAL</vt:lpstr>
      <vt:lpstr>KÖSZÖNÖM A FIGYELMET</vt:lpstr>
      <vt:lpstr>Irodalomjegyzék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 Office-felhasználó</dc:creator>
  <cp:lastModifiedBy>Kriszta</cp:lastModifiedBy>
  <cp:revision>211</cp:revision>
  <dcterms:created xsi:type="dcterms:W3CDTF">2018-01-07T12:46:55Z</dcterms:created>
  <dcterms:modified xsi:type="dcterms:W3CDTF">2020-05-20T13:25:28Z</dcterms:modified>
</cp:coreProperties>
</file>