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3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5" r:id="rId17"/>
    <p:sldId id="277" r:id="rId18"/>
    <p:sldId id="294" r:id="rId19"/>
    <p:sldId id="295" r:id="rId20"/>
    <p:sldId id="281" r:id="rId21"/>
    <p:sldId id="282" r:id="rId22"/>
    <p:sldId id="283" r:id="rId23"/>
    <p:sldId id="284" r:id="rId24"/>
    <p:sldId id="292" r:id="rId25"/>
    <p:sldId id="286" r:id="rId26"/>
    <p:sldId id="287" r:id="rId27"/>
    <p:sldId id="285" r:id="rId28"/>
    <p:sldId id="288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Vér, vérképzés, csontvelő</a:t>
            </a:r>
            <a:endParaRPr lang="hu-H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537537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i="1" dirty="0" smtClean="0"/>
              <a:t>Dr. Dóra Dávid</a:t>
            </a:r>
          </a:p>
          <a:p>
            <a:pPr algn="r"/>
            <a:r>
              <a:rPr lang="hu-HU" sz="2000" b="1" i="1" dirty="0" smtClean="0"/>
              <a:t>Egyetemi adjunktus</a:t>
            </a:r>
          </a:p>
          <a:p>
            <a:pPr algn="r"/>
            <a:r>
              <a:rPr lang="hu-HU" sz="2000" b="1" i="1" dirty="0" smtClean="0"/>
              <a:t>2020. február</a:t>
            </a:r>
            <a:endParaRPr lang="hu-HU" sz="2000" b="1" i="1" dirty="0"/>
          </a:p>
        </p:txBody>
      </p:sp>
      <p:pic>
        <p:nvPicPr>
          <p:cNvPr id="1026" name="Picture 2" descr="D:\Tanul Dávid\OKTATÁS\Tantermi előadásaim\ÁOK\2020\képekCT2020\broken_finger_marrow-578825525f9b584d2009bf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2825"/>
            <a:ext cx="5486400" cy="339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91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724400" cy="1143000"/>
          </a:xfrm>
        </p:spPr>
        <p:txBody>
          <a:bodyPr/>
          <a:lstStyle/>
          <a:p>
            <a:r>
              <a:rPr lang="hu-HU" sz="3200" dirty="0" smtClean="0"/>
              <a:t>Vérlemezkék (thrombocyták)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505200" cy="48006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cytoplasma fragmentumok, melyek a csontvelői megakaryocytákból származnak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élettartam: </a:t>
            </a:r>
            <a:r>
              <a:rPr lang="hu-HU" altLang="hu-HU" sz="2400" dirty="0">
                <a:cs typeface="Arial" panose="020B0604020202020204" pitchFamily="34" charset="0"/>
              </a:rPr>
              <a:t>5-10 </a:t>
            </a:r>
            <a:r>
              <a:rPr lang="hu-HU" altLang="hu-HU" sz="2400" dirty="0" smtClean="0">
                <a:cs typeface="Arial" panose="020B0604020202020204" pitchFamily="34" charset="0"/>
              </a:rPr>
              <a:t>nap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250-400 </a:t>
            </a:r>
            <a:r>
              <a:rPr lang="hu-HU" altLang="hu-HU" sz="2400" dirty="0">
                <a:cs typeface="Arial" panose="020B0604020202020204" pitchFamily="34" charset="0"/>
              </a:rPr>
              <a:t>000/ml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2400" dirty="0">
                <a:cs typeface="Arial" panose="020B0604020202020204" pitchFamily="34" charset="0"/>
              </a:rPr>
              <a:t>2-3 </a:t>
            </a:r>
            <a:r>
              <a:rPr lang="en-US" altLang="en-US" sz="2000" dirty="0"/>
              <a:t>µ</a:t>
            </a:r>
            <a:r>
              <a:rPr lang="hu-HU" altLang="en-US" sz="2000" dirty="0" smtClean="0"/>
              <a:t>m átmérő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Véralvadás: primer thrombocyta dugó képzése endotél sérülés okozta esetén (vWf)</a:t>
            </a:r>
            <a:endParaRPr lang="hu-HU" altLang="hu-HU" sz="2400" dirty="0"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3074" name="Picture 2" descr="D:\Tanul Dávid\OKTATÁS\Tantermi előadásaim\ÁOK\2020\képekCT2020\1-activated-platelets-sem-steve-gschmeiss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7337"/>
            <a:ext cx="3716526" cy="283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anul Dávid\OKTATÁS\Tantermi előadásaim\ÁOK\2020\képekCT2020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4478526" cy="3472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80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42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9450"/>
            <a:ext cx="8382000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41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Fehérvérsejtek (leukocyták)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800600"/>
          </a:xfrm>
          <a:ln w="222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u="sng" dirty="0" smtClean="0">
                <a:cs typeface="Arial" panose="020B0604020202020204" pitchFamily="34" charset="0"/>
              </a:rPr>
              <a:t>Granulocyták</a:t>
            </a:r>
            <a:endParaRPr lang="hu-HU" altLang="hu-HU" sz="2800" u="sng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>
                <a:cs typeface="Arial" panose="020B0604020202020204" pitchFamily="34" charset="0"/>
              </a:rPr>
              <a:t>(</a:t>
            </a:r>
            <a:r>
              <a:rPr lang="hu-HU" altLang="hu-HU" sz="2400" dirty="0" smtClean="0">
                <a:cs typeface="Arial" panose="020B0604020202020204" pitchFamily="34" charset="0"/>
              </a:rPr>
              <a:t>polymorfonukleáris sejtek)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 dirty="0" smtClean="0">
                <a:cs typeface="Arial" panose="020B0604020202020204" pitchFamily="34" charset="0"/>
              </a:rPr>
              <a:t>PMNS</a:t>
            </a:r>
            <a:endParaRPr lang="hu-HU" altLang="hu-HU" sz="2400" b="1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hu-HU" altLang="hu-HU" sz="24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cs typeface="Arial" panose="020B0604020202020204" pitchFamily="34" charset="0"/>
              </a:rPr>
              <a:t>neutrophilek </a:t>
            </a:r>
            <a:r>
              <a:rPr lang="hu-HU" altLang="hu-HU" sz="2400" dirty="0">
                <a:cs typeface="Arial" panose="020B0604020202020204" pitchFamily="34" charset="0"/>
              </a:rPr>
              <a:t>(neutrophil </a:t>
            </a:r>
            <a:r>
              <a:rPr lang="hu-HU" altLang="hu-HU" sz="2400" dirty="0" smtClean="0">
                <a:cs typeface="Arial" panose="020B0604020202020204" pitchFamily="34" charset="0"/>
              </a:rPr>
              <a:t>granulocyták)</a:t>
            </a:r>
            <a:endParaRPr lang="hu-HU" altLang="hu-HU" sz="24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cs typeface="Arial" panose="020B0604020202020204" pitchFamily="34" charset="0"/>
              </a:rPr>
              <a:t>eosinophilek </a:t>
            </a:r>
            <a:r>
              <a:rPr lang="hu-HU" altLang="hu-HU" sz="2400" dirty="0">
                <a:cs typeface="Arial" panose="020B0604020202020204" pitchFamily="34" charset="0"/>
              </a:rPr>
              <a:t>(eosinophil </a:t>
            </a:r>
            <a:r>
              <a:rPr lang="hu-HU" altLang="hu-HU" sz="2400" dirty="0" smtClean="0">
                <a:cs typeface="Arial" panose="020B0604020202020204" pitchFamily="34" charset="0"/>
              </a:rPr>
              <a:t>granulocyták)</a:t>
            </a:r>
            <a:endParaRPr lang="hu-HU" altLang="hu-HU" sz="24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cs typeface="Arial" panose="020B0604020202020204" pitchFamily="34" charset="0"/>
              </a:rPr>
              <a:t>basophilek </a:t>
            </a:r>
            <a:r>
              <a:rPr lang="hu-HU" altLang="hu-HU" sz="2400" dirty="0">
                <a:cs typeface="Arial" panose="020B0604020202020204" pitchFamily="34" charset="0"/>
              </a:rPr>
              <a:t>(basophil </a:t>
            </a:r>
            <a:r>
              <a:rPr lang="hu-HU" altLang="hu-HU" sz="2400" dirty="0" smtClean="0">
                <a:cs typeface="Arial" panose="020B0604020202020204" pitchFamily="34" charset="0"/>
              </a:rPr>
              <a:t>granulocyták)</a:t>
            </a:r>
            <a:endParaRPr lang="hu-H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40702" y="1524000"/>
            <a:ext cx="2743200" cy="2057400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u="sng" dirty="0" smtClean="0">
                <a:cs typeface="Arial" panose="020B0604020202020204" pitchFamily="34" charset="0"/>
              </a:rPr>
              <a:t>Agranulocyták</a:t>
            </a:r>
            <a:endParaRPr lang="hu-HU" altLang="hu-HU" sz="2800" u="sng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 dirty="0" smtClean="0">
                <a:cs typeface="Arial" panose="020B0604020202020204" pitchFamily="34" charset="0"/>
              </a:rPr>
              <a:t>MPS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cs typeface="Arial" panose="020B0604020202020204" pitchFamily="34" charset="0"/>
              </a:rPr>
              <a:t>Monocyták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hu-HU" altLang="hu-HU" sz="24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hu-HU" dirty="0"/>
          </a:p>
        </p:txBody>
      </p:sp>
      <p:sp>
        <p:nvSpPr>
          <p:cNvPr id="5" name="Rectangle 4"/>
          <p:cNvSpPr/>
          <p:nvPr/>
        </p:nvSpPr>
        <p:spPr>
          <a:xfrm>
            <a:off x="5040702" y="3733800"/>
            <a:ext cx="2743200" cy="2185214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u="sng" dirty="0" smtClean="0">
                <a:cs typeface="Arial" panose="020B0604020202020204" pitchFamily="34" charset="0"/>
              </a:rPr>
              <a:t>Lymphocyták</a:t>
            </a:r>
            <a:endParaRPr lang="hu-HU" altLang="hu-HU" sz="2800" u="sng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cs typeface="Arial" panose="020B0604020202020204" pitchFamily="34" charset="0"/>
              </a:rPr>
              <a:t>B-sejtek</a:t>
            </a:r>
            <a:endParaRPr lang="hu-HU" altLang="hu-HU" sz="24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cs typeface="Arial" panose="020B0604020202020204" pitchFamily="34" charset="0"/>
              </a:rPr>
              <a:t>T-sejtek</a:t>
            </a:r>
            <a:endParaRPr lang="hu-HU" altLang="hu-HU" sz="24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cs typeface="Arial" panose="020B0604020202020204" pitchFamily="34" charset="0"/>
              </a:rPr>
              <a:t>NK-sejtek</a:t>
            </a:r>
            <a:endParaRPr lang="hu-HU" altLang="hu-HU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419600" cy="1143000"/>
          </a:xfrm>
        </p:spPr>
        <p:txBody>
          <a:bodyPr/>
          <a:lstStyle/>
          <a:p>
            <a:r>
              <a:rPr lang="hu-HU" sz="3200" dirty="0" smtClean="0"/>
              <a:t>Neutrophil granulocyták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7338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b="1" dirty="0" smtClean="0">
                <a:cs typeface="Arial" panose="020B0604020202020204" pitchFamily="34" charset="0"/>
              </a:rPr>
              <a:t>méret</a:t>
            </a:r>
            <a:r>
              <a:rPr lang="hu-HU" altLang="hu-HU" sz="2400" dirty="0" smtClean="0">
                <a:cs typeface="Arial" panose="020B0604020202020204" pitchFamily="34" charset="0"/>
              </a:rPr>
              <a:t>: </a:t>
            </a:r>
            <a:r>
              <a:rPr lang="hu-HU" altLang="hu-HU" sz="2400" dirty="0">
                <a:cs typeface="Arial" panose="020B0604020202020204" pitchFamily="34" charset="0"/>
              </a:rPr>
              <a:t>10-15 </a:t>
            </a:r>
            <a:r>
              <a:rPr lang="en-US" altLang="en-US" sz="2400" dirty="0"/>
              <a:t>µ</a:t>
            </a:r>
            <a:r>
              <a:rPr lang="hu-HU" altLang="en-US" sz="2400" dirty="0" smtClean="0"/>
              <a:t>m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en-US" sz="2400" dirty="0" smtClean="0">
                <a:cs typeface="Arial" panose="020B0604020202020204" pitchFamily="34" charset="0"/>
              </a:rPr>
              <a:t>Szegmentált nucleus (3-5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hu-HU" altLang="en-US" sz="2400" dirty="0" smtClean="0">
                <a:cs typeface="Arial" panose="020B0604020202020204" pitchFamily="34" charset="0"/>
              </a:rPr>
              <a:t>lebenyke), kis neutrophil (színtelen) granulumok a cytoplasmában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60-70%-a az összes FVS-nek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Baktériumok fagocitózisa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Aspecifikus immunitás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hu-HU" altLang="en-US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hu-HU" altLang="hu-HU" sz="2400" dirty="0"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00"/>
          <a:stretch>
            <a:fillRect/>
          </a:stretch>
        </p:blipFill>
        <p:spPr bwMode="auto">
          <a:xfrm>
            <a:off x="4572000" y="457200"/>
            <a:ext cx="3815922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Tanul Dávid\OKTATÁS\Tantermi előadásaim\ÁOK\2020\képekCT2020\1-neutrophil-engulfing-tb-bacteria-sem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740727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36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Eosinophil granulocyták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b="1" dirty="0" smtClean="0">
                <a:cs typeface="Arial" panose="020B0604020202020204" pitchFamily="34" charset="0"/>
              </a:rPr>
              <a:t>méret</a:t>
            </a:r>
            <a:r>
              <a:rPr lang="hu-HU" altLang="hu-HU" sz="2400" dirty="0" smtClean="0">
                <a:cs typeface="Arial" panose="020B0604020202020204" pitchFamily="34" charset="0"/>
              </a:rPr>
              <a:t>:</a:t>
            </a:r>
            <a:r>
              <a:rPr lang="hu-HU" altLang="hu-HU" sz="2400" b="1" dirty="0" smtClean="0">
                <a:cs typeface="Arial" panose="020B0604020202020204" pitchFamily="34" charset="0"/>
              </a:rPr>
              <a:t> </a:t>
            </a:r>
            <a:r>
              <a:rPr lang="hu-HU" altLang="hu-HU" sz="2400" dirty="0">
                <a:cs typeface="Arial" panose="020B0604020202020204" pitchFamily="34" charset="0"/>
              </a:rPr>
              <a:t>10-15 </a:t>
            </a:r>
            <a:r>
              <a:rPr lang="en-US" altLang="en-US" sz="2400" dirty="0"/>
              <a:t>µ</a:t>
            </a:r>
            <a:r>
              <a:rPr lang="hu-HU" altLang="en-US" sz="2400" dirty="0" smtClean="0"/>
              <a:t>m</a:t>
            </a:r>
            <a:endParaRPr lang="hu-HU" altLang="en-US" sz="2400" dirty="0" smtClean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bilobuláris nucleus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eosinophil granulumok</a:t>
            </a:r>
            <a:endParaRPr lang="hu-HU" altLang="en-US" sz="2400" dirty="0" smtClean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1-6%-a </a:t>
            </a:r>
            <a:r>
              <a:rPr lang="hu-HU" altLang="hu-HU" sz="2400" dirty="0">
                <a:cs typeface="Arial" panose="020B0604020202020204" pitchFamily="34" charset="0"/>
              </a:rPr>
              <a:t>az összes FVS-nek</a:t>
            </a:r>
            <a:endParaRPr lang="hu-HU" altLang="hu-HU" sz="2400" dirty="0" smtClean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Allergiás reakciók során felszaporodnak (extra hisztamint távolítják el)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Anti-parazita védelem (Major basic protein, MBP)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hu-HU" dirty="0"/>
          </a:p>
        </p:txBody>
      </p:sp>
      <p:sp>
        <p:nvSpPr>
          <p:cNvPr id="4" name="AutoShape 2" descr="D:\Tanul D%C3%A1vid\OKTAT%C3%81S\Tantermi el%C5%91ad%C3%A1saim\%C3%81OK\2020\k%C3%A9pekCT2020\Eosinophil-MGG-coloration-cellavision-DM1200-x100_6_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42" y="173278"/>
            <a:ext cx="3705225" cy="37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4267200"/>
            <a:ext cx="3808412" cy="222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16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1143000"/>
          </a:xfrm>
        </p:spPr>
        <p:txBody>
          <a:bodyPr/>
          <a:lstStyle/>
          <a:p>
            <a:r>
              <a:rPr lang="hu-HU" sz="3200" dirty="0" smtClean="0"/>
              <a:t>Basophil granulocyták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198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b="1" dirty="0" smtClean="0">
                <a:cs typeface="Arial" panose="020B0604020202020204" pitchFamily="34" charset="0"/>
              </a:rPr>
              <a:t>méret: </a:t>
            </a:r>
            <a:r>
              <a:rPr lang="hu-HU" altLang="hu-HU" sz="2400" dirty="0">
                <a:cs typeface="Arial" panose="020B0604020202020204" pitchFamily="34" charset="0"/>
              </a:rPr>
              <a:t>10-15 </a:t>
            </a:r>
            <a:r>
              <a:rPr lang="en-US" altLang="en-US" sz="2400" dirty="0"/>
              <a:t>µ</a:t>
            </a:r>
            <a:r>
              <a:rPr lang="hu-HU" altLang="en-US" sz="2400" dirty="0" smtClean="0"/>
              <a:t>m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bilobuláris </a:t>
            </a:r>
            <a:r>
              <a:rPr lang="hu-HU" altLang="hu-HU" sz="2400" dirty="0">
                <a:cs typeface="Arial" panose="020B0604020202020204" pitchFamily="34" charset="0"/>
              </a:rPr>
              <a:t>nucleus </a:t>
            </a:r>
            <a:r>
              <a:rPr lang="hu-HU" altLang="hu-HU" sz="2400" dirty="0" smtClean="0">
                <a:cs typeface="Arial" panose="020B0604020202020204" pitchFamily="34" charset="0"/>
              </a:rPr>
              <a:t>(granulumok miatt nem látszik)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basophil cytoplasmatikus granulumok </a:t>
            </a:r>
            <a:r>
              <a:rPr lang="hu-HU" altLang="hu-HU" sz="2400" dirty="0">
                <a:cs typeface="Arial" panose="020B0604020202020204" pitchFamily="34" charset="0"/>
              </a:rPr>
              <a:t>(heparin, </a:t>
            </a:r>
            <a:r>
              <a:rPr lang="hu-HU" altLang="hu-HU" sz="2400" dirty="0" smtClean="0">
                <a:cs typeface="Arial" panose="020B0604020202020204" pitchFamily="34" charset="0"/>
              </a:rPr>
              <a:t>hisztamin).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0-1%-a </a:t>
            </a:r>
            <a:r>
              <a:rPr lang="hu-HU" altLang="hu-HU" sz="2400" dirty="0">
                <a:cs typeface="Arial" panose="020B0604020202020204" pitchFamily="34" charset="0"/>
              </a:rPr>
              <a:t>az összes FVS-nek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effektor sejtek allergiás rekaciók során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endParaRPr lang="hu-HU" altLang="en-US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hu-HU" altLang="hu-HU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hu-HU" altLang="hu-HU" sz="2400" dirty="0"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7170" name="Picture 2" descr="D:\Tanul Dávid\OKTATÁS\Tantermi előadásaim\ÁOK\2020\képekCT2020\letölté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1440"/>
            <a:ext cx="3200400" cy="321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Tanul Dávid\OKTATÁS\Tantermi előadásaim\ÁOK\2020\képekCT2020\SS21348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51" y="3352800"/>
            <a:ext cx="4261149" cy="3260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371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hu-HU" sz="3200" dirty="0" smtClean="0"/>
              <a:t>Monocyták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2362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b="1" dirty="0" smtClean="0">
                <a:cs typeface="Arial" panose="020B0604020202020204" pitchFamily="34" charset="0"/>
              </a:rPr>
              <a:t>méret: </a:t>
            </a:r>
            <a:r>
              <a:rPr lang="hu-HU" altLang="hu-HU" sz="2400" dirty="0">
                <a:cs typeface="Arial" panose="020B0604020202020204" pitchFamily="34" charset="0"/>
              </a:rPr>
              <a:t>15-20 </a:t>
            </a:r>
            <a:r>
              <a:rPr lang="en-US" altLang="en-US" sz="2400" dirty="0"/>
              <a:t>µ</a:t>
            </a:r>
            <a:r>
              <a:rPr lang="hu-HU" altLang="en-US" sz="2400" dirty="0"/>
              <a:t>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hu-HU" altLang="en-US" sz="2400" dirty="0" smtClean="0">
                <a:cs typeface="Arial" panose="020B0604020202020204" pitchFamily="34" charset="0"/>
              </a:rPr>
              <a:t>(legnagyobb FVS-ek)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en-US" sz="2400" dirty="0" smtClean="0">
                <a:cs typeface="Arial" panose="020B0604020202020204" pitchFamily="34" charset="0"/>
              </a:rPr>
              <a:t>Ovális, vagy bab-alkú nucleus, sok lizoszóma a cytoplasmában</a:t>
            </a: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en-US" sz="2400" dirty="0" smtClean="0">
                <a:cs typeface="Arial" panose="020B0604020202020204" pitchFamily="34" charset="0"/>
              </a:rPr>
              <a:t>Makrofágok prekurzorai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>
                <a:cs typeface="Arial" panose="020B0604020202020204" pitchFamily="34" charset="0"/>
              </a:rPr>
              <a:t>2-6 </a:t>
            </a:r>
            <a:r>
              <a:rPr lang="hu-HU" altLang="hu-HU" sz="2400" dirty="0" smtClean="0">
                <a:cs typeface="Arial" panose="020B0604020202020204" pitchFamily="34" charset="0"/>
              </a:rPr>
              <a:t>%-</a:t>
            </a:r>
            <a:r>
              <a:rPr lang="hu-HU" altLang="hu-HU" sz="2400" dirty="0">
                <a:cs typeface="Arial" panose="020B0604020202020204" pitchFamily="34" charset="0"/>
              </a:rPr>
              <a:t>a összes </a:t>
            </a:r>
            <a:r>
              <a:rPr lang="hu-HU" altLang="hu-HU" sz="2400" dirty="0" smtClean="0">
                <a:cs typeface="Arial" panose="020B0604020202020204" pitchFamily="34" charset="0"/>
              </a:rPr>
              <a:t>FVS-nek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Aspecifikus immunitás, gyulladásos mediátor termelés, fagocitózis</a:t>
            </a:r>
            <a:endParaRPr lang="hu-HU" altLang="hu-HU" sz="2400" dirty="0"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18" y="3264379"/>
            <a:ext cx="3880917" cy="32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64379"/>
            <a:ext cx="4385095" cy="32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38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hu-HU" sz="3200" dirty="0" smtClean="0"/>
              <a:t>Lymphocyták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190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b="1" dirty="0" smtClean="0">
                <a:cs typeface="Arial" panose="020B0604020202020204" pitchFamily="34" charset="0"/>
              </a:rPr>
              <a:t>méret: </a:t>
            </a:r>
            <a:r>
              <a:rPr lang="hu-HU" altLang="hu-HU" sz="2400" dirty="0">
                <a:cs typeface="Arial" panose="020B0604020202020204" pitchFamily="34" charset="0"/>
              </a:rPr>
              <a:t>8-10 </a:t>
            </a:r>
            <a:r>
              <a:rPr lang="en-US" altLang="en-US" sz="2400" dirty="0"/>
              <a:t>µ</a:t>
            </a:r>
            <a:r>
              <a:rPr lang="hu-HU" altLang="en-US" sz="2400" dirty="0" smtClean="0"/>
              <a:t>m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kerek </a:t>
            </a:r>
            <a:r>
              <a:rPr lang="hu-HU" altLang="hu-HU" sz="2400" dirty="0">
                <a:cs typeface="Arial" panose="020B0604020202020204" pitchFamily="34" charset="0"/>
              </a:rPr>
              <a:t>nucleus, </a:t>
            </a:r>
            <a:r>
              <a:rPr lang="hu-HU" altLang="hu-HU" sz="2400" dirty="0" smtClean="0">
                <a:cs typeface="Arial" panose="020B0604020202020204" pitchFamily="34" charset="0"/>
              </a:rPr>
              <a:t>organellum-gazdag citoplazma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>
                <a:cs typeface="Arial" panose="020B0604020202020204" pitchFamily="34" charset="0"/>
              </a:rPr>
              <a:t>20-40 </a:t>
            </a:r>
            <a:r>
              <a:rPr lang="hu-HU" altLang="hu-HU" sz="2400" dirty="0" smtClean="0">
                <a:cs typeface="Arial" panose="020B0604020202020204" pitchFamily="34" charset="0"/>
              </a:rPr>
              <a:t>%-a </a:t>
            </a:r>
            <a:r>
              <a:rPr lang="hu-HU" altLang="hu-HU" sz="2400" dirty="0">
                <a:cs typeface="Arial" panose="020B0604020202020204" pitchFamily="34" charset="0"/>
              </a:rPr>
              <a:t>az összes FVS-nek</a:t>
            </a:r>
            <a:endParaRPr lang="hu-HU" altLang="hu-HU" sz="2400" dirty="0" smtClean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Specifikus immunitás sejtei </a:t>
            </a:r>
            <a:r>
              <a:rPr lang="hu-HU" altLang="hu-HU" sz="2400" dirty="0">
                <a:cs typeface="Arial" panose="020B0604020202020204" pitchFamily="34" charset="0"/>
              </a:rPr>
              <a:t>(</a:t>
            </a:r>
            <a:r>
              <a:rPr lang="hu-HU" altLang="hu-HU" sz="2400" dirty="0" smtClean="0">
                <a:cs typeface="Arial" panose="020B0604020202020204" pitchFamily="34" charset="0"/>
              </a:rPr>
              <a:t>humorális és sejtes)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u-HU" altLang="en-US" sz="2400" dirty="0" smtClean="0">
                <a:cs typeface="Arial" panose="020B0604020202020204" pitchFamily="34" charset="0"/>
              </a:rPr>
              <a:t>Az inaktív B-sejtek, T-sejtek és NK-sejtek megkülönböztethetetlenek a MGG festésen</a:t>
            </a:r>
            <a:endParaRPr lang="hu-HU" altLang="en-US" sz="2400" dirty="0"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368582"/>
            <a:ext cx="3429000" cy="345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:\Tanul Dávid\OKTATÁS\Tantermi előadásaim\ÁOK\2020\képekCT2020\800w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4497150" cy="3490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anul Dávid\OKTATÁS\Tantermi előadásaim\ÁOK\2020\képekCT2020\image1430393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5853023" cy="6744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70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anul Dávid\OKTATÁS\Tantermi előadásaim\ÁOK\2020\képekCT2020\Mesenhymális+őssejtek+(MSC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550150" cy="566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68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anul Dávid\OKTATÁS\Tantermi előadásaim\ÁOK\2020\képekCT2020\800wm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55" y="152400"/>
            <a:ext cx="4521758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791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Részvételi QR kód </a:t>
            </a:r>
            <a:endParaRPr lang="hu-HU" sz="2000" b="1" dirty="0"/>
          </a:p>
        </p:txBody>
      </p:sp>
      <p:pic>
        <p:nvPicPr>
          <p:cNvPr id="1026" name="Picture 2" descr="C:\Users\dorad\Downloads\ATTEND-AOKANT674_1M - 2020-02-14 13_00_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3752850" cy="375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32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9780443068119-013-f002">
            <a:extLst>
              <a:ext uri="{FF2B5EF4-FFF2-40B4-BE49-F238E27FC236}">
                <a16:creationId xmlns:a16="http://schemas.microsoft.com/office/drawing/2014/main" xmlns="" id="{A87444B1-7DC2-4764-BCEF-408B0729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1691"/>
            <a:ext cx="8458199" cy="477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612922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Primitív, szikhólyagi</a:t>
            </a:r>
            <a:endParaRPr lang="hu-HU" sz="1600" b="1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77C78FF2-D8FB-41A8-BD28-2BC7A5B5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664"/>
            <a:ext cx="3124201" cy="2343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0800" y="5638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Definitív, myeloid, hepatolienális</a:t>
            </a:r>
            <a:endParaRPr lang="hu-H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5638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Definitív, lympho-myeloid, csontvelő</a:t>
            </a:r>
            <a:endParaRPr lang="hu-H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7860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9780443068119-013-f001">
            <a:extLst>
              <a:ext uri="{FF2B5EF4-FFF2-40B4-BE49-F238E27FC236}">
                <a16:creationId xmlns:a16="http://schemas.microsoft.com/office/drawing/2014/main" xmlns="" id="{447FDA46-6FBE-4CDF-ABB2-BDF27D38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" y="1114816"/>
            <a:ext cx="7814096" cy="5715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r>
              <a:rPr lang="hu-HU" sz="3200" dirty="0" smtClean="0"/>
              <a:t>A hemangioblast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400" dirty="0"/>
              <a:t>V</a:t>
            </a:r>
            <a:r>
              <a:rPr lang="hu-HU" sz="2400" dirty="0" smtClean="0"/>
              <a:t>asculogenesis és a vérképzés kapcsolata</a:t>
            </a:r>
            <a:endParaRPr lang="hu-HU" sz="3600" dirty="0"/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xmlns="" id="{E411EC32-8B21-43DE-89FD-29FDAAD2D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200400"/>
            <a:ext cx="7893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 dirty="0"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1600" b="1" dirty="0">
                <a:cs typeface="Arial" panose="020B0604020202020204" pitchFamily="34" charset="0"/>
              </a:rPr>
              <a:t>Yolk sac primitive hematopoesis </a:t>
            </a:r>
          </a:p>
          <a:p>
            <a:pPr eaLnBrk="1" hangingPunct="1"/>
            <a:endParaRPr lang="hu-HU" altLang="hu-HU" dirty="0">
              <a:cs typeface="Arial" panose="020B0604020202020204" pitchFamily="34" charset="0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xmlns="" id="{36D096EF-4DF2-42E0-BBCD-1A0A15B3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94" y="3370052"/>
            <a:ext cx="3787534" cy="34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xmlns="" id="{636E4FCA-ED1D-405B-BA5D-A29C28FC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88743"/>
            <a:ext cx="4051542" cy="34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98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hu-HU" altLang="hu-HU" sz="3200" dirty="0" smtClean="0"/>
              <a:t/>
            </a:r>
            <a:br>
              <a:rPr lang="hu-HU" altLang="hu-HU" sz="3200" dirty="0" smtClean="0"/>
            </a:br>
            <a:r>
              <a:rPr lang="hu-HU" altLang="hu-HU" sz="3200" dirty="0" smtClean="0"/>
              <a:t>Intraembryonális vérképzés</a:t>
            </a:r>
            <a:r>
              <a:rPr lang="hu-HU" altLang="hu-HU" sz="3200" dirty="0"/>
              <a:t/>
            </a:r>
            <a:br>
              <a:rPr lang="hu-HU" altLang="hu-HU" sz="3200" dirty="0"/>
            </a:br>
            <a:r>
              <a:rPr lang="hu-HU" altLang="hu-HU" sz="3200" dirty="0" smtClean="0"/>
              <a:t>Aorta-Gonád-Mesonephros (AGM) régió</a:t>
            </a:r>
            <a:r>
              <a:rPr lang="en-US" altLang="hu-HU" sz="4800" dirty="0"/>
              <a:t/>
            </a:r>
            <a:br>
              <a:rPr lang="en-US" altLang="hu-HU" sz="4800" dirty="0"/>
            </a:br>
            <a:endParaRPr lang="hu-HU" dirty="0"/>
          </a:p>
        </p:txBody>
      </p:sp>
      <p:pic>
        <p:nvPicPr>
          <p:cNvPr id="4" name="Picture 2" descr="F9780443068119-013-f003">
            <a:extLst>
              <a:ext uri="{FF2B5EF4-FFF2-40B4-BE49-F238E27FC236}">
                <a16:creationId xmlns:a16="http://schemas.microsoft.com/office/drawing/2014/main" xmlns="" id="{8E5DB9F0-EA22-4C5A-95E6-09B32D843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458200" cy="3226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1EBF9C-7E4B-48B6-933B-F8BFCD25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871"/>
            <a:ext cx="8458199" cy="545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06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293559" cy="1143000"/>
          </a:xfrm>
        </p:spPr>
        <p:txBody>
          <a:bodyPr/>
          <a:lstStyle/>
          <a:p>
            <a:r>
              <a:rPr lang="hu-HU" sz="3200" dirty="0" smtClean="0"/>
              <a:t>Csontvelő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2667000" cy="28194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hu-HU" altLang="hu-HU" sz="2600" u="sng" dirty="0" smtClean="0"/>
              <a:t>Vörös csontvelő</a:t>
            </a:r>
            <a:endParaRPr lang="hu-HU" altLang="hu-HU" sz="2600" u="sng" dirty="0"/>
          </a:p>
          <a:p>
            <a:r>
              <a:rPr lang="hu-HU" altLang="hu-HU" dirty="0" smtClean="0"/>
              <a:t>Csontok spongiosájában</a:t>
            </a:r>
            <a:endParaRPr lang="hu-HU" altLang="hu-HU" dirty="0"/>
          </a:p>
          <a:p>
            <a:r>
              <a:rPr lang="hu-HU" altLang="hu-HU" dirty="0"/>
              <a:t>stroma (reticulum </a:t>
            </a:r>
            <a:r>
              <a:rPr lang="hu-HU" altLang="hu-HU" dirty="0" smtClean="0"/>
              <a:t>sejtek, adipocyták, makrofágok)</a:t>
            </a:r>
            <a:endParaRPr lang="hu-HU" altLang="hu-HU" dirty="0"/>
          </a:p>
          <a:p>
            <a:r>
              <a:rPr lang="hu-HU" altLang="hu-HU" dirty="0" smtClean="0"/>
              <a:t>Hematopoietikus sejtalakok</a:t>
            </a:r>
            <a:endParaRPr lang="hu-HU" altLang="hu-HU" dirty="0"/>
          </a:p>
          <a:p>
            <a:r>
              <a:rPr lang="hu-HU" altLang="hu-HU" dirty="0" smtClean="0"/>
              <a:t>sinusoid (diszkontinuus </a:t>
            </a:r>
            <a:r>
              <a:rPr lang="hu-HU" altLang="hu-HU" dirty="0"/>
              <a:t>endothel</a:t>
            </a:r>
            <a:r>
              <a:rPr lang="hu-HU" altLang="hu-HU" dirty="0" smtClean="0"/>
              <a:t>)</a:t>
            </a:r>
          </a:p>
          <a:p>
            <a:r>
              <a:rPr lang="hu-HU" altLang="hu-HU" dirty="0" smtClean="0"/>
              <a:t>Megakaryocyták</a:t>
            </a:r>
            <a:endParaRPr lang="hu-HU" altLang="hu-HU" dirty="0"/>
          </a:p>
          <a:p>
            <a:endParaRPr lang="hu-HU" dirty="0"/>
          </a:p>
        </p:txBody>
      </p:sp>
      <p:pic>
        <p:nvPicPr>
          <p:cNvPr id="5" name="Picture 2" descr="http://o.quizlet.com/i/QTRzapw5exKPfEyWn-MWzg.jpg">
            <a:extLst>
              <a:ext uri="{FF2B5EF4-FFF2-40B4-BE49-F238E27FC236}">
                <a16:creationId xmlns:a16="http://schemas.microsoft.com/office/drawing/2014/main" xmlns="" id="{FA62841B-819E-4E1A-838E-72364093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57" y="2936127"/>
            <a:ext cx="407193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AF0BFE0-F637-4335-9535-1098B7C0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3874"/>
            <a:ext cx="3750759" cy="30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Tanul Dávid\OKTATÁS\Tantermi előadásaim\ÁOK\2020\képekCT2020\normal_kneecap_marrow_80006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57" y="91478"/>
            <a:ext cx="3998343" cy="298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75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anul Dávid\OKTATÁS\Tantermi előadásaim\ÁOK\2020\képekCT2020\Blood_cell_crossing_vascular_sinus_wall_-_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1482"/>
            <a:ext cx="8305800" cy="6226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3657600" cy="457200"/>
          </a:xfrm>
        </p:spPr>
        <p:txBody>
          <a:bodyPr/>
          <a:lstStyle/>
          <a:p>
            <a:r>
              <a:rPr lang="hu-HU" sz="2800" dirty="0" smtClean="0"/>
              <a:t>Diapedesis, TEM</a:t>
            </a: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11564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Tanul Dávid\OKTATÁS\Tantermi előadásaim\ÁOK\2020\képekCT2020\SS21224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674"/>
            <a:ext cx="7848600" cy="6756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Tanul Dávid\OKTATÁS\Tantermi előadásaim\ÁOK\2020\képekCT2020\7-bone-marrow-sem-steve-gschmeiss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153400" cy="6305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34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ejlalakMay-G100b">
            <a:extLst>
              <a:ext uri="{FF2B5EF4-FFF2-40B4-BE49-F238E27FC236}">
                <a16:creationId xmlns:a16="http://schemas.microsoft.com/office/drawing/2014/main" xmlns="" id="{DB00E0EB-079D-41D9-A280-199EDD39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599"/>
            <a:ext cx="84582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79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703263"/>
          </a:xfrm>
        </p:spPr>
        <p:txBody>
          <a:bodyPr/>
          <a:lstStyle/>
          <a:p>
            <a:r>
              <a:rPr lang="hu-HU" sz="3200" dirty="0" smtClean="0"/>
              <a:t>Hematopoiesis</a:t>
            </a:r>
            <a:endParaRPr lang="hu-H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" y="762000"/>
            <a:ext cx="909490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71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hu-HU" sz="3600" dirty="0" smtClean="0"/>
              <a:t>Köszönöm a figyelmet!</a:t>
            </a:r>
            <a:endParaRPr lang="hu-HU" sz="3600" dirty="0"/>
          </a:p>
        </p:txBody>
      </p:sp>
      <p:pic>
        <p:nvPicPr>
          <p:cNvPr id="11266" name="Picture 2" descr="D:\Tanul Dávid\OKTATÁS\Tantermi előadásaim\ÁOK\2020\képekCT2020\800wm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14223"/>
            <a:ext cx="4343400" cy="3952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791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OMVH QR kód </a:t>
            </a:r>
            <a:endParaRPr lang="hu-HU" sz="2000" b="1" dirty="0"/>
          </a:p>
        </p:txBody>
      </p:sp>
      <p:pic>
        <p:nvPicPr>
          <p:cNvPr id="2050" name="Picture 2" descr="C:\Users\dorad\Downloads\OMHV-AOKANT674_1M - 2020-02-14 13_00_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752850" cy="375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/>
              <a:t>Vér</a:t>
            </a:r>
            <a:br>
              <a:rPr lang="hu-HU" sz="3200" b="1" dirty="0" smtClean="0"/>
            </a:br>
            <a:r>
              <a:rPr lang="hu-HU" sz="2400" b="1" dirty="0" smtClean="0"/>
              <a:t>legfontosabb funkciói</a:t>
            </a:r>
            <a:endParaRPr lang="hu-H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hu-HU" altLang="hu-HU" sz="2400" u="sng" dirty="0" smtClean="0"/>
              <a:t>Szövetek o</a:t>
            </a:r>
            <a:r>
              <a:rPr lang="en-US" altLang="hu-HU" sz="2400" u="sng" dirty="0" smtClean="0"/>
              <a:t>x</a:t>
            </a:r>
            <a:r>
              <a:rPr lang="hu-HU" altLang="hu-HU" sz="2400" u="sng" dirty="0" smtClean="0"/>
              <a:t>i</a:t>
            </a:r>
            <a:r>
              <a:rPr lang="en-US" altLang="hu-HU" sz="2400" u="sng" dirty="0" smtClean="0"/>
              <a:t>g</a:t>
            </a:r>
            <a:r>
              <a:rPr lang="hu-HU" altLang="hu-HU" sz="2400" u="sng" dirty="0" smtClean="0"/>
              <a:t>é</a:t>
            </a:r>
            <a:r>
              <a:rPr lang="en-US" altLang="hu-HU" sz="2400" u="sng" dirty="0" smtClean="0"/>
              <a:t>n</a:t>
            </a:r>
            <a:r>
              <a:rPr lang="hu-HU" altLang="hu-HU" sz="2400" u="sng" dirty="0" smtClean="0"/>
              <a:t>-ellátása</a:t>
            </a:r>
            <a:r>
              <a:rPr lang="en-US" altLang="hu-HU" sz="2400" dirty="0"/>
              <a:t> </a:t>
            </a:r>
            <a:r>
              <a:rPr lang="hu-HU" altLang="hu-HU" sz="2400" dirty="0" smtClean="0"/>
              <a:t>(</a:t>
            </a:r>
            <a:r>
              <a:rPr lang="en-US" altLang="hu-HU" sz="2400" dirty="0" smtClean="0"/>
              <a:t>hemoglobin</a:t>
            </a:r>
            <a:r>
              <a:rPr lang="hu-HU" altLang="hu-HU" sz="2400" dirty="0" smtClean="0"/>
              <a:t> a VVT-ben)</a:t>
            </a:r>
            <a:endParaRPr lang="en-US" altLang="hu-HU" sz="2400" dirty="0"/>
          </a:p>
          <a:p>
            <a:pPr>
              <a:spcBef>
                <a:spcPts val="600"/>
              </a:spcBef>
            </a:pPr>
            <a:r>
              <a:rPr lang="hu-HU" altLang="hu-HU" sz="2400" u="sng" dirty="0"/>
              <a:t>Szövetek </a:t>
            </a:r>
            <a:r>
              <a:rPr lang="hu-HU" altLang="hu-HU" sz="2400" u="sng" dirty="0" smtClean="0"/>
              <a:t>tápanyag-ellátása </a:t>
            </a:r>
            <a:r>
              <a:rPr lang="en-US" altLang="hu-HU" sz="2400" dirty="0"/>
              <a:t> </a:t>
            </a:r>
            <a:r>
              <a:rPr lang="hu-HU" altLang="hu-HU" sz="2400" dirty="0" smtClean="0"/>
              <a:t>glükózzal</a:t>
            </a:r>
            <a:r>
              <a:rPr lang="en-US" altLang="hu-HU" sz="2400" dirty="0" smtClean="0"/>
              <a:t>,</a:t>
            </a:r>
            <a:r>
              <a:rPr lang="en-US" altLang="hu-HU" sz="2400" dirty="0"/>
              <a:t> </a:t>
            </a:r>
            <a:r>
              <a:rPr lang="hu-HU" altLang="hu-HU" sz="2400" dirty="0" smtClean="0"/>
              <a:t>aminosavakkal</a:t>
            </a:r>
            <a:r>
              <a:rPr lang="en-US" altLang="hu-HU" sz="2400" dirty="0" smtClean="0"/>
              <a:t>, </a:t>
            </a:r>
            <a:r>
              <a:rPr lang="hu-HU" altLang="hu-HU" sz="2400" dirty="0" smtClean="0"/>
              <a:t>és</a:t>
            </a:r>
            <a:r>
              <a:rPr lang="en-US" altLang="hu-HU" sz="2400" dirty="0"/>
              <a:t> </a:t>
            </a:r>
            <a:r>
              <a:rPr lang="hu-HU" altLang="hu-HU" sz="2400" dirty="0" smtClean="0"/>
              <a:t>zsírsavakkal</a:t>
            </a:r>
            <a:r>
              <a:rPr lang="en-US" altLang="hu-HU" sz="2400" dirty="0"/>
              <a:t> </a:t>
            </a:r>
            <a:r>
              <a:rPr lang="en-US" altLang="hu-HU" sz="2400" dirty="0" smtClean="0"/>
              <a:t>(</a:t>
            </a:r>
            <a:r>
              <a:rPr lang="hu-HU" altLang="hu-HU" sz="2400" dirty="0" smtClean="0"/>
              <a:t>a tápanyagok a vérplazmában oldottan, vagy plazmaproteinekhez kötve fordulnak elő)</a:t>
            </a:r>
            <a:endParaRPr lang="en-US" altLang="hu-HU" sz="2400" dirty="0"/>
          </a:p>
          <a:p>
            <a:pPr>
              <a:spcBef>
                <a:spcPts val="600"/>
              </a:spcBef>
            </a:pPr>
            <a:r>
              <a:rPr lang="hu-HU" altLang="hu-HU" sz="2400" u="sng" dirty="0" smtClean="0"/>
              <a:t>Melléktermékek eltávolítása</a:t>
            </a:r>
            <a:r>
              <a:rPr lang="en-US" altLang="hu-HU" sz="2400" u="sng" dirty="0" smtClean="0"/>
              <a:t> </a:t>
            </a:r>
            <a:r>
              <a:rPr lang="hu-HU" altLang="hu-HU" sz="2400" dirty="0" smtClean="0"/>
              <a:t>(CO2, urea, laktát)</a:t>
            </a:r>
            <a:endParaRPr lang="en-US" altLang="hu-HU" sz="2400" dirty="0"/>
          </a:p>
          <a:p>
            <a:pPr>
              <a:spcBef>
                <a:spcPts val="600"/>
              </a:spcBef>
            </a:pPr>
            <a:r>
              <a:rPr lang="en-US" altLang="hu-HU" sz="2400" u="sng" dirty="0" err="1" smtClean="0"/>
              <a:t>Immunol</a:t>
            </a:r>
            <a:r>
              <a:rPr lang="hu-HU" altLang="hu-HU" sz="2400" u="sng" dirty="0" smtClean="0"/>
              <a:t>ógiai funkció</a:t>
            </a:r>
            <a:r>
              <a:rPr lang="en-US" altLang="hu-HU" sz="2400" dirty="0" smtClean="0"/>
              <a:t>, </a:t>
            </a:r>
            <a:r>
              <a:rPr lang="hu-HU" altLang="hu-HU" sz="2400" dirty="0" smtClean="0"/>
              <a:t>fehérvérsejtek és antitestek cirkulációja, transzportja</a:t>
            </a:r>
            <a:endParaRPr lang="en-US" altLang="hu-HU" sz="2400" dirty="0"/>
          </a:p>
          <a:p>
            <a:pPr>
              <a:spcBef>
                <a:spcPts val="600"/>
              </a:spcBef>
            </a:pPr>
            <a:r>
              <a:rPr lang="hu-HU" altLang="hu-HU" sz="2400" u="sng" dirty="0" smtClean="0"/>
              <a:t>Koaguláció, véralvadás</a:t>
            </a:r>
            <a:endParaRPr lang="en-US" altLang="hu-HU" sz="2400" dirty="0"/>
          </a:p>
          <a:p>
            <a:pPr>
              <a:spcBef>
                <a:spcPts val="600"/>
              </a:spcBef>
            </a:pPr>
            <a:r>
              <a:rPr lang="en-US" altLang="hu-HU" sz="2400" u="sng" dirty="0"/>
              <a:t>Messenger</a:t>
            </a:r>
            <a:r>
              <a:rPr lang="en-US" altLang="hu-HU" sz="2400" dirty="0"/>
              <a:t> </a:t>
            </a:r>
            <a:r>
              <a:rPr lang="hu-HU" altLang="hu-HU" sz="2400" dirty="0" smtClean="0"/>
              <a:t>funkció</a:t>
            </a:r>
            <a:r>
              <a:rPr lang="en-US" altLang="hu-HU" sz="2400" dirty="0" smtClean="0"/>
              <a:t>, </a:t>
            </a:r>
            <a:r>
              <a:rPr lang="hu-HU" altLang="hu-HU" sz="2400" dirty="0" smtClean="0"/>
              <a:t>hormonok, növekedési faktorok és más mediátorok transzportja</a:t>
            </a:r>
            <a:endParaRPr lang="en-US" altLang="hu-HU" sz="2400" dirty="0"/>
          </a:p>
          <a:p>
            <a:pPr>
              <a:spcBef>
                <a:spcPts val="600"/>
              </a:spcBef>
            </a:pPr>
            <a:r>
              <a:rPr lang="en-US" altLang="hu-HU" sz="2400" u="sng" dirty="0" smtClean="0"/>
              <a:t>pH</a:t>
            </a:r>
            <a:r>
              <a:rPr lang="hu-HU" altLang="hu-HU" sz="2400" u="sng" dirty="0" smtClean="0"/>
              <a:t>-szabályozás</a:t>
            </a:r>
            <a:endParaRPr lang="en-US" altLang="hu-HU" sz="2400" u="sng" dirty="0"/>
          </a:p>
          <a:p>
            <a:pPr>
              <a:spcBef>
                <a:spcPts val="600"/>
              </a:spcBef>
            </a:pPr>
            <a:r>
              <a:rPr lang="hu-HU" altLang="hu-HU" sz="2400" u="sng" dirty="0" smtClean="0"/>
              <a:t>Testhőmérséklet-szabályozás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2152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dirty="0" smtClean="0">
                <a:cs typeface="Arial" panose="020B0604020202020204" pitchFamily="34" charset="0"/>
              </a:rPr>
              <a:t>A vér összetevői</a:t>
            </a:r>
            <a:endParaRPr lang="hu-H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00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hu-HU" altLang="hu-HU" sz="3000" b="1" dirty="0" smtClean="0">
                <a:cs typeface="Arial" panose="020B0604020202020204" pitchFamily="34" charset="0"/>
              </a:rPr>
              <a:t>Alakos elemek</a:t>
            </a:r>
            <a:endParaRPr lang="hu-HU" altLang="hu-HU" sz="3000" b="1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hu-HU" altLang="hu-HU" sz="3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hu-HU" sz="3200" dirty="0" smtClean="0">
                <a:cs typeface="Arial" panose="020B0604020202020204" pitchFamily="34" charset="0"/>
              </a:rPr>
              <a:t>Vörösvérsejtek (VVT)</a:t>
            </a:r>
            <a:endParaRPr lang="hu-HU" altLang="hu-HU" sz="3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hu-HU" sz="2400" dirty="0">
                <a:cs typeface="Arial" panose="020B0604020202020204" pitchFamily="34" charset="0"/>
              </a:rPr>
              <a:t>(</a:t>
            </a:r>
            <a:r>
              <a:rPr lang="hu-HU" altLang="hu-HU" sz="2400" dirty="0" smtClean="0">
                <a:cs typeface="Arial" panose="020B0604020202020204" pitchFamily="34" charset="0"/>
              </a:rPr>
              <a:t>erythrocyták)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hu-HU" sz="2400" dirty="0" smtClean="0">
                <a:cs typeface="Arial" panose="020B0604020202020204" pitchFamily="34" charset="0"/>
              </a:rPr>
              <a:t>99</a:t>
            </a:r>
            <a:r>
              <a:rPr lang="hu-HU" altLang="hu-HU" sz="2400" dirty="0">
                <a:cs typeface="Arial" panose="020B0604020202020204" pitchFamily="34" charset="0"/>
              </a:rPr>
              <a:t>% </a:t>
            </a:r>
            <a:r>
              <a:rPr lang="hu-HU" altLang="hu-HU" sz="2400" dirty="0" smtClean="0">
                <a:cs typeface="Arial" panose="020B0604020202020204" pitchFamily="34" charset="0"/>
              </a:rPr>
              <a:t>a vérsejteknek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en-US" sz="2400" dirty="0" smtClean="0">
                <a:cs typeface="Arial" panose="020B0604020202020204" pitchFamily="34" charset="0"/>
              </a:rPr>
              <a:t>O2, CO2 transzport</a:t>
            </a:r>
            <a:endParaRPr lang="hu-HU" altLang="en-US" sz="26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en-US" sz="3200" dirty="0" smtClean="0">
                <a:cs typeface="Arial" panose="020B0604020202020204" pitchFamily="34" charset="0"/>
              </a:rPr>
              <a:t>Fehérvérsejtek</a:t>
            </a:r>
            <a:endParaRPr lang="hu-HU" altLang="en-US" sz="3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en-US" sz="2400" dirty="0">
                <a:cs typeface="Arial" panose="020B0604020202020204" pitchFamily="34" charset="0"/>
              </a:rPr>
              <a:t>(</a:t>
            </a:r>
            <a:r>
              <a:rPr lang="en-US" altLang="en-US" sz="2400" dirty="0">
                <a:cs typeface="Arial" panose="020B0604020202020204" pitchFamily="34" charset="0"/>
              </a:rPr>
              <a:t>l</a:t>
            </a:r>
            <a:r>
              <a:rPr lang="hu-HU" altLang="en-US" sz="2400" dirty="0" smtClean="0">
                <a:cs typeface="Arial" panose="020B0604020202020204" pitchFamily="34" charset="0"/>
              </a:rPr>
              <a:t>eukocyták)</a:t>
            </a:r>
            <a:endParaRPr lang="hu-HU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en-US" sz="2400" dirty="0" smtClean="0">
                <a:cs typeface="Arial" panose="020B0604020202020204" pitchFamily="34" charset="0"/>
              </a:rPr>
              <a:t>Immunrendszer</a:t>
            </a:r>
            <a:endParaRPr lang="hu-HU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en-US" sz="3200" dirty="0" smtClean="0">
                <a:cs typeface="Arial" panose="020B0604020202020204" pitchFamily="34" charset="0"/>
              </a:rPr>
              <a:t>Vérlemezkék</a:t>
            </a:r>
            <a:endParaRPr lang="hu-HU" altLang="en-US" sz="3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(</a:t>
            </a:r>
            <a:r>
              <a:rPr lang="hu-HU" altLang="en-US" sz="2400" dirty="0" smtClean="0">
                <a:cs typeface="Arial" panose="020B0604020202020204" pitchFamily="34" charset="0"/>
              </a:rPr>
              <a:t>thrombocyták)</a:t>
            </a:r>
            <a:endParaRPr lang="hu-HU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en-US" sz="2400" dirty="0" smtClean="0">
                <a:cs typeface="Arial" panose="020B0604020202020204" pitchFamily="34" charset="0"/>
              </a:rPr>
              <a:t>véralvadás</a:t>
            </a:r>
            <a:endParaRPr lang="en-US" altLang="hu-HU" sz="2400" dirty="0"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76400"/>
            <a:ext cx="3505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hu-HU" altLang="en-US" sz="4000" b="1" dirty="0" smtClean="0">
                <a:cs typeface="Arial" panose="020B0604020202020204" pitchFamily="34" charset="0"/>
              </a:rPr>
              <a:t>Plazma</a:t>
            </a:r>
            <a:endParaRPr lang="hu-HU" altLang="en-US" sz="4000" b="1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36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en-US" sz="3200" dirty="0" smtClean="0">
                <a:cs typeface="Arial" panose="020B0604020202020204" pitchFamily="34" charset="0"/>
              </a:rPr>
              <a:t>55 </a:t>
            </a:r>
            <a:r>
              <a:rPr lang="hu-HU" altLang="en-US" sz="3200" dirty="0">
                <a:cs typeface="Arial" panose="020B0604020202020204" pitchFamily="34" charset="0"/>
              </a:rPr>
              <a:t>% </a:t>
            </a:r>
            <a:r>
              <a:rPr lang="hu-HU" altLang="en-US" sz="3200" dirty="0" smtClean="0">
                <a:cs typeface="Arial" panose="020B0604020202020204" pitchFamily="34" charset="0"/>
              </a:rPr>
              <a:t>a vér térfogatának</a:t>
            </a:r>
            <a:endParaRPr lang="hu-HU" altLang="en-US" sz="3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en-US" sz="3200" dirty="0" smtClean="0">
                <a:cs typeface="Arial" panose="020B0604020202020204" pitchFamily="34" charset="0"/>
              </a:rPr>
              <a:t>Víz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en-US" sz="3200" dirty="0" smtClean="0">
                <a:cs typeface="Arial" panose="020B0604020202020204" pitchFamily="34" charset="0"/>
              </a:rPr>
              <a:t>Elektrolitok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en-US" sz="3200" dirty="0" smtClean="0">
                <a:cs typeface="Arial" panose="020B0604020202020204" pitchFamily="34" charset="0"/>
              </a:rPr>
              <a:t>Proteinek: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en-US" sz="2900" dirty="0" smtClean="0">
                <a:cs typeface="Arial" panose="020B0604020202020204" pitchFamily="34" charset="0"/>
              </a:rPr>
              <a:t>Albumin, fibrinogén, globulinok</a:t>
            </a:r>
            <a:endParaRPr lang="hu-HU" altLang="en-US" sz="29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en-US" sz="3200" dirty="0" smtClean="0">
                <a:cs typeface="Arial" panose="020B0604020202020204" pitchFamily="34" charset="0"/>
              </a:rPr>
              <a:t>Szállított molekulák:</a:t>
            </a:r>
            <a:endParaRPr lang="hu-HU" altLang="en-US" sz="3200" dirty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en-US" sz="2900" dirty="0" smtClean="0">
                <a:cs typeface="Arial" panose="020B0604020202020204" pitchFamily="34" charset="0"/>
              </a:rPr>
              <a:t>Tápanyagok, vitaminok, hormonok, metabolikus melléktermékek, lipofil molekulák (plazmafehérjékhez kötötten, pl: LDL)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hu-HU" altLang="en-US" sz="2900" dirty="0" smtClean="0"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5684808"/>
            <a:ext cx="2286000" cy="86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hu-HU" altLang="en-US" sz="2600" dirty="0" smtClean="0">
                <a:cs typeface="Arial" panose="020B0604020202020204" pitchFamily="34" charset="0"/>
              </a:rPr>
              <a:t>A fibrinogén-mentes vérplazmát szérumnak hívjuk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hu-HU" altLang="en-US" sz="2900" dirty="0" smtClean="0">
              <a:cs typeface="Arial" panose="020B0604020202020204" pitchFamily="34" charset="0"/>
            </a:endParaRPr>
          </a:p>
        </p:txBody>
      </p:sp>
      <p:pic>
        <p:nvPicPr>
          <p:cNvPr id="7" name="Picture 2" descr="ver osszete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286000" cy="237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85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9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19" t="2084" b="3081"/>
          <a:stretch>
            <a:fillRect/>
          </a:stretch>
        </p:blipFill>
        <p:spPr bwMode="auto">
          <a:xfrm>
            <a:off x="1066800" y="0"/>
            <a:ext cx="648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13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914400"/>
            <a:ext cx="5791200" cy="838200"/>
          </a:xfr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  <a:buNone/>
            </a:pPr>
            <a:r>
              <a:rPr lang="hu-HU" altLang="hu-HU" dirty="0" smtClean="0">
                <a:cs typeface="Arial" panose="020B0604020202020204" pitchFamily="34" charset="0"/>
              </a:rPr>
              <a:t>Vérkenet és </a:t>
            </a:r>
            <a:r>
              <a:rPr lang="hu-HU" altLang="hu-HU" dirty="0">
                <a:cs typeface="Arial" panose="020B0604020202020204" pitchFamily="34" charset="0"/>
              </a:rPr>
              <a:t>May-Grünwald Giemsa </a:t>
            </a:r>
            <a:r>
              <a:rPr lang="hu-HU" altLang="hu-HU" dirty="0" smtClean="0">
                <a:cs typeface="Arial" panose="020B0604020202020204" pitchFamily="34" charset="0"/>
              </a:rPr>
              <a:t>festés</a:t>
            </a:r>
            <a:endParaRPr lang="hu-HU" altLang="hu-HU" dirty="0"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None/>
            </a:pPr>
            <a:r>
              <a:rPr lang="hu-HU" altLang="hu-HU" dirty="0" smtClean="0">
                <a:cs typeface="Arial" panose="020B0604020202020204" pitchFamily="34" charset="0"/>
              </a:rPr>
              <a:t>Vérkép kvalitatív, morfológiai elemzéséhez</a:t>
            </a:r>
            <a:endParaRPr lang="en-US" altLang="hu-HU" dirty="0"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Picture 2" descr="http://projects.kmi.open.ac.uk/role/moodle/pluginfile.php/2014/mod_page/content/1/sk120_1_005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46" t="4921" r="5568" b="8960"/>
          <a:stretch>
            <a:fillRect/>
          </a:stretch>
        </p:blipFill>
        <p:spPr bwMode="auto">
          <a:xfrm>
            <a:off x="142875" y="642938"/>
            <a:ext cx="2286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vér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09644"/>
            <a:ext cx="333009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ér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420" b="64342"/>
          <a:stretch>
            <a:fillRect/>
          </a:stretch>
        </p:blipFill>
        <p:spPr bwMode="auto">
          <a:xfrm>
            <a:off x="142875" y="3465513"/>
            <a:ext cx="4357688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449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/>
              <a:t>Vörösvérsejtek (erythrocyták)</a:t>
            </a:r>
            <a:endParaRPr lang="hu-HU" sz="3200" b="1" dirty="0"/>
          </a:p>
        </p:txBody>
      </p:sp>
      <p:pic>
        <p:nvPicPr>
          <p:cNvPr id="2050" name="Picture 2" descr="D:\Tanul Dávid\OKTATÁS\Tantermi előadásaim\ÁOK\2020\képekCT2020\coloured-sem-of-red-blood-cells-rouleau-formation-power-and-sy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696200" cy="5233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4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5715000" cy="1143000"/>
          </a:xfrm>
        </p:spPr>
        <p:txBody>
          <a:bodyPr/>
          <a:lstStyle/>
          <a:p>
            <a:r>
              <a:rPr lang="hu-HU" sz="3200" b="1" dirty="0"/>
              <a:t>Vörösvérsejtek (erythrocyták)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2667000" cy="5257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Nincs sejtmag</a:t>
            </a:r>
          </a:p>
          <a:p>
            <a:pPr marL="342900" lvl="2">
              <a:spcBef>
                <a:spcPct val="50000"/>
              </a:spcBef>
              <a:buClr>
                <a:schemeClr val="accent1"/>
              </a:buClr>
              <a:buFontTx/>
              <a:buChar char="-"/>
            </a:pPr>
            <a:r>
              <a:rPr lang="hu-HU" altLang="hu-HU" sz="2400" dirty="0" smtClean="0"/>
              <a:t>Az e</a:t>
            </a:r>
            <a:r>
              <a:rPr lang="en-US" altLang="hu-HU" sz="2400" dirty="0" err="1" smtClean="0"/>
              <a:t>rythrocyt</a:t>
            </a:r>
            <a:r>
              <a:rPr lang="hu-HU" altLang="hu-HU" sz="2400" dirty="0" smtClean="0"/>
              <a:t>ák, flexibilis</a:t>
            </a:r>
            <a:r>
              <a:rPr lang="en-US" altLang="hu-HU" sz="2400" dirty="0" smtClean="0"/>
              <a:t> </a:t>
            </a:r>
            <a:r>
              <a:rPr lang="hu-HU" altLang="hu-HU" sz="2400" dirty="0" smtClean="0"/>
              <a:t>bikonkáv korongok,</a:t>
            </a:r>
            <a:r>
              <a:rPr lang="en-US" altLang="hu-HU" sz="2400" dirty="0" smtClean="0"/>
              <a:t> </a:t>
            </a:r>
            <a:r>
              <a:rPr lang="hu-HU" altLang="hu-HU" sz="2400" dirty="0" smtClean="0">
                <a:cs typeface="Arial" panose="020B0604020202020204" pitchFamily="34" charset="0"/>
              </a:rPr>
              <a:t>speciális cytoszkeleton </a:t>
            </a:r>
            <a:r>
              <a:rPr lang="hu-HU" altLang="hu-HU" sz="2400" u="sng" dirty="0" smtClean="0">
                <a:cs typeface="Arial" panose="020B0604020202020204" pitchFamily="34" charset="0"/>
              </a:rPr>
              <a:t>actin</a:t>
            </a:r>
            <a:r>
              <a:rPr lang="hu-HU" altLang="hu-HU" sz="2400" dirty="0" smtClean="0">
                <a:cs typeface="Arial" panose="020B0604020202020204" pitchFamily="34" charset="0"/>
              </a:rPr>
              <a:t>, </a:t>
            </a:r>
            <a:r>
              <a:rPr lang="hu-HU" altLang="hu-HU" sz="2400" u="sng" dirty="0" smtClean="0">
                <a:cs typeface="Arial" panose="020B0604020202020204" pitchFamily="34" charset="0"/>
              </a:rPr>
              <a:t>spectrin, ankyrin</a:t>
            </a:r>
            <a:r>
              <a:rPr lang="hu-HU" altLang="hu-HU" sz="2400" dirty="0" smtClean="0">
                <a:cs typeface="Arial" panose="020B0604020202020204" pitchFamily="34" charset="0"/>
              </a:rPr>
              <a:t> molekulák hálózatával</a:t>
            </a:r>
            <a:r>
              <a:rPr lang="hu-HU" altLang="hu-HU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magas elaszticitás</a:t>
            </a:r>
            <a:endParaRPr lang="hu-HU" altLang="hu-HU" sz="2400" dirty="0" smtClean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2400" dirty="0">
                <a:cs typeface="Arial" panose="020B0604020202020204" pitchFamily="34" charset="0"/>
              </a:rPr>
              <a:t>O</a:t>
            </a:r>
            <a:r>
              <a:rPr lang="hu-HU" altLang="hu-HU" sz="2400" baseline="-25000" dirty="0">
                <a:cs typeface="Arial" panose="020B0604020202020204" pitchFamily="34" charset="0"/>
              </a:rPr>
              <a:t>2</a:t>
            </a:r>
            <a:r>
              <a:rPr lang="hu-HU" altLang="hu-HU" sz="2400" dirty="0">
                <a:cs typeface="Arial" panose="020B0604020202020204" pitchFamily="34" charset="0"/>
              </a:rPr>
              <a:t> </a:t>
            </a:r>
            <a:r>
              <a:rPr lang="hu-HU" altLang="hu-HU" sz="2400" dirty="0" smtClean="0">
                <a:cs typeface="Arial" panose="020B0604020202020204" pitchFamily="34" charset="0"/>
              </a:rPr>
              <a:t>és </a:t>
            </a:r>
            <a:r>
              <a:rPr lang="hu-HU" altLang="hu-HU" sz="2400" dirty="0">
                <a:cs typeface="Arial" panose="020B0604020202020204" pitchFamily="34" charset="0"/>
              </a:rPr>
              <a:t>CO</a:t>
            </a:r>
            <a:r>
              <a:rPr lang="hu-HU" altLang="hu-HU" sz="2400" baseline="-25000" dirty="0">
                <a:cs typeface="Arial" panose="020B0604020202020204" pitchFamily="34" charset="0"/>
              </a:rPr>
              <a:t>2</a:t>
            </a:r>
            <a:r>
              <a:rPr lang="hu-HU" altLang="hu-HU" sz="2400" dirty="0">
                <a:cs typeface="Arial" panose="020B0604020202020204" pitchFamily="34" charset="0"/>
              </a:rPr>
              <a:t> </a:t>
            </a:r>
            <a:r>
              <a:rPr lang="hu-HU" altLang="hu-HU" sz="2400" dirty="0" smtClean="0">
                <a:cs typeface="Arial" panose="020B0604020202020204" pitchFamily="34" charset="0"/>
              </a:rPr>
              <a:t>transzport hemoglobinhoz kötve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Élettartam: </a:t>
            </a:r>
            <a:r>
              <a:rPr lang="hu-HU" altLang="hu-HU" sz="2400" dirty="0">
                <a:cs typeface="Arial" panose="020B0604020202020204" pitchFamily="34" charset="0"/>
              </a:rPr>
              <a:t>120 </a:t>
            </a:r>
            <a:r>
              <a:rPr lang="hu-HU" altLang="hu-HU" sz="2400" dirty="0" smtClean="0">
                <a:cs typeface="Arial" panose="020B0604020202020204" pitchFamily="34" charset="0"/>
              </a:rPr>
              <a:t>nap, majd a lép és a máj dolgozza fel őket, megkímélve és újrahasználva a hem és porfirin részeit a hemoglobinnak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cs typeface="Arial" panose="020B0604020202020204" pitchFamily="34" charset="0"/>
              </a:rPr>
              <a:t>Kiterjedt glycocalix </a:t>
            </a:r>
            <a:r>
              <a:rPr lang="hu-HU" altLang="hu-HU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ABO vércsoport</a:t>
            </a:r>
            <a:endParaRPr lang="hu-HU" altLang="hu-HU" sz="240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hu-HU" altLang="hu-HU" sz="2400" dirty="0"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Picture 6" descr="19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37" t="2922" b="13744"/>
          <a:stretch>
            <a:fillRect/>
          </a:stretch>
        </p:blipFill>
        <p:spPr bwMode="auto">
          <a:xfrm>
            <a:off x="5943600" y="152400"/>
            <a:ext cx="2457450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876800"/>
            <a:ext cx="32766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04" y="1366385"/>
            <a:ext cx="2882900" cy="33580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08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r>
              <a:rPr lang="hu-HU" sz="3200" dirty="0" smtClean="0"/>
              <a:t>Hemoglobin</a:t>
            </a:r>
            <a:endParaRPr lang="hu-HU" sz="3200" dirty="0"/>
          </a:p>
        </p:txBody>
      </p:sp>
      <p:pic>
        <p:nvPicPr>
          <p:cNvPr id="4" name="Picture 2" descr="File:Postnatal genetics 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99177"/>
            <a:ext cx="4920958" cy="3750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illysantiago.files.wordpress.com/2010/10/hemoglob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1GZX Haemoglob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3237"/>
            <a:ext cx="3473745" cy="3473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875" y="1217474"/>
            <a:ext cx="4041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/>
            <a:r>
              <a:rPr lang="hu-HU" altLang="hu-HU" dirty="0" smtClean="0"/>
              <a:t>Az oxigén 99%-a </a:t>
            </a:r>
            <a:r>
              <a:rPr lang="en-US" altLang="hu-HU" dirty="0" smtClean="0"/>
              <a:t>oxyhemoglobin</a:t>
            </a:r>
            <a:r>
              <a:rPr lang="hu-HU" altLang="hu-HU" dirty="0" smtClean="0"/>
              <a:t>hoz</a:t>
            </a:r>
            <a:r>
              <a:rPr lang="en-US" altLang="hu-HU" dirty="0" smtClean="0"/>
              <a:t> </a:t>
            </a:r>
            <a:r>
              <a:rPr lang="en-US" altLang="hu-HU" dirty="0"/>
              <a:t>(</a:t>
            </a:r>
            <a:r>
              <a:rPr lang="en-US" altLang="hu-HU" dirty="0" smtClean="0"/>
              <a:t>HbO</a:t>
            </a:r>
            <a:r>
              <a:rPr lang="en-US" altLang="hu-HU" baseline="-20000" dirty="0" smtClean="0"/>
              <a:t>2</a:t>
            </a:r>
            <a:r>
              <a:rPr lang="hu-HU" altLang="hu-HU" baseline="-20000" dirty="0" smtClean="0"/>
              <a:t>)</a:t>
            </a:r>
            <a:r>
              <a:rPr lang="hu-HU" altLang="hu-HU" dirty="0" smtClean="0"/>
              <a:t> kötve szállítódik a vérben. A hemoglobin komplex fehérje, 4 globin lánccal és porfirin gyűrűvel (hem), mely redukált vagy oxidált állapotú vas iont képes kötni.</a:t>
            </a:r>
            <a:endParaRPr lang="hu-HU" altLang="hu-HU" dirty="0"/>
          </a:p>
        </p:txBody>
      </p:sp>
    </p:spTree>
    <p:extLst>
      <p:ext uri="{BB962C8B-B14F-4D97-AF65-F5344CB8AC3E}">
        <p14:creationId xmlns="" xmlns:p14="http://schemas.microsoft.com/office/powerpoint/2010/main" val="345999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344</TotalTime>
  <Words>507</Words>
  <Application>Microsoft Office PowerPoint</Application>
  <PresentationFormat>Diavetítés a képernyőre (4:3 oldalarány)</PresentationFormat>
  <Paragraphs>123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Adjacency</vt:lpstr>
      <vt:lpstr>1. dia</vt:lpstr>
      <vt:lpstr>2. dia</vt:lpstr>
      <vt:lpstr>Vér legfontosabb funkciói</vt:lpstr>
      <vt:lpstr>A vér összetevői</vt:lpstr>
      <vt:lpstr>5. dia</vt:lpstr>
      <vt:lpstr>6. dia</vt:lpstr>
      <vt:lpstr>Vörösvérsejtek (erythrocyták)</vt:lpstr>
      <vt:lpstr>Vörösvérsejtek (erythrocyták)</vt:lpstr>
      <vt:lpstr>Hemoglobin</vt:lpstr>
      <vt:lpstr>Vérlemezkék (thrombocyták)</vt:lpstr>
      <vt:lpstr>11. dia</vt:lpstr>
      <vt:lpstr>Fehérvérsejtek (leukocyták)</vt:lpstr>
      <vt:lpstr>Neutrophil granulocyták</vt:lpstr>
      <vt:lpstr>Eosinophil granulocyták</vt:lpstr>
      <vt:lpstr>Basophil granulocyták</vt:lpstr>
      <vt:lpstr>Monocyták</vt:lpstr>
      <vt:lpstr>Lymphocyták</vt:lpstr>
      <vt:lpstr>18. dia</vt:lpstr>
      <vt:lpstr>19. dia</vt:lpstr>
      <vt:lpstr>20. dia</vt:lpstr>
      <vt:lpstr>A hemangioblast Vasculogenesis és a vérképzés kapcsolata</vt:lpstr>
      <vt:lpstr> Intraembryonális vérképzés Aorta-Gonád-Mesonephros (AGM) régió </vt:lpstr>
      <vt:lpstr>Csontvelő</vt:lpstr>
      <vt:lpstr>Diapedesis, TEM</vt:lpstr>
      <vt:lpstr>25. dia</vt:lpstr>
      <vt:lpstr>26. dia</vt:lpstr>
      <vt:lpstr>27. dia</vt:lpstr>
      <vt:lpstr>Hematopoiesis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 Tímea</dc:creator>
  <cp:lastModifiedBy>Dóra Dávid</cp:lastModifiedBy>
  <cp:revision>49</cp:revision>
  <dcterms:created xsi:type="dcterms:W3CDTF">2006-08-16T00:00:00Z</dcterms:created>
  <dcterms:modified xsi:type="dcterms:W3CDTF">2020-02-14T10:09:03Z</dcterms:modified>
</cp:coreProperties>
</file>