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3" r:id="rId3"/>
    <p:sldId id="257" r:id="rId4"/>
    <p:sldId id="259" r:id="rId5"/>
    <p:sldId id="258" r:id="rId6"/>
    <p:sldId id="261" r:id="rId7"/>
    <p:sldId id="260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1430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KÖTŐSZÖVET</a:t>
            </a:r>
            <a:endParaRPr lang="hu-HU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5486400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i="1" dirty="0" smtClean="0"/>
              <a:t>Dr. Dóra Dávid</a:t>
            </a:r>
          </a:p>
          <a:p>
            <a:pPr algn="r"/>
            <a:r>
              <a:rPr lang="hu-HU" sz="2000" b="1" i="1" dirty="0" smtClean="0"/>
              <a:t>Egyetemi adjunktus</a:t>
            </a:r>
          </a:p>
          <a:p>
            <a:pPr algn="r"/>
            <a:r>
              <a:rPr lang="hu-HU" sz="2000" b="1" i="1" dirty="0" smtClean="0"/>
              <a:t>2020. Február</a:t>
            </a:r>
            <a:endParaRPr lang="hu-HU" sz="2000" b="1" i="1" dirty="0"/>
          </a:p>
        </p:txBody>
      </p:sp>
      <p:pic>
        <p:nvPicPr>
          <p:cNvPr id="1026" name="Picture 2" descr="D:\Tanul Dávid\OKTATÁS\Tantermi előadásaim\ÁOK\2020\képekCT2020\connective-tissue-sem-science-photo-libra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8389"/>
            <a:ext cx="7315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92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Tanul Dávid\OKTATÁS\Tantermi előadásaim\ÁOK\2020\képekCT2020\electron-micrograph-of-macrophage-in-canine-lung-tissue-ECWWX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6920" y="2819400"/>
            <a:ext cx="4964130" cy="40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Tanul Dávid\OKTATÁS\Tantermi előadásaim\ÁOK\2020\képekCT2020\reituclar c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400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Tanul Dávid\OKTATÁS\Tantermi előadásaim\ÁOK\2020\képekCT2020\200px-LH_Macrophage_Histolog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1953" y="-379434"/>
            <a:ext cx="2400867" cy="325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Tanul Dávid\CIKKÍRÁS\ENS HEMOP cikk\EGÉR\Kész\2017 október\2\STD_HU-CX3CR1-Agrinkek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0175" y="2768575"/>
            <a:ext cx="4419600" cy="37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1524000" y="4267200"/>
            <a:ext cx="114300" cy="136021"/>
          </a:xfrm>
          <a:prstGeom prst="straightConnector1">
            <a:avLst/>
          </a:prstGeom>
          <a:ln w="88900" cap="flat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62100" y="3200400"/>
            <a:ext cx="114300" cy="136021"/>
          </a:xfrm>
          <a:prstGeom prst="straightConnector1">
            <a:avLst/>
          </a:prstGeom>
          <a:ln w="88900" cap="flat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19100" y="3886200"/>
            <a:ext cx="190500" cy="152401"/>
          </a:xfrm>
          <a:prstGeom prst="straightConnector1">
            <a:avLst/>
          </a:prstGeom>
          <a:ln w="88900" cap="flat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673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Tanul Dávid\OKTATÁS\Tantermi előadásaim\ÁOK\2020\képekCT2020\offset_58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52" y="1"/>
            <a:ext cx="435174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80" y="3733800"/>
            <a:ext cx="4921996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D:\Tanul Dávid\OKTATÁS\Tantermi előadásaim\ÁOK\2020\képekCT2020\SS210246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1383" y="1"/>
            <a:ext cx="3936341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503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D:\Tanul Dávid\OKTATÁS\Tantermi előadásaim\ÁOK\2020\képekCT2020\giphy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0999"/>
            <a:ext cx="3429000" cy="270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Tanul Dávid\OKTATÁS\Tantermi előadásaim\ÁOK\2020\képekCT2020\giphy (1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0999"/>
            <a:ext cx="4486630" cy="27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Tanul Dávid\OKTATÁS\Tantermi előadásaim\ÁOK\2020\képekCT2020\fig_1a_animated_gif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004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667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06" y="381000"/>
            <a:ext cx="514047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" y="1828800"/>
            <a:ext cx="5562601" cy="118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453" y="3200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David\Desktop\Tantermi előadásaim\Egyéb\mikrogli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8653" y="4572000"/>
            <a:ext cx="4859547" cy="187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avid\Desktop\Tantermi előadásaim\Egyéb\cell makrofág szív-page-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06" y="48197"/>
            <a:ext cx="6137694" cy="680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767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hu-HU" sz="2800" b="1" dirty="0" smtClean="0"/>
              <a:t>Hízósejt</a:t>
            </a:r>
            <a:endParaRPr lang="hu-H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620000" cy="2590800"/>
          </a:xfrm>
        </p:spPr>
        <p:txBody>
          <a:bodyPr>
            <a:normAutofit/>
          </a:bodyPr>
          <a:lstStyle/>
          <a:p>
            <a:r>
              <a:rPr lang="hu-HU" sz="2000" dirty="0" smtClean="0"/>
              <a:t>Kerek</a:t>
            </a:r>
            <a:r>
              <a:rPr lang="en-US" sz="2000" dirty="0" smtClean="0"/>
              <a:t> </a:t>
            </a:r>
            <a:r>
              <a:rPr lang="hu-HU" sz="2000" dirty="0" smtClean="0"/>
              <a:t>vagy ovális sejt, teli basophil granulumokkal</a:t>
            </a:r>
            <a:endParaRPr lang="en-US" sz="2000" dirty="0"/>
          </a:p>
          <a:p>
            <a:r>
              <a:rPr lang="hu-HU" sz="2000" b="1" dirty="0" smtClean="0"/>
              <a:t>H</a:t>
            </a:r>
            <a:r>
              <a:rPr lang="en-US" sz="2000" b="1" dirty="0" err="1" smtClean="0"/>
              <a:t>eparin</a:t>
            </a:r>
            <a:r>
              <a:rPr lang="en-US" sz="2000" b="1" dirty="0" smtClean="0"/>
              <a:t> </a:t>
            </a:r>
            <a:r>
              <a:rPr lang="en-US" sz="2000" dirty="0" smtClean="0"/>
              <a:t>(</a:t>
            </a:r>
            <a:r>
              <a:rPr lang="hu-HU" sz="2000" dirty="0" smtClean="0"/>
              <a:t>erősen negatív töltésű GAG</a:t>
            </a:r>
            <a:r>
              <a:rPr lang="en-US" sz="2000" dirty="0" smtClean="0"/>
              <a:t>), </a:t>
            </a:r>
            <a:r>
              <a:rPr lang="hu-HU" sz="2000" b="1" dirty="0" smtClean="0"/>
              <a:t>fehérjék</a:t>
            </a:r>
            <a:r>
              <a:rPr lang="en-US" sz="2000" b="1" dirty="0" smtClean="0"/>
              <a:t> </a:t>
            </a:r>
            <a:r>
              <a:rPr lang="hu-HU" sz="2000" b="1" dirty="0" smtClean="0"/>
              <a:t>és</a:t>
            </a:r>
            <a:r>
              <a:rPr lang="en-US" sz="2000" b="1" dirty="0" smtClean="0"/>
              <a:t>  his</a:t>
            </a:r>
            <a:r>
              <a:rPr lang="hu-HU" sz="2000" b="1" dirty="0" smtClean="0"/>
              <a:t>z</a:t>
            </a:r>
            <a:r>
              <a:rPr lang="en-US" sz="2000" b="1" dirty="0" err="1" smtClean="0"/>
              <a:t>tamin</a:t>
            </a:r>
            <a:r>
              <a:rPr lang="en-US" sz="2000" dirty="0" smtClean="0"/>
              <a:t> </a:t>
            </a:r>
            <a:endParaRPr lang="hu-HU" sz="2000" dirty="0" smtClean="0"/>
          </a:p>
          <a:p>
            <a:r>
              <a:rPr lang="hu-HU" sz="2000" b="1" dirty="0" smtClean="0"/>
              <a:t>Metakromázia</a:t>
            </a:r>
            <a:r>
              <a:rPr lang="en-US" sz="2000" dirty="0" smtClean="0"/>
              <a:t>: </a:t>
            </a:r>
            <a:r>
              <a:rPr lang="hu-HU" sz="2000" dirty="0" smtClean="0"/>
              <a:t>Basophil tuluidin-kékkel megfestve a granulumok piros-lila színt mutatnak</a:t>
            </a:r>
            <a:r>
              <a:rPr lang="en-US" sz="2000" dirty="0" smtClean="0"/>
              <a:t> (</a:t>
            </a:r>
            <a:r>
              <a:rPr lang="hu-HU" sz="2000" dirty="0" smtClean="0"/>
              <a:t>negatív töltésű heparin váltja ki a reakciót</a:t>
            </a:r>
            <a:r>
              <a:rPr lang="en-US" sz="2000" dirty="0" smtClean="0"/>
              <a:t>).</a:t>
            </a:r>
            <a:endParaRPr lang="hu-H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21447"/>
            <a:ext cx="6477000" cy="37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41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hu-HU" sz="2800" b="1" dirty="0" smtClean="0"/>
              <a:t>Hízósejt degranuláció</a:t>
            </a:r>
            <a:endParaRPr lang="hu-H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620000" cy="4800600"/>
          </a:xfrm>
        </p:spPr>
        <p:txBody>
          <a:bodyPr>
            <a:normAutofit/>
          </a:bodyPr>
          <a:lstStyle/>
          <a:p>
            <a:r>
              <a:rPr lang="hu-HU" sz="1800" dirty="0" smtClean="0"/>
              <a:t>Allergén stimulus hatására (IgE keresztkötés) a sejt </a:t>
            </a:r>
            <a:r>
              <a:rPr lang="en-US" sz="1800" b="1" dirty="0" err="1" smtClean="0"/>
              <a:t>degranul</a:t>
            </a:r>
            <a:r>
              <a:rPr lang="hu-HU" sz="1800" b="1" dirty="0" smtClean="0"/>
              <a:t>álódik</a:t>
            </a:r>
            <a:endParaRPr lang="en-US" sz="1800" dirty="0"/>
          </a:p>
          <a:p>
            <a:r>
              <a:rPr lang="hu-HU" sz="1800" dirty="0" smtClean="0"/>
              <a:t>Nagy mennyiségű bioaktív hisztamin kerül a szövetek közé</a:t>
            </a:r>
            <a:r>
              <a:rPr lang="hu-HU" sz="1800" b="1" dirty="0" smtClean="0"/>
              <a:t>, mely az allergiás reakciók elsődleges mediátora</a:t>
            </a:r>
            <a:endParaRPr lang="hu-HU" sz="18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218347" cy="184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94538"/>
            <a:ext cx="2514600" cy="270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53915"/>
            <a:ext cx="2466750" cy="274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09987"/>
            <a:ext cx="239099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43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smtClean="0"/>
              <a:t>Extracelluláris matrix (</a:t>
            </a:r>
            <a:r>
              <a:rPr lang="hu-HU" sz="3600" b="1" dirty="0"/>
              <a:t>ECM)</a:t>
            </a:r>
            <a:endParaRPr lang="hu-H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/>
              <a:t>Kötőszöveti rostok</a:t>
            </a:r>
          </a:p>
          <a:p>
            <a:pPr lvl="1"/>
            <a:r>
              <a:rPr lang="hu-HU" b="1" dirty="0" smtClean="0"/>
              <a:t>Kollagén rostok</a:t>
            </a:r>
          </a:p>
          <a:p>
            <a:pPr lvl="1"/>
            <a:r>
              <a:rPr lang="hu-HU" b="1" dirty="0"/>
              <a:t>Retikuláris rostok </a:t>
            </a:r>
            <a:endParaRPr lang="hu-HU" b="1" dirty="0" smtClean="0"/>
          </a:p>
          <a:p>
            <a:pPr lvl="1"/>
            <a:r>
              <a:rPr lang="hu-HU" b="1" dirty="0" smtClean="0"/>
              <a:t>Elasztikus rostok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3564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 smtClean="0"/>
              <a:t>Kollagén rostok</a:t>
            </a:r>
            <a:endParaRPr lang="hu-H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4800600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 leggyakoribb kötőszöveti rost</a:t>
            </a:r>
            <a:endParaRPr lang="en-US" sz="2000" dirty="0"/>
          </a:p>
          <a:p>
            <a:r>
              <a:rPr lang="hu-HU" sz="2000" b="1" dirty="0" smtClean="0"/>
              <a:t>Hullámos megjelenés</a:t>
            </a:r>
            <a:r>
              <a:rPr lang="en-US" sz="2000" dirty="0" smtClean="0"/>
              <a:t>, </a:t>
            </a:r>
            <a:r>
              <a:rPr lang="hu-HU" sz="2000" dirty="0" smtClean="0"/>
              <a:t>változó rost-vastagság</a:t>
            </a:r>
            <a:r>
              <a:rPr lang="en-US" sz="2000" dirty="0" smtClean="0"/>
              <a:t> </a:t>
            </a:r>
            <a:r>
              <a:rPr lang="en-US" sz="2000" dirty="0"/>
              <a:t>(2-20 </a:t>
            </a:r>
            <a:r>
              <a:rPr lang="en-US" sz="2000" dirty="0" err="1"/>
              <a:t>μm</a:t>
            </a:r>
            <a:r>
              <a:rPr lang="en-US" sz="2000" dirty="0"/>
              <a:t>), </a:t>
            </a:r>
            <a:r>
              <a:rPr lang="hu-HU" sz="2000" dirty="0" smtClean="0"/>
              <a:t>a rostok oldódnak savas és bázikus közegben is.</a:t>
            </a:r>
            <a:endParaRPr lang="en-US" sz="2000" dirty="0"/>
          </a:p>
          <a:p>
            <a:r>
              <a:rPr lang="hu-HU" sz="2000" dirty="0" smtClean="0"/>
              <a:t>Rendkívül magas</a:t>
            </a:r>
            <a:r>
              <a:rPr lang="en-US" sz="2000" dirty="0" smtClean="0"/>
              <a:t> </a:t>
            </a:r>
            <a:r>
              <a:rPr lang="hu-HU" sz="2000" b="1" dirty="0" smtClean="0"/>
              <a:t>feszítő-szilárdság</a:t>
            </a:r>
            <a:r>
              <a:rPr lang="en-US" sz="2000" dirty="0" smtClean="0"/>
              <a:t>, 1 mm</a:t>
            </a:r>
            <a:r>
              <a:rPr lang="en-US" sz="2000" baseline="30000" dirty="0" smtClean="0"/>
              <a:t>2</a:t>
            </a:r>
            <a:r>
              <a:rPr lang="hu-HU" sz="2000" baseline="30000" dirty="0" smtClean="0"/>
              <a:t> </a:t>
            </a:r>
            <a:r>
              <a:rPr lang="hu-HU" sz="2000" dirty="0" smtClean="0"/>
              <a:t>rost</a:t>
            </a:r>
            <a:r>
              <a:rPr lang="en-US" sz="2000" dirty="0" smtClean="0"/>
              <a:t> 6 kg</a:t>
            </a:r>
            <a:r>
              <a:rPr lang="hu-HU" sz="2000" dirty="0" smtClean="0"/>
              <a:t>-ot bír el.</a:t>
            </a:r>
            <a:endParaRPr lang="en-US" sz="2000" dirty="0"/>
          </a:p>
          <a:p>
            <a:r>
              <a:rPr lang="hu-HU" sz="2000" dirty="0" smtClean="0"/>
              <a:t>Legfontosebb komponense az ínaknak, szalagoknak, aponeurozisoknak.</a:t>
            </a:r>
          </a:p>
        </p:txBody>
      </p:sp>
      <p:pic>
        <p:nvPicPr>
          <p:cNvPr id="11266" name="Picture 2" descr="D:\Tanul Dávid\OKTATÁS\Tantermi előadásaim\ÁOK\2020\képekCT2020\SS2253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41039"/>
            <a:ext cx="4267200" cy="303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Tanul Dávid\OKTATÁS\Tantermi előadásaim\ÁOK\2020\képekCT2020\normal_44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2759" y="3441039"/>
            <a:ext cx="3995441" cy="303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66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0"/>
            <a:ext cx="603896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8965" y="1524000"/>
            <a:ext cx="235872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6096000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Két kollagén rost keresztmetszete</a:t>
            </a:r>
            <a:endParaRPr lang="hu-HU" dirty="0"/>
          </a:p>
        </p:txBody>
      </p:sp>
      <p:sp>
        <p:nvSpPr>
          <p:cNvPr id="5" name="Rectangle 4"/>
          <p:cNvSpPr/>
          <p:nvPr/>
        </p:nvSpPr>
        <p:spPr>
          <a:xfrm>
            <a:off x="6361227" y="6022731"/>
            <a:ext cx="1842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 smtClean="0"/>
              <a:t>Mikrofibrillumok </a:t>
            </a:r>
          </a:p>
          <a:p>
            <a:pPr algn="ctr"/>
            <a:r>
              <a:rPr lang="hu-HU" b="1" dirty="0" smtClean="0"/>
              <a:t>hosszmetszetben</a:t>
            </a:r>
            <a:endParaRPr lang="hu-HU" dirty="0"/>
          </a:p>
        </p:txBody>
      </p:sp>
      <p:sp>
        <p:nvSpPr>
          <p:cNvPr id="6" name="Rectangle 5"/>
          <p:cNvSpPr/>
          <p:nvPr/>
        </p:nvSpPr>
        <p:spPr>
          <a:xfrm>
            <a:off x="228600" y="3048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EM</a:t>
            </a:r>
            <a:r>
              <a:rPr lang="en-US" dirty="0"/>
              <a:t>: </a:t>
            </a:r>
            <a:r>
              <a:rPr lang="hu-HU" dirty="0" smtClean="0"/>
              <a:t>a rostok 50-90 nm átmérőjű mikrofibrillumokat tartalmaznak</a:t>
            </a:r>
            <a:r>
              <a:rPr lang="en-US" dirty="0" smtClean="0"/>
              <a:t>. </a:t>
            </a:r>
            <a:r>
              <a:rPr lang="hu-HU" dirty="0" smtClean="0"/>
              <a:t>A kollagén rost teljes átmérője ezen mikrofibrillumok számától függ.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2265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 smtClean="0"/>
              <a:t>Kollagén, molekuláris struktúra</a:t>
            </a:r>
            <a:endParaRPr lang="hu-HU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09596"/>
            <a:ext cx="9144000" cy="564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53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anul Dávid\OKTATÁS\Tantermi előadásaim\ÁOK\2020\képekCT2020\679-02681796en_Masterf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469446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57912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Részvételi</a:t>
            </a:r>
          </a:p>
          <a:p>
            <a:pPr algn="ctr"/>
            <a:r>
              <a:rPr lang="hu-HU" sz="2000" b="1" dirty="0" smtClean="0"/>
              <a:t> QR kód</a:t>
            </a:r>
            <a:endParaRPr lang="hu-HU" sz="2000" b="1" dirty="0"/>
          </a:p>
        </p:txBody>
      </p:sp>
      <p:pic>
        <p:nvPicPr>
          <p:cNvPr id="1026" name="Picture 2" descr="C:\Users\dorad\Downloads\ATTEND-AOKANT674_1N - 2020-02-14 12_00_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438400"/>
            <a:ext cx="3451225" cy="345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693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81"/>
            <a:ext cx="7620000" cy="1143000"/>
          </a:xfrm>
        </p:spPr>
        <p:txBody>
          <a:bodyPr/>
          <a:lstStyle/>
          <a:p>
            <a:r>
              <a:rPr lang="hu-HU" sz="3200" b="1" dirty="0" smtClean="0"/>
              <a:t>Kollagén molekulák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hu-HU" sz="2000" b="1" dirty="0" smtClean="0"/>
              <a:t>Fibrilláris kollagének</a:t>
            </a:r>
            <a:endParaRPr lang="hu-HU" sz="2000" dirty="0"/>
          </a:p>
          <a:p>
            <a:r>
              <a:rPr lang="hu-HU" sz="2000" b="1" dirty="0" smtClean="0"/>
              <a:t>K</a:t>
            </a:r>
            <a:r>
              <a:rPr lang="en-US" sz="2000" b="1" dirty="0" err="1" smtClean="0"/>
              <a:t>ollag</a:t>
            </a:r>
            <a:r>
              <a:rPr lang="hu-HU" sz="2000" b="1" dirty="0" smtClean="0"/>
              <a:t>é</a:t>
            </a:r>
            <a:r>
              <a:rPr lang="en-US" sz="2000" b="1" dirty="0" smtClean="0"/>
              <a:t>n I</a:t>
            </a:r>
            <a:r>
              <a:rPr lang="hu-HU" sz="2000" b="1" dirty="0" smtClean="0"/>
              <a:t> </a:t>
            </a:r>
            <a:r>
              <a:rPr lang="en-US" sz="2000" dirty="0" smtClean="0"/>
              <a:t>(</a:t>
            </a:r>
            <a:r>
              <a:rPr lang="hu-HU" sz="2000" dirty="0" smtClean="0"/>
              <a:t>leggyakoribb</a:t>
            </a:r>
            <a:r>
              <a:rPr lang="en-US" sz="2000" dirty="0" smtClean="0"/>
              <a:t> </a:t>
            </a:r>
            <a:r>
              <a:rPr lang="en-US" sz="2000" dirty="0"/>
              <a:t>(90</a:t>
            </a:r>
            <a:r>
              <a:rPr lang="en-US" sz="2000" dirty="0" smtClean="0"/>
              <a:t>%)</a:t>
            </a:r>
            <a:r>
              <a:rPr lang="hu-HU" sz="2000" dirty="0" smtClean="0"/>
              <a:t> </a:t>
            </a:r>
            <a:r>
              <a:rPr lang="hu-HU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hu-HU" sz="2000" dirty="0" smtClean="0"/>
              <a:t>pl.: kötőszövet, csont, dentin</a:t>
            </a:r>
            <a:endParaRPr lang="en-US" sz="2000" dirty="0"/>
          </a:p>
          <a:p>
            <a:r>
              <a:rPr lang="hu-HU" sz="2000" b="1" dirty="0"/>
              <a:t>K</a:t>
            </a:r>
            <a:r>
              <a:rPr lang="en-US" sz="2000" b="1" dirty="0" err="1"/>
              <a:t>ollag</a:t>
            </a:r>
            <a:r>
              <a:rPr lang="hu-HU" sz="2000" b="1" dirty="0"/>
              <a:t>é</a:t>
            </a:r>
            <a:r>
              <a:rPr lang="en-US" sz="2000" b="1" dirty="0"/>
              <a:t>n</a:t>
            </a:r>
            <a:r>
              <a:rPr lang="it-IT" sz="2000" b="1" dirty="0" smtClean="0"/>
              <a:t> </a:t>
            </a:r>
            <a:r>
              <a:rPr lang="it-IT" sz="2000" b="1" dirty="0"/>
              <a:t>II </a:t>
            </a:r>
            <a:r>
              <a:rPr lang="it-IT" sz="2000" dirty="0" smtClean="0"/>
              <a:t>(</a:t>
            </a:r>
            <a:r>
              <a:rPr lang="hu-HU" sz="2000" dirty="0" smtClean="0"/>
              <a:t>finom rostok a porcban</a:t>
            </a:r>
            <a:r>
              <a:rPr lang="it-IT" sz="2000" dirty="0" smtClean="0"/>
              <a:t>)</a:t>
            </a:r>
            <a:endParaRPr lang="it-IT" sz="2000" dirty="0"/>
          </a:p>
          <a:p>
            <a:r>
              <a:rPr lang="hu-HU" sz="2000" b="1" dirty="0"/>
              <a:t>K</a:t>
            </a:r>
            <a:r>
              <a:rPr lang="en-US" sz="2000" b="1" dirty="0" err="1"/>
              <a:t>ollag</a:t>
            </a:r>
            <a:r>
              <a:rPr lang="hu-HU" sz="2000" b="1" dirty="0"/>
              <a:t>é</a:t>
            </a:r>
            <a:r>
              <a:rPr lang="en-US" sz="2000" b="1" dirty="0"/>
              <a:t>n</a:t>
            </a:r>
            <a:r>
              <a:rPr lang="it-IT" sz="2000" b="1" dirty="0"/>
              <a:t> </a:t>
            </a:r>
            <a:r>
              <a:rPr lang="en-US" sz="2000" b="1" dirty="0" smtClean="0"/>
              <a:t>III </a:t>
            </a:r>
            <a:r>
              <a:rPr lang="en-US" sz="2000" dirty="0" smtClean="0"/>
              <a:t>(</a:t>
            </a:r>
            <a:r>
              <a:rPr lang="hu-HU" sz="2000" dirty="0" smtClean="0"/>
              <a:t>rácsrostok</a:t>
            </a:r>
            <a:r>
              <a:rPr lang="en-US" sz="2000" dirty="0" smtClean="0"/>
              <a:t>, </a:t>
            </a:r>
            <a:r>
              <a:rPr lang="hu-HU" sz="2000" dirty="0" smtClean="0"/>
              <a:t>finom, porózus</a:t>
            </a:r>
            <a:r>
              <a:rPr lang="en-US" sz="2000" dirty="0" smtClean="0"/>
              <a:t> </a:t>
            </a:r>
            <a:r>
              <a:rPr lang="hu-HU" sz="2000" dirty="0" smtClean="0"/>
              <a:t>hálózat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hu-HU" sz="2000" dirty="0"/>
          </a:p>
          <a:p>
            <a:pPr marL="114300" indent="0">
              <a:buNone/>
            </a:pPr>
            <a:r>
              <a:rPr lang="hu-HU" sz="2000" b="1" dirty="0"/>
              <a:t>Rost-asszociált </a:t>
            </a:r>
            <a:r>
              <a:rPr lang="hu-HU" sz="2000" b="1" dirty="0" smtClean="0"/>
              <a:t>k</a:t>
            </a:r>
            <a:r>
              <a:rPr lang="en-US" sz="2000" b="1" dirty="0" err="1" smtClean="0"/>
              <a:t>ollag</a:t>
            </a:r>
            <a:r>
              <a:rPr lang="hu-HU" sz="2000" b="1" dirty="0"/>
              <a:t>é</a:t>
            </a:r>
            <a:r>
              <a:rPr lang="en-US" sz="2000" b="1" dirty="0" smtClean="0"/>
              <a:t>n</a:t>
            </a:r>
            <a:r>
              <a:rPr lang="hu-HU" sz="2000" b="1" dirty="0" smtClean="0"/>
              <a:t>ek</a:t>
            </a:r>
            <a:r>
              <a:rPr lang="it-IT" sz="2000" b="1" dirty="0" smtClean="0"/>
              <a:t> </a:t>
            </a:r>
            <a:endParaRPr lang="hu-HU" sz="2000" dirty="0"/>
          </a:p>
          <a:p>
            <a:r>
              <a:rPr lang="hu-HU" sz="2000" b="1" dirty="0"/>
              <a:t>K</a:t>
            </a:r>
            <a:r>
              <a:rPr lang="en-US" sz="2000" b="1" dirty="0" err="1"/>
              <a:t>ollag</a:t>
            </a:r>
            <a:r>
              <a:rPr lang="hu-HU" sz="2000" b="1" dirty="0"/>
              <a:t>é</a:t>
            </a:r>
            <a:r>
              <a:rPr lang="en-US" sz="2000" b="1" dirty="0"/>
              <a:t>n IX </a:t>
            </a:r>
            <a:r>
              <a:rPr lang="en-US" sz="2000" dirty="0" smtClean="0"/>
              <a:t>(</a:t>
            </a:r>
            <a:r>
              <a:rPr lang="hu-HU" sz="2000" dirty="0" smtClean="0"/>
              <a:t>a porc kollagén II-jéhez asszociált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hu-HU" sz="2000" b="1" dirty="0"/>
              <a:t>K</a:t>
            </a:r>
            <a:r>
              <a:rPr lang="en-US" sz="2000" b="1" dirty="0" err="1"/>
              <a:t>ollag</a:t>
            </a:r>
            <a:r>
              <a:rPr lang="hu-HU" sz="2000" b="1" dirty="0"/>
              <a:t>é</a:t>
            </a:r>
            <a:r>
              <a:rPr lang="en-US" sz="2000" b="1" dirty="0"/>
              <a:t>n XII </a:t>
            </a:r>
            <a:r>
              <a:rPr lang="en-US" sz="2000" dirty="0" smtClean="0"/>
              <a:t>(</a:t>
            </a:r>
            <a:r>
              <a:rPr lang="hu-HU" sz="2000" dirty="0" smtClean="0"/>
              <a:t>kollagén I-hez kapcsolódik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hu-HU" sz="2000" dirty="0"/>
          </a:p>
          <a:p>
            <a:pPr marL="114300" indent="0">
              <a:buNone/>
            </a:pPr>
            <a:r>
              <a:rPr lang="hu-HU" sz="2000" b="1" dirty="0"/>
              <a:t>Hálózat-alkotó </a:t>
            </a:r>
            <a:r>
              <a:rPr lang="hu-HU" sz="2000" b="1" dirty="0" smtClean="0"/>
              <a:t>kollagének</a:t>
            </a:r>
            <a:endParaRPr lang="hu-HU" sz="2000" dirty="0"/>
          </a:p>
          <a:p>
            <a:r>
              <a:rPr lang="hu-HU" sz="2000" b="1" dirty="0"/>
              <a:t>K</a:t>
            </a:r>
            <a:r>
              <a:rPr lang="en-US" sz="2000" b="1" dirty="0" err="1"/>
              <a:t>ollag</a:t>
            </a:r>
            <a:r>
              <a:rPr lang="hu-HU" sz="2000" b="1" dirty="0"/>
              <a:t>é</a:t>
            </a:r>
            <a:r>
              <a:rPr lang="en-US" sz="2000" b="1" dirty="0"/>
              <a:t>n</a:t>
            </a:r>
            <a:r>
              <a:rPr lang="hu-HU" sz="2000" b="1" dirty="0" smtClean="0"/>
              <a:t> IV </a:t>
            </a:r>
            <a:r>
              <a:rPr lang="hu-HU" sz="2000" dirty="0" smtClean="0"/>
              <a:t>(lamina basalis)</a:t>
            </a:r>
            <a:endParaRPr lang="hu-HU" sz="2000" dirty="0"/>
          </a:p>
          <a:p>
            <a:r>
              <a:rPr lang="hu-HU" sz="2000" b="1" dirty="0"/>
              <a:t>K</a:t>
            </a:r>
            <a:r>
              <a:rPr lang="en-US" sz="2000" b="1" dirty="0" err="1"/>
              <a:t>ollag</a:t>
            </a:r>
            <a:r>
              <a:rPr lang="hu-HU" sz="2000" b="1" dirty="0"/>
              <a:t>é</a:t>
            </a:r>
            <a:r>
              <a:rPr lang="en-US" sz="2000" b="1" dirty="0"/>
              <a:t>n VII </a:t>
            </a:r>
            <a:r>
              <a:rPr lang="en-US" sz="2000" dirty="0" smtClean="0"/>
              <a:t>(</a:t>
            </a:r>
            <a:r>
              <a:rPr lang="hu-HU" sz="2000" dirty="0"/>
              <a:t>lamina basalis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789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hu-HU" sz="3200" b="1" dirty="0" smtClean="0"/>
              <a:t>Rácsrostok</a:t>
            </a:r>
            <a:endParaRPr lang="hu-H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219200"/>
            <a:ext cx="3810000" cy="4800600"/>
          </a:xfrm>
        </p:spPr>
        <p:txBody>
          <a:bodyPr>
            <a:normAutofit/>
          </a:bodyPr>
          <a:lstStyle/>
          <a:p>
            <a:r>
              <a:rPr lang="hu-HU" b="1" dirty="0" smtClean="0"/>
              <a:t>Finom, elágazó 3D-s hálózat</a:t>
            </a:r>
            <a:r>
              <a:rPr lang="en-US" b="1" dirty="0" smtClean="0"/>
              <a:t>.</a:t>
            </a:r>
            <a:endParaRPr lang="en-US" dirty="0"/>
          </a:p>
          <a:p>
            <a:r>
              <a:rPr lang="hu-HU" b="1" dirty="0" smtClean="0"/>
              <a:t>Szövettani festések</a:t>
            </a:r>
            <a:r>
              <a:rPr lang="en-US" dirty="0" smtClean="0"/>
              <a:t>: </a:t>
            </a:r>
            <a:r>
              <a:rPr lang="hu-HU" dirty="0" smtClean="0"/>
              <a:t>ezüst impregnáció</a:t>
            </a:r>
            <a:r>
              <a:rPr lang="en-US" dirty="0" smtClean="0"/>
              <a:t>, PAS</a:t>
            </a:r>
            <a:r>
              <a:rPr lang="hu-HU" dirty="0" smtClean="0"/>
              <a:t>.</a:t>
            </a:r>
            <a:endParaRPr lang="en-US" dirty="0"/>
          </a:p>
          <a:p>
            <a:r>
              <a:rPr lang="hu-HU" b="1" dirty="0" smtClean="0"/>
              <a:t>Előfordulás</a:t>
            </a:r>
            <a:r>
              <a:rPr lang="en-US" b="1" dirty="0" smtClean="0"/>
              <a:t>: </a:t>
            </a:r>
            <a:r>
              <a:rPr lang="hu-HU" dirty="0" smtClean="0"/>
              <a:t>nyirok</a:t>
            </a:r>
            <a:r>
              <a:rPr lang="en-US" dirty="0" smtClean="0"/>
              <a:t> </a:t>
            </a:r>
            <a:r>
              <a:rPr lang="hu-HU" dirty="0" smtClean="0"/>
              <a:t>és vérképző szervek</a:t>
            </a:r>
            <a:r>
              <a:rPr lang="en-US" dirty="0" smtClean="0"/>
              <a:t>, </a:t>
            </a:r>
            <a:r>
              <a:rPr lang="hu-HU" dirty="0" smtClean="0"/>
              <a:t>simaizom sejtek körül</a:t>
            </a:r>
            <a:r>
              <a:rPr lang="en-US" dirty="0" smtClean="0"/>
              <a:t>, </a:t>
            </a:r>
            <a:r>
              <a:rPr lang="hu-HU" dirty="0" smtClean="0"/>
              <a:t>adipocyták</a:t>
            </a:r>
            <a:r>
              <a:rPr lang="en-US" dirty="0" smtClean="0"/>
              <a:t>, </a:t>
            </a:r>
            <a:r>
              <a:rPr lang="hu-HU" dirty="0" smtClean="0"/>
              <a:t>kis erek falában</a:t>
            </a:r>
            <a:r>
              <a:rPr lang="en-US" dirty="0" smtClean="0"/>
              <a:t>, </a:t>
            </a:r>
            <a:r>
              <a:rPr lang="hu-HU" dirty="0" smtClean="0"/>
              <a:t>bazális membrán alatt</a:t>
            </a:r>
            <a:r>
              <a:rPr lang="en-US" dirty="0" smtClean="0"/>
              <a:t>,</a:t>
            </a:r>
            <a:r>
              <a:rPr lang="hu-HU" dirty="0" smtClean="0"/>
              <a:t> parenchymás szervekben (máj)</a:t>
            </a:r>
            <a:endParaRPr lang="en-US" dirty="0"/>
          </a:p>
          <a:p>
            <a:r>
              <a:rPr lang="hu-HU" b="1" dirty="0" smtClean="0"/>
              <a:t>Kollagén III</a:t>
            </a:r>
            <a:r>
              <a:rPr lang="en-US" dirty="0" smtClean="0"/>
              <a:t>, </a:t>
            </a:r>
            <a:r>
              <a:rPr lang="hu-HU" dirty="0" smtClean="0"/>
              <a:t>vékony, 20 nm-es mikrofibrillumok</a:t>
            </a:r>
            <a:r>
              <a:rPr lang="en-US" dirty="0" smtClean="0"/>
              <a:t>. </a:t>
            </a:r>
            <a:endParaRPr lang="hu-H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48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86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 smtClean="0"/>
              <a:t>Elasztikus rostok</a:t>
            </a:r>
            <a:endParaRPr lang="hu-H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 smtClean="0"/>
              <a:t>Vékony</a:t>
            </a:r>
            <a:r>
              <a:rPr lang="en-US" b="1" dirty="0" smtClean="0"/>
              <a:t>, </a:t>
            </a:r>
            <a:r>
              <a:rPr lang="hu-HU" b="1" dirty="0" smtClean="0"/>
              <a:t>egyenes rostok</a:t>
            </a:r>
            <a:r>
              <a:rPr lang="en-US" b="1" dirty="0" smtClean="0"/>
              <a:t>, </a:t>
            </a:r>
            <a:r>
              <a:rPr lang="hu-HU" b="1" dirty="0" smtClean="0"/>
              <a:t>néha elágazhatnak</a:t>
            </a:r>
            <a:r>
              <a:rPr lang="en-US" b="1" dirty="0" smtClean="0"/>
              <a:t>. </a:t>
            </a:r>
            <a:r>
              <a:rPr lang="hu-HU" b="1" dirty="0" smtClean="0"/>
              <a:t>Hosszuk 50%-ával nyújthatóak</a:t>
            </a:r>
            <a:r>
              <a:rPr lang="en-US" b="1" dirty="0" smtClean="0"/>
              <a:t>.</a:t>
            </a:r>
            <a:endParaRPr lang="en-US" dirty="0"/>
          </a:p>
          <a:p>
            <a:r>
              <a:rPr lang="hu-HU" b="1" dirty="0" smtClean="0"/>
              <a:t>Szövettani festések: </a:t>
            </a:r>
            <a:r>
              <a:rPr lang="hu-HU" dirty="0"/>
              <a:t>orcein </a:t>
            </a:r>
            <a:r>
              <a:rPr lang="hu-HU" dirty="0" smtClean="0"/>
              <a:t>(barna), </a:t>
            </a:r>
            <a:r>
              <a:rPr lang="hu-HU" dirty="0"/>
              <a:t>rezorcin-fuchsin </a:t>
            </a:r>
            <a:r>
              <a:rPr lang="hu-HU" dirty="0" smtClean="0"/>
              <a:t>(lila), </a:t>
            </a:r>
            <a:endParaRPr lang="hu-HU" dirty="0"/>
          </a:p>
          <a:p>
            <a:r>
              <a:rPr lang="en-US" b="1" dirty="0"/>
              <a:t>EM: </a:t>
            </a:r>
            <a:r>
              <a:rPr lang="hu-HU" dirty="0" smtClean="0"/>
              <a:t>sötét</a:t>
            </a:r>
            <a:r>
              <a:rPr lang="en-US" dirty="0" smtClean="0"/>
              <a:t>, </a:t>
            </a:r>
            <a:r>
              <a:rPr lang="en-US" dirty="0" err="1" smtClean="0"/>
              <a:t>homog</a:t>
            </a:r>
            <a:r>
              <a:rPr lang="hu-HU" dirty="0" smtClean="0"/>
              <a:t>én</a:t>
            </a:r>
            <a:r>
              <a:rPr lang="en-US" dirty="0" smtClean="0"/>
              <a:t> </a:t>
            </a:r>
            <a:r>
              <a:rPr lang="hu-HU" dirty="0" smtClean="0"/>
              <a:t>belső anyag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 smtClean="0"/>
              <a:t>elas</a:t>
            </a:r>
            <a:r>
              <a:rPr lang="hu-HU" dirty="0" smtClean="0"/>
              <a:t>z</a:t>
            </a:r>
            <a:r>
              <a:rPr lang="en-US" dirty="0" err="1" smtClean="0"/>
              <a:t>ti</a:t>
            </a:r>
            <a:r>
              <a:rPr lang="hu-HU" dirty="0" smtClean="0"/>
              <a:t>kus</a:t>
            </a:r>
            <a:r>
              <a:rPr lang="en-US" dirty="0" smtClean="0"/>
              <a:t> </a:t>
            </a:r>
            <a:r>
              <a:rPr lang="en-US" dirty="0"/>
              <a:t>protein: </a:t>
            </a:r>
            <a:r>
              <a:rPr lang="en-US" u="sng" dirty="0" err="1" smtClean="0"/>
              <a:t>elas</a:t>
            </a:r>
            <a:r>
              <a:rPr lang="hu-HU" u="sng" dirty="0" smtClean="0"/>
              <a:t>z</a:t>
            </a:r>
            <a:r>
              <a:rPr lang="en-US" u="sng" dirty="0" smtClean="0"/>
              <a:t>tin</a:t>
            </a:r>
            <a:r>
              <a:rPr lang="en-US" dirty="0"/>
              <a:t>), </a:t>
            </a:r>
            <a:r>
              <a:rPr lang="hu-HU" dirty="0" smtClean="0"/>
              <a:t>körülvéve</a:t>
            </a:r>
            <a:r>
              <a:rPr lang="en-US" dirty="0" smtClean="0"/>
              <a:t> 8-10 nm</a:t>
            </a:r>
            <a:r>
              <a:rPr lang="hu-HU" dirty="0" smtClean="0"/>
              <a:t>-es</a:t>
            </a:r>
            <a:r>
              <a:rPr lang="en-US" dirty="0" smtClean="0"/>
              <a:t> </a:t>
            </a:r>
            <a:r>
              <a:rPr lang="en-US" u="sng" dirty="0" err="1"/>
              <a:t>fibrillin</a:t>
            </a:r>
            <a:r>
              <a:rPr lang="en-US" dirty="0"/>
              <a:t> </a:t>
            </a:r>
            <a:r>
              <a:rPr lang="hu-HU" dirty="0" smtClean="0"/>
              <a:t>rostokkal</a:t>
            </a:r>
            <a:r>
              <a:rPr lang="en-US" dirty="0" smtClean="0"/>
              <a:t>.</a:t>
            </a:r>
            <a:endParaRPr lang="en-US" dirty="0"/>
          </a:p>
          <a:p>
            <a:r>
              <a:rPr lang="hu-HU" dirty="0" smtClean="0"/>
              <a:t>F</a:t>
            </a:r>
            <a:r>
              <a:rPr lang="en-US" dirty="0" err="1" smtClean="0"/>
              <a:t>ibroblast</a:t>
            </a:r>
            <a:r>
              <a:rPr lang="hu-HU" dirty="0" smtClean="0"/>
              <a:t>ok</a:t>
            </a:r>
            <a:r>
              <a:rPr lang="en-US" dirty="0" smtClean="0"/>
              <a:t>, </a:t>
            </a:r>
            <a:r>
              <a:rPr lang="hu-HU" dirty="0" smtClean="0"/>
              <a:t>simaizom sejtek termelik</a:t>
            </a:r>
            <a:r>
              <a:rPr lang="en-US" dirty="0" smtClean="0"/>
              <a:t>.</a:t>
            </a:r>
            <a:endParaRPr lang="hu-HU" dirty="0"/>
          </a:p>
          <a:p>
            <a:r>
              <a:rPr lang="en-US" b="1" dirty="0" smtClean="0"/>
              <a:t>Elastin</a:t>
            </a:r>
            <a:r>
              <a:rPr lang="hu-HU" b="1" dirty="0" smtClean="0"/>
              <a:t> felelős a flexibilitásért és a nyújthatóságért, a spirális f</a:t>
            </a:r>
            <a:r>
              <a:rPr lang="en-US" b="1" dirty="0" err="1" smtClean="0"/>
              <a:t>ibrillin</a:t>
            </a:r>
            <a:r>
              <a:rPr lang="hu-HU" b="1" dirty="0" smtClean="0"/>
              <a:t> rostok a periférián pedig a túlhúzás, túlfeszítettség ellen védenek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75141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51" y="76200"/>
            <a:ext cx="4109049" cy="662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5084"/>
            <a:ext cx="3124200" cy="663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4994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723900"/>
            <a:ext cx="90678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52400"/>
            <a:ext cx="2279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/>
              <a:t>Elasztikus rost, SEM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xmlns="" val="10698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smtClean="0"/>
              <a:t>Extracelluláris matrix </a:t>
            </a:r>
            <a:br>
              <a:rPr lang="hu-HU" sz="2800" b="1" dirty="0" smtClean="0"/>
            </a:br>
            <a:r>
              <a:rPr lang="hu-HU" sz="2800" b="1" dirty="0" smtClean="0"/>
              <a:t>Amorf alapállomány</a:t>
            </a:r>
            <a:r>
              <a:rPr lang="hu-HU" sz="2800" b="1" dirty="0"/>
              <a:t/>
            </a:r>
            <a:br>
              <a:rPr lang="hu-HU" sz="2800" b="1" dirty="0"/>
            </a:br>
            <a:endParaRPr lang="hu-H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4800600"/>
          </a:xfrm>
        </p:spPr>
        <p:txBody>
          <a:bodyPr>
            <a:normAutofit/>
          </a:bodyPr>
          <a:lstStyle/>
          <a:p>
            <a:r>
              <a:rPr lang="hu-HU" sz="1800" b="1" dirty="0" smtClean="0"/>
              <a:t>Glükozaminoglikánok </a:t>
            </a:r>
            <a:r>
              <a:rPr lang="hu-HU" sz="1800" b="1" dirty="0"/>
              <a:t>(GAG</a:t>
            </a:r>
            <a:r>
              <a:rPr lang="hu-HU" sz="1800" b="1" dirty="0" smtClean="0"/>
              <a:t>): </a:t>
            </a:r>
            <a:r>
              <a:rPr lang="hu-HU" sz="1800" dirty="0" smtClean="0"/>
              <a:t>hosszú</a:t>
            </a:r>
            <a:r>
              <a:rPr lang="en-US" sz="1800" dirty="0" smtClean="0"/>
              <a:t>, </a:t>
            </a:r>
            <a:r>
              <a:rPr lang="hu-HU" sz="1800" dirty="0" smtClean="0"/>
              <a:t>nem-elágazó,</a:t>
            </a:r>
            <a:r>
              <a:rPr lang="en-US" sz="1800" dirty="0" smtClean="0"/>
              <a:t> </a:t>
            </a:r>
            <a:r>
              <a:rPr lang="hu-HU" sz="1800" dirty="0" smtClean="0"/>
              <a:t>szénhidrát láncok, több száz diszacharidból</a:t>
            </a:r>
            <a:endParaRPr lang="en-US" sz="1800" dirty="0"/>
          </a:p>
          <a:p>
            <a:pPr lvl="1"/>
            <a:r>
              <a:rPr lang="hu-HU" sz="1800" dirty="0" smtClean="0"/>
              <a:t>A diszacharid egységekben egy</a:t>
            </a:r>
            <a:r>
              <a:rPr lang="en-US" sz="1800" dirty="0" smtClean="0"/>
              <a:t> </a:t>
            </a:r>
            <a:r>
              <a:rPr lang="en-US" sz="1800" b="1" dirty="0" smtClean="0"/>
              <a:t>COOH</a:t>
            </a:r>
            <a:r>
              <a:rPr lang="en-US" sz="1800" dirty="0" smtClean="0"/>
              <a:t>-</a:t>
            </a:r>
            <a:r>
              <a:rPr lang="hu-HU" sz="1800" dirty="0" smtClean="0"/>
              <a:t>csoport</a:t>
            </a:r>
            <a:r>
              <a:rPr lang="en-US" sz="1800" dirty="0" smtClean="0"/>
              <a:t>, </a:t>
            </a:r>
            <a:r>
              <a:rPr lang="hu-HU" sz="1800" dirty="0" smtClean="0"/>
              <a:t>és egy</a:t>
            </a:r>
            <a:r>
              <a:rPr lang="en-US" sz="1800" dirty="0" smtClean="0"/>
              <a:t> </a:t>
            </a:r>
            <a:r>
              <a:rPr lang="en-US" sz="1800" b="1" dirty="0" smtClean="0"/>
              <a:t>amino</a:t>
            </a:r>
            <a:r>
              <a:rPr lang="en-US" sz="1800" dirty="0" smtClean="0"/>
              <a:t>-</a:t>
            </a:r>
            <a:r>
              <a:rPr lang="hu-HU" sz="1800" dirty="0" smtClean="0"/>
              <a:t>csoport fordul elő.</a:t>
            </a:r>
          </a:p>
          <a:p>
            <a:pPr lvl="1"/>
            <a:r>
              <a:rPr lang="hu-HU" sz="1800" dirty="0" smtClean="0"/>
              <a:t>Nagyszámú szulfát csoport miatt </a:t>
            </a:r>
            <a:r>
              <a:rPr lang="hu-HU" sz="1800" b="1" dirty="0" smtClean="0"/>
              <a:t>erősen negatív töltésűek</a:t>
            </a:r>
            <a:endParaRPr lang="en-US" sz="1800" b="1" dirty="0"/>
          </a:p>
          <a:p>
            <a:pPr lvl="1"/>
            <a:r>
              <a:rPr lang="hu-HU" sz="1800" dirty="0" smtClean="0"/>
              <a:t>A negatív töltés Na+ ionokat és vizet köt meg</a:t>
            </a:r>
            <a:r>
              <a:rPr lang="en-US" sz="1800" dirty="0" smtClean="0"/>
              <a:t>. </a:t>
            </a:r>
            <a:r>
              <a:rPr lang="hu-HU" sz="1800" dirty="0" smtClean="0"/>
              <a:t>A </a:t>
            </a:r>
            <a:r>
              <a:rPr lang="en-US" sz="1800" dirty="0" smtClean="0"/>
              <a:t>GAG</a:t>
            </a:r>
            <a:r>
              <a:rPr lang="hu-HU" sz="1800" dirty="0" smtClean="0"/>
              <a:t>-ok</a:t>
            </a:r>
            <a:r>
              <a:rPr lang="en-US" sz="1800" dirty="0" smtClean="0"/>
              <a:t> </a:t>
            </a:r>
            <a:r>
              <a:rPr lang="hu-HU" sz="1800" dirty="0" smtClean="0"/>
              <a:t>erősen</a:t>
            </a:r>
            <a:r>
              <a:rPr lang="en-US" sz="1800" dirty="0" smtClean="0"/>
              <a:t> </a:t>
            </a:r>
            <a:r>
              <a:rPr lang="hu-HU" sz="1800" b="1" dirty="0" smtClean="0"/>
              <a:t>hidratált</a:t>
            </a:r>
            <a:r>
              <a:rPr lang="en-US" sz="1800" b="1" dirty="0" smtClean="0"/>
              <a:t> </a:t>
            </a:r>
            <a:r>
              <a:rPr lang="hu-HU" sz="1800" dirty="0" smtClean="0"/>
              <a:t>molekulák.</a:t>
            </a:r>
            <a:endParaRPr lang="hu-HU" sz="1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7696200" cy="302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67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7620000" cy="1828800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Proteoglikánok: </a:t>
            </a:r>
            <a:r>
              <a:rPr lang="hu-HU" sz="2000" dirty="0" smtClean="0"/>
              <a:t>Két fő komponens</a:t>
            </a:r>
            <a:r>
              <a:rPr lang="en-US" sz="2000" dirty="0" smtClean="0"/>
              <a:t>: </a:t>
            </a:r>
            <a:r>
              <a:rPr lang="hu-HU" sz="2000" dirty="0" smtClean="0"/>
              <a:t>tengelyfehérje</a:t>
            </a:r>
            <a:r>
              <a:rPr lang="en-US" sz="2000" dirty="0" smtClean="0"/>
              <a:t> </a:t>
            </a:r>
            <a:r>
              <a:rPr lang="hu-HU" sz="2000" dirty="0" smtClean="0"/>
              <a:t>és</a:t>
            </a:r>
            <a:r>
              <a:rPr lang="en-US" sz="2000" dirty="0" smtClean="0"/>
              <a:t> GAG</a:t>
            </a:r>
            <a:r>
              <a:rPr lang="hu-HU" sz="2000" dirty="0" smtClean="0"/>
              <a:t>-ok</a:t>
            </a:r>
            <a:r>
              <a:rPr lang="en-US" sz="2000" dirty="0" smtClean="0"/>
              <a:t>. </a:t>
            </a:r>
            <a:endParaRPr lang="hu-HU" sz="2000" b="1" dirty="0" smtClean="0"/>
          </a:p>
          <a:p>
            <a:r>
              <a:rPr lang="hu-HU" sz="2000" dirty="0" smtClean="0"/>
              <a:t>Nagy víztartalom</a:t>
            </a:r>
            <a:r>
              <a:rPr lang="en-US" sz="2000" dirty="0" smtClean="0"/>
              <a:t> (</a:t>
            </a:r>
            <a:r>
              <a:rPr lang="hu-HU" sz="2000" dirty="0" smtClean="0"/>
              <a:t>zselé-szerű konzisztencia</a:t>
            </a:r>
            <a:r>
              <a:rPr lang="en-US" sz="2000" dirty="0" smtClean="0"/>
              <a:t>).</a:t>
            </a:r>
            <a:endParaRPr lang="hu-HU" sz="2000" dirty="0" smtClean="0"/>
          </a:p>
          <a:p>
            <a:r>
              <a:rPr lang="hu-HU" sz="2000" dirty="0" smtClean="0"/>
              <a:t>Szignalizációs molekulák tárolása (</a:t>
            </a:r>
            <a:r>
              <a:rPr lang="hu-HU" sz="2000" dirty="0"/>
              <a:t>FGF, TGF),</a:t>
            </a:r>
          </a:p>
          <a:p>
            <a:r>
              <a:rPr lang="hu-HU" sz="2000" dirty="0" smtClean="0"/>
              <a:t>Gyakran horgonyzódnak ki kötőszöveti rostokhoz és sejtekhez.</a:t>
            </a:r>
            <a:endParaRPr lang="hu-HU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2037"/>
            <a:ext cx="6705600" cy="496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3069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1143000"/>
          </a:xfrm>
        </p:spPr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  <p:pic>
        <p:nvPicPr>
          <p:cNvPr id="4" name="Picture 2" descr="D:\Tanul Dávid\OKTATÁS\Tantermi előadásaim\ÁOK\2020\képekCT2020\679-02681796en_Masterf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18419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5715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OMHV QR kód</a:t>
            </a:r>
            <a:endParaRPr lang="hu-HU" b="1" dirty="0"/>
          </a:p>
        </p:txBody>
      </p:sp>
      <p:pic>
        <p:nvPicPr>
          <p:cNvPr id="2050" name="Picture 2" descr="C:\Users\dorad\Downloads\OMHV-AOKANT674_1N - 2020-02-14 12_00_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81200"/>
            <a:ext cx="3748088" cy="3748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5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 smtClean="0">
                <a:latin typeface="+mn-lt"/>
              </a:rPr>
              <a:t>Klasszifikáció, tulajdonságok</a:t>
            </a:r>
            <a:r>
              <a:rPr lang="hu-HU" sz="1600" b="1" dirty="0"/>
              <a:t/>
            </a:r>
            <a:br>
              <a:rPr lang="hu-HU" sz="1600" b="1" dirty="0"/>
            </a:br>
            <a:endParaRPr lang="hu-H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kötőszövetben a sejtek </a:t>
            </a:r>
            <a:r>
              <a:rPr lang="hu-HU" u="sng" dirty="0" smtClean="0"/>
              <a:t>szétszórtan</a:t>
            </a:r>
            <a:r>
              <a:rPr lang="hu-HU" dirty="0" smtClean="0"/>
              <a:t> helyezkednek el, a szövetet az extracelluláris mátrix (ECM) dominálja. Az ECM-ot a kötőszöveti sejtek termelik, mely kötőszöveti rostokból és amorf alapállományból (makromolekulák hálózata) áll.</a:t>
            </a:r>
            <a:endParaRPr lang="en-US" dirty="0"/>
          </a:p>
          <a:p>
            <a:r>
              <a:rPr lang="en-US" dirty="0" smtClean="0"/>
              <a:t>Fun</a:t>
            </a:r>
            <a:r>
              <a:rPr lang="hu-HU" dirty="0" smtClean="0"/>
              <a:t>kciók</a:t>
            </a:r>
            <a:r>
              <a:rPr lang="en-US" dirty="0" smtClean="0"/>
              <a:t>: </a:t>
            </a:r>
            <a:r>
              <a:rPr lang="hu-HU" u="sng" dirty="0" smtClean="0"/>
              <a:t>kapcsolatot létesít</a:t>
            </a:r>
            <a:r>
              <a:rPr lang="hu-HU" dirty="0" smtClean="0"/>
              <a:t> más szövetek között, </a:t>
            </a:r>
            <a:r>
              <a:rPr lang="hu-HU" u="sng" dirty="0" smtClean="0"/>
              <a:t>vérellátást</a:t>
            </a:r>
            <a:r>
              <a:rPr lang="hu-HU" dirty="0" smtClean="0"/>
              <a:t> biztosít, mechanikai </a:t>
            </a:r>
            <a:r>
              <a:rPr lang="hu-HU" u="sng" dirty="0" smtClean="0"/>
              <a:t>támasztó-szerep</a:t>
            </a:r>
            <a:r>
              <a:rPr lang="hu-HU" dirty="0" smtClean="0"/>
              <a:t>, immunológiai funkció</a:t>
            </a:r>
            <a:endParaRPr lang="hu-HU" u="sng" dirty="0" smtClean="0"/>
          </a:p>
          <a:p>
            <a:endParaRPr lang="hu-HU" b="1" dirty="0" smtClean="0"/>
          </a:p>
          <a:p>
            <a:r>
              <a:rPr lang="hu-HU" b="1" dirty="0" smtClean="0"/>
              <a:t>Kötőszövet</a:t>
            </a:r>
            <a:endParaRPr lang="hu-HU" b="1" dirty="0"/>
          </a:p>
          <a:p>
            <a:r>
              <a:rPr lang="hu-HU" b="1" dirty="0" smtClean="0"/>
              <a:t>Zsírszövet</a:t>
            </a:r>
            <a:endParaRPr lang="hu-HU" b="1" dirty="0"/>
          </a:p>
          <a:p>
            <a:r>
              <a:rPr lang="hu-HU" b="1" i="1" dirty="0" smtClean="0"/>
              <a:t>Vér és vérképző szövet (csontvelő)</a:t>
            </a:r>
            <a:endParaRPr lang="hu-HU" b="1" i="1" dirty="0"/>
          </a:p>
          <a:p>
            <a:r>
              <a:rPr lang="hu-HU" i="1" dirty="0" smtClean="0"/>
              <a:t>(Nyirokszövet)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xmlns="" val="32721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352800" cy="4800600"/>
          </a:xfrm>
        </p:spPr>
        <p:txBody>
          <a:bodyPr>
            <a:normAutofit fontScale="85000" lnSpcReduction="20000"/>
          </a:bodyPr>
          <a:lstStyle/>
          <a:p>
            <a:endParaRPr lang="hu-HU" dirty="0"/>
          </a:p>
          <a:p>
            <a:pPr marL="114300" indent="0">
              <a:buNone/>
            </a:pPr>
            <a:r>
              <a:rPr lang="hu-HU" sz="2400" b="1" dirty="0" smtClean="0"/>
              <a:t>Kötőszöveti sejtek</a:t>
            </a:r>
          </a:p>
          <a:p>
            <a:pPr marL="114300" indent="0">
              <a:buNone/>
            </a:pPr>
            <a:endParaRPr lang="hu-HU" dirty="0" smtClean="0"/>
          </a:p>
          <a:p>
            <a:pPr marL="114300" indent="0">
              <a:buNone/>
            </a:pPr>
            <a:endParaRPr lang="hu-HU" dirty="0"/>
          </a:p>
          <a:p>
            <a:pPr marL="114300" indent="0">
              <a:buNone/>
            </a:pPr>
            <a:r>
              <a:rPr lang="hu-HU" b="1" dirty="0" smtClean="0"/>
              <a:t>Fix sejtek</a:t>
            </a:r>
            <a:endParaRPr lang="hu-HU" dirty="0" smtClean="0"/>
          </a:p>
          <a:p>
            <a:r>
              <a:rPr lang="hu-HU" dirty="0" smtClean="0"/>
              <a:t>Fibroblast</a:t>
            </a:r>
            <a:r>
              <a:rPr lang="hu-HU" dirty="0"/>
              <a:t>, </a:t>
            </a:r>
            <a:r>
              <a:rPr lang="hu-HU" dirty="0" smtClean="0"/>
              <a:t>fibrocyta</a:t>
            </a:r>
            <a:endParaRPr lang="hu-HU" dirty="0"/>
          </a:p>
          <a:p>
            <a:r>
              <a:rPr lang="hu-HU" dirty="0" smtClean="0"/>
              <a:t>Adipocyta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smtClean="0"/>
              <a:t>Melanocyta)</a:t>
            </a:r>
          </a:p>
          <a:p>
            <a:pPr marL="114300" indent="0">
              <a:buNone/>
            </a:pPr>
            <a:endParaRPr lang="hu-HU" dirty="0"/>
          </a:p>
          <a:p>
            <a:pPr marL="114300" indent="0">
              <a:buNone/>
            </a:pPr>
            <a:r>
              <a:rPr lang="hu-HU" b="1" dirty="0" smtClean="0"/>
              <a:t>Mobil sejtek</a:t>
            </a:r>
            <a:endParaRPr lang="hu-HU" dirty="0" smtClean="0"/>
          </a:p>
          <a:p>
            <a:r>
              <a:rPr lang="hu-HU" dirty="0" smtClean="0"/>
              <a:t>Makrofág (histiocyta)</a:t>
            </a:r>
          </a:p>
          <a:p>
            <a:r>
              <a:rPr lang="hu-HU" dirty="0" smtClean="0"/>
              <a:t>Hízósejt (mastocyta)</a:t>
            </a:r>
          </a:p>
          <a:p>
            <a:r>
              <a:rPr lang="hu-HU" dirty="0" smtClean="0"/>
              <a:t>Lymphocyta</a:t>
            </a:r>
          </a:p>
          <a:p>
            <a:r>
              <a:rPr lang="hu-HU" dirty="0" smtClean="0"/>
              <a:t>Plasma sejt</a:t>
            </a:r>
          </a:p>
          <a:p>
            <a:r>
              <a:rPr lang="hu-HU" dirty="0" smtClean="0"/>
              <a:t>Neutrophil granulocyta</a:t>
            </a:r>
          </a:p>
          <a:p>
            <a:r>
              <a:rPr lang="hu-HU" dirty="0" smtClean="0"/>
              <a:t>Eozinophil granulocyta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/>
              <a:t>Klasszifikáció, tulajdonságok</a:t>
            </a:r>
            <a:endParaRPr lang="hu-HU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43400" y="1752600"/>
            <a:ext cx="3352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1524000"/>
            <a:ext cx="3581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Intercellular anyag</a:t>
            </a:r>
            <a:endParaRPr lang="hu-HU" sz="2000" dirty="0"/>
          </a:p>
          <a:p>
            <a:r>
              <a:rPr lang="hu-HU" dirty="0"/>
              <a:t>(</a:t>
            </a:r>
            <a:r>
              <a:rPr lang="hu-HU" dirty="0" smtClean="0"/>
              <a:t>extracellularis </a:t>
            </a:r>
            <a:r>
              <a:rPr lang="hu-HU" dirty="0"/>
              <a:t>matrix, ECM</a:t>
            </a:r>
            <a:r>
              <a:rPr lang="hu-HU" dirty="0" smtClean="0"/>
              <a:t>)</a:t>
            </a:r>
          </a:p>
          <a:p>
            <a:endParaRPr lang="hu-HU" sz="2000" dirty="0"/>
          </a:p>
          <a:p>
            <a:r>
              <a:rPr lang="hu-HU" sz="2000" b="1" dirty="0"/>
              <a:t>A.) </a:t>
            </a:r>
            <a:r>
              <a:rPr lang="hu-HU" sz="2000" b="1" dirty="0" smtClean="0"/>
              <a:t>Kötőszöveti rostok</a:t>
            </a:r>
            <a:endParaRPr lang="hu-HU" sz="2000" dirty="0"/>
          </a:p>
          <a:p>
            <a:r>
              <a:rPr lang="hu-HU" sz="2000" dirty="0" smtClean="0"/>
              <a:t>Kollagén rostok</a:t>
            </a:r>
            <a:endParaRPr lang="hu-HU" sz="2000" dirty="0"/>
          </a:p>
          <a:p>
            <a:r>
              <a:rPr lang="hu-HU" sz="2000" dirty="0"/>
              <a:t>Elasztikus rostok</a:t>
            </a:r>
          </a:p>
          <a:p>
            <a:r>
              <a:rPr lang="hu-HU" sz="2000" dirty="0" smtClean="0"/>
              <a:t>Retikuláris rostok (rácsrost)</a:t>
            </a:r>
            <a:endParaRPr lang="hu-HU" sz="2000" dirty="0"/>
          </a:p>
          <a:p>
            <a:endParaRPr lang="hu-HU" sz="2000" b="1" dirty="0" smtClean="0"/>
          </a:p>
          <a:p>
            <a:r>
              <a:rPr lang="hu-HU" sz="2000" b="1" dirty="0" smtClean="0"/>
              <a:t>B</a:t>
            </a:r>
            <a:r>
              <a:rPr lang="hu-HU" sz="2000" b="1" dirty="0"/>
              <a:t>.) </a:t>
            </a:r>
            <a:r>
              <a:rPr lang="hu-HU" sz="2000" b="1" dirty="0" smtClean="0"/>
              <a:t>Amorf állomány</a:t>
            </a:r>
            <a:endParaRPr lang="hu-HU" sz="2000" dirty="0"/>
          </a:p>
          <a:p>
            <a:r>
              <a:rPr lang="hu-HU" sz="2000" dirty="0" smtClean="0"/>
              <a:t>Glükozaminoglikánok </a:t>
            </a:r>
            <a:r>
              <a:rPr lang="hu-HU" sz="2000" dirty="0"/>
              <a:t>(GAG)</a:t>
            </a:r>
          </a:p>
          <a:p>
            <a:r>
              <a:rPr lang="hu-HU" sz="2000" dirty="0" smtClean="0"/>
              <a:t>Proteoglikánok </a:t>
            </a:r>
            <a:r>
              <a:rPr lang="hu-HU" sz="2000" dirty="0"/>
              <a:t>(PG)</a:t>
            </a:r>
          </a:p>
          <a:p>
            <a:r>
              <a:rPr lang="hu-HU" sz="2000" dirty="0" smtClean="0"/>
              <a:t>Glikoproteinek</a:t>
            </a:r>
            <a:endParaRPr lang="hu-HU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79466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359" y="509624"/>
            <a:ext cx="8135641" cy="586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5522" y="2514600"/>
            <a:ext cx="940278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Hízósejt</a:t>
            </a:r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1752600"/>
            <a:ext cx="1066800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Rácsrost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7197304" y="1286774"/>
            <a:ext cx="1641896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Elasztikus rost</a:t>
            </a:r>
            <a:endParaRPr lang="hu-HU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849868"/>
            <a:ext cx="1676400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K</a:t>
            </a:r>
            <a:r>
              <a:rPr lang="hu-HU" dirty="0"/>
              <a:t>ollagén rostok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371617"/>
            <a:ext cx="1374942" cy="646331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Eosinophil granulocyta</a:t>
            </a:r>
            <a:endParaRPr lang="hu-HU" dirty="0"/>
          </a:p>
        </p:txBody>
      </p:sp>
      <p:sp>
        <p:nvSpPr>
          <p:cNvPr id="10" name="TextBox 9"/>
          <p:cNvSpPr txBox="1"/>
          <p:nvPr/>
        </p:nvSpPr>
        <p:spPr>
          <a:xfrm>
            <a:off x="507522" y="379577"/>
            <a:ext cx="1374942" cy="646331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Neutrophil granulocyta</a:t>
            </a:r>
            <a:endParaRPr lang="hu-HU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6019800"/>
            <a:ext cx="1374942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Makrofág</a:t>
            </a:r>
            <a:endParaRPr lang="hu-HU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6021874"/>
            <a:ext cx="1374942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Lymphocyta</a:t>
            </a:r>
            <a:endParaRPr lang="hu-HU" dirty="0"/>
          </a:p>
        </p:txBody>
      </p:sp>
      <p:sp>
        <p:nvSpPr>
          <p:cNvPr id="13" name="TextBox 12"/>
          <p:cNvSpPr txBox="1"/>
          <p:nvPr/>
        </p:nvSpPr>
        <p:spPr>
          <a:xfrm>
            <a:off x="4308390" y="6021874"/>
            <a:ext cx="1374942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Plasma sejt</a:t>
            </a:r>
            <a:endParaRPr lang="hu-HU" dirty="0"/>
          </a:p>
        </p:txBody>
      </p:sp>
      <p:sp>
        <p:nvSpPr>
          <p:cNvPr id="14" name="TextBox 13"/>
          <p:cNvSpPr txBox="1"/>
          <p:nvPr/>
        </p:nvSpPr>
        <p:spPr>
          <a:xfrm>
            <a:off x="1316502" y="1023670"/>
            <a:ext cx="1451142" cy="646331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Fibrocyta/</a:t>
            </a:r>
          </a:p>
          <a:p>
            <a:pPr algn="ctr"/>
            <a:r>
              <a:rPr lang="hu-HU" dirty="0" smtClean="0"/>
              <a:t>Fibroblast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50062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 smtClean="0"/>
              <a:t>Fibroblast</a:t>
            </a:r>
            <a:endParaRPr lang="hu-HU" b="1" dirty="0" smtClean="0"/>
          </a:p>
          <a:p>
            <a:pPr marL="114300" indent="0">
              <a:buNone/>
            </a:pPr>
            <a:r>
              <a:rPr lang="hu-HU" dirty="0" smtClean="0"/>
              <a:t>A kötőszövet aktív, kötőszöveti rostokat és amorf alapállományt termelő sejte. I</a:t>
            </a:r>
            <a:r>
              <a:rPr lang="en-US" dirty="0" err="1" smtClean="0"/>
              <a:t>nten</a:t>
            </a:r>
            <a:r>
              <a:rPr lang="hu-HU" dirty="0" smtClean="0"/>
              <a:t>zí</a:t>
            </a:r>
            <a:r>
              <a:rPr lang="en-US" dirty="0" smtClean="0"/>
              <a:t>v </a:t>
            </a:r>
            <a:r>
              <a:rPr lang="en-US" dirty="0"/>
              <a:t>protein </a:t>
            </a:r>
            <a:r>
              <a:rPr lang="en-US" dirty="0" smtClean="0"/>
              <a:t>s</a:t>
            </a:r>
            <a:r>
              <a:rPr lang="hu-HU" dirty="0" smtClean="0"/>
              <a:t>zi</a:t>
            </a:r>
            <a:r>
              <a:rPr lang="en-US" dirty="0" err="1" smtClean="0"/>
              <a:t>nt</a:t>
            </a:r>
            <a:r>
              <a:rPr lang="hu-HU" dirty="0" smtClean="0"/>
              <a:t>éz</a:t>
            </a:r>
            <a:r>
              <a:rPr lang="en-US" dirty="0" smtClean="0"/>
              <a:t>is </a:t>
            </a:r>
            <a:r>
              <a:rPr lang="hu-HU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hu-HU" dirty="0" smtClean="0"/>
              <a:t>sok riboszóma és DER</a:t>
            </a:r>
            <a:r>
              <a:rPr lang="en-US" dirty="0" smtClean="0"/>
              <a:t>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basophil </a:t>
            </a:r>
            <a:r>
              <a:rPr lang="en-US" dirty="0" smtClean="0"/>
              <a:t>cytoplasm</a:t>
            </a:r>
            <a:r>
              <a:rPr lang="hu-HU" dirty="0" smtClean="0"/>
              <a:t>a</a:t>
            </a:r>
          </a:p>
          <a:p>
            <a:pPr marL="114300" indent="0">
              <a:buNone/>
            </a:pPr>
            <a:r>
              <a:rPr lang="en-US" dirty="0" smtClean="0"/>
              <a:t>EM</a:t>
            </a:r>
            <a:r>
              <a:rPr lang="en-US" dirty="0"/>
              <a:t>: </a:t>
            </a:r>
            <a:r>
              <a:rPr lang="hu-HU" dirty="0" smtClean="0"/>
              <a:t>fejlett </a:t>
            </a:r>
            <a:r>
              <a:rPr lang="hu-HU" b="1" dirty="0" smtClean="0"/>
              <a:t>DER</a:t>
            </a:r>
            <a:r>
              <a:rPr lang="en-US" b="1" dirty="0" smtClean="0"/>
              <a:t> </a:t>
            </a:r>
            <a:r>
              <a:rPr lang="hu-HU" b="1" dirty="0" smtClean="0"/>
              <a:t>és</a:t>
            </a:r>
            <a:r>
              <a:rPr lang="en-US" b="1" dirty="0" smtClean="0"/>
              <a:t> </a:t>
            </a:r>
            <a:r>
              <a:rPr lang="en-US" b="1" dirty="0"/>
              <a:t>Golgi apparatus, </a:t>
            </a:r>
            <a:r>
              <a:rPr lang="hu-HU" b="1" dirty="0" smtClean="0"/>
              <a:t>szekréciós vakuólumok</a:t>
            </a:r>
          </a:p>
          <a:p>
            <a:r>
              <a:rPr lang="hu-HU" dirty="0" smtClean="0"/>
              <a:t>Fontos szerepe van a kötőszövet fejlődésében, illetve a sebgyógyulásban</a:t>
            </a:r>
          </a:p>
          <a:p>
            <a:endParaRPr lang="hu-HU" dirty="0" smtClean="0"/>
          </a:p>
          <a:p>
            <a:pPr marL="114300" indent="0">
              <a:buNone/>
            </a:pPr>
            <a:r>
              <a:rPr lang="en-US" b="1" dirty="0" err="1" smtClean="0"/>
              <a:t>Fibrocyt</a:t>
            </a:r>
            <a:r>
              <a:rPr lang="hu-HU" b="1" dirty="0" smtClean="0"/>
              <a:t>a</a:t>
            </a:r>
            <a:endParaRPr lang="hu-HU" b="1" dirty="0"/>
          </a:p>
          <a:p>
            <a:pPr marL="114300" indent="0">
              <a:buNone/>
            </a:pPr>
            <a:r>
              <a:rPr lang="hu-HU" dirty="0" smtClean="0"/>
              <a:t>A </a:t>
            </a:r>
            <a:r>
              <a:rPr lang="en-US" dirty="0" smtClean="0"/>
              <a:t>fibroblast</a:t>
            </a:r>
            <a:r>
              <a:rPr lang="hu-HU" dirty="0" smtClean="0"/>
              <a:t> </a:t>
            </a:r>
            <a:r>
              <a:rPr lang="hu-HU" b="1" dirty="0" smtClean="0"/>
              <a:t>i</a:t>
            </a:r>
            <a:r>
              <a:rPr lang="en-US" b="1" dirty="0" err="1" smtClean="0"/>
              <a:t>na</a:t>
            </a:r>
            <a:r>
              <a:rPr lang="hu-HU" b="1" dirty="0" smtClean="0"/>
              <a:t>k</a:t>
            </a:r>
            <a:r>
              <a:rPr lang="en-US" b="1" dirty="0" smtClean="0"/>
              <a:t>t</a:t>
            </a:r>
            <a:r>
              <a:rPr lang="hu-HU" b="1" dirty="0" smtClean="0"/>
              <a:t>í</a:t>
            </a:r>
            <a:r>
              <a:rPr lang="en-US" b="1" dirty="0" smtClean="0"/>
              <a:t>v form</a:t>
            </a:r>
            <a:r>
              <a:rPr lang="hu-HU" b="1" dirty="0" smtClean="0"/>
              <a:t>ája</a:t>
            </a:r>
            <a:r>
              <a:rPr lang="en-US" dirty="0" smtClean="0"/>
              <a:t>. </a:t>
            </a:r>
            <a:r>
              <a:rPr lang="hu-HU" dirty="0" smtClean="0"/>
              <a:t>Két parallel, hosszú nyúlvány jellemzi.</a:t>
            </a:r>
            <a:r>
              <a:rPr lang="en-US" dirty="0" smtClean="0"/>
              <a:t> </a:t>
            </a:r>
            <a:endParaRPr lang="hu-HU" dirty="0" smtClean="0"/>
          </a:p>
          <a:p>
            <a:pPr marL="114300" indent="0">
              <a:buNone/>
            </a:pPr>
            <a:r>
              <a:rPr lang="en-US" b="1" dirty="0" smtClean="0"/>
              <a:t>EM</a:t>
            </a:r>
            <a:r>
              <a:rPr lang="en-US" dirty="0"/>
              <a:t>: </a:t>
            </a:r>
            <a:r>
              <a:rPr lang="hu-HU" dirty="0" smtClean="0"/>
              <a:t>Kevés sejtorganellum</a:t>
            </a:r>
            <a:r>
              <a:rPr lang="en-US" dirty="0" smtClean="0"/>
              <a:t>. </a:t>
            </a:r>
            <a:endParaRPr lang="hu-H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15305"/>
            <a:ext cx="2794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/>
              <a:t>Fibroblast, fibrocyta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xmlns="" val="11122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304800"/>
            <a:ext cx="2525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/>
              <a:t>Fibroblasts, fibrocytes</a:t>
            </a:r>
            <a:endParaRPr lang="hu-HU" sz="2000" dirty="0"/>
          </a:p>
        </p:txBody>
      </p:sp>
      <p:pic>
        <p:nvPicPr>
          <p:cNvPr id="2051" name="Picture 3" descr="D:\Tanul Dávid\OKTATÁS\Tantermi előadásaim\ÁOK\2020\képekCT2020\fibr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5114" y="1308715"/>
            <a:ext cx="6659711" cy="42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Tanul Dávid\OKTATÁS\Tantermi előadásaim\ÁOK\2020\képekCT2020\MSC_high_magnific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4838"/>
            <a:ext cx="4171741" cy="665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Tanul Dávid\OKTATÁS\Tantermi előadásaim\ÁOK\2020\képekCT2020\2f6460b63bcd2bf6700dd2cecc4ec3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1513"/>
            <a:ext cx="80010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095500" y="4299956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11836" y="3962400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62000" y="3429000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638800" y="4435977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096000" y="3807249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743700" y="4953000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924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620000" cy="1143000"/>
          </a:xfrm>
        </p:spPr>
        <p:txBody>
          <a:bodyPr/>
          <a:lstStyle/>
          <a:p>
            <a:r>
              <a:rPr lang="hu-HU" sz="2400" b="1" dirty="0"/>
              <a:t>Reticulum </a:t>
            </a:r>
            <a:r>
              <a:rPr lang="hu-HU" sz="2400" b="1" dirty="0" smtClean="0"/>
              <a:t>sejt</a:t>
            </a:r>
            <a:endParaRPr lang="hu-H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620000" cy="1371600"/>
          </a:xfrm>
        </p:spPr>
        <p:txBody>
          <a:bodyPr>
            <a:normAutofit/>
          </a:bodyPr>
          <a:lstStyle/>
          <a:p>
            <a:r>
              <a:rPr lang="hu-HU" sz="2000" dirty="0" smtClean="0"/>
              <a:t>Retikuláris kötőszövetre specializált </a:t>
            </a:r>
            <a:r>
              <a:rPr lang="en-US" sz="2000" dirty="0" smtClean="0"/>
              <a:t>fibroblast </a:t>
            </a:r>
            <a:r>
              <a:rPr lang="en-US" sz="2000" dirty="0"/>
              <a:t>(</a:t>
            </a:r>
            <a:r>
              <a:rPr lang="en-US" sz="2000" dirty="0" err="1" smtClean="0"/>
              <a:t>fibrocyt</a:t>
            </a:r>
            <a:r>
              <a:rPr lang="hu-HU" sz="2000" dirty="0" smtClean="0"/>
              <a:t>a</a:t>
            </a:r>
            <a:r>
              <a:rPr lang="en-US" sz="2000" dirty="0" smtClean="0"/>
              <a:t>)</a:t>
            </a:r>
            <a:r>
              <a:rPr lang="hu-HU" sz="2000" dirty="0" smtClean="0"/>
              <a:t>.</a:t>
            </a:r>
            <a:r>
              <a:rPr lang="en-US" sz="2000" dirty="0" smtClean="0"/>
              <a:t> </a:t>
            </a:r>
            <a:r>
              <a:rPr lang="hu-HU" sz="2000" dirty="0" smtClean="0"/>
              <a:t>ECM—ot termel </a:t>
            </a:r>
            <a:r>
              <a:rPr lang="en-US" sz="2000" dirty="0" smtClean="0"/>
              <a:t>(</a:t>
            </a:r>
            <a:r>
              <a:rPr lang="hu-HU" sz="2000" dirty="0" smtClean="0"/>
              <a:t>rácsrostokat</a:t>
            </a:r>
            <a:r>
              <a:rPr lang="en-US" sz="2000" dirty="0" smtClean="0"/>
              <a:t> </a:t>
            </a:r>
            <a:r>
              <a:rPr lang="hu-HU" sz="2000" dirty="0" smtClean="0"/>
              <a:t>és amorf alapállományt</a:t>
            </a:r>
            <a:r>
              <a:rPr lang="en-US" sz="2000" dirty="0" smtClean="0"/>
              <a:t>). </a:t>
            </a:r>
            <a:r>
              <a:rPr lang="hu-HU" sz="2000" dirty="0" smtClean="0"/>
              <a:t>Rendszerint a rácsrost-hálózat elágazási pontjainál fordul elő</a:t>
            </a:r>
            <a:r>
              <a:rPr lang="hu-HU" sz="2000" dirty="0"/>
              <a:t> </a:t>
            </a:r>
            <a:r>
              <a:rPr lang="hu-HU" sz="2000" dirty="0" smtClean="0"/>
              <a:t>és lamelláris nyúlványaival behüvelyezi őket (nyílhegyek)</a:t>
            </a:r>
            <a:r>
              <a:rPr lang="en-US" sz="2000" dirty="0" smtClean="0"/>
              <a:t>.</a:t>
            </a:r>
            <a:endParaRPr lang="hu-HU" sz="2000" dirty="0"/>
          </a:p>
        </p:txBody>
      </p:sp>
      <p:pic>
        <p:nvPicPr>
          <p:cNvPr id="6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4600"/>
            <a:ext cx="6629400" cy="432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3288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Rács rostok</a:t>
            </a:r>
            <a:endParaRPr lang="hu-HU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4126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</a:t>
            </a:r>
            <a:r>
              <a:rPr lang="hu-HU" dirty="0" smtClean="0"/>
              <a:t>ER</a:t>
            </a:r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4876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Nucleus</a:t>
            </a:r>
            <a:endParaRPr lang="hu-HU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00500" y="3886200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24000" y="3064379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555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smtClean="0"/>
              <a:t>Makrofág</a:t>
            </a:r>
            <a:endParaRPr lang="hu-H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1900" dirty="0" smtClean="0"/>
              <a:t>Mobil sejttípus, fő feladat: fagocitózis</a:t>
            </a:r>
            <a:r>
              <a:rPr lang="en-US" sz="1900" dirty="0" smtClean="0"/>
              <a:t>.</a:t>
            </a:r>
            <a:endParaRPr lang="en-US" sz="1900" dirty="0"/>
          </a:p>
          <a:p>
            <a:r>
              <a:rPr lang="hu-HU" sz="1900" dirty="0" smtClean="0"/>
              <a:t>Kerek sejt, árkádos felszínnel</a:t>
            </a:r>
            <a:r>
              <a:rPr lang="en-US" sz="1900" dirty="0" smtClean="0"/>
              <a:t>, </a:t>
            </a:r>
            <a:r>
              <a:rPr lang="hu-HU" sz="1900" dirty="0" smtClean="0"/>
              <a:t>szabálytalan, kondenzált nucleus</a:t>
            </a:r>
            <a:r>
              <a:rPr lang="en-US" sz="1900" dirty="0" smtClean="0"/>
              <a:t>, </a:t>
            </a:r>
            <a:r>
              <a:rPr lang="hu-HU" sz="1900" dirty="0" smtClean="0"/>
              <a:t>granulumok</a:t>
            </a:r>
            <a:r>
              <a:rPr lang="en-US" sz="1900" dirty="0" smtClean="0"/>
              <a:t>, </a:t>
            </a:r>
            <a:r>
              <a:rPr lang="hu-HU" sz="1900" dirty="0" smtClean="0"/>
              <a:t>fagocitikus testek a </a:t>
            </a:r>
            <a:r>
              <a:rPr lang="en-US" sz="1900" dirty="0" smtClean="0"/>
              <a:t>cytoplasm</a:t>
            </a:r>
            <a:r>
              <a:rPr lang="hu-HU" sz="1900" dirty="0" smtClean="0"/>
              <a:t>ában.</a:t>
            </a:r>
            <a:r>
              <a:rPr lang="en-US" sz="1900" dirty="0" smtClean="0"/>
              <a:t> </a:t>
            </a:r>
            <a:endParaRPr lang="en-US" sz="1900" dirty="0"/>
          </a:p>
          <a:p>
            <a:r>
              <a:rPr lang="pt-BR" sz="1900" dirty="0"/>
              <a:t>EM: </a:t>
            </a:r>
            <a:r>
              <a:rPr lang="hu-HU" sz="1900" dirty="0" smtClean="0"/>
              <a:t>Fagoszómák</a:t>
            </a:r>
            <a:r>
              <a:rPr lang="pt-BR" sz="1900" dirty="0" smtClean="0"/>
              <a:t>, l</a:t>
            </a:r>
            <a:r>
              <a:rPr lang="hu-HU" sz="1900" dirty="0" smtClean="0"/>
              <a:t>izoszómák</a:t>
            </a:r>
            <a:r>
              <a:rPr lang="pt-BR" sz="1900" dirty="0" smtClean="0"/>
              <a:t>, </a:t>
            </a:r>
            <a:r>
              <a:rPr lang="hu-HU" sz="1900" dirty="0" smtClean="0"/>
              <a:t>DER</a:t>
            </a:r>
            <a:r>
              <a:rPr lang="pt-BR" sz="1900" dirty="0" smtClean="0"/>
              <a:t>.</a:t>
            </a:r>
            <a:endParaRPr lang="pt-BR" sz="1900" dirty="0"/>
          </a:p>
          <a:p>
            <a:r>
              <a:rPr lang="hu-HU" sz="1900" dirty="0" smtClean="0"/>
              <a:t>Alapvetően a vér monocytáiból származnak, onnan lépnek ki a szövetek közzé, makrofággá differenciálódva.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hu-HU" b="1" dirty="0" smtClean="0"/>
              <a:t>Funkciók:</a:t>
            </a:r>
            <a:endParaRPr lang="hu-HU" dirty="0"/>
          </a:p>
          <a:p>
            <a:r>
              <a:rPr lang="hu-HU" sz="1900" b="1" dirty="0" smtClean="0"/>
              <a:t>Aspecifikus immunitás (baktériumok, idegen, vagy veszélyes anyagok eltávolítása)</a:t>
            </a:r>
          </a:p>
          <a:p>
            <a:r>
              <a:rPr lang="hu-HU" sz="1900" dirty="0" smtClean="0"/>
              <a:t>Fagocitózis</a:t>
            </a:r>
            <a:endParaRPr lang="hu-HU" sz="1900" dirty="0"/>
          </a:p>
          <a:p>
            <a:r>
              <a:rPr lang="hu-HU" sz="1900" b="1" dirty="0" smtClean="0"/>
              <a:t>Szövetek tisztítása (takarító, scavanger szerep) </a:t>
            </a:r>
            <a:r>
              <a:rPr lang="hu-HU" sz="1900" dirty="0" smtClean="0">
                <a:sym typeface="Wingdings" panose="05000000000000000000" pitchFamily="2" charset="2"/>
              </a:rPr>
              <a:t> apoptotikus sejtek és sejttörmelék eltávolítása</a:t>
            </a:r>
            <a:endParaRPr lang="hu-HU" sz="1900" dirty="0"/>
          </a:p>
          <a:p>
            <a:r>
              <a:rPr lang="hu-HU" sz="1900" b="1" dirty="0" smtClean="0"/>
              <a:t>Növekedési faktorok, gyulladásos mediátorok termelése </a:t>
            </a:r>
            <a:r>
              <a:rPr lang="hu-HU" sz="1900" dirty="0" smtClean="0"/>
              <a:t>(IL1</a:t>
            </a:r>
            <a:r>
              <a:rPr lang="hu-HU" sz="1900" dirty="0"/>
              <a:t>, IL6, PDGF, FGF, TGF beta, TNF, </a:t>
            </a:r>
            <a:r>
              <a:rPr lang="hu-HU" sz="1900" dirty="0" smtClean="0"/>
              <a:t>GM-CSF)</a:t>
            </a:r>
            <a:endParaRPr lang="hu-HU" sz="1900" dirty="0"/>
          </a:p>
          <a:p>
            <a:r>
              <a:rPr lang="hu-HU" sz="1900" dirty="0" smtClean="0"/>
              <a:t>Mononukleáris fagocita-rendszer része /</a:t>
            </a:r>
            <a:r>
              <a:rPr lang="en-US" sz="1900" b="1" dirty="0" err="1" smtClean="0"/>
              <a:t>mononu</a:t>
            </a:r>
            <a:r>
              <a:rPr lang="hu-HU" sz="1900" b="1" dirty="0" smtClean="0"/>
              <a:t>c</a:t>
            </a:r>
            <a:r>
              <a:rPr lang="en-US" sz="1900" b="1" dirty="0" err="1" smtClean="0"/>
              <a:t>lear</a:t>
            </a:r>
            <a:r>
              <a:rPr lang="en-US" sz="1900" b="1" dirty="0" smtClean="0"/>
              <a:t> phagocytic </a:t>
            </a:r>
            <a:r>
              <a:rPr lang="en-US" sz="1900" b="1" dirty="0"/>
              <a:t>system </a:t>
            </a:r>
            <a:r>
              <a:rPr lang="en-US" sz="1900" dirty="0"/>
              <a:t>(</a:t>
            </a:r>
            <a:r>
              <a:rPr lang="en-US" sz="1900" b="1" dirty="0"/>
              <a:t>MPS</a:t>
            </a:r>
            <a:r>
              <a:rPr lang="en-US" sz="1900" dirty="0" smtClean="0"/>
              <a:t>)</a:t>
            </a:r>
            <a:r>
              <a:rPr lang="hu-HU" sz="1900" dirty="0" smtClean="0"/>
              <a:t>/</a:t>
            </a:r>
            <a:endParaRPr lang="hu-HU" sz="1900" dirty="0"/>
          </a:p>
        </p:txBody>
      </p:sp>
    </p:spTree>
    <p:extLst>
      <p:ext uri="{BB962C8B-B14F-4D97-AF65-F5344CB8AC3E}">
        <p14:creationId xmlns:p14="http://schemas.microsoft.com/office/powerpoint/2010/main" xmlns="" val="11369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280</TotalTime>
  <Words>889</Words>
  <Application>Microsoft Office PowerPoint</Application>
  <PresentationFormat>Diavetítés a képernyőre (4:3 oldalarány)</PresentationFormat>
  <Paragraphs>139</Paragraphs>
  <Slides>27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28" baseType="lpstr">
      <vt:lpstr>Adjacency</vt:lpstr>
      <vt:lpstr>1. dia</vt:lpstr>
      <vt:lpstr>2. dia</vt:lpstr>
      <vt:lpstr>Klasszifikáció, tulajdonságok </vt:lpstr>
      <vt:lpstr>Klasszifikáció, tulajdonságok</vt:lpstr>
      <vt:lpstr>5. dia</vt:lpstr>
      <vt:lpstr>Fibroblast, fibrocyta</vt:lpstr>
      <vt:lpstr>7. dia</vt:lpstr>
      <vt:lpstr>Reticulum sejt</vt:lpstr>
      <vt:lpstr>Makrofág</vt:lpstr>
      <vt:lpstr>10. dia</vt:lpstr>
      <vt:lpstr>11. dia</vt:lpstr>
      <vt:lpstr>12. dia</vt:lpstr>
      <vt:lpstr>13. dia</vt:lpstr>
      <vt:lpstr>Hízósejt</vt:lpstr>
      <vt:lpstr>Hízósejt degranuláció</vt:lpstr>
      <vt:lpstr>Extracelluláris matrix (ECM)</vt:lpstr>
      <vt:lpstr>Kollagén rostok</vt:lpstr>
      <vt:lpstr>18. dia</vt:lpstr>
      <vt:lpstr>Kollagén, molekuláris struktúra</vt:lpstr>
      <vt:lpstr>Kollagén molekulák</vt:lpstr>
      <vt:lpstr>Rácsrostok</vt:lpstr>
      <vt:lpstr>Elasztikus rostok</vt:lpstr>
      <vt:lpstr>23. dia</vt:lpstr>
      <vt:lpstr>24. dia</vt:lpstr>
      <vt:lpstr>Extracelluláris matrix  Amorf alapállomány </vt:lpstr>
      <vt:lpstr>26. dia</vt:lpstr>
      <vt:lpstr>Köszönöm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Dora Tímea</dc:creator>
  <cp:lastModifiedBy>Dóra Dávid</cp:lastModifiedBy>
  <cp:revision>51</cp:revision>
  <dcterms:created xsi:type="dcterms:W3CDTF">2006-08-16T00:00:00Z</dcterms:created>
  <dcterms:modified xsi:type="dcterms:W3CDTF">2020-02-14T09:32:19Z</dcterms:modified>
</cp:coreProperties>
</file>